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2" r:id="rId3"/>
    <p:sldId id="287" r:id="rId4"/>
    <p:sldId id="286" r:id="rId5"/>
    <p:sldId id="283" r:id="rId6"/>
    <p:sldId id="284" r:id="rId7"/>
    <p:sldId id="289" r:id="rId8"/>
    <p:sldId id="258" r:id="rId9"/>
    <p:sldId id="267" r:id="rId10"/>
    <p:sldId id="27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227" autoAdjust="0"/>
  </p:normalViewPr>
  <p:slideViewPr>
    <p:cSldViewPr>
      <p:cViewPr varScale="1">
        <p:scale>
          <a:sx n="46" d="100"/>
          <a:sy n="46" d="100"/>
        </p:scale>
        <p:origin x="1210" y="34"/>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E2F248-C015-4C00-AF72-DAA7E86EE68E}" type="datetimeFigureOut">
              <a:rPr lang="en-US" smtClean="0"/>
              <a:t>12/12/2019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D63D47-8BD1-4612-8076-CA49F67E92B8}" type="slidenum">
              <a:rPr lang="en-US" smtClean="0"/>
              <a:t>‹#›</a:t>
            </a:fld>
            <a:endParaRPr lang="en-US"/>
          </a:p>
        </p:txBody>
      </p:sp>
    </p:spTree>
    <p:extLst>
      <p:ext uri="{BB962C8B-B14F-4D97-AF65-F5344CB8AC3E}">
        <p14:creationId xmlns:p14="http://schemas.microsoft.com/office/powerpoint/2010/main" val="1745535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D63D47-8BD1-4612-8076-CA49F67E92B8}" type="slidenum">
              <a:rPr lang="en-US" smtClean="0"/>
              <a:t>1</a:t>
            </a:fld>
            <a:endParaRPr lang="en-US"/>
          </a:p>
        </p:txBody>
      </p:sp>
    </p:spTree>
    <p:extLst>
      <p:ext uri="{BB962C8B-B14F-4D97-AF65-F5344CB8AC3E}">
        <p14:creationId xmlns:p14="http://schemas.microsoft.com/office/powerpoint/2010/main" val="2931492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D63D47-8BD1-4612-8076-CA49F67E92B8}" type="slidenum">
              <a:rPr lang="en-US" smtClean="0"/>
              <a:t>10</a:t>
            </a:fld>
            <a:endParaRPr lang="en-US"/>
          </a:p>
        </p:txBody>
      </p:sp>
    </p:spTree>
    <p:extLst>
      <p:ext uri="{BB962C8B-B14F-4D97-AF65-F5344CB8AC3E}">
        <p14:creationId xmlns:p14="http://schemas.microsoft.com/office/powerpoint/2010/main" val="3146324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Minnesota, the Legislature is made up of the House of Representatives and the Senate and is one of the three branches of government. The House has 134 members and the Senate has 67 members. Representatives serve two year terms, and Senators serve four year terms. There are 67 districts across the state, and each district has one Senator and two Representatives.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Legislative Branch Structure</a:t>
            </a:r>
          </a:p>
          <a:p>
            <a:pPr lvl="1"/>
            <a:r>
              <a:rPr lang="en-US" sz="1200" kern="1200" dirty="0" smtClean="0">
                <a:solidFill>
                  <a:schemeClr val="tx1"/>
                </a:solidFill>
                <a:effectLst/>
                <a:latin typeface="+mn-lt"/>
                <a:ea typeface="+mn-ea"/>
                <a:cs typeface="+mn-cs"/>
              </a:rPr>
              <a:t>Committee Structure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House: </a:t>
            </a:r>
            <a:r>
              <a:rPr lang="en-US" sz="1200" i="1" kern="1200" dirty="0" smtClean="0">
                <a:solidFill>
                  <a:schemeClr val="tx1"/>
                </a:solidFill>
                <a:effectLst/>
                <a:latin typeface="+mn-lt"/>
                <a:ea typeface="+mn-ea"/>
                <a:cs typeface="+mn-cs"/>
              </a:rPr>
              <a:t>Jobs and Economic Development Finance Division</a:t>
            </a:r>
            <a:r>
              <a:rPr lang="en-US" sz="1200" kern="1200" dirty="0" smtClean="0">
                <a:solidFill>
                  <a:schemeClr val="tx1"/>
                </a:solidFill>
                <a:effectLst/>
                <a:latin typeface="+mn-lt"/>
                <a:ea typeface="+mn-ea"/>
                <a:cs typeface="+mn-cs"/>
              </a:rPr>
              <a:t>, chaired by Rep. Tim</a:t>
            </a:r>
            <a:r>
              <a:rPr lang="en-US" sz="1200" kern="1200" baseline="0" dirty="0" smtClean="0">
                <a:solidFill>
                  <a:schemeClr val="tx1"/>
                </a:solidFill>
                <a:effectLst/>
                <a:latin typeface="+mn-lt"/>
                <a:ea typeface="+mn-ea"/>
                <a:cs typeface="+mn-cs"/>
              </a:rPr>
              <a:t> Mahoney</a:t>
            </a:r>
          </a:p>
          <a:p>
            <a:pPr marL="628650" lvl="1" indent="-171450">
              <a:buFont typeface="Arial" panose="020B0604020202020204" pitchFamily="34" charset="0"/>
              <a:buChar char="•"/>
            </a:pPr>
            <a:r>
              <a:rPr lang="en-US" sz="1200" b="1" kern="1200" baseline="0" dirty="0" smtClean="0">
                <a:solidFill>
                  <a:srgbClr val="FF0000"/>
                </a:solidFill>
                <a:effectLst/>
                <a:latin typeface="+mn-lt"/>
                <a:ea typeface="+mn-ea"/>
                <a:cs typeface="+mn-cs"/>
              </a:rPr>
              <a:t>House: </a:t>
            </a:r>
            <a:r>
              <a:rPr lang="en-US" sz="1200" b="1" i="1" kern="1200" baseline="0" dirty="0" smtClean="0">
                <a:solidFill>
                  <a:srgbClr val="FF0000"/>
                </a:solidFill>
                <a:effectLst/>
                <a:latin typeface="+mn-lt"/>
                <a:ea typeface="+mn-ea"/>
                <a:cs typeface="+mn-cs"/>
              </a:rPr>
              <a:t>Greater Minnesota Jobs and Economic Development Finance Division</a:t>
            </a:r>
            <a:r>
              <a:rPr lang="en-US" sz="1200" b="1" kern="1200" baseline="0" dirty="0" smtClean="0">
                <a:solidFill>
                  <a:srgbClr val="FF0000"/>
                </a:solidFill>
                <a:effectLst/>
                <a:latin typeface="+mn-lt"/>
                <a:ea typeface="+mn-ea"/>
                <a:cs typeface="+mn-cs"/>
              </a:rPr>
              <a:t>, chaired by Rep. Pelowski (broadband)</a:t>
            </a:r>
            <a:endParaRPr lang="en-US" sz="1200" b="1" kern="1200" dirty="0" smtClean="0">
              <a:solidFill>
                <a:srgbClr val="FF0000"/>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Senate Policy and Finance Committee: </a:t>
            </a:r>
            <a:r>
              <a:rPr lang="en-US" sz="1200" i="1" kern="1200" dirty="0" smtClean="0">
                <a:solidFill>
                  <a:schemeClr val="tx1"/>
                </a:solidFill>
                <a:effectLst/>
                <a:latin typeface="+mn-lt"/>
                <a:ea typeface="+mn-ea"/>
                <a:cs typeface="+mn-cs"/>
              </a:rPr>
              <a:t>Jobs and Economic Growth Finance and Policy</a:t>
            </a:r>
            <a:r>
              <a:rPr lang="en-US" sz="1200" kern="1200" dirty="0" smtClean="0">
                <a:solidFill>
                  <a:schemeClr val="tx1"/>
                </a:solidFill>
                <a:effectLst/>
                <a:latin typeface="+mn-lt"/>
                <a:ea typeface="+mn-ea"/>
                <a:cs typeface="+mn-cs"/>
              </a:rPr>
              <a:t>, chaired by Sen. Eric</a:t>
            </a:r>
            <a:r>
              <a:rPr lang="en-US" sz="1200" kern="1200" baseline="0" dirty="0" smtClean="0">
                <a:solidFill>
                  <a:schemeClr val="tx1"/>
                </a:solidFill>
                <a:effectLst/>
                <a:latin typeface="+mn-lt"/>
                <a:ea typeface="+mn-ea"/>
                <a:cs typeface="+mn-cs"/>
              </a:rPr>
              <a:t> Pratt</a:t>
            </a:r>
          </a:p>
          <a:p>
            <a:pPr marL="628650" lvl="1" indent="-171450">
              <a:buFont typeface="Arial" panose="020B0604020202020204" pitchFamily="34" charset="0"/>
              <a:buChar char="•"/>
            </a:pPr>
            <a:r>
              <a:rPr lang="en-US" sz="1200" b="1" kern="1200" baseline="0" dirty="0" smtClean="0">
                <a:solidFill>
                  <a:schemeClr val="tx1"/>
                </a:solidFill>
                <a:effectLst/>
                <a:latin typeface="+mn-lt"/>
                <a:ea typeface="+mn-ea"/>
                <a:cs typeface="+mn-cs"/>
              </a:rPr>
              <a:t>Senate (broadband) Agriculture, Rural Development and Housing Finance, chaired by Sen. Torrey </a:t>
            </a:r>
            <a:r>
              <a:rPr lang="en-US" sz="1200" b="1" kern="1200" baseline="0" dirty="0" err="1" smtClean="0">
                <a:solidFill>
                  <a:schemeClr val="tx1"/>
                </a:solidFill>
                <a:effectLst/>
                <a:latin typeface="+mn-lt"/>
                <a:ea typeface="+mn-ea"/>
                <a:cs typeface="+mn-cs"/>
              </a:rPr>
              <a:t>Westrom</a:t>
            </a:r>
            <a:r>
              <a:rPr lang="en-US" sz="1200" b="1" kern="1200" baseline="0" dirty="0" smtClean="0">
                <a:solidFill>
                  <a:schemeClr val="tx1"/>
                </a:solidFill>
                <a:effectLst/>
                <a:latin typeface="+mn-lt"/>
                <a:ea typeface="+mn-ea"/>
                <a:cs typeface="+mn-cs"/>
              </a:rPr>
              <a:t> (broadband new to this committee)</a:t>
            </a:r>
            <a:endParaRPr lang="en-US" sz="1200" b="1"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C4B9A22-6594-4547-84A7-32D269EB1A2F}" type="slidenum">
              <a:rPr lang="en-US" smtClean="0"/>
              <a:t>2</a:t>
            </a:fld>
            <a:endParaRPr lang="en-US"/>
          </a:p>
        </p:txBody>
      </p:sp>
    </p:spTree>
    <p:extLst>
      <p:ext uri="{BB962C8B-B14F-4D97-AF65-F5344CB8AC3E}">
        <p14:creationId xmlns:p14="http://schemas.microsoft.com/office/powerpoint/2010/main" val="3022763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Boards, councils, task forces, commissions, and other advisory groups affiliated with DEED help guide the work of DEED and advocate for its customers.</a:t>
            </a:r>
          </a:p>
          <a:p>
            <a:r>
              <a:rPr lang="en-US" sz="1200" b="0" i="0" kern="1200" dirty="0" smtClean="0">
                <a:solidFill>
                  <a:schemeClr val="tx1"/>
                </a:solidFill>
                <a:effectLst/>
                <a:latin typeface="+mn-lt"/>
                <a:ea typeface="+mn-ea"/>
                <a:cs typeface="+mn-cs"/>
              </a:rPr>
              <a:t>DEED is responsible for some of the groups; the DEED commissioner or designee chairs those. For others, DEED is a member but does not have primary responsibility. DEED lists all of them here in the interest of following Open Meeting Law requirements (Minn. Stat. section </a:t>
            </a:r>
            <a:r>
              <a:rPr lang="en-US" sz="1200" b="0" i="0" kern="1200" dirty="0" err="1" smtClean="0">
                <a:solidFill>
                  <a:schemeClr val="tx1"/>
                </a:solidFill>
                <a:effectLst/>
                <a:latin typeface="+mn-lt"/>
                <a:ea typeface="+mn-ea"/>
                <a:cs typeface="+mn-cs"/>
              </a:rPr>
              <a:t>13D</a:t>
            </a:r>
            <a:r>
              <a:rPr lang="en-US" sz="1200" b="0" i="0" kern="1200" dirty="0" smtClean="0">
                <a:solidFill>
                  <a:schemeClr val="tx1"/>
                </a:solidFill>
                <a:effectLst/>
                <a:latin typeface="+mn-lt"/>
                <a:ea typeface="+mn-ea"/>
                <a:cs typeface="+mn-cs"/>
              </a:rPr>
              <a:t>) of keeping the public informed of these groups' meetings.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DEED-Chaired</a:t>
            </a:r>
            <a:r>
              <a:rPr lang="en-US" sz="1200" b="0" i="0" kern="1200" baseline="0" dirty="0" smtClean="0">
                <a:solidFill>
                  <a:schemeClr val="tx1"/>
                </a:solidFill>
                <a:effectLst/>
                <a:latin typeface="+mn-lt"/>
                <a:ea typeface="+mn-ea"/>
                <a:cs typeface="+mn-cs"/>
              </a:rPr>
              <a:t> (6) </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DEED</a:t>
            </a:r>
            <a:r>
              <a:rPr lang="en-US" sz="1200" b="0" i="0" kern="1200" baseline="0" dirty="0" smtClean="0">
                <a:solidFill>
                  <a:schemeClr val="tx1"/>
                </a:solidFill>
                <a:effectLst/>
                <a:latin typeface="+mn-lt"/>
                <a:ea typeface="+mn-ea"/>
                <a:cs typeface="+mn-cs"/>
              </a:rPr>
              <a:t>-Member (17)</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Broadband Task Force provides</a:t>
            </a:r>
            <a:r>
              <a:rPr lang="en-US" sz="1200" b="0" i="0" kern="1200" baseline="0" dirty="0" smtClean="0">
                <a:solidFill>
                  <a:schemeClr val="tx1"/>
                </a:solidFill>
                <a:effectLst/>
                <a:latin typeface="+mn-lt"/>
                <a:ea typeface="+mn-ea"/>
                <a:cs typeface="+mn-cs"/>
              </a:rPr>
              <a:t> advice to the executive (DEED and the Governor) and legislative branches on broadband policy.  </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D63D47-8BD1-4612-8076-CA49F67E92B8}" type="slidenum">
              <a:rPr lang="en-US" smtClean="0"/>
              <a:t>3</a:t>
            </a:fld>
            <a:endParaRPr lang="en-US"/>
          </a:p>
        </p:txBody>
      </p:sp>
    </p:spTree>
    <p:extLst>
      <p:ext uri="{BB962C8B-B14F-4D97-AF65-F5344CB8AC3E}">
        <p14:creationId xmlns:p14="http://schemas.microsoft.com/office/powerpoint/2010/main" val="1192721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House and Senate members are up for re-election in November of 2020.  This means that the 2021 legislature is</a:t>
            </a:r>
            <a:r>
              <a:rPr lang="en-US" sz="1200" kern="1200" baseline="0" dirty="0" smtClean="0">
                <a:solidFill>
                  <a:schemeClr val="tx1"/>
                </a:solidFill>
                <a:effectLst/>
                <a:latin typeface="+mn-lt"/>
                <a:ea typeface="+mn-ea"/>
                <a:cs typeface="+mn-cs"/>
              </a:rPr>
              <a:t> likely to be one with a lot of new members.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C4B9A22-6594-4547-84A7-32D269EB1A2F}" type="slidenum">
              <a:rPr lang="en-US" smtClean="0"/>
              <a:t>4</a:t>
            </a:fld>
            <a:endParaRPr lang="en-US"/>
          </a:p>
        </p:txBody>
      </p:sp>
    </p:spTree>
    <p:extLst>
      <p:ext uri="{BB962C8B-B14F-4D97-AF65-F5344CB8AC3E}">
        <p14:creationId xmlns:p14="http://schemas.microsoft.com/office/powerpoint/2010/main" val="2451142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year we</a:t>
            </a:r>
            <a:r>
              <a:rPr lang="en-US" baseline="0" dirty="0" smtClean="0"/>
              <a:t> passed the state’s 20-21 biennial budget bill.  That budget accounts for around $48 billion dollars of spending.  </a:t>
            </a:r>
            <a:endParaRPr lang="en-US" dirty="0"/>
          </a:p>
        </p:txBody>
      </p:sp>
      <p:sp>
        <p:nvSpPr>
          <p:cNvPr id="4" name="Slide Number Placeholder 3"/>
          <p:cNvSpPr>
            <a:spLocks noGrp="1"/>
          </p:cNvSpPr>
          <p:nvPr>
            <p:ph type="sldNum" sz="quarter" idx="10"/>
          </p:nvPr>
        </p:nvSpPr>
        <p:spPr/>
        <p:txBody>
          <a:bodyPr/>
          <a:lstStyle/>
          <a:p>
            <a:fld id="{0C4B9A22-6594-4547-84A7-32D269EB1A2F}" type="slidenum">
              <a:rPr lang="en-US" smtClean="0"/>
              <a:t>5</a:t>
            </a:fld>
            <a:endParaRPr lang="en-US"/>
          </a:p>
        </p:txBody>
      </p:sp>
    </p:spTree>
    <p:extLst>
      <p:ext uri="{BB962C8B-B14F-4D97-AF65-F5344CB8AC3E}">
        <p14:creationId xmlns:p14="http://schemas.microsoft.com/office/powerpoint/2010/main" val="3932231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C4B9A22-6594-4547-84A7-32D269EB1A2F}" type="slidenum">
              <a:rPr lang="en-US" smtClean="0"/>
              <a:t>6</a:t>
            </a:fld>
            <a:endParaRPr lang="en-US"/>
          </a:p>
        </p:txBody>
      </p:sp>
    </p:spTree>
    <p:extLst>
      <p:ext uri="{BB962C8B-B14F-4D97-AF65-F5344CB8AC3E}">
        <p14:creationId xmlns:p14="http://schemas.microsoft.com/office/powerpoint/2010/main" val="714777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Governor’s policy bills will</a:t>
            </a:r>
            <a:r>
              <a:rPr lang="en-US" baseline="0" dirty="0" smtClean="0"/>
              <a:t> be introduced in February, 2020</a:t>
            </a:r>
            <a:endParaRPr lang="en-US" dirty="0" smtClean="0"/>
          </a:p>
          <a:p>
            <a:endParaRPr lang="en-US" dirty="0" smtClean="0"/>
          </a:p>
          <a:p>
            <a:r>
              <a:rPr lang="en-US" dirty="0" smtClean="0"/>
              <a:t>The Governor’s supplemental</a:t>
            </a:r>
            <a:r>
              <a:rPr lang="en-US" baseline="0" dirty="0" smtClean="0"/>
              <a:t> is due to be released around March 20, 2020</a:t>
            </a:r>
          </a:p>
          <a:p>
            <a:endParaRPr lang="en-US" dirty="0"/>
          </a:p>
        </p:txBody>
      </p:sp>
      <p:sp>
        <p:nvSpPr>
          <p:cNvPr id="4" name="Slide Number Placeholder 3"/>
          <p:cNvSpPr>
            <a:spLocks noGrp="1"/>
          </p:cNvSpPr>
          <p:nvPr>
            <p:ph type="sldNum" sz="quarter" idx="10"/>
          </p:nvPr>
        </p:nvSpPr>
        <p:spPr/>
        <p:txBody>
          <a:bodyPr/>
          <a:lstStyle/>
          <a:p>
            <a:fld id="{99D63D47-8BD1-4612-8076-CA49F67E92B8}" type="slidenum">
              <a:rPr lang="en-US" smtClean="0"/>
              <a:t>7</a:t>
            </a:fld>
            <a:endParaRPr lang="en-US"/>
          </a:p>
        </p:txBody>
      </p:sp>
    </p:spTree>
    <p:extLst>
      <p:ext uri="{BB962C8B-B14F-4D97-AF65-F5344CB8AC3E}">
        <p14:creationId xmlns:p14="http://schemas.microsoft.com/office/powerpoint/2010/main" val="725120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The biennial budget funds the Office of Broadband Development at $500,000 over the biennium.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While the legislature appropriated less than the Governor’s $70 million recommendation, the budget provides $40 million in one-time funds in FY20 and 21 for grants for the border to border broadband grant program.  </a:t>
            </a:r>
          </a:p>
          <a:p>
            <a:pPr marL="171450" indent="-171450">
              <a:buFont typeface="Arial" panose="020B0604020202020204" pitchFamily="34" charset="0"/>
              <a:buChar cha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We had 80 applications filed—78 that were filed by the deadline. The total amount in grant funding requested was just under $</a:t>
            </a:r>
            <a:r>
              <a:rPr lang="en-US" sz="1200" kern="1200" dirty="0" err="1" smtClean="0">
                <a:solidFill>
                  <a:schemeClr val="tx1"/>
                </a:solidFill>
                <a:effectLst/>
                <a:latin typeface="+mn-lt"/>
                <a:ea typeface="+mn-ea"/>
                <a:cs typeface="+mn-cs"/>
              </a:rPr>
              <a:t>70M</a:t>
            </a:r>
            <a:r>
              <a:rPr lang="en-US" sz="1200" kern="1200" dirty="0" smtClean="0">
                <a:solidFill>
                  <a:schemeClr val="tx1"/>
                </a:solidFill>
                <a:effectLst/>
                <a:latin typeface="+mn-lt"/>
                <a:ea typeface="+mn-ea"/>
                <a:cs typeface="+mn-cs"/>
              </a:rPr>
              <a:t> for all 80 applications; $68,081,313 for the 78 applications that were timely filed.</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No policy changes were made this year.</a:t>
            </a:r>
          </a:p>
        </p:txBody>
      </p:sp>
      <p:sp>
        <p:nvSpPr>
          <p:cNvPr id="4" name="Slide Number Placeholder 3"/>
          <p:cNvSpPr>
            <a:spLocks noGrp="1"/>
          </p:cNvSpPr>
          <p:nvPr>
            <p:ph type="sldNum" sz="quarter" idx="10"/>
          </p:nvPr>
        </p:nvSpPr>
        <p:spPr/>
        <p:txBody>
          <a:bodyPr/>
          <a:lstStyle/>
          <a:p>
            <a:fld id="{99D63D47-8BD1-4612-8076-CA49F67E92B8}" type="slidenum">
              <a:rPr lang="en-US" smtClean="0"/>
              <a:t>8</a:t>
            </a:fld>
            <a:endParaRPr lang="en-US"/>
          </a:p>
        </p:txBody>
      </p:sp>
    </p:spTree>
    <p:extLst>
      <p:ext uri="{BB962C8B-B14F-4D97-AF65-F5344CB8AC3E}">
        <p14:creationId xmlns:p14="http://schemas.microsoft.com/office/powerpoint/2010/main" val="1636015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2020 is traditionally</a:t>
            </a:r>
            <a:r>
              <a:rPr lang="en-US" baseline="0" dirty="0" smtClean="0"/>
              <a:t> a bonding year and the Governor’s office and lawmakers are already planning for a potential bonding bill.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With a bonding bill failing to pass as part of the 2019 session, it is likely that there will be a push for a large ($1 billion +) bonding bill. </a:t>
            </a:r>
          </a:p>
          <a:p>
            <a:pPr marL="171450" indent="-171450">
              <a:buFont typeface="Arial" panose="020B0604020202020204" pitchFamily="34" charset="0"/>
              <a:buChar cha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Just last week we received the first forecast (November forecast) that compared the passed biennial budget to the actual tax returns and spend.  The forecast projected a $1.332 billion surplus and over $3 billion availability of debt service for bonding.  This is good news but our forecasts do not account for the inflationary rate – which would eat into most of the </a:t>
            </a:r>
            <a:r>
              <a:rPr lang="en-US" baseline="0" smtClean="0"/>
              <a:t>supplemental resources.  </a:t>
            </a:r>
            <a:r>
              <a:rPr lang="en-US" baseline="0" dirty="0" smtClean="0"/>
              <a:t>We are waiting on the February forecast to determine whether the Governor will submit a supplemental budget request in 2020.  </a:t>
            </a:r>
            <a:endParaRPr lang="en-US" b="1"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concludes my presentation today and I’d be happy to answer any questions.  </a:t>
            </a:r>
            <a:endParaRPr lang="en-US"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9D63D47-8BD1-4612-8076-CA49F67E92B8}" type="slidenum">
              <a:rPr lang="en-US" smtClean="0"/>
              <a:t>9</a:t>
            </a:fld>
            <a:endParaRPr lang="en-US"/>
          </a:p>
        </p:txBody>
      </p:sp>
    </p:spTree>
    <p:extLst>
      <p:ext uri="{BB962C8B-B14F-4D97-AF65-F5344CB8AC3E}">
        <p14:creationId xmlns:p14="http://schemas.microsoft.com/office/powerpoint/2010/main" val="847290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457200" y="3276600"/>
            <a:ext cx="8077200" cy="800100"/>
          </a:xfrm>
        </p:spPr>
        <p:txBody>
          <a:bodyPr>
            <a:normAutofit/>
          </a:bodyPr>
          <a:lstStyle>
            <a:lvl1pPr algn="ctr">
              <a:defRPr sz="3600" b="1">
                <a:solidFill>
                  <a:srgbClr val="003865"/>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319868"/>
            <a:ext cx="8077200" cy="762000"/>
          </a:xfrm>
        </p:spPr>
        <p:txBody>
          <a:bodyPr>
            <a:normAutofit/>
          </a:bodyPr>
          <a:lstStyle>
            <a:lvl1pPr marL="0" indent="0" algn="ctr">
              <a:buNone/>
              <a:defRPr sz="2400">
                <a:solidFill>
                  <a:srgbClr val="0038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229FA2C-8D2E-4B33-A0D5-9F137ABBEEE6}"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80111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9FA2C-8D2E-4B33-A0D5-9F137ABBEEE6}"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22046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9FA2C-8D2E-4B33-A0D5-9F137ABBEEE6}"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09338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609600"/>
            <a:ext cx="8229600" cy="990600"/>
          </a:xfrm>
        </p:spPr>
        <p:txBody>
          <a:bodyPr>
            <a:normAutofit/>
          </a:bodyPr>
          <a:lstStyle>
            <a:lvl1pPr algn="l">
              <a:defRPr sz="38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826267"/>
          </a:xfrm>
        </p:spPr>
        <p:txBody>
          <a:bodyPr/>
          <a:lstStyle>
            <a:lvl1pPr>
              <a:buClr>
                <a:schemeClr val="accent3"/>
              </a:buClr>
              <a:defRPr>
                <a:solidFill>
                  <a:srgbClr val="003865"/>
                </a:solidFill>
              </a:defRPr>
            </a:lvl1pPr>
            <a:lvl2pPr>
              <a:buClr>
                <a:schemeClr val="accent3"/>
              </a:buClr>
              <a:defRPr>
                <a:solidFill>
                  <a:srgbClr val="003865"/>
                </a:solidFill>
              </a:defRPr>
            </a:lvl2pPr>
            <a:lvl3pPr>
              <a:buClr>
                <a:schemeClr val="accent3"/>
              </a:buClr>
              <a:defRPr>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266313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9FA2C-8D2E-4B33-A0D5-9F137ABBEEE6}"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48176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9FA2C-8D2E-4B33-A0D5-9F137ABBEEE6}"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74962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9FA2C-8D2E-4B33-A0D5-9F137ABBEEE6}"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301339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9FA2C-8D2E-4B33-A0D5-9F137ABBEEE6}"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36572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9FA2C-8D2E-4B33-A0D5-9F137ABBEEE6}"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315768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9FA2C-8D2E-4B33-A0D5-9F137ABBEEE6}"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05626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9FA2C-8D2E-4B33-A0D5-9F137ABBEEE6}"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05116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9FA2C-8D2E-4B33-A0D5-9F137ABBEEE6}" type="datetimeFigureOut">
              <a:rPr lang="en-US" smtClean="0"/>
              <a:t>12/12/2019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F2294-7853-4F86-BD16-9D9D7D857176}" type="slidenum">
              <a:rPr lang="en-US" smtClean="0"/>
              <a:t>‹#›</a:t>
            </a:fld>
            <a:endParaRPr lang="en-US"/>
          </a:p>
        </p:txBody>
      </p:sp>
    </p:spTree>
    <p:extLst>
      <p:ext uri="{BB962C8B-B14F-4D97-AF65-F5344CB8AC3E}">
        <p14:creationId xmlns:p14="http://schemas.microsoft.com/office/powerpoint/2010/main" val="211977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arielle.Dannen@state.mn.u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535008"/>
            <a:ext cx="8077200" cy="800100"/>
          </a:xfrm>
        </p:spPr>
        <p:txBody>
          <a:bodyPr>
            <a:normAutofit/>
          </a:bodyPr>
          <a:lstStyle/>
          <a:p>
            <a:r>
              <a:rPr lang="en-US" dirty="0" smtClean="0"/>
              <a:t>Legislative Basics</a:t>
            </a:r>
            <a:endParaRPr lang="en-US" dirty="0"/>
          </a:p>
        </p:txBody>
      </p:sp>
      <p:sp>
        <p:nvSpPr>
          <p:cNvPr id="5" name="Subtitle 4"/>
          <p:cNvSpPr>
            <a:spLocks noGrp="1"/>
          </p:cNvSpPr>
          <p:nvPr>
            <p:ph type="subTitle" idx="1"/>
          </p:nvPr>
        </p:nvSpPr>
        <p:spPr>
          <a:xfrm>
            <a:off x="457200" y="4319868"/>
            <a:ext cx="8077200" cy="1395132"/>
          </a:xfrm>
        </p:spPr>
        <p:txBody>
          <a:bodyPr>
            <a:normAutofit lnSpcReduction="10000"/>
          </a:bodyPr>
          <a:lstStyle/>
          <a:p>
            <a:endParaRPr lang="en-US" dirty="0" smtClean="0"/>
          </a:p>
          <a:p>
            <a:r>
              <a:rPr lang="en-US" sz="2600" dirty="0" smtClean="0"/>
              <a:t>Governor’s Task Force on Broadband</a:t>
            </a:r>
          </a:p>
          <a:p>
            <a:r>
              <a:rPr lang="en-US" sz="2600" dirty="0" smtClean="0"/>
              <a:t>December 10, 2019</a:t>
            </a:r>
          </a:p>
        </p:txBody>
      </p:sp>
    </p:spTree>
    <p:extLst>
      <p:ext uri="{BB962C8B-B14F-4D97-AF65-F5344CB8AC3E}">
        <p14:creationId xmlns:p14="http://schemas.microsoft.com/office/powerpoint/2010/main" val="3934910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581400"/>
            <a:ext cx="8077200" cy="1447800"/>
          </a:xfrm>
        </p:spPr>
        <p:txBody>
          <a:bodyPr>
            <a:normAutofit/>
          </a:bodyPr>
          <a:lstStyle/>
          <a:p>
            <a:r>
              <a:rPr lang="en-US" dirty="0" smtClean="0"/>
              <a:t>Thank you!   </a:t>
            </a:r>
            <a:endParaRPr lang="en-US" dirty="0"/>
          </a:p>
        </p:txBody>
      </p:sp>
      <p:sp>
        <p:nvSpPr>
          <p:cNvPr id="3" name="Subtitle 2"/>
          <p:cNvSpPr>
            <a:spLocks noGrp="1"/>
          </p:cNvSpPr>
          <p:nvPr>
            <p:ph type="subTitle" idx="1"/>
          </p:nvPr>
        </p:nvSpPr>
        <p:spPr>
          <a:xfrm>
            <a:off x="508000" y="4876800"/>
            <a:ext cx="8077200" cy="1524000"/>
          </a:xfrm>
        </p:spPr>
        <p:txBody>
          <a:bodyPr>
            <a:normAutofit fontScale="92500" lnSpcReduction="10000"/>
          </a:bodyPr>
          <a:lstStyle/>
          <a:p>
            <a:r>
              <a:rPr lang="en-US" dirty="0"/>
              <a:t>Darielle Dannen</a:t>
            </a:r>
          </a:p>
          <a:p>
            <a:r>
              <a:rPr lang="en-US" dirty="0"/>
              <a:t>Government Relations Director</a:t>
            </a:r>
          </a:p>
          <a:p>
            <a:r>
              <a:rPr lang="en-US" dirty="0">
                <a:hlinkClick r:id="rId3"/>
              </a:rPr>
              <a:t>Darielle.Dannen@state.mn.us</a:t>
            </a:r>
            <a:endParaRPr lang="en-US" dirty="0"/>
          </a:p>
          <a:p>
            <a:r>
              <a:rPr lang="en-US" dirty="0"/>
              <a:t>651-259-7118</a:t>
            </a:r>
          </a:p>
          <a:p>
            <a:endParaRPr lang="en-US" dirty="0" smtClean="0"/>
          </a:p>
        </p:txBody>
      </p:sp>
    </p:spTree>
    <p:extLst>
      <p:ext uri="{BB962C8B-B14F-4D97-AF65-F5344CB8AC3E}">
        <p14:creationId xmlns:p14="http://schemas.microsoft.com/office/powerpoint/2010/main" val="39792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Legislative Structure</a:t>
            </a:r>
            <a:endParaRPr lang="en-US" dirty="0"/>
          </a:p>
        </p:txBody>
      </p:sp>
      <p:sp>
        <p:nvSpPr>
          <p:cNvPr id="3" name="Content Placeholder 2"/>
          <p:cNvSpPr>
            <a:spLocks noGrp="1"/>
          </p:cNvSpPr>
          <p:nvPr>
            <p:ph idx="1"/>
          </p:nvPr>
        </p:nvSpPr>
        <p:spPr>
          <a:xfrm>
            <a:off x="457200" y="2057400"/>
            <a:ext cx="8229600" cy="4648199"/>
          </a:xfrm>
        </p:spPr>
        <p:txBody>
          <a:bodyPr>
            <a:normAutofit fontScale="92500" lnSpcReduction="20000"/>
          </a:bodyPr>
          <a:lstStyle/>
          <a:p>
            <a:pPr marL="0" lvl="0" indent="0">
              <a:buNone/>
            </a:pPr>
            <a:r>
              <a:rPr lang="en-US" b="1" dirty="0" smtClean="0"/>
              <a:t>Branches of Government</a:t>
            </a:r>
          </a:p>
          <a:p>
            <a:r>
              <a:rPr lang="en-US" dirty="0" smtClean="0"/>
              <a:t>DEED is part of the Executive Branch</a:t>
            </a:r>
          </a:p>
          <a:p>
            <a:r>
              <a:rPr lang="en-US" dirty="0" smtClean="0"/>
              <a:t>The House and Senate are a separate branch (201 	members)</a:t>
            </a:r>
            <a:endParaRPr lang="en-US" sz="3200" dirty="0"/>
          </a:p>
          <a:p>
            <a:pPr marL="0" lvl="0" indent="0">
              <a:buNone/>
            </a:pPr>
            <a:r>
              <a:rPr lang="en-US" b="1" dirty="0" smtClean="0"/>
              <a:t>Key Committees </a:t>
            </a:r>
          </a:p>
          <a:p>
            <a:r>
              <a:rPr lang="en-US" sz="3200" dirty="0" smtClean="0">
                <a:solidFill>
                  <a:srgbClr val="002060"/>
                </a:solidFill>
              </a:rPr>
              <a:t>House</a:t>
            </a:r>
            <a:r>
              <a:rPr lang="en-US" sz="3200" dirty="0">
                <a:solidFill>
                  <a:srgbClr val="002060"/>
                </a:solidFill>
              </a:rPr>
              <a:t>: </a:t>
            </a:r>
            <a:r>
              <a:rPr lang="en-US" sz="3200" i="1" dirty="0">
                <a:solidFill>
                  <a:srgbClr val="002060"/>
                </a:solidFill>
              </a:rPr>
              <a:t>Greater Minnesota Jobs and Economic Development Finance Division</a:t>
            </a:r>
            <a:r>
              <a:rPr lang="en-US" sz="3200" dirty="0">
                <a:solidFill>
                  <a:srgbClr val="002060"/>
                </a:solidFill>
              </a:rPr>
              <a:t>, chaired by Rep. </a:t>
            </a:r>
            <a:r>
              <a:rPr lang="en-US" sz="3200" dirty="0" smtClean="0">
                <a:solidFill>
                  <a:srgbClr val="002060"/>
                </a:solidFill>
              </a:rPr>
              <a:t>Pelowski</a:t>
            </a:r>
            <a:endParaRPr lang="en-US" dirty="0" smtClean="0">
              <a:solidFill>
                <a:srgbClr val="002060"/>
              </a:solidFill>
            </a:endParaRPr>
          </a:p>
          <a:p>
            <a:r>
              <a:rPr lang="en-US" sz="3200" dirty="0" smtClean="0">
                <a:solidFill>
                  <a:srgbClr val="002060"/>
                </a:solidFill>
              </a:rPr>
              <a:t>Senate: </a:t>
            </a:r>
            <a:r>
              <a:rPr lang="en-US" sz="3200" i="1" dirty="0" smtClean="0">
                <a:solidFill>
                  <a:srgbClr val="002060"/>
                </a:solidFill>
              </a:rPr>
              <a:t>Agriculture</a:t>
            </a:r>
            <a:r>
              <a:rPr lang="en-US" sz="3200" i="1" dirty="0">
                <a:solidFill>
                  <a:srgbClr val="002060"/>
                </a:solidFill>
              </a:rPr>
              <a:t>, Rural Development and Housing Finance</a:t>
            </a:r>
            <a:r>
              <a:rPr lang="en-US" sz="3200" dirty="0">
                <a:solidFill>
                  <a:srgbClr val="002060"/>
                </a:solidFill>
              </a:rPr>
              <a:t>, chaired by Sen. Torrey </a:t>
            </a:r>
            <a:r>
              <a:rPr lang="en-US" sz="3200" dirty="0" err="1" smtClean="0">
                <a:solidFill>
                  <a:srgbClr val="002060"/>
                </a:solidFill>
              </a:rPr>
              <a:t>Westrom</a:t>
            </a:r>
            <a:endParaRPr lang="en-US" sz="3200" dirty="0">
              <a:solidFill>
                <a:srgbClr val="002060"/>
              </a:solidFill>
            </a:endParaRPr>
          </a:p>
        </p:txBody>
      </p:sp>
    </p:spTree>
    <p:extLst>
      <p:ext uri="{BB962C8B-B14F-4D97-AF65-F5344CB8AC3E}">
        <p14:creationId xmlns:p14="http://schemas.microsoft.com/office/powerpoint/2010/main" val="3664339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Task Forces and Boards </a:t>
            </a:r>
            <a:endParaRPr lang="en-US" dirty="0"/>
          </a:p>
        </p:txBody>
      </p:sp>
      <p:sp>
        <p:nvSpPr>
          <p:cNvPr id="3" name="Content Placeholder 2"/>
          <p:cNvSpPr>
            <a:spLocks noGrp="1"/>
          </p:cNvSpPr>
          <p:nvPr>
            <p:ph idx="1"/>
          </p:nvPr>
        </p:nvSpPr>
        <p:spPr/>
        <p:txBody>
          <a:bodyPr>
            <a:normAutofit/>
          </a:bodyPr>
          <a:lstStyle/>
          <a:p>
            <a:r>
              <a:rPr lang="en-US" dirty="0" smtClean="0"/>
              <a:t>DEED-Chaired Advisory Groups</a:t>
            </a:r>
          </a:p>
          <a:p>
            <a:pPr lvl="1"/>
            <a:r>
              <a:rPr lang="en-US" dirty="0" smtClean="0"/>
              <a:t>Examples include the Minnesota Job Skills Partnership Board </a:t>
            </a:r>
            <a:endParaRPr lang="en-US" dirty="0"/>
          </a:p>
          <a:p>
            <a:r>
              <a:rPr lang="en-US" dirty="0" smtClean="0"/>
              <a:t>DEED-Member Advisory Groups </a:t>
            </a:r>
          </a:p>
          <a:p>
            <a:pPr lvl="1"/>
            <a:r>
              <a:rPr lang="en-US" dirty="0" smtClean="0"/>
              <a:t>Includes the Broadband Task Force </a:t>
            </a:r>
          </a:p>
          <a:p>
            <a:pPr lvl="1"/>
            <a:r>
              <a:rPr lang="en-US" dirty="0" smtClean="0"/>
              <a:t>Other examples are the Governor’s Workforce Development Board, the Launch Minnesota Advisory Board or the State Rehabilitation Council</a:t>
            </a:r>
            <a:endParaRPr lang="en-US" dirty="0"/>
          </a:p>
        </p:txBody>
      </p:sp>
    </p:spTree>
    <p:extLst>
      <p:ext uri="{BB962C8B-B14F-4D97-AF65-F5344CB8AC3E}">
        <p14:creationId xmlns:p14="http://schemas.microsoft.com/office/powerpoint/2010/main" val="231603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Minnesota Legislative Process</a:t>
            </a:r>
            <a:endParaRPr lang="en-US" dirty="0"/>
          </a:p>
        </p:txBody>
      </p:sp>
      <p:sp>
        <p:nvSpPr>
          <p:cNvPr id="3" name="Content Placeholder 2"/>
          <p:cNvSpPr>
            <a:spLocks noGrp="1"/>
          </p:cNvSpPr>
          <p:nvPr>
            <p:ph idx="1"/>
          </p:nvPr>
        </p:nvSpPr>
        <p:spPr/>
        <p:txBody>
          <a:bodyPr/>
          <a:lstStyle/>
          <a:p>
            <a:pPr marL="0" indent="0">
              <a:buNone/>
            </a:pPr>
            <a:r>
              <a:rPr lang="en-US" dirty="0"/>
              <a:t>The MN Legislative </a:t>
            </a:r>
            <a:r>
              <a:rPr lang="en-US" dirty="0" smtClean="0"/>
              <a:t>Process</a:t>
            </a:r>
          </a:p>
          <a:p>
            <a:r>
              <a:rPr lang="en-US" dirty="0" smtClean="0"/>
              <a:t>2019 – 2020 legislature</a:t>
            </a:r>
          </a:p>
          <a:p>
            <a:r>
              <a:rPr lang="en-US" dirty="0" smtClean="0"/>
              <a:t>Biennial budget </a:t>
            </a:r>
          </a:p>
          <a:p>
            <a:r>
              <a:rPr lang="en-US" dirty="0" smtClean="0"/>
              <a:t>Each new biennium allows for a change in committee structure, leadership and new bill introductions</a:t>
            </a:r>
          </a:p>
          <a:p>
            <a:endParaRPr lang="en-US" dirty="0"/>
          </a:p>
          <a:p>
            <a:endParaRPr lang="en-US" dirty="0"/>
          </a:p>
        </p:txBody>
      </p:sp>
    </p:spTree>
    <p:extLst>
      <p:ext uri="{BB962C8B-B14F-4D97-AF65-F5344CB8AC3E}">
        <p14:creationId xmlns:p14="http://schemas.microsoft.com/office/powerpoint/2010/main" val="115673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2020 Legislative Session </a:t>
            </a:r>
            <a:endParaRPr lang="en-US" dirty="0"/>
          </a:p>
        </p:txBody>
      </p:sp>
      <p:sp>
        <p:nvSpPr>
          <p:cNvPr id="3" name="Content Placeholder 2"/>
          <p:cNvSpPr>
            <a:spLocks noGrp="1"/>
          </p:cNvSpPr>
          <p:nvPr>
            <p:ph idx="1"/>
          </p:nvPr>
        </p:nvSpPr>
        <p:spPr>
          <a:xfrm>
            <a:off x="548640" y="2031733"/>
            <a:ext cx="8229600" cy="4826267"/>
          </a:xfrm>
        </p:spPr>
        <p:txBody>
          <a:bodyPr/>
          <a:lstStyle/>
          <a:p>
            <a:r>
              <a:rPr lang="en-US" dirty="0"/>
              <a:t>Convenes Feb. 11 and adjourns May 18, </a:t>
            </a:r>
            <a:r>
              <a:rPr lang="en-US" dirty="0" smtClean="0"/>
              <a:t>2020 (sine die)</a:t>
            </a:r>
            <a:endParaRPr lang="en-US" dirty="0"/>
          </a:p>
          <a:p>
            <a:r>
              <a:rPr lang="en-US" dirty="0" smtClean="0"/>
              <a:t>Traditional bonding year</a:t>
            </a:r>
            <a:endParaRPr lang="en-US" dirty="0"/>
          </a:p>
          <a:p>
            <a:r>
              <a:rPr lang="en-US" dirty="0" smtClean="0"/>
              <a:t>Policy proposals </a:t>
            </a:r>
          </a:p>
          <a:p>
            <a:r>
              <a:rPr lang="en-US" dirty="0" smtClean="0"/>
              <a:t>Supplemental budget</a:t>
            </a:r>
            <a:endParaRPr lang="en-US" dirty="0"/>
          </a:p>
        </p:txBody>
      </p:sp>
    </p:spTree>
    <p:extLst>
      <p:ext uri="{BB962C8B-B14F-4D97-AF65-F5344CB8AC3E}">
        <p14:creationId xmlns:p14="http://schemas.microsoft.com/office/powerpoint/2010/main" val="3907740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33600"/>
            <a:ext cx="8229600" cy="4826267"/>
          </a:xfrm>
        </p:spPr>
        <p:txBody>
          <a:bodyPr>
            <a:normAutofit/>
          </a:bodyPr>
          <a:lstStyle/>
          <a:p>
            <a:pPr marL="171450" indent="-171450"/>
            <a:r>
              <a:rPr lang="en-US" dirty="0" smtClean="0"/>
              <a:t>Summer:  Bonding</a:t>
            </a:r>
            <a:r>
              <a:rPr lang="en-US" dirty="0"/>
              <a:t>, policy and supplemental budget </a:t>
            </a:r>
            <a:r>
              <a:rPr lang="en-US" dirty="0" smtClean="0"/>
              <a:t>proposals developed</a:t>
            </a:r>
            <a:endParaRPr lang="en-US" dirty="0"/>
          </a:p>
          <a:p>
            <a:pPr marL="171450" indent="-171450"/>
            <a:r>
              <a:rPr lang="en-US" dirty="0" smtClean="0"/>
              <a:t>Fall:  Initial submissions to Governor’s office </a:t>
            </a:r>
            <a:endParaRPr lang="en-US" dirty="0"/>
          </a:p>
          <a:p>
            <a:pPr marL="171450" indent="-171450"/>
            <a:r>
              <a:rPr lang="en-US" dirty="0" smtClean="0"/>
              <a:t>Fall/Winter:  Feedback and outreach, revisions</a:t>
            </a:r>
            <a:endParaRPr lang="en-US" dirty="0"/>
          </a:p>
          <a:p>
            <a:pPr marL="171450" indent="-171450"/>
            <a:r>
              <a:rPr lang="en-US" dirty="0" smtClean="0"/>
              <a:t>February </a:t>
            </a:r>
            <a:r>
              <a:rPr lang="en-US" dirty="0"/>
              <a:t>– </a:t>
            </a:r>
            <a:r>
              <a:rPr lang="en-US" dirty="0" smtClean="0"/>
              <a:t>Governor’s bills</a:t>
            </a:r>
          </a:p>
          <a:p>
            <a:pPr lvl="1"/>
            <a:endParaRPr lang="en-US" dirty="0"/>
          </a:p>
          <a:p>
            <a:endParaRPr lang="en-US" dirty="0"/>
          </a:p>
        </p:txBody>
      </p:sp>
      <p:sp>
        <p:nvSpPr>
          <p:cNvPr id="3" name="Title 2"/>
          <p:cNvSpPr>
            <a:spLocks noGrp="1"/>
          </p:cNvSpPr>
          <p:nvPr>
            <p:ph type="title"/>
          </p:nvPr>
        </p:nvSpPr>
        <p:spPr/>
        <p:txBody>
          <a:bodyPr>
            <a:noAutofit/>
          </a:bodyPr>
          <a:lstStyle/>
          <a:p>
            <a:pPr algn="ctr"/>
            <a:r>
              <a:rPr lang="en-US" dirty="0" smtClean="0"/>
              <a:t>DEED Budget and Policy </a:t>
            </a:r>
            <a:br>
              <a:rPr lang="en-US" dirty="0" smtClean="0"/>
            </a:br>
            <a:r>
              <a:rPr lang="en-US" dirty="0" smtClean="0"/>
              <a:t>Development Process  </a:t>
            </a:r>
            <a:r>
              <a:rPr lang="en-US" dirty="0"/>
              <a:t/>
            </a:r>
            <a:br>
              <a:rPr lang="en-US" dirty="0"/>
            </a:br>
            <a:endParaRPr lang="en-US" dirty="0"/>
          </a:p>
        </p:txBody>
      </p:sp>
    </p:spTree>
    <p:extLst>
      <p:ext uri="{BB962C8B-B14F-4D97-AF65-F5344CB8AC3E}">
        <p14:creationId xmlns:p14="http://schemas.microsoft.com/office/powerpoint/2010/main" val="3392413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a Bill Becomes Law </a:t>
            </a:r>
            <a:endParaRPr lang="en-US" dirty="0"/>
          </a:p>
        </p:txBody>
      </p:sp>
      <p:sp>
        <p:nvSpPr>
          <p:cNvPr id="3" name="Content Placeholder 2"/>
          <p:cNvSpPr>
            <a:spLocks noGrp="1"/>
          </p:cNvSpPr>
          <p:nvPr>
            <p:ph idx="1"/>
          </p:nvPr>
        </p:nvSpPr>
        <p:spPr/>
        <p:txBody>
          <a:bodyPr>
            <a:normAutofit lnSpcReduction="10000"/>
          </a:bodyPr>
          <a:lstStyle/>
          <a:p>
            <a:r>
              <a:rPr lang="en-US" dirty="0"/>
              <a:t>Bill introduced</a:t>
            </a:r>
          </a:p>
          <a:p>
            <a:r>
              <a:rPr lang="en-US" dirty="0"/>
              <a:t>First hearing</a:t>
            </a:r>
          </a:p>
          <a:p>
            <a:r>
              <a:rPr lang="en-US" dirty="0"/>
              <a:t>Committee Deadline #1</a:t>
            </a:r>
          </a:p>
          <a:p>
            <a:r>
              <a:rPr lang="en-US" dirty="0"/>
              <a:t>Committee Deadline #2</a:t>
            </a:r>
          </a:p>
          <a:p>
            <a:r>
              <a:rPr lang="en-US" dirty="0"/>
              <a:t>Committee Deadline #3</a:t>
            </a:r>
          </a:p>
          <a:p>
            <a:r>
              <a:rPr lang="en-US" dirty="0"/>
              <a:t>Floor Votes</a:t>
            </a:r>
          </a:p>
          <a:p>
            <a:r>
              <a:rPr lang="en-US" dirty="0"/>
              <a:t>Conference Committee</a:t>
            </a:r>
          </a:p>
          <a:p>
            <a:r>
              <a:rPr lang="en-US" dirty="0"/>
              <a:t>Floor Votes</a:t>
            </a:r>
          </a:p>
          <a:p>
            <a:r>
              <a:rPr lang="en-US" dirty="0"/>
              <a:t>Governor</a:t>
            </a:r>
          </a:p>
        </p:txBody>
      </p:sp>
    </p:spTree>
    <p:extLst>
      <p:ext uri="{BB962C8B-B14F-4D97-AF65-F5344CB8AC3E}">
        <p14:creationId xmlns:p14="http://schemas.microsoft.com/office/powerpoint/2010/main" val="345783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2019 Legislative Session Outcomes </a:t>
            </a:r>
            <a:endParaRPr lang="en-US" dirty="0"/>
          </a:p>
        </p:txBody>
      </p:sp>
      <p:sp>
        <p:nvSpPr>
          <p:cNvPr id="3" name="Content Placeholder 2"/>
          <p:cNvSpPr>
            <a:spLocks noGrp="1"/>
          </p:cNvSpPr>
          <p:nvPr>
            <p:ph idx="1"/>
          </p:nvPr>
        </p:nvSpPr>
        <p:spPr/>
        <p:txBody>
          <a:bodyPr/>
          <a:lstStyle/>
          <a:p>
            <a:r>
              <a:rPr lang="en-US" dirty="0" smtClean="0"/>
              <a:t>Funding for the OBD </a:t>
            </a:r>
          </a:p>
          <a:p>
            <a:r>
              <a:rPr lang="en-US" dirty="0" smtClean="0"/>
              <a:t>$40 million for Border-to-Border Infrastructure Grant Program in FY20-21</a:t>
            </a:r>
          </a:p>
          <a:p>
            <a:pPr lvl="1"/>
            <a:r>
              <a:rPr lang="en-US" dirty="0" smtClean="0"/>
              <a:t>$20 million per year</a:t>
            </a:r>
          </a:p>
          <a:p>
            <a:pPr lvl="1"/>
            <a:r>
              <a:rPr lang="en-US" dirty="0" smtClean="0"/>
              <a:t>80 applications for current round requesting just under $70 million in funding  </a:t>
            </a:r>
          </a:p>
          <a:p>
            <a:r>
              <a:rPr lang="en-US" dirty="0" smtClean="0"/>
              <a:t>No policy changes</a:t>
            </a:r>
          </a:p>
        </p:txBody>
      </p:sp>
    </p:spTree>
    <p:extLst>
      <p:ext uri="{BB962C8B-B14F-4D97-AF65-F5344CB8AC3E}">
        <p14:creationId xmlns:p14="http://schemas.microsoft.com/office/powerpoint/2010/main" val="2975949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t>2020 Legislative Session/Questions</a:t>
            </a:r>
            <a:endParaRPr lang="en-US" b="0" dirty="0"/>
          </a:p>
        </p:txBody>
      </p:sp>
      <p:sp>
        <p:nvSpPr>
          <p:cNvPr id="3" name="Content Placeholder 2"/>
          <p:cNvSpPr>
            <a:spLocks noGrp="1"/>
          </p:cNvSpPr>
          <p:nvPr>
            <p:ph idx="1"/>
          </p:nvPr>
        </p:nvSpPr>
        <p:spPr/>
        <p:txBody>
          <a:bodyPr/>
          <a:lstStyle/>
          <a:p>
            <a:r>
              <a:rPr lang="en-US" dirty="0" smtClean="0"/>
              <a:t>Forecasts will determine spending </a:t>
            </a:r>
          </a:p>
          <a:p>
            <a:r>
              <a:rPr lang="en-US" dirty="0" smtClean="0"/>
              <a:t>Possible policy changes?</a:t>
            </a:r>
          </a:p>
          <a:p>
            <a:r>
              <a:rPr lang="en-US" dirty="0" smtClean="0"/>
              <a:t>Questions?  </a:t>
            </a:r>
            <a:endParaRPr lang="en-US" dirty="0"/>
          </a:p>
        </p:txBody>
      </p:sp>
    </p:spTree>
    <p:extLst>
      <p:ext uri="{BB962C8B-B14F-4D97-AF65-F5344CB8AC3E}">
        <p14:creationId xmlns:p14="http://schemas.microsoft.com/office/powerpoint/2010/main" val="3677220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72CB3C-A762-4547-ABD9-1761E2313491}"/>
</file>

<file path=customXml/itemProps2.xml><?xml version="1.0" encoding="utf-8"?>
<ds:datastoreItem xmlns:ds="http://schemas.openxmlformats.org/officeDocument/2006/customXml" ds:itemID="{6373F13E-C63B-48EF-A98E-96EFF0461669}"/>
</file>

<file path=customXml/itemProps3.xml><?xml version="1.0" encoding="utf-8"?>
<ds:datastoreItem xmlns:ds="http://schemas.openxmlformats.org/officeDocument/2006/customXml" ds:itemID="{0EEEC3A8-0C4B-44C3-8581-05F678568A20}"/>
</file>

<file path=docProps/app.xml><?xml version="1.0" encoding="utf-8"?>
<Properties xmlns="http://schemas.openxmlformats.org/officeDocument/2006/extended-properties" xmlns:vt="http://schemas.openxmlformats.org/officeDocument/2006/docPropsVTypes">
  <TotalTime>2555</TotalTime>
  <Words>793</Words>
  <Application>Microsoft Office PowerPoint</Application>
  <PresentationFormat>On-screen Show (4:3)</PresentationFormat>
  <Paragraphs>103</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Legislative Basics</vt:lpstr>
      <vt:lpstr>Legislative Structure</vt:lpstr>
      <vt:lpstr>Task Forces and Boards </vt:lpstr>
      <vt:lpstr>The Minnesota Legislative Process</vt:lpstr>
      <vt:lpstr>2020 Legislative Session </vt:lpstr>
      <vt:lpstr>DEED Budget and Policy  Development Process   </vt:lpstr>
      <vt:lpstr>How a Bill Becomes Law </vt:lpstr>
      <vt:lpstr>2019 Legislative Session Outcomes </vt:lpstr>
      <vt:lpstr>2020 Legislative Session/Questions</vt:lpstr>
      <vt:lpstr>Thank you!   </vt:lpstr>
    </vt:vector>
  </TitlesOfParts>
  <Company>DEED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wfcuser</dc:creator>
  <cp:lastModifiedBy>Wells, Diane (COMM)</cp:lastModifiedBy>
  <cp:revision>115</cp:revision>
  <dcterms:created xsi:type="dcterms:W3CDTF">2013-12-20T19:47:01Z</dcterms:created>
  <dcterms:modified xsi:type="dcterms:W3CDTF">2019-12-12T16:10:24Z</dcterms:modified>
</cp:coreProperties>
</file>