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91" r:id="rId5"/>
    <p:sldId id="406" r:id="rId6"/>
    <p:sldId id="408" r:id="rId7"/>
    <p:sldId id="416" r:id="rId8"/>
    <p:sldId id="417" r:id="rId9"/>
    <p:sldId id="418" r:id="rId10"/>
    <p:sldId id="397" r:id="rId11"/>
    <p:sldId id="394" r:id="rId12"/>
    <p:sldId id="419" r:id="rId13"/>
    <p:sldId id="424" r:id="rId14"/>
    <p:sldId id="423" r:id="rId15"/>
    <p:sldId id="396" r:id="rId16"/>
    <p:sldId id="426" r:id="rId17"/>
    <p:sldId id="412" r:id="rId18"/>
    <p:sldId id="427" r:id="rId1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ard, Jane (DEED)" initials="LJ(" lastIdx="3" clrIdx="0">
    <p:extLst>
      <p:ext uri="{19B8F6BF-5375-455C-9EA6-DF929625EA0E}">
        <p15:presenceInfo xmlns:p15="http://schemas.microsoft.com/office/powerpoint/2012/main" userId="S-1-5-21-548176450-911158474-2148038326-35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FFCC00"/>
    <a:srgbClr val="78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1" autoAdjust="0"/>
    <p:restoredTop sz="71974" autoAdjust="0"/>
  </p:normalViewPr>
  <p:slideViewPr>
    <p:cSldViewPr>
      <p:cViewPr varScale="1">
        <p:scale>
          <a:sx n="59" d="100"/>
          <a:sy n="59" d="100"/>
        </p:scale>
        <p:origin x="101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19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F3730-F477-4960-BF6C-6B7CAE97D5B2}" type="doc">
      <dgm:prSet loTypeId="urn:microsoft.com/office/officeart/2005/8/layout/chevron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5B1A8F7-829A-41AF-96E9-72A3EF6615A5}">
      <dgm:prSet phldrT="[Text]" custT="1"/>
      <dgm:spPr/>
      <dgm:t>
        <a:bodyPr/>
        <a:lstStyle/>
        <a:p>
          <a:pPr>
            <a:spcBef>
              <a:spcPts val="1200"/>
            </a:spcBef>
          </a:pPr>
          <a:r>
            <a:rPr lang="en-US" sz="1600" b="1" dirty="0" smtClean="0"/>
            <a:t>2008-2010</a:t>
          </a:r>
          <a:endParaRPr lang="en-US" sz="1800" b="1" dirty="0" smtClean="0"/>
        </a:p>
      </dgm:t>
    </dgm:pt>
    <dgm:pt modelId="{4A516BCB-1178-462D-B836-0EECEA9BC615}" type="parTrans" cxnId="{0511775E-D512-4EEF-B26F-86E00EE13092}">
      <dgm:prSet/>
      <dgm:spPr/>
      <dgm:t>
        <a:bodyPr/>
        <a:lstStyle/>
        <a:p>
          <a:endParaRPr lang="en-US"/>
        </a:p>
      </dgm:t>
    </dgm:pt>
    <dgm:pt modelId="{44DEDFA8-4F6B-4A02-B799-B23503DF94A8}" type="sibTrans" cxnId="{0511775E-D512-4EEF-B26F-86E00EE13092}">
      <dgm:prSet/>
      <dgm:spPr/>
      <dgm:t>
        <a:bodyPr/>
        <a:lstStyle/>
        <a:p>
          <a:endParaRPr lang="en-US"/>
        </a:p>
      </dgm:t>
    </dgm:pt>
    <dgm:pt modelId="{0935CE84-3790-47BC-995C-7A121176ABFB}">
      <dgm:prSet phldrT="[Text]"/>
      <dgm:spPr/>
      <dgm:t>
        <a:bodyPr/>
        <a:lstStyle/>
        <a:p>
          <a:r>
            <a:rPr lang="en-US" dirty="0" smtClean="0"/>
            <a:t>2009 - First broadband map created (prior to federal mapping program)</a:t>
          </a:r>
          <a:endParaRPr lang="en-US" dirty="0"/>
        </a:p>
      </dgm:t>
    </dgm:pt>
    <dgm:pt modelId="{10AB355F-2DEF-4181-9D92-F5BDBE8C3A64}" type="parTrans" cxnId="{981E8E11-32CA-4A0D-AFCC-248006B8441B}">
      <dgm:prSet/>
      <dgm:spPr/>
      <dgm:t>
        <a:bodyPr/>
        <a:lstStyle/>
        <a:p>
          <a:endParaRPr lang="en-US"/>
        </a:p>
      </dgm:t>
    </dgm:pt>
    <dgm:pt modelId="{F28193CD-E798-4C53-9CDA-8A6155356538}" type="sibTrans" cxnId="{981E8E11-32CA-4A0D-AFCC-248006B8441B}">
      <dgm:prSet/>
      <dgm:spPr/>
      <dgm:t>
        <a:bodyPr/>
        <a:lstStyle/>
        <a:p>
          <a:endParaRPr lang="en-US"/>
        </a:p>
      </dgm:t>
    </dgm:pt>
    <dgm:pt modelId="{5C530F61-FAED-4595-8F3D-222BA4941B37}">
      <dgm:prSet phldrT="[Text]"/>
      <dgm:spPr/>
      <dgm:t>
        <a:bodyPr/>
        <a:lstStyle/>
        <a:p>
          <a:r>
            <a:rPr lang="en-US" dirty="0" smtClean="0"/>
            <a:t>2010 - Broadband goals established (10/5 by 2015)</a:t>
          </a:r>
          <a:endParaRPr lang="en-US" dirty="0"/>
        </a:p>
      </dgm:t>
    </dgm:pt>
    <dgm:pt modelId="{91550224-1692-4224-9BA9-72AD6EFFD317}" type="parTrans" cxnId="{356D8F09-D35F-4147-8140-952A4714BE5B}">
      <dgm:prSet/>
      <dgm:spPr/>
      <dgm:t>
        <a:bodyPr/>
        <a:lstStyle/>
        <a:p>
          <a:endParaRPr lang="en-US"/>
        </a:p>
      </dgm:t>
    </dgm:pt>
    <dgm:pt modelId="{023114A0-481F-42EC-8FAA-E6248C0AFF47}" type="sibTrans" cxnId="{356D8F09-D35F-4147-8140-952A4714BE5B}">
      <dgm:prSet/>
      <dgm:spPr/>
      <dgm:t>
        <a:bodyPr/>
        <a:lstStyle/>
        <a:p>
          <a:endParaRPr lang="en-US"/>
        </a:p>
      </dgm:t>
    </dgm:pt>
    <dgm:pt modelId="{070B85C4-5B0D-4986-9541-6A8AA7031B43}">
      <dgm:prSet phldrT="[Text]" custT="1"/>
      <dgm:spPr/>
      <dgm:t>
        <a:bodyPr/>
        <a:lstStyle/>
        <a:p>
          <a:r>
            <a:rPr lang="en-US" sz="1600" b="1" dirty="0" smtClean="0"/>
            <a:t>2011-2013</a:t>
          </a:r>
          <a:endParaRPr lang="en-US" sz="1600" b="1" dirty="0"/>
        </a:p>
      </dgm:t>
    </dgm:pt>
    <dgm:pt modelId="{30AAB959-CD9A-45A7-981D-1B62C0AC7EB3}" type="parTrans" cxnId="{21DDA0F9-A6A6-47A9-BE88-9BA64420BDAA}">
      <dgm:prSet/>
      <dgm:spPr/>
      <dgm:t>
        <a:bodyPr/>
        <a:lstStyle/>
        <a:p>
          <a:endParaRPr lang="en-US"/>
        </a:p>
      </dgm:t>
    </dgm:pt>
    <dgm:pt modelId="{93E2D73E-A641-4A3B-8394-02455DDB1407}" type="sibTrans" cxnId="{21DDA0F9-A6A6-47A9-BE88-9BA64420BDAA}">
      <dgm:prSet/>
      <dgm:spPr/>
      <dgm:t>
        <a:bodyPr/>
        <a:lstStyle/>
        <a:p>
          <a:endParaRPr lang="en-US"/>
        </a:p>
      </dgm:t>
    </dgm:pt>
    <dgm:pt modelId="{81C5F8DB-F9DB-4EF4-8BB9-2A4E0A67618F}">
      <dgm:prSet phldrT="[Text]"/>
      <dgm:spPr/>
      <dgm:t>
        <a:bodyPr/>
        <a:lstStyle/>
        <a:p>
          <a:r>
            <a:rPr lang="en-US" dirty="0" smtClean="0"/>
            <a:t>2013 - Office of Broadband Development was created by law; placed at DEED</a:t>
          </a:r>
          <a:endParaRPr lang="en-US" dirty="0"/>
        </a:p>
      </dgm:t>
    </dgm:pt>
    <dgm:pt modelId="{4F956E1A-8209-4100-B74D-307B66A2BA05}" type="parTrans" cxnId="{CAC8D92F-5A11-49FF-93DD-663F3C1B5BD2}">
      <dgm:prSet/>
      <dgm:spPr/>
      <dgm:t>
        <a:bodyPr/>
        <a:lstStyle/>
        <a:p>
          <a:endParaRPr lang="en-US"/>
        </a:p>
      </dgm:t>
    </dgm:pt>
    <dgm:pt modelId="{D0A1B0FA-4DA7-4BD2-A441-1CA237F80849}" type="sibTrans" cxnId="{CAC8D92F-5A11-49FF-93DD-663F3C1B5BD2}">
      <dgm:prSet/>
      <dgm:spPr/>
      <dgm:t>
        <a:bodyPr/>
        <a:lstStyle/>
        <a:p>
          <a:endParaRPr lang="en-US"/>
        </a:p>
      </dgm:t>
    </dgm:pt>
    <dgm:pt modelId="{437F4897-9055-4820-BFDB-263858454D1B}">
      <dgm:prSet phldrT="[Text]" custT="1"/>
      <dgm:spPr/>
      <dgm:t>
        <a:bodyPr/>
        <a:lstStyle/>
        <a:p>
          <a:r>
            <a:rPr lang="en-US" sz="1600" b="1" dirty="0" smtClean="0"/>
            <a:t>2014-2016</a:t>
          </a:r>
          <a:endParaRPr lang="en-US" sz="1800" b="1" dirty="0"/>
        </a:p>
      </dgm:t>
    </dgm:pt>
    <dgm:pt modelId="{779902BA-6785-427E-9A7B-9697530E6358}" type="parTrans" cxnId="{FC2E4FBD-A040-4BA9-9CCB-4594D86524ED}">
      <dgm:prSet/>
      <dgm:spPr/>
      <dgm:t>
        <a:bodyPr/>
        <a:lstStyle/>
        <a:p>
          <a:endParaRPr lang="en-US"/>
        </a:p>
      </dgm:t>
    </dgm:pt>
    <dgm:pt modelId="{6BE78E31-7EB2-45CB-BE31-C0ABA6341605}" type="sibTrans" cxnId="{FC2E4FBD-A040-4BA9-9CCB-4594D86524ED}">
      <dgm:prSet/>
      <dgm:spPr/>
      <dgm:t>
        <a:bodyPr/>
        <a:lstStyle/>
        <a:p>
          <a:endParaRPr lang="en-US"/>
        </a:p>
      </dgm:t>
    </dgm:pt>
    <dgm:pt modelId="{6AA2831E-EB4B-4CBA-986F-F7714263E7BD}">
      <dgm:prSet phldrT="[Text]"/>
      <dgm:spPr/>
      <dgm:t>
        <a:bodyPr/>
        <a:lstStyle/>
        <a:p>
          <a:r>
            <a:rPr lang="en-US" dirty="0" smtClean="0"/>
            <a:t>2014 - Border to Border Broadband Infrastructure Grant created; $20M appropriated</a:t>
          </a:r>
          <a:endParaRPr lang="en-US" dirty="0"/>
        </a:p>
      </dgm:t>
    </dgm:pt>
    <dgm:pt modelId="{DBA3E001-0507-49F2-822D-FA3E2B3F2A20}" type="parTrans" cxnId="{E5FCB6FF-BB1F-4815-9F04-DDC79BA25ED5}">
      <dgm:prSet/>
      <dgm:spPr/>
      <dgm:t>
        <a:bodyPr/>
        <a:lstStyle/>
        <a:p>
          <a:endParaRPr lang="en-US"/>
        </a:p>
      </dgm:t>
    </dgm:pt>
    <dgm:pt modelId="{A92DA33E-59BC-4C85-93CC-4B97ECAC7848}" type="sibTrans" cxnId="{E5FCB6FF-BB1F-4815-9F04-DDC79BA25ED5}">
      <dgm:prSet/>
      <dgm:spPr/>
      <dgm:t>
        <a:bodyPr/>
        <a:lstStyle/>
        <a:p>
          <a:endParaRPr lang="en-US"/>
        </a:p>
      </dgm:t>
    </dgm:pt>
    <dgm:pt modelId="{F9FB2E8C-815D-4C9B-B990-EAA145B51F1F}">
      <dgm:prSet phldrT="[Text]"/>
      <dgm:spPr/>
      <dgm:t>
        <a:bodyPr/>
        <a:lstStyle/>
        <a:p>
          <a:r>
            <a:rPr lang="en-US" dirty="0" smtClean="0"/>
            <a:t>2008 - First broadband taskforce created</a:t>
          </a:r>
          <a:endParaRPr lang="en-US" dirty="0"/>
        </a:p>
      </dgm:t>
    </dgm:pt>
    <dgm:pt modelId="{736E5EC3-8738-4964-822C-D282299FD9AE}" type="parTrans" cxnId="{A83C4747-EA53-48EE-BD09-514C03D6189C}">
      <dgm:prSet/>
      <dgm:spPr/>
      <dgm:t>
        <a:bodyPr/>
        <a:lstStyle/>
        <a:p>
          <a:endParaRPr lang="en-US"/>
        </a:p>
      </dgm:t>
    </dgm:pt>
    <dgm:pt modelId="{170BB105-7639-41DF-BBD7-4E97DF427D87}" type="sibTrans" cxnId="{A83C4747-EA53-48EE-BD09-514C03D6189C}">
      <dgm:prSet/>
      <dgm:spPr/>
      <dgm:t>
        <a:bodyPr/>
        <a:lstStyle/>
        <a:p>
          <a:endParaRPr lang="en-US"/>
        </a:p>
      </dgm:t>
    </dgm:pt>
    <dgm:pt modelId="{B4DEF75E-925D-4B9F-9BEF-162C7158CAC1}">
      <dgm:prSet phldrT="[Text]"/>
      <dgm:spPr/>
      <dgm:t>
        <a:bodyPr/>
        <a:lstStyle/>
        <a:p>
          <a:r>
            <a:rPr lang="en-US" dirty="0" smtClean="0"/>
            <a:t>2011 – Dayton Administration broadband taskforce created</a:t>
          </a:r>
          <a:endParaRPr lang="en-US" dirty="0"/>
        </a:p>
      </dgm:t>
    </dgm:pt>
    <dgm:pt modelId="{593E6562-6E81-4EBC-895A-CA2BF82BD23F}" type="parTrans" cxnId="{C68E5C90-6018-4A16-9707-18F707307E7E}">
      <dgm:prSet/>
      <dgm:spPr/>
      <dgm:t>
        <a:bodyPr/>
        <a:lstStyle/>
        <a:p>
          <a:endParaRPr lang="en-US"/>
        </a:p>
      </dgm:t>
    </dgm:pt>
    <dgm:pt modelId="{F77211BD-4B70-495C-B94A-17D475E85A01}" type="sibTrans" cxnId="{C68E5C90-6018-4A16-9707-18F707307E7E}">
      <dgm:prSet/>
      <dgm:spPr/>
      <dgm:t>
        <a:bodyPr/>
        <a:lstStyle/>
        <a:p>
          <a:endParaRPr lang="en-US"/>
        </a:p>
      </dgm:t>
    </dgm:pt>
    <dgm:pt modelId="{480A03E6-C41A-478F-BCAD-9F6132970936}">
      <dgm:prSet phldrT="[Text]"/>
      <dgm:spPr/>
      <dgm:t>
        <a:bodyPr/>
        <a:lstStyle/>
        <a:p>
          <a:r>
            <a:rPr lang="en-US" dirty="0" smtClean="0"/>
            <a:t>2015 - Additional funding for broadband grants; $10.58M</a:t>
          </a:r>
          <a:endParaRPr lang="en-US" dirty="0"/>
        </a:p>
      </dgm:t>
    </dgm:pt>
    <dgm:pt modelId="{BB493963-51DC-4F9D-A674-5D4E7D4A8CA8}" type="parTrans" cxnId="{8B5F5248-B904-48C1-9E44-98A9310D5EBD}">
      <dgm:prSet/>
      <dgm:spPr/>
      <dgm:t>
        <a:bodyPr/>
        <a:lstStyle/>
        <a:p>
          <a:endParaRPr lang="en-US"/>
        </a:p>
      </dgm:t>
    </dgm:pt>
    <dgm:pt modelId="{EF1E548D-D59B-4FD8-AC98-41B0DAE263E5}" type="sibTrans" cxnId="{8B5F5248-B904-48C1-9E44-98A9310D5EBD}">
      <dgm:prSet/>
      <dgm:spPr/>
      <dgm:t>
        <a:bodyPr/>
        <a:lstStyle/>
        <a:p>
          <a:endParaRPr lang="en-US"/>
        </a:p>
      </dgm:t>
    </dgm:pt>
    <dgm:pt modelId="{3CE8EA0E-541A-4DEB-B9D2-F8F1826DF6E6}">
      <dgm:prSet phldrT="[Text]"/>
      <dgm:spPr/>
      <dgm:t>
        <a:bodyPr/>
        <a:lstStyle/>
        <a:p>
          <a:r>
            <a:rPr lang="en-US" dirty="0" smtClean="0"/>
            <a:t>2016 - Broadband goals revised (25/3 by 2022) ; $35M appropriated</a:t>
          </a:r>
          <a:endParaRPr lang="en-US" dirty="0"/>
        </a:p>
      </dgm:t>
    </dgm:pt>
    <dgm:pt modelId="{0E2EFB33-E8C5-4455-BE83-8C9152E74BB4}" type="parTrans" cxnId="{5F1FF2C3-CF3E-4F24-BCB2-4912D3E5C96D}">
      <dgm:prSet/>
      <dgm:spPr/>
      <dgm:t>
        <a:bodyPr/>
        <a:lstStyle/>
        <a:p>
          <a:endParaRPr lang="en-US"/>
        </a:p>
      </dgm:t>
    </dgm:pt>
    <dgm:pt modelId="{96B284F9-164E-4140-89A5-711A524A263B}" type="sibTrans" cxnId="{5F1FF2C3-CF3E-4F24-BCB2-4912D3E5C96D}">
      <dgm:prSet/>
      <dgm:spPr/>
      <dgm:t>
        <a:bodyPr/>
        <a:lstStyle/>
        <a:p>
          <a:endParaRPr lang="en-US"/>
        </a:p>
      </dgm:t>
    </dgm:pt>
    <dgm:pt modelId="{96987567-572B-403F-8250-97B2A418D3F1}">
      <dgm:prSet phldrT="[Text]" custT="1"/>
      <dgm:spPr/>
      <dgm:t>
        <a:bodyPr/>
        <a:lstStyle/>
        <a:p>
          <a:r>
            <a:rPr lang="en-US" sz="1600" b="1" dirty="0" smtClean="0"/>
            <a:t>2017 - 2019</a:t>
          </a:r>
          <a:endParaRPr lang="en-US" sz="1600" b="1" dirty="0"/>
        </a:p>
      </dgm:t>
    </dgm:pt>
    <dgm:pt modelId="{979D6B3F-A447-49AF-A478-6392D5A5A0C4}" type="parTrans" cxnId="{9B13D86C-8245-49F5-900F-2303D965FA99}">
      <dgm:prSet/>
      <dgm:spPr/>
      <dgm:t>
        <a:bodyPr/>
        <a:lstStyle/>
        <a:p>
          <a:endParaRPr lang="en-US"/>
        </a:p>
      </dgm:t>
    </dgm:pt>
    <dgm:pt modelId="{94DC04BB-59BE-4110-8B56-10E57EFFDFF1}" type="sibTrans" cxnId="{9B13D86C-8245-49F5-900F-2303D965FA99}">
      <dgm:prSet/>
      <dgm:spPr/>
      <dgm:t>
        <a:bodyPr/>
        <a:lstStyle/>
        <a:p>
          <a:endParaRPr lang="en-US"/>
        </a:p>
      </dgm:t>
    </dgm:pt>
    <dgm:pt modelId="{F7616804-9B8E-4A78-B4F4-08F3A1D20F5E}">
      <dgm:prSet phldrT="[Text]"/>
      <dgm:spPr/>
      <dgm:t>
        <a:bodyPr/>
        <a:lstStyle/>
        <a:p>
          <a:r>
            <a:rPr lang="en-US" dirty="0" smtClean="0"/>
            <a:t>2017 - Border to Border program renewed; $20M</a:t>
          </a:r>
          <a:endParaRPr lang="en-US" dirty="0"/>
        </a:p>
      </dgm:t>
    </dgm:pt>
    <dgm:pt modelId="{0851287E-8BBA-4642-8A51-60D10A77CFD7}" type="parTrans" cxnId="{90951ADE-054D-43C3-86AA-BC34A3A83EAD}">
      <dgm:prSet/>
      <dgm:spPr/>
      <dgm:t>
        <a:bodyPr/>
        <a:lstStyle/>
        <a:p>
          <a:endParaRPr lang="en-US"/>
        </a:p>
      </dgm:t>
    </dgm:pt>
    <dgm:pt modelId="{2FEADB71-3575-418C-A61E-335CCDA1300B}" type="sibTrans" cxnId="{90951ADE-054D-43C3-86AA-BC34A3A83EAD}">
      <dgm:prSet/>
      <dgm:spPr/>
      <dgm:t>
        <a:bodyPr/>
        <a:lstStyle/>
        <a:p>
          <a:endParaRPr lang="en-US"/>
        </a:p>
      </dgm:t>
    </dgm:pt>
    <dgm:pt modelId="{B0930DBF-846F-4E40-A0E5-52F329503A21}">
      <dgm:prSet phldrT="[Text]"/>
      <dgm:spPr/>
      <dgm:t>
        <a:bodyPr/>
        <a:lstStyle/>
        <a:p>
          <a:r>
            <a:rPr lang="en-US" dirty="0" smtClean="0"/>
            <a:t>2018 - Bi-partisan support but in the end, no funding for grants in 2018</a:t>
          </a:r>
          <a:endParaRPr lang="en-US" dirty="0"/>
        </a:p>
      </dgm:t>
    </dgm:pt>
    <dgm:pt modelId="{417CC930-2FEF-448A-A374-4A30DBF2426E}" type="parTrans" cxnId="{5ED1D683-0811-44B7-8AF2-4001BD622F15}">
      <dgm:prSet/>
      <dgm:spPr/>
    </dgm:pt>
    <dgm:pt modelId="{00D8BCFC-859D-43E1-B6A4-6C181A0FB5D3}" type="sibTrans" cxnId="{5ED1D683-0811-44B7-8AF2-4001BD622F15}">
      <dgm:prSet/>
      <dgm:spPr/>
    </dgm:pt>
    <dgm:pt modelId="{01150669-63B8-4124-9E44-878FF07DF00F}">
      <dgm:prSet phldrT="[Text]"/>
      <dgm:spPr/>
      <dgm:t>
        <a:bodyPr/>
        <a:lstStyle/>
        <a:p>
          <a:r>
            <a:rPr lang="en-US" dirty="0" smtClean="0"/>
            <a:t>2019 – Border to Border grant: $20M for 2019 and $20M for 2020; Telecommuter Forward!; Walz Administration 	Broadband Task Force created--YOU</a:t>
          </a:r>
          <a:endParaRPr lang="en-US" dirty="0"/>
        </a:p>
      </dgm:t>
    </dgm:pt>
    <dgm:pt modelId="{400C3E56-7B38-4172-BDD5-03ECC055277B}" type="parTrans" cxnId="{CB866A8E-D9BE-4688-AEDA-BFF5E8B5642D}">
      <dgm:prSet/>
      <dgm:spPr/>
    </dgm:pt>
    <dgm:pt modelId="{26015219-77B2-4E00-BD4C-C6F97FCC3166}" type="sibTrans" cxnId="{CB866A8E-D9BE-4688-AEDA-BFF5E8B5642D}">
      <dgm:prSet/>
      <dgm:spPr/>
    </dgm:pt>
    <dgm:pt modelId="{9CE5B3B2-C359-4EC9-9A73-E163E23D4033}" type="pres">
      <dgm:prSet presAssocID="{B65F3730-F477-4960-BF6C-6B7CAE97D5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3BA050-6C61-421B-9644-4BA0465C1EC3}" type="pres">
      <dgm:prSet presAssocID="{E5B1A8F7-829A-41AF-96E9-72A3EF6615A5}" presName="composite" presStyleCnt="0"/>
      <dgm:spPr/>
      <dgm:t>
        <a:bodyPr/>
        <a:lstStyle/>
        <a:p>
          <a:endParaRPr lang="en-US"/>
        </a:p>
      </dgm:t>
    </dgm:pt>
    <dgm:pt modelId="{AFD11721-F0B1-44BD-880C-04CE138144BE}" type="pres">
      <dgm:prSet presAssocID="{E5B1A8F7-829A-41AF-96E9-72A3EF6615A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1FD91-6638-42DF-891D-DE6CE9BC0170}" type="pres">
      <dgm:prSet presAssocID="{E5B1A8F7-829A-41AF-96E9-72A3EF6615A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9D1A0-11BA-4DD6-BAF8-A95E8BB3B82A}" type="pres">
      <dgm:prSet presAssocID="{44DEDFA8-4F6B-4A02-B799-B23503DF94A8}" presName="sp" presStyleCnt="0"/>
      <dgm:spPr/>
      <dgm:t>
        <a:bodyPr/>
        <a:lstStyle/>
        <a:p>
          <a:endParaRPr lang="en-US"/>
        </a:p>
      </dgm:t>
    </dgm:pt>
    <dgm:pt modelId="{0386C908-0CE6-4FC9-B86E-302014AF1F2C}" type="pres">
      <dgm:prSet presAssocID="{070B85C4-5B0D-4986-9541-6A8AA7031B43}" presName="composite" presStyleCnt="0"/>
      <dgm:spPr/>
      <dgm:t>
        <a:bodyPr/>
        <a:lstStyle/>
        <a:p>
          <a:endParaRPr lang="en-US"/>
        </a:p>
      </dgm:t>
    </dgm:pt>
    <dgm:pt modelId="{E77321AD-7EB0-4ACA-87B4-D23B98A87A19}" type="pres">
      <dgm:prSet presAssocID="{070B85C4-5B0D-4986-9541-6A8AA7031B4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F86E3-3274-49D9-BF32-23E9CD614BB0}" type="pres">
      <dgm:prSet presAssocID="{070B85C4-5B0D-4986-9541-6A8AA7031B4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005CC-C774-41E2-9AB8-6263B11AD3E9}" type="pres">
      <dgm:prSet presAssocID="{93E2D73E-A641-4A3B-8394-02455DDB1407}" presName="sp" presStyleCnt="0"/>
      <dgm:spPr/>
      <dgm:t>
        <a:bodyPr/>
        <a:lstStyle/>
        <a:p>
          <a:endParaRPr lang="en-US"/>
        </a:p>
      </dgm:t>
    </dgm:pt>
    <dgm:pt modelId="{F2675D41-4BAC-4832-9872-C6D8B3E7DB8C}" type="pres">
      <dgm:prSet presAssocID="{437F4897-9055-4820-BFDB-263858454D1B}" presName="composite" presStyleCnt="0"/>
      <dgm:spPr/>
      <dgm:t>
        <a:bodyPr/>
        <a:lstStyle/>
        <a:p>
          <a:endParaRPr lang="en-US"/>
        </a:p>
      </dgm:t>
    </dgm:pt>
    <dgm:pt modelId="{976F2319-D961-4191-8AB5-2D81715D9A7E}" type="pres">
      <dgm:prSet presAssocID="{437F4897-9055-4820-BFDB-263858454D1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9D7A0-9A2B-47CC-BFC6-90AA061E2A73}" type="pres">
      <dgm:prSet presAssocID="{437F4897-9055-4820-BFDB-263858454D1B}" presName="descendantText" presStyleLbl="alignAcc1" presStyleIdx="2" presStyleCnt="4" custScaleY="137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3DD82-BB81-4992-AD8D-B6EBF0D9EF4E}" type="pres">
      <dgm:prSet presAssocID="{6BE78E31-7EB2-45CB-BE31-C0ABA6341605}" presName="sp" presStyleCnt="0"/>
      <dgm:spPr/>
      <dgm:t>
        <a:bodyPr/>
        <a:lstStyle/>
        <a:p>
          <a:endParaRPr lang="en-US"/>
        </a:p>
      </dgm:t>
    </dgm:pt>
    <dgm:pt modelId="{0B15A663-02FA-4D24-9DAC-6B3ABCC5C91A}" type="pres">
      <dgm:prSet presAssocID="{96987567-572B-403F-8250-97B2A418D3F1}" presName="composite" presStyleCnt="0"/>
      <dgm:spPr/>
      <dgm:t>
        <a:bodyPr/>
        <a:lstStyle/>
        <a:p>
          <a:endParaRPr lang="en-US"/>
        </a:p>
      </dgm:t>
    </dgm:pt>
    <dgm:pt modelId="{548C796A-9521-4636-A29A-B833350ACDCD}" type="pres">
      <dgm:prSet presAssocID="{96987567-572B-403F-8250-97B2A418D3F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1365A-8AD6-41F9-B521-0F248A4A8C3A}" type="pres">
      <dgm:prSet presAssocID="{96987567-572B-403F-8250-97B2A418D3F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D1D683-0811-44B7-8AF2-4001BD622F15}" srcId="{96987567-572B-403F-8250-97B2A418D3F1}" destId="{B0930DBF-846F-4E40-A0E5-52F329503A21}" srcOrd="1" destOrd="0" parTransId="{417CC930-2FEF-448A-A374-4A30DBF2426E}" sibTransId="{00D8BCFC-859D-43E1-B6A4-6C181A0FB5D3}"/>
    <dgm:cxn modelId="{710DFC2F-B9C5-40C0-994D-ADFC18C99597}" type="presOf" srcId="{3CE8EA0E-541A-4DEB-B9D2-F8F1826DF6E6}" destId="{5689D7A0-9A2B-47CC-BFC6-90AA061E2A73}" srcOrd="0" destOrd="2" presId="urn:microsoft.com/office/officeart/2005/8/layout/chevron2"/>
    <dgm:cxn modelId="{5F3EFCEA-8B74-4C0D-8982-80BEE8BEC10D}" type="presOf" srcId="{01150669-63B8-4124-9E44-878FF07DF00F}" destId="{F6D1365A-8AD6-41F9-B521-0F248A4A8C3A}" srcOrd="0" destOrd="2" presId="urn:microsoft.com/office/officeart/2005/8/layout/chevron2"/>
    <dgm:cxn modelId="{9CE241C8-AC8B-451B-A4DC-F9B68EDC598B}" type="presOf" srcId="{5C530F61-FAED-4595-8F3D-222BA4941B37}" destId="{1DC1FD91-6638-42DF-891D-DE6CE9BC0170}" srcOrd="0" destOrd="2" presId="urn:microsoft.com/office/officeart/2005/8/layout/chevron2"/>
    <dgm:cxn modelId="{BF296B73-14A3-4FAC-83C1-8A219059FDF7}" type="presOf" srcId="{F7616804-9B8E-4A78-B4F4-08F3A1D20F5E}" destId="{F6D1365A-8AD6-41F9-B521-0F248A4A8C3A}" srcOrd="0" destOrd="0" presId="urn:microsoft.com/office/officeart/2005/8/layout/chevron2"/>
    <dgm:cxn modelId="{D03BAE64-47D9-40D7-B818-EFBC2F76C0CE}" type="presOf" srcId="{E5B1A8F7-829A-41AF-96E9-72A3EF6615A5}" destId="{AFD11721-F0B1-44BD-880C-04CE138144BE}" srcOrd="0" destOrd="0" presId="urn:microsoft.com/office/officeart/2005/8/layout/chevron2"/>
    <dgm:cxn modelId="{0511775E-D512-4EEF-B26F-86E00EE13092}" srcId="{B65F3730-F477-4960-BF6C-6B7CAE97D5B2}" destId="{E5B1A8F7-829A-41AF-96E9-72A3EF6615A5}" srcOrd="0" destOrd="0" parTransId="{4A516BCB-1178-462D-B836-0EECEA9BC615}" sibTransId="{44DEDFA8-4F6B-4A02-B799-B23503DF94A8}"/>
    <dgm:cxn modelId="{5F1FF2C3-CF3E-4F24-BCB2-4912D3E5C96D}" srcId="{437F4897-9055-4820-BFDB-263858454D1B}" destId="{3CE8EA0E-541A-4DEB-B9D2-F8F1826DF6E6}" srcOrd="2" destOrd="0" parTransId="{0E2EFB33-E8C5-4455-BE83-8C9152E74BB4}" sibTransId="{96B284F9-164E-4140-89A5-711A524A263B}"/>
    <dgm:cxn modelId="{3DA5D2E6-B9DB-4ADA-910E-9B133CB5BE05}" type="presOf" srcId="{437F4897-9055-4820-BFDB-263858454D1B}" destId="{976F2319-D961-4191-8AB5-2D81715D9A7E}" srcOrd="0" destOrd="0" presId="urn:microsoft.com/office/officeart/2005/8/layout/chevron2"/>
    <dgm:cxn modelId="{8B5F5248-B904-48C1-9E44-98A9310D5EBD}" srcId="{437F4897-9055-4820-BFDB-263858454D1B}" destId="{480A03E6-C41A-478F-BCAD-9F6132970936}" srcOrd="1" destOrd="0" parTransId="{BB493963-51DC-4F9D-A674-5D4E7D4A8CA8}" sibTransId="{EF1E548D-D59B-4FD8-AC98-41B0DAE263E5}"/>
    <dgm:cxn modelId="{1F88E2EE-F5FF-42B6-8941-09F64A5FD64B}" type="presOf" srcId="{070B85C4-5B0D-4986-9541-6A8AA7031B43}" destId="{E77321AD-7EB0-4ACA-87B4-D23B98A87A19}" srcOrd="0" destOrd="0" presId="urn:microsoft.com/office/officeart/2005/8/layout/chevron2"/>
    <dgm:cxn modelId="{FC2E4FBD-A040-4BA9-9CCB-4594D86524ED}" srcId="{B65F3730-F477-4960-BF6C-6B7CAE97D5B2}" destId="{437F4897-9055-4820-BFDB-263858454D1B}" srcOrd="2" destOrd="0" parTransId="{779902BA-6785-427E-9A7B-9697530E6358}" sibTransId="{6BE78E31-7EB2-45CB-BE31-C0ABA6341605}"/>
    <dgm:cxn modelId="{AF7081FC-7A74-45A4-927F-3B730CD42A77}" type="presOf" srcId="{B4DEF75E-925D-4B9F-9BEF-162C7158CAC1}" destId="{862F86E3-3274-49D9-BF32-23E9CD614BB0}" srcOrd="0" destOrd="0" presId="urn:microsoft.com/office/officeart/2005/8/layout/chevron2"/>
    <dgm:cxn modelId="{160E5D6F-4853-4756-9DF6-F02DA36267D3}" type="presOf" srcId="{B65F3730-F477-4960-BF6C-6B7CAE97D5B2}" destId="{9CE5B3B2-C359-4EC9-9A73-E163E23D4033}" srcOrd="0" destOrd="0" presId="urn:microsoft.com/office/officeart/2005/8/layout/chevron2"/>
    <dgm:cxn modelId="{B37FB322-3CC6-4380-AC6D-2E9E33A39FF9}" type="presOf" srcId="{81C5F8DB-F9DB-4EF4-8BB9-2A4E0A67618F}" destId="{862F86E3-3274-49D9-BF32-23E9CD614BB0}" srcOrd="0" destOrd="1" presId="urn:microsoft.com/office/officeart/2005/8/layout/chevron2"/>
    <dgm:cxn modelId="{C68E5C90-6018-4A16-9707-18F707307E7E}" srcId="{070B85C4-5B0D-4986-9541-6A8AA7031B43}" destId="{B4DEF75E-925D-4B9F-9BEF-162C7158CAC1}" srcOrd="0" destOrd="0" parTransId="{593E6562-6E81-4EBC-895A-CA2BF82BD23F}" sibTransId="{F77211BD-4B70-495C-B94A-17D475E85A01}"/>
    <dgm:cxn modelId="{E5FCB6FF-BB1F-4815-9F04-DDC79BA25ED5}" srcId="{437F4897-9055-4820-BFDB-263858454D1B}" destId="{6AA2831E-EB4B-4CBA-986F-F7714263E7BD}" srcOrd="0" destOrd="0" parTransId="{DBA3E001-0507-49F2-822D-FA3E2B3F2A20}" sibTransId="{A92DA33E-59BC-4C85-93CC-4B97ECAC7848}"/>
    <dgm:cxn modelId="{CAC8D92F-5A11-49FF-93DD-663F3C1B5BD2}" srcId="{070B85C4-5B0D-4986-9541-6A8AA7031B43}" destId="{81C5F8DB-F9DB-4EF4-8BB9-2A4E0A67618F}" srcOrd="1" destOrd="0" parTransId="{4F956E1A-8209-4100-B74D-307B66A2BA05}" sibTransId="{D0A1B0FA-4DA7-4BD2-A441-1CA237F80849}"/>
    <dgm:cxn modelId="{1BB10D51-607F-4D8F-A3AF-8F08A51E428F}" type="presOf" srcId="{B0930DBF-846F-4E40-A0E5-52F329503A21}" destId="{F6D1365A-8AD6-41F9-B521-0F248A4A8C3A}" srcOrd="0" destOrd="1" presId="urn:microsoft.com/office/officeart/2005/8/layout/chevron2"/>
    <dgm:cxn modelId="{356D8F09-D35F-4147-8140-952A4714BE5B}" srcId="{E5B1A8F7-829A-41AF-96E9-72A3EF6615A5}" destId="{5C530F61-FAED-4595-8F3D-222BA4941B37}" srcOrd="2" destOrd="0" parTransId="{91550224-1692-4224-9BA9-72AD6EFFD317}" sibTransId="{023114A0-481F-42EC-8FAA-E6248C0AFF47}"/>
    <dgm:cxn modelId="{CE02456B-2811-452B-A256-8DEDEEB03FCA}" type="presOf" srcId="{96987567-572B-403F-8250-97B2A418D3F1}" destId="{548C796A-9521-4636-A29A-B833350ACDCD}" srcOrd="0" destOrd="0" presId="urn:microsoft.com/office/officeart/2005/8/layout/chevron2"/>
    <dgm:cxn modelId="{981E8E11-32CA-4A0D-AFCC-248006B8441B}" srcId="{E5B1A8F7-829A-41AF-96E9-72A3EF6615A5}" destId="{0935CE84-3790-47BC-995C-7A121176ABFB}" srcOrd="1" destOrd="0" parTransId="{10AB355F-2DEF-4181-9D92-F5BDBE8C3A64}" sibTransId="{F28193CD-E798-4C53-9CDA-8A6155356538}"/>
    <dgm:cxn modelId="{CB866A8E-D9BE-4688-AEDA-BFF5E8B5642D}" srcId="{96987567-572B-403F-8250-97B2A418D3F1}" destId="{01150669-63B8-4124-9E44-878FF07DF00F}" srcOrd="2" destOrd="0" parTransId="{400C3E56-7B38-4172-BDD5-03ECC055277B}" sibTransId="{26015219-77B2-4E00-BD4C-C6F97FCC3166}"/>
    <dgm:cxn modelId="{21DDA0F9-A6A6-47A9-BE88-9BA64420BDAA}" srcId="{B65F3730-F477-4960-BF6C-6B7CAE97D5B2}" destId="{070B85C4-5B0D-4986-9541-6A8AA7031B43}" srcOrd="1" destOrd="0" parTransId="{30AAB959-CD9A-45A7-981D-1B62C0AC7EB3}" sibTransId="{93E2D73E-A641-4A3B-8394-02455DDB1407}"/>
    <dgm:cxn modelId="{0DCDF593-2D0C-45DC-B0FC-186B344D81F1}" type="presOf" srcId="{F9FB2E8C-815D-4C9B-B990-EAA145B51F1F}" destId="{1DC1FD91-6638-42DF-891D-DE6CE9BC0170}" srcOrd="0" destOrd="0" presId="urn:microsoft.com/office/officeart/2005/8/layout/chevron2"/>
    <dgm:cxn modelId="{9B13D86C-8245-49F5-900F-2303D965FA99}" srcId="{B65F3730-F477-4960-BF6C-6B7CAE97D5B2}" destId="{96987567-572B-403F-8250-97B2A418D3F1}" srcOrd="3" destOrd="0" parTransId="{979D6B3F-A447-49AF-A478-6392D5A5A0C4}" sibTransId="{94DC04BB-59BE-4110-8B56-10E57EFFDFF1}"/>
    <dgm:cxn modelId="{12974B13-2173-4671-88EC-DBC071427FD5}" type="presOf" srcId="{0935CE84-3790-47BC-995C-7A121176ABFB}" destId="{1DC1FD91-6638-42DF-891D-DE6CE9BC0170}" srcOrd="0" destOrd="1" presId="urn:microsoft.com/office/officeart/2005/8/layout/chevron2"/>
    <dgm:cxn modelId="{A83C4747-EA53-48EE-BD09-514C03D6189C}" srcId="{E5B1A8F7-829A-41AF-96E9-72A3EF6615A5}" destId="{F9FB2E8C-815D-4C9B-B990-EAA145B51F1F}" srcOrd="0" destOrd="0" parTransId="{736E5EC3-8738-4964-822C-D282299FD9AE}" sibTransId="{170BB105-7639-41DF-BBD7-4E97DF427D87}"/>
    <dgm:cxn modelId="{90951ADE-054D-43C3-86AA-BC34A3A83EAD}" srcId="{96987567-572B-403F-8250-97B2A418D3F1}" destId="{F7616804-9B8E-4A78-B4F4-08F3A1D20F5E}" srcOrd="0" destOrd="0" parTransId="{0851287E-8BBA-4642-8A51-60D10A77CFD7}" sibTransId="{2FEADB71-3575-418C-A61E-335CCDA1300B}"/>
    <dgm:cxn modelId="{C243F246-E74D-44DF-8122-06D19094EC9E}" type="presOf" srcId="{480A03E6-C41A-478F-BCAD-9F6132970936}" destId="{5689D7A0-9A2B-47CC-BFC6-90AA061E2A73}" srcOrd="0" destOrd="1" presId="urn:microsoft.com/office/officeart/2005/8/layout/chevron2"/>
    <dgm:cxn modelId="{5D1AD806-6A69-469B-8045-DC89BE0632B4}" type="presOf" srcId="{6AA2831E-EB4B-4CBA-986F-F7714263E7BD}" destId="{5689D7A0-9A2B-47CC-BFC6-90AA061E2A73}" srcOrd="0" destOrd="0" presId="urn:microsoft.com/office/officeart/2005/8/layout/chevron2"/>
    <dgm:cxn modelId="{894594AF-0AF4-4CD5-BD5B-B507F962D6B0}" type="presParOf" srcId="{9CE5B3B2-C359-4EC9-9A73-E163E23D4033}" destId="{1F3BA050-6C61-421B-9644-4BA0465C1EC3}" srcOrd="0" destOrd="0" presId="urn:microsoft.com/office/officeart/2005/8/layout/chevron2"/>
    <dgm:cxn modelId="{327F693B-F580-49D2-A577-01818114D0C3}" type="presParOf" srcId="{1F3BA050-6C61-421B-9644-4BA0465C1EC3}" destId="{AFD11721-F0B1-44BD-880C-04CE138144BE}" srcOrd="0" destOrd="0" presId="urn:microsoft.com/office/officeart/2005/8/layout/chevron2"/>
    <dgm:cxn modelId="{725EDADC-3963-4FC8-B1C5-B659BE6B8C20}" type="presParOf" srcId="{1F3BA050-6C61-421B-9644-4BA0465C1EC3}" destId="{1DC1FD91-6638-42DF-891D-DE6CE9BC0170}" srcOrd="1" destOrd="0" presId="urn:microsoft.com/office/officeart/2005/8/layout/chevron2"/>
    <dgm:cxn modelId="{F8C6195C-A7AC-4AAC-A888-4D23678DE51D}" type="presParOf" srcId="{9CE5B3B2-C359-4EC9-9A73-E163E23D4033}" destId="{0579D1A0-11BA-4DD6-BAF8-A95E8BB3B82A}" srcOrd="1" destOrd="0" presId="urn:microsoft.com/office/officeart/2005/8/layout/chevron2"/>
    <dgm:cxn modelId="{E56D3895-FC43-46F9-84FC-98531503980A}" type="presParOf" srcId="{9CE5B3B2-C359-4EC9-9A73-E163E23D4033}" destId="{0386C908-0CE6-4FC9-B86E-302014AF1F2C}" srcOrd="2" destOrd="0" presId="urn:microsoft.com/office/officeart/2005/8/layout/chevron2"/>
    <dgm:cxn modelId="{01F3C1FC-AC4A-4374-8A61-A78FE464F018}" type="presParOf" srcId="{0386C908-0CE6-4FC9-B86E-302014AF1F2C}" destId="{E77321AD-7EB0-4ACA-87B4-D23B98A87A19}" srcOrd="0" destOrd="0" presId="urn:microsoft.com/office/officeart/2005/8/layout/chevron2"/>
    <dgm:cxn modelId="{BB7AC792-C056-4452-AF5C-8CAC4ED58EA9}" type="presParOf" srcId="{0386C908-0CE6-4FC9-B86E-302014AF1F2C}" destId="{862F86E3-3274-49D9-BF32-23E9CD614BB0}" srcOrd="1" destOrd="0" presId="urn:microsoft.com/office/officeart/2005/8/layout/chevron2"/>
    <dgm:cxn modelId="{B753BDE1-5687-47F3-9A2D-96D6FB7BB5DF}" type="presParOf" srcId="{9CE5B3B2-C359-4EC9-9A73-E163E23D4033}" destId="{297005CC-C774-41E2-9AB8-6263B11AD3E9}" srcOrd="3" destOrd="0" presId="urn:microsoft.com/office/officeart/2005/8/layout/chevron2"/>
    <dgm:cxn modelId="{4660DF83-C6D9-4C54-AF5E-93406D95DBF4}" type="presParOf" srcId="{9CE5B3B2-C359-4EC9-9A73-E163E23D4033}" destId="{F2675D41-4BAC-4832-9872-C6D8B3E7DB8C}" srcOrd="4" destOrd="0" presId="urn:microsoft.com/office/officeart/2005/8/layout/chevron2"/>
    <dgm:cxn modelId="{07A30A66-C4B2-4836-A5B0-E84131C69220}" type="presParOf" srcId="{F2675D41-4BAC-4832-9872-C6D8B3E7DB8C}" destId="{976F2319-D961-4191-8AB5-2D81715D9A7E}" srcOrd="0" destOrd="0" presId="urn:microsoft.com/office/officeart/2005/8/layout/chevron2"/>
    <dgm:cxn modelId="{9763BE85-8F4A-4A78-8DE8-8C3329AADE0F}" type="presParOf" srcId="{F2675D41-4BAC-4832-9872-C6D8B3E7DB8C}" destId="{5689D7A0-9A2B-47CC-BFC6-90AA061E2A73}" srcOrd="1" destOrd="0" presId="urn:microsoft.com/office/officeart/2005/8/layout/chevron2"/>
    <dgm:cxn modelId="{2CA886AA-2BC1-44F5-9C7B-BCC237B8C11A}" type="presParOf" srcId="{9CE5B3B2-C359-4EC9-9A73-E163E23D4033}" destId="{CB93DD82-BB81-4992-AD8D-B6EBF0D9EF4E}" srcOrd="5" destOrd="0" presId="urn:microsoft.com/office/officeart/2005/8/layout/chevron2"/>
    <dgm:cxn modelId="{79302392-6E21-46C0-8C76-C9142CABCB31}" type="presParOf" srcId="{9CE5B3B2-C359-4EC9-9A73-E163E23D4033}" destId="{0B15A663-02FA-4D24-9DAC-6B3ABCC5C91A}" srcOrd="6" destOrd="0" presId="urn:microsoft.com/office/officeart/2005/8/layout/chevron2"/>
    <dgm:cxn modelId="{9F7599D1-7844-4531-8360-1F11F8E0F02F}" type="presParOf" srcId="{0B15A663-02FA-4D24-9DAC-6B3ABCC5C91A}" destId="{548C796A-9521-4636-A29A-B833350ACDCD}" srcOrd="0" destOrd="0" presId="urn:microsoft.com/office/officeart/2005/8/layout/chevron2"/>
    <dgm:cxn modelId="{D502A6B7-6D0D-4EC5-9288-ABDD717FD679}" type="presParOf" srcId="{0B15A663-02FA-4D24-9DAC-6B3ABCC5C91A}" destId="{F6D1365A-8AD6-41F9-B521-0F248A4A8C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5B60D-353D-42E9-A0C7-36C49D2D7B0F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E70E97-33F5-42A4-9B14-C1C20F41DADF}">
      <dgm:prSet phldrT="[Text]"/>
      <dgm:spPr/>
      <dgm:t>
        <a:bodyPr/>
        <a:lstStyle/>
        <a:p>
          <a:r>
            <a:rPr lang="en-US" dirty="0" smtClean="0"/>
            <a:t>Statutory Goals</a:t>
          </a:r>
          <a:endParaRPr lang="en-US" dirty="0"/>
        </a:p>
      </dgm:t>
    </dgm:pt>
    <dgm:pt modelId="{7F25E9C6-757C-4B1B-8A13-3BF4A82D0566}" type="parTrans" cxnId="{1C3E76AF-0DE3-4D84-9F7E-FD4C69BD6108}">
      <dgm:prSet/>
      <dgm:spPr/>
      <dgm:t>
        <a:bodyPr/>
        <a:lstStyle/>
        <a:p>
          <a:endParaRPr lang="en-US"/>
        </a:p>
      </dgm:t>
    </dgm:pt>
    <dgm:pt modelId="{3AB7CF9E-A12D-457E-98F5-FE44A98EDEB0}" type="sibTrans" cxnId="{1C3E76AF-0DE3-4D84-9F7E-FD4C69BD6108}">
      <dgm:prSet/>
      <dgm:spPr/>
      <dgm:t>
        <a:bodyPr/>
        <a:lstStyle/>
        <a:p>
          <a:endParaRPr lang="en-US"/>
        </a:p>
      </dgm:t>
    </dgm:pt>
    <dgm:pt modelId="{1E93265B-F110-4E63-9E1A-2D5DFD38B1B0}">
      <dgm:prSet phldrT="[Text]"/>
      <dgm:spPr/>
      <dgm:t>
        <a:bodyPr/>
        <a:lstStyle/>
        <a:p>
          <a:r>
            <a:rPr lang="en-US" dirty="0" smtClean="0"/>
            <a:t>Broadband Office and Task Force</a:t>
          </a:r>
          <a:endParaRPr lang="en-US" dirty="0"/>
        </a:p>
      </dgm:t>
    </dgm:pt>
    <dgm:pt modelId="{B4379B77-BED5-4916-920A-378932C5BB37}" type="parTrans" cxnId="{571BD08C-D38C-4D35-993A-28AAD6B0E383}">
      <dgm:prSet/>
      <dgm:spPr/>
      <dgm:t>
        <a:bodyPr/>
        <a:lstStyle/>
        <a:p>
          <a:endParaRPr lang="en-US"/>
        </a:p>
      </dgm:t>
    </dgm:pt>
    <dgm:pt modelId="{671E716E-BA05-49B6-A225-3CCC5D97CB65}" type="sibTrans" cxnId="{571BD08C-D38C-4D35-993A-28AAD6B0E383}">
      <dgm:prSet/>
      <dgm:spPr/>
      <dgm:t>
        <a:bodyPr/>
        <a:lstStyle/>
        <a:p>
          <a:endParaRPr lang="en-US"/>
        </a:p>
      </dgm:t>
    </dgm:pt>
    <dgm:pt modelId="{4ED1CCB3-14FE-42B9-80CF-CE5CE0F80600}">
      <dgm:prSet phldrT="[Text]"/>
      <dgm:spPr/>
      <dgm:t>
        <a:bodyPr/>
        <a:lstStyle/>
        <a:p>
          <a:r>
            <a:rPr lang="en-US" dirty="0" smtClean="0"/>
            <a:t>Data (Mapping Program)</a:t>
          </a:r>
          <a:endParaRPr lang="en-US" dirty="0"/>
        </a:p>
      </dgm:t>
    </dgm:pt>
    <dgm:pt modelId="{8F061418-3DF7-48A1-9C10-0CC31D68B747}" type="parTrans" cxnId="{A2D4F2B4-7008-4FF1-B866-23E38BFC1C69}">
      <dgm:prSet/>
      <dgm:spPr/>
      <dgm:t>
        <a:bodyPr/>
        <a:lstStyle/>
        <a:p>
          <a:endParaRPr lang="en-US"/>
        </a:p>
      </dgm:t>
    </dgm:pt>
    <dgm:pt modelId="{C5CD070E-F49C-48F5-B74F-70F8A40B7E85}" type="sibTrans" cxnId="{A2D4F2B4-7008-4FF1-B866-23E38BFC1C69}">
      <dgm:prSet/>
      <dgm:spPr/>
      <dgm:t>
        <a:bodyPr/>
        <a:lstStyle/>
        <a:p>
          <a:endParaRPr lang="en-US"/>
        </a:p>
      </dgm:t>
    </dgm:pt>
    <dgm:pt modelId="{E03A3C17-63F8-4720-A8EE-444EAD8F25BB}">
      <dgm:prSet phldrT="[Text]"/>
      <dgm:spPr/>
      <dgm:t>
        <a:bodyPr/>
        <a:lstStyle/>
        <a:p>
          <a:r>
            <a:rPr lang="en-US" dirty="0" smtClean="0"/>
            <a:t>Tools (Grant Program)</a:t>
          </a:r>
          <a:endParaRPr lang="en-US" dirty="0"/>
        </a:p>
      </dgm:t>
    </dgm:pt>
    <dgm:pt modelId="{7F23C24C-809B-4766-B1E4-5F60438EA0B2}" type="parTrans" cxnId="{CCF94086-96B3-44F7-8301-52B2485E0C2A}">
      <dgm:prSet/>
      <dgm:spPr/>
      <dgm:t>
        <a:bodyPr/>
        <a:lstStyle/>
        <a:p>
          <a:endParaRPr lang="en-US"/>
        </a:p>
      </dgm:t>
    </dgm:pt>
    <dgm:pt modelId="{B958EE5C-E388-4D23-997A-306457300A9F}" type="sibTrans" cxnId="{CCF94086-96B3-44F7-8301-52B2485E0C2A}">
      <dgm:prSet/>
      <dgm:spPr/>
      <dgm:t>
        <a:bodyPr/>
        <a:lstStyle/>
        <a:p>
          <a:endParaRPr lang="en-US"/>
        </a:p>
      </dgm:t>
    </dgm:pt>
    <dgm:pt modelId="{5517AEFE-A80A-411D-B357-A096DE7353AF}" type="pres">
      <dgm:prSet presAssocID="{4BF5B60D-353D-42E9-A0C7-36C49D2D7B0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1FF249-F1E9-4BD7-B6F3-89F394065686}" type="pres">
      <dgm:prSet presAssocID="{4BF5B60D-353D-42E9-A0C7-36C49D2D7B0F}" presName="diamond" presStyleLbl="bgShp" presStyleIdx="0" presStyleCnt="1"/>
      <dgm:spPr/>
    </dgm:pt>
    <dgm:pt modelId="{0AA9F0CF-9C24-4FF1-91E3-852C6959A972}" type="pres">
      <dgm:prSet presAssocID="{4BF5B60D-353D-42E9-A0C7-36C49D2D7B0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F3391-E13A-4612-8433-91D321913425}" type="pres">
      <dgm:prSet presAssocID="{4BF5B60D-353D-42E9-A0C7-36C49D2D7B0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98D25-D20F-4990-B75E-8101759D37F8}" type="pres">
      <dgm:prSet presAssocID="{4BF5B60D-353D-42E9-A0C7-36C49D2D7B0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0846D-8157-4531-997B-3E0CF0BEB830}" type="pres">
      <dgm:prSet presAssocID="{4BF5B60D-353D-42E9-A0C7-36C49D2D7B0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BD08C-D38C-4D35-993A-28AAD6B0E383}" srcId="{4BF5B60D-353D-42E9-A0C7-36C49D2D7B0F}" destId="{1E93265B-F110-4E63-9E1A-2D5DFD38B1B0}" srcOrd="1" destOrd="0" parTransId="{B4379B77-BED5-4916-920A-378932C5BB37}" sibTransId="{671E716E-BA05-49B6-A225-3CCC5D97CB65}"/>
    <dgm:cxn modelId="{768BABC0-2E97-42E3-94EA-C84A0A4F8EAC}" type="presOf" srcId="{4BF5B60D-353D-42E9-A0C7-36C49D2D7B0F}" destId="{5517AEFE-A80A-411D-B357-A096DE7353AF}" srcOrd="0" destOrd="0" presId="urn:microsoft.com/office/officeart/2005/8/layout/matrix3"/>
    <dgm:cxn modelId="{1C3E76AF-0DE3-4D84-9F7E-FD4C69BD6108}" srcId="{4BF5B60D-353D-42E9-A0C7-36C49D2D7B0F}" destId="{CDE70E97-33F5-42A4-9B14-C1C20F41DADF}" srcOrd="0" destOrd="0" parTransId="{7F25E9C6-757C-4B1B-8A13-3BF4A82D0566}" sibTransId="{3AB7CF9E-A12D-457E-98F5-FE44A98EDEB0}"/>
    <dgm:cxn modelId="{6A161608-C6EE-4E04-9F83-6A549C29E82A}" type="presOf" srcId="{4ED1CCB3-14FE-42B9-80CF-CE5CE0F80600}" destId="{99598D25-D20F-4990-B75E-8101759D37F8}" srcOrd="0" destOrd="0" presId="urn:microsoft.com/office/officeart/2005/8/layout/matrix3"/>
    <dgm:cxn modelId="{2773C83C-2727-4B26-B15C-76D707E44E96}" type="presOf" srcId="{CDE70E97-33F5-42A4-9B14-C1C20F41DADF}" destId="{0AA9F0CF-9C24-4FF1-91E3-852C6959A972}" srcOrd="0" destOrd="0" presId="urn:microsoft.com/office/officeart/2005/8/layout/matrix3"/>
    <dgm:cxn modelId="{99EB5FAE-950E-4D73-8A45-8AAD44F7A14D}" type="presOf" srcId="{1E93265B-F110-4E63-9E1A-2D5DFD38B1B0}" destId="{B5AF3391-E13A-4612-8433-91D321913425}" srcOrd="0" destOrd="0" presId="urn:microsoft.com/office/officeart/2005/8/layout/matrix3"/>
    <dgm:cxn modelId="{118597BC-1950-4648-8C6B-3B96ADAF0A20}" type="presOf" srcId="{E03A3C17-63F8-4720-A8EE-444EAD8F25BB}" destId="{A6A0846D-8157-4531-997B-3E0CF0BEB830}" srcOrd="0" destOrd="0" presId="urn:microsoft.com/office/officeart/2005/8/layout/matrix3"/>
    <dgm:cxn modelId="{CCF94086-96B3-44F7-8301-52B2485E0C2A}" srcId="{4BF5B60D-353D-42E9-A0C7-36C49D2D7B0F}" destId="{E03A3C17-63F8-4720-A8EE-444EAD8F25BB}" srcOrd="3" destOrd="0" parTransId="{7F23C24C-809B-4766-B1E4-5F60438EA0B2}" sibTransId="{B958EE5C-E388-4D23-997A-306457300A9F}"/>
    <dgm:cxn modelId="{A2D4F2B4-7008-4FF1-B866-23E38BFC1C69}" srcId="{4BF5B60D-353D-42E9-A0C7-36C49D2D7B0F}" destId="{4ED1CCB3-14FE-42B9-80CF-CE5CE0F80600}" srcOrd="2" destOrd="0" parTransId="{8F061418-3DF7-48A1-9C10-0CC31D68B747}" sibTransId="{C5CD070E-F49C-48F5-B74F-70F8A40B7E85}"/>
    <dgm:cxn modelId="{A41C2264-5F74-4A3C-8960-C54D5966BD18}" type="presParOf" srcId="{5517AEFE-A80A-411D-B357-A096DE7353AF}" destId="{7D1FF249-F1E9-4BD7-B6F3-89F394065686}" srcOrd="0" destOrd="0" presId="urn:microsoft.com/office/officeart/2005/8/layout/matrix3"/>
    <dgm:cxn modelId="{D23BC297-D922-4ED1-8BBE-942B84DFCD44}" type="presParOf" srcId="{5517AEFE-A80A-411D-B357-A096DE7353AF}" destId="{0AA9F0CF-9C24-4FF1-91E3-852C6959A972}" srcOrd="1" destOrd="0" presId="urn:microsoft.com/office/officeart/2005/8/layout/matrix3"/>
    <dgm:cxn modelId="{436B8BEB-F5BC-48E6-B9DC-441E9BFCF08D}" type="presParOf" srcId="{5517AEFE-A80A-411D-B357-A096DE7353AF}" destId="{B5AF3391-E13A-4612-8433-91D321913425}" srcOrd="2" destOrd="0" presId="urn:microsoft.com/office/officeart/2005/8/layout/matrix3"/>
    <dgm:cxn modelId="{1558D678-4414-46D1-BB6B-B7DA54A49B07}" type="presParOf" srcId="{5517AEFE-A80A-411D-B357-A096DE7353AF}" destId="{99598D25-D20F-4990-B75E-8101759D37F8}" srcOrd="3" destOrd="0" presId="urn:microsoft.com/office/officeart/2005/8/layout/matrix3"/>
    <dgm:cxn modelId="{3F28446F-357D-437E-8092-7C4338CE5D4A}" type="presParOf" srcId="{5517AEFE-A80A-411D-B357-A096DE7353AF}" destId="{A6A0846D-8157-4531-997B-3E0CF0BEB830}" srcOrd="4" destOrd="0" presId="urn:microsoft.com/office/officeart/2005/8/layout/matrix3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11721-F0B1-44BD-880C-04CE138144BE}">
      <dsp:nvSpPr>
        <dsp:cNvPr id="0" name=""/>
        <dsp:cNvSpPr/>
      </dsp:nvSpPr>
      <dsp:spPr>
        <a:xfrm rot="5400000">
          <a:off x="-184340" y="188780"/>
          <a:ext cx="1228937" cy="860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2008-2010</a:t>
          </a:r>
          <a:endParaRPr lang="en-US" sz="1800" b="1" kern="1200" dirty="0" smtClean="0"/>
        </a:p>
      </dsp:txBody>
      <dsp:txXfrm rot="-5400000">
        <a:off x="1" y="434567"/>
        <a:ext cx="860256" cy="368681"/>
      </dsp:txXfrm>
    </dsp:sp>
    <dsp:sp modelId="{1DC1FD91-6638-42DF-891D-DE6CE9BC0170}">
      <dsp:nvSpPr>
        <dsp:cNvPr id="0" name=""/>
        <dsp:cNvSpPr/>
      </dsp:nvSpPr>
      <dsp:spPr>
        <a:xfrm rot="5400000">
          <a:off x="3992913" y="-3128216"/>
          <a:ext cx="799229" cy="7064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2008 - First broadband taskforce created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2009 - First broadband map created (prior to federal mapping program)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2010 - Broadband goals established (10/5 by 2015)</a:t>
          </a:r>
          <a:endParaRPr lang="en-US" sz="1100" kern="1200" dirty="0"/>
        </a:p>
      </dsp:txBody>
      <dsp:txXfrm rot="-5400000">
        <a:off x="860257" y="43455"/>
        <a:ext cx="7025528" cy="721199"/>
      </dsp:txXfrm>
    </dsp:sp>
    <dsp:sp modelId="{E77321AD-7EB0-4ACA-87B4-D23B98A87A19}">
      <dsp:nvSpPr>
        <dsp:cNvPr id="0" name=""/>
        <dsp:cNvSpPr/>
      </dsp:nvSpPr>
      <dsp:spPr>
        <a:xfrm rot="5400000">
          <a:off x="-184340" y="1276089"/>
          <a:ext cx="1228937" cy="860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2011-2013</a:t>
          </a:r>
          <a:endParaRPr lang="en-US" sz="1600" b="1" kern="1200" dirty="0"/>
        </a:p>
      </dsp:txBody>
      <dsp:txXfrm rot="-5400000">
        <a:off x="1" y="1521876"/>
        <a:ext cx="860256" cy="368681"/>
      </dsp:txXfrm>
    </dsp:sp>
    <dsp:sp modelId="{862F86E3-3274-49D9-BF32-23E9CD614BB0}">
      <dsp:nvSpPr>
        <dsp:cNvPr id="0" name=""/>
        <dsp:cNvSpPr/>
      </dsp:nvSpPr>
      <dsp:spPr>
        <a:xfrm rot="5400000">
          <a:off x="3993123" y="-2041117"/>
          <a:ext cx="798809" cy="7064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2011 – Dayton Administration broadband taskforce created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2013 - Office of Broadband Development was created by law; placed at DEED</a:t>
          </a:r>
          <a:endParaRPr lang="en-US" sz="1100" kern="1200" dirty="0"/>
        </a:p>
      </dsp:txBody>
      <dsp:txXfrm rot="-5400000">
        <a:off x="860257" y="1130744"/>
        <a:ext cx="7025548" cy="720819"/>
      </dsp:txXfrm>
    </dsp:sp>
    <dsp:sp modelId="{976F2319-D961-4191-8AB5-2D81715D9A7E}">
      <dsp:nvSpPr>
        <dsp:cNvPr id="0" name=""/>
        <dsp:cNvSpPr/>
      </dsp:nvSpPr>
      <dsp:spPr>
        <a:xfrm rot="5400000">
          <a:off x="-184340" y="2511853"/>
          <a:ext cx="1228937" cy="860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2014-2016</a:t>
          </a:r>
          <a:endParaRPr lang="en-US" sz="1800" b="1" kern="1200" dirty="0"/>
        </a:p>
      </dsp:txBody>
      <dsp:txXfrm rot="-5400000">
        <a:off x="1" y="2757640"/>
        <a:ext cx="860256" cy="368681"/>
      </dsp:txXfrm>
    </dsp:sp>
    <dsp:sp modelId="{5689D7A0-9A2B-47CC-BFC6-90AA061E2A73}">
      <dsp:nvSpPr>
        <dsp:cNvPr id="0" name=""/>
        <dsp:cNvSpPr/>
      </dsp:nvSpPr>
      <dsp:spPr>
        <a:xfrm rot="5400000">
          <a:off x="3844668" y="-805353"/>
          <a:ext cx="1095718" cy="7064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2014 - Border to Border Broadband Infrastructure Grant created; $20M appropriated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2015 - Additional funding for broadband grants; $10.58M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2016 - Broadband goals revised (25/3 by 2022) ; $35M appropriated</a:t>
          </a:r>
          <a:endParaRPr lang="en-US" sz="1100" kern="1200" dirty="0"/>
        </a:p>
      </dsp:txBody>
      <dsp:txXfrm rot="-5400000">
        <a:off x="860256" y="2232548"/>
        <a:ext cx="7011054" cy="988740"/>
      </dsp:txXfrm>
    </dsp:sp>
    <dsp:sp modelId="{548C796A-9521-4636-A29A-B833350ACDCD}">
      <dsp:nvSpPr>
        <dsp:cNvPr id="0" name=""/>
        <dsp:cNvSpPr/>
      </dsp:nvSpPr>
      <dsp:spPr>
        <a:xfrm rot="5400000">
          <a:off x="-184340" y="3599162"/>
          <a:ext cx="1228937" cy="860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2017 - 2019</a:t>
          </a:r>
          <a:endParaRPr lang="en-US" sz="1600" b="1" kern="1200" dirty="0"/>
        </a:p>
      </dsp:txBody>
      <dsp:txXfrm rot="-5400000">
        <a:off x="1" y="3844949"/>
        <a:ext cx="860256" cy="368681"/>
      </dsp:txXfrm>
    </dsp:sp>
    <dsp:sp modelId="{F6D1365A-8AD6-41F9-B521-0F248A4A8C3A}">
      <dsp:nvSpPr>
        <dsp:cNvPr id="0" name=""/>
        <dsp:cNvSpPr/>
      </dsp:nvSpPr>
      <dsp:spPr>
        <a:xfrm rot="5400000">
          <a:off x="3993123" y="281955"/>
          <a:ext cx="798809" cy="7064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2017 - Border to Border program renewed; $20M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2018 - Bi-partisan support but in the end, no funding for grants in 2018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2019 – Border to Border grant: $20M for 2019 and $20M for 2020; Telecommuter Forward!; Walz Administration 	Broadband Task Force created--YOU</a:t>
          </a:r>
          <a:endParaRPr lang="en-US" sz="1100" kern="1200" dirty="0"/>
        </a:p>
      </dsp:txBody>
      <dsp:txXfrm rot="-5400000">
        <a:off x="860257" y="3453817"/>
        <a:ext cx="7025548" cy="720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FF249-F1E9-4BD7-B6F3-89F394065686}">
      <dsp:nvSpPr>
        <dsp:cNvPr id="0" name=""/>
        <dsp:cNvSpPr/>
      </dsp:nvSpPr>
      <dsp:spPr>
        <a:xfrm>
          <a:off x="723900" y="0"/>
          <a:ext cx="4800600" cy="480060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9F0CF-9C24-4FF1-91E3-852C6959A972}">
      <dsp:nvSpPr>
        <dsp:cNvPr id="0" name=""/>
        <dsp:cNvSpPr/>
      </dsp:nvSpPr>
      <dsp:spPr>
        <a:xfrm>
          <a:off x="1179957" y="456056"/>
          <a:ext cx="1872234" cy="18722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Statutory Goals</a:t>
          </a:r>
          <a:endParaRPr lang="en-US" sz="2600" kern="1200" dirty="0"/>
        </a:p>
      </dsp:txBody>
      <dsp:txXfrm>
        <a:off x="1271352" y="547451"/>
        <a:ext cx="1689444" cy="1689444"/>
      </dsp:txXfrm>
    </dsp:sp>
    <dsp:sp modelId="{B5AF3391-E13A-4612-8433-91D321913425}">
      <dsp:nvSpPr>
        <dsp:cNvPr id="0" name=""/>
        <dsp:cNvSpPr/>
      </dsp:nvSpPr>
      <dsp:spPr>
        <a:xfrm>
          <a:off x="3196208" y="456056"/>
          <a:ext cx="1872234" cy="1872234"/>
        </a:xfrm>
        <a:prstGeom prst="roundRect">
          <a:avLst/>
        </a:prstGeom>
        <a:solidFill>
          <a:schemeClr val="accent3">
            <a:hueOff val="3606876"/>
            <a:satOff val="-15134"/>
            <a:lumOff val="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Broadband Office and Task Force</a:t>
          </a:r>
          <a:endParaRPr lang="en-US" sz="2600" kern="1200" dirty="0"/>
        </a:p>
      </dsp:txBody>
      <dsp:txXfrm>
        <a:off x="3287603" y="547451"/>
        <a:ext cx="1689444" cy="1689444"/>
      </dsp:txXfrm>
    </dsp:sp>
    <dsp:sp modelId="{99598D25-D20F-4990-B75E-8101759D37F8}">
      <dsp:nvSpPr>
        <dsp:cNvPr id="0" name=""/>
        <dsp:cNvSpPr/>
      </dsp:nvSpPr>
      <dsp:spPr>
        <a:xfrm>
          <a:off x="1179957" y="2472308"/>
          <a:ext cx="1872234" cy="1872234"/>
        </a:xfrm>
        <a:prstGeom prst="roundRect">
          <a:avLst/>
        </a:prstGeom>
        <a:solidFill>
          <a:schemeClr val="accent3">
            <a:hueOff val="7213753"/>
            <a:satOff val="-30268"/>
            <a:lumOff val="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Data (Mapping Program)</a:t>
          </a:r>
          <a:endParaRPr lang="en-US" sz="2600" kern="1200" dirty="0"/>
        </a:p>
      </dsp:txBody>
      <dsp:txXfrm>
        <a:off x="1271352" y="2563703"/>
        <a:ext cx="1689444" cy="1689444"/>
      </dsp:txXfrm>
    </dsp:sp>
    <dsp:sp modelId="{A6A0846D-8157-4531-997B-3E0CF0BEB830}">
      <dsp:nvSpPr>
        <dsp:cNvPr id="0" name=""/>
        <dsp:cNvSpPr/>
      </dsp:nvSpPr>
      <dsp:spPr>
        <a:xfrm>
          <a:off x="3196208" y="2472308"/>
          <a:ext cx="1872234" cy="1872234"/>
        </a:xfrm>
        <a:prstGeom prst="roundRect">
          <a:avLst/>
        </a:prstGeom>
        <a:solidFill>
          <a:schemeClr val="accent3">
            <a:hueOff val="10820629"/>
            <a:satOff val="-45402"/>
            <a:lumOff val="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Tools (Grant Program)</a:t>
          </a:r>
          <a:endParaRPr lang="en-US" sz="2600" kern="1200" dirty="0"/>
        </a:p>
      </dsp:txBody>
      <dsp:txXfrm>
        <a:off x="3287603" y="2563703"/>
        <a:ext cx="1689444" cy="1689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BB0B698D-8CCD-DA4D-9099-4FE6C63C5F54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1F3FD9DD-3461-0D4E-A824-2A45CED912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34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5CD4671-D2FC-48D9-825D-D826817993CC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06268191-2601-4D16-BC0B-1F9159443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9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569BD-4F78-4CA6-98D7-81F048A508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52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569BD-4F78-4CA6-98D7-81F048A508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5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our timeline that shows the state has been working on this issue for some time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569BD-4F78-4CA6-98D7-81F048A508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4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8191-2601-4D16-BC0B-1F9159443CA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3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569BD-4F78-4CA6-98D7-81F048A508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0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also produce</a:t>
            </a:r>
            <a:r>
              <a:rPr lang="en-US" baseline="0" dirty="0" smtClean="0"/>
              <a:t> maps that show coverage by county, school district and township. This is the county map showing percentages of households served at the 2022 goal.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*Question this due to overstatement of DSL availability/speeds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569BD-4F78-4CA6-98D7-81F048A508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12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569BD-4F78-4CA6-98D7-81F048A508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2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screen shot from our interactive map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F6CC9-FCB1-4DFD-8230-47FE8B0EC0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3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F6CC9-FCB1-4DFD-8230-47FE8B0EC0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The grant helps build projects in areas where a provider wouldn’t build on its own. These are photos from some of the grant funded projects deployed by cable providers. Note the backgrounds—rural.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569BD-4F78-4CA6-98D7-81F048A508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8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276600"/>
            <a:ext cx="8077200" cy="80010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386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19868"/>
            <a:ext cx="80772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38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mn.gov/deed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1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mn.gov/deed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mn.gov/deed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8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mn.gov/deed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26267"/>
          </a:xfrm>
        </p:spPr>
        <p:txBody>
          <a:bodyPr/>
          <a:lstStyle>
            <a:lvl1pPr>
              <a:buClr>
                <a:schemeClr val="accent3"/>
              </a:buClr>
              <a:defRPr sz="2800">
                <a:solidFill>
                  <a:srgbClr val="003865"/>
                </a:solidFill>
              </a:defRPr>
            </a:lvl1pPr>
            <a:lvl2pPr>
              <a:buClr>
                <a:schemeClr val="accent3"/>
              </a:buClr>
              <a:defRPr sz="2400">
                <a:solidFill>
                  <a:srgbClr val="003865"/>
                </a:solidFill>
              </a:defRPr>
            </a:lvl2pPr>
            <a:lvl3pPr>
              <a:buClr>
                <a:schemeClr val="accent3"/>
              </a:buClr>
              <a:defRPr sz="2000">
                <a:solidFill>
                  <a:srgbClr val="003865"/>
                </a:solidFill>
              </a:defRPr>
            </a:lvl3pPr>
            <a:lvl4pPr>
              <a:buClr>
                <a:schemeClr val="accent3"/>
              </a:buClr>
              <a:defRPr sz="1800">
                <a:solidFill>
                  <a:srgbClr val="003865"/>
                </a:solidFill>
              </a:defRPr>
            </a:lvl4pPr>
            <a:lvl5pPr>
              <a:buClr>
                <a:schemeClr val="accent3"/>
              </a:buClr>
              <a:defRPr sz="1600">
                <a:solidFill>
                  <a:srgbClr val="00386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mn.gov/deed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92875"/>
            <a:ext cx="2667000" cy="365125"/>
          </a:xfrm>
        </p:spPr>
        <p:txBody>
          <a:bodyPr/>
          <a:lstStyle>
            <a:lvl1pPr algn="l">
              <a:defRPr/>
            </a:lvl1pPr>
          </a:lstStyle>
          <a:p>
            <a:fld id="{EBFF2294-7853-4F86-BD16-9D9D7D857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3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mn.gov/deed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6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mn.gov/deed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2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mn.gov/deed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9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mn.gov/deed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2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mn.gov/deed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8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mn.gov/deed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6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mn.gov/deed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6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mn.gov/deed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F2294-7853-4F86-BD16-9D9D7D857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7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gie.dickison@state.mn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iane.wells@state.mn.u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557" y="2514600"/>
            <a:ext cx="8077200" cy="2448238"/>
          </a:xfrm>
        </p:spPr>
        <p:txBody>
          <a:bodyPr>
            <a:normAutofit/>
          </a:bodyPr>
          <a:lstStyle/>
          <a:p>
            <a:r>
              <a:rPr lang="en-US" sz="2700" dirty="0" smtClean="0"/>
              <a:t>Governor’s Task Force on Broadband</a:t>
            </a:r>
            <a:br>
              <a:rPr lang="en-US" sz="2700" dirty="0" smtClean="0"/>
            </a:br>
            <a:r>
              <a:rPr lang="en-US" sz="2700" dirty="0" smtClean="0"/>
              <a:t>Overview of the Office of Broadband </a:t>
            </a:r>
            <a:r>
              <a:rPr lang="en-US" sz="2700" dirty="0" smtClean="0"/>
              <a:t>Development and Border to Border Broadband Grant Program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450557" y="4521875"/>
            <a:ext cx="81819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December </a:t>
            </a:r>
            <a:r>
              <a:rPr lang="en-US" dirty="0" smtClean="0"/>
              <a:t>10, </a:t>
            </a:r>
            <a:r>
              <a:rPr lang="en-US" dirty="0" smtClean="0"/>
              <a:t>2019</a:t>
            </a:r>
          </a:p>
          <a:p>
            <a:r>
              <a:rPr lang="en-US" dirty="0" smtClean="0"/>
              <a:t>Angie Dickison</a:t>
            </a:r>
          </a:p>
          <a:p>
            <a:r>
              <a:rPr lang="en-US" dirty="0" smtClean="0">
                <a:hlinkClick r:id="rId3"/>
              </a:rPr>
              <a:t>angie.dickison@state.mn.us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Diane Wells</a:t>
            </a:r>
          </a:p>
          <a:p>
            <a:r>
              <a:rPr lang="en-US" dirty="0">
                <a:hlinkClick r:id="rId4"/>
              </a:rPr>
              <a:t>d</a:t>
            </a:r>
            <a:r>
              <a:rPr lang="en-US" dirty="0" smtClean="0">
                <a:hlinkClick r:id="rId4"/>
              </a:rPr>
              <a:t>iane.wells@state.mn.us</a:t>
            </a:r>
            <a:endParaRPr lang="en-US" dirty="0" smtClean="0"/>
          </a:p>
          <a:p>
            <a:r>
              <a:rPr lang="en-US" dirty="0" smtClean="0"/>
              <a:t>MN </a:t>
            </a:r>
            <a:r>
              <a:rPr lang="en-US" dirty="0"/>
              <a:t>Office of Broadband Development</a:t>
            </a:r>
          </a:p>
          <a:p>
            <a:r>
              <a:rPr lang="en-US" dirty="0"/>
              <a:t>Department of Employment and </a:t>
            </a:r>
            <a:r>
              <a:rPr lang="en-US" dirty="0" smtClean="0"/>
              <a:t>Economic </a:t>
            </a:r>
            <a:r>
              <a:rPr lang="en-US" dirty="0"/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35845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776287"/>
            <a:ext cx="8699472" cy="5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6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5000" y="76200"/>
            <a:ext cx="33528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the Maps: Minnesota Gigabit Cities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2590800"/>
            <a:ext cx="2895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446</a:t>
            </a:r>
            <a:endParaRPr lang="en-US" sz="3200" dirty="0" smtClean="0"/>
          </a:p>
          <a:p>
            <a:endParaRPr lang="en-US" sz="200" dirty="0" smtClean="0"/>
          </a:p>
          <a:p>
            <a:pPr algn="ctr"/>
            <a:r>
              <a:rPr lang="en-US" dirty="0" smtClean="0"/>
              <a:t>Minnesota Cities have Gigabit capabilities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4572000"/>
            <a:ext cx="2737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Economic Development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Professional recruiting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Attract returning alumni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4956341" cy="64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Interactive Map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19800" y="1981417"/>
            <a:ext cx="3048000" cy="42669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Gold-fiber</a:t>
            </a:r>
          </a:p>
          <a:p>
            <a:pPr marL="0" indent="0">
              <a:buNone/>
            </a:pPr>
            <a:r>
              <a:rPr lang="en-US" dirty="0" smtClean="0"/>
              <a:t>Pink-cable</a:t>
            </a:r>
          </a:p>
          <a:p>
            <a:pPr marL="0" indent="0">
              <a:buNone/>
            </a:pPr>
            <a:r>
              <a:rPr lang="en-US" dirty="0" smtClean="0"/>
              <a:t>Purple-DSL</a:t>
            </a:r>
          </a:p>
          <a:p>
            <a:pPr marL="0" indent="0">
              <a:buNone/>
            </a:pPr>
            <a:r>
              <a:rPr lang="en-US" dirty="0" smtClean="0"/>
              <a:t>Blue dots—locations reported to FCC as being served with CAF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62246"/>
            <a:ext cx="55340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92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Border </a:t>
            </a:r>
            <a:r>
              <a:rPr lang="en-US" dirty="0"/>
              <a:t>to Border Broadband Development Grant </a:t>
            </a:r>
            <a:r>
              <a:rPr lang="en-US" dirty="0" smtClean="0"/>
              <a:t>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General fund appropriation of $20M for 2019 </a:t>
            </a:r>
            <a:r>
              <a:rPr lang="en-US" sz="2400" u="sng" dirty="0" smtClean="0"/>
              <a:t>and 2020</a:t>
            </a:r>
            <a:endParaRPr lang="en-US" sz="1400" u="sng" dirty="0" smtClean="0"/>
          </a:p>
          <a:p>
            <a:r>
              <a:rPr lang="en-US" sz="2400" dirty="0" smtClean="0"/>
              <a:t>Distributed in a single competitive grant round each year</a:t>
            </a:r>
          </a:p>
          <a:p>
            <a:r>
              <a:rPr lang="en-US" sz="2400" dirty="0" smtClean="0"/>
              <a:t>Technology must be scalable to at least 100Mbps Up/Down</a:t>
            </a:r>
          </a:p>
          <a:p>
            <a:r>
              <a:rPr lang="en-US" sz="2400" dirty="0" smtClean="0"/>
              <a:t>Cap of $5M per grant award</a:t>
            </a:r>
          </a:p>
          <a:p>
            <a:r>
              <a:rPr lang="en-US" sz="2400" dirty="0" smtClean="0"/>
              <a:t>At least 1 to 1 </a:t>
            </a:r>
            <a:r>
              <a:rPr lang="en-US" sz="2400" dirty="0"/>
              <a:t>match </a:t>
            </a:r>
            <a:r>
              <a:rPr lang="en-US" sz="2400" dirty="0" smtClean="0"/>
              <a:t>(50% of eligible expenses) required </a:t>
            </a:r>
            <a:r>
              <a:rPr lang="en-US" sz="1400" dirty="0" smtClean="0"/>
              <a:t>(More points awarded for higher match from applicant/partners)</a:t>
            </a:r>
          </a:p>
          <a:p>
            <a:r>
              <a:rPr lang="en-US" sz="2400" dirty="0" smtClean="0"/>
              <a:t>Grant awards are to be geographically dispersed</a:t>
            </a:r>
          </a:p>
          <a:p>
            <a:r>
              <a:rPr lang="en-US" sz="2400" dirty="0" smtClean="0"/>
              <a:t>2019 grant round:</a:t>
            </a:r>
          </a:p>
          <a:p>
            <a:pPr lvl="1"/>
            <a:r>
              <a:rPr lang="en-US" dirty="0" smtClean="0"/>
              <a:t>Received 80 applications requesting ~$70M in funding.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0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1161" y="3962401"/>
            <a:ext cx="2281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Examples of what it takes to deploy broadband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818" y="232146"/>
            <a:ext cx="4437924" cy="3730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8" y="250493"/>
            <a:ext cx="3803581" cy="287370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19200" y="2982016"/>
            <a:ext cx="3352799" cy="38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2258" y="325394"/>
            <a:ext cx="3608173" cy="990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MN Border to Border Broadband Incentive Grants</a:t>
            </a:r>
            <a:endParaRPr lang="en-US" sz="22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5638800" y="1752600"/>
          <a:ext cx="3278841" cy="4286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4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4 Years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4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Funding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$20M ($26.4M)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$85M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9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Applications </a:t>
                      </a:r>
                      <a:r>
                        <a:rPr lang="en-US" sz="1600" dirty="0">
                          <a:effectLst/>
                        </a:rPr>
                        <a:t>Received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4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Awards: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Awards </a:t>
                      </a:r>
                      <a:r>
                        <a:rPr lang="en-US" sz="1400" dirty="0" smtClean="0">
                          <a:effectLst/>
                        </a:rPr>
                        <a:t>Made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5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Households Served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9,973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33,852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Businesses </a:t>
                      </a:r>
                      <a:r>
                        <a:rPr lang="en-US" sz="1400" dirty="0" smtClean="0">
                          <a:effectLst/>
                        </a:rPr>
                        <a:t>Served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2,169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5,189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Institutions Served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4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859860"/>
                  </a:ext>
                </a:extLst>
              </a:tr>
              <a:tr h="4791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Matching Investments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$34.2M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$110.6M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39992772"/>
                  </a:ext>
                </a:extLst>
              </a:tr>
              <a:tr h="269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Completed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55+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15462513"/>
                  </a:ext>
                </a:extLst>
              </a:tr>
            </a:tbl>
          </a:graphicData>
        </a:graphic>
      </p:graphicFrame>
      <p:pic>
        <p:nvPicPr>
          <p:cNvPr id="6" name="Picture 2" descr="https://connect2.mn.gov/sites/DEED/OBD/Shared%20Documents2/Mapping/All%20Years%20MN%20Statewide%20Infrastructure%20Grant%20with%20Award%20Amts/MN_Statewide_8_5x11_InfrastructureGrant_2014-17_Projects_wAwardAmounts_1218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9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9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990600"/>
          </a:xfrm>
        </p:spPr>
        <p:txBody>
          <a:bodyPr>
            <a:noAutofit/>
          </a:bodyPr>
          <a:lstStyle/>
          <a:p>
            <a:pPr algn="ctr"/>
            <a:r>
              <a:rPr lang="en-US" sz="3300" dirty="0" smtClean="0"/>
              <a:t>Timeline</a:t>
            </a:r>
            <a:br>
              <a:rPr lang="en-US" sz="3300" dirty="0" smtClean="0"/>
            </a:br>
            <a:r>
              <a:rPr lang="en-US" sz="3300" dirty="0" smtClean="0"/>
              <a:t>Minnesota Broadband Development Policy</a:t>
            </a:r>
            <a:endParaRPr lang="en-US" sz="33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916462"/>
              </p:ext>
            </p:extLst>
          </p:nvPr>
        </p:nvGraphicFramePr>
        <p:xfrm>
          <a:off x="609600" y="1905000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14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 Broadband Policy Framework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5011806"/>
              </p:ext>
            </p:extLst>
          </p:nvPr>
        </p:nvGraphicFramePr>
        <p:xfrm>
          <a:off x="1371600" y="19050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71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later than 2022, all Minnesota businesses and homes have access to high-speed broadband that provides minimum download speeds of at least </a:t>
            </a:r>
            <a:r>
              <a:rPr lang="en-US" dirty="0" smtClean="0"/>
              <a:t>25Mbps </a:t>
            </a:r>
            <a:r>
              <a:rPr lang="en-US" dirty="0"/>
              <a:t>and minimum upload speeds of at </a:t>
            </a:r>
            <a:r>
              <a:rPr lang="en-US" dirty="0" smtClean="0"/>
              <a:t>least 3Mbps</a:t>
            </a:r>
          </a:p>
          <a:p>
            <a:r>
              <a:rPr lang="en-US" dirty="0" smtClean="0"/>
              <a:t>No </a:t>
            </a:r>
            <a:r>
              <a:rPr lang="en-US" dirty="0"/>
              <a:t>later than 2026, all Minnesota businesses and homes have access to at least one provider of broadband with download speeds of at least </a:t>
            </a:r>
            <a:r>
              <a:rPr lang="en-US" dirty="0" smtClean="0"/>
              <a:t>100Mbps </a:t>
            </a:r>
            <a:r>
              <a:rPr lang="en-US" dirty="0"/>
              <a:t>and upload speeds of at least </a:t>
            </a:r>
            <a:r>
              <a:rPr lang="en-US" dirty="0" smtClean="0"/>
              <a:t>20Mbps (MN Stat. 237.012, revised 2016)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730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Broadband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78667"/>
          </a:xfrm>
        </p:spPr>
        <p:txBody>
          <a:bodyPr/>
          <a:lstStyle/>
          <a:p>
            <a:pPr marL="285750" lvl="0" indent="-285750">
              <a:buClr>
                <a:srgbClr val="78BE21"/>
              </a:buClr>
            </a:pPr>
            <a:r>
              <a:rPr lang="en-US" sz="2200" dirty="0"/>
              <a:t>Work to facilitate, promote, and improve broadband infrastructure development</a:t>
            </a:r>
          </a:p>
          <a:p>
            <a:pPr marL="285750" lvl="0" indent="-285750">
              <a:buClr>
                <a:srgbClr val="78BE21"/>
              </a:buClr>
            </a:pPr>
            <a:r>
              <a:rPr lang="en-US" sz="2200" dirty="0"/>
              <a:t>Measure and map broadband availability across the state</a:t>
            </a:r>
          </a:p>
          <a:p>
            <a:pPr marL="285750" lvl="0" indent="-285750">
              <a:buClr>
                <a:srgbClr val="78BE21"/>
              </a:buClr>
            </a:pPr>
            <a:r>
              <a:rPr lang="en-US" sz="2200" dirty="0"/>
              <a:t>Dig Once/conduit/ROW </a:t>
            </a:r>
            <a:r>
              <a:rPr lang="en-US" sz="2200" dirty="0" err="1"/>
              <a:t>mgmt</a:t>
            </a:r>
            <a:r>
              <a:rPr lang="en-US" sz="2200" dirty="0"/>
              <a:t>/permitting</a:t>
            </a:r>
          </a:p>
          <a:p>
            <a:pPr marL="285750" lvl="0" indent="-285750">
              <a:buClr>
                <a:srgbClr val="78BE21"/>
              </a:buClr>
            </a:pPr>
            <a:r>
              <a:rPr lang="en-US" sz="2200" dirty="0"/>
              <a:t>Provide technical assistance to providers and communities </a:t>
            </a:r>
          </a:p>
          <a:p>
            <a:pPr marL="285750" lvl="0" indent="-285750">
              <a:buClr>
                <a:srgbClr val="78BE21"/>
              </a:buClr>
            </a:pPr>
            <a:r>
              <a:rPr lang="en-US" sz="2200" dirty="0"/>
              <a:t>Administer the Border to Border broadband grant program</a:t>
            </a:r>
          </a:p>
          <a:p>
            <a:pPr marL="285750" lvl="0" indent="-285750">
              <a:buClr>
                <a:srgbClr val="78BE21"/>
              </a:buClr>
            </a:pPr>
            <a:r>
              <a:rPr lang="en-US" sz="2200" dirty="0"/>
              <a:t>Inform and support state broadband policy discussions</a:t>
            </a:r>
          </a:p>
          <a:p>
            <a:pPr marL="285750" lvl="0" indent="-285750">
              <a:buClr>
                <a:srgbClr val="78BE21"/>
              </a:buClr>
            </a:pPr>
            <a:r>
              <a:rPr lang="en-US" sz="2200" dirty="0"/>
              <a:t>Clearinghouse for state and federal program resources</a:t>
            </a:r>
          </a:p>
          <a:p>
            <a:pPr marL="285750" lvl="0" indent="-285750">
              <a:buClr>
                <a:srgbClr val="78BE21"/>
              </a:buClr>
            </a:pPr>
            <a:r>
              <a:rPr lang="en-US" sz="2200" dirty="0"/>
              <a:t>Measure, analyze, and support community anchor institution needs</a:t>
            </a:r>
          </a:p>
          <a:p>
            <a:pPr marL="285750" lvl="0" indent="-285750">
              <a:buClr>
                <a:srgbClr val="78BE21"/>
              </a:buClr>
            </a:pPr>
            <a:r>
              <a:rPr lang="en-US" sz="2200" dirty="0"/>
              <a:t>Support digital inclusion (literacy and affordability)</a:t>
            </a:r>
          </a:p>
          <a:p>
            <a:pPr marL="285750" lvl="0" indent="-285750">
              <a:buClr>
                <a:srgbClr val="78BE21"/>
              </a:buClr>
            </a:pPr>
            <a:r>
              <a:rPr lang="en-US" sz="2200" dirty="0"/>
              <a:t>Support inclusion of broadband needs into local planning processes</a:t>
            </a:r>
          </a:p>
          <a:p>
            <a:pPr marL="285750" lvl="0" indent="-285750">
              <a:buClr>
                <a:srgbClr val="78BE21"/>
              </a:buClr>
            </a:pPr>
            <a:r>
              <a:rPr lang="en-US" sz="2200" dirty="0"/>
              <a:t>Provide support to the Broadband Task Force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0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Governor’s Task Force on Broadband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Governor Walz Executive Order 19-10</a:t>
            </a:r>
          </a:p>
          <a:p>
            <a:r>
              <a:rPr lang="en-US" dirty="0" smtClean="0"/>
              <a:t>Advise the executive and legislative branches on broadband policy</a:t>
            </a:r>
          </a:p>
          <a:p>
            <a:r>
              <a:rPr lang="en-US" dirty="0" smtClean="0"/>
              <a:t>15 members</a:t>
            </a:r>
          </a:p>
          <a:p>
            <a:r>
              <a:rPr lang="en-US" dirty="0" smtClean="0"/>
              <a:t>Meet at least 10 times per year</a:t>
            </a:r>
          </a:p>
          <a:p>
            <a:r>
              <a:rPr lang="en-US" dirty="0" smtClean="0"/>
              <a:t>Annual report</a:t>
            </a:r>
          </a:p>
          <a:p>
            <a:pPr lvl="1"/>
            <a:r>
              <a:rPr lang="en-US" dirty="0" smtClean="0"/>
              <a:t>Inventory and assessment</a:t>
            </a:r>
          </a:p>
          <a:p>
            <a:pPr lvl="1"/>
            <a:r>
              <a:rPr lang="en-US" dirty="0" smtClean="0"/>
              <a:t>Updated recommendations on state level actions</a:t>
            </a:r>
          </a:p>
        </p:txBody>
      </p:sp>
    </p:spTree>
    <p:extLst>
      <p:ext uri="{BB962C8B-B14F-4D97-AF65-F5344CB8AC3E}">
        <p14:creationId xmlns:p14="http://schemas.microsoft.com/office/powerpoint/2010/main" val="3172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79280" y="4415093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Homes and Businesses will have access to broadband service of at least:</a:t>
            </a:r>
          </a:p>
          <a:p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smtClean="0"/>
              <a:t>25 Mbps download by 3 Mbps upload (Current FCC definition) by 2022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100 Mbps download by 20 Mbps upload by 2026</a:t>
            </a:r>
            <a:endParaRPr lang="en-US" sz="1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38800" y="152400"/>
            <a:ext cx="3429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MN Broadband Mapping Program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79280" y="3733800"/>
            <a:ext cx="3253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State Statutory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roadband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oals: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1166" y="2417683"/>
            <a:ext cx="354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We gather data once a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112 known providers in MN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5100"/>
            <a:ext cx="4615201" cy="65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381000"/>
            <a:ext cx="3810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County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129" y="2362199"/>
            <a:ext cx="4477871" cy="251460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152,000 households </a:t>
            </a:r>
            <a:r>
              <a:rPr lang="en-US" sz="1600" dirty="0" smtClean="0"/>
              <a:t>without access to a wireline service of at least 25Mbps/3Mbps</a:t>
            </a:r>
          </a:p>
          <a:p>
            <a:endParaRPr lang="en-US" sz="1600" dirty="0"/>
          </a:p>
          <a:p>
            <a:pPr marL="400050" lvl="1" indent="0">
              <a:buNone/>
            </a:pPr>
            <a:r>
              <a:rPr lang="en-US" sz="1600" dirty="0" smtClean="0"/>
              <a:t>At the FCC minimum definition of broadband</a:t>
            </a:r>
          </a:p>
          <a:p>
            <a:pPr marL="400050" lvl="1" indent="0">
              <a:buNone/>
            </a:pPr>
            <a:r>
              <a:rPr lang="en-US" sz="1000" dirty="0" smtClean="0"/>
              <a:t>(and state speed goal</a:t>
            </a:r>
            <a:r>
              <a:rPr lang="en-US" sz="800" dirty="0" smtClean="0"/>
              <a:t>)</a:t>
            </a:r>
          </a:p>
          <a:p>
            <a:pPr marL="400050" lvl="1" indent="0">
              <a:buNone/>
            </a:pPr>
            <a:endParaRPr lang="en-US" sz="800" dirty="0"/>
          </a:p>
          <a:p>
            <a:pPr marL="400050" lvl="1" indent="0">
              <a:buNone/>
            </a:pPr>
            <a:r>
              <a:rPr lang="en-US" sz="1600" b="1" dirty="0" smtClean="0"/>
              <a:t>First time with no counties showing red (less than 50%)*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914400"/>
            <a:ext cx="990600" cy="215444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   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111"/>
            <a:ext cx="4972050" cy="67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			County Map—with 					100/20 availability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4744105" cy="6495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3035174"/>
            <a:ext cx="3200400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year: 85.98% statewide availability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year: 74.11% statewide availability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3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8BE21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1BC46AF47E9C448C73ED95FF5B2E94" ma:contentTypeVersion="1" ma:contentTypeDescription="Create a new document." ma:contentTypeScope="" ma:versionID="9911e7074ade4e0c70b2ed35d2bd27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6e0469635d08b0303bd93bd960eb5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033308-E507-459C-978E-4F8AABCCBA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C3D620-8A98-460F-A2D0-0832ED7312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E7EFAF-92F0-4595-8364-278CBCB9003D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6663</TotalTime>
  <Words>796</Words>
  <Application>Microsoft Office PowerPoint</Application>
  <PresentationFormat>On-screen Show (4:3)</PresentationFormat>
  <Paragraphs>151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Governor’s Task Force on Broadband Overview of the Office of Broadband Development and Border to Border Broadband Grant Program </vt:lpstr>
      <vt:lpstr>Timeline Minnesota Broadband Development Policy</vt:lpstr>
      <vt:lpstr>MN Broadband Policy Framework</vt:lpstr>
      <vt:lpstr>Broadband Goals</vt:lpstr>
      <vt:lpstr>Office of Broadband Development</vt:lpstr>
      <vt:lpstr>Governor’s Task Force on Broadband</vt:lpstr>
      <vt:lpstr>MN Broadband Mapping Program</vt:lpstr>
      <vt:lpstr>County Map</vt:lpstr>
      <vt:lpstr>     County Map—with      100/20 availability</vt:lpstr>
      <vt:lpstr>PowerPoint Presentation</vt:lpstr>
      <vt:lpstr>Using the Maps: Minnesota Gigabit Cities</vt:lpstr>
      <vt:lpstr>Interactive Map</vt:lpstr>
      <vt:lpstr>Border to Border Broadband Development Grant – Overview</vt:lpstr>
      <vt:lpstr>PowerPoint Presentation</vt:lpstr>
      <vt:lpstr>MN Border to Border Broadband Incentive Grants</vt:lpstr>
    </vt:vector>
  </TitlesOfParts>
  <Company>DEED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wfcuser</dc:creator>
  <cp:lastModifiedBy>Wells, Diane (COMM)</cp:lastModifiedBy>
  <cp:revision>562</cp:revision>
  <cp:lastPrinted>2018-08-08T19:38:14Z</cp:lastPrinted>
  <dcterms:created xsi:type="dcterms:W3CDTF">2013-12-20T19:47:01Z</dcterms:created>
  <dcterms:modified xsi:type="dcterms:W3CDTF">2019-12-06T17:21:49Z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0x010100921BC46AF47E9C448C73ED95FF5B2E94</vt:lpwstr>
  </property>
</Properties>
</file>