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4"/>
  </p:notesMasterIdLst>
  <p:handoutMasterIdLst>
    <p:handoutMasterId r:id="rId25"/>
  </p:handoutMasterIdLst>
  <p:sldIdLst>
    <p:sldId id="391" r:id="rId5"/>
    <p:sldId id="416" r:id="rId6"/>
    <p:sldId id="425" r:id="rId7"/>
    <p:sldId id="426" r:id="rId8"/>
    <p:sldId id="427" r:id="rId9"/>
    <p:sldId id="428" r:id="rId10"/>
    <p:sldId id="430" r:id="rId11"/>
    <p:sldId id="431" r:id="rId12"/>
    <p:sldId id="432" r:id="rId13"/>
    <p:sldId id="433" r:id="rId14"/>
    <p:sldId id="434" r:id="rId15"/>
    <p:sldId id="435" r:id="rId16"/>
    <p:sldId id="436" r:id="rId17"/>
    <p:sldId id="437" r:id="rId18"/>
    <p:sldId id="438" r:id="rId19"/>
    <p:sldId id="441" r:id="rId20"/>
    <p:sldId id="442" r:id="rId21"/>
    <p:sldId id="439" r:id="rId22"/>
    <p:sldId id="440" r:id="rId23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onard, Jane (DEED)" initials="LJ(" lastIdx="3" clrIdx="0">
    <p:extLst>
      <p:ext uri="{19B8F6BF-5375-455C-9EA6-DF929625EA0E}">
        <p15:presenceInfo xmlns:p15="http://schemas.microsoft.com/office/powerpoint/2012/main" userId="S-1-5-21-548176450-911158474-2148038326-3520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65"/>
    <a:srgbClr val="FFCC00"/>
    <a:srgbClr val="78BE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21" autoAdjust="0"/>
    <p:restoredTop sz="71974" autoAdjust="0"/>
  </p:normalViewPr>
  <p:slideViewPr>
    <p:cSldViewPr>
      <p:cViewPr varScale="1">
        <p:scale>
          <a:sx n="59" d="100"/>
          <a:sy n="59" d="100"/>
        </p:scale>
        <p:origin x="101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1920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768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BB0B698D-8CCD-DA4D-9099-4FE6C63C5F54}" type="datetimeFigureOut">
              <a:rPr lang="en-US" smtClean="0"/>
              <a:t>12/6/2019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768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1F3FD9DD-3461-0D4E-A824-2A45CED912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7341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6768" y="0"/>
            <a:ext cx="3011699" cy="463407"/>
          </a:xfrm>
          <a:prstGeom prst="rect">
            <a:avLst/>
          </a:prstGeom>
        </p:spPr>
        <p:txBody>
          <a:bodyPr vert="horz" lIns="92487" tIns="46244" rIns="92487" bIns="46244" rtlCol="0"/>
          <a:lstStyle>
            <a:lvl1pPr algn="r">
              <a:defRPr sz="1200"/>
            </a:lvl1pPr>
          </a:lstStyle>
          <a:p>
            <a:fld id="{D5CD4671-D2FC-48D9-825D-D826817993CC}" type="datetimeFigureOut">
              <a:rPr lang="en-US" smtClean="0"/>
              <a:t>12/6/2019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8588" y="1154113"/>
            <a:ext cx="4152900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87" tIns="46244" rIns="92487" bIns="4624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008" y="4444861"/>
            <a:ext cx="5560060" cy="3636705"/>
          </a:xfrm>
          <a:prstGeom prst="rect">
            <a:avLst/>
          </a:prstGeom>
        </p:spPr>
        <p:txBody>
          <a:bodyPr vert="horz" lIns="92487" tIns="46244" rIns="92487" bIns="4624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6768" y="8772669"/>
            <a:ext cx="3011699" cy="463406"/>
          </a:xfrm>
          <a:prstGeom prst="rect">
            <a:avLst/>
          </a:prstGeom>
        </p:spPr>
        <p:txBody>
          <a:bodyPr vert="horz" lIns="92487" tIns="46244" rIns="92487" bIns="46244" rtlCol="0" anchor="b"/>
          <a:lstStyle>
            <a:lvl1pPr algn="r">
              <a:defRPr sz="1200"/>
            </a:lvl1pPr>
          </a:lstStyle>
          <a:p>
            <a:fld id="{06268191-2601-4D16-BC0B-1F9159443C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090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569BD-4F78-4CA6-98D7-81F048A5086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152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268191-2601-4D16-BC0B-1F9159443CA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573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276600"/>
            <a:ext cx="8077200" cy="800100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rgbClr val="00386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319868"/>
            <a:ext cx="8077200" cy="7620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rgbClr val="00386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mn.gov/deed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2294-7853-4F86-BD16-9D9D7D8571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111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mn.gov/deed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2294-7853-4F86-BD16-9D9D7D8571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60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mn.gov/deed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2294-7853-4F86-BD16-9D9D7D8571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3862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mn.gov/deed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2294-7853-4F86-BD16-9D9D7D8571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880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90600"/>
          </a:xfrm>
        </p:spPr>
        <p:txBody>
          <a:bodyPr>
            <a:normAutofit/>
          </a:bodyPr>
          <a:lstStyle>
            <a:lvl1pPr algn="l">
              <a:defRPr sz="38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826267"/>
          </a:xfrm>
        </p:spPr>
        <p:txBody>
          <a:bodyPr/>
          <a:lstStyle>
            <a:lvl1pPr>
              <a:buClr>
                <a:schemeClr val="accent3"/>
              </a:buClr>
              <a:defRPr sz="2800">
                <a:solidFill>
                  <a:srgbClr val="003865"/>
                </a:solidFill>
              </a:defRPr>
            </a:lvl1pPr>
            <a:lvl2pPr>
              <a:buClr>
                <a:schemeClr val="accent3"/>
              </a:buClr>
              <a:defRPr sz="2400">
                <a:solidFill>
                  <a:srgbClr val="003865"/>
                </a:solidFill>
              </a:defRPr>
            </a:lvl2pPr>
            <a:lvl3pPr>
              <a:buClr>
                <a:schemeClr val="accent3"/>
              </a:buClr>
              <a:defRPr sz="2000">
                <a:solidFill>
                  <a:srgbClr val="003865"/>
                </a:solidFill>
              </a:defRPr>
            </a:lvl3pPr>
            <a:lvl4pPr>
              <a:buClr>
                <a:schemeClr val="accent3"/>
              </a:buClr>
              <a:defRPr sz="1800">
                <a:solidFill>
                  <a:srgbClr val="003865"/>
                </a:solidFill>
              </a:defRPr>
            </a:lvl4pPr>
            <a:lvl5pPr>
              <a:buClr>
                <a:schemeClr val="accent3"/>
              </a:buClr>
              <a:defRPr sz="1600">
                <a:solidFill>
                  <a:srgbClr val="003865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492875"/>
            <a:ext cx="2895600" cy="365125"/>
          </a:xfrm>
        </p:spPr>
        <p:txBody>
          <a:bodyPr/>
          <a:lstStyle/>
          <a:p>
            <a:r>
              <a:rPr lang="en-US" dirty="0" smtClean="0"/>
              <a:t>mn.gov/deed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200" y="6492875"/>
            <a:ext cx="2667000" cy="365125"/>
          </a:xfrm>
        </p:spPr>
        <p:txBody>
          <a:bodyPr/>
          <a:lstStyle>
            <a:lvl1pPr algn="l">
              <a:defRPr/>
            </a:lvl1pPr>
          </a:lstStyle>
          <a:p>
            <a:fld id="{EBFF2294-7853-4F86-BD16-9D9D7D85717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136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mn.gov/deed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2294-7853-4F86-BD16-9D9D7D8571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7691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mn.gov/deed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2294-7853-4F86-BD16-9D9D7D8571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622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mn.gov/deed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2294-7853-4F86-BD16-9D9D7D8571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390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mn.gov/deed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2294-7853-4F86-BD16-9D9D7D8571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5720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mn.gov/deed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2294-7853-4F86-BD16-9D9D7D8571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7680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mn.gov/deed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2294-7853-4F86-BD16-9D9D7D8571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26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mn.gov/deed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FF2294-7853-4F86-BD16-9D9D7D8571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1644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mn.gov/deed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F2294-7853-4F86-BD16-9D9D7D8571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779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6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iane.wells@state.mn.u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450557" y="2514600"/>
            <a:ext cx="8077200" cy="2448238"/>
          </a:xfrm>
        </p:spPr>
        <p:txBody>
          <a:bodyPr>
            <a:normAutofit/>
          </a:bodyPr>
          <a:lstStyle/>
          <a:p>
            <a:r>
              <a:rPr lang="en-US" sz="2700" dirty="0" smtClean="0"/>
              <a:t>Governor’s Task Force on Broadband</a:t>
            </a:r>
            <a:br>
              <a:rPr lang="en-US" sz="2700" dirty="0" smtClean="0"/>
            </a:br>
            <a:r>
              <a:rPr lang="en-US" sz="2700" dirty="0" smtClean="0"/>
              <a:t>Overview of Reports from Previous Task Forces</a:t>
            </a:r>
            <a:endParaRPr lang="en-US" sz="2700" dirty="0"/>
          </a:p>
        </p:txBody>
      </p:sp>
      <p:sp>
        <p:nvSpPr>
          <p:cNvPr id="6" name="Rectangle 5"/>
          <p:cNvSpPr/>
          <p:nvPr/>
        </p:nvSpPr>
        <p:spPr>
          <a:xfrm>
            <a:off x="450557" y="4521875"/>
            <a:ext cx="818193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December 10, 2019</a:t>
            </a:r>
          </a:p>
          <a:p>
            <a:r>
              <a:rPr lang="en-US" dirty="0" smtClean="0"/>
              <a:t>Diane Wells</a:t>
            </a:r>
          </a:p>
          <a:p>
            <a:r>
              <a:rPr lang="en-US" dirty="0">
                <a:hlinkClick r:id="rId3"/>
              </a:rPr>
              <a:t>d</a:t>
            </a:r>
            <a:r>
              <a:rPr lang="en-US" dirty="0" smtClean="0">
                <a:hlinkClick r:id="rId3"/>
              </a:rPr>
              <a:t>iane.wells@state.mn.us</a:t>
            </a:r>
            <a:endParaRPr lang="en-US" dirty="0" smtClean="0"/>
          </a:p>
          <a:p>
            <a:r>
              <a:rPr lang="en-US" dirty="0" smtClean="0"/>
              <a:t>MN </a:t>
            </a:r>
            <a:r>
              <a:rPr lang="en-US" dirty="0"/>
              <a:t>Office of Broadband Development</a:t>
            </a:r>
          </a:p>
          <a:p>
            <a:r>
              <a:rPr lang="en-US" dirty="0"/>
              <a:t>Department of Employment and </a:t>
            </a:r>
            <a:r>
              <a:rPr lang="en-US" dirty="0" smtClean="0"/>
              <a:t>Economic </a:t>
            </a:r>
            <a:r>
              <a:rPr lang="en-US" dirty="0"/>
              <a:t>Development</a:t>
            </a:r>
          </a:p>
        </p:txBody>
      </p:sp>
    </p:spTree>
    <p:extLst>
      <p:ext uri="{BB962C8B-B14F-4D97-AF65-F5344CB8AC3E}">
        <p14:creationId xmlns:p14="http://schemas.microsoft.com/office/powerpoint/2010/main" val="3584548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 </a:t>
            </a:r>
            <a:r>
              <a:rPr lang="en-US" dirty="0"/>
              <a:t>Broadband Task Force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8229600" cy="41910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Contents</a:t>
            </a:r>
          </a:p>
          <a:p>
            <a:pPr lvl="1"/>
            <a:r>
              <a:rPr lang="en-US" dirty="0"/>
              <a:t>Letter from Chair</a:t>
            </a:r>
          </a:p>
          <a:p>
            <a:pPr lvl="1"/>
            <a:r>
              <a:rPr lang="en-US" dirty="0"/>
              <a:t>Members of the task force</a:t>
            </a:r>
          </a:p>
          <a:p>
            <a:pPr lvl="1"/>
            <a:r>
              <a:rPr lang="en-US" dirty="0"/>
              <a:t>Executive Summary</a:t>
            </a:r>
          </a:p>
          <a:p>
            <a:pPr lvl="1"/>
            <a:r>
              <a:rPr lang="en-US" dirty="0" smtClean="0"/>
              <a:t>Policy Recommendations</a:t>
            </a:r>
          </a:p>
          <a:p>
            <a:pPr lvl="1"/>
            <a:r>
              <a:rPr lang="en-US" dirty="0" smtClean="0"/>
              <a:t>State of Broadband – 2014</a:t>
            </a:r>
          </a:p>
          <a:p>
            <a:pPr lvl="1"/>
            <a:r>
              <a:rPr lang="en-US" dirty="0" smtClean="0"/>
              <a:t>Maps</a:t>
            </a:r>
          </a:p>
          <a:p>
            <a:pPr lvl="1"/>
            <a:r>
              <a:rPr lang="en-US" dirty="0" smtClean="0"/>
              <a:t>Adoption data</a:t>
            </a:r>
          </a:p>
          <a:p>
            <a:pPr lvl="1"/>
            <a:r>
              <a:rPr lang="en-US" dirty="0" smtClean="0"/>
              <a:t>OBD</a:t>
            </a:r>
          </a:p>
          <a:p>
            <a:pPr lvl="1"/>
            <a:r>
              <a:rPr lang="en-US" dirty="0" smtClean="0"/>
              <a:t>Summary of B2B grant activities</a:t>
            </a:r>
          </a:p>
          <a:p>
            <a:pPr lvl="1"/>
            <a:r>
              <a:rPr lang="en-US" dirty="0" smtClean="0"/>
              <a:t>Summary of federal activities</a:t>
            </a:r>
          </a:p>
          <a:p>
            <a:pPr lvl="1"/>
            <a:r>
              <a:rPr lang="en-US" dirty="0" smtClean="0"/>
              <a:t>Conclusion</a:t>
            </a:r>
          </a:p>
          <a:p>
            <a:pPr lvl="1"/>
            <a:r>
              <a:rPr lang="en-US" dirty="0" smtClean="0"/>
              <a:t>Appendices: Letters from TF to MDE and DEED, list of testifiers, progress on MN ARRA projects, correspondence received, glossary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1595846"/>
            <a:ext cx="4890753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8245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 of </a:t>
            </a:r>
            <a:r>
              <a:rPr lang="en-US" dirty="0" smtClean="0"/>
              <a:t>2014 </a:t>
            </a:r>
            <a:r>
              <a:rPr lang="en-US" dirty="0"/>
              <a:t>Task Force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8229600" cy="4191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Fund OBD at $2.9M for biennium with $1.5M for operational support and program delivery and $1.4M for continued broadband mapping</a:t>
            </a:r>
          </a:p>
          <a:p>
            <a:r>
              <a:rPr lang="en-US" dirty="0" smtClean="0"/>
              <a:t>Appropriate $200M to the B2B program</a:t>
            </a:r>
          </a:p>
          <a:p>
            <a:r>
              <a:rPr lang="en-US" dirty="0" smtClean="0"/>
              <a:t>Create an OBD operating fund to promote broadband adoption and use</a:t>
            </a:r>
          </a:p>
          <a:p>
            <a:r>
              <a:rPr lang="en-US" dirty="0"/>
              <a:t>Increase telecom aid for schools and </a:t>
            </a:r>
            <a:r>
              <a:rPr lang="en-US" dirty="0" smtClean="0"/>
              <a:t>libraries</a:t>
            </a:r>
          </a:p>
          <a:p>
            <a:r>
              <a:rPr lang="en-US" dirty="0" smtClean="0"/>
              <a:t>Expand video health care and telemedicine initiatives for 3</a:t>
            </a:r>
            <a:r>
              <a:rPr lang="en-US" baseline="30000" dirty="0" smtClean="0"/>
              <a:t>rd</a:t>
            </a:r>
            <a:r>
              <a:rPr lang="en-US" dirty="0" smtClean="0"/>
              <a:t> party payer reimbursement</a:t>
            </a:r>
          </a:p>
          <a:p>
            <a:r>
              <a:rPr lang="en-US" dirty="0" smtClean="0"/>
              <a:t>Support efforts of schools for 1:1 devices</a:t>
            </a:r>
          </a:p>
          <a:p>
            <a:r>
              <a:rPr lang="en-US" dirty="0" smtClean="0"/>
              <a:t>Make sales tax exemption for telecom permanent</a:t>
            </a:r>
          </a:p>
          <a:p>
            <a:r>
              <a:rPr lang="en-US" dirty="0"/>
              <a:t>Review existing permitting criteria to see if there is room for efficiencies (timelines and requirements)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2800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2013 </a:t>
            </a:r>
            <a:r>
              <a:rPr lang="en-US" dirty="0"/>
              <a:t>Broadband Task Force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Contents</a:t>
            </a:r>
          </a:p>
          <a:p>
            <a:pPr lvl="1"/>
            <a:r>
              <a:rPr lang="en-US" dirty="0"/>
              <a:t>Letter from Chair</a:t>
            </a:r>
          </a:p>
          <a:p>
            <a:pPr lvl="1"/>
            <a:r>
              <a:rPr lang="en-US" dirty="0" smtClean="0"/>
              <a:t>Executive Summary</a:t>
            </a:r>
          </a:p>
          <a:p>
            <a:pPr lvl="1"/>
            <a:r>
              <a:rPr lang="en-US" dirty="0" smtClean="0"/>
              <a:t>Task Force members</a:t>
            </a:r>
          </a:p>
          <a:p>
            <a:pPr lvl="1"/>
            <a:r>
              <a:rPr lang="en-US" dirty="0" smtClean="0"/>
              <a:t>2013 legislative activities and outcomes</a:t>
            </a:r>
          </a:p>
          <a:p>
            <a:pPr lvl="1"/>
            <a:r>
              <a:rPr lang="en-US" dirty="0" smtClean="0"/>
              <a:t>State of Broadband – 2013</a:t>
            </a:r>
          </a:p>
          <a:p>
            <a:pPr lvl="1"/>
            <a:r>
              <a:rPr lang="en-US" dirty="0" smtClean="0"/>
              <a:t>Broadband economic impact</a:t>
            </a:r>
          </a:p>
          <a:p>
            <a:pPr lvl="1"/>
            <a:r>
              <a:rPr lang="en-US" dirty="0" smtClean="0"/>
              <a:t>Progress of ARRA projects in MN</a:t>
            </a:r>
          </a:p>
          <a:p>
            <a:pPr lvl="1"/>
            <a:r>
              <a:rPr lang="en-US" dirty="0" smtClean="0"/>
              <a:t>Summary of federal activities</a:t>
            </a:r>
          </a:p>
          <a:p>
            <a:pPr lvl="1"/>
            <a:r>
              <a:rPr lang="en-US" dirty="0" smtClean="0"/>
              <a:t>TF meeting summary</a:t>
            </a:r>
          </a:p>
          <a:p>
            <a:pPr lvl="1"/>
            <a:r>
              <a:rPr lang="en-US" dirty="0" smtClean="0"/>
              <a:t>TF focus areas</a:t>
            </a:r>
          </a:p>
          <a:p>
            <a:pPr lvl="1"/>
            <a:r>
              <a:rPr lang="en-US" dirty="0" smtClean="0"/>
              <a:t>TF priorities in 2014</a:t>
            </a:r>
          </a:p>
          <a:p>
            <a:pPr lvl="1"/>
            <a:r>
              <a:rPr lang="en-US" dirty="0" smtClean="0"/>
              <a:t>Policy recommendations</a:t>
            </a:r>
          </a:p>
          <a:p>
            <a:pPr lvl="1"/>
            <a:r>
              <a:rPr lang="en-US" dirty="0" smtClean="0"/>
              <a:t>Appendices: subgroups, list of testifiers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6400" y="1371600"/>
            <a:ext cx="3522133" cy="2103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846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 of </a:t>
            </a:r>
            <a:r>
              <a:rPr lang="en-US" dirty="0" smtClean="0"/>
              <a:t>2013 </a:t>
            </a:r>
            <a:r>
              <a:rPr lang="en-US" dirty="0"/>
              <a:t>Task Force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8229600" cy="4191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Restore the sales tax exemption on central office equipment</a:t>
            </a:r>
          </a:p>
          <a:p>
            <a:r>
              <a:rPr lang="en-US" dirty="0" smtClean="0"/>
              <a:t>Continue </a:t>
            </a:r>
            <a:r>
              <a:rPr lang="en-US" dirty="0" smtClean="0"/>
              <a:t>ConnectMN</a:t>
            </a:r>
            <a:r>
              <a:rPr lang="en-US" dirty="0" smtClean="0"/>
              <a:t> mapping project</a:t>
            </a:r>
          </a:p>
          <a:p>
            <a:r>
              <a:rPr lang="en-US" dirty="0" smtClean="0"/>
              <a:t>Establish a broadband infrastructure grant fund ($100M in FY15)</a:t>
            </a:r>
          </a:p>
          <a:p>
            <a:r>
              <a:rPr lang="en-US" dirty="0" smtClean="0"/>
              <a:t>Identify and leverage existing economic development tools for providing broadband</a:t>
            </a:r>
          </a:p>
          <a:p>
            <a:r>
              <a:rPr lang="en-US" dirty="0" smtClean="0"/>
              <a:t>Create an Office of Broadband (OBD)</a:t>
            </a:r>
          </a:p>
          <a:p>
            <a:r>
              <a:rPr lang="en-US" dirty="0"/>
              <a:t>Increase telecom aid for schools and libraries</a:t>
            </a:r>
          </a:p>
          <a:p>
            <a:r>
              <a:rPr lang="en-US" dirty="0" smtClean="0"/>
              <a:t>Review Ch. 237 due to changes in technology; many of the components are obsolete</a:t>
            </a:r>
          </a:p>
          <a:p>
            <a:r>
              <a:rPr lang="en-US" dirty="0" smtClean="0"/>
              <a:t>Explore creation of a state-based fund to help pay for connectivity for low income populations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7835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2012 </a:t>
            </a:r>
            <a:r>
              <a:rPr lang="en-US" dirty="0"/>
              <a:t>Broadband Task Force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Contents</a:t>
            </a:r>
          </a:p>
          <a:p>
            <a:pPr lvl="1"/>
            <a:r>
              <a:rPr lang="en-US" dirty="0"/>
              <a:t>Letter from Chair</a:t>
            </a:r>
          </a:p>
          <a:p>
            <a:pPr lvl="1"/>
            <a:r>
              <a:rPr lang="en-US" dirty="0" smtClean="0"/>
              <a:t>Introduction and background</a:t>
            </a:r>
          </a:p>
          <a:p>
            <a:pPr lvl="1"/>
            <a:r>
              <a:rPr lang="en-US" dirty="0" smtClean="0"/>
              <a:t>Economic and civic argument for broadband</a:t>
            </a:r>
          </a:p>
          <a:p>
            <a:pPr lvl="1"/>
            <a:r>
              <a:rPr lang="en-US" dirty="0" smtClean="0"/>
              <a:t>The state of broadband in Minnesota</a:t>
            </a:r>
          </a:p>
          <a:p>
            <a:pPr lvl="1"/>
            <a:r>
              <a:rPr lang="en-US" dirty="0" smtClean="0"/>
              <a:t>Achieving the goals: advancing access and adoption</a:t>
            </a:r>
          </a:p>
          <a:p>
            <a:pPr lvl="1"/>
            <a:r>
              <a:rPr lang="en-US" dirty="0" smtClean="0"/>
              <a:t>Policy recommendations</a:t>
            </a:r>
          </a:p>
          <a:p>
            <a:pPr lvl="1"/>
            <a:r>
              <a:rPr lang="en-US" dirty="0" smtClean="0"/>
              <a:t>Appendices: subgroups, list of testifiers, progress of MN ARRA funded projects, organizations working to improve digital literacy, example of county directory, glossary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200" y="1347775"/>
            <a:ext cx="3228975" cy="2162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3126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 of </a:t>
            </a:r>
            <a:r>
              <a:rPr lang="en-US" dirty="0" smtClean="0"/>
              <a:t>2012 </a:t>
            </a:r>
            <a:r>
              <a:rPr lang="en-US" dirty="0"/>
              <a:t>Task Force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8229600" cy="4191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Provide a tax credit or grant to incent providers to build in unserved areas; coordinate with CN to provide target areas</a:t>
            </a:r>
          </a:p>
          <a:p>
            <a:r>
              <a:rPr lang="en-US" dirty="0" smtClean="0"/>
              <a:t>Extend current sales tax exemption on CO equipment to include fiber and broadband equipment</a:t>
            </a:r>
          </a:p>
          <a:p>
            <a:r>
              <a:rPr lang="en-US" dirty="0" smtClean="0"/>
              <a:t>Create a program to coordinate rural broadband installation with federal e-rate, healthcare and public safety programs</a:t>
            </a:r>
          </a:p>
          <a:p>
            <a:r>
              <a:rPr lang="en-US" dirty="0" smtClean="0"/>
              <a:t>Implement a formal “dig once” process</a:t>
            </a:r>
          </a:p>
          <a:p>
            <a:r>
              <a:rPr lang="en-US" dirty="0" smtClean="0"/>
              <a:t>Develop a MN fiber collaboration database</a:t>
            </a:r>
          </a:p>
          <a:p>
            <a:r>
              <a:rPr lang="en-US" dirty="0" smtClean="0"/>
              <a:t>Award scholarship dollars for broadband access for students</a:t>
            </a:r>
          </a:p>
          <a:p>
            <a:r>
              <a:rPr lang="en-US" dirty="0" smtClean="0"/>
              <a:t>Increase funding to libraries and schools for computer stations and internet access</a:t>
            </a:r>
          </a:p>
          <a:p>
            <a:r>
              <a:rPr lang="en-US" dirty="0" smtClean="0"/>
              <a:t>Establish an ongoing post-Task Force resource within state government for broadband focused efforts in the future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3723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Ultra High Speed Broadband Task Force-2009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8229600" cy="4267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Contents:</a:t>
            </a:r>
          </a:p>
          <a:p>
            <a:pPr lvl="1"/>
            <a:r>
              <a:rPr lang="en-US" dirty="0" smtClean="0"/>
              <a:t>Letter from Chair</a:t>
            </a:r>
          </a:p>
          <a:p>
            <a:pPr lvl="1"/>
            <a:r>
              <a:rPr lang="en-US" dirty="0" smtClean="0"/>
              <a:t>Executive Summary</a:t>
            </a:r>
          </a:p>
          <a:p>
            <a:pPr lvl="1"/>
            <a:r>
              <a:rPr lang="en-US" dirty="0" smtClean="0"/>
              <a:t>Task Force Values</a:t>
            </a:r>
          </a:p>
          <a:p>
            <a:pPr lvl="1"/>
            <a:r>
              <a:rPr lang="en-US" dirty="0" smtClean="0"/>
              <a:t>History-where we’ve been</a:t>
            </a:r>
          </a:p>
          <a:p>
            <a:pPr lvl="1"/>
            <a:r>
              <a:rPr lang="en-US" dirty="0" smtClean="0"/>
              <a:t>Present-where we are today</a:t>
            </a:r>
          </a:p>
          <a:p>
            <a:pPr lvl="1"/>
            <a:r>
              <a:rPr lang="en-US" dirty="0" smtClean="0"/>
              <a:t>Recommendations-where we want to be</a:t>
            </a:r>
          </a:p>
          <a:p>
            <a:pPr lvl="1"/>
            <a:r>
              <a:rPr lang="en-US" dirty="0" smtClean="0"/>
              <a:t>Conclusion</a:t>
            </a:r>
          </a:p>
          <a:p>
            <a:pPr lvl="1"/>
            <a:r>
              <a:rPr lang="en-US" dirty="0" smtClean="0"/>
              <a:t>Appendices: legislative charge, historical milestones, broadband deployment and adoption programs by state, other state laws on tax incentives, list of public-private-nonprofit digital literacy and adoption programs, glossary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1447800"/>
            <a:ext cx="2392661" cy="2892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6978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of 2009 Ultra High Speed Broadband Task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8229600" cy="4267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Identify base level of service (goals)</a:t>
            </a:r>
          </a:p>
          <a:p>
            <a:r>
              <a:rPr lang="en-US" dirty="0" smtClean="0"/>
              <a:t>Identify policies and actions to achieve ubiquitous broadband (leadership, stimulate, oversee)</a:t>
            </a:r>
          </a:p>
          <a:p>
            <a:r>
              <a:rPr lang="en-US" dirty="0" smtClean="0"/>
              <a:t>Take actions that encourage public-private cooperation for infrastructure and adoption</a:t>
            </a:r>
          </a:p>
          <a:p>
            <a:r>
              <a:rPr lang="en-US" dirty="0" smtClean="0"/>
              <a:t>Establish a state Broadband Advisory Council</a:t>
            </a:r>
          </a:p>
          <a:p>
            <a:r>
              <a:rPr lang="en-US" dirty="0" smtClean="0"/>
              <a:t>Evaluate financing strategies used in other countries/states</a:t>
            </a:r>
          </a:p>
          <a:p>
            <a:r>
              <a:rPr lang="en-US" dirty="0" smtClean="0"/>
              <a:t>Evaluate security, vulnerability, redundancy to ensure reliability</a:t>
            </a:r>
          </a:p>
          <a:p>
            <a:r>
              <a:rPr lang="en-US" dirty="0" smtClean="0"/>
              <a:t>Recognize </a:t>
            </a:r>
            <a:r>
              <a:rPr lang="en-US" smtClean="0"/>
              <a:t>economic development </a:t>
            </a:r>
            <a:r>
              <a:rPr lang="en-US" dirty="0" smtClean="0"/>
              <a:t>opportunities</a:t>
            </a:r>
          </a:p>
          <a:p>
            <a:r>
              <a:rPr lang="en-US" dirty="0" smtClean="0"/>
              <a:t>Evaluate benefit of broadband to organizations (health, government, economic development, education)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07275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subgroups/subcommittees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2012: </a:t>
            </a:r>
          </a:p>
          <a:p>
            <a:pPr lvl="1"/>
            <a:r>
              <a:rPr lang="en-US" dirty="0" smtClean="0"/>
              <a:t>Locations/Meeting Planning</a:t>
            </a:r>
          </a:p>
          <a:p>
            <a:pPr lvl="1"/>
            <a:r>
              <a:rPr lang="en-US" dirty="0" smtClean="0"/>
              <a:t>Coordination Across Government Levels</a:t>
            </a:r>
          </a:p>
          <a:p>
            <a:pPr lvl="1"/>
            <a:r>
              <a:rPr lang="en-US" dirty="0" smtClean="0"/>
              <a:t>Best Practices/Incentives</a:t>
            </a:r>
          </a:p>
          <a:p>
            <a:pPr lvl="1"/>
            <a:r>
              <a:rPr lang="en-US" dirty="0" smtClean="0"/>
              <a:t>State of Broadband – Survey, Research, Data</a:t>
            </a:r>
          </a:p>
          <a:p>
            <a:pPr lvl="1"/>
            <a:r>
              <a:rPr lang="en-US" dirty="0" smtClean="0"/>
              <a:t>Broadband Adoption</a:t>
            </a:r>
          </a:p>
          <a:p>
            <a:pPr lvl="1"/>
            <a:r>
              <a:rPr lang="en-US" dirty="0" smtClean="0"/>
              <a:t>Wireless Broadband</a:t>
            </a:r>
          </a:p>
          <a:p>
            <a:pPr lvl="0">
              <a:buClr>
                <a:srgbClr val="78BE21"/>
              </a:buClr>
            </a:pPr>
            <a:r>
              <a:rPr lang="en-US" dirty="0" smtClean="0"/>
              <a:t>2013: </a:t>
            </a:r>
          </a:p>
          <a:p>
            <a:pPr lvl="1">
              <a:buClr>
                <a:srgbClr val="78BE21"/>
              </a:buClr>
            </a:pPr>
            <a:r>
              <a:rPr lang="en-US" dirty="0" smtClean="0"/>
              <a:t>Same as 2012 but delete State of Broadband and expand Coordination Across Government Levels to include monitoring FCC and PUC and cost of broadband</a:t>
            </a:r>
          </a:p>
          <a:p>
            <a:r>
              <a:rPr lang="en-US" dirty="0"/>
              <a:t>2014</a:t>
            </a:r>
          </a:p>
          <a:p>
            <a:pPr lvl="1"/>
            <a:r>
              <a:rPr lang="en-US" dirty="0"/>
              <a:t>Advanced networks/applications</a:t>
            </a:r>
          </a:p>
          <a:p>
            <a:pPr lvl="1"/>
            <a:r>
              <a:rPr lang="en-US" dirty="0"/>
              <a:t>Digital literacy/adoption</a:t>
            </a:r>
          </a:p>
          <a:p>
            <a:pPr lvl="1"/>
            <a:r>
              <a:rPr lang="en-US" dirty="0"/>
              <a:t>Infrastructure</a:t>
            </a:r>
          </a:p>
          <a:p>
            <a:pPr marL="457200" lvl="1" indent="0">
              <a:buClr>
                <a:srgbClr val="78BE21"/>
              </a:buClr>
              <a:buNone/>
            </a:pPr>
            <a:endParaRPr lang="en-US" dirty="0" smtClean="0"/>
          </a:p>
          <a:p>
            <a:pPr lvl="1">
              <a:buClr>
                <a:srgbClr val="78BE21"/>
              </a:buClr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693773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Examples of </a:t>
            </a:r>
            <a:r>
              <a:rPr lang="en-US" dirty="0" smtClean="0"/>
              <a:t>subgroups/subcommittees-cont.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800599"/>
          </a:xfrm>
        </p:spPr>
        <p:txBody>
          <a:bodyPr>
            <a:normAutofit fontScale="85000" lnSpcReduction="20000"/>
          </a:bodyPr>
          <a:lstStyle/>
          <a:p>
            <a:pPr lvl="0">
              <a:buClr>
                <a:srgbClr val="78BE21"/>
              </a:buClr>
            </a:pPr>
            <a:r>
              <a:rPr lang="en-US" dirty="0" smtClean="0"/>
              <a:t>2016</a:t>
            </a:r>
          </a:p>
          <a:p>
            <a:pPr lvl="1">
              <a:buClr>
                <a:srgbClr val="78BE21"/>
              </a:buClr>
            </a:pPr>
            <a:r>
              <a:rPr lang="en-US" dirty="0" smtClean="0"/>
              <a:t>Emerging technologies (</a:t>
            </a:r>
            <a:r>
              <a:rPr lang="en-US" dirty="0" smtClean="0"/>
              <a:t>inc.</a:t>
            </a:r>
            <a:r>
              <a:rPr lang="en-US" dirty="0" smtClean="0"/>
              <a:t> cybersecurity)</a:t>
            </a:r>
          </a:p>
          <a:p>
            <a:pPr lvl="1">
              <a:buClr>
                <a:srgbClr val="78BE21"/>
              </a:buClr>
            </a:pPr>
            <a:r>
              <a:rPr lang="en-US" dirty="0" smtClean="0"/>
              <a:t>Adoption and affordability</a:t>
            </a:r>
          </a:p>
          <a:p>
            <a:pPr lvl="1">
              <a:buClr>
                <a:srgbClr val="78BE21"/>
              </a:buClr>
            </a:pPr>
            <a:r>
              <a:rPr lang="en-US" dirty="0" smtClean="0"/>
              <a:t>Accessibility (OBD operating fund, streamlined regulation)</a:t>
            </a:r>
          </a:p>
          <a:p>
            <a:pPr lvl="0">
              <a:buClr>
                <a:srgbClr val="78BE21"/>
              </a:buClr>
            </a:pPr>
            <a:r>
              <a:rPr lang="en-US" dirty="0" smtClean="0"/>
              <a:t>2017</a:t>
            </a:r>
          </a:p>
          <a:p>
            <a:pPr lvl="1">
              <a:buClr>
                <a:srgbClr val="78BE21"/>
              </a:buClr>
            </a:pPr>
            <a:r>
              <a:rPr lang="en-US" dirty="0" smtClean="0"/>
              <a:t>Technology/cybersecurity</a:t>
            </a:r>
          </a:p>
          <a:p>
            <a:pPr lvl="1">
              <a:buClr>
                <a:srgbClr val="78BE21"/>
              </a:buClr>
            </a:pPr>
            <a:r>
              <a:rPr lang="en-US" dirty="0" smtClean="0"/>
              <a:t>Return on investment</a:t>
            </a:r>
          </a:p>
          <a:p>
            <a:pPr lvl="1">
              <a:buClr>
                <a:srgbClr val="78BE21"/>
              </a:buClr>
            </a:pPr>
            <a:r>
              <a:rPr lang="en-US" dirty="0" smtClean="0"/>
              <a:t>Accessibility and adoption</a:t>
            </a:r>
          </a:p>
          <a:p>
            <a:pPr lvl="0">
              <a:buClr>
                <a:srgbClr val="78BE21"/>
              </a:buClr>
            </a:pPr>
            <a:r>
              <a:rPr lang="en-US" dirty="0" smtClean="0"/>
              <a:t>2018</a:t>
            </a:r>
          </a:p>
          <a:p>
            <a:pPr lvl="1">
              <a:buClr>
                <a:srgbClr val="78BE21"/>
              </a:buClr>
            </a:pPr>
            <a:r>
              <a:rPr lang="en-US" dirty="0" smtClean="0"/>
              <a:t>Technology change</a:t>
            </a:r>
          </a:p>
          <a:p>
            <a:pPr lvl="1">
              <a:buClr>
                <a:srgbClr val="78BE21"/>
              </a:buClr>
            </a:pPr>
            <a:r>
              <a:rPr lang="en-US" dirty="0" smtClean="0"/>
              <a:t>Federal policy update/changes</a:t>
            </a:r>
          </a:p>
          <a:p>
            <a:pPr lvl="1">
              <a:buClr>
                <a:srgbClr val="78BE21"/>
              </a:buClr>
            </a:pPr>
            <a:r>
              <a:rPr lang="en-US" dirty="0" smtClean="0"/>
              <a:t>State policy update/changes (B2B, bonding, mapping, monitor other state broadband bills, successor to task force)</a:t>
            </a:r>
          </a:p>
          <a:p>
            <a:pPr lvl="1">
              <a:buClr>
                <a:srgbClr val="78BE21"/>
              </a:buClr>
            </a:pPr>
            <a:r>
              <a:rPr lang="en-US" dirty="0" smtClean="0"/>
              <a:t>Economic impact </a:t>
            </a:r>
            <a:r>
              <a:rPr lang="en-US" dirty="0"/>
              <a:t>u</a:t>
            </a:r>
            <a:r>
              <a:rPr lang="en-US" dirty="0" smtClean="0"/>
              <a:t>pdate/changes</a:t>
            </a:r>
            <a:endParaRPr lang="en-US" dirty="0"/>
          </a:p>
          <a:p>
            <a:pPr lvl="1">
              <a:buClr>
                <a:srgbClr val="78BE21"/>
              </a:buClr>
            </a:pPr>
            <a:endParaRPr lang="en-US" dirty="0"/>
          </a:p>
          <a:p>
            <a:pPr marL="457200" lvl="1" indent="0">
              <a:buClr>
                <a:srgbClr val="78BE21"/>
              </a:buClr>
              <a:buNone/>
            </a:pPr>
            <a:endParaRPr lang="en-US" dirty="0" smtClean="0"/>
          </a:p>
          <a:p>
            <a:pPr lvl="1">
              <a:buClr>
                <a:srgbClr val="78BE21"/>
              </a:buClr>
            </a:pP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3302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2018 Broadband Task Force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8229600" cy="4191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Paper copy provided</a:t>
            </a:r>
            <a:endParaRPr lang="en-US" dirty="0" smtClean="0"/>
          </a:p>
          <a:p>
            <a:r>
              <a:rPr lang="en-US" dirty="0" smtClean="0"/>
              <a:t>Contents:</a:t>
            </a:r>
          </a:p>
          <a:p>
            <a:pPr lvl="1"/>
            <a:r>
              <a:rPr lang="en-US" dirty="0" smtClean="0"/>
              <a:t>Letter from Chair</a:t>
            </a:r>
          </a:p>
          <a:p>
            <a:pPr lvl="1"/>
            <a:r>
              <a:rPr lang="en-US" dirty="0" smtClean="0"/>
              <a:t>Members of the Task Force</a:t>
            </a:r>
          </a:p>
          <a:p>
            <a:pPr lvl="1"/>
            <a:r>
              <a:rPr lang="en-US" dirty="0" smtClean="0"/>
              <a:t>Executive Summary</a:t>
            </a:r>
          </a:p>
          <a:p>
            <a:pPr lvl="1"/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History of MN Broadband Expansion (Maps)</a:t>
            </a:r>
          </a:p>
          <a:p>
            <a:pPr lvl="1"/>
            <a:r>
              <a:rPr lang="en-US" dirty="0" smtClean="0"/>
              <a:t>Economic Impact of Broadband Investments</a:t>
            </a:r>
          </a:p>
          <a:p>
            <a:pPr lvl="1"/>
            <a:r>
              <a:rPr lang="en-US" dirty="0" smtClean="0"/>
              <a:t>Issues on the Horizon: How Changes in Technology and Policy Impact Access to Broadband</a:t>
            </a:r>
          </a:p>
          <a:p>
            <a:pPr lvl="1"/>
            <a:r>
              <a:rPr lang="en-US" dirty="0" smtClean="0"/>
              <a:t>Conclusion</a:t>
            </a:r>
          </a:p>
          <a:p>
            <a:pPr lvl="1"/>
            <a:r>
              <a:rPr lang="en-US" dirty="0" smtClean="0"/>
              <a:t>Summary of Recommendations</a:t>
            </a:r>
          </a:p>
          <a:p>
            <a:pPr lvl="1"/>
            <a:r>
              <a:rPr lang="en-US" dirty="0" smtClean="0"/>
              <a:t>Appendices: Letters received, Cybersecurity tips, documents related to bonding for fiber, summary of meetings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7320" y="1120140"/>
            <a:ext cx="245948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301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of 2018 Task Force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505486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Fund OBD in base budget at adequate level and create an OBD operating fund to advance and promote broadband adoption and use; maintain the existing partnership with Commerce</a:t>
            </a:r>
          </a:p>
          <a:p>
            <a:r>
              <a:rPr lang="en-US" dirty="0" smtClean="0"/>
              <a:t>Fund the B2B grant program at $69.7M until the state broadband goals are achieved</a:t>
            </a:r>
          </a:p>
          <a:p>
            <a:r>
              <a:rPr lang="en-US" dirty="0" smtClean="0"/>
              <a:t>Provide direct funding to DEED for mapping</a:t>
            </a:r>
          </a:p>
          <a:p>
            <a:r>
              <a:rPr lang="en-US" dirty="0" smtClean="0"/>
              <a:t>Establish a legislative cybersecurity commission</a:t>
            </a:r>
          </a:p>
          <a:p>
            <a:r>
              <a:rPr lang="en-US" dirty="0" smtClean="0"/>
              <a:t>Continue to understand advances in technology</a:t>
            </a:r>
          </a:p>
          <a:p>
            <a:r>
              <a:rPr lang="en-US" dirty="0" smtClean="0"/>
              <a:t>Take action to promote and communicate dig once</a:t>
            </a:r>
          </a:p>
          <a:p>
            <a:r>
              <a:rPr lang="en-US" dirty="0" smtClean="0"/>
              <a:t>Fully fund TEA and RLTA</a:t>
            </a:r>
          </a:p>
          <a:p>
            <a:r>
              <a:rPr lang="en-US" dirty="0" smtClean="0"/>
              <a:t>Continue a MN Broadband Task Force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46941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2017 Broadband Task Force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Contents:</a:t>
            </a:r>
          </a:p>
          <a:p>
            <a:pPr lvl="1"/>
            <a:r>
              <a:rPr lang="en-US" dirty="0" smtClean="0"/>
              <a:t>Letter from Chair</a:t>
            </a:r>
          </a:p>
          <a:p>
            <a:pPr lvl="1"/>
            <a:r>
              <a:rPr lang="en-US" dirty="0" smtClean="0"/>
              <a:t>Members of the Task Force</a:t>
            </a:r>
          </a:p>
          <a:p>
            <a:pPr lvl="1"/>
            <a:r>
              <a:rPr lang="en-US" dirty="0" smtClean="0"/>
              <a:t>Executive Summary</a:t>
            </a:r>
          </a:p>
          <a:p>
            <a:pPr lvl="1"/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Overview of Task Force</a:t>
            </a:r>
          </a:p>
          <a:p>
            <a:pPr lvl="1"/>
            <a:r>
              <a:rPr lang="en-US" dirty="0" smtClean="0"/>
              <a:t>Overview of B2B Program</a:t>
            </a:r>
          </a:p>
          <a:p>
            <a:pPr lvl="1"/>
            <a:r>
              <a:rPr lang="en-US" dirty="0" smtClean="0"/>
              <a:t>Overview of OBD</a:t>
            </a:r>
          </a:p>
          <a:p>
            <a:pPr lvl="1"/>
            <a:r>
              <a:rPr lang="en-US" dirty="0" smtClean="0"/>
              <a:t>Conclusion</a:t>
            </a:r>
          </a:p>
          <a:p>
            <a:pPr lvl="1"/>
            <a:r>
              <a:rPr lang="en-US" dirty="0" smtClean="0"/>
              <a:t>Appendices: OBD statutory charges; letter received; summary of meetings and other correspondence </a:t>
            </a: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24400" y="1447800"/>
            <a:ext cx="4157663" cy="2629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282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 of </a:t>
            </a:r>
            <a:r>
              <a:rPr lang="en-US" dirty="0" smtClean="0"/>
              <a:t>2017 </a:t>
            </a:r>
            <a:r>
              <a:rPr lang="en-US" dirty="0"/>
              <a:t>Task Force 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 $71.48M in on-going biennial funding for the B2B grant program </a:t>
            </a:r>
            <a:r>
              <a:rPr lang="en-US" dirty="0"/>
              <a:t>until the state broadband goals are achieved</a:t>
            </a:r>
          </a:p>
          <a:p>
            <a:r>
              <a:rPr lang="en-US" dirty="0" smtClean="0"/>
              <a:t>Provide OBD with $500,000 in on-going funding and maintain the existing relationship with Commerce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6687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2016 </a:t>
            </a:r>
            <a:r>
              <a:rPr lang="en-US" dirty="0"/>
              <a:t>Broadband Task Force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5054867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Contents:</a:t>
            </a:r>
          </a:p>
          <a:p>
            <a:pPr lvl="1"/>
            <a:r>
              <a:rPr lang="en-US" dirty="0" smtClean="0"/>
              <a:t>Letter from Chair</a:t>
            </a:r>
          </a:p>
          <a:p>
            <a:pPr lvl="1"/>
            <a:r>
              <a:rPr lang="en-US" dirty="0" smtClean="0"/>
              <a:t>Members of the task force</a:t>
            </a:r>
          </a:p>
          <a:p>
            <a:pPr lvl="1"/>
            <a:r>
              <a:rPr lang="en-US" dirty="0" smtClean="0"/>
              <a:t>Executive </a:t>
            </a:r>
            <a:r>
              <a:rPr lang="en-US" dirty="0"/>
              <a:t>Summary</a:t>
            </a:r>
          </a:p>
          <a:p>
            <a:pPr lvl="1"/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Update on state speed goals</a:t>
            </a:r>
          </a:p>
          <a:p>
            <a:pPr lvl="1"/>
            <a:r>
              <a:rPr lang="en-US" dirty="0" smtClean="0"/>
              <a:t>Affordability and adoption</a:t>
            </a:r>
          </a:p>
          <a:p>
            <a:pPr lvl="1"/>
            <a:r>
              <a:rPr lang="en-US" dirty="0" smtClean="0"/>
              <a:t>Emerging Technologies and Trends</a:t>
            </a:r>
          </a:p>
          <a:p>
            <a:pPr lvl="1"/>
            <a:r>
              <a:rPr lang="en-US" dirty="0" smtClean="0"/>
              <a:t>Accessibility</a:t>
            </a:r>
          </a:p>
          <a:p>
            <a:pPr lvl="1"/>
            <a:r>
              <a:rPr lang="en-US" dirty="0" smtClean="0"/>
              <a:t>OBD: Overview and Operating Directives</a:t>
            </a:r>
          </a:p>
          <a:p>
            <a:pPr lvl="1"/>
            <a:r>
              <a:rPr lang="en-US" dirty="0" smtClean="0"/>
              <a:t>Policy Recommendations</a:t>
            </a:r>
            <a:endParaRPr lang="en-US" dirty="0"/>
          </a:p>
          <a:p>
            <a:pPr lvl="1"/>
            <a:r>
              <a:rPr lang="en-US" dirty="0" smtClean="0"/>
              <a:t>Appendices: definitions, descriptions of technologies, national and international broadband rankings, examples of community broadband adoption projects, model “dig once” ordinances, OBD statutory charges, summary of meetings, correspondence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1600200"/>
            <a:ext cx="3604783" cy="2399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376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 of </a:t>
            </a:r>
            <a:r>
              <a:rPr lang="en-US" dirty="0" smtClean="0"/>
              <a:t>2016 </a:t>
            </a:r>
            <a:r>
              <a:rPr lang="en-US" dirty="0"/>
              <a:t>Task Force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Provide $100M in on-going biennial funding for the B2B grant program</a:t>
            </a:r>
          </a:p>
          <a:p>
            <a:r>
              <a:rPr lang="en-US" dirty="0" smtClean="0"/>
              <a:t>Allocate $10M in FY18-19 for OBD operating funds to implement a broadband adoption and use program, implement a “dig once” policy, fund mapping, support the task force, coordinate information resources and outreach activities, support statewide broadband planning</a:t>
            </a:r>
          </a:p>
          <a:p>
            <a:r>
              <a:rPr lang="en-US" dirty="0" smtClean="0"/>
              <a:t>Take action to promote “dig once” policies</a:t>
            </a:r>
          </a:p>
          <a:p>
            <a:r>
              <a:rPr lang="en-US" dirty="0" smtClean="0"/>
              <a:t>Establish a legislative cybersecurity commission</a:t>
            </a:r>
          </a:p>
          <a:p>
            <a:r>
              <a:rPr lang="en-US" dirty="0" smtClean="0"/>
              <a:t>Continue to monitor advancing technologies</a:t>
            </a:r>
          </a:p>
          <a:p>
            <a:r>
              <a:rPr lang="en-US" dirty="0" smtClean="0"/>
              <a:t>Amend building codes to require multi-tenant buildings constructed with public funding deploy cabling that supports easier management of broadband connectivity</a:t>
            </a:r>
          </a:p>
          <a:p>
            <a:r>
              <a:rPr lang="en-US" dirty="0" smtClean="0"/>
              <a:t>Build computer donation partnerships</a:t>
            </a:r>
          </a:p>
          <a:p>
            <a:r>
              <a:rPr lang="en-US" dirty="0" smtClean="0"/>
              <a:t>Modify the state TAP program to align with Lifeline</a:t>
            </a:r>
          </a:p>
          <a:p>
            <a:r>
              <a:rPr lang="en-US" dirty="0" smtClean="0"/>
              <a:t>Support continued funding of RLTA</a:t>
            </a:r>
          </a:p>
          <a:p>
            <a:r>
              <a:rPr lang="en-US" dirty="0" smtClean="0"/>
              <a:t>Fully fund TEA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781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2015 </a:t>
            </a:r>
            <a:r>
              <a:rPr lang="en-US" dirty="0"/>
              <a:t>Broadband Task Force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8229600" cy="4191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Contents</a:t>
            </a:r>
          </a:p>
          <a:p>
            <a:pPr lvl="1"/>
            <a:r>
              <a:rPr lang="en-US" dirty="0"/>
              <a:t>Letter from Chair</a:t>
            </a:r>
          </a:p>
          <a:p>
            <a:pPr lvl="1"/>
            <a:r>
              <a:rPr lang="en-US" dirty="0"/>
              <a:t>Members of the task force</a:t>
            </a:r>
          </a:p>
          <a:p>
            <a:pPr lvl="1"/>
            <a:r>
              <a:rPr lang="en-US" dirty="0"/>
              <a:t>Executive Summary</a:t>
            </a:r>
          </a:p>
          <a:p>
            <a:pPr lvl="1"/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Broadband primer</a:t>
            </a:r>
          </a:p>
          <a:p>
            <a:pPr lvl="1"/>
            <a:r>
              <a:rPr lang="en-US" dirty="0" smtClean="0"/>
              <a:t>Where we are now</a:t>
            </a:r>
          </a:p>
          <a:p>
            <a:pPr lvl="1"/>
            <a:r>
              <a:rPr lang="en-US" dirty="0" smtClean="0"/>
              <a:t>Investment in Broadband 2011-2015</a:t>
            </a:r>
          </a:p>
          <a:p>
            <a:pPr lvl="1"/>
            <a:r>
              <a:rPr lang="en-US" dirty="0" smtClean="0"/>
              <a:t>Barriers to expanding access to broadband</a:t>
            </a:r>
          </a:p>
          <a:p>
            <a:pPr lvl="1"/>
            <a:r>
              <a:rPr lang="en-US" dirty="0" smtClean="0"/>
              <a:t>Policy recommendations</a:t>
            </a:r>
          </a:p>
          <a:p>
            <a:pPr lvl="1"/>
            <a:r>
              <a:rPr lang="en-US" dirty="0" smtClean="0"/>
              <a:t>Appendices: definitions, descriptions of technologies, national and international broadband rankings, summary of meetings</a:t>
            </a:r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4177" y="1387467"/>
            <a:ext cx="4191000" cy="2795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4026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Summary of </a:t>
            </a:r>
            <a:r>
              <a:rPr lang="en-US" dirty="0" smtClean="0"/>
              <a:t>2015 </a:t>
            </a:r>
            <a:r>
              <a:rPr lang="en-US" dirty="0"/>
              <a:t>Task Force Recommendations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8229600" cy="4267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Update broadband speed goals to 25/3 by 2022 and 100/20 by 2026</a:t>
            </a:r>
          </a:p>
          <a:p>
            <a:r>
              <a:rPr lang="en-US" dirty="0" smtClean="0"/>
              <a:t>Appropriate $200M to the B2B program for FY16/17</a:t>
            </a:r>
          </a:p>
          <a:p>
            <a:r>
              <a:rPr lang="en-US" dirty="0" smtClean="0"/>
              <a:t>Create an OBD operating fund to promote broadband adoption and use</a:t>
            </a:r>
          </a:p>
          <a:p>
            <a:r>
              <a:rPr lang="en-US" dirty="0" smtClean="0"/>
              <a:t>Increase telecom aid for schools and libraries</a:t>
            </a:r>
          </a:p>
          <a:p>
            <a:r>
              <a:rPr lang="en-US" dirty="0" smtClean="0"/>
              <a:t>Expand existing sales tax exemption for telecommunications equipment</a:t>
            </a:r>
          </a:p>
          <a:p>
            <a:r>
              <a:rPr lang="en-US" dirty="0" smtClean="0"/>
              <a:t>Reform regulations of MN’s telecommunications industry</a:t>
            </a:r>
          </a:p>
          <a:p>
            <a:r>
              <a:rPr lang="en-US" dirty="0" smtClean="0"/>
              <a:t>Review existing permitting criteria to see if there is room for efficiencies (timelines and requirements)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232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78BE21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21BC46AF47E9C448C73ED95FF5B2E94" ma:contentTypeVersion="1" ma:contentTypeDescription="Create a new document." ma:contentTypeScope="" ma:versionID="9911e7074ade4e0c70b2ed35d2bd27e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6e0469635d08b0303bd93bd960eb5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1033308-E507-459C-978E-4F8AABCCBA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2DE7EFAF-92F0-4595-8364-278CBCB9003D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terms/"/>
    <ds:schemaRef ds:uri="http://www.w3.org/XML/1998/namespace"/>
    <ds:schemaRef ds:uri="http://purl.org/dc/elements/1.1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4C3D620-8A98-460F-A2D0-0832ED73122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6862</TotalTime>
  <Words>1325</Words>
  <Application>Microsoft Office PowerPoint</Application>
  <PresentationFormat>On-screen Show (4:3)</PresentationFormat>
  <Paragraphs>211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2" baseType="lpstr">
      <vt:lpstr>Arial</vt:lpstr>
      <vt:lpstr>Calibri</vt:lpstr>
      <vt:lpstr>Office Theme</vt:lpstr>
      <vt:lpstr>Governor’s Task Force on Broadband Overview of Reports from Previous Task Forces</vt:lpstr>
      <vt:lpstr>2018 Broadband Task Force</vt:lpstr>
      <vt:lpstr>Summary of 2018 Task Force Recommendations</vt:lpstr>
      <vt:lpstr>2017 Broadband Task Force </vt:lpstr>
      <vt:lpstr>Summary of 2017 Task Force Recommendations</vt:lpstr>
      <vt:lpstr>2016 Broadband Task Force </vt:lpstr>
      <vt:lpstr>Summary of 2016 Task Force Recommendations</vt:lpstr>
      <vt:lpstr>2015 Broadband Task Force </vt:lpstr>
      <vt:lpstr>Summary of 2015 Task Force Recommendations</vt:lpstr>
      <vt:lpstr>2014 Broadband Task Force </vt:lpstr>
      <vt:lpstr>Summary of 2014 Task Force Recommendations</vt:lpstr>
      <vt:lpstr>2013 Broadband Task Force </vt:lpstr>
      <vt:lpstr>Summary of 2013 Task Force Recommendations</vt:lpstr>
      <vt:lpstr>2012 Broadband Task Force </vt:lpstr>
      <vt:lpstr>Summary of 2012 Task Force Recommendations</vt:lpstr>
      <vt:lpstr>Ultra High Speed Broadband Task Force-2009</vt:lpstr>
      <vt:lpstr>Summary of 2009 Ultra High Speed Broadband Task Force</vt:lpstr>
      <vt:lpstr>Examples of subgroups/subcommittees</vt:lpstr>
      <vt:lpstr>Examples of subgroups/subcommittees-cont.</vt:lpstr>
    </vt:vector>
  </TitlesOfParts>
  <Company>DEED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wfcuser</dc:creator>
  <cp:lastModifiedBy>Wells, Diane (COMM)</cp:lastModifiedBy>
  <cp:revision>584</cp:revision>
  <cp:lastPrinted>2018-08-08T19:38:14Z</cp:lastPrinted>
  <dcterms:created xsi:type="dcterms:W3CDTF">2013-12-20T19:47:01Z</dcterms:created>
  <dcterms:modified xsi:type="dcterms:W3CDTF">2019-12-06T17:03:23Z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0x010100921BC46AF47E9C448C73ED95FF5B2E94</vt:lpwstr>
  </property>
</Properties>
</file>