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37"/>
  </p:notesMasterIdLst>
  <p:handoutMasterIdLst>
    <p:handoutMasterId r:id="rId38"/>
  </p:handoutMasterIdLst>
  <p:sldIdLst>
    <p:sldId id="453" r:id="rId5"/>
    <p:sldId id="471" r:id="rId6"/>
    <p:sldId id="476" r:id="rId7"/>
    <p:sldId id="472" r:id="rId8"/>
    <p:sldId id="473" r:id="rId9"/>
    <p:sldId id="474" r:id="rId10"/>
    <p:sldId id="462" r:id="rId11"/>
    <p:sldId id="477" r:id="rId12"/>
    <p:sldId id="463" r:id="rId13"/>
    <p:sldId id="478" r:id="rId14"/>
    <p:sldId id="479" r:id="rId15"/>
    <p:sldId id="480" r:id="rId16"/>
    <p:sldId id="481" r:id="rId17"/>
    <p:sldId id="464" r:id="rId18"/>
    <p:sldId id="485" r:id="rId19"/>
    <p:sldId id="455" r:id="rId20"/>
    <p:sldId id="456" r:id="rId21"/>
    <p:sldId id="487" r:id="rId22"/>
    <p:sldId id="486" r:id="rId23"/>
    <p:sldId id="493" r:id="rId24"/>
    <p:sldId id="441" r:id="rId25"/>
    <p:sldId id="495" r:id="rId26"/>
    <p:sldId id="300" r:id="rId27"/>
    <p:sldId id="494" r:id="rId28"/>
    <p:sldId id="484" r:id="rId29"/>
    <p:sldId id="460" r:id="rId30"/>
    <p:sldId id="488" r:id="rId31"/>
    <p:sldId id="491" r:id="rId32"/>
    <p:sldId id="306" r:id="rId33"/>
    <p:sldId id="489" r:id="rId34"/>
    <p:sldId id="490" r:id="rId35"/>
    <p:sldId id="268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sh, Carrie (DEED)" initials="MC(" lastIdx="5" clrIdx="0">
    <p:extLst>
      <p:ext uri="{19B8F6BF-5375-455C-9EA6-DF929625EA0E}">
        <p15:presenceInfo xmlns:p15="http://schemas.microsoft.com/office/powerpoint/2012/main" userId="S::Carrie.Marsh@state.mn.us::54ce3b53-b242-443a-9c91-be6486e678a0" providerId="AD"/>
      </p:ext>
    </p:extLst>
  </p:cmAuthor>
  <p:cmAuthor id="2" name="Torgerson, Dee (DEED)" initials="T(" lastIdx="15" clrIdx="1">
    <p:extLst>
      <p:ext uri="{19B8F6BF-5375-455C-9EA6-DF929625EA0E}">
        <p15:presenceInfo xmlns:p15="http://schemas.microsoft.com/office/powerpoint/2012/main" userId="S::dee.torgerson@state.mn.us::a7523829-0920-43f3-a031-81871a5c5f41" providerId="AD"/>
      </p:ext>
    </p:extLst>
  </p:cmAuthor>
  <p:cmAuthor id="3" name="Koski, Jennifer (DEED)" initials="KJ(" lastIdx="4" clrIdx="2">
    <p:extLst>
      <p:ext uri="{19B8F6BF-5375-455C-9EA6-DF929625EA0E}">
        <p15:presenceInfo xmlns:p15="http://schemas.microsoft.com/office/powerpoint/2012/main" userId="S::Jennifer.Koski@state.mn.us::d7adaa3c-4e83-41e6-8b14-1f0378e936e1" providerId="AD"/>
      </p:ext>
    </p:extLst>
  </p:cmAuthor>
  <p:cmAuthor id="4" name="McVey, Chris (DEED)" initials="M(" lastIdx="6" clrIdx="3">
    <p:extLst>
      <p:ext uri="{19B8F6BF-5375-455C-9EA6-DF929625EA0E}">
        <p15:presenceInfo xmlns:p15="http://schemas.microsoft.com/office/powerpoint/2012/main" userId="S::chris.mcvey@state.mn.us::e7b96a95-38da-435f-b253-4a443a0f4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003865"/>
    <a:srgbClr val="78BE21"/>
    <a:srgbClr val="000000"/>
    <a:srgbClr val="E8E8E8"/>
    <a:srgbClr val="0D0D0D"/>
    <a:srgbClr val="B20738"/>
    <a:srgbClr val="00A3E2"/>
    <a:srgbClr val="2C2C2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8FB5C-A52D-43DE-AD3D-F0CC5B5F19AB}" v="150" dt="2021-08-03T01:43:04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515" autoAdjust="0"/>
  </p:normalViewPr>
  <p:slideViewPr>
    <p:cSldViewPr snapToGrid="0">
      <p:cViewPr varScale="1">
        <p:scale>
          <a:sx n="71" d="100"/>
          <a:sy n="71" d="100"/>
        </p:scale>
        <p:origin x="20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ndeeddom.deed.state.mn.us\data\HQ-Rehab\Groups\Reporting%20Services\Presentations\Aug3commun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[Aug3community.xlsx]Sheet2!$B$20</c:f>
              <c:strCache>
                <c:ptCount val="1"/>
                <c:pt idx="0">
                  <c:v>People with a Disability</c:v>
                </c:pt>
              </c:strCache>
            </c:strRef>
          </c:tx>
          <c:spPr>
            <a:solidFill>
              <a:srgbClr val="78BE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[Aug3community.xlsx]Sheet2!$A$21:$A$22</c:f>
              <c:strCache>
                <c:ptCount val="2"/>
                <c:pt idx="0">
                  <c:v>Minnesota</c:v>
                </c:pt>
                <c:pt idx="1">
                  <c:v>United States</c:v>
                </c:pt>
              </c:strCache>
            </c:strRef>
          </c:cat>
          <c:val>
            <c:numRef>
              <c:f>[Aug3community.xlsx]Sheet2!$B$21:$B$22</c:f>
              <c:numCache>
                <c:formatCode>0%</c:formatCode>
                <c:ptCount val="2"/>
                <c:pt idx="0">
                  <c:v>0.48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1-4747-9EE5-C6B86DEE51BB}"/>
            </c:ext>
          </c:extLst>
        </c:ser>
        <c:ser>
          <c:idx val="1"/>
          <c:order val="1"/>
          <c:tx>
            <c:strRef>
              <c:f>[Aug3community.xlsx]Sheet2!$C$20</c:f>
              <c:strCache>
                <c:ptCount val="1"/>
                <c:pt idx="0">
                  <c:v>People without a Disability</c:v>
                </c:pt>
              </c:strCache>
            </c:strRef>
          </c:tx>
          <c:spPr>
            <a:solidFill>
              <a:srgbClr val="B6C4C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[Aug3community.xlsx]Sheet2!$A$21:$A$22</c:f>
              <c:strCache>
                <c:ptCount val="2"/>
                <c:pt idx="0">
                  <c:v>Minnesota</c:v>
                </c:pt>
                <c:pt idx="1">
                  <c:v>United States</c:v>
                </c:pt>
              </c:strCache>
            </c:strRef>
          </c:cat>
          <c:val>
            <c:numRef>
              <c:f>[Aug3community.xlsx]Sheet2!$C$21:$C$22</c:f>
              <c:numCache>
                <c:formatCode>0%</c:formatCode>
                <c:ptCount val="2"/>
                <c:pt idx="0">
                  <c:v>0.85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91-4747-9EE5-C6B86DEE5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6036256"/>
        <c:axId val="566038552"/>
      </c:barChart>
      <c:catAx>
        <c:axId val="56603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038552"/>
        <c:crosses val="autoZero"/>
        <c:auto val="1"/>
        <c:lblAlgn val="ctr"/>
        <c:lblOffset val="100"/>
        <c:noMultiLvlLbl val="0"/>
      </c:catAx>
      <c:valAx>
        <c:axId val="5660385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6603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8/2/2021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21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7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09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5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94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13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4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40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5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1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9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01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6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69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6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92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1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708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579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9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02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947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716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8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3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19CBF-E7B6-44C4-9EF9-C06C242F6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58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0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33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3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5E0E8-0788-4797-9983-C2C2D2603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953758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4406286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8/2/2021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0960E9-F618-4D3C-A13D-633B9C5E3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8/2/2021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8/2/2021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6B23F-38FC-49BD-83FB-47515709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8/2/2021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8/2/2021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8/2/2021</a:t>
            </a:fld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889DEE-3C1B-4241-958E-773D926E4D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D21366-A0C8-424F-AB52-92ADBFEF7A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051B85-B470-414F-BB13-30B30A76C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8/2/2021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7DF31-696F-4736-906B-17BCCF02A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53" y="2022348"/>
            <a:ext cx="6866694" cy="600041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17029C-146D-40A9-9DD0-040E835DC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5941EE-6E7E-489C-8CC4-0F2A9370E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69CF5A-C6CF-486C-9B14-C9954E49C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" y="6454763"/>
            <a:ext cx="1925917" cy="168295"/>
          </a:xfrm>
          <a:prstGeom prst="rect">
            <a:avLst/>
          </a:prstGeom>
        </p:spPr>
      </p:pic>
      <p:sp>
        <p:nvSpPr>
          <p:cNvPr id="1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A4A8DD-D0F5-44C1-B499-38111C8E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96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0ECE39-2EDE-4E36-B5CD-24B36FDEAA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539A61-E863-4510-A868-5207F12F00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8FCB8B6-B793-4699-BFED-9089DEE2D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6782A-63E0-42F6-B8F1-B48206108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7" y="6182418"/>
            <a:ext cx="3613316" cy="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8/2/2021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F9A58-DD4F-4269-9BA6-03203467A5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8/2/2021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49A7D-ACE1-4D4F-9EDE-AFDAC9CAE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8/2/2021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8/2/2021</a:t>
            </a:fld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8/2/2021</a:t>
            </a:fld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8/2/2021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mn.gov</a:t>
            </a:r>
            <a:r>
              <a:rPr lang="en-US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r>
              <a:rPr lang="en-US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8/2/2021</a:t>
            </a:fld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7AF7DA-B512-472F-BC23-F3520AA04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715116"/>
            <a:ext cx="3892217" cy="340119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Here | mn.gov/deed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952203-E8FB-4F5D-B5E5-77FD0A73D1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</a:t>
            </a:r>
            <a:r>
              <a:rPr lang="en-US" err="1"/>
              <a:t>websiteurl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</a:t>
            </a:r>
            <a:r>
              <a:rPr lang="en-US"/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</a:t>
            </a:r>
            <a:r>
              <a:rPr lang="en-US">
                <a:solidFill>
                  <a:schemeClr val="tx2"/>
                </a:solidFill>
              </a:rPr>
              <a:t>mn.gov/deed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7BAF0-E7E3-434E-A402-8ECD4B8D5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 mn.gov/deed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9CC8D-961C-48E4-83B9-1AB85637D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Minnesot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14897" y="1159173"/>
            <a:ext cx="5962206" cy="198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449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09368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3280" y="399448"/>
            <a:ext cx="4553679" cy="7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ECF1A-EF2B-4612-A2CC-75778C9FD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C680A3-C5D3-4FFD-9C4F-F36C76974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2BB05C-0FE5-4B9D-9A15-CAA5A8AAB5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3076"/>
            <a:ext cx="1925917" cy="168295"/>
          </a:xfrm>
          <a:prstGeom prst="rect">
            <a:avLst/>
          </a:prstGeom>
        </p:spPr>
      </p:pic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659527-B9B1-4F13-8C4F-F2223349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8/2/2021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  <p:sldLayoutId id="2147483830" r:id="rId54"/>
    <p:sldLayoutId id="2147483831" r:id="rId55"/>
    <p:sldLayoutId id="2147483832" r:id="rId5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g/KiVJK6ZuPD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4C1B-D054-4FF1-A87B-7DAB6D0A6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66143"/>
            <a:ext cx="12192000" cy="2121644"/>
          </a:xfrm>
        </p:spPr>
        <p:txBody>
          <a:bodyPr>
            <a:normAutofit/>
          </a:bodyPr>
          <a:lstStyle/>
          <a:p>
            <a:r>
              <a:rPr lang="en-US" sz="3000"/>
              <a:t>DEED, Vocational Rehabilitation Services, and State Services for the Blind</a:t>
            </a:r>
            <a:br>
              <a:rPr lang="en-US"/>
            </a:br>
            <a:r>
              <a:rPr lang="en-US"/>
              <a:t>Strategic Overview</a:t>
            </a:r>
            <a:endParaRPr lang="en-US"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4DEEF-D648-4EF3-AE82-06369BC395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02466" y="5618775"/>
            <a:ext cx="6587067" cy="95944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600">
                <a:ea typeface="+mn-lt"/>
                <a:cs typeface="+mn-lt"/>
              </a:rPr>
              <a:t>August 3, 2021</a:t>
            </a:r>
          </a:p>
          <a:p>
            <a:r>
              <a:rPr lang="en-US">
                <a:cs typeface="Calibri"/>
              </a:rPr>
              <a:t>DEED Commissioner Steve Grove</a:t>
            </a:r>
          </a:p>
          <a:p>
            <a:r>
              <a:rPr lang="en-US">
                <a:cs typeface="Calibri"/>
              </a:rPr>
              <a:t>SSB Director Natasha Jerde | VRS Director Dee Torgerson</a:t>
            </a:r>
          </a:p>
        </p:txBody>
      </p:sp>
    </p:spTree>
    <p:extLst>
      <p:ext uri="{BB962C8B-B14F-4D97-AF65-F5344CB8AC3E}">
        <p14:creationId xmlns:p14="http://schemas.microsoft.com/office/powerpoint/2010/main" val="389836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A79C-B901-4957-AFEA-8028A802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SSB: A Hybrid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853C-6CFC-48F7-AF0D-6DCB6ED1E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Philosophy and approach remains the same: “We go to you”</a:t>
            </a:r>
          </a:p>
          <a:p>
            <a:r>
              <a:rPr lang="en-US"/>
              <a:t>Hybrid service model based on customer needs and informed choice</a:t>
            </a:r>
          </a:p>
          <a:p>
            <a:pPr lvl="1"/>
            <a:r>
              <a:rPr lang="en-US"/>
              <a:t>In home</a:t>
            </a:r>
          </a:p>
          <a:p>
            <a:pPr lvl="1"/>
            <a:r>
              <a:rPr lang="en-US"/>
              <a:t>In the community</a:t>
            </a:r>
          </a:p>
          <a:p>
            <a:pPr lvl="1"/>
            <a:r>
              <a:rPr lang="en-US"/>
              <a:t>Virtual</a:t>
            </a:r>
          </a:p>
          <a:p>
            <a:r>
              <a:rPr lang="en-US"/>
              <a:t>Decreased physical footprint in CareerForce locations, increased presence in the community</a:t>
            </a:r>
          </a:p>
          <a:p>
            <a:r>
              <a:rPr lang="en-US"/>
              <a:t>No waiting list for services!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F80E8-8C05-4CF9-B2A1-76600DCBA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92127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BA4A-76D2-452A-BF33-0ED45F41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SSB: Resumption of Services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34479-1C88-45C0-B3DA-DEC827C40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April 2021: SSU resumed 1 person per day in-person services; </a:t>
            </a:r>
          </a:p>
          <a:p>
            <a:r>
              <a:rPr lang="en-US"/>
              <a:t>May 2021: WDU employment specialists, assistive technologists, and rehabilitation teacher resumed 1 person per day in-person services</a:t>
            </a:r>
          </a:p>
          <a:p>
            <a:r>
              <a:rPr lang="en-US"/>
              <a:t>July 2021: No limits to in-person services</a:t>
            </a:r>
          </a:p>
          <a:p>
            <a:r>
              <a:rPr lang="en-US"/>
              <a:t>August 2021: Return of Communication Center volunteers</a:t>
            </a:r>
          </a:p>
          <a:p>
            <a:r>
              <a:rPr lang="en-US"/>
              <a:t>August 2021: Doors open to the public by appointment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165F0-4E9C-435E-81D0-A7A05B720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193883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A80D-CE72-4B4F-BAF0-649CB92B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SSB: Current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41EC-8468-4C0E-8A8F-C8FA57AEB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Applications exceeding pre-COVID numbers</a:t>
            </a:r>
          </a:p>
          <a:p>
            <a:r>
              <a:rPr lang="en-US"/>
              <a:t>Successful closures in competitive integrated employment trending upwards but can be better</a:t>
            </a:r>
          </a:p>
          <a:p>
            <a:r>
              <a:rPr lang="en-US"/>
              <a:t>A virtual world forced everyone to look at long-term accessibility of systems and documents, thus increasing opportunities and access for blind, visually impaired, and DeafBlind Minnesotans</a:t>
            </a:r>
          </a:p>
          <a:p>
            <a:r>
              <a:rPr lang="en-US"/>
              <a:t>Transportation barriers both increased and decreased</a:t>
            </a:r>
          </a:p>
          <a:p>
            <a:pPr lvl="1"/>
            <a:r>
              <a:rPr lang="en-US"/>
              <a:t>Public transportation options/schedules have been significantly reduced</a:t>
            </a:r>
          </a:p>
          <a:p>
            <a:pPr lvl="1"/>
            <a:r>
              <a:rPr lang="en-US"/>
              <a:t>But remote work is becoming standard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6D738-01DD-4BCE-B00B-9CA150A67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340846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F1EE-C6F1-4726-820A-A53F5988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SSB: Priorities and Future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6841-E692-4739-AFD5-6A4F4D517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Hybrid service delivery approach based on individual needs and informed choice</a:t>
            </a:r>
          </a:p>
          <a:p>
            <a:r>
              <a:rPr lang="en-US"/>
              <a:t>Spending challenges mean opportunities for initiatives that improve services to customers, especially around Pre-ETS</a:t>
            </a:r>
          </a:p>
          <a:p>
            <a:r>
              <a:rPr lang="en-US"/>
              <a:t>Long-term recruitment and retention of diverse and skilled staff </a:t>
            </a:r>
          </a:p>
          <a:p>
            <a:r>
              <a:rPr lang="en-US"/>
              <a:t>Community Partner collaboration around service delivery</a:t>
            </a:r>
          </a:p>
          <a:p>
            <a:r>
              <a:rPr lang="en-US"/>
              <a:t>Increased and intentional outreach to underserved communities</a:t>
            </a:r>
          </a:p>
          <a:p>
            <a:r>
              <a:rPr lang="en-US"/>
              <a:t>A focus on mental health</a:t>
            </a:r>
          </a:p>
          <a:p>
            <a:r>
              <a:rPr lang="en-US"/>
              <a:t>Ramping up Aging Eyes Initiative within Senior Services to reach more seniors than ever before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C8A58-4283-4DC6-BD66-2F8A191C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771061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B86D-2E43-43FF-9256-B690A84C5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VRS Updates</a:t>
            </a:r>
          </a:p>
        </p:txBody>
      </p:sp>
    </p:spTree>
    <p:extLst>
      <p:ext uri="{BB962C8B-B14F-4D97-AF65-F5344CB8AC3E}">
        <p14:creationId xmlns:p14="http://schemas.microsoft.com/office/powerpoint/2010/main" val="150670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ABCA-8EB6-4BE2-B8F1-41F1133D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Landscape: Serving Individuals with More Significantly Impacting Disabilities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35450-E7CC-43C2-B38E-6009BC20C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82880" tIns="301752" rIns="182880" bIns="45720" rtlCol="0" anchor="t">
            <a:normAutofit/>
          </a:bodyPr>
          <a:lstStyle/>
          <a:p>
            <a:r>
              <a:rPr lang="pt-BR">
                <a:ea typeface="+mn-lt"/>
                <a:cs typeface="+mn-lt"/>
              </a:rPr>
              <a:t>2013-2020 Waiting List </a:t>
            </a:r>
          </a:p>
          <a:p>
            <a:r>
              <a:rPr lang="en-US">
                <a:ea typeface="+mn-lt"/>
                <a:cs typeface="+mn-lt"/>
              </a:rPr>
              <a:t>Workforce Innovation and Opportunities Act</a:t>
            </a:r>
            <a:endParaRPr lang="pt-BR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Section 511</a:t>
            </a:r>
            <a:endParaRPr lang="pt-BR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Pre-ETS 15% federal funding spending requirement serving students</a:t>
            </a:r>
          </a:p>
          <a:p>
            <a:pPr lvl="1"/>
            <a:r>
              <a:rPr lang="en-US">
                <a:cs typeface="Calibri"/>
              </a:rPr>
              <a:t>E1MN MOU (Collaboration with MN Department of Human Services)</a:t>
            </a:r>
            <a:endParaRPr lang="pt-BR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9FAB0-76FA-43DF-B880-D09CCE098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87854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4FEC-C88F-4FEA-9DED-ED8B90C0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Changing Landscape of VRS – Disability Types</a:t>
            </a:r>
          </a:p>
        </p:txBody>
      </p:sp>
      <p:sp>
        <p:nvSpPr>
          <p:cNvPr id="3" name="Content Placeholder 2" descr="Graph showing MN VRS serving more individuals with Autism and IDD and fewer people with SMI in the last 10 years.">
            <a:extLst>
              <a:ext uri="{FF2B5EF4-FFF2-40B4-BE49-F238E27FC236}">
                <a16:creationId xmlns:a16="http://schemas.microsoft.com/office/drawing/2014/main" id="{3E3A83AE-5C2E-4C8A-BAA6-4499AD41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097" y="1503064"/>
            <a:ext cx="10727703" cy="46738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9" name="Content Placeholder 2" descr="Graph showing MN VRS serving more individuals with Autism and IDD and fewer people with SMI in the last 10 years.">
            <a:extLst>
              <a:ext uri="{FF2B5EF4-FFF2-40B4-BE49-F238E27FC236}">
                <a16:creationId xmlns:a16="http://schemas.microsoft.com/office/drawing/2014/main" id="{73BE7183-2A20-4DE9-80BF-5ED8F05B23D0}"/>
              </a:ext>
            </a:extLst>
          </p:cNvPr>
          <p:cNvSpPr txBox="1">
            <a:spLocks/>
          </p:cNvSpPr>
          <p:nvPr/>
        </p:nvSpPr>
        <p:spPr>
          <a:xfrm>
            <a:off x="677855" y="1424393"/>
            <a:ext cx="10591800" cy="4934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/>
          </a:p>
          <a:p>
            <a:endParaRPr lang="en-US" sz="2400">
              <a:cs typeface="Calibri"/>
            </a:endParaRPr>
          </a:p>
        </p:txBody>
      </p:sp>
      <p:sp>
        <p:nvSpPr>
          <p:cNvPr id="8" name="Content Placeholder 2" descr="Graph showing MN VRS serving more individuals with Autism and IDD and fewer people with SMI in the last 10 years.&#10;">
            <a:extLst>
              <a:ext uri="{FF2B5EF4-FFF2-40B4-BE49-F238E27FC236}">
                <a16:creationId xmlns:a16="http://schemas.microsoft.com/office/drawing/2014/main" id="{712BD7B6-0B59-458F-B94B-CDFA09038AF8}"/>
              </a:ext>
            </a:extLst>
          </p:cNvPr>
          <p:cNvSpPr txBox="1">
            <a:spLocks/>
          </p:cNvSpPr>
          <p:nvPr/>
        </p:nvSpPr>
        <p:spPr>
          <a:xfrm>
            <a:off x="731715" y="1599381"/>
            <a:ext cx="10405621" cy="4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0">
              <a:buNone/>
            </a:pPr>
            <a:endParaRPr lang="en-US">
              <a:cs typeface="Calibri"/>
            </a:endParaRPr>
          </a:p>
          <a:p>
            <a:pPr lvl="1" indent="-514350"/>
            <a:endParaRPr lang="en-US" sz="2400">
              <a:cs typeface="Calibri"/>
            </a:endParaRPr>
          </a:p>
        </p:txBody>
      </p:sp>
      <p:pic>
        <p:nvPicPr>
          <p:cNvPr id="7" name="Picture 6" descr="Chart, line chart&#10;Disability types changing over last ten years.&#10;&#10;Graph showing MN VRS serving more individuals with Autism and IDD and fewer people with SMI in the last 10 years.">
            <a:extLst>
              <a:ext uri="{FF2B5EF4-FFF2-40B4-BE49-F238E27FC236}">
                <a16:creationId xmlns:a16="http://schemas.microsoft.com/office/drawing/2014/main" id="{E04D7411-7253-475A-98C9-6315CF326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337970"/>
            <a:ext cx="9315450" cy="502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2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4FEC-C88F-4FEA-9DED-ED8B90C0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Changing Landscape of VRS – Complexity </a:t>
            </a:r>
          </a:p>
        </p:txBody>
      </p:sp>
      <p:sp>
        <p:nvSpPr>
          <p:cNvPr id="3" name="Content Placeholder 2" descr="line graph showing number of functional limitations by percentage of new participants">
            <a:extLst>
              <a:ext uri="{FF2B5EF4-FFF2-40B4-BE49-F238E27FC236}">
                <a16:creationId xmlns:a16="http://schemas.microsoft.com/office/drawing/2014/main" id="{3E3A83AE-5C2E-4C8A-BAA6-4499AD41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097" y="1503064"/>
            <a:ext cx="10727703" cy="46738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9" name="Content Placeholder 2" descr="line graph showing number of functional limitations by percentage of new participants">
            <a:extLst>
              <a:ext uri="{FF2B5EF4-FFF2-40B4-BE49-F238E27FC236}">
                <a16:creationId xmlns:a16="http://schemas.microsoft.com/office/drawing/2014/main" id="{73BE7183-2A20-4DE9-80BF-5ED8F05B23D0}"/>
              </a:ext>
            </a:extLst>
          </p:cNvPr>
          <p:cNvSpPr txBox="1">
            <a:spLocks/>
          </p:cNvSpPr>
          <p:nvPr/>
        </p:nvSpPr>
        <p:spPr>
          <a:xfrm>
            <a:off x="677855" y="1424393"/>
            <a:ext cx="10591800" cy="4934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/>
          </a:p>
          <a:p>
            <a:endParaRPr lang="en-US" sz="2400">
              <a:cs typeface="Calibri"/>
            </a:endParaRPr>
          </a:p>
        </p:txBody>
      </p:sp>
      <p:sp>
        <p:nvSpPr>
          <p:cNvPr id="8" name="Content Placeholder 2" descr="graph showing number of functional limitation by percentage of new participants&#10;">
            <a:extLst>
              <a:ext uri="{FF2B5EF4-FFF2-40B4-BE49-F238E27FC236}">
                <a16:creationId xmlns:a16="http://schemas.microsoft.com/office/drawing/2014/main" id="{712BD7B6-0B59-458F-B94B-CDFA09038AF8}"/>
              </a:ext>
            </a:extLst>
          </p:cNvPr>
          <p:cNvSpPr txBox="1">
            <a:spLocks/>
          </p:cNvSpPr>
          <p:nvPr/>
        </p:nvSpPr>
        <p:spPr>
          <a:xfrm>
            <a:off x="731715" y="1599381"/>
            <a:ext cx="10405621" cy="4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0">
              <a:buNone/>
            </a:pPr>
            <a:endParaRPr lang="en-US">
              <a:cs typeface="Calibri"/>
            </a:endParaRPr>
          </a:p>
          <a:p>
            <a:pPr lvl="1" indent="-514350"/>
            <a:endParaRPr lang="en-US" sz="2400">
              <a:cs typeface="Calibri"/>
            </a:endParaRPr>
          </a:p>
        </p:txBody>
      </p:sp>
      <p:pic>
        <p:nvPicPr>
          <p:cNvPr id="5" name="Picture 4" descr="Chart, line chart&#10;Percent of new participants with 4 or more serious functional limitations rising over past ten years. ">
            <a:extLst>
              <a:ext uri="{FF2B5EF4-FFF2-40B4-BE49-F238E27FC236}">
                <a16:creationId xmlns:a16="http://schemas.microsoft.com/office/drawing/2014/main" id="{A9C29D24-9859-42DE-A642-AD912757C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388" y="1424393"/>
            <a:ext cx="9167223" cy="4934355"/>
          </a:xfrm>
          <a:prstGeom prst="rect">
            <a:avLst/>
          </a:prstGeom>
        </p:spPr>
      </p:pic>
      <p:pic>
        <p:nvPicPr>
          <p:cNvPr id="12" name="Picture 11" descr="line graph showing number of functional limitations by percentage of new participants">
            <a:extLst>
              <a:ext uri="{FF2B5EF4-FFF2-40B4-BE49-F238E27FC236}">
                <a16:creationId xmlns:a16="http://schemas.microsoft.com/office/drawing/2014/main" id="{ED3D3396-0D98-4B82-8E1D-102235EDA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8360" y="4692023"/>
            <a:ext cx="2438300" cy="132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00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A969-4B23-4E9A-9FB0-A85EA053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Landscape: Serving More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9A112-D15C-46D3-B273-175F4901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 indent="0">
              <a:buNone/>
            </a:pPr>
            <a:r>
              <a:rPr lang="en-US" b="1"/>
              <a:t>Services to students are growing:</a:t>
            </a:r>
            <a:r>
              <a:rPr lang="en-US"/>
              <a:t> </a:t>
            </a:r>
          </a:p>
          <a:p>
            <a:pPr marL="514350" lvl="1" indent="-342900"/>
            <a:r>
              <a:rPr lang="en-US"/>
              <a:t>Nearly 60% of VRS participants were youth at the time they started VRS services; almost 3,000 (22%) are current high school students. </a:t>
            </a:r>
            <a:endParaRPr lang="en-US">
              <a:cs typeface="Calibri"/>
            </a:endParaRPr>
          </a:p>
          <a:p>
            <a:pPr marL="514350" lvl="1" indent="-342900"/>
            <a:r>
              <a:rPr lang="en-US"/>
              <a:t>In addition, we make services available through schools to another 50,000 students with disabilities through pre-employment transition services, more commonly referred to as Pre-ETS.  </a:t>
            </a:r>
            <a:endParaRPr lang="en-US" sz="240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12460-0583-4432-B28B-65E26911B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66785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3A1D-F64B-442A-BECE-627C884D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Landscape: VRS is Ready  </a:t>
            </a:r>
            <a:endParaRPr lang="en-US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E90A-E860-4314-A481-5FD5880AE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82880" tIns="301752" rIns="182880" bIns="45720" rtlCol="0" anchor="t">
            <a:normAutofit/>
          </a:bodyPr>
          <a:lstStyle/>
          <a:p>
            <a:r>
              <a:rPr lang="en-US"/>
              <a:t>Categories 1, 2, &amp; 3 opened in 2020 – VRS is ready to serve people with one or more functional limitations at this time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VRS supports people with wide variety of disabilities reach their career goals </a:t>
            </a:r>
          </a:p>
          <a:p>
            <a:r>
              <a:rPr lang="en-US">
                <a:cs typeface="Calibri"/>
              </a:rPr>
              <a:t>Benefits Planning is key to making fully informed decisions</a:t>
            </a:r>
          </a:p>
          <a:p>
            <a:r>
              <a:rPr lang="en-US">
                <a:cs typeface="Calibri"/>
              </a:rPr>
              <a:t>VRS supports people with disabilities plan for careers earning family sustaining wages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127FF-3CB4-4840-8BDE-564D237A1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131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DD38-48B1-4877-A072-811F3F9B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BFB29-A24D-4DAC-AFBA-05CEC2161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/>
              <a:t>Kickoff</a:t>
            </a:r>
            <a:r>
              <a:rPr lang="en-US"/>
              <a:t>: Kim Babine, VRS Director of Community Partnerships</a:t>
            </a:r>
          </a:p>
          <a:p>
            <a:r>
              <a:rPr lang="en-US" b="1"/>
              <a:t>Welcome and Commissioner Updates</a:t>
            </a:r>
            <a:r>
              <a:rPr lang="en-US"/>
              <a:t>: Commissioner Grove</a:t>
            </a:r>
          </a:p>
          <a:p>
            <a:r>
              <a:rPr lang="en-US" b="1"/>
              <a:t>CareerForce Updates</a:t>
            </a:r>
            <a:r>
              <a:rPr lang="en-US"/>
              <a:t>: Dee Torgerson, VRS Director</a:t>
            </a:r>
          </a:p>
          <a:p>
            <a:r>
              <a:rPr lang="en-US" b="1"/>
              <a:t>SSB Updates</a:t>
            </a:r>
            <a:r>
              <a:rPr lang="en-US"/>
              <a:t>: Natasha Jerde, SSB Director</a:t>
            </a:r>
          </a:p>
          <a:p>
            <a:r>
              <a:rPr lang="en-US" b="1"/>
              <a:t>VRS Updates: </a:t>
            </a:r>
            <a:r>
              <a:rPr lang="en-US"/>
              <a:t>Dee Torgerson, VRS Director</a:t>
            </a:r>
          </a:p>
          <a:p>
            <a:pPr lvl="1"/>
            <a:r>
              <a:rPr lang="en-US"/>
              <a:t>Chris McVey: VRS Director of Strategic Initiatives, Kim Babine: VRS Director of Community Partnerships, Amanda Jensen-Stahl: VRS Manager of Interagency Partnerships and Business Engagement</a:t>
            </a:r>
          </a:p>
          <a:p>
            <a:r>
              <a:rPr lang="en-US" b="1"/>
              <a:t>Q&amp;A: </a:t>
            </a:r>
            <a:r>
              <a:rPr lang="en-US"/>
              <a:t>Moderated by Kim Babine, VRS Director of Community Partnerships</a:t>
            </a:r>
          </a:p>
          <a:p>
            <a:r>
              <a:rPr lang="en-US" b="1"/>
              <a:t>Closing Remarks:</a:t>
            </a:r>
            <a:r>
              <a:rPr lang="en-US"/>
              <a:t> Dee Torgerson, VRS Director and Natasha Jerde, SSB Director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06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069C-3C5C-46E9-8D4E-EA99EFBB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VRS Transitioning to a New Model of Services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95EC7-6B9B-4374-A464-BDE1DC8F6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VRS Mission: </a:t>
            </a:r>
          </a:p>
          <a:p>
            <a:pPr marL="0" indent="0" algn="ctr">
              <a:buNone/>
            </a:pPr>
            <a:r>
              <a:rPr lang="en-US" sz="3900" i="1" dirty="0"/>
              <a:t>Empower youth and adults with disabilities to achieve their goals for competitive, integrated employment.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A07B8-5AF2-43B7-B2E2-0B4B5C1393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400" dirty="0">
                <a:cs typeface="Calibri"/>
              </a:rPr>
              <a:t>Increased choice for our participants </a:t>
            </a:r>
          </a:p>
          <a:p>
            <a:pPr lvl="1"/>
            <a:r>
              <a:rPr lang="en-US" sz="2400" dirty="0">
                <a:cs typeface="Calibri"/>
              </a:rPr>
              <a:t>Person Centered Services </a:t>
            </a:r>
          </a:p>
          <a:p>
            <a:pPr lvl="1"/>
            <a:r>
              <a:rPr lang="en-US" sz="2400" dirty="0">
                <a:cs typeface="Calibri"/>
              </a:rPr>
              <a:t>Eliminate barriers to services </a:t>
            </a:r>
          </a:p>
          <a:p>
            <a:pPr lvl="1"/>
            <a:r>
              <a:rPr lang="en-US" sz="2400" dirty="0">
                <a:cs typeface="Calibri"/>
              </a:rPr>
              <a:t>Increase outreach and engagement to underserved populations 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Increase collaboration with agencies and partners (E1MN) 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Increase access and flexibility for parents and families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Keep categories of services open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29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A55C-9FDC-4AA2-9B00-84921768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VRS Person-Centered Services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1E7F-321A-41B8-B1A4-894ABB88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89"/>
            <a:ext cx="10515600" cy="50866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kern="1800">
                <a:solidFill>
                  <a:srgbClr val="7770A8"/>
                </a:solidFill>
                <a:ea typeface="Calibri" panose="020F0502020204030204" pitchFamily="34" charset="0"/>
                <a:cs typeface="Times New Roman"/>
              </a:rPr>
              <a:t>    </a:t>
            </a:r>
            <a:endParaRPr lang="en-US" sz="2000">
              <a:solidFill>
                <a:srgbClr val="00386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  <a:buNone/>
            </a:pPr>
            <a:endParaRPr lang="en-US" sz="2000">
              <a:solidFill>
                <a:srgbClr val="00386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  <a:buNone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VRS envisions a future for Minnesotans with disabilities where:</a:t>
            </a:r>
            <a:endParaRPr lang="en-US" sz="240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  <a:buNone/>
            </a:pPr>
            <a:endParaRPr lang="en-US" sz="2400">
              <a:solidFill>
                <a:srgbClr val="00386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There is </a:t>
            </a:r>
            <a:r>
              <a:rPr lang="en-US" sz="2400" b="1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freedom for meaningful choice and self-determination through a planning process directed by the individual</a:t>
            </a: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 and opportunities for economic self-sufficiency in competitive, integrated employment</a:t>
            </a:r>
            <a:endParaRPr lang="en-US" sz="2400">
              <a:solidFill>
                <a:srgbClr val="003865"/>
              </a:solidFill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Person-centered approaches are best practices and employment opportunities are identified and </a:t>
            </a:r>
            <a:r>
              <a:rPr lang="en-US" sz="2400" b="1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developed beyond the choices available today</a:t>
            </a: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.</a:t>
            </a:r>
            <a:endParaRPr lang="en-US" sz="2400">
              <a:solidFill>
                <a:srgbClr val="003865"/>
              </a:solidFill>
              <a:ea typeface="Times New Roman" panose="02020603050405020304" pitchFamily="18" charset="0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VRS, the business community, Community Rehabilitation Programs, educators, employers, other agencies and representatives:</a:t>
            </a:r>
            <a:endParaRPr lang="en-US" sz="2400">
              <a:solidFill>
                <a:srgbClr val="003865"/>
              </a:solidFill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Tx/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engage with one another as trusted workforce development partners that </a:t>
            </a:r>
            <a:r>
              <a:rPr lang="en-US" sz="2400" b="1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break down barriers to employment and independent living, </a:t>
            </a: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and</a:t>
            </a:r>
            <a:endParaRPr lang="en-US" sz="2400">
              <a:solidFill>
                <a:srgbClr val="003865"/>
              </a:solidFill>
              <a:ea typeface="Calibri" panose="020F0502020204030204" pitchFamily="34" charset="0"/>
              <a:cs typeface="Times New Roman"/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>
              <a:solidFill>
                <a:srgbClr val="00386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ClrTx/>
              <a:buFont typeface="Symbol" panose="05050102010706020507" pitchFamily="18" charset="2"/>
              <a:buChar char=""/>
            </a:pPr>
            <a:r>
              <a:rPr lang="en-US" sz="2400" b="1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are leaders, successful learners, take risks with new ideas, share knowledge, engage, think critically and adopt change</a:t>
            </a:r>
            <a:endParaRPr lang="en-US" sz="2400" b="1">
              <a:solidFill>
                <a:srgbClr val="003865"/>
              </a:solidFill>
              <a:ea typeface="Calibri" panose="020F0502020204030204" pitchFamily="34" charset="0"/>
              <a:cs typeface="Times New Roman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98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0A33-9A0F-4C48-8066-862E9B9D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VRS Service Model </a:t>
            </a:r>
            <a:br>
              <a:rPr lang="en-US" dirty="0"/>
            </a:br>
            <a:r>
              <a:rPr lang="en-US" dirty="0"/>
              <a:t>Focus on equity, Accessibility, and Person-Centered Services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0B06-5497-4FD2-8977-2021CD12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VRS </a:t>
            </a:r>
            <a:r>
              <a:rPr lang="en-US" sz="2800" dirty="0">
                <a:ea typeface="+mn-lt"/>
                <a:cs typeface="+mn-lt"/>
              </a:rPr>
              <a:t>will offer expanded services options for individuals with disabilities. We want to meet people where they are. The expanded service options include:</a:t>
            </a:r>
            <a:endParaRPr lang="en-US" sz="2800" dirty="0">
              <a:cs typeface="Calibri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Colleges, Universities and Technical Colleges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High Schools – VRS is present in over 400 school districts across the state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County Offices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Remote or Virtual Services – VRS’s new WF1 app will be launched Fall 2021.  The new app will support greater remote connection and communication.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VRS, CareerForce MN, or partner offices, as well as other community locations in which the individual feels comfortable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The potential or current participant’s home</a:t>
            </a:r>
            <a:endParaRPr lang="en-US" sz="2400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BE469-97B3-4594-94C9-9FABB5911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675689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4FEC-C88F-4FEA-9DED-ED8B90C0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DEED Digital Services – where we're headed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3BE7183-2A20-4DE9-80BF-5ED8F05B23D0}"/>
              </a:ext>
            </a:extLst>
          </p:cNvPr>
          <p:cNvSpPr txBox="1">
            <a:spLocks/>
          </p:cNvSpPr>
          <p:nvPr/>
        </p:nvSpPr>
        <p:spPr>
          <a:xfrm>
            <a:off x="587330" y="1614740"/>
            <a:ext cx="10515600" cy="44817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>
                <a:solidFill>
                  <a:schemeClr val="tx2"/>
                </a:solidFill>
                <a:cs typeface="Calibri"/>
              </a:rPr>
              <a:t>Replacing Minnesotaworks.net</a:t>
            </a:r>
            <a:r>
              <a:rPr lang="en-US" sz="2800">
                <a:solidFill>
                  <a:schemeClr val="tx2"/>
                </a:solidFill>
                <a:cs typeface="Calibri"/>
              </a:rPr>
              <a:t> with a modern, accessible, mobile-friendly labor exchange and account management platform</a:t>
            </a:r>
          </a:p>
          <a:p>
            <a:r>
              <a:rPr lang="en-US" sz="2800" b="1">
                <a:solidFill>
                  <a:schemeClr val="tx2"/>
                </a:solidFill>
                <a:cs typeface="Calibri"/>
              </a:rPr>
              <a:t>Reviewing customer-facing content</a:t>
            </a:r>
            <a:r>
              <a:rPr lang="en-US" sz="2800">
                <a:solidFill>
                  <a:schemeClr val="tx2"/>
                </a:solidFill>
                <a:cs typeface="Calibri"/>
              </a:rPr>
              <a:t> to make sure information is accessible, updated, accurate, and easy to find</a:t>
            </a:r>
            <a:endParaRPr lang="en-US" sz="2800" b="1">
              <a:solidFill>
                <a:schemeClr val="tx2"/>
              </a:solidFill>
              <a:cs typeface="Calibri"/>
            </a:endParaRPr>
          </a:p>
          <a:p>
            <a:r>
              <a:rPr lang="en-US" sz="2800" b="1">
                <a:solidFill>
                  <a:schemeClr val="tx2"/>
                </a:solidFill>
                <a:cs typeface="Calibri"/>
              </a:rPr>
              <a:t>Exploring new tools and platforms</a:t>
            </a:r>
            <a:r>
              <a:rPr lang="en-US" sz="2800">
                <a:solidFill>
                  <a:schemeClr val="tx2"/>
                </a:solidFill>
                <a:cs typeface="Calibri"/>
              </a:rPr>
              <a:t> to provide better direct services</a:t>
            </a:r>
          </a:p>
          <a:p>
            <a:r>
              <a:rPr lang="en-US" sz="2800" b="1">
                <a:solidFill>
                  <a:schemeClr val="tx2"/>
                </a:solidFill>
                <a:cs typeface="Calibri"/>
              </a:rPr>
              <a:t>Launching Workforce One Connect app </a:t>
            </a:r>
            <a:r>
              <a:rPr lang="en-US" sz="2800">
                <a:solidFill>
                  <a:schemeClr val="tx2"/>
                </a:solidFill>
                <a:cs typeface="Calibri"/>
              </a:rPr>
              <a:t>to </a:t>
            </a:r>
            <a:r>
              <a:rPr lang="en-US">
                <a:solidFill>
                  <a:schemeClr val="tx2"/>
                </a:solidFill>
              </a:rPr>
              <a:t>help participants communicate with counselors, submit documents, and get information about local resources</a:t>
            </a:r>
            <a:endParaRPr lang="en-US" sz="2800">
              <a:solidFill>
                <a:schemeClr val="tx2"/>
              </a:solidFill>
              <a:cs typeface="Calibri"/>
            </a:endParaRP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626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7746-1A95-4C07-9DAB-07CFB0C0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 - Our approach to physical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D79D2-8A8F-4E23-AD2B-A766C69F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alibri"/>
              </a:rPr>
              <a:t>We are choosing a space footprint that fits our service delivery models </a:t>
            </a:r>
            <a:endParaRPr lang="en-US" dirty="0">
              <a:cs typeface="Calibri"/>
            </a:endParaRPr>
          </a:p>
          <a:p>
            <a:r>
              <a:rPr lang="en-US" sz="2400" dirty="0">
                <a:cs typeface="Calibri"/>
              </a:rPr>
              <a:t>Our footprint will be a combination of leased space in CareerForce and other partner locations, use of third-party spaces, and mobile services</a:t>
            </a:r>
          </a:p>
          <a:p>
            <a:r>
              <a:rPr lang="en-US" sz="2400" dirty="0">
                <a:cs typeface="Calibri"/>
              </a:rPr>
              <a:t>Shifting of costs from physical space to direct services </a:t>
            </a:r>
          </a:p>
          <a:p>
            <a:r>
              <a:rPr lang="en-US" sz="2400" dirty="0">
                <a:cs typeface="Calibri"/>
              </a:rPr>
              <a:t>Physical space reduction is a national trend for VR </a:t>
            </a:r>
          </a:p>
          <a:p>
            <a:r>
              <a:rPr lang="en-US" sz="2400" dirty="0">
                <a:cs typeface="Calibri"/>
              </a:rPr>
              <a:t>We need your support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D85CB-81F3-4DBB-A136-57E0474A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547527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FB89-2A1D-4B66-A17E-1A9652BB5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VRS: Resumption of Services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4B713-6FFE-4BE9-8CAF-0190A7866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82880" tIns="301752" rIns="182880" bIns="45720" rtlCol="0" anchor="t">
            <a:normAutofit/>
          </a:bodyPr>
          <a:lstStyle/>
          <a:p>
            <a:r>
              <a:rPr lang="en-US"/>
              <a:t>Safety Protocols for Staff and Individuals Served in Place</a:t>
            </a:r>
          </a:p>
          <a:p>
            <a:r>
              <a:rPr lang="en-US"/>
              <a:t>June 2021: Phased In-Person Services Began</a:t>
            </a:r>
          </a:p>
          <a:p>
            <a:r>
              <a:rPr lang="en-US"/>
              <a:t>August 2, 2021: In-Person Services Available at VRS onsite and offsite by appointment only</a:t>
            </a:r>
          </a:p>
          <a:p>
            <a:r>
              <a:rPr lang="en-US">
                <a:cs typeface="Calibri"/>
              </a:rPr>
              <a:t>Continue virtual or remote services if preferred by the individual served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5CA9A-CA2B-440A-B0E7-4DCA93E8E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2916665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27F5-BB33-45C8-916B-F2D49263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VRS – Partnering with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315B7-F0CF-49DC-87F0-168B1EF0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/>
              <a:t>Employer visits, tours, and meetings to understand an employer’s specific hiring needs and better connect VRS’s talented pool of job seekers to jobs. </a:t>
            </a:r>
          </a:p>
          <a:p>
            <a:r>
              <a:rPr lang="en-US" sz="2800"/>
              <a:t>Assist employers with their recruitment needs by reaching out to our wide network of job seekers and coordinating with our partners to meet hiring needs.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/>
              <a:t>Provide no cost training  and consultation on important topics such as c</a:t>
            </a:r>
            <a:r>
              <a:rPr lang="en-US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reating </a:t>
            </a:r>
            <a:r>
              <a:rPr lang="en-US" sz="2800"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isability </a:t>
            </a:r>
            <a:r>
              <a:rPr lang="en-US" sz="2800"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nclusive </a:t>
            </a:r>
            <a:r>
              <a:rPr lang="en-US" sz="2800"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ork </a:t>
            </a:r>
            <a:r>
              <a:rPr lang="en-US" sz="2800"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nvironments, understanding who </a:t>
            </a:r>
            <a:r>
              <a:rPr lang="en-US" sz="2800"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s covered/protected </a:t>
            </a:r>
            <a:r>
              <a:rPr lang="en-US" sz="2800">
                <a:ea typeface="Calibri" panose="020F0502020204030204" pitchFamily="34" charset="0"/>
              </a:rPr>
              <a:t>u</a:t>
            </a:r>
            <a:r>
              <a:rPr lang="en-US" sz="2800">
                <a:effectLst/>
                <a:ea typeface="Calibri" panose="020F0502020204030204" pitchFamily="34" charset="0"/>
              </a:rPr>
              <a:t>nder the Americans with Disabilities Act (ADA), and recognizing an accommodation </a:t>
            </a:r>
            <a:r>
              <a:rPr lang="en-US" sz="2800">
                <a:ea typeface="Calibri" panose="020F0502020204030204" pitchFamily="34" charset="0"/>
              </a:rPr>
              <a:t>r</a:t>
            </a:r>
            <a:r>
              <a:rPr lang="en-US" sz="2800">
                <a:effectLst/>
                <a:ea typeface="Calibri" panose="020F0502020204030204" pitchFamily="34" charset="0"/>
              </a:rPr>
              <a:t>equest and implementing </a:t>
            </a:r>
            <a:r>
              <a:rPr lang="en-US" sz="2800">
                <a:ea typeface="Calibri" panose="020F0502020204030204" pitchFamily="34" charset="0"/>
              </a:rPr>
              <a:t>r</a:t>
            </a:r>
            <a:r>
              <a:rPr lang="en-US" sz="2800">
                <a:effectLst/>
                <a:ea typeface="Calibri" panose="020F0502020204030204" pitchFamily="34" charset="0"/>
              </a:rPr>
              <a:t>easonable </a:t>
            </a:r>
            <a:r>
              <a:rPr lang="en-US" sz="2800">
                <a:ea typeface="Calibri" panose="020F0502020204030204" pitchFamily="34" charset="0"/>
              </a:rPr>
              <a:t>a</a:t>
            </a:r>
            <a:r>
              <a:rPr lang="en-US" sz="2800">
                <a:effectLst/>
                <a:ea typeface="Calibri" panose="020F0502020204030204" pitchFamily="34" charset="0"/>
              </a:rPr>
              <a:t>ccommodations.</a:t>
            </a:r>
            <a:endParaRPr lang="en-US" sz="2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0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389C-D97B-4C31-A7E7-6C0FEAA9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FD0A4-0E28-41D4-9CC0-26A1B3CF6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Individuals and their Families</a:t>
            </a:r>
          </a:p>
          <a:p>
            <a:r>
              <a:rPr lang="en-US"/>
              <a:t>VRS Community Partners and Potential Community Partners</a:t>
            </a:r>
          </a:p>
          <a:p>
            <a:r>
              <a:rPr lang="en-US"/>
              <a:t>Advocacy Organizations and Advocates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D15D7-A56F-46F8-B51C-A8356747F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D2BDFB6-E92C-4EAD-8E47-342837C32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Advocacy Organizations?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for Individuals and their Families?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16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91D7-7BB9-4380-83B8-BA2FCA177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94714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56555-6E26-4DD6-8BF6-3EE446FB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Q &amp; A: We want to hear from you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A15F8-63A2-4458-913E-C97E2A15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i="1">
                <a:cs typeface="Calibri"/>
              </a:rPr>
              <a:t>Please Submit Questions Using this Form: </a:t>
            </a:r>
            <a:r>
              <a:rPr lang="en-US" sz="2400" b="1" i="1">
                <a:cs typeface="Calibri"/>
                <a:hlinkClick r:id="rId3"/>
              </a:rPr>
              <a:t>https://forms.office.com/g/KiVJK6ZuPD</a:t>
            </a:r>
            <a:endParaRPr lang="en-US" sz="2400" b="1" i="1">
              <a:cs typeface="Calibri"/>
            </a:endParaRPr>
          </a:p>
          <a:p>
            <a:pPr lvl="1"/>
            <a:r>
              <a:rPr lang="en-US">
                <a:cs typeface="Calibri"/>
              </a:rPr>
              <a:t>Which changes are you most excited about? </a:t>
            </a:r>
          </a:p>
          <a:p>
            <a:pPr lvl="1"/>
            <a:r>
              <a:rPr lang="en-US">
                <a:cs typeface="Calibri"/>
              </a:rPr>
              <a:t>What challenges do you anticipate? </a:t>
            </a:r>
          </a:p>
          <a:p>
            <a:pPr lvl="1"/>
            <a:r>
              <a:rPr lang="en-US">
                <a:cs typeface="Calibri"/>
              </a:rPr>
              <a:t>How can VRS/SSB collaborate more intently with you on reaching individuals needing services? </a:t>
            </a:r>
            <a:endParaRPr lang="en-US"/>
          </a:p>
          <a:p>
            <a:pPr lvl="1"/>
            <a:r>
              <a:rPr lang="en-US"/>
              <a:t>What additional VRS/SSB changes would you recommend to best serve the persons that you represent? </a:t>
            </a:r>
            <a:endParaRPr lang="en-US">
              <a:cs typeface="Calibri"/>
            </a:endParaRPr>
          </a:p>
          <a:p>
            <a:pPr lvl="1"/>
            <a:r>
              <a:rPr lang="en-US"/>
              <a:t>What other ideas do you have for VRS/SSB to best meet the needs of employers seeking qualified job candidates? 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244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F583-38D0-4493-BD9A-70C3F500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Employment Rates Among Minnesotans with Disabilities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14AC1-B246-4F80-8BB7-0DB016484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  <p:graphicFrame>
        <p:nvGraphicFramePr>
          <p:cNvPr id="6" name="Content Placeholder 5" descr="Graphic showing employment rates among Minnesotans with Disabilities">
            <a:extLst>
              <a:ext uri="{FF2B5EF4-FFF2-40B4-BE49-F238E27FC236}">
                <a16:creationId xmlns:a16="http://schemas.microsoft.com/office/drawing/2014/main" id="{10A6D1F0-B525-4EDD-BE64-6D94ACD95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382068"/>
              </p:ext>
            </p:extLst>
          </p:nvPr>
        </p:nvGraphicFramePr>
        <p:xfrm>
          <a:off x="838200" y="1335088"/>
          <a:ext cx="10515600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9355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13BD-6F2E-4981-B5DA-CFC21AB3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A133-C8A0-4EA9-B509-BE6167E73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000" b="1" kern="1800">
                <a:solidFill>
                  <a:srgbClr val="7770A8"/>
                </a:solidFill>
                <a:ea typeface="Calibri" panose="020F0502020204030204" pitchFamily="34" charset="0"/>
                <a:cs typeface="Times New Roman"/>
              </a:rPr>
              <a:t>  </a:t>
            </a:r>
            <a:r>
              <a:rPr lang="en-US" sz="2000" b="1" kern="1800">
                <a:ea typeface="Calibri" panose="020F0502020204030204" pitchFamily="34" charset="0"/>
                <a:cs typeface="Times New Roman"/>
              </a:rPr>
              <a:t>  </a:t>
            </a:r>
            <a:endParaRPr lang="en-US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ea typeface="Calibri" panose="020F0502020204030204" pitchFamily="34" charset="0"/>
                <a:cs typeface="Times New Roman"/>
              </a:rPr>
              <a:t>NO wait list!  Categories are open.</a:t>
            </a:r>
            <a:endParaRPr lang="en-US" sz="2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  <a:buNone/>
            </a:pPr>
            <a:endParaRPr lang="en-US" sz="280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cs typeface="Times New Roman"/>
              </a:rPr>
              <a:t>Utilize new learning and digital technologies </a:t>
            </a: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endParaRPr lang="en-US" sz="2800">
              <a:cs typeface="Times New Roman"/>
            </a:endParaRP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cs typeface="Times New Roman"/>
              </a:rPr>
              <a:t>Increased availability and more opportunities to connect </a:t>
            </a: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endParaRPr lang="en-US" sz="2800">
              <a:cs typeface="Times New Roman"/>
            </a:endParaRP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cs typeface="Times New Roman"/>
              </a:rPr>
              <a:t>Dedicated to sustaining strong partnerships </a:t>
            </a: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endParaRPr lang="en-US" sz="2800">
              <a:cs typeface="Times New Roman"/>
            </a:endParaRPr>
          </a:p>
          <a:p>
            <a:pPr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cs typeface="Times New Roman"/>
              </a:rPr>
              <a:t>Stronger business partnerships</a:t>
            </a:r>
          </a:p>
          <a:p>
            <a:pPr marL="0" indent="0">
              <a:lnSpc>
                <a:spcPts val="1350"/>
              </a:lnSpc>
              <a:spcBef>
                <a:spcPts val="0"/>
              </a:spcBef>
              <a:spcAft>
                <a:spcPts val="800"/>
              </a:spcAft>
              <a:buClrTx/>
              <a:buNone/>
            </a:pPr>
            <a:endParaRPr lang="en-US" sz="2800">
              <a:cs typeface="Times New Roman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800">
                <a:cs typeface="Times New Roman"/>
              </a:rPr>
              <a:t>Decreasing physical footprint in order to 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400">
                <a:cs typeface="Times New Roman"/>
              </a:rPr>
              <a:t>divert funds into direct services for individuals with disabilities </a:t>
            </a:r>
            <a:endParaRPr lang="en-US" sz="2400">
              <a:cs typeface="Calibri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Tx/>
            </a:pPr>
            <a:r>
              <a:rPr lang="en-US" sz="2400">
                <a:cs typeface="Times New Roman"/>
              </a:rPr>
              <a:t>keep categories of services OPEN long term </a:t>
            </a:r>
            <a:endParaRPr lang="en-US" sz="240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A0599-DDEB-4CED-A106-AA164E5A4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3330389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A6A1-B2CE-4756-804B-0AED5A37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Contact for more information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2EF4-DF6A-42C1-8C2A-CBACFC7DC9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SSB</a:t>
            </a:r>
          </a:p>
          <a:p>
            <a:pPr lvl="1"/>
            <a:r>
              <a:rPr lang="en-US"/>
              <a:t>mn.gov/deed/</a:t>
            </a:r>
            <a:r>
              <a:rPr lang="en-US" err="1"/>
              <a:t>ssb</a:t>
            </a:r>
            <a:endParaRPr lang="en-US"/>
          </a:p>
          <a:p>
            <a:pPr lvl="1"/>
            <a:r>
              <a:rPr lang="en-US"/>
              <a:t>Main Line: 651-539-2300</a:t>
            </a:r>
          </a:p>
          <a:p>
            <a:pPr lvl="1"/>
            <a:r>
              <a:rPr lang="en-US"/>
              <a:t>Director Natasha Jerde</a:t>
            </a:r>
          </a:p>
          <a:p>
            <a:pPr lvl="2"/>
            <a:r>
              <a:rPr lang="en-US"/>
              <a:t>Natasha.Jerde@state.mn.us</a:t>
            </a:r>
          </a:p>
          <a:p>
            <a:pPr lvl="2"/>
            <a:r>
              <a:rPr lang="en-US"/>
              <a:t>651-539-2272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09E01-6019-4847-92EB-E1BC67A7F9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VRS</a:t>
            </a:r>
          </a:p>
          <a:p>
            <a:pPr lvl="1"/>
            <a:r>
              <a:rPr lang="en-US">
                <a:cs typeface="Calibri"/>
              </a:rPr>
              <a:t>mn.gov/deed/job-seekers/disabilities</a:t>
            </a:r>
          </a:p>
          <a:p>
            <a:pPr lvl="1"/>
            <a:r>
              <a:rPr lang="en-US"/>
              <a:t>Dee Torgerson, VRS Director: Dee.Torgerson@state.mn.us</a:t>
            </a:r>
          </a:p>
          <a:p>
            <a:pPr lvl="1"/>
            <a:r>
              <a:rPr lang="en-US"/>
              <a:t>Chris McVey, VRS Director of Strategic Initiatives: Chris.McVey@state.mn.us</a:t>
            </a:r>
          </a:p>
          <a:p>
            <a:pPr lvl="1"/>
            <a:r>
              <a:rPr lang="en-US"/>
              <a:t>Kim Babine. VRS Director of Community Partnerships: Kim.Babine@state.mn.us</a:t>
            </a:r>
          </a:p>
          <a:p>
            <a:pPr lvl="1"/>
            <a:r>
              <a:rPr lang="en-US"/>
              <a:t>Amanda Jensen-Stahl, VRS Manager of Interagency Partnerships and Business Engagement: Amanda.Jensen-Stahl@state.mn.us</a:t>
            </a:r>
          </a:p>
          <a:p>
            <a:pPr lvl="1"/>
            <a:r>
              <a:rPr lang="en-US"/>
              <a:t>To be added to the email list for general VRS information: contact Karla.Eckhoff@state.mn.us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3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291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DD28-EBEB-4A2E-8D3C-A7FA4600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We’ve Learned from the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59E8-8153-496A-8F59-7E125E8C6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Many of our services can be delivered remotely</a:t>
            </a:r>
          </a:p>
          <a:p>
            <a:r>
              <a:rPr lang="en-US"/>
              <a:t>Service delivery often improves when delivered remotely because it removes physical barriers</a:t>
            </a:r>
          </a:p>
          <a:p>
            <a:r>
              <a:rPr lang="en-US"/>
              <a:t>We can run a much more efficient system than we currently operate</a:t>
            </a:r>
          </a:p>
          <a:p>
            <a:r>
              <a:rPr lang="en-US"/>
              <a:t>In-person services still matter, especially to bridge the digital divide</a:t>
            </a:r>
          </a:p>
          <a:p>
            <a:r>
              <a:rPr lang="en-US"/>
              <a:t>Digital transformation means delivering the right service to the right person </a:t>
            </a:r>
          </a:p>
          <a:p>
            <a:r>
              <a:rPr lang="en-US"/>
              <a:t>We work in a networked space – partnerships are key to success</a:t>
            </a:r>
          </a:p>
        </p:txBody>
      </p:sp>
    </p:spTree>
    <p:extLst>
      <p:ext uri="{BB962C8B-B14F-4D97-AF65-F5344CB8AC3E}">
        <p14:creationId xmlns:p14="http://schemas.microsoft.com/office/powerpoint/2010/main" val="176479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DCF1-9418-4D94-BA67-A4EE77924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Evolving Service Model – Core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E5C12-367F-4F5B-8D30-D2330071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Equity</a:t>
            </a:r>
            <a:r>
              <a:rPr lang="en-US"/>
              <a:t>: Center everything we do around equity</a:t>
            </a:r>
          </a:p>
          <a:p>
            <a:r>
              <a:rPr lang="en-US" b="1"/>
              <a:t>Proactivity</a:t>
            </a:r>
            <a:r>
              <a:rPr lang="en-US"/>
              <a:t>: Take a proactive stance – meet people where they are</a:t>
            </a:r>
          </a:p>
          <a:p>
            <a:r>
              <a:rPr lang="en-US" b="1"/>
              <a:t>Flexibility</a:t>
            </a:r>
            <a:r>
              <a:rPr lang="en-US"/>
              <a:t>: Embrace the opportunity to try new things and learn as we go</a:t>
            </a:r>
          </a:p>
        </p:txBody>
      </p:sp>
    </p:spTree>
    <p:extLst>
      <p:ext uri="{BB962C8B-B14F-4D97-AF65-F5344CB8AC3E}">
        <p14:creationId xmlns:p14="http://schemas.microsoft.com/office/powerpoint/2010/main" val="54098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F885-D170-4C66-AE5F-19A7469C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DEED-VRS and DEED-SSB Meets Business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92E0F-B101-4C32-BC28-CDFC9C5E9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228600" tIns="548640" rIns="27432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Shares vital information on in demand careers with students and adults with disabilities</a:t>
            </a:r>
          </a:p>
          <a:p>
            <a:r>
              <a:rPr lang="en-US">
                <a:cs typeface="Calibri"/>
              </a:rPr>
              <a:t>Connects Minnesota business to an untapped talent pool</a:t>
            </a:r>
            <a:endParaRPr lang="en-US"/>
          </a:p>
          <a:p>
            <a:r>
              <a:rPr lang="en-US">
                <a:cs typeface="Calibri"/>
              </a:rPr>
              <a:t>Partners with business to provide disability related information, resources and training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763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72B30-38EC-443B-A0E1-057391272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CareerForce Updates</a:t>
            </a:r>
          </a:p>
        </p:txBody>
      </p:sp>
    </p:spTree>
    <p:extLst>
      <p:ext uri="{BB962C8B-B14F-4D97-AF65-F5344CB8AC3E}">
        <p14:creationId xmlns:p14="http://schemas.microsoft.com/office/powerpoint/2010/main" val="292307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B880-59EB-41E5-81A9-62CCB68F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Job Service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AB84-0C02-4D08-A881-8C46768B7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CareerForce serves everyone:</a:t>
            </a:r>
          </a:p>
          <a:p>
            <a:pPr lvl="1"/>
            <a:r>
              <a:rPr lang="en-US"/>
              <a:t>Re-opening to the public and by appointment August 2, 2021. </a:t>
            </a:r>
          </a:p>
          <a:p>
            <a:pPr lvl="1"/>
            <a:r>
              <a:rPr lang="en-US"/>
              <a:t>We must provide equal access for employment services to everyone inside and outside of the CareerForce system.</a:t>
            </a:r>
          </a:p>
          <a:p>
            <a:pPr lvl="1"/>
            <a:r>
              <a:rPr lang="en-US"/>
              <a:t>We will do this through a mixture of in-person, remote, and online self-services across the state.</a:t>
            </a:r>
          </a:p>
          <a:p>
            <a:r>
              <a:rPr lang="en-US"/>
              <a:t>The customers we'll proactively focus on are:</a:t>
            </a:r>
          </a:p>
          <a:p>
            <a:pPr lvl="1"/>
            <a:r>
              <a:rPr lang="en-US"/>
              <a:t>People with barriers to employment: BIPOC, veterans, those with no access to technology.</a:t>
            </a:r>
          </a:p>
          <a:p>
            <a:pPr lvl="1"/>
            <a:r>
              <a:rPr lang="en-US"/>
              <a:t>People receiving UI and MFIP services.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8DC33-3D9C-4192-AA0E-7D0F8F226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</a:p>
        </p:txBody>
      </p:sp>
    </p:spTree>
    <p:extLst>
      <p:ext uri="{BB962C8B-B14F-4D97-AF65-F5344CB8AC3E}">
        <p14:creationId xmlns:p14="http://schemas.microsoft.com/office/powerpoint/2010/main" val="166473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38595-E794-4F29-A35B-022E9EDDE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SSB Updates</a:t>
            </a:r>
          </a:p>
        </p:txBody>
      </p:sp>
    </p:spTree>
    <p:extLst>
      <p:ext uri="{BB962C8B-B14F-4D97-AF65-F5344CB8AC3E}">
        <p14:creationId xmlns:p14="http://schemas.microsoft.com/office/powerpoint/2010/main" val="3350346312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A83DAB-7D6A-4D1F-89F1-C56FD178C40E}" vid="{217DB3C4-729D-4F01-A68A-84F721C64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6B5B18B3C4A4CBA35F77D774CE88D" ma:contentTypeVersion="2" ma:contentTypeDescription="Create a new document." ma:contentTypeScope="" ma:versionID="de23c153542b990a4888b3c0c5c66a28">
  <xsd:schema xmlns:xsd="http://www.w3.org/2001/XMLSchema" xmlns:xs="http://www.w3.org/2001/XMLSchema" xmlns:p="http://schemas.microsoft.com/office/2006/metadata/properties" xmlns:ns2="ff1d2aca-8a7b-4fad-a00d-832a0d4409e8" targetNamespace="http://schemas.microsoft.com/office/2006/metadata/properties" ma:root="true" ma:fieldsID="aa18ee238d79ba4835e5e477fc6f2f40" ns2:_="">
    <xsd:import namespace="ff1d2aca-8a7b-4fad-a00d-832a0d4409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1d2aca-8a7b-4fad-a00d-832a0d440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f1d2aca-8a7b-4fad-a00d-832a0d4409e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A731CF-6CE5-4ED1-9705-B782EABDE4CF}">
  <ds:schemaRefs>
    <ds:schemaRef ds:uri="ff1d2aca-8a7b-4fad-a00d-832a0d4409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of Minnesota</Template>
  <TotalTime>15</TotalTime>
  <Words>1845</Words>
  <Application>Microsoft Office PowerPoint</Application>
  <PresentationFormat>Widescreen</PresentationFormat>
  <Paragraphs>228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Segoe UI</vt:lpstr>
      <vt:lpstr>Symbol</vt:lpstr>
      <vt:lpstr>Minnesota</vt:lpstr>
      <vt:lpstr>DEED, Vocational Rehabilitation Services, and State Services for the Blind Strategic Overview</vt:lpstr>
      <vt:lpstr>Agenda</vt:lpstr>
      <vt:lpstr>Employment Rates Among Minnesotans with Disabilities</vt:lpstr>
      <vt:lpstr>What We’ve Learned from the COVID-19 Pandemic</vt:lpstr>
      <vt:lpstr>Our Evolving Service Model – Core Principles</vt:lpstr>
      <vt:lpstr>DEED-VRS and DEED-SSB Meets Business Needs</vt:lpstr>
      <vt:lpstr>CareerForce Updates</vt:lpstr>
      <vt:lpstr>The Job Service Customer</vt:lpstr>
      <vt:lpstr>SSB Updates</vt:lpstr>
      <vt:lpstr>SSB: A Hybrid Approach</vt:lpstr>
      <vt:lpstr>SSB: Resumption of Services Timeline</vt:lpstr>
      <vt:lpstr>SSB: Current Trends</vt:lpstr>
      <vt:lpstr>SSB: Priorities and Future Vision</vt:lpstr>
      <vt:lpstr>VRS Updates</vt:lpstr>
      <vt:lpstr>Changing Landscape: Serving Individuals with More Significantly Impacting Disabilities </vt:lpstr>
      <vt:lpstr>The Changing Landscape of VRS – Disability Types</vt:lpstr>
      <vt:lpstr>The Changing Landscape of VRS – Complexity </vt:lpstr>
      <vt:lpstr>Changing Landscape: Serving More Students</vt:lpstr>
      <vt:lpstr>Changing Landscape: VRS is Ready  </vt:lpstr>
      <vt:lpstr>VRS Transitioning to a New Model of Services </vt:lpstr>
      <vt:lpstr>VRS Person-Centered Services </vt:lpstr>
      <vt:lpstr>VRS Service Model  Focus on equity, Accessibility, and Person-Centered Services </vt:lpstr>
      <vt:lpstr>DEED Digital Services – where we're headed</vt:lpstr>
      <vt:lpstr>DEED - Our approach to physical space</vt:lpstr>
      <vt:lpstr>VRS: Resumption of Services Timeline</vt:lpstr>
      <vt:lpstr>VRS – Partnering with Business</vt:lpstr>
      <vt:lpstr>What this means for you</vt:lpstr>
      <vt:lpstr>Discussion</vt:lpstr>
      <vt:lpstr>Q &amp; A: We want to hear from you </vt:lpstr>
      <vt:lpstr>In Conclusion</vt:lpstr>
      <vt:lpstr>Contact for more information 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DEED PowerPoint Presentation</dc:title>
  <dc:subject/>
  <dc:creator>Johnson, Heidi A (DEED)</dc:creator>
  <cp:keywords/>
  <dc:description/>
  <cp:lastModifiedBy>Babine, Kim (DEED)</cp:lastModifiedBy>
  <cp:revision>2</cp:revision>
  <cp:lastPrinted>2017-03-14T16:27:36Z</cp:lastPrinted>
  <dcterms:created xsi:type="dcterms:W3CDTF">2019-08-09T15:36:59Z</dcterms:created>
  <dcterms:modified xsi:type="dcterms:W3CDTF">2021-08-03T01:46:36Z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0x01010029F6B5B18B3C4A4CBA35F77D774CE88D</vt:lpwstr>
  </property>
</Properties>
</file>