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44"/>
  </p:notesMasterIdLst>
  <p:sldIdLst>
    <p:sldId id="532" r:id="rId5"/>
    <p:sldId id="533" r:id="rId6"/>
    <p:sldId id="268" r:id="rId7"/>
    <p:sldId id="780" r:id="rId8"/>
    <p:sldId id="786" r:id="rId9"/>
    <p:sldId id="497" r:id="rId10"/>
    <p:sldId id="277" r:id="rId11"/>
    <p:sldId id="513" r:id="rId12"/>
    <p:sldId id="525" r:id="rId13"/>
    <p:sldId id="521" r:id="rId14"/>
    <p:sldId id="516" r:id="rId15"/>
    <p:sldId id="517" r:id="rId16"/>
    <p:sldId id="518" r:id="rId17"/>
    <p:sldId id="523" r:id="rId18"/>
    <p:sldId id="524" r:id="rId19"/>
    <p:sldId id="515" r:id="rId20"/>
    <p:sldId id="772" r:id="rId21"/>
    <p:sldId id="774" r:id="rId22"/>
    <p:sldId id="787" r:id="rId23"/>
    <p:sldId id="788" r:id="rId24"/>
    <p:sldId id="782" r:id="rId25"/>
    <p:sldId id="784" r:id="rId26"/>
    <p:sldId id="783" r:id="rId27"/>
    <p:sldId id="785" r:id="rId28"/>
    <p:sldId id="776" r:id="rId29"/>
    <p:sldId id="777" r:id="rId30"/>
    <p:sldId id="778" r:id="rId31"/>
    <p:sldId id="779" r:id="rId32"/>
    <p:sldId id="498" r:id="rId33"/>
    <p:sldId id="535" r:id="rId34"/>
    <p:sldId id="536" r:id="rId35"/>
    <p:sldId id="526" r:id="rId36"/>
    <p:sldId id="527" r:id="rId37"/>
    <p:sldId id="528" r:id="rId38"/>
    <p:sldId id="770" r:id="rId39"/>
    <p:sldId id="769" r:id="rId40"/>
    <p:sldId id="771" r:id="rId41"/>
    <p:sldId id="534" r:id="rId42"/>
    <p:sldId id="260"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D1DC"/>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A4F47-6769-42AB-A36D-9D17313C6054}" v="106" dt="2021-10-07T19:37:27.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134" autoAdjust="0"/>
  </p:normalViewPr>
  <p:slideViewPr>
    <p:cSldViewPr snapToGrid="0">
      <p:cViewPr varScale="1">
        <p:scale>
          <a:sx n="37" d="100"/>
          <a:sy n="37" d="100"/>
        </p:scale>
        <p:origin x="1992"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userId="f6c0dd01-8abc-4e25-bfd5-6772bd7ae075" providerId="ADAL" clId="{2F59A8DA-46B1-4039-824C-51408E731A4A}"/>
    <pc:docChg chg="modSld">
      <pc:chgData name="Kim" userId="f6c0dd01-8abc-4e25-bfd5-6772bd7ae075" providerId="ADAL" clId="{2F59A8DA-46B1-4039-824C-51408E731A4A}" dt="2021-10-07T19:55:16.650" v="14" actId="20577"/>
      <pc:docMkLst>
        <pc:docMk/>
      </pc:docMkLst>
      <pc:sldChg chg="modNotesTx">
        <pc:chgData name="Kim" userId="f6c0dd01-8abc-4e25-bfd5-6772bd7ae075" providerId="ADAL" clId="{2F59A8DA-46B1-4039-824C-51408E731A4A}" dt="2021-10-07T19:55:16.650" v="14" actId="20577"/>
        <pc:sldMkLst>
          <pc:docMk/>
          <pc:sldMk cId="1784361652" sldId="260"/>
        </pc:sldMkLst>
      </pc:sldChg>
      <pc:sldChg chg="modNotesTx">
        <pc:chgData name="Kim" userId="f6c0dd01-8abc-4e25-bfd5-6772bd7ae075" providerId="ADAL" clId="{2F59A8DA-46B1-4039-824C-51408E731A4A}" dt="2021-10-07T19:54:57.104" v="4" actId="20577"/>
        <pc:sldMkLst>
          <pc:docMk/>
          <pc:sldMk cId="94107584" sldId="498"/>
        </pc:sldMkLst>
      </pc:sldChg>
      <pc:sldChg chg="modNotesTx">
        <pc:chgData name="Kim" userId="f6c0dd01-8abc-4e25-bfd5-6772bd7ae075" providerId="ADAL" clId="{2F59A8DA-46B1-4039-824C-51408E731A4A}" dt="2021-10-07T19:55:02.794" v="7" actId="20577"/>
        <pc:sldMkLst>
          <pc:docMk/>
          <pc:sldMk cId="2321019512" sldId="526"/>
        </pc:sldMkLst>
      </pc:sldChg>
      <pc:sldChg chg="modNotesTx">
        <pc:chgData name="Kim" userId="f6c0dd01-8abc-4e25-bfd5-6772bd7ae075" providerId="ADAL" clId="{2F59A8DA-46B1-4039-824C-51408E731A4A}" dt="2021-10-07T19:55:04.649" v="8" actId="20577"/>
        <pc:sldMkLst>
          <pc:docMk/>
          <pc:sldMk cId="3439528683" sldId="527"/>
        </pc:sldMkLst>
      </pc:sldChg>
      <pc:sldChg chg="modNotesTx">
        <pc:chgData name="Kim" userId="f6c0dd01-8abc-4e25-bfd5-6772bd7ae075" providerId="ADAL" clId="{2F59A8DA-46B1-4039-824C-51408E731A4A}" dt="2021-10-07T19:55:06.554" v="9" actId="20577"/>
        <pc:sldMkLst>
          <pc:docMk/>
          <pc:sldMk cId="3706190898" sldId="528"/>
        </pc:sldMkLst>
      </pc:sldChg>
      <pc:sldChg chg="modNotesTx">
        <pc:chgData name="Kim" userId="f6c0dd01-8abc-4e25-bfd5-6772bd7ae075" providerId="ADAL" clId="{2F59A8DA-46B1-4039-824C-51408E731A4A}" dt="2021-10-07T19:55:14.530" v="13" actId="20577"/>
        <pc:sldMkLst>
          <pc:docMk/>
          <pc:sldMk cId="3637738601" sldId="534"/>
        </pc:sldMkLst>
      </pc:sldChg>
      <pc:sldChg chg="modNotesTx">
        <pc:chgData name="Kim" userId="f6c0dd01-8abc-4e25-bfd5-6772bd7ae075" providerId="ADAL" clId="{2F59A8DA-46B1-4039-824C-51408E731A4A}" dt="2021-10-07T19:54:58.722" v="5" actId="20577"/>
        <pc:sldMkLst>
          <pc:docMk/>
          <pc:sldMk cId="1745556504" sldId="535"/>
        </pc:sldMkLst>
      </pc:sldChg>
      <pc:sldChg chg="modNotesTx">
        <pc:chgData name="Kim" userId="f6c0dd01-8abc-4e25-bfd5-6772bd7ae075" providerId="ADAL" clId="{2F59A8DA-46B1-4039-824C-51408E731A4A}" dt="2021-10-07T19:55:00.348" v="6" actId="20577"/>
        <pc:sldMkLst>
          <pc:docMk/>
          <pc:sldMk cId="2850515334" sldId="536"/>
        </pc:sldMkLst>
      </pc:sldChg>
      <pc:sldChg chg="modNotesTx">
        <pc:chgData name="Kim" userId="f6c0dd01-8abc-4e25-bfd5-6772bd7ae075" providerId="ADAL" clId="{2F59A8DA-46B1-4039-824C-51408E731A4A}" dt="2021-10-07T19:55:10.926" v="11" actId="20577"/>
        <pc:sldMkLst>
          <pc:docMk/>
          <pc:sldMk cId="3901459410" sldId="769"/>
        </pc:sldMkLst>
      </pc:sldChg>
      <pc:sldChg chg="modNotesTx">
        <pc:chgData name="Kim" userId="f6c0dd01-8abc-4e25-bfd5-6772bd7ae075" providerId="ADAL" clId="{2F59A8DA-46B1-4039-824C-51408E731A4A}" dt="2021-10-07T19:55:08.411" v="10" actId="20577"/>
        <pc:sldMkLst>
          <pc:docMk/>
          <pc:sldMk cId="2127002559" sldId="770"/>
        </pc:sldMkLst>
      </pc:sldChg>
      <pc:sldChg chg="modNotesTx">
        <pc:chgData name="Kim" userId="f6c0dd01-8abc-4e25-bfd5-6772bd7ae075" providerId="ADAL" clId="{2F59A8DA-46B1-4039-824C-51408E731A4A}" dt="2021-10-07T19:55:12.721" v="12" actId="20577"/>
        <pc:sldMkLst>
          <pc:docMk/>
          <pc:sldMk cId="2191687092" sldId="771"/>
        </pc:sldMkLst>
      </pc:sldChg>
      <pc:sldChg chg="modNotesTx">
        <pc:chgData name="Kim" userId="f6c0dd01-8abc-4e25-bfd5-6772bd7ae075" providerId="ADAL" clId="{2F59A8DA-46B1-4039-824C-51408E731A4A}" dt="2021-10-07T19:54:47.917" v="2" actId="20577"/>
        <pc:sldMkLst>
          <pc:docMk/>
          <pc:sldMk cId="260775872" sldId="776"/>
        </pc:sldMkLst>
      </pc:sldChg>
      <pc:sldChg chg="modNotesTx">
        <pc:chgData name="Kim" userId="f6c0dd01-8abc-4e25-bfd5-6772bd7ae075" providerId="ADAL" clId="{2F59A8DA-46B1-4039-824C-51408E731A4A}" dt="2021-10-07T19:54:45.773" v="1" actId="20577"/>
        <pc:sldMkLst>
          <pc:docMk/>
          <pc:sldMk cId="2059415185" sldId="777"/>
        </pc:sldMkLst>
      </pc:sldChg>
      <pc:sldChg chg="modNotesTx">
        <pc:chgData name="Kim" userId="f6c0dd01-8abc-4e25-bfd5-6772bd7ae075" providerId="ADAL" clId="{2F59A8DA-46B1-4039-824C-51408E731A4A}" dt="2021-10-07T19:54:42.434" v="0" actId="20577"/>
        <pc:sldMkLst>
          <pc:docMk/>
          <pc:sldMk cId="251172908" sldId="778"/>
        </pc:sldMkLst>
      </pc:sldChg>
      <pc:sldChg chg="modNotesTx">
        <pc:chgData name="Kim" userId="f6c0dd01-8abc-4e25-bfd5-6772bd7ae075" providerId="ADAL" clId="{2F59A8DA-46B1-4039-824C-51408E731A4A}" dt="2021-10-07T19:54:54.263" v="3" actId="20577"/>
        <pc:sldMkLst>
          <pc:docMk/>
          <pc:sldMk cId="681515526" sldId="77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950CAC-3252-4B9E-8A9D-B7166400E0C5}" type="doc">
      <dgm:prSet loTypeId="urn:microsoft.com/office/officeart/2005/8/layout/chevron1" loCatId="process" qsTypeId="urn:microsoft.com/office/officeart/2005/8/quickstyle/simple1" qsCatId="simple" csTypeId="urn:microsoft.com/office/officeart/2005/8/colors/accent1_2" csCatId="accent1" phldr="1"/>
      <dgm:spPr/>
    </dgm:pt>
    <dgm:pt modelId="{E8BB289D-7C1C-4711-9D3A-F2970F2BF21A}">
      <dgm:prSet phldrT="[Text]"/>
      <dgm:spPr/>
      <dgm:t>
        <a:bodyPr/>
        <a:lstStyle/>
        <a:p>
          <a:r>
            <a:rPr lang="en-US" dirty="0"/>
            <a:t>New RFP Published</a:t>
          </a:r>
        </a:p>
      </dgm:t>
    </dgm:pt>
    <dgm:pt modelId="{B34EC15A-9BA4-4B79-B28E-6676E6E8D145}" type="parTrans" cxnId="{F6D0A19A-BD9F-4EF4-A525-A10AE1DF1C77}">
      <dgm:prSet/>
      <dgm:spPr/>
      <dgm:t>
        <a:bodyPr/>
        <a:lstStyle/>
        <a:p>
          <a:endParaRPr lang="en-US"/>
        </a:p>
      </dgm:t>
    </dgm:pt>
    <dgm:pt modelId="{A9AC0F91-82DA-4646-AE8E-848365452556}" type="sibTrans" cxnId="{F6D0A19A-BD9F-4EF4-A525-A10AE1DF1C77}">
      <dgm:prSet/>
      <dgm:spPr/>
      <dgm:t>
        <a:bodyPr/>
        <a:lstStyle/>
        <a:p>
          <a:endParaRPr lang="en-US"/>
        </a:p>
      </dgm:t>
    </dgm:pt>
    <dgm:pt modelId="{B1E7177D-7D18-4F14-9E76-1D21BF85D6C1}">
      <dgm:prSet phldrT="[Text]"/>
      <dgm:spPr/>
      <dgm:t>
        <a:bodyPr/>
        <a:lstStyle/>
        <a:p>
          <a:r>
            <a:rPr lang="en-US" dirty="0"/>
            <a:t>Application</a:t>
          </a:r>
        </a:p>
      </dgm:t>
    </dgm:pt>
    <dgm:pt modelId="{7B8D846F-9B98-4E28-8C5B-0D70BEAB0800}" type="parTrans" cxnId="{A3FF06B4-2BB7-4F9A-8CB8-4F983E04D1C6}">
      <dgm:prSet/>
      <dgm:spPr/>
      <dgm:t>
        <a:bodyPr/>
        <a:lstStyle/>
        <a:p>
          <a:endParaRPr lang="en-US"/>
        </a:p>
      </dgm:t>
    </dgm:pt>
    <dgm:pt modelId="{BEDEE9E5-7F2E-4130-BE91-26013D77B174}" type="sibTrans" cxnId="{A3FF06B4-2BB7-4F9A-8CB8-4F983E04D1C6}">
      <dgm:prSet/>
      <dgm:spPr/>
      <dgm:t>
        <a:bodyPr/>
        <a:lstStyle/>
        <a:p>
          <a:endParaRPr lang="en-US"/>
        </a:p>
      </dgm:t>
    </dgm:pt>
    <dgm:pt modelId="{2EBE8477-70DA-4CFF-A15E-3B0699152895}">
      <dgm:prSet phldrT="[Text]"/>
      <dgm:spPr/>
      <dgm:t>
        <a:bodyPr/>
        <a:lstStyle/>
        <a:p>
          <a:r>
            <a:rPr lang="en-US" dirty="0"/>
            <a:t>Contract Negotiation</a:t>
          </a:r>
        </a:p>
      </dgm:t>
    </dgm:pt>
    <dgm:pt modelId="{234F0356-C6B7-4543-9183-6400E2B0B950}" type="parTrans" cxnId="{1594E697-C370-4ED7-BAA6-1AF689C0344D}">
      <dgm:prSet/>
      <dgm:spPr/>
      <dgm:t>
        <a:bodyPr/>
        <a:lstStyle/>
        <a:p>
          <a:endParaRPr lang="en-US"/>
        </a:p>
      </dgm:t>
    </dgm:pt>
    <dgm:pt modelId="{79C7DBE2-477E-4225-817D-60DB65BDFC25}" type="sibTrans" cxnId="{1594E697-C370-4ED7-BAA6-1AF689C0344D}">
      <dgm:prSet/>
      <dgm:spPr/>
      <dgm:t>
        <a:bodyPr/>
        <a:lstStyle/>
        <a:p>
          <a:endParaRPr lang="en-US"/>
        </a:p>
      </dgm:t>
    </dgm:pt>
    <dgm:pt modelId="{018143C2-2EC6-4F7E-959E-26261F288751}">
      <dgm:prSet phldrT="[Text]"/>
      <dgm:spPr/>
      <dgm:t>
        <a:bodyPr/>
        <a:lstStyle/>
        <a:p>
          <a:r>
            <a:rPr lang="en-US" dirty="0"/>
            <a:t>Contract Development</a:t>
          </a:r>
        </a:p>
      </dgm:t>
    </dgm:pt>
    <dgm:pt modelId="{5B626EF4-375C-49E5-A0A2-6A671920F1F8}" type="parTrans" cxnId="{6E9979FD-F76B-426A-9F83-A7816C092662}">
      <dgm:prSet/>
      <dgm:spPr/>
      <dgm:t>
        <a:bodyPr/>
        <a:lstStyle/>
        <a:p>
          <a:endParaRPr lang="en-US"/>
        </a:p>
      </dgm:t>
    </dgm:pt>
    <dgm:pt modelId="{5A464D57-EE9A-404F-A31F-0EB9F59C1861}" type="sibTrans" cxnId="{6E9979FD-F76B-426A-9F83-A7816C092662}">
      <dgm:prSet/>
      <dgm:spPr/>
      <dgm:t>
        <a:bodyPr/>
        <a:lstStyle/>
        <a:p>
          <a:endParaRPr lang="en-US"/>
        </a:p>
      </dgm:t>
    </dgm:pt>
    <dgm:pt modelId="{B33BA258-CF64-4517-8089-CA9005F7D801}">
      <dgm:prSet phldrT="[Text]"/>
      <dgm:spPr/>
      <dgm:t>
        <a:bodyPr/>
        <a:lstStyle/>
        <a:p>
          <a:r>
            <a:rPr lang="en-US" dirty="0"/>
            <a:t>Contract Execution</a:t>
          </a:r>
        </a:p>
      </dgm:t>
    </dgm:pt>
    <dgm:pt modelId="{57B5EB28-E260-4718-94EB-577E9BA8E836}" type="parTrans" cxnId="{B2822CD1-5011-454F-AFAB-48DA17A1A3D0}">
      <dgm:prSet/>
      <dgm:spPr/>
      <dgm:t>
        <a:bodyPr/>
        <a:lstStyle/>
        <a:p>
          <a:endParaRPr lang="en-US"/>
        </a:p>
      </dgm:t>
    </dgm:pt>
    <dgm:pt modelId="{BA0ABBB7-5C26-4B3B-A87A-051DBA7F0776}" type="sibTrans" cxnId="{B2822CD1-5011-454F-AFAB-48DA17A1A3D0}">
      <dgm:prSet/>
      <dgm:spPr/>
      <dgm:t>
        <a:bodyPr/>
        <a:lstStyle/>
        <a:p>
          <a:endParaRPr lang="en-US"/>
        </a:p>
      </dgm:t>
    </dgm:pt>
    <dgm:pt modelId="{826B8D2E-5AF8-40BD-931A-4CA5BD5CCE6C}" type="pres">
      <dgm:prSet presAssocID="{19950CAC-3252-4B9E-8A9D-B7166400E0C5}" presName="Name0" presStyleCnt="0">
        <dgm:presLayoutVars>
          <dgm:dir/>
          <dgm:animLvl val="lvl"/>
          <dgm:resizeHandles val="exact"/>
        </dgm:presLayoutVars>
      </dgm:prSet>
      <dgm:spPr/>
    </dgm:pt>
    <dgm:pt modelId="{89999ADE-7FFD-48D4-9F41-4EBA40FE57DE}" type="pres">
      <dgm:prSet presAssocID="{E8BB289D-7C1C-4711-9D3A-F2970F2BF21A}" presName="parTxOnly" presStyleLbl="node1" presStyleIdx="0" presStyleCnt="5">
        <dgm:presLayoutVars>
          <dgm:chMax val="0"/>
          <dgm:chPref val="0"/>
          <dgm:bulletEnabled val="1"/>
        </dgm:presLayoutVars>
      </dgm:prSet>
      <dgm:spPr/>
    </dgm:pt>
    <dgm:pt modelId="{F8E68260-804C-42C1-B68A-F3B19A87E14C}" type="pres">
      <dgm:prSet presAssocID="{A9AC0F91-82DA-4646-AE8E-848365452556}" presName="parTxOnlySpace" presStyleCnt="0"/>
      <dgm:spPr/>
    </dgm:pt>
    <dgm:pt modelId="{F27D7BCC-27E5-4909-B880-EC340C6ECDF7}" type="pres">
      <dgm:prSet presAssocID="{B1E7177D-7D18-4F14-9E76-1D21BF85D6C1}" presName="parTxOnly" presStyleLbl="node1" presStyleIdx="1" presStyleCnt="5">
        <dgm:presLayoutVars>
          <dgm:chMax val="0"/>
          <dgm:chPref val="0"/>
          <dgm:bulletEnabled val="1"/>
        </dgm:presLayoutVars>
      </dgm:prSet>
      <dgm:spPr/>
    </dgm:pt>
    <dgm:pt modelId="{2724F23B-CFD0-4FF6-81D6-9051EB7D1361}" type="pres">
      <dgm:prSet presAssocID="{BEDEE9E5-7F2E-4130-BE91-26013D77B174}" presName="parTxOnlySpace" presStyleCnt="0"/>
      <dgm:spPr/>
    </dgm:pt>
    <dgm:pt modelId="{3AF83448-6731-48AB-A950-201D32B127A7}" type="pres">
      <dgm:prSet presAssocID="{2EBE8477-70DA-4CFF-A15E-3B0699152895}" presName="parTxOnly" presStyleLbl="node1" presStyleIdx="2" presStyleCnt="5">
        <dgm:presLayoutVars>
          <dgm:chMax val="0"/>
          <dgm:chPref val="0"/>
          <dgm:bulletEnabled val="1"/>
        </dgm:presLayoutVars>
      </dgm:prSet>
      <dgm:spPr/>
    </dgm:pt>
    <dgm:pt modelId="{1CF02E7C-D263-4F21-8E40-02D3AF062DF0}" type="pres">
      <dgm:prSet presAssocID="{79C7DBE2-477E-4225-817D-60DB65BDFC25}" presName="parTxOnlySpace" presStyleCnt="0"/>
      <dgm:spPr/>
    </dgm:pt>
    <dgm:pt modelId="{5BA4DF66-EAAC-4FEB-AD9C-1CBD0390916F}" type="pres">
      <dgm:prSet presAssocID="{018143C2-2EC6-4F7E-959E-26261F288751}" presName="parTxOnly" presStyleLbl="node1" presStyleIdx="3" presStyleCnt="5">
        <dgm:presLayoutVars>
          <dgm:chMax val="0"/>
          <dgm:chPref val="0"/>
          <dgm:bulletEnabled val="1"/>
        </dgm:presLayoutVars>
      </dgm:prSet>
      <dgm:spPr/>
    </dgm:pt>
    <dgm:pt modelId="{E435AF29-507D-4BC0-B57E-AB72A85B936C}" type="pres">
      <dgm:prSet presAssocID="{5A464D57-EE9A-404F-A31F-0EB9F59C1861}" presName="parTxOnlySpace" presStyleCnt="0"/>
      <dgm:spPr/>
    </dgm:pt>
    <dgm:pt modelId="{2884DCF3-9039-4C60-81DF-84EFCD020A6C}" type="pres">
      <dgm:prSet presAssocID="{B33BA258-CF64-4517-8089-CA9005F7D801}" presName="parTxOnly" presStyleLbl="node1" presStyleIdx="4" presStyleCnt="5">
        <dgm:presLayoutVars>
          <dgm:chMax val="0"/>
          <dgm:chPref val="0"/>
          <dgm:bulletEnabled val="1"/>
        </dgm:presLayoutVars>
      </dgm:prSet>
      <dgm:spPr/>
    </dgm:pt>
  </dgm:ptLst>
  <dgm:cxnLst>
    <dgm:cxn modelId="{F143715D-5C0F-419F-83A7-AFF70F05F527}" type="presOf" srcId="{B33BA258-CF64-4517-8089-CA9005F7D801}" destId="{2884DCF3-9039-4C60-81DF-84EFCD020A6C}" srcOrd="0" destOrd="0" presId="urn:microsoft.com/office/officeart/2005/8/layout/chevron1"/>
    <dgm:cxn modelId="{0671AB6B-57AB-421B-ABB1-1EA3DE4FB55A}" type="presOf" srcId="{2EBE8477-70DA-4CFF-A15E-3B0699152895}" destId="{3AF83448-6731-48AB-A950-201D32B127A7}" srcOrd="0" destOrd="0" presId="urn:microsoft.com/office/officeart/2005/8/layout/chevron1"/>
    <dgm:cxn modelId="{D89B7575-6590-43D8-834E-08CF69E19066}" type="presOf" srcId="{B1E7177D-7D18-4F14-9E76-1D21BF85D6C1}" destId="{F27D7BCC-27E5-4909-B880-EC340C6ECDF7}" srcOrd="0" destOrd="0" presId="urn:microsoft.com/office/officeart/2005/8/layout/chevron1"/>
    <dgm:cxn modelId="{FFEB5D7E-5A7D-4C7D-A9C0-C00DEE3251AB}" type="presOf" srcId="{19950CAC-3252-4B9E-8A9D-B7166400E0C5}" destId="{826B8D2E-5AF8-40BD-931A-4CA5BD5CCE6C}" srcOrd="0" destOrd="0" presId="urn:microsoft.com/office/officeart/2005/8/layout/chevron1"/>
    <dgm:cxn modelId="{1594E697-C370-4ED7-BAA6-1AF689C0344D}" srcId="{19950CAC-3252-4B9E-8A9D-B7166400E0C5}" destId="{2EBE8477-70DA-4CFF-A15E-3B0699152895}" srcOrd="2" destOrd="0" parTransId="{234F0356-C6B7-4543-9183-6400E2B0B950}" sibTransId="{79C7DBE2-477E-4225-817D-60DB65BDFC25}"/>
    <dgm:cxn modelId="{F6D0A19A-BD9F-4EF4-A525-A10AE1DF1C77}" srcId="{19950CAC-3252-4B9E-8A9D-B7166400E0C5}" destId="{E8BB289D-7C1C-4711-9D3A-F2970F2BF21A}" srcOrd="0" destOrd="0" parTransId="{B34EC15A-9BA4-4B79-B28E-6676E6E8D145}" sibTransId="{A9AC0F91-82DA-4646-AE8E-848365452556}"/>
    <dgm:cxn modelId="{AEB041A9-DD8A-4B34-ACD0-2F1430D76898}" type="presOf" srcId="{E8BB289D-7C1C-4711-9D3A-F2970F2BF21A}" destId="{89999ADE-7FFD-48D4-9F41-4EBA40FE57DE}" srcOrd="0" destOrd="0" presId="urn:microsoft.com/office/officeart/2005/8/layout/chevron1"/>
    <dgm:cxn modelId="{A3FF06B4-2BB7-4F9A-8CB8-4F983E04D1C6}" srcId="{19950CAC-3252-4B9E-8A9D-B7166400E0C5}" destId="{B1E7177D-7D18-4F14-9E76-1D21BF85D6C1}" srcOrd="1" destOrd="0" parTransId="{7B8D846F-9B98-4E28-8C5B-0D70BEAB0800}" sibTransId="{BEDEE9E5-7F2E-4130-BE91-26013D77B174}"/>
    <dgm:cxn modelId="{A3AF5BC5-1964-421C-9E72-D81B815D7133}" type="presOf" srcId="{018143C2-2EC6-4F7E-959E-26261F288751}" destId="{5BA4DF66-EAAC-4FEB-AD9C-1CBD0390916F}" srcOrd="0" destOrd="0" presId="urn:microsoft.com/office/officeart/2005/8/layout/chevron1"/>
    <dgm:cxn modelId="{B2822CD1-5011-454F-AFAB-48DA17A1A3D0}" srcId="{19950CAC-3252-4B9E-8A9D-B7166400E0C5}" destId="{B33BA258-CF64-4517-8089-CA9005F7D801}" srcOrd="4" destOrd="0" parTransId="{57B5EB28-E260-4718-94EB-577E9BA8E836}" sibTransId="{BA0ABBB7-5C26-4B3B-A87A-051DBA7F0776}"/>
    <dgm:cxn modelId="{6E9979FD-F76B-426A-9F83-A7816C092662}" srcId="{19950CAC-3252-4B9E-8A9D-B7166400E0C5}" destId="{018143C2-2EC6-4F7E-959E-26261F288751}" srcOrd="3" destOrd="0" parTransId="{5B626EF4-375C-49E5-A0A2-6A671920F1F8}" sibTransId="{5A464D57-EE9A-404F-A31F-0EB9F59C1861}"/>
    <dgm:cxn modelId="{F8E15955-40AE-4A65-8EC7-134ADA9E5B85}" type="presParOf" srcId="{826B8D2E-5AF8-40BD-931A-4CA5BD5CCE6C}" destId="{89999ADE-7FFD-48D4-9F41-4EBA40FE57DE}" srcOrd="0" destOrd="0" presId="urn:microsoft.com/office/officeart/2005/8/layout/chevron1"/>
    <dgm:cxn modelId="{B929EEAF-F661-4EDE-9243-5828D8EDB9A6}" type="presParOf" srcId="{826B8D2E-5AF8-40BD-931A-4CA5BD5CCE6C}" destId="{F8E68260-804C-42C1-B68A-F3B19A87E14C}" srcOrd="1" destOrd="0" presId="urn:microsoft.com/office/officeart/2005/8/layout/chevron1"/>
    <dgm:cxn modelId="{8435A9B9-3BBC-4F82-94BF-5A97F7322836}" type="presParOf" srcId="{826B8D2E-5AF8-40BD-931A-4CA5BD5CCE6C}" destId="{F27D7BCC-27E5-4909-B880-EC340C6ECDF7}" srcOrd="2" destOrd="0" presId="urn:microsoft.com/office/officeart/2005/8/layout/chevron1"/>
    <dgm:cxn modelId="{EDD04263-ED49-42D7-B126-CA5D538C4149}" type="presParOf" srcId="{826B8D2E-5AF8-40BD-931A-4CA5BD5CCE6C}" destId="{2724F23B-CFD0-4FF6-81D6-9051EB7D1361}" srcOrd="3" destOrd="0" presId="urn:microsoft.com/office/officeart/2005/8/layout/chevron1"/>
    <dgm:cxn modelId="{895C67C8-6D80-41DD-9F33-A2B0BCFDB2A7}" type="presParOf" srcId="{826B8D2E-5AF8-40BD-931A-4CA5BD5CCE6C}" destId="{3AF83448-6731-48AB-A950-201D32B127A7}" srcOrd="4" destOrd="0" presId="urn:microsoft.com/office/officeart/2005/8/layout/chevron1"/>
    <dgm:cxn modelId="{067C8710-AC0A-45F3-8610-A3D2585BB97E}" type="presParOf" srcId="{826B8D2E-5AF8-40BD-931A-4CA5BD5CCE6C}" destId="{1CF02E7C-D263-4F21-8E40-02D3AF062DF0}" srcOrd="5" destOrd="0" presId="urn:microsoft.com/office/officeart/2005/8/layout/chevron1"/>
    <dgm:cxn modelId="{72EFF1C5-7E8B-49E5-9D72-20B38E291F37}" type="presParOf" srcId="{826B8D2E-5AF8-40BD-931A-4CA5BD5CCE6C}" destId="{5BA4DF66-EAAC-4FEB-AD9C-1CBD0390916F}" srcOrd="6" destOrd="0" presId="urn:microsoft.com/office/officeart/2005/8/layout/chevron1"/>
    <dgm:cxn modelId="{D0EA0AF9-9A13-4F3A-BDC5-E32B00003C77}" type="presParOf" srcId="{826B8D2E-5AF8-40BD-931A-4CA5BD5CCE6C}" destId="{E435AF29-507D-4BC0-B57E-AB72A85B936C}" srcOrd="7" destOrd="0" presId="urn:microsoft.com/office/officeart/2005/8/layout/chevron1"/>
    <dgm:cxn modelId="{C3AF13E0-CD5E-4755-9C36-113ADFBB57D0}" type="presParOf" srcId="{826B8D2E-5AF8-40BD-931A-4CA5BD5CCE6C}" destId="{2884DCF3-9039-4C60-81DF-84EFCD020A6C}"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99ADE-7FFD-48D4-9F41-4EBA40FE57DE}">
      <dsp:nvSpPr>
        <dsp:cNvPr id="0" name=""/>
        <dsp:cNvSpPr/>
      </dsp:nvSpPr>
      <dsp:spPr>
        <a:xfrm>
          <a:off x="2567" y="1045341"/>
          <a:ext cx="2284883" cy="913953"/>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New RFP Published</a:t>
          </a:r>
        </a:p>
      </dsp:txBody>
      <dsp:txXfrm>
        <a:off x="459544" y="1045341"/>
        <a:ext cx="1370930" cy="913953"/>
      </dsp:txXfrm>
    </dsp:sp>
    <dsp:sp modelId="{F27D7BCC-27E5-4909-B880-EC340C6ECDF7}">
      <dsp:nvSpPr>
        <dsp:cNvPr id="0" name=""/>
        <dsp:cNvSpPr/>
      </dsp:nvSpPr>
      <dsp:spPr>
        <a:xfrm>
          <a:off x="2058962" y="1045341"/>
          <a:ext cx="2284883" cy="913953"/>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Application</a:t>
          </a:r>
        </a:p>
      </dsp:txBody>
      <dsp:txXfrm>
        <a:off x="2515939" y="1045341"/>
        <a:ext cx="1370930" cy="913953"/>
      </dsp:txXfrm>
    </dsp:sp>
    <dsp:sp modelId="{3AF83448-6731-48AB-A950-201D32B127A7}">
      <dsp:nvSpPr>
        <dsp:cNvPr id="0" name=""/>
        <dsp:cNvSpPr/>
      </dsp:nvSpPr>
      <dsp:spPr>
        <a:xfrm>
          <a:off x="4115358" y="1045341"/>
          <a:ext cx="2284883" cy="913953"/>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Contract Negotiation</a:t>
          </a:r>
        </a:p>
      </dsp:txBody>
      <dsp:txXfrm>
        <a:off x="4572335" y="1045341"/>
        <a:ext cx="1370930" cy="913953"/>
      </dsp:txXfrm>
    </dsp:sp>
    <dsp:sp modelId="{5BA4DF66-EAAC-4FEB-AD9C-1CBD0390916F}">
      <dsp:nvSpPr>
        <dsp:cNvPr id="0" name=""/>
        <dsp:cNvSpPr/>
      </dsp:nvSpPr>
      <dsp:spPr>
        <a:xfrm>
          <a:off x="6171753" y="1045341"/>
          <a:ext cx="2284883" cy="913953"/>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Contract Development</a:t>
          </a:r>
        </a:p>
      </dsp:txBody>
      <dsp:txXfrm>
        <a:off x="6628730" y="1045341"/>
        <a:ext cx="1370930" cy="913953"/>
      </dsp:txXfrm>
    </dsp:sp>
    <dsp:sp modelId="{2884DCF3-9039-4C60-81DF-84EFCD020A6C}">
      <dsp:nvSpPr>
        <dsp:cNvPr id="0" name=""/>
        <dsp:cNvSpPr/>
      </dsp:nvSpPr>
      <dsp:spPr>
        <a:xfrm>
          <a:off x="8228148" y="1045341"/>
          <a:ext cx="2284883" cy="913953"/>
        </a:xfrm>
        <a:prstGeom prst="chevron">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Contract Execution</a:t>
          </a:r>
        </a:p>
      </dsp:txBody>
      <dsp:txXfrm>
        <a:off x="8685125" y="1045341"/>
        <a:ext cx="1370930" cy="9139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377E3-2559-4B8F-B16C-96F45ED8DF8C}"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7B984-2B2F-4F69-83A0-404058A2A67B}" type="slidenum">
              <a:rPr lang="en-US" smtClean="0"/>
              <a:t>‹#›</a:t>
            </a:fld>
            <a:endParaRPr lang="en-US"/>
          </a:p>
        </p:txBody>
      </p:sp>
    </p:spTree>
    <p:extLst>
      <p:ext uri="{BB962C8B-B14F-4D97-AF65-F5344CB8AC3E}">
        <p14:creationId xmlns:p14="http://schemas.microsoft.com/office/powerpoint/2010/main" val="278570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a:t>
            </a:fld>
            <a:endParaRPr lang="en-US" dirty="0"/>
          </a:p>
        </p:txBody>
      </p:sp>
    </p:spTree>
    <p:extLst>
      <p:ext uri="{BB962C8B-B14F-4D97-AF65-F5344CB8AC3E}">
        <p14:creationId xmlns:p14="http://schemas.microsoft.com/office/powerpoint/2010/main" val="71191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10</a:t>
            </a:fld>
            <a:endParaRPr lang="en-US"/>
          </a:p>
        </p:txBody>
      </p:sp>
    </p:spTree>
    <p:extLst>
      <p:ext uri="{BB962C8B-B14F-4D97-AF65-F5344CB8AC3E}">
        <p14:creationId xmlns:p14="http://schemas.microsoft.com/office/powerpoint/2010/main" val="301702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11</a:t>
            </a:fld>
            <a:endParaRPr lang="en-US"/>
          </a:p>
        </p:txBody>
      </p:sp>
    </p:spTree>
    <p:extLst>
      <p:ext uri="{BB962C8B-B14F-4D97-AF65-F5344CB8AC3E}">
        <p14:creationId xmlns:p14="http://schemas.microsoft.com/office/powerpoint/2010/main" val="6356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12</a:t>
            </a:fld>
            <a:endParaRPr lang="en-US"/>
          </a:p>
        </p:txBody>
      </p:sp>
    </p:spTree>
    <p:extLst>
      <p:ext uri="{BB962C8B-B14F-4D97-AF65-F5344CB8AC3E}">
        <p14:creationId xmlns:p14="http://schemas.microsoft.com/office/powerpoint/2010/main" val="2509137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13</a:t>
            </a:fld>
            <a:endParaRPr lang="en-US"/>
          </a:p>
        </p:txBody>
      </p:sp>
    </p:spTree>
    <p:extLst>
      <p:ext uri="{BB962C8B-B14F-4D97-AF65-F5344CB8AC3E}">
        <p14:creationId xmlns:p14="http://schemas.microsoft.com/office/powerpoint/2010/main" val="141441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14</a:t>
            </a:fld>
            <a:endParaRPr lang="en-US"/>
          </a:p>
        </p:txBody>
      </p:sp>
    </p:spTree>
    <p:extLst>
      <p:ext uri="{BB962C8B-B14F-4D97-AF65-F5344CB8AC3E}">
        <p14:creationId xmlns:p14="http://schemas.microsoft.com/office/powerpoint/2010/main" val="3325786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15</a:t>
            </a:fld>
            <a:endParaRPr lang="en-US"/>
          </a:p>
        </p:txBody>
      </p:sp>
    </p:spTree>
    <p:extLst>
      <p:ext uri="{BB962C8B-B14F-4D97-AF65-F5344CB8AC3E}">
        <p14:creationId xmlns:p14="http://schemas.microsoft.com/office/powerpoint/2010/main" val="1902070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16</a:t>
            </a:fld>
            <a:endParaRPr lang="en-US"/>
          </a:p>
        </p:txBody>
      </p:sp>
    </p:spTree>
    <p:extLst>
      <p:ext uri="{BB962C8B-B14F-4D97-AF65-F5344CB8AC3E}">
        <p14:creationId xmlns:p14="http://schemas.microsoft.com/office/powerpoint/2010/main" val="2998708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17</a:t>
            </a:fld>
            <a:endParaRPr lang="en-US"/>
          </a:p>
        </p:txBody>
      </p:sp>
    </p:spTree>
    <p:extLst>
      <p:ext uri="{BB962C8B-B14F-4D97-AF65-F5344CB8AC3E}">
        <p14:creationId xmlns:p14="http://schemas.microsoft.com/office/powerpoint/2010/main" val="3663776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18</a:t>
            </a:fld>
            <a:endParaRPr lang="en-US"/>
          </a:p>
        </p:txBody>
      </p:sp>
    </p:spTree>
    <p:extLst>
      <p:ext uri="{BB962C8B-B14F-4D97-AF65-F5344CB8AC3E}">
        <p14:creationId xmlns:p14="http://schemas.microsoft.com/office/powerpoint/2010/main" val="2493026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19</a:t>
            </a:fld>
            <a:endParaRPr lang="en-US"/>
          </a:p>
        </p:txBody>
      </p:sp>
    </p:spTree>
    <p:extLst>
      <p:ext uri="{BB962C8B-B14F-4D97-AF65-F5344CB8AC3E}">
        <p14:creationId xmlns:p14="http://schemas.microsoft.com/office/powerpoint/2010/main" val="314976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a:t>
            </a:fld>
            <a:endParaRPr lang="en-US" dirty="0"/>
          </a:p>
        </p:txBody>
      </p:sp>
    </p:spTree>
    <p:extLst>
      <p:ext uri="{BB962C8B-B14F-4D97-AF65-F5344CB8AC3E}">
        <p14:creationId xmlns:p14="http://schemas.microsoft.com/office/powerpoint/2010/main" val="2494015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20</a:t>
            </a:fld>
            <a:endParaRPr lang="en-US"/>
          </a:p>
        </p:txBody>
      </p:sp>
    </p:spTree>
    <p:extLst>
      <p:ext uri="{BB962C8B-B14F-4D97-AF65-F5344CB8AC3E}">
        <p14:creationId xmlns:p14="http://schemas.microsoft.com/office/powerpoint/2010/main" val="4179321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21</a:t>
            </a:fld>
            <a:endParaRPr lang="en-US"/>
          </a:p>
        </p:txBody>
      </p:sp>
    </p:spTree>
    <p:extLst>
      <p:ext uri="{BB962C8B-B14F-4D97-AF65-F5344CB8AC3E}">
        <p14:creationId xmlns:p14="http://schemas.microsoft.com/office/powerpoint/2010/main" val="881863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22</a:t>
            </a:fld>
            <a:endParaRPr lang="en-US"/>
          </a:p>
        </p:txBody>
      </p:sp>
    </p:spTree>
    <p:extLst>
      <p:ext uri="{BB962C8B-B14F-4D97-AF65-F5344CB8AC3E}">
        <p14:creationId xmlns:p14="http://schemas.microsoft.com/office/powerpoint/2010/main" val="1852787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23</a:t>
            </a:fld>
            <a:endParaRPr lang="en-US"/>
          </a:p>
        </p:txBody>
      </p:sp>
    </p:spTree>
    <p:extLst>
      <p:ext uri="{BB962C8B-B14F-4D97-AF65-F5344CB8AC3E}">
        <p14:creationId xmlns:p14="http://schemas.microsoft.com/office/powerpoint/2010/main" val="1702176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24</a:t>
            </a:fld>
            <a:endParaRPr lang="en-US"/>
          </a:p>
        </p:txBody>
      </p:sp>
    </p:spTree>
    <p:extLst>
      <p:ext uri="{BB962C8B-B14F-4D97-AF65-F5344CB8AC3E}">
        <p14:creationId xmlns:p14="http://schemas.microsoft.com/office/powerpoint/2010/main" val="3949243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25</a:t>
            </a:fld>
            <a:endParaRPr lang="en-US"/>
          </a:p>
        </p:txBody>
      </p:sp>
    </p:spTree>
    <p:extLst>
      <p:ext uri="{BB962C8B-B14F-4D97-AF65-F5344CB8AC3E}">
        <p14:creationId xmlns:p14="http://schemas.microsoft.com/office/powerpoint/2010/main" val="1328621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26</a:t>
            </a:fld>
            <a:endParaRPr lang="en-US"/>
          </a:p>
        </p:txBody>
      </p:sp>
    </p:spTree>
    <p:extLst>
      <p:ext uri="{BB962C8B-B14F-4D97-AF65-F5344CB8AC3E}">
        <p14:creationId xmlns:p14="http://schemas.microsoft.com/office/powerpoint/2010/main" val="940687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27</a:t>
            </a:fld>
            <a:endParaRPr lang="en-US"/>
          </a:p>
        </p:txBody>
      </p:sp>
    </p:spTree>
    <p:extLst>
      <p:ext uri="{BB962C8B-B14F-4D97-AF65-F5344CB8AC3E}">
        <p14:creationId xmlns:p14="http://schemas.microsoft.com/office/powerpoint/2010/main" val="866724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28</a:t>
            </a:fld>
            <a:endParaRPr lang="en-US"/>
          </a:p>
        </p:txBody>
      </p:sp>
    </p:spTree>
    <p:extLst>
      <p:ext uri="{BB962C8B-B14F-4D97-AF65-F5344CB8AC3E}">
        <p14:creationId xmlns:p14="http://schemas.microsoft.com/office/powerpoint/2010/main" val="2574840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29</a:t>
            </a:fld>
            <a:endParaRPr lang="en-US"/>
          </a:p>
        </p:txBody>
      </p:sp>
    </p:spTree>
    <p:extLst>
      <p:ext uri="{BB962C8B-B14F-4D97-AF65-F5344CB8AC3E}">
        <p14:creationId xmlns:p14="http://schemas.microsoft.com/office/powerpoint/2010/main" val="45715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a:t>
            </a:fld>
            <a:endParaRPr lang="en-US" dirty="0"/>
          </a:p>
        </p:txBody>
      </p:sp>
    </p:spTree>
    <p:extLst>
      <p:ext uri="{BB962C8B-B14F-4D97-AF65-F5344CB8AC3E}">
        <p14:creationId xmlns:p14="http://schemas.microsoft.com/office/powerpoint/2010/main" val="8762723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30</a:t>
            </a:fld>
            <a:endParaRPr lang="en-US"/>
          </a:p>
        </p:txBody>
      </p:sp>
    </p:spTree>
    <p:extLst>
      <p:ext uri="{BB962C8B-B14F-4D97-AF65-F5344CB8AC3E}">
        <p14:creationId xmlns:p14="http://schemas.microsoft.com/office/powerpoint/2010/main" val="4625527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31</a:t>
            </a:fld>
            <a:endParaRPr lang="en-US"/>
          </a:p>
        </p:txBody>
      </p:sp>
    </p:spTree>
    <p:extLst>
      <p:ext uri="{BB962C8B-B14F-4D97-AF65-F5344CB8AC3E}">
        <p14:creationId xmlns:p14="http://schemas.microsoft.com/office/powerpoint/2010/main" val="5802717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32</a:t>
            </a:fld>
            <a:endParaRPr lang="en-US"/>
          </a:p>
        </p:txBody>
      </p:sp>
    </p:spTree>
    <p:extLst>
      <p:ext uri="{BB962C8B-B14F-4D97-AF65-F5344CB8AC3E}">
        <p14:creationId xmlns:p14="http://schemas.microsoft.com/office/powerpoint/2010/main" val="1801445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33</a:t>
            </a:fld>
            <a:endParaRPr lang="en-US"/>
          </a:p>
        </p:txBody>
      </p:sp>
    </p:spTree>
    <p:extLst>
      <p:ext uri="{BB962C8B-B14F-4D97-AF65-F5344CB8AC3E}">
        <p14:creationId xmlns:p14="http://schemas.microsoft.com/office/powerpoint/2010/main" val="24879221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34</a:t>
            </a:fld>
            <a:endParaRPr lang="en-US"/>
          </a:p>
        </p:txBody>
      </p:sp>
    </p:spTree>
    <p:extLst>
      <p:ext uri="{BB962C8B-B14F-4D97-AF65-F5344CB8AC3E}">
        <p14:creationId xmlns:p14="http://schemas.microsoft.com/office/powerpoint/2010/main" val="15057028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35</a:t>
            </a:fld>
            <a:endParaRPr lang="en-US"/>
          </a:p>
        </p:txBody>
      </p:sp>
    </p:spTree>
    <p:extLst>
      <p:ext uri="{BB962C8B-B14F-4D97-AF65-F5344CB8AC3E}">
        <p14:creationId xmlns:p14="http://schemas.microsoft.com/office/powerpoint/2010/main" val="1724214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p>
        </p:txBody>
      </p:sp>
      <p:sp>
        <p:nvSpPr>
          <p:cNvPr id="4" name="Slide Number Placeholder 3"/>
          <p:cNvSpPr>
            <a:spLocks noGrp="1"/>
          </p:cNvSpPr>
          <p:nvPr>
            <p:ph type="sldNum" sz="quarter" idx="5"/>
          </p:nvPr>
        </p:nvSpPr>
        <p:spPr/>
        <p:txBody>
          <a:bodyPr/>
          <a:lstStyle/>
          <a:p>
            <a:fld id="{8497B984-2B2F-4F69-83A0-404058A2A67B}" type="slidenum">
              <a:rPr lang="en-US" smtClean="0"/>
              <a:t>36</a:t>
            </a:fld>
            <a:endParaRPr lang="en-US"/>
          </a:p>
        </p:txBody>
      </p:sp>
    </p:spTree>
    <p:extLst>
      <p:ext uri="{BB962C8B-B14F-4D97-AF65-F5344CB8AC3E}">
        <p14:creationId xmlns:p14="http://schemas.microsoft.com/office/powerpoint/2010/main" val="25869705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37</a:t>
            </a:fld>
            <a:endParaRPr lang="en-US"/>
          </a:p>
        </p:txBody>
      </p:sp>
    </p:spTree>
    <p:extLst>
      <p:ext uri="{BB962C8B-B14F-4D97-AF65-F5344CB8AC3E}">
        <p14:creationId xmlns:p14="http://schemas.microsoft.com/office/powerpoint/2010/main" val="42876460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38</a:t>
            </a:fld>
            <a:endParaRPr lang="en-US"/>
          </a:p>
        </p:txBody>
      </p:sp>
    </p:spTree>
    <p:extLst>
      <p:ext uri="{BB962C8B-B14F-4D97-AF65-F5344CB8AC3E}">
        <p14:creationId xmlns:p14="http://schemas.microsoft.com/office/powerpoint/2010/main" val="39471322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39</a:t>
            </a:fld>
            <a:endParaRPr lang="en-US"/>
          </a:p>
        </p:txBody>
      </p:sp>
    </p:spTree>
    <p:extLst>
      <p:ext uri="{BB962C8B-B14F-4D97-AF65-F5344CB8AC3E}">
        <p14:creationId xmlns:p14="http://schemas.microsoft.com/office/powerpoint/2010/main" val="216057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4</a:t>
            </a:fld>
            <a:endParaRPr lang="en-US" dirty="0"/>
          </a:p>
        </p:txBody>
      </p:sp>
    </p:spTree>
    <p:extLst>
      <p:ext uri="{BB962C8B-B14F-4D97-AF65-F5344CB8AC3E}">
        <p14:creationId xmlns:p14="http://schemas.microsoft.com/office/powerpoint/2010/main" val="3322885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8497B984-2B2F-4F69-83A0-404058A2A67B}" type="slidenum">
              <a:rPr lang="en-US" smtClean="0"/>
              <a:t>5</a:t>
            </a:fld>
            <a:endParaRPr lang="en-US" dirty="0"/>
          </a:p>
        </p:txBody>
      </p:sp>
    </p:spTree>
    <p:extLst>
      <p:ext uri="{BB962C8B-B14F-4D97-AF65-F5344CB8AC3E}">
        <p14:creationId xmlns:p14="http://schemas.microsoft.com/office/powerpoint/2010/main" val="305519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6</a:t>
            </a:fld>
            <a:endParaRPr lang="en-US" dirty="0"/>
          </a:p>
        </p:txBody>
      </p:sp>
    </p:spTree>
    <p:extLst>
      <p:ext uri="{BB962C8B-B14F-4D97-AF65-F5344CB8AC3E}">
        <p14:creationId xmlns:p14="http://schemas.microsoft.com/office/powerpoint/2010/main" val="1706269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497B984-2B2F-4F69-83A0-404058A2A67B}" type="slidenum">
              <a:rPr lang="en-US" smtClean="0"/>
              <a:t>7</a:t>
            </a:fld>
            <a:endParaRPr lang="en-US" dirty="0"/>
          </a:p>
        </p:txBody>
      </p:sp>
    </p:spTree>
    <p:extLst>
      <p:ext uri="{BB962C8B-B14F-4D97-AF65-F5344CB8AC3E}">
        <p14:creationId xmlns:p14="http://schemas.microsoft.com/office/powerpoint/2010/main" val="3277541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497B984-2B2F-4F69-83A0-404058A2A67B}" type="slidenum">
              <a:rPr lang="en-US" smtClean="0"/>
              <a:t>8</a:t>
            </a:fld>
            <a:endParaRPr lang="en-US" dirty="0"/>
          </a:p>
        </p:txBody>
      </p:sp>
    </p:spTree>
    <p:extLst>
      <p:ext uri="{BB962C8B-B14F-4D97-AF65-F5344CB8AC3E}">
        <p14:creationId xmlns:p14="http://schemas.microsoft.com/office/powerpoint/2010/main" val="3743546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97B984-2B2F-4F69-83A0-404058A2A67B}" type="slidenum">
              <a:rPr lang="en-US" smtClean="0"/>
              <a:t>9</a:t>
            </a:fld>
            <a:endParaRPr lang="en-US"/>
          </a:p>
        </p:txBody>
      </p:sp>
    </p:spTree>
    <p:extLst>
      <p:ext uri="{BB962C8B-B14F-4D97-AF65-F5344CB8AC3E}">
        <p14:creationId xmlns:p14="http://schemas.microsoft.com/office/powerpoint/2010/main" val="156085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24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191949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noAutofit/>
          </a:bodyPr>
          <a:lstStyle>
            <a:lvl1pPr marL="685800" indent="-228600">
              <a:lnSpc>
                <a:spcPct val="100000"/>
              </a:lnSpc>
              <a:spcBef>
                <a:spcPts val="0"/>
              </a:spcBef>
              <a:buClr>
                <a:schemeClr val="accent2"/>
              </a:buClr>
              <a:defRPr sz="3200">
                <a:solidFill>
                  <a:schemeClr val="bg1"/>
                </a:solidFill>
              </a:defRPr>
            </a:lvl1pPr>
            <a:lvl2pPr marL="1143000" indent="-228600">
              <a:lnSpc>
                <a:spcPct val="100000"/>
              </a:lnSpc>
              <a:buClr>
                <a:schemeClr val="accent2"/>
              </a:buClr>
              <a:defRPr sz="2800">
                <a:solidFill>
                  <a:schemeClr val="bg1"/>
                </a:solidFill>
              </a:defRPr>
            </a:lvl2pPr>
            <a:lvl3pPr marL="1600200" indent="-228600">
              <a:lnSpc>
                <a:spcPct val="100000"/>
              </a:lnSpc>
              <a:buClr>
                <a:schemeClr val="accent2"/>
              </a:buClr>
              <a:defRPr sz="2000">
                <a:solidFill>
                  <a:schemeClr val="bg1"/>
                </a:solidFill>
              </a:defRPr>
            </a:lvl3pPr>
            <a:lvl4pPr marL="2057400" indent="-228600">
              <a:lnSpc>
                <a:spcPct val="100000"/>
              </a:lnSpc>
              <a:buClr>
                <a:schemeClr val="accent2"/>
              </a:buClr>
              <a:defRPr sz="2000">
                <a:solidFill>
                  <a:schemeClr val="bg1"/>
                </a:solidFill>
              </a:defRPr>
            </a:lvl4pPr>
            <a:lvl5pPr marL="2514600" indent="-228600">
              <a:lnSpc>
                <a:spcPct val="100000"/>
              </a:lnSpc>
              <a:buClr>
                <a:schemeClr val="accent2"/>
              </a:buCl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76830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980667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12671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4158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59900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14579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87483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245173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tx2"/>
                </a:solidFill>
              </a:defRPr>
            </a:lvl1pPr>
          </a:lstStyle>
          <a:p>
            <a:r>
              <a:rPr lang="en-US"/>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60758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56268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1" name="Picture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36685" y="1767293"/>
            <a:ext cx="6118629" cy="793155"/>
          </a:xfrm>
          <a:prstGeom prst="rect">
            <a:avLst/>
          </a:prstGeom>
        </p:spPr>
      </p:pic>
    </p:spTree>
    <p:extLst>
      <p:ext uri="{BB962C8B-B14F-4D97-AF65-F5344CB8AC3E}">
        <p14:creationId xmlns:p14="http://schemas.microsoft.com/office/powerpoint/2010/main" val="2716731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90549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77975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847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232147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107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327441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8669283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79387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77899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tx2"/>
                </a:solidFill>
              </a:defRPr>
            </a:lvl1pPr>
          </a:lstStyle>
          <a:p>
            <a:r>
              <a:rPr lang="en-US"/>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11331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err="1"/>
              <a:t>Firstname</a:t>
            </a:r>
            <a:r>
              <a:rPr lang="en-US" sz="1800"/>
              <a:t> </a:t>
            </a:r>
            <a:r>
              <a:rPr lang="en-US" sz="1800" err="1"/>
              <a:t>Lastname</a:t>
            </a:r>
            <a:r>
              <a:rPr lang="en-US" sz="1800"/>
              <a:t> | Job Title</a:t>
            </a:r>
          </a:p>
          <a:p>
            <a:r>
              <a:rPr lang="en-US" sz="1800"/>
              <a:t>Date</a:t>
            </a:r>
            <a:endParaRPr lang="en-US"/>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mn.gov/deed/</a:t>
            </a:r>
            <a:r>
              <a:rPr lang="en-US" err="1"/>
              <a:t>vrs</a:t>
            </a:r>
            <a:endParaRPr lang="en-US"/>
          </a:p>
        </p:txBody>
      </p:sp>
      <p:sp>
        <p:nvSpPr>
          <p:cNvPr id="6" name="Picture Placeholder 5"/>
          <p:cNvSpPr>
            <a:spLocks noGrp="1"/>
          </p:cNvSpPr>
          <p:nvPr>
            <p:ph type="pic" sz="quarter" idx="17"/>
          </p:nvPr>
        </p:nvSpPr>
        <p:spPr>
          <a:xfrm>
            <a:off x="0" y="0"/>
            <a:ext cx="12192000" cy="3380732"/>
          </a:xfrm>
        </p:spPr>
        <p:txBody>
          <a:bodyPr/>
          <a:lstStyle/>
          <a:p>
            <a:endParaRPr lang="en-US"/>
          </a:p>
        </p:txBody>
      </p:sp>
      <p:pic>
        <p:nvPicPr>
          <p:cNvPr id="4" name="Picture 3"/>
          <p:cNvPicPr>
            <a:picLocks noChangeAspect="1"/>
          </p:cNvPicPr>
          <p:nvPr userDrawn="1"/>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 y="6238875"/>
            <a:ext cx="4776107" cy="619125"/>
          </a:xfrm>
          <a:prstGeom prst="rect">
            <a:avLst/>
          </a:prstGeom>
        </p:spPr>
      </p:pic>
    </p:spTree>
    <p:extLst>
      <p:ext uri="{BB962C8B-B14F-4D97-AF65-F5344CB8AC3E}">
        <p14:creationId xmlns:p14="http://schemas.microsoft.com/office/powerpoint/2010/main" val="23623735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tx2"/>
                </a:solidFill>
              </a:defRPr>
            </a:lvl1pPr>
          </a:lstStyle>
          <a:p>
            <a:r>
              <a:rPr lang="en-US"/>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mn.gov/deed/</a:t>
            </a:r>
            <a:r>
              <a:rPr lang="en-US" err="1"/>
              <a:t>vrs</a:t>
            </a:r>
            <a:endParaRPr lang="en-US"/>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440544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5023345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7481800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32881715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29861682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p>
            <a:endParaRPr lang="en-US"/>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41104913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1308136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tx2"/>
                </a:solidFill>
              </a:defRPr>
            </a:lvl1pPr>
          </a:lstStyle>
          <a:p>
            <a:r>
              <a:rPr lang="en-US"/>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27806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tx2"/>
                </a:solidFill>
              </a:defRPr>
            </a:lvl1pPr>
          </a:lstStyle>
          <a:p>
            <a:r>
              <a:rPr lang="en-US"/>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2905814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mn.gov/deed/</a:t>
            </a:r>
            <a:r>
              <a:rPr lang="en-US" err="1"/>
              <a:t>vrs</a:t>
            </a:r>
            <a:endParaRPr lang="en-US"/>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409575"/>
            <a:ext cx="4928340" cy="638859"/>
          </a:xfrm>
          <a:prstGeom prst="rect">
            <a:avLst/>
          </a:prstGeom>
        </p:spPr>
      </p:pic>
    </p:spTree>
    <p:extLst>
      <p:ext uri="{BB962C8B-B14F-4D97-AF65-F5344CB8AC3E}">
        <p14:creationId xmlns:p14="http://schemas.microsoft.com/office/powerpoint/2010/main" val="350085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722504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mn.gov/deed/</a:t>
            </a:r>
            <a:r>
              <a:rPr lang="en-US" err="1">
                <a:solidFill>
                  <a:schemeClr val="tx2"/>
                </a:solidFill>
              </a:rPr>
              <a:t>vrs</a:t>
            </a:r>
            <a:endParaRPr lang="en-US">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588185"/>
            <a:ext cx="3550492" cy="4602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4577" y="409575"/>
            <a:ext cx="4928340" cy="638859"/>
          </a:xfrm>
          <a:prstGeom prst="rect">
            <a:avLst/>
          </a:prstGeom>
        </p:spPr>
      </p:pic>
    </p:spTree>
    <p:extLst>
      <p:ext uri="{BB962C8B-B14F-4D97-AF65-F5344CB8AC3E}">
        <p14:creationId xmlns:p14="http://schemas.microsoft.com/office/powerpoint/2010/main" val="29445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err="1"/>
              <a:t>Firstname</a:t>
            </a:r>
            <a:r>
              <a:rPr lang="en-US" sz="1800"/>
              <a:t> </a:t>
            </a:r>
            <a:r>
              <a:rPr lang="en-US" sz="1800" err="1"/>
              <a:t>Lastname</a:t>
            </a:r>
            <a:r>
              <a:rPr lang="en-US" sz="180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a:t>Click Icon to add picture</a:t>
            </a:r>
          </a:p>
        </p:txBody>
      </p:sp>
      <p:sp>
        <p:nvSpPr>
          <p:cNvPr id="18" name="Date Placeholder 17"/>
          <p:cNvSpPr>
            <a:spLocks noGrp="1"/>
          </p:cNvSpPr>
          <p:nvPr>
            <p:ph type="dt" sz="half" idx="15"/>
          </p:nvPr>
        </p:nvSpPr>
        <p:spPr/>
        <p:txBody>
          <a:bodyPr/>
          <a:lstStyle/>
          <a:p>
            <a:endParaRPr lang="en-US"/>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577" y="614458"/>
            <a:ext cx="3550492" cy="460249"/>
          </a:xfrm>
          <a:prstGeom prst="rect">
            <a:avLst/>
          </a:prstGeom>
        </p:spPr>
      </p:pic>
    </p:spTree>
    <p:extLst>
      <p:ext uri="{BB962C8B-B14F-4D97-AF65-F5344CB8AC3E}">
        <p14:creationId xmlns:p14="http://schemas.microsoft.com/office/powerpoint/2010/main" val="7932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1914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206897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normAutofit/>
          </a:bodyPr>
          <a:lstStyle>
            <a:lvl1pPr marL="342900" indent="-342900">
              <a:lnSpc>
                <a:spcPct val="100000"/>
              </a:lnSpc>
              <a:spcAft>
                <a:spcPts val="1000"/>
              </a:spcAft>
              <a:buClr>
                <a:schemeClr val="accent1"/>
              </a:buClr>
              <a:buFont typeface="Arial" panose="020B0604020202020204" pitchFamily="34" charset="0"/>
              <a:buChar char="•"/>
              <a:defRPr sz="3200"/>
            </a:lvl1pPr>
            <a:lvl2pPr marL="800100" indent="-342900">
              <a:lnSpc>
                <a:spcPct val="100000"/>
              </a:lnSpc>
              <a:spcAft>
                <a:spcPts val="1000"/>
              </a:spcAft>
              <a:buClr>
                <a:schemeClr val="accent1"/>
              </a:buClr>
              <a:buFont typeface="Arial" panose="020B0604020202020204" pitchFamily="34" charset="0"/>
              <a:buChar char="•"/>
              <a:defRPr sz="2800"/>
            </a:lvl2pPr>
            <a:lvl3pPr marL="1200150" indent="-285750">
              <a:lnSpc>
                <a:spcPct val="100000"/>
              </a:lnSpc>
              <a:spcAft>
                <a:spcPts val="1000"/>
              </a:spcAft>
              <a:buClr>
                <a:schemeClr val="accent1"/>
              </a:buClr>
              <a:buFont typeface="Arial" panose="020B0604020202020204" pitchFamily="34" charset="0"/>
              <a:buChar char="•"/>
              <a:defRPr sz="2000"/>
            </a:lvl3pPr>
            <a:lvl4pPr marL="1657350" indent="-285750">
              <a:lnSpc>
                <a:spcPct val="100000"/>
              </a:lnSpc>
              <a:spcAft>
                <a:spcPts val="1000"/>
              </a:spcAft>
              <a:buClr>
                <a:schemeClr val="accent1"/>
              </a:buClr>
              <a:buFont typeface="Arial" panose="020B0604020202020204" pitchFamily="34" charset="0"/>
              <a:buChar char="•"/>
              <a:defRPr sz="2000"/>
            </a:lvl4pPr>
            <a:lvl5pPr marL="2114550" indent="-285750">
              <a:lnSpc>
                <a:spcPct val="100000"/>
              </a:lnSpc>
              <a:spcAft>
                <a:spcPts val="1000"/>
              </a:spcAft>
              <a:buClr>
                <a:schemeClr val="accent1"/>
              </a:buClr>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5570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7176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mn.gov/deed/</a:t>
            </a:r>
            <a:r>
              <a:rPr lang="en-US" err="1"/>
              <a:t>vrs</a:t>
            </a:r>
            <a:endParaRPr lang="en-US"/>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42144213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 id="2147483685" r:id="rId26"/>
    <p:sldLayoutId id="2147483686" r:id="rId27"/>
    <p:sldLayoutId id="2147483687" r:id="rId28"/>
    <p:sldLayoutId id="2147483697" r:id="rId29"/>
    <p:sldLayoutId id="2147483698" r:id="rId30"/>
    <p:sldLayoutId id="2147483699" r:id="rId31"/>
    <p:sldLayoutId id="2147483700" r:id="rId32"/>
    <p:sldLayoutId id="2147483701" r:id="rId33"/>
    <p:sldLayoutId id="2147483702" r:id="rId34"/>
    <p:sldLayoutId id="2147483703" r:id="rId35"/>
    <p:sldLayoutId id="2147483704" r:id="rId36"/>
    <p:sldLayoutId id="2147483705" r:id="rId37"/>
    <p:sldLayoutId id="2147483706" r:id="rId38"/>
    <p:sldLayoutId id="2147483707" r:id="rId39"/>
    <p:sldLayoutId id="2147483708" r:id="rId40"/>
  </p:sldLayoutIdLst>
  <p:hf sldNum="0" hdr="0" dt="0"/>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lnks.gd/l/eyJhbGciOiJIUzI1NiJ9.eyJidWxsZXRpbl9saW5rX2lkIjoxMDMsInVyaSI6ImJwMjpjbGljayIsImJ1bGxldGluX2lkIjoiMjAyMTA5MTQuNDU4ODc4OTEiLCJ1cmwiOiJodHRwczovL21uLmdvdi9jb3ZpZDE5L2dldC10ZXN0ZWQvdGVzdGluZy1sb2NhdGlvbnMvaW5kZXguanNwIn0.tVb5ajqLetUS79OCPFK3SSVzP0SIZJA3dpaOzkc3iP4/s/260155877/br/112311391914-l"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Pages/ResponsePage.aspx?id=RrAU68QkGUWPJricIVmCjPZziNO3vctElqxVZCB47BNUNDdUS0VYUjJUV0FOWjRHNEU0MEFXNzlEMS4u"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mailto:Jessica.Outhwaite@state.mn.us" TargetMode="External"/><Relationship Id="rId4" Type="http://schemas.openxmlformats.org/officeDocument/2006/relationships/hyperlink" Target="mailto:Janeen.Oien@state.mn.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s://mn.gov/deed/job-seekers/disabilities/partners/listing"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hyperlink" Target="https://mn.gov/deed/job-seekers/disabilities/youth/contacts/" TargetMode="External"/><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mn.gov/deed/assets/student-services-levels_tcm1045-496681.pdf" TargetMode="External"/><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mailto:taylor.mclaughlin@state.mn.us" TargetMode="External"/><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hyperlink" Target="https://public.govdelivery.com/accounts/MNDEED/subscriber/new?topic_id=MNDEED_111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forms.office.com/Pages/ResponsePage.aspx?id=RrAU68QkGUWPJricIVmCjPZziNO3vctElqxVZCB47BNUNDdUS0VYUjJUV0FOWjRHNEU0MEFXNzlEMS4u"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lnks.gd/l/eyJhbGciOiJIUzI1NiJ9.eyJidWxsZXRpbl9saW5rX2lkIjoxMDIsInVyaSI6ImJwMjpjbGljayIsImJ1bGxldGluX2lkIjoiMjAyMTA5MTQuNDU4ODc4OTEiLCJ1cmwiOiJodHRwczovL3d3dy5tbWQuYWRtaW4uc3RhdGUubW4udXMvb3NwL0d1aWRhbmNlLVZhY2NpbmF0aW9uLWFuZC1UZXN0aW5nLVZlbmRvcnMtYW5kLUNvbnRyYWN0b3JzLnBkZiJ9.7VCKXIjWeYs69VhDO7Wbl236HaHY7b1vH-wI4TnntJw/s/260155877/br/112311391914-l"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E40C-3E5B-4B88-91E2-488B64A3D478}"/>
              </a:ext>
            </a:extLst>
          </p:cNvPr>
          <p:cNvSpPr>
            <a:spLocks noGrp="1"/>
          </p:cNvSpPr>
          <p:nvPr>
            <p:ph type="ctrTitle"/>
          </p:nvPr>
        </p:nvSpPr>
        <p:spPr/>
        <p:txBody>
          <a:bodyPr/>
          <a:lstStyle/>
          <a:p>
            <a:r>
              <a:rPr lang="en-US" dirty="0"/>
              <a:t>VRS Community Partners + VRS Staff Forum</a:t>
            </a:r>
          </a:p>
        </p:txBody>
      </p:sp>
      <p:sp>
        <p:nvSpPr>
          <p:cNvPr id="3" name="Text Placeholder 2">
            <a:extLst>
              <a:ext uri="{FF2B5EF4-FFF2-40B4-BE49-F238E27FC236}">
                <a16:creationId xmlns:a16="http://schemas.microsoft.com/office/drawing/2014/main" id="{392825AF-5996-4C18-A8DA-A3ECDCFD4BBD}"/>
              </a:ext>
            </a:extLst>
          </p:cNvPr>
          <p:cNvSpPr>
            <a:spLocks noGrp="1"/>
          </p:cNvSpPr>
          <p:nvPr>
            <p:ph type="body" sz="quarter" idx="14"/>
          </p:nvPr>
        </p:nvSpPr>
        <p:spPr/>
        <p:txBody>
          <a:bodyPr/>
          <a:lstStyle/>
          <a:p>
            <a:r>
              <a:rPr lang="en-US" dirty="0"/>
              <a:t>October 5, 2021</a:t>
            </a:r>
          </a:p>
        </p:txBody>
      </p:sp>
    </p:spTree>
    <p:extLst>
      <p:ext uri="{BB962C8B-B14F-4D97-AF65-F5344CB8AC3E}">
        <p14:creationId xmlns:p14="http://schemas.microsoft.com/office/powerpoint/2010/main" val="307496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4C8B-776F-4C4D-A4D5-BA5898E781C3}"/>
              </a:ext>
            </a:extLst>
          </p:cNvPr>
          <p:cNvSpPr>
            <a:spLocks noGrp="1"/>
          </p:cNvSpPr>
          <p:nvPr>
            <p:ph type="title"/>
          </p:nvPr>
        </p:nvSpPr>
        <p:spPr/>
        <p:txBody>
          <a:bodyPr>
            <a:normAutofit/>
          </a:bodyPr>
          <a:lstStyle/>
          <a:p>
            <a:r>
              <a:rPr lang="en-US"/>
              <a:t>Effective Date and Implementation</a:t>
            </a:r>
          </a:p>
        </p:txBody>
      </p:sp>
      <p:sp>
        <p:nvSpPr>
          <p:cNvPr id="3" name="Content Placeholder 2">
            <a:extLst>
              <a:ext uri="{FF2B5EF4-FFF2-40B4-BE49-F238E27FC236}">
                <a16:creationId xmlns:a16="http://schemas.microsoft.com/office/drawing/2014/main" id="{32F27BCB-D1D2-46A0-9A34-0F50153B13EA}"/>
              </a:ext>
            </a:extLst>
          </p:cNvPr>
          <p:cNvSpPr>
            <a:spLocks noGrp="1"/>
          </p:cNvSpPr>
          <p:nvPr>
            <p:ph idx="1"/>
          </p:nvPr>
        </p:nvSpPr>
        <p:spPr/>
        <p:txBody>
          <a:bodyPr>
            <a:normAutofit fontScale="92500" lnSpcReduction="10000"/>
          </a:bodyPr>
          <a:lstStyle/>
          <a:p>
            <a:r>
              <a:rPr lang="en-US"/>
              <a:t>The effective date of Policy #1446 was September 8, 2021. </a:t>
            </a:r>
          </a:p>
          <a:p>
            <a:r>
              <a:rPr lang="en-US"/>
              <a:t>VRS does not expect that our Community Partners will implement this policy overnight. </a:t>
            </a:r>
          </a:p>
          <a:p>
            <a:r>
              <a:rPr lang="en-US"/>
              <a:t>We recognize there is a lot of information to digest in the state policy and logistics to put in place. </a:t>
            </a:r>
          </a:p>
          <a:p>
            <a:r>
              <a:rPr lang="en-US"/>
              <a:t>We do expect that our Community Partners will work diligently to develop and implement internal policies to comply with Policy #1446 as soon as possible.</a:t>
            </a:r>
          </a:p>
          <a:p>
            <a:endParaRPr lang="en-US"/>
          </a:p>
        </p:txBody>
      </p:sp>
    </p:spTree>
    <p:extLst>
      <p:ext uri="{BB962C8B-B14F-4D97-AF65-F5344CB8AC3E}">
        <p14:creationId xmlns:p14="http://schemas.microsoft.com/office/powerpoint/2010/main" val="427399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89FF-94D1-4C89-8DF3-FDF9A67FFC4F}"/>
              </a:ext>
            </a:extLst>
          </p:cNvPr>
          <p:cNvSpPr>
            <a:spLocks noGrp="1"/>
          </p:cNvSpPr>
          <p:nvPr>
            <p:ph type="title"/>
          </p:nvPr>
        </p:nvSpPr>
        <p:spPr/>
        <p:txBody>
          <a:bodyPr>
            <a:normAutofit/>
          </a:bodyPr>
          <a:lstStyle/>
          <a:p>
            <a:r>
              <a:rPr lang="en-US"/>
              <a:t>Does Policy #1446 apply to my organization?</a:t>
            </a:r>
          </a:p>
        </p:txBody>
      </p:sp>
      <p:sp>
        <p:nvSpPr>
          <p:cNvPr id="3" name="Content Placeholder 2">
            <a:extLst>
              <a:ext uri="{FF2B5EF4-FFF2-40B4-BE49-F238E27FC236}">
                <a16:creationId xmlns:a16="http://schemas.microsoft.com/office/drawing/2014/main" id="{52D855B3-B639-4081-8611-8D9C026A3E21}"/>
              </a:ext>
            </a:extLst>
          </p:cNvPr>
          <p:cNvSpPr>
            <a:spLocks noGrp="1"/>
          </p:cNvSpPr>
          <p:nvPr>
            <p:ph idx="1"/>
          </p:nvPr>
        </p:nvSpPr>
        <p:spPr/>
        <p:txBody>
          <a:bodyPr>
            <a:normAutofit fontScale="92500" lnSpcReduction="20000"/>
          </a:bodyPr>
          <a:lstStyle/>
          <a:p>
            <a:r>
              <a:rPr lang="en-US"/>
              <a:t>Policy #1446 applies to any VRS Community Partners who hold a P/T Contract with employees who are:</a:t>
            </a:r>
          </a:p>
          <a:p>
            <a:pPr lvl="1"/>
            <a:r>
              <a:rPr lang="en-US"/>
              <a:t>Providing in-person services to our customers or other state employees.</a:t>
            </a:r>
          </a:p>
          <a:p>
            <a:pPr lvl="1"/>
            <a:r>
              <a:rPr lang="en-US"/>
              <a:t>Entering State office buildings for more than 10 minutes.</a:t>
            </a:r>
          </a:p>
          <a:p>
            <a:r>
              <a:rPr lang="en-US"/>
              <a:t>Policy #1446 does not apply to VRS Community Partners with a P/T Contract with employees who are:</a:t>
            </a:r>
          </a:p>
          <a:p>
            <a:pPr lvl="1"/>
            <a:r>
              <a:rPr lang="en-US"/>
              <a:t>Only providing virtual services.</a:t>
            </a:r>
          </a:p>
          <a:p>
            <a:pPr lvl="1"/>
            <a:r>
              <a:rPr lang="en-US"/>
              <a:t>Onsite for less than 10 minutes.</a:t>
            </a:r>
          </a:p>
        </p:txBody>
      </p:sp>
    </p:spTree>
    <p:extLst>
      <p:ext uri="{BB962C8B-B14F-4D97-AF65-F5344CB8AC3E}">
        <p14:creationId xmlns:p14="http://schemas.microsoft.com/office/powerpoint/2010/main" val="82125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89FF-94D1-4C89-8DF3-FDF9A67FFC4F}"/>
              </a:ext>
            </a:extLst>
          </p:cNvPr>
          <p:cNvSpPr>
            <a:spLocks noGrp="1"/>
          </p:cNvSpPr>
          <p:nvPr>
            <p:ph type="title"/>
          </p:nvPr>
        </p:nvSpPr>
        <p:spPr/>
        <p:txBody>
          <a:bodyPr>
            <a:normAutofit/>
          </a:bodyPr>
          <a:lstStyle/>
          <a:p>
            <a:r>
              <a:rPr lang="en-US" sz="2400"/>
              <a:t>Does Policy #1446 apply to employees of my organization who provide services only through a VRS Grant Contract?</a:t>
            </a:r>
          </a:p>
        </p:txBody>
      </p:sp>
      <p:sp>
        <p:nvSpPr>
          <p:cNvPr id="3" name="Content Placeholder 2">
            <a:extLst>
              <a:ext uri="{FF2B5EF4-FFF2-40B4-BE49-F238E27FC236}">
                <a16:creationId xmlns:a16="http://schemas.microsoft.com/office/drawing/2014/main" id="{52D855B3-B639-4081-8611-8D9C026A3E21}"/>
              </a:ext>
            </a:extLst>
          </p:cNvPr>
          <p:cNvSpPr>
            <a:spLocks noGrp="1"/>
          </p:cNvSpPr>
          <p:nvPr>
            <p:ph idx="1"/>
          </p:nvPr>
        </p:nvSpPr>
        <p:spPr/>
        <p:txBody>
          <a:bodyPr>
            <a:normAutofit fontScale="62500" lnSpcReduction="20000"/>
          </a:bodyPr>
          <a:lstStyle/>
          <a:p>
            <a:r>
              <a:rPr lang="en-US"/>
              <a:t>Policy #1446 does not apply to grant contracts from VRS. However, most of the VRS Community Partners who have a grant contract through VRS also have a VR Program P/T Contract. Thus, the vast majority of VRS Community Partner organizations are affected by this policy.</a:t>
            </a:r>
          </a:p>
          <a:p>
            <a:r>
              <a:rPr lang="en-US"/>
              <a:t>If an organization has both a VRS grant contract and a VR Program P/T Contract, this policy is applicable at a specific employee level. </a:t>
            </a:r>
          </a:p>
          <a:p>
            <a:r>
              <a:rPr lang="en-US"/>
              <a:t>If a Community Partner employee provides only services through a grant and do not provide any VR program services, then the Community Partner does not need to track and maintain data regarding proof of full vaccination or weekly positive test results for that individual employee.</a:t>
            </a:r>
          </a:p>
          <a:p>
            <a:r>
              <a:rPr lang="en-US"/>
              <a:t>If a Community Partner employee provides both grant services and VR program services, then the Community Partner does need to track and maintain data regarding proof of full vaccination or weekly positive test results for that individual employee.</a:t>
            </a:r>
          </a:p>
        </p:txBody>
      </p:sp>
    </p:spTree>
    <p:extLst>
      <p:ext uri="{BB962C8B-B14F-4D97-AF65-F5344CB8AC3E}">
        <p14:creationId xmlns:p14="http://schemas.microsoft.com/office/powerpoint/2010/main" val="195742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89FF-94D1-4C89-8DF3-FDF9A67FFC4F}"/>
              </a:ext>
            </a:extLst>
          </p:cNvPr>
          <p:cNvSpPr>
            <a:spLocks noGrp="1"/>
          </p:cNvSpPr>
          <p:nvPr>
            <p:ph type="title"/>
          </p:nvPr>
        </p:nvSpPr>
        <p:spPr/>
        <p:txBody>
          <a:bodyPr>
            <a:normAutofit/>
          </a:bodyPr>
          <a:lstStyle/>
          <a:p>
            <a:r>
              <a:rPr lang="en-US" sz="2400"/>
              <a:t>Does Policy #1446 apply to employees of my organization or business such as the office administrator, receptionist, accountant?</a:t>
            </a:r>
          </a:p>
        </p:txBody>
      </p:sp>
      <p:sp>
        <p:nvSpPr>
          <p:cNvPr id="3" name="Content Placeholder 2">
            <a:extLst>
              <a:ext uri="{FF2B5EF4-FFF2-40B4-BE49-F238E27FC236}">
                <a16:creationId xmlns:a16="http://schemas.microsoft.com/office/drawing/2014/main" id="{52D855B3-B639-4081-8611-8D9C026A3E21}"/>
              </a:ext>
            </a:extLst>
          </p:cNvPr>
          <p:cNvSpPr>
            <a:spLocks noGrp="1"/>
          </p:cNvSpPr>
          <p:nvPr>
            <p:ph idx="1"/>
          </p:nvPr>
        </p:nvSpPr>
        <p:spPr/>
        <p:txBody>
          <a:bodyPr/>
          <a:lstStyle/>
          <a:p>
            <a:r>
              <a:rPr lang="en-US"/>
              <a:t>Community Partners are required to track and maintain data regarding proof of full vaccination or weekly positive test results only for staff who will provide direct, in-person services funded by a state P/T contract. </a:t>
            </a:r>
          </a:p>
          <a:p>
            <a:r>
              <a:rPr lang="en-US"/>
              <a:t>Community Partners do not need to track and maintain data regarding proof of full vaccination or weekly positive test results for office staff (such as office administrators, receptionists, accountants).</a:t>
            </a:r>
          </a:p>
        </p:txBody>
      </p:sp>
    </p:spTree>
    <p:extLst>
      <p:ext uri="{BB962C8B-B14F-4D97-AF65-F5344CB8AC3E}">
        <p14:creationId xmlns:p14="http://schemas.microsoft.com/office/powerpoint/2010/main" val="411888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45E9-CB0F-4147-B5F3-59537B15D275}"/>
              </a:ext>
            </a:extLst>
          </p:cNvPr>
          <p:cNvSpPr>
            <a:spLocks noGrp="1"/>
          </p:cNvSpPr>
          <p:nvPr>
            <p:ph type="title"/>
          </p:nvPr>
        </p:nvSpPr>
        <p:spPr/>
        <p:txBody>
          <a:bodyPr/>
          <a:lstStyle/>
          <a:p>
            <a:r>
              <a:rPr lang="en-US"/>
              <a:t>What to Document and Track</a:t>
            </a:r>
          </a:p>
        </p:txBody>
      </p:sp>
      <p:sp>
        <p:nvSpPr>
          <p:cNvPr id="3" name="Content Placeholder 2">
            <a:extLst>
              <a:ext uri="{FF2B5EF4-FFF2-40B4-BE49-F238E27FC236}">
                <a16:creationId xmlns:a16="http://schemas.microsoft.com/office/drawing/2014/main" id="{CDECCFB8-7A77-40A9-8D04-701DE228F5B6}"/>
              </a:ext>
            </a:extLst>
          </p:cNvPr>
          <p:cNvSpPr>
            <a:spLocks noGrp="1"/>
          </p:cNvSpPr>
          <p:nvPr>
            <p:ph idx="1"/>
          </p:nvPr>
        </p:nvSpPr>
        <p:spPr/>
        <p:txBody>
          <a:bodyPr>
            <a:normAutofit/>
          </a:bodyPr>
          <a:lstStyle/>
          <a:p>
            <a:r>
              <a:rPr lang="en-US" sz="2400"/>
              <a:t>Completed attestation forms for all staff</a:t>
            </a:r>
          </a:p>
          <a:p>
            <a:r>
              <a:rPr lang="en-US" sz="2400"/>
              <a:t>Copies of Accepted Proof of Vaccination</a:t>
            </a:r>
          </a:p>
          <a:p>
            <a:pPr lvl="1"/>
            <a:r>
              <a:rPr lang="en-US" sz="2400"/>
              <a:t>A paper or electronic copy of a CDC COVID-19 vaccination card</a:t>
            </a:r>
          </a:p>
          <a:p>
            <a:pPr lvl="1"/>
            <a:r>
              <a:rPr lang="en-US" sz="2400"/>
              <a:t>If vaccinated in another country, then an original or copy of an alternative official vaccination record</a:t>
            </a:r>
          </a:p>
          <a:p>
            <a:r>
              <a:rPr lang="en-US" sz="2400"/>
              <a:t>A list of staff who will require weekly testing</a:t>
            </a:r>
          </a:p>
          <a:p>
            <a:r>
              <a:rPr lang="en-US" sz="2400"/>
              <a:t>Testing completion records</a:t>
            </a:r>
          </a:p>
          <a:p>
            <a:pPr marL="0" indent="0">
              <a:buNone/>
            </a:pPr>
            <a:endParaRPr lang="en-US"/>
          </a:p>
        </p:txBody>
      </p:sp>
    </p:spTree>
    <p:extLst>
      <p:ext uri="{BB962C8B-B14F-4D97-AF65-F5344CB8AC3E}">
        <p14:creationId xmlns:p14="http://schemas.microsoft.com/office/powerpoint/2010/main" val="74151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C8AC-6421-410E-9412-6B66B8C45E6E}"/>
              </a:ext>
            </a:extLst>
          </p:cNvPr>
          <p:cNvSpPr>
            <a:spLocks noGrp="1"/>
          </p:cNvSpPr>
          <p:nvPr>
            <p:ph type="title"/>
          </p:nvPr>
        </p:nvSpPr>
        <p:spPr/>
        <p:txBody>
          <a:bodyPr>
            <a:normAutofit/>
          </a:bodyPr>
          <a:lstStyle/>
          <a:p>
            <a:r>
              <a:rPr lang="en-US"/>
              <a:t>What to Send to VRS</a:t>
            </a:r>
          </a:p>
        </p:txBody>
      </p:sp>
      <p:sp>
        <p:nvSpPr>
          <p:cNvPr id="3" name="Content Placeholder 2">
            <a:extLst>
              <a:ext uri="{FF2B5EF4-FFF2-40B4-BE49-F238E27FC236}">
                <a16:creationId xmlns:a16="http://schemas.microsoft.com/office/drawing/2014/main" id="{2959E8E1-DF17-4ECF-89AB-C3FFBAA0B3AA}"/>
              </a:ext>
            </a:extLst>
          </p:cNvPr>
          <p:cNvSpPr>
            <a:spLocks noGrp="1"/>
          </p:cNvSpPr>
          <p:nvPr>
            <p:ph idx="1"/>
          </p:nvPr>
        </p:nvSpPr>
        <p:spPr/>
        <p:txBody>
          <a:bodyPr/>
          <a:lstStyle/>
          <a:p>
            <a:r>
              <a:rPr lang="en-US"/>
              <a:t>Nothing at this time. </a:t>
            </a:r>
          </a:p>
          <a:p>
            <a:r>
              <a:rPr lang="en-US"/>
              <a:t>Please maintain your own records until we provide additional information regarding compliance monitoring.</a:t>
            </a:r>
          </a:p>
          <a:p>
            <a:endParaRPr lang="en-US"/>
          </a:p>
        </p:txBody>
      </p:sp>
    </p:spTree>
    <p:extLst>
      <p:ext uri="{BB962C8B-B14F-4D97-AF65-F5344CB8AC3E}">
        <p14:creationId xmlns:p14="http://schemas.microsoft.com/office/powerpoint/2010/main" val="262765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D4B2-DD8E-4D37-BEE2-5D2DF65CCD22}"/>
              </a:ext>
            </a:extLst>
          </p:cNvPr>
          <p:cNvSpPr>
            <a:spLocks noGrp="1"/>
          </p:cNvSpPr>
          <p:nvPr>
            <p:ph type="title"/>
          </p:nvPr>
        </p:nvSpPr>
        <p:spPr/>
        <p:txBody>
          <a:bodyPr>
            <a:normAutofit/>
          </a:bodyPr>
          <a:lstStyle/>
          <a:p>
            <a:r>
              <a:rPr lang="en-US"/>
              <a:t>Where can my employees find testing? </a:t>
            </a:r>
          </a:p>
        </p:txBody>
      </p:sp>
      <p:sp>
        <p:nvSpPr>
          <p:cNvPr id="3" name="Content Placeholder 2">
            <a:extLst>
              <a:ext uri="{FF2B5EF4-FFF2-40B4-BE49-F238E27FC236}">
                <a16:creationId xmlns:a16="http://schemas.microsoft.com/office/drawing/2014/main" id="{E5573FEE-B20A-4DB0-BA9B-230524FE48EE}"/>
              </a:ext>
            </a:extLst>
          </p:cNvPr>
          <p:cNvSpPr>
            <a:spLocks noGrp="1"/>
          </p:cNvSpPr>
          <p:nvPr>
            <p:ph idx="1"/>
          </p:nvPr>
        </p:nvSpPr>
        <p:spPr/>
        <p:txBody>
          <a:bodyPr/>
          <a:lstStyle/>
          <a:p>
            <a:r>
              <a:rPr lang="en-US"/>
              <a:t>There are testing sites across the state that are free and don’t require an individual to be symptomatic. </a:t>
            </a:r>
          </a:p>
          <a:p>
            <a:r>
              <a:rPr lang="en-US"/>
              <a:t>Minnesotans can also order free at home tests.</a:t>
            </a:r>
          </a:p>
          <a:p>
            <a:pPr lvl="0"/>
            <a:r>
              <a:rPr lang="en-US"/>
              <a:t>Click here to find </a:t>
            </a:r>
            <a:r>
              <a:rPr lang="en-US" u="sng">
                <a:hlinkClick r:id="rId3"/>
              </a:rPr>
              <a:t>testing options in Minnesota</a:t>
            </a:r>
            <a:r>
              <a:rPr lang="en-US"/>
              <a:t>.</a:t>
            </a:r>
          </a:p>
        </p:txBody>
      </p:sp>
    </p:spTree>
    <p:extLst>
      <p:ext uri="{BB962C8B-B14F-4D97-AF65-F5344CB8AC3E}">
        <p14:creationId xmlns:p14="http://schemas.microsoft.com/office/powerpoint/2010/main" val="172474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7660-8C20-451D-81DA-5488FE6ABD57}"/>
              </a:ext>
            </a:extLst>
          </p:cNvPr>
          <p:cNvSpPr>
            <a:spLocks noGrp="1"/>
          </p:cNvSpPr>
          <p:nvPr>
            <p:ph type="ctrTitle"/>
          </p:nvPr>
        </p:nvSpPr>
        <p:spPr/>
        <p:txBody>
          <a:bodyPr/>
          <a:lstStyle/>
          <a:p>
            <a:r>
              <a:rPr lang="en-US"/>
              <a:t>VRS Community Partnerships Team Updates</a:t>
            </a:r>
          </a:p>
        </p:txBody>
      </p:sp>
    </p:spTree>
    <p:extLst>
      <p:ext uri="{BB962C8B-B14F-4D97-AF65-F5344CB8AC3E}">
        <p14:creationId xmlns:p14="http://schemas.microsoft.com/office/powerpoint/2010/main" val="2751483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DA770-AE03-45EC-B94E-B279DEBD27C6}"/>
              </a:ext>
            </a:extLst>
          </p:cNvPr>
          <p:cNvSpPr>
            <a:spLocks noGrp="1"/>
          </p:cNvSpPr>
          <p:nvPr>
            <p:ph type="title"/>
          </p:nvPr>
        </p:nvSpPr>
        <p:spPr/>
        <p:txBody>
          <a:bodyPr/>
          <a:lstStyle/>
          <a:p>
            <a:r>
              <a:rPr lang="en-US"/>
              <a:t>Community Partnerships Team Structure</a:t>
            </a:r>
          </a:p>
        </p:txBody>
      </p:sp>
      <p:sp>
        <p:nvSpPr>
          <p:cNvPr id="3" name="Content Placeholder 2">
            <a:extLst>
              <a:ext uri="{FF2B5EF4-FFF2-40B4-BE49-F238E27FC236}">
                <a16:creationId xmlns:a16="http://schemas.microsoft.com/office/drawing/2014/main" id="{8A27AA4F-FFC9-43AD-820F-38DFDFC547D5}"/>
              </a:ext>
            </a:extLst>
          </p:cNvPr>
          <p:cNvSpPr>
            <a:spLocks noGrp="1"/>
          </p:cNvSpPr>
          <p:nvPr>
            <p:ph idx="1"/>
          </p:nvPr>
        </p:nvSpPr>
        <p:spPr/>
        <p:txBody>
          <a:bodyPr>
            <a:normAutofit fontScale="92500" lnSpcReduction="20000"/>
          </a:bodyPr>
          <a:lstStyle/>
          <a:p>
            <a:r>
              <a:rPr lang="en-US"/>
              <a:t>Supporting VRS Community Partners particularly on matters relating to the Vocational Rehabilitation program: Janeen Oien, Jess Outhwaite, Anne Paulson, Sara Sundeen.</a:t>
            </a:r>
          </a:p>
          <a:p>
            <a:r>
              <a:rPr lang="en-US"/>
              <a:t>Brad Westerlund continues his work on the Community Partnerships team supporting grants and special contracts work with the CILs, the Deaf-and-Hard-of-Hearing grants, and Extended Employment grants. </a:t>
            </a:r>
          </a:p>
          <a:p>
            <a:r>
              <a:rPr lang="en-US"/>
              <a:t>Claire Courtney continues her work with Behavioral Health and Individual Placement and Supports grants.</a:t>
            </a:r>
          </a:p>
          <a:p>
            <a:endParaRPr lang="en-US"/>
          </a:p>
        </p:txBody>
      </p:sp>
    </p:spTree>
    <p:extLst>
      <p:ext uri="{BB962C8B-B14F-4D97-AF65-F5344CB8AC3E}">
        <p14:creationId xmlns:p14="http://schemas.microsoft.com/office/powerpoint/2010/main" val="3390386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E6037-78DC-47E1-AC2F-CE3280B7A053}"/>
              </a:ext>
            </a:extLst>
          </p:cNvPr>
          <p:cNvSpPr>
            <a:spLocks noGrp="1"/>
          </p:cNvSpPr>
          <p:nvPr>
            <p:ph type="title"/>
          </p:nvPr>
        </p:nvSpPr>
        <p:spPr/>
        <p:txBody>
          <a:bodyPr>
            <a:normAutofit/>
          </a:bodyPr>
          <a:lstStyle/>
          <a:p>
            <a:r>
              <a:rPr lang="en-US"/>
              <a:t>Claire Courtney</a:t>
            </a:r>
            <a:br>
              <a:rPr lang="en-US" sz="2000"/>
            </a:br>
            <a:r>
              <a:rPr lang="en-US" sz="2000"/>
              <a:t>Claire.Courtney@state.mn.us, 651-503-8427</a:t>
            </a:r>
          </a:p>
        </p:txBody>
      </p:sp>
      <p:sp>
        <p:nvSpPr>
          <p:cNvPr id="3" name="Content Placeholder 2">
            <a:extLst>
              <a:ext uri="{FF2B5EF4-FFF2-40B4-BE49-F238E27FC236}">
                <a16:creationId xmlns:a16="http://schemas.microsoft.com/office/drawing/2014/main" id="{F91E6C7C-86AF-4629-9CFD-347B610A63BC}"/>
              </a:ext>
            </a:extLst>
          </p:cNvPr>
          <p:cNvSpPr>
            <a:spLocks noGrp="1"/>
          </p:cNvSpPr>
          <p:nvPr>
            <p:ph idx="1"/>
          </p:nvPr>
        </p:nvSpPr>
        <p:spPr/>
        <p:txBody>
          <a:bodyPr/>
          <a:lstStyle/>
          <a:p>
            <a:r>
              <a:rPr lang="en-US"/>
              <a:t>Behavioral Health</a:t>
            </a:r>
          </a:p>
          <a:p>
            <a:r>
              <a:rPr lang="en-US"/>
              <a:t>Individual Placement and Supports</a:t>
            </a:r>
          </a:p>
        </p:txBody>
      </p:sp>
    </p:spTree>
    <p:extLst>
      <p:ext uri="{BB962C8B-B14F-4D97-AF65-F5344CB8AC3E}">
        <p14:creationId xmlns:p14="http://schemas.microsoft.com/office/powerpoint/2010/main" val="27960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39F4-19B6-4D1A-B49C-EFBA0309C40E}"/>
              </a:ext>
            </a:extLst>
          </p:cNvPr>
          <p:cNvSpPr>
            <a:spLocks noGrp="1"/>
          </p:cNvSpPr>
          <p:nvPr>
            <p:ph type="title"/>
          </p:nvPr>
        </p:nvSpPr>
        <p:spPr/>
        <p:txBody>
          <a:bodyPr>
            <a:normAutofit fontScale="90000"/>
          </a:bodyPr>
          <a:lstStyle/>
          <a:p>
            <a:r>
              <a:rPr lang="en-US" dirty="0"/>
              <a:t>VRS Community Partners + VRS Staff Forum</a:t>
            </a:r>
            <a:br>
              <a:rPr lang="en-US" dirty="0"/>
            </a:br>
            <a:r>
              <a:rPr lang="en-US" dirty="0"/>
              <a:t>Housekeeping</a:t>
            </a:r>
          </a:p>
        </p:txBody>
      </p:sp>
      <p:sp>
        <p:nvSpPr>
          <p:cNvPr id="3" name="Content Placeholder 2">
            <a:extLst>
              <a:ext uri="{FF2B5EF4-FFF2-40B4-BE49-F238E27FC236}">
                <a16:creationId xmlns:a16="http://schemas.microsoft.com/office/drawing/2014/main" id="{15F782ED-4F67-4946-B405-5F5A4DB67FB9}"/>
              </a:ext>
            </a:extLst>
          </p:cNvPr>
          <p:cNvSpPr>
            <a:spLocks noGrp="1"/>
          </p:cNvSpPr>
          <p:nvPr>
            <p:ph idx="1"/>
          </p:nvPr>
        </p:nvSpPr>
        <p:spPr/>
        <p:txBody>
          <a:bodyPr>
            <a:normAutofit fontScale="47500" lnSpcReduction="20000"/>
          </a:bodyPr>
          <a:lstStyle/>
          <a:p>
            <a:pPr lvl="0"/>
            <a:r>
              <a:rPr lang="en-US" dirty="0"/>
              <a:t>Welcome to the VRS Community Partners + VRS Staff Forum.</a:t>
            </a:r>
          </a:p>
          <a:p>
            <a:pPr lvl="0"/>
            <a:r>
              <a:rPr lang="en-US" b="1" dirty="0"/>
              <a:t>ASL Interpreters</a:t>
            </a:r>
            <a:r>
              <a:rPr lang="en-US" dirty="0"/>
              <a:t> are designated as “co-hosts”, so they appear at the top of your participant list.</a:t>
            </a:r>
          </a:p>
          <a:p>
            <a:pPr lvl="0"/>
            <a:r>
              <a:rPr lang="en-US" b="1" dirty="0"/>
              <a:t>Closed Captioning</a:t>
            </a:r>
            <a:r>
              <a:rPr lang="en-US" dirty="0"/>
              <a:t> is available. A livestream is linked in the chat.</a:t>
            </a:r>
          </a:p>
          <a:p>
            <a:r>
              <a:rPr lang="en-US" b="1" dirty="0"/>
              <a:t>Your name</a:t>
            </a:r>
            <a:r>
              <a:rPr lang="en-US" dirty="0"/>
              <a:t>: please change the name that Zoom displays to your first and last name. An easy way to rename is: 1) go to the participant list and find your name, 2) hover over your name, 3) select “more,” 4) select “rename.”</a:t>
            </a:r>
          </a:p>
          <a:p>
            <a:pPr lvl="0"/>
            <a:r>
              <a:rPr lang="en-US" b="1" dirty="0"/>
              <a:t>Questions and Comments:</a:t>
            </a:r>
            <a:r>
              <a:rPr lang="en-US" dirty="0"/>
              <a:t> Please submit feedback, questions, comments via Microsoft Form: </a:t>
            </a:r>
            <a:r>
              <a:rPr lang="en-US" dirty="0">
                <a:hlinkClick r:id="rId3"/>
              </a:rPr>
              <a:t>https://forms.office.com/Pages/ResponsePage.aspx?id=RrAU68QkGUWPJricIVmCjPZziNO3vctElqxVZCB47BNUNDdUS0VYUjJUV0FOWjRHNEU0MEFXNzlEMS4u</a:t>
            </a:r>
            <a:endParaRPr lang="en-US" dirty="0"/>
          </a:p>
          <a:p>
            <a:pPr lvl="0"/>
            <a:r>
              <a:rPr lang="en-US" b="1" dirty="0"/>
              <a:t>Microphones: </a:t>
            </a:r>
            <a:r>
              <a:rPr lang="en-US" dirty="0"/>
              <a:t>Please keep your microphone muted throughout the meeting.</a:t>
            </a:r>
          </a:p>
          <a:p>
            <a:r>
              <a:rPr lang="en-US" b="1" dirty="0"/>
              <a:t>Technical Issues: </a:t>
            </a:r>
            <a:r>
              <a:rPr lang="en-US" dirty="0"/>
              <a:t>If you have technical issues, please contact </a:t>
            </a:r>
            <a:r>
              <a:rPr lang="en-US" dirty="0">
                <a:hlinkClick r:id="rId4"/>
              </a:rPr>
              <a:t>Janeen.Oien@state.mn.us </a:t>
            </a:r>
            <a:r>
              <a:rPr lang="en-US" dirty="0"/>
              <a:t>or </a:t>
            </a:r>
            <a:r>
              <a:rPr lang="en-US" dirty="0">
                <a:hlinkClick r:id="rId5"/>
              </a:rPr>
              <a:t>Jessica.Outhwaite@state.mn.us</a:t>
            </a:r>
            <a:r>
              <a:rPr lang="en-US" dirty="0"/>
              <a:t>.</a:t>
            </a:r>
          </a:p>
          <a:p>
            <a:r>
              <a:rPr lang="en-US" b="1" dirty="0"/>
              <a:t>Recording: </a:t>
            </a:r>
            <a:r>
              <a:rPr lang="en-US" dirty="0"/>
              <a:t>The session will be recorded and posted to the VRS website along with the agenda, presentation, and transcript.</a:t>
            </a:r>
          </a:p>
        </p:txBody>
      </p:sp>
    </p:spTree>
    <p:extLst>
      <p:ext uri="{BB962C8B-B14F-4D97-AF65-F5344CB8AC3E}">
        <p14:creationId xmlns:p14="http://schemas.microsoft.com/office/powerpoint/2010/main" val="354313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E6037-78DC-47E1-AC2F-CE3280B7A053}"/>
              </a:ext>
            </a:extLst>
          </p:cNvPr>
          <p:cNvSpPr>
            <a:spLocks noGrp="1"/>
          </p:cNvSpPr>
          <p:nvPr>
            <p:ph type="title"/>
          </p:nvPr>
        </p:nvSpPr>
        <p:spPr/>
        <p:txBody>
          <a:bodyPr>
            <a:normAutofit/>
          </a:bodyPr>
          <a:lstStyle/>
          <a:p>
            <a:r>
              <a:rPr lang="de-DE"/>
              <a:t>Brad Westerlund</a:t>
            </a:r>
            <a:br>
              <a:rPr lang="de-DE"/>
            </a:br>
            <a:r>
              <a:rPr lang="de-DE" sz="2000"/>
              <a:t>Brad.Westerlund@state.mn.us, 651-259-7351 </a:t>
            </a:r>
            <a:endParaRPr lang="en-US" sz="2000"/>
          </a:p>
        </p:txBody>
      </p:sp>
      <p:sp>
        <p:nvSpPr>
          <p:cNvPr id="3" name="Content Placeholder 2">
            <a:extLst>
              <a:ext uri="{FF2B5EF4-FFF2-40B4-BE49-F238E27FC236}">
                <a16:creationId xmlns:a16="http://schemas.microsoft.com/office/drawing/2014/main" id="{F91E6C7C-86AF-4629-9CFD-347B610A63BC}"/>
              </a:ext>
            </a:extLst>
          </p:cNvPr>
          <p:cNvSpPr>
            <a:spLocks noGrp="1"/>
          </p:cNvSpPr>
          <p:nvPr>
            <p:ph idx="1"/>
          </p:nvPr>
        </p:nvSpPr>
        <p:spPr/>
        <p:txBody>
          <a:bodyPr/>
          <a:lstStyle/>
          <a:p>
            <a:r>
              <a:rPr lang="en-US"/>
              <a:t>Centers for Independent Living</a:t>
            </a:r>
          </a:p>
          <a:p>
            <a:r>
              <a:rPr lang="en-US"/>
              <a:t>Deaf-and-Hard-of-Hearing Grants</a:t>
            </a:r>
          </a:p>
          <a:p>
            <a:r>
              <a:rPr lang="en-US"/>
              <a:t>Extended Employment Program</a:t>
            </a:r>
            <a:br>
              <a:rPr lang="de-DE"/>
            </a:br>
            <a:endParaRPr lang="en-US"/>
          </a:p>
        </p:txBody>
      </p:sp>
    </p:spTree>
    <p:extLst>
      <p:ext uri="{BB962C8B-B14F-4D97-AF65-F5344CB8AC3E}">
        <p14:creationId xmlns:p14="http://schemas.microsoft.com/office/powerpoint/2010/main" val="4133144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F176-4A19-48B2-A176-B41EA48B88AE}"/>
              </a:ext>
            </a:extLst>
          </p:cNvPr>
          <p:cNvSpPr>
            <a:spLocks noGrp="1"/>
          </p:cNvSpPr>
          <p:nvPr>
            <p:ph type="title"/>
          </p:nvPr>
        </p:nvSpPr>
        <p:spPr/>
        <p:txBody>
          <a:bodyPr>
            <a:normAutofit fontScale="90000"/>
          </a:bodyPr>
          <a:lstStyle/>
          <a:p>
            <a:r>
              <a:rPr lang="en-US"/>
              <a:t>Supporting Community Partners on </a:t>
            </a:r>
            <a:br>
              <a:rPr lang="en-US"/>
            </a:br>
            <a:r>
              <a:rPr lang="en-US"/>
              <a:t>Matters Relating the VR Program</a:t>
            </a:r>
          </a:p>
        </p:txBody>
      </p:sp>
      <p:sp>
        <p:nvSpPr>
          <p:cNvPr id="3" name="Content Placeholder 2">
            <a:extLst>
              <a:ext uri="{FF2B5EF4-FFF2-40B4-BE49-F238E27FC236}">
                <a16:creationId xmlns:a16="http://schemas.microsoft.com/office/drawing/2014/main" id="{F124E554-FDB4-42D1-8703-6A4A229CFCA5}"/>
              </a:ext>
            </a:extLst>
          </p:cNvPr>
          <p:cNvSpPr>
            <a:spLocks noGrp="1"/>
          </p:cNvSpPr>
          <p:nvPr>
            <p:ph idx="1"/>
          </p:nvPr>
        </p:nvSpPr>
        <p:spPr/>
        <p:txBody>
          <a:bodyPr>
            <a:normAutofit fontScale="92500" lnSpcReduction="20000"/>
          </a:bodyPr>
          <a:lstStyle/>
          <a:p>
            <a:r>
              <a:rPr lang="en-US"/>
              <a:t>Every VRS Community Partner with a VR Program P/T contract has a Community Partnerships Program Specialist assigned as a liaison: Janeen Oien, Jess Outhwaite, Anne Paulson, or Sara Sundeen. </a:t>
            </a:r>
          </a:p>
          <a:p>
            <a:r>
              <a:rPr lang="en-US"/>
              <a:t>With the expansion of staff, we are reassigning those liaisons. </a:t>
            </a:r>
          </a:p>
          <a:p>
            <a:r>
              <a:rPr lang="en-US"/>
              <a:t>To find out which Community Partnerships Program Specialist is the dedicated liaison for a particular Community Partner, go to: </a:t>
            </a:r>
            <a:r>
              <a:rPr lang="en-US" u="sng">
                <a:hlinkClick r:id="rId3"/>
              </a:rPr>
              <a:t>https://mn.gov/deed/job-seekers/disabilities/partners/listing</a:t>
            </a:r>
            <a:r>
              <a:rPr lang="en-US"/>
              <a:t>.</a:t>
            </a:r>
          </a:p>
          <a:p>
            <a:endParaRPr lang="en-US"/>
          </a:p>
        </p:txBody>
      </p:sp>
    </p:spTree>
    <p:extLst>
      <p:ext uri="{BB962C8B-B14F-4D97-AF65-F5344CB8AC3E}">
        <p14:creationId xmlns:p14="http://schemas.microsoft.com/office/powerpoint/2010/main" val="2332388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F176-4A19-48B2-A176-B41EA48B88AE}"/>
              </a:ext>
            </a:extLst>
          </p:cNvPr>
          <p:cNvSpPr>
            <a:spLocks noGrp="1"/>
          </p:cNvSpPr>
          <p:nvPr>
            <p:ph type="title"/>
          </p:nvPr>
        </p:nvSpPr>
        <p:spPr/>
        <p:txBody>
          <a:bodyPr>
            <a:normAutofit/>
          </a:bodyPr>
          <a:lstStyle/>
          <a:p>
            <a:r>
              <a:rPr lang="en-US"/>
              <a:t>Community Partner + CP Team Liaison Notes</a:t>
            </a:r>
          </a:p>
        </p:txBody>
      </p:sp>
      <p:sp>
        <p:nvSpPr>
          <p:cNvPr id="3" name="Content Placeholder 2">
            <a:extLst>
              <a:ext uri="{FF2B5EF4-FFF2-40B4-BE49-F238E27FC236}">
                <a16:creationId xmlns:a16="http://schemas.microsoft.com/office/drawing/2014/main" id="{F124E554-FDB4-42D1-8703-6A4A229CFCA5}"/>
              </a:ext>
            </a:extLst>
          </p:cNvPr>
          <p:cNvSpPr>
            <a:spLocks noGrp="1"/>
          </p:cNvSpPr>
          <p:nvPr>
            <p:ph idx="1"/>
          </p:nvPr>
        </p:nvSpPr>
        <p:spPr/>
        <p:txBody>
          <a:bodyPr>
            <a:normAutofit fontScale="55000" lnSpcReduction="20000"/>
          </a:bodyPr>
          <a:lstStyle/>
          <a:p>
            <a:pPr lvl="0"/>
            <a:r>
              <a:rPr lang="en-US"/>
              <a:t>Anne and Jess generally support providers based in the Northern region.</a:t>
            </a:r>
          </a:p>
          <a:p>
            <a:pPr lvl="0"/>
            <a:r>
              <a:rPr lang="en-US"/>
              <a:t>Sara and Janeen generally support providers based in the Southern region.</a:t>
            </a:r>
          </a:p>
          <a:p>
            <a:pPr lvl="0"/>
            <a:r>
              <a:rPr lang="en-US"/>
              <a:t>The Metro Region is supported by Anne, Janeen, Jess, and Sara by provider, not geography.</a:t>
            </a:r>
          </a:p>
          <a:p>
            <a:pPr lvl="0"/>
            <a:r>
              <a:rPr lang="en-US"/>
              <a:t>Anne is the primary contact for the Centers for Independent Living (regardless of region).</a:t>
            </a:r>
          </a:p>
          <a:p>
            <a:pPr lvl="0"/>
            <a:r>
              <a:rPr lang="en-US"/>
              <a:t>Sara is the primary contact for the Title I Partners (regardless of region).</a:t>
            </a:r>
          </a:p>
          <a:p>
            <a:pPr lvl="0"/>
            <a:r>
              <a:rPr lang="en-US"/>
              <a:t>We’ve found that the “mini-teaming” approach we’ve used in the last several months has worked well. This means that each Community Partner has their primary liaison and will also receive some support from the primary liaison’s “mini-team” member. The mini-team member is the primary liaison’s natural back-up when someone is out of the office.</a:t>
            </a:r>
          </a:p>
          <a:p>
            <a:pPr lvl="1"/>
            <a:r>
              <a:rPr lang="en-US"/>
              <a:t>Anne and Jess will continue to be a “mini-team.”</a:t>
            </a:r>
          </a:p>
          <a:p>
            <a:pPr lvl="1"/>
            <a:r>
              <a:rPr lang="en-US"/>
              <a:t>Sara and Janeen will continue to be a “mini-team.”</a:t>
            </a:r>
          </a:p>
        </p:txBody>
      </p:sp>
    </p:spTree>
    <p:extLst>
      <p:ext uri="{BB962C8B-B14F-4D97-AF65-F5344CB8AC3E}">
        <p14:creationId xmlns:p14="http://schemas.microsoft.com/office/powerpoint/2010/main" val="2254237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F176-4A19-48B2-A176-B41EA48B88AE}"/>
              </a:ext>
            </a:extLst>
          </p:cNvPr>
          <p:cNvSpPr>
            <a:spLocks noGrp="1"/>
          </p:cNvSpPr>
          <p:nvPr>
            <p:ph type="title"/>
          </p:nvPr>
        </p:nvSpPr>
        <p:spPr/>
        <p:txBody>
          <a:bodyPr/>
          <a:lstStyle/>
          <a:p>
            <a:r>
              <a:rPr lang="en-US"/>
              <a:t>Community Partnerships Liaisons</a:t>
            </a:r>
          </a:p>
        </p:txBody>
      </p:sp>
      <p:sp>
        <p:nvSpPr>
          <p:cNvPr id="3" name="Content Placeholder 2">
            <a:extLst>
              <a:ext uri="{FF2B5EF4-FFF2-40B4-BE49-F238E27FC236}">
                <a16:creationId xmlns:a16="http://schemas.microsoft.com/office/drawing/2014/main" id="{F124E554-FDB4-42D1-8703-6A4A229CFCA5}"/>
              </a:ext>
            </a:extLst>
          </p:cNvPr>
          <p:cNvSpPr>
            <a:spLocks noGrp="1"/>
          </p:cNvSpPr>
          <p:nvPr>
            <p:ph idx="1"/>
          </p:nvPr>
        </p:nvSpPr>
        <p:spPr/>
        <p:txBody>
          <a:bodyPr>
            <a:normAutofit/>
          </a:bodyPr>
          <a:lstStyle/>
          <a:p>
            <a:r>
              <a:rPr lang="en-US"/>
              <a:t>A Community Partner’s liaison is available to meet (virtually at this time) and discuss any questions about VRS contracts or services.</a:t>
            </a:r>
          </a:p>
          <a:p>
            <a:pPr lvl="1"/>
            <a:r>
              <a:rPr lang="en-US"/>
              <a:t>Discuss potential changes or additions to a Community Partner’s menu of services on current or future contracts.</a:t>
            </a:r>
          </a:p>
          <a:p>
            <a:pPr lvl="1"/>
            <a:r>
              <a:rPr lang="en-US"/>
              <a:t>Provide technical assistance on a variety of topics like invoices/reporting, implementation of new policies, etc. </a:t>
            </a:r>
          </a:p>
        </p:txBody>
      </p:sp>
    </p:spTree>
    <p:extLst>
      <p:ext uri="{BB962C8B-B14F-4D97-AF65-F5344CB8AC3E}">
        <p14:creationId xmlns:p14="http://schemas.microsoft.com/office/powerpoint/2010/main" val="173331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F176-4A19-48B2-A176-B41EA48B88AE}"/>
              </a:ext>
            </a:extLst>
          </p:cNvPr>
          <p:cNvSpPr>
            <a:spLocks noGrp="1"/>
          </p:cNvSpPr>
          <p:nvPr>
            <p:ph type="title"/>
          </p:nvPr>
        </p:nvSpPr>
        <p:spPr/>
        <p:txBody>
          <a:bodyPr/>
          <a:lstStyle/>
          <a:p>
            <a:r>
              <a:rPr lang="en-US"/>
              <a:t>No Wrong Door!</a:t>
            </a:r>
          </a:p>
        </p:txBody>
      </p:sp>
      <p:sp>
        <p:nvSpPr>
          <p:cNvPr id="3" name="Content Placeholder 2">
            <a:extLst>
              <a:ext uri="{FF2B5EF4-FFF2-40B4-BE49-F238E27FC236}">
                <a16:creationId xmlns:a16="http://schemas.microsoft.com/office/drawing/2014/main" id="{F124E554-FDB4-42D1-8703-6A4A229CFCA5}"/>
              </a:ext>
            </a:extLst>
          </p:cNvPr>
          <p:cNvSpPr>
            <a:spLocks noGrp="1"/>
          </p:cNvSpPr>
          <p:nvPr>
            <p:ph idx="1"/>
          </p:nvPr>
        </p:nvSpPr>
        <p:spPr/>
        <p:txBody>
          <a:bodyPr/>
          <a:lstStyle/>
          <a:p>
            <a:r>
              <a:rPr lang="en-US"/>
              <a:t>There is no wrong door to connect with the Community Partnerships team. </a:t>
            </a:r>
          </a:p>
          <a:p>
            <a:r>
              <a:rPr lang="en-US"/>
              <a:t>You can always default to contacting any or all of us and we will figure out who follows up on our end.</a:t>
            </a:r>
          </a:p>
          <a:p>
            <a:endParaRPr lang="en-US"/>
          </a:p>
        </p:txBody>
      </p:sp>
    </p:spTree>
    <p:extLst>
      <p:ext uri="{BB962C8B-B14F-4D97-AF65-F5344CB8AC3E}">
        <p14:creationId xmlns:p14="http://schemas.microsoft.com/office/powerpoint/2010/main" val="1182946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0F7257D-89F7-494C-97F9-665C90A05E08}"/>
              </a:ext>
            </a:extLst>
          </p:cNvPr>
          <p:cNvSpPr>
            <a:spLocks noGrp="1"/>
          </p:cNvSpPr>
          <p:nvPr>
            <p:ph type="title"/>
          </p:nvPr>
        </p:nvSpPr>
        <p:spPr>
          <a:xfrm>
            <a:off x="838200" y="152400"/>
            <a:ext cx="11208026" cy="1013791"/>
          </a:xfrm>
        </p:spPr>
        <p:txBody>
          <a:bodyPr>
            <a:normAutofit fontScale="90000"/>
          </a:bodyPr>
          <a:lstStyle/>
          <a:p>
            <a:r>
              <a:rPr lang="en-US"/>
              <a:t>Janeen Oien</a:t>
            </a:r>
            <a:br>
              <a:rPr lang="en-US"/>
            </a:br>
            <a:r>
              <a:rPr lang="en-US" sz="2000"/>
              <a:t>Serving: Southern MN, Metro</a:t>
            </a:r>
            <a:br>
              <a:rPr lang="en-US" sz="2000"/>
            </a:br>
            <a:r>
              <a:rPr lang="en-US" sz="2000"/>
              <a:t>Janeen.Oien@state.mn.us, 763-204-1354</a:t>
            </a:r>
          </a:p>
        </p:txBody>
      </p:sp>
      <p:sp>
        <p:nvSpPr>
          <p:cNvPr id="16" name="Content Placeholder 15">
            <a:extLst>
              <a:ext uri="{FF2B5EF4-FFF2-40B4-BE49-F238E27FC236}">
                <a16:creationId xmlns:a16="http://schemas.microsoft.com/office/drawing/2014/main" id="{5F91679E-D8AA-4D00-A7AB-CF4287CCD9B9}"/>
              </a:ext>
            </a:extLst>
          </p:cNvPr>
          <p:cNvSpPr>
            <a:spLocks noGrp="1"/>
          </p:cNvSpPr>
          <p:nvPr>
            <p:ph idx="1"/>
          </p:nvPr>
        </p:nvSpPr>
        <p:spPr>
          <a:xfrm>
            <a:off x="159026" y="1335280"/>
            <a:ext cx="11887200" cy="5370320"/>
          </a:xfrm>
        </p:spPr>
        <p:txBody>
          <a:bodyPr numCol="3">
            <a:normAutofit fontScale="55000" lnSpcReduction="20000"/>
          </a:bodyPr>
          <a:lstStyle/>
          <a:p>
            <a:pPr fontAlgn="ctr">
              <a:spcBef>
                <a:spcPts val="600"/>
              </a:spcBef>
              <a:spcAft>
                <a:spcPts val="600"/>
              </a:spcAft>
            </a:pPr>
            <a:r>
              <a:rPr lang="en-US"/>
              <a:t>ABC</a:t>
            </a:r>
          </a:p>
          <a:p>
            <a:pPr fontAlgn="ctr">
              <a:spcBef>
                <a:spcPts val="600"/>
              </a:spcBef>
              <a:spcAft>
                <a:spcPts val="600"/>
              </a:spcAft>
            </a:pPr>
            <a:r>
              <a:rPr lang="en-US"/>
              <a:t>Academy of Whole Learning</a:t>
            </a:r>
          </a:p>
          <a:p>
            <a:pPr fontAlgn="ctr">
              <a:spcBef>
                <a:spcPts val="600"/>
              </a:spcBef>
              <a:spcAft>
                <a:spcPts val="600"/>
              </a:spcAft>
            </a:pPr>
            <a:r>
              <a:rPr lang="en-US"/>
              <a:t>Advance Opportunities</a:t>
            </a:r>
          </a:p>
          <a:p>
            <a:pPr fontAlgn="ctr">
              <a:spcBef>
                <a:spcPts val="600"/>
              </a:spcBef>
              <a:spcAft>
                <a:spcPts val="600"/>
              </a:spcAft>
            </a:pPr>
            <a:r>
              <a:rPr lang="en-US"/>
              <a:t>Avivo</a:t>
            </a:r>
          </a:p>
          <a:p>
            <a:pPr fontAlgn="b">
              <a:spcBef>
                <a:spcPts val="600"/>
              </a:spcBef>
              <a:spcAft>
                <a:spcPts val="600"/>
              </a:spcAft>
            </a:pPr>
            <a:r>
              <a:rPr lang="en-US"/>
              <a:t>Beyond Limits</a:t>
            </a:r>
          </a:p>
          <a:p>
            <a:pPr fontAlgn="ctr">
              <a:spcBef>
                <a:spcPts val="600"/>
              </a:spcBef>
              <a:spcAft>
                <a:spcPts val="600"/>
              </a:spcAft>
            </a:pPr>
            <a:r>
              <a:rPr lang="en-US"/>
              <a:t>BP Placement Services</a:t>
            </a:r>
          </a:p>
          <a:p>
            <a:pPr fontAlgn="b">
              <a:spcBef>
                <a:spcPts val="600"/>
              </a:spcBef>
              <a:spcAft>
                <a:spcPts val="600"/>
              </a:spcAft>
            </a:pPr>
            <a:r>
              <a:rPr lang="en-US"/>
              <a:t>Bridges MN</a:t>
            </a:r>
          </a:p>
          <a:p>
            <a:pPr fontAlgn="ctr">
              <a:spcBef>
                <a:spcPts val="600"/>
              </a:spcBef>
              <a:spcAft>
                <a:spcPts val="600"/>
              </a:spcAft>
            </a:pPr>
            <a:r>
              <a:rPr lang="en-US"/>
              <a:t>Career Discovery</a:t>
            </a:r>
          </a:p>
          <a:p>
            <a:pPr fontAlgn="ctr">
              <a:spcBef>
                <a:spcPts val="600"/>
              </a:spcBef>
              <a:spcAft>
                <a:spcPts val="600"/>
              </a:spcAft>
            </a:pPr>
            <a:r>
              <a:rPr lang="en-US"/>
              <a:t>Career Ventures</a:t>
            </a:r>
          </a:p>
          <a:p>
            <a:pPr fontAlgn="ctr">
              <a:spcBef>
                <a:spcPts val="600"/>
              </a:spcBef>
              <a:spcAft>
                <a:spcPts val="600"/>
              </a:spcAft>
            </a:pPr>
            <a:r>
              <a:rPr lang="en-US"/>
              <a:t>Cedar Valley Services</a:t>
            </a:r>
          </a:p>
          <a:p>
            <a:pPr fontAlgn="ctr">
              <a:spcBef>
                <a:spcPts val="600"/>
              </a:spcBef>
              <a:spcAft>
                <a:spcPts val="600"/>
              </a:spcAft>
            </a:pPr>
            <a:r>
              <a:rPr lang="en-US"/>
              <a:t>Christensen, Nancy</a:t>
            </a:r>
          </a:p>
          <a:p>
            <a:pPr fontAlgn="ctr">
              <a:spcBef>
                <a:spcPts val="600"/>
              </a:spcBef>
              <a:spcAft>
                <a:spcPts val="600"/>
              </a:spcAft>
            </a:pPr>
            <a:r>
              <a:rPr lang="en-US"/>
              <a:t>CSD </a:t>
            </a:r>
          </a:p>
          <a:p>
            <a:pPr fontAlgn="b">
              <a:spcBef>
                <a:spcPts val="600"/>
              </a:spcBef>
              <a:spcAft>
                <a:spcPts val="600"/>
              </a:spcAft>
            </a:pPr>
            <a:r>
              <a:rPr lang="en-US"/>
              <a:t>Defined Care</a:t>
            </a:r>
          </a:p>
          <a:p>
            <a:pPr fontAlgn="ctr">
              <a:spcBef>
                <a:spcPts val="600"/>
              </a:spcBef>
              <a:spcAft>
                <a:spcPts val="600"/>
              </a:spcAft>
            </a:pPr>
            <a:r>
              <a:rPr lang="en-US"/>
              <a:t>Designing Dreams by </a:t>
            </a:r>
            <a:r>
              <a:rPr lang="en-US" err="1"/>
              <a:t>Loramy</a:t>
            </a:r>
            <a:r>
              <a:rPr lang="en-US"/>
              <a:t> Inc.</a:t>
            </a:r>
          </a:p>
          <a:p>
            <a:pPr fontAlgn="ctr">
              <a:spcBef>
                <a:spcPts val="600"/>
              </a:spcBef>
              <a:spcAft>
                <a:spcPts val="600"/>
              </a:spcAft>
            </a:pPr>
            <a:r>
              <a:rPr lang="en-US"/>
              <a:t>Digital Workshop Center</a:t>
            </a:r>
          </a:p>
          <a:p>
            <a:pPr fontAlgn="ctr">
              <a:spcBef>
                <a:spcPts val="600"/>
              </a:spcBef>
              <a:spcAft>
                <a:spcPts val="600"/>
              </a:spcAft>
            </a:pPr>
            <a:r>
              <a:rPr lang="en-US" err="1"/>
              <a:t>Dungarvin</a:t>
            </a:r>
            <a:r>
              <a:rPr lang="en-US"/>
              <a:t> MN</a:t>
            </a:r>
          </a:p>
          <a:p>
            <a:pPr fontAlgn="ctr">
              <a:spcBef>
                <a:spcPts val="600"/>
              </a:spcBef>
              <a:spcAft>
                <a:spcPts val="600"/>
              </a:spcAft>
            </a:pPr>
            <a:r>
              <a:rPr lang="en-US"/>
              <a:t>Empower Inclusion LLC</a:t>
            </a:r>
          </a:p>
          <a:p>
            <a:pPr fontAlgn="ctr">
              <a:spcBef>
                <a:spcPts val="600"/>
              </a:spcBef>
              <a:spcAft>
                <a:spcPts val="600"/>
              </a:spcAft>
            </a:pPr>
            <a:r>
              <a:rPr lang="en-US"/>
              <a:t>EON, Inc.</a:t>
            </a:r>
          </a:p>
          <a:p>
            <a:pPr fontAlgn="ctr">
              <a:spcBef>
                <a:spcPts val="600"/>
              </a:spcBef>
              <a:spcAft>
                <a:spcPts val="600"/>
              </a:spcAft>
            </a:pPr>
            <a:r>
              <a:rPr lang="en-US"/>
              <a:t>Epic</a:t>
            </a:r>
          </a:p>
          <a:p>
            <a:pPr fontAlgn="ctr">
              <a:spcBef>
                <a:spcPts val="600"/>
              </a:spcBef>
              <a:spcAft>
                <a:spcPts val="600"/>
              </a:spcAft>
            </a:pPr>
            <a:r>
              <a:rPr lang="en-US" err="1"/>
              <a:t>eQuality</a:t>
            </a:r>
            <a:r>
              <a:rPr lang="en-US"/>
              <a:t> Pathways to Potential </a:t>
            </a:r>
          </a:p>
          <a:p>
            <a:pPr fontAlgn="ctr">
              <a:spcBef>
                <a:spcPts val="600"/>
              </a:spcBef>
              <a:spcAft>
                <a:spcPts val="600"/>
              </a:spcAft>
            </a:pPr>
            <a:r>
              <a:rPr lang="en-US"/>
              <a:t>Fraser</a:t>
            </a:r>
          </a:p>
          <a:p>
            <a:pPr fontAlgn="ctr">
              <a:spcBef>
                <a:spcPts val="600"/>
              </a:spcBef>
              <a:spcAft>
                <a:spcPts val="600"/>
              </a:spcAft>
            </a:pPr>
            <a:r>
              <a:rPr lang="en-US"/>
              <a:t>Goodwin, Nancy</a:t>
            </a:r>
          </a:p>
          <a:p>
            <a:pPr fontAlgn="ctr">
              <a:spcBef>
                <a:spcPts val="600"/>
              </a:spcBef>
              <a:spcAft>
                <a:spcPts val="600"/>
              </a:spcAft>
            </a:pPr>
            <a:r>
              <a:rPr lang="en-US"/>
              <a:t>Great Works</a:t>
            </a:r>
          </a:p>
          <a:p>
            <a:pPr fontAlgn="ctr">
              <a:spcBef>
                <a:spcPts val="600"/>
              </a:spcBef>
              <a:spcAft>
                <a:spcPts val="600"/>
              </a:spcAft>
            </a:pPr>
            <a:r>
              <a:rPr lang="en-US"/>
              <a:t>KCQ, Inc.</a:t>
            </a:r>
          </a:p>
          <a:p>
            <a:pPr fontAlgn="ctr">
              <a:spcBef>
                <a:spcPts val="600"/>
              </a:spcBef>
              <a:spcAft>
                <a:spcPts val="600"/>
              </a:spcAft>
            </a:pPr>
            <a:r>
              <a:rPr lang="en-US"/>
              <a:t>Lead the Way MN</a:t>
            </a:r>
          </a:p>
          <a:p>
            <a:pPr fontAlgn="ctr">
              <a:spcBef>
                <a:spcPts val="600"/>
              </a:spcBef>
              <a:spcAft>
                <a:spcPts val="600"/>
              </a:spcAft>
            </a:pPr>
            <a:r>
              <a:rPr lang="en-US"/>
              <a:t>Learnability Network</a:t>
            </a:r>
          </a:p>
          <a:p>
            <a:pPr fontAlgn="ctr">
              <a:spcBef>
                <a:spcPts val="600"/>
              </a:spcBef>
              <a:spcAft>
                <a:spcPts val="600"/>
              </a:spcAft>
            </a:pPr>
            <a:r>
              <a:rPr lang="en-US"/>
              <a:t>Lifeworks Services</a:t>
            </a:r>
          </a:p>
          <a:p>
            <a:pPr fontAlgn="ctr">
              <a:spcBef>
                <a:spcPts val="600"/>
              </a:spcBef>
              <a:spcAft>
                <a:spcPts val="600"/>
              </a:spcAft>
            </a:pPr>
            <a:r>
              <a:rPr lang="en-US"/>
              <a:t>Merrick</a:t>
            </a:r>
          </a:p>
          <a:p>
            <a:pPr fontAlgn="ctr">
              <a:spcBef>
                <a:spcPts val="600"/>
              </a:spcBef>
              <a:spcAft>
                <a:spcPts val="600"/>
              </a:spcAft>
            </a:pPr>
            <a:r>
              <a:rPr lang="en-US"/>
              <a:t>Midwest Special Services</a:t>
            </a:r>
          </a:p>
          <a:p>
            <a:pPr fontAlgn="ctr">
              <a:spcBef>
                <a:spcPts val="600"/>
              </a:spcBef>
              <a:spcAft>
                <a:spcPts val="600"/>
              </a:spcAft>
            </a:pPr>
            <a:r>
              <a:rPr lang="en-US"/>
              <a:t>MRCI</a:t>
            </a:r>
          </a:p>
          <a:p>
            <a:pPr fontAlgn="ctr">
              <a:spcBef>
                <a:spcPts val="600"/>
              </a:spcBef>
              <a:spcAft>
                <a:spcPts val="600"/>
              </a:spcAft>
            </a:pPr>
            <a:r>
              <a:rPr lang="en-US"/>
              <a:t>Nobles County DAC</a:t>
            </a:r>
          </a:p>
          <a:p>
            <a:pPr fontAlgn="ctr">
              <a:spcBef>
                <a:spcPts val="600"/>
              </a:spcBef>
              <a:spcAft>
                <a:spcPts val="600"/>
              </a:spcAft>
            </a:pPr>
            <a:r>
              <a:rPr lang="en-US"/>
              <a:t>Phoenix Alternatives, Inc. (PAI)</a:t>
            </a:r>
          </a:p>
          <a:p>
            <a:pPr fontAlgn="ctr">
              <a:spcBef>
                <a:spcPts val="600"/>
              </a:spcBef>
              <a:spcAft>
                <a:spcPts val="600"/>
              </a:spcAft>
            </a:pPr>
            <a:r>
              <a:rPr lang="en-US"/>
              <a:t>Placement Partners MN Inc</a:t>
            </a:r>
          </a:p>
          <a:p>
            <a:pPr fontAlgn="ctr">
              <a:spcBef>
                <a:spcPts val="600"/>
              </a:spcBef>
              <a:spcAft>
                <a:spcPts val="600"/>
              </a:spcAft>
            </a:pPr>
            <a:r>
              <a:rPr lang="en-US" err="1"/>
              <a:t>ProWorks</a:t>
            </a:r>
            <a:endParaRPr lang="en-US"/>
          </a:p>
          <a:p>
            <a:pPr fontAlgn="ctr">
              <a:spcBef>
                <a:spcPts val="600"/>
              </a:spcBef>
              <a:spcAft>
                <a:spcPts val="600"/>
              </a:spcAft>
            </a:pPr>
            <a:r>
              <a:rPr lang="en-US"/>
              <a:t>River Connections</a:t>
            </a:r>
          </a:p>
          <a:p>
            <a:pPr fontAlgn="ctr">
              <a:spcBef>
                <a:spcPts val="600"/>
              </a:spcBef>
              <a:spcAft>
                <a:spcPts val="600"/>
              </a:spcAft>
            </a:pPr>
            <a:r>
              <a:rPr lang="en-US"/>
              <a:t>Rock County Opportunities</a:t>
            </a:r>
          </a:p>
          <a:p>
            <a:pPr fontAlgn="ctr">
              <a:spcBef>
                <a:spcPts val="600"/>
              </a:spcBef>
              <a:spcAft>
                <a:spcPts val="600"/>
              </a:spcAft>
            </a:pPr>
            <a:r>
              <a:rPr lang="en-US"/>
              <a:t>STEP, Inc.</a:t>
            </a:r>
          </a:p>
          <a:p>
            <a:pPr fontAlgn="ctr">
              <a:spcBef>
                <a:spcPts val="600"/>
              </a:spcBef>
              <a:spcAft>
                <a:spcPts val="600"/>
              </a:spcAft>
            </a:pPr>
            <a:r>
              <a:rPr lang="en-US"/>
              <a:t>Vocational Support Services</a:t>
            </a:r>
          </a:p>
          <a:p>
            <a:pPr fontAlgn="ctr">
              <a:spcBef>
                <a:spcPts val="600"/>
              </a:spcBef>
              <a:spcAft>
                <a:spcPts val="600"/>
              </a:spcAft>
            </a:pPr>
            <a:r>
              <a:rPr lang="en-US"/>
              <a:t>Yes Works, LLC</a:t>
            </a:r>
          </a:p>
        </p:txBody>
      </p:sp>
    </p:spTree>
    <p:extLst>
      <p:ext uri="{BB962C8B-B14F-4D97-AF65-F5344CB8AC3E}">
        <p14:creationId xmlns:p14="http://schemas.microsoft.com/office/powerpoint/2010/main" val="260775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0F7257D-89F7-494C-97F9-665C90A05E08}"/>
              </a:ext>
            </a:extLst>
          </p:cNvPr>
          <p:cNvSpPr>
            <a:spLocks noGrp="1"/>
          </p:cNvSpPr>
          <p:nvPr>
            <p:ph type="title"/>
          </p:nvPr>
        </p:nvSpPr>
        <p:spPr>
          <a:xfrm>
            <a:off x="838200" y="152400"/>
            <a:ext cx="11208026" cy="1013791"/>
          </a:xfrm>
        </p:spPr>
        <p:txBody>
          <a:bodyPr>
            <a:normAutofit fontScale="90000"/>
          </a:bodyPr>
          <a:lstStyle/>
          <a:p>
            <a:r>
              <a:rPr lang="en-US"/>
              <a:t>Sara Sundeen</a:t>
            </a:r>
            <a:br>
              <a:rPr lang="en-US"/>
            </a:br>
            <a:r>
              <a:rPr lang="en-US" sz="2000"/>
              <a:t>Serving: Southern MN, Metro, Title I Partners Statewide</a:t>
            </a:r>
            <a:br>
              <a:rPr lang="en-US" sz="2000"/>
            </a:br>
            <a:r>
              <a:rPr lang="en-US" sz="2000"/>
              <a:t>Sara.Sundeen@state.mn.us, 651-247-9121</a:t>
            </a:r>
          </a:p>
        </p:txBody>
      </p:sp>
      <p:sp>
        <p:nvSpPr>
          <p:cNvPr id="16" name="Content Placeholder 15">
            <a:extLst>
              <a:ext uri="{FF2B5EF4-FFF2-40B4-BE49-F238E27FC236}">
                <a16:creationId xmlns:a16="http://schemas.microsoft.com/office/drawing/2014/main" id="{5F91679E-D8AA-4D00-A7AB-CF4287CCD9B9}"/>
              </a:ext>
            </a:extLst>
          </p:cNvPr>
          <p:cNvSpPr>
            <a:spLocks noGrp="1"/>
          </p:cNvSpPr>
          <p:nvPr>
            <p:ph idx="1"/>
          </p:nvPr>
        </p:nvSpPr>
        <p:spPr>
          <a:xfrm>
            <a:off x="159026" y="1335280"/>
            <a:ext cx="11887200" cy="5370320"/>
          </a:xfrm>
        </p:spPr>
        <p:txBody>
          <a:bodyPr numCol="3">
            <a:noAutofit/>
          </a:bodyPr>
          <a:lstStyle/>
          <a:p>
            <a:pPr>
              <a:spcBef>
                <a:spcPts val="300"/>
              </a:spcBef>
              <a:spcAft>
                <a:spcPts val="600"/>
              </a:spcAft>
            </a:pPr>
            <a:r>
              <a:rPr lang="en-US" sz="1400"/>
              <a:t>Community Involvement Programs</a:t>
            </a:r>
          </a:p>
          <a:p>
            <a:pPr>
              <a:spcBef>
                <a:spcPts val="300"/>
              </a:spcBef>
              <a:spcAft>
                <a:spcPts val="600"/>
              </a:spcAft>
            </a:pPr>
            <a:r>
              <a:rPr lang="en-US" sz="1400" err="1"/>
              <a:t>Kaposia</a:t>
            </a:r>
            <a:endParaRPr lang="en-US" sz="1400"/>
          </a:p>
          <a:p>
            <a:pPr>
              <a:spcBef>
                <a:spcPts val="300"/>
              </a:spcBef>
              <a:spcAft>
                <a:spcPts val="600"/>
              </a:spcAft>
            </a:pPr>
            <a:r>
              <a:rPr lang="en-US" sz="1400"/>
              <a:t>JFCS</a:t>
            </a:r>
          </a:p>
          <a:p>
            <a:pPr>
              <a:spcBef>
                <a:spcPts val="300"/>
              </a:spcBef>
              <a:spcAft>
                <a:spcPts val="600"/>
              </a:spcAft>
            </a:pPr>
            <a:r>
              <a:rPr lang="en-US" sz="1400"/>
              <a:t>Kota Connections</a:t>
            </a:r>
          </a:p>
          <a:p>
            <a:pPr>
              <a:spcBef>
                <a:spcPts val="300"/>
              </a:spcBef>
              <a:spcAft>
                <a:spcPts val="600"/>
              </a:spcAft>
            </a:pPr>
            <a:r>
              <a:rPr lang="en-US" sz="1400"/>
              <a:t>Partnership Resources</a:t>
            </a:r>
          </a:p>
          <a:p>
            <a:pPr>
              <a:spcBef>
                <a:spcPts val="300"/>
              </a:spcBef>
              <a:spcAft>
                <a:spcPts val="600"/>
              </a:spcAft>
            </a:pPr>
            <a:r>
              <a:rPr lang="en-US" sz="1400"/>
              <a:t>Tasks Unlimited</a:t>
            </a:r>
          </a:p>
          <a:p>
            <a:pPr>
              <a:spcBef>
                <a:spcPts val="300"/>
              </a:spcBef>
              <a:spcAft>
                <a:spcPts val="600"/>
              </a:spcAft>
            </a:pPr>
            <a:r>
              <a:rPr lang="en-US" sz="1400"/>
              <a:t>Leading Prospects</a:t>
            </a:r>
          </a:p>
          <a:p>
            <a:pPr>
              <a:spcBef>
                <a:spcPts val="300"/>
              </a:spcBef>
              <a:spcAft>
                <a:spcPts val="600"/>
              </a:spcAft>
            </a:pPr>
            <a:r>
              <a:rPr lang="en-US" sz="1400"/>
              <a:t>Market Communications</a:t>
            </a:r>
          </a:p>
          <a:p>
            <a:pPr>
              <a:spcBef>
                <a:spcPts val="300"/>
              </a:spcBef>
              <a:spcAft>
                <a:spcPts val="600"/>
              </a:spcAft>
            </a:pPr>
            <a:r>
              <a:rPr lang="en-US" sz="1400"/>
              <a:t>Opportunity Partners</a:t>
            </a:r>
          </a:p>
          <a:p>
            <a:pPr>
              <a:spcBef>
                <a:spcPts val="300"/>
              </a:spcBef>
              <a:spcAft>
                <a:spcPts val="600"/>
              </a:spcAft>
            </a:pPr>
            <a:r>
              <a:rPr lang="en-US" sz="1400"/>
              <a:t>AccessAbility</a:t>
            </a:r>
          </a:p>
          <a:p>
            <a:pPr>
              <a:spcBef>
                <a:spcPts val="300"/>
              </a:spcBef>
              <a:spcAft>
                <a:spcPts val="600"/>
              </a:spcAft>
            </a:pPr>
            <a:r>
              <a:rPr lang="en-US" sz="1400"/>
              <a:t>Anoka Co JTC</a:t>
            </a:r>
          </a:p>
          <a:p>
            <a:pPr>
              <a:spcBef>
                <a:spcPts val="300"/>
              </a:spcBef>
              <a:spcAft>
                <a:spcPts val="600"/>
              </a:spcAft>
            </a:pPr>
            <a:r>
              <a:rPr lang="en-US" sz="1400"/>
              <a:t>Career Solutions</a:t>
            </a:r>
          </a:p>
          <a:p>
            <a:pPr>
              <a:spcBef>
                <a:spcPts val="300"/>
              </a:spcBef>
              <a:spcAft>
                <a:spcPts val="600"/>
              </a:spcAft>
            </a:pPr>
            <a:r>
              <a:rPr lang="en-US" sz="1400"/>
              <a:t>Central MN JTS</a:t>
            </a:r>
          </a:p>
          <a:p>
            <a:pPr>
              <a:spcBef>
                <a:spcPts val="300"/>
              </a:spcBef>
              <a:spcAft>
                <a:spcPts val="600"/>
              </a:spcAft>
            </a:pPr>
            <a:r>
              <a:rPr lang="en-US" sz="1400"/>
              <a:t>City of Duluth Workforce Development</a:t>
            </a:r>
          </a:p>
          <a:p>
            <a:pPr>
              <a:spcBef>
                <a:spcPts val="300"/>
              </a:spcBef>
              <a:spcAft>
                <a:spcPts val="600"/>
              </a:spcAft>
            </a:pPr>
            <a:r>
              <a:rPr lang="en-US" sz="1400"/>
              <a:t>Courage Kenny Rehabilitation Institute (Alina Health)</a:t>
            </a:r>
          </a:p>
          <a:p>
            <a:pPr>
              <a:spcBef>
                <a:spcPts val="300"/>
              </a:spcBef>
              <a:spcAft>
                <a:spcPts val="600"/>
              </a:spcAft>
            </a:pPr>
            <a:r>
              <a:rPr lang="en-US" sz="1400"/>
              <a:t>Creative Employment Opportunities</a:t>
            </a:r>
          </a:p>
          <a:p>
            <a:pPr>
              <a:spcBef>
                <a:spcPts val="300"/>
              </a:spcBef>
              <a:spcAft>
                <a:spcPts val="600"/>
              </a:spcAft>
            </a:pPr>
            <a:r>
              <a:rPr lang="en-US" sz="1400"/>
              <a:t>Enlightening</a:t>
            </a:r>
          </a:p>
          <a:p>
            <a:pPr>
              <a:spcBef>
                <a:spcPts val="300"/>
              </a:spcBef>
              <a:spcAft>
                <a:spcPts val="600"/>
              </a:spcAft>
            </a:pPr>
            <a:r>
              <a:rPr lang="en-US" sz="1400"/>
              <a:t>Goodwill Industries, Inc. dba Goodwill-Easter Seals Minnesota</a:t>
            </a:r>
          </a:p>
          <a:p>
            <a:pPr>
              <a:spcBef>
                <a:spcPts val="300"/>
              </a:spcBef>
              <a:spcAft>
                <a:spcPts val="600"/>
              </a:spcAft>
            </a:pPr>
            <a:r>
              <a:rPr lang="en-US" sz="1400"/>
              <a:t>Hennepin County Vocational Services</a:t>
            </a:r>
          </a:p>
          <a:p>
            <a:pPr>
              <a:spcBef>
                <a:spcPts val="300"/>
              </a:spcBef>
              <a:spcAft>
                <a:spcPts val="600"/>
              </a:spcAft>
            </a:pPr>
            <a:r>
              <a:rPr lang="en-US" sz="1400"/>
              <a:t>Hope Haven</a:t>
            </a:r>
          </a:p>
          <a:p>
            <a:pPr>
              <a:spcBef>
                <a:spcPts val="300"/>
              </a:spcBef>
              <a:spcAft>
                <a:spcPts val="600"/>
              </a:spcAft>
            </a:pPr>
            <a:r>
              <a:rPr lang="en-US" sz="1400"/>
              <a:t>Illies Consulting </a:t>
            </a:r>
          </a:p>
          <a:p>
            <a:pPr>
              <a:spcBef>
                <a:spcPts val="300"/>
              </a:spcBef>
              <a:spcAft>
                <a:spcPts val="600"/>
              </a:spcAft>
            </a:pPr>
            <a:r>
              <a:rPr lang="en-US" sz="1400"/>
              <a:t>Inter-County Community Council</a:t>
            </a:r>
          </a:p>
          <a:p>
            <a:pPr>
              <a:spcBef>
                <a:spcPts val="300"/>
              </a:spcBef>
              <a:spcAft>
                <a:spcPts val="600"/>
              </a:spcAft>
            </a:pPr>
            <a:r>
              <a:rPr lang="en-US" sz="1400"/>
              <a:t>LJ&amp;A</a:t>
            </a:r>
          </a:p>
          <a:p>
            <a:pPr>
              <a:spcBef>
                <a:spcPts val="300"/>
              </a:spcBef>
              <a:spcAft>
                <a:spcPts val="600"/>
              </a:spcAft>
            </a:pPr>
            <a:r>
              <a:rPr lang="en-US" sz="1400"/>
              <a:t>Minnesota Career Solutions</a:t>
            </a:r>
          </a:p>
          <a:p>
            <a:pPr>
              <a:spcBef>
                <a:spcPts val="300"/>
              </a:spcBef>
              <a:spcAft>
                <a:spcPts val="600"/>
              </a:spcAft>
            </a:pPr>
            <a:r>
              <a:rPr lang="en-US" sz="1400"/>
              <a:t>MN Valley Action Council South Central Workforce Center</a:t>
            </a:r>
          </a:p>
          <a:p>
            <a:pPr>
              <a:spcBef>
                <a:spcPts val="300"/>
              </a:spcBef>
              <a:spcAft>
                <a:spcPts val="600"/>
              </a:spcAft>
            </a:pPr>
            <a:r>
              <a:rPr lang="en-US" sz="1400"/>
              <a:t>Navigate Career Consulting</a:t>
            </a:r>
          </a:p>
          <a:p>
            <a:pPr>
              <a:spcBef>
                <a:spcPts val="300"/>
              </a:spcBef>
              <a:spcAft>
                <a:spcPts val="600"/>
              </a:spcAft>
            </a:pPr>
            <a:r>
              <a:rPr lang="en-US" sz="1400"/>
              <a:t>NE MN OJT</a:t>
            </a:r>
          </a:p>
          <a:p>
            <a:pPr>
              <a:spcBef>
                <a:spcPts val="300"/>
              </a:spcBef>
              <a:spcAft>
                <a:spcPts val="600"/>
              </a:spcAft>
            </a:pPr>
            <a:r>
              <a:rPr lang="en-US" sz="1400"/>
              <a:t>Northwestern College, NEXT Program</a:t>
            </a:r>
          </a:p>
          <a:p>
            <a:pPr>
              <a:spcBef>
                <a:spcPts val="300"/>
              </a:spcBef>
              <a:spcAft>
                <a:spcPts val="600"/>
              </a:spcAft>
            </a:pPr>
            <a:r>
              <a:rPr lang="en-US" sz="1400"/>
              <a:t>Opportunity Services</a:t>
            </a:r>
          </a:p>
          <a:p>
            <a:pPr>
              <a:spcBef>
                <a:spcPts val="300"/>
              </a:spcBef>
              <a:spcAft>
                <a:spcPts val="600"/>
              </a:spcAft>
            </a:pPr>
            <a:r>
              <a:rPr lang="en-US" sz="1400"/>
              <a:t>Pearl Consulting</a:t>
            </a:r>
          </a:p>
          <a:p>
            <a:pPr>
              <a:spcBef>
                <a:spcPts val="300"/>
              </a:spcBef>
              <a:spcAft>
                <a:spcPts val="600"/>
              </a:spcAft>
            </a:pPr>
            <a:r>
              <a:rPr lang="en-US" sz="1400"/>
              <a:t>ProAct</a:t>
            </a:r>
          </a:p>
          <a:p>
            <a:pPr>
              <a:spcBef>
                <a:spcPts val="300"/>
              </a:spcBef>
              <a:spcAft>
                <a:spcPts val="600"/>
              </a:spcAft>
            </a:pPr>
            <a:r>
              <a:rPr lang="en-US" sz="1400"/>
              <a:t>Sanders Placement Services</a:t>
            </a:r>
          </a:p>
          <a:p>
            <a:pPr>
              <a:spcBef>
                <a:spcPts val="300"/>
              </a:spcBef>
              <a:spcAft>
                <a:spcPts val="600"/>
              </a:spcAft>
            </a:pPr>
            <a:r>
              <a:rPr lang="en-US" sz="1400"/>
              <a:t>Service Enterprises</a:t>
            </a:r>
          </a:p>
          <a:p>
            <a:pPr>
              <a:spcBef>
                <a:spcPts val="300"/>
              </a:spcBef>
              <a:spcAft>
                <a:spcPts val="600"/>
              </a:spcAft>
            </a:pPr>
            <a:r>
              <a:rPr lang="en-US" sz="1400"/>
              <a:t>Southwest Minnesota Private Industry Council (SW MN PIC)</a:t>
            </a:r>
          </a:p>
          <a:p>
            <a:pPr>
              <a:spcBef>
                <a:spcPts val="300"/>
              </a:spcBef>
              <a:spcAft>
                <a:spcPts val="600"/>
              </a:spcAft>
            </a:pPr>
            <a:r>
              <a:rPr lang="en-US" sz="1400"/>
              <a:t>TSE, Inc.</a:t>
            </a:r>
          </a:p>
          <a:p>
            <a:pPr>
              <a:spcBef>
                <a:spcPts val="300"/>
              </a:spcBef>
              <a:spcAft>
                <a:spcPts val="600"/>
              </a:spcAft>
            </a:pPr>
            <a:r>
              <a:rPr lang="en-US" sz="1400"/>
              <a:t>Winona ORC Industries</a:t>
            </a:r>
          </a:p>
          <a:p>
            <a:pPr>
              <a:spcBef>
                <a:spcPts val="300"/>
              </a:spcBef>
              <a:spcAft>
                <a:spcPts val="600"/>
              </a:spcAft>
            </a:pPr>
            <a:r>
              <a:rPr lang="en-US" sz="1400"/>
              <a:t>Workforce Development Inc. Southeast Minnesota</a:t>
            </a:r>
          </a:p>
          <a:p>
            <a:pPr>
              <a:spcBef>
                <a:spcPts val="300"/>
              </a:spcBef>
              <a:spcAft>
                <a:spcPts val="600"/>
              </a:spcAft>
            </a:pPr>
            <a:r>
              <a:rPr lang="en-US" sz="1400"/>
              <a:t>Bridgeway to Independence Inc.</a:t>
            </a:r>
          </a:p>
          <a:p>
            <a:pPr>
              <a:spcBef>
                <a:spcPts val="300"/>
              </a:spcBef>
              <a:spcAft>
                <a:spcPts val="600"/>
              </a:spcAft>
            </a:pPr>
            <a:r>
              <a:rPr lang="en-US" sz="1400"/>
              <a:t>West Central Industries</a:t>
            </a:r>
          </a:p>
        </p:txBody>
      </p:sp>
    </p:spTree>
    <p:extLst>
      <p:ext uri="{BB962C8B-B14F-4D97-AF65-F5344CB8AC3E}">
        <p14:creationId xmlns:p14="http://schemas.microsoft.com/office/powerpoint/2010/main" val="20594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0F7257D-89F7-494C-97F9-665C90A05E08}"/>
              </a:ext>
            </a:extLst>
          </p:cNvPr>
          <p:cNvSpPr>
            <a:spLocks noGrp="1"/>
          </p:cNvSpPr>
          <p:nvPr>
            <p:ph type="title"/>
          </p:nvPr>
        </p:nvSpPr>
        <p:spPr>
          <a:xfrm>
            <a:off x="838200" y="152400"/>
            <a:ext cx="11208026" cy="1013791"/>
          </a:xfrm>
        </p:spPr>
        <p:txBody>
          <a:bodyPr>
            <a:normAutofit fontScale="90000"/>
          </a:bodyPr>
          <a:lstStyle/>
          <a:p>
            <a:r>
              <a:rPr lang="en-US" dirty="0"/>
              <a:t>Jess Outhwaite</a:t>
            </a:r>
            <a:br>
              <a:rPr lang="en-US" dirty="0"/>
            </a:br>
            <a:r>
              <a:rPr lang="en-US" sz="2000" dirty="0"/>
              <a:t>Serving: Northern MN, Metro</a:t>
            </a:r>
            <a:br>
              <a:rPr lang="en-US" sz="2000" dirty="0"/>
            </a:br>
            <a:r>
              <a:rPr lang="en-US" sz="2000" dirty="0"/>
              <a:t>Jessica.Outhwaite@state.mn.us, 763-233-8829</a:t>
            </a:r>
          </a:p>
        </p:txBody>
      </p:sp>
      <p:sp>
        <p:nvSpPr>
          <p:cNvPr id="16" name="Content Placeholder 15">
            <a:extLst>
              <a:ext uri="{FF2B5EF4-FFF2-40B4-BE49-F238E27FC236}">
                <a16:creationId xmlns:a16="http://schemas.microsoft.com/office/drawing/2014/main" id="{5F91679E-D8AA-4D00-A7AB-CF4287CCD9B9}"/>
              </a:ext>
            </a:extLst>
          </p:cNvPr>
          <p:cNvSpPr>
            <a:spLocks noGrp="1"/>
          </p:cNvSpPr>
          <p:nvPr>
            <p:ph idx="1"/>
          </p:nvPr>
        </p:nvSpPr>
        <p:spPr>
          <a:xfrm>
            <a:off x="159026" y="1335280"/>
            <a:ext cx="11887200" cy="5370320"/>
          </a:xfrm>
        </p:spPr>
        <p:txBody>
          <a:bodyPr numCol="3">
            <a:noAutofit/>
          </a:bodyPr>
          <a:lstStyle/>
          <a:p>
            <a:pPr fontAlgn="ctr">
              <a:spcBef>
                <a:spcPts val="600"/>
              </a:spcBef>
              <a:spcAft>
                <a:spcPts val="600"/>
              </a:spcAft>
            </a:pPr>
            <a:r>
              <a:rPr lang="en-US" sz="1400" dirty="0"/>
              <a:t>African Economic Development Solutions</a:t>
            </a:r>
          </a:p>
          <a:p>
            <a:pPr fontAlgn="ctr">
              <a:spcBef>
                <a:spcPts val="600"/>
              </a:spcBef>
              <a:spcAft>
                <a:spcPts val="600"/>
              </a:spcAft>
            </a:pPr>
            <a:r>
              <a:rPr lang="en-US" sz="1400" dirty="0"/>
              <a:t>Arrowhead Community Employment</a:t>
            </a:r>
          </a:p>
          <a:p>
            <a:pPr fontAlgn="ctr">
              <a:spcBef>
                <a:spcPts val="600"/>
              </a:spcBef>
              <a:spcAft>
                <a:spcPts val="600"/>
              </a:spcAft>
            </a:pPr>
            <a:r>
              <a:rPr lang="en-US" sz="1400" dirty="0"/>
              <a:t>At The Turn (Caddie U)</a:t>
            </a:r>
          </a:p>
          <a:p>
            <a:pPr fontAlgn="ctr">
              <a:spcBef>
                <a:spcPts val="600"/>
              </a:spcBef>
              <a:spcAft>
                <a:spcPts val="600"/>
              </a:spcAft>
            </a:pPr>
            <a:r>
              <a:rPr lang="en-US" sz="1400" dirty="0"/>
              <a:t>Breaking Barriers</a:t>
            </a:r>
          </a:p>
          <a:p>
            <a:pPr fontAlgn="ctr">
              <a:spcBef>
                <a:spcPts val="600"/>
              </a:spcBef>
              <a:spcAft>
                <a:spcPts val="600"/>
              </a:spcAft>
            </a:pPr>
            <a:r>
              <a:rPr lang="en-US" sz="1400" dirty="0"/>
              <a:t>Choice Unlimited </a:t>
            </a:r>
          </a:p>
          <a:p>
            <a:pPr fontAlgn="ctr">
              <a:spcBef>
                <a:spcPts val="600"/>
              </a:spcBef>
              <a:spcAft>
                <a:spcPts val="600"/>
              </a:spcAft>
            </a:pPr>
            <a:r>
              <a:rPr lang="en-US" sz="1400" dirty="0"/>
              <a:t>Companion Linc, LLC</a:t>
            </a:r>
          </a:p>
          <a:p>
            <a:pPr fontAlgn="ctr">
              <a:spcBef>
                <a:spcPts val="600"/>
              </a:spcBef>
              <a:spcAft>
                <a:spcPts val="600"/>
              </a:spcAft>
            </a:pPr>
            <a:r>
              <a:rPr lang="en-US" sz="1400" dirty="0"/>
              <a:t>Custom Inclusion, Inc</a:t>
            </a:r>
          </a:p>
          <a:p>
            <a:pPr fontAlgn="ctr">
              <a:spcBef>
                <a:spcPts val="600"/>
              </a:spcBef>
              <a:spcAft>
                <a:spcPts val="600"/>
              </a:spcAft>
            </a:pPr>
            <a:r>
              <a:rPr lang="en-US" sz="1400" dirty="0"/>
              <a:t>Employment Enterprises</a:t>
            </a:r>
          </a:p>
          <a:p>
            <a:pPr fontAlgn="ctr">
              <a:spcBef>
                <a:spcPts val="600"/>
              </a:spcBef>
              <a:spcAft>
                <a:spcPts val="600"/>
              </a:spcAft>
            </a:pPr>
            <a:r>
              <a:rPr lang="en-US" sz="1400" dirty="0"/>
              <a:t>Employment Links</a:t>
            </a:r>
          </a:p>
          <a:p>
            <a:pPr fontAlgn="ctr">
              <a:spcBef>
                <a:spcPts val="600"/>
              </a:spcBef>
              <a:spcAft>
                <a:spcPts val="600"/>
              </a:spcAft>
            </a:pPr>
            <a:r>
              <a:rPr lang="en-US" sz="1400" dirty="0"/>
              <a:t>Falls Diverse Abilities Group</a:t>
            </a:r>
          </a:p>
          <a:p>
            <a:pPr fontAlgn="ctr">
              <a:spcBef>
                <a:spcPts val="600"/>
              </a:spcBef>
              <a:spcAft>
                <a:spcPts val="600"/>
              </a:spcAft>
            </a:pPr>
            <a:r>
              <a:rPr lang="en-US" sz="1400" dirty="0"/>
              <a:t>Focus Corp</a:t>
            </a:r>
          </a:p>
          <a:p>
            <a:pPr fontAlgn="ctr">
              <a:spcBef>
                <a:spcPts val="600"/>
              </a:spcBef>
              <a:spcAft>
                <a:spcPts val="600"/>
              </a:spcAft>
            </a:pPr>
            <a:r>
              <a:rPr lang="en-US" sz="1400" dirty="0"/>
              <a:t>Functional Industries</a:t>
            </a:r>
          </a:p>
          <a:p>
            <a:pPr fontAlgn="ctr">
              <a:spcBef>
                <a:spcPts val="600"/>
              </a:spcBef>
              <a:spcAft>
                <a:spcPts val="600"/>
              </a:spcAft>
            </a:pPr>
            <a:r>
              <a:rPr lang="en-US" sz="1400" dirty="0"/>
              <a:t>Guild Incorporated</a:t>
            </a:r>
          </a:p>
          <a:p>
            <a:pPr fontAlgn="ctr">
              <a:spcBef>
                <a:spcPts val="600"/>
              </a:spcBef>
              <a:spcAft>
                <a:spcPts val="600"/>
              </a:spcAft>
            </a:pPr>
            <a:r>
              <a:rPr lang="en-US" sz="1400" dirty="0" err="1"/>
              <a:t>HomeBee</a:t>
            </a:r>
            <a:endParaRPr lang="en-US" sz="1400" dirty="0"/>
          </a:p>
          <a:p>
            <a:pPr fontAlgn="ctr">
              <a:spcBef>
                <a:spcPts val="600"/>
              </a:spcBef>
              <a:spcAft>
                <a:spcPts val="600"/>
              </a:spcAft>
            </a:pPr>
            <a:r>
              <a:rPr lang="en-US" sz="1400" dirty="0"/>
              <a:t>Hubbard County DAC</a:t>
            </a:r>
          </a:p>
          <a:p>
            <a:pPr fontAlgn="ctr">
              <a:spcBef>
                <a:spcPts val="600"/>
              </a:spcBef>
              <a:spcAft>
                <a:spcPts val="600"/>
              </a:spcAft>
            </a:pPr>
            <a:r>
              <a:rPr lang="en-US" sz="1400" dirty="0"/>
              <a:t>L&amp;S Consulting</a:t>
            </a:r>
          </a:p>
          <a:p>
            <a:pPr fontAlgn="ctr">
              <a:spcBef>
                <a:spcPts val="600"/>
              </a:spcBef>
              <a:spcAft>
                <a:spcPts val="600"/>
              </a:spcAft>
            </a:pPr>
            <a:r>
              <a:rPr lang="en-US" sz="1400" dirty="0"/>
              <a:t>MN Custom Employment</a:t>
            </a:r>
          </a:p>
          <a:p>
            <a:pPr fontAlgn="ctr">
              <a:spcBef>
                <a:spcPts val="600"/>
              </a:spcBef>
              <a:spcAft>
                <a:spcPts val="600"/>
              </a:spcAft>
            </a:pPr>
            <a:r>
              <a:rPr lang="en-US" sz="1400" dirty="0"/>
              <a:t>My Path</a:t>
            </a:r>
          </a:p>
          <a:p>
            <a:pPr fontAlgn="ctr">
              <a:spcBef>
                <a:spcPts val="600"/>
              </a:spcBef>
              <a:spcAft>
                <a:spcPts val="600"/>
              </a:spcAft>
            </a:pPr>
            <a:r>
              <a:rPr lang="en-US" sz="1400" dirty="0"/>
              <a:t>NE Contemporary Services </a:t>
            </a:r>
          </a:p>
          <a:p>
            <a:pPr fontAlgn="ctr">
              <a:spcBef>
                <a:spcPts val="600"/>
              </a:spcBef>
              <a:spcAft>
                <a:spcPts val="600"/>
              </a:spcAft>
            </a:pPr>
            <a:r>
              <a:rPr lang="en-US" sz="1400" dirty="0"/>
              <a:t>Norman Co DAC</a:t>
            </a:r>
          </a:p>
          <a:p>
            <a:pPr fontAlgn="ctr">
              <a:spcBef>
                <a:spcPts val="600"/>
              </a:spcBef>
              <a:spcAft>
                <a:spcPts val="600"/>
              </a:spcAft>
            </a:pPr>
            <a:r>
              <a:rPr lang="en-US" sz="1400" dirty="0"/>
              <a:t>Northern Opportunity Works</a:t>
            </a:r>
          </a:p>
          <a:p>
            <a:pPr fontAlgn="ctr">
              <a:spcBef>
                <a:spcPts val="600"/>
              </a:spcBef>
              <a:spcAft>
                <a:spcPts val="600"/>
              </a:spcAft>
            </a:pPr>
            <a:r>
              <a:rPr lang="en-US" sz="1400" dirty="0"/>
              <a:t>NorthStar Community Services</a:t>
            </a:r>
          </a:p>
          <a:p>
            <a:pPr fontAlgn="ctr">
              <a:spcBef>
                <a:spcPts val="600"/>
              </a:spcBef>
              <a:spcAft>
                <a:spcPts val="600"/>
              </a:spcAft>
            </a:pPr>
            <a:r>
              <a:rPr lang="en-US" sz="1400" dirty="0"/>
              <a:t>Opportunity Connections</a:t>
            </a:r>
          </a:p>
          <a:p>
            <a:pPr fontAlgn="ctr">
              <a:spcBef>
                <a:spcPts val="600"/>
              </a:spcBef>
              <a:spcAft>
                <a:spcPts val="600"/>
              </a:spcAft>
            </a:pPr>
            <a:r>
              <a:rPr lang="en-US" sz="1400" dirty="0"/>
              <a:t>Options</a:t>
            </a:r>
          </a:p>
          <a:p>
            <a:pPr fontAlgn="ctr">
              <a:spcBef>
                <a:spcPts val="600"/>
              </a:spcBef>
              <a:spcAft>
                <a:spcPts val="600"/>
              </a:spcAft>
            </a:pPr>
            <a:r>
              <a:rPr lang="en-US" sz="1400" dirty="0"/>
              <a:t>Options for Employment</a:t>
            </a:r>
          </a:p>
          <a:p>
            <a:pPr fontAlgn="ctr">
              <a:spcBef>
                <a:spcPts val="600"/>
              </a:spcBef>
              <a:spcAft>
                <a:spcPts val="600"/>
              </a:spcAft>
            </a:pPr>
            <a:r>
              <a:rPr lang="en-US" sz="1400" dirty="0"/>
              <a:t>Peace of Mind of Duluth</a:t>
            </a:r>
          </a:p>
          <a:p>
            <a:pPr fontAlgn="ctr">
              <a:spcBef>
                <a:spcPts val="600"/>
              </a:spcBef>
              <a:spcAft>
                <a:spcPts val="600"/>
              </a:spcAft>
            </a:pPr>
            <a:r>
              <a:rPr lang="en-US" sz="1400" dirty="0"/>
              <a:t>Pine PHASE</a:t>
            </a:r>
          </a:p>
          <a:p>
            <a:pPr fontAlgn="ctr">
              <a:spcBef>
                <a:spcPts val="600"/>
              </a:spcBef>
              <a:spcAft>
                <a:spcPts val="600"/>
              </a:spcAft>
            </a:pPr>
            <a:r>
              <a:rPr lang="en-US" sz="1400" dirty="0"/>
              <a:t>Polk County DAC</a:t>
            </a:r>
          </a:p>
          <a:p>
            <a:pPr fontAlgn="ctr">
              <a:spcBef>
                <a:spcPts val="600"/>
              </a:spcBef>
              <a:spcAft>
                <a:spcPts val="600"/>
              </a:spcAft>
            </a:pPr>
            <a:r>
              <a:rPr lang="en-US" sz="1400" dirty="0"/>
              <a:t>Range Center, Inc</a:t>
            </a:r>
          </a:p>
          <a:p>
            <a:pPr fontAlgn="ctr">
              <a:spcBef>
                <a:spcPts val="600"/>
              </a:spcBef>
              <a:spcAft>
                <a:spcPts val="600"/>
              </a:spcAft>
            </a:pPr>
            <a:r>
              <a:rPr lang="en-US" sz="1400" dirty="0"/>
              <a:t>Reach For Resources</a:t>
            </a:r>
          </a:p>
          <a:p>
            <a:pPr fontAlgn="ctr">
              <a:spcBef>
                <a:spcPts val="600"/>
              </a:spcBef>
              <a:spcAft>
                <a:spcPts val="600"/>
              </a:spcAft>
            </a:pPr>
            <a:r>
              <a:rPr lang="en-US" sz="1400" dirty="0"/>
              <a:t>Ready Set Go</a:t>
            </a:r>
          </a:p>
          <a:p>
            <a:pPr fontAlgn="ctr">
              <a:spcBef>
                <a:spcPts val="600"/>
              </a:spcBef>
              <a:spcAft>
                <a:spcPts val="600"/>
              </a:spcAft>
            </a:pPr>
            <a:r>
              <a:rPr lang="en-US" sz="1400" dirty="0"/>
              <a:t>Rising Phoenix</a:t>
            </a:r>
          </a:p>
          <a:p>
            <a:pPr fontAlgn="ctr">
              <a:spcBef>
                <a:spcPts val="600"/>
              </a:spcBef>
              <a:spcAft>
                <a:spcPts val="600"/>
              </a:spcAft>
            </a:pPr>
            <a:r>
              <a:rPr lang="en-US" sz="1400" dirty="0"/>
              <a:t>Spectrum Connections</a:t>
            </a:r>
          </a:p>
          <a:p>
            <a:pPr fontAlgn="ctr">
              <a:spcBef>
                <a:spcPts val="600"/>
              </a:spcBef>
              <a:spcAft>
                <a:spcPts val="600"/>
              </a:spcAft>
            </a:pPr>
            <a:r>
              <a:rPr lang="en-US" sz="1400" dirty="0" err="1"/>
              <a:t>Stellher</a:t>
            </a:r>
            <a:r>
              <a:rPr lang="en-US" sz="1400" dirty="0"/>
              <a:t> Human Services</a:t>
            </a:r>
          </a:p>
          <a:p>
            <a:pPr fontAlgn="ctr">
              <a:spcBef>
                <a:spcPts val="600"/>
              </a:spcBef>
              <a:spcAft>
                <a:spcPts val="600"/>
              </a:spcAft>
            </a:pPr>
            <a:r>
              <a:rPr lang="en-US" sz="1400" dirty="0"/>
              <a:t>Success Unlimited</a:t>
            </a:r>
          </a:p>
          <a:p>
            <a:pPr fontAlgn="ctr">
              <a:spcBef>
                <a:spcPts val="600"/>
              </a:spcBef>
              <a:spcAft>
                <a:spcPts val="600"/>
              </a:spcAft>
            </a:pPr>
            <a:r>
              <a:rPr lang="en-US" sz="1400" dirty="0"/>
              <a:t>TLC of Duluth</a:t>
            </a:r>
          </a:p>
          <a:p>
            <a:pPr fontAlgn="ctr">
              <a:spcBef>
                <a:spcPts val="600"/>
              </a:spcBef>
              <a:spcAft>
                <a:spcPts val="600"/>
              </a:spcAft>
            </a:pPr>
            <a:r>
              <a:rPr lang="en-US" sz="1400" dirty="0" err="1"/>
              <a:t>TramsEM</a:t>
            </a:r>
            <a:endParaRPr lang="en-US" sz="1400" dirty="0"/>
          </a:p>
          <a:p>
            <a:pPr fontAlgn="ctr">
              <a:spcBef>
                <a:spcPts val="600"/>
              </a:spcBef>
              <a:spcAft>
                <a:spcPts val="600"/>
              </a:spcAft>
            </a:pPr>
            <a:r>
              <a:rPr lang="en-US" sz="1400" dirty="0"/>
              <a:t>Trillium Works</a:t>
            </a:r>
          </a:p>
          <a:p>
            <a:pPr fontAlgn="ctr">
              <a:spcBef>
                <a:spcPts val="600"/>
              </a:spcBef>
              <a:spcAft>
                <a:spcPts val="600"/>
              </a:spcAft>
            </a:pPr>
            <a:r>
              <a:rPr lang="en-US" sz="1400" dirty="0"/>
              <a:t>WACOSA</a:t>
            </a:r>
          </a:p>
        </p:txBody>
      </p:sp>
    </p:spTree>
    <p:extLst>
      <p:ext uri="{BB962C8B-B14F-4D97-AF65-F5344CB8AC3E}">
        <p14:creationId xmlns:p14="http://schemas.microsoft.com/office/powerpoint/2010/main" val="251172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0F7257D-89F7-494C-97F9-665C90A05E08}"/>
              </a:ext>
            </a:extLst>
          </p:cNvPr>
          <p:cNvSpPr>
            <a:spLocks noGrp="1"/>
          </p:cNvSpPr>
          <p:nvPr>
            <p:ph type="title"/>
          </p:nvPr>
        </p:nvSpPr>
        <p:spPr>
          <a:xfrm>
            <a:off x="838200" y="152400"/>
            <a:ext cx="11208026" cy="1013791"/>
          </a:xfrm>
        </p:spPr>
        <p:txBody>
          <a:bodyPr>
            <a:normAutofit fontScale="90000"/>
          </a:bodyPr>
          <a:lstStyle/>
          <a:p>
            <a:r>
              <a:rPr lang="en-US"/>
              <a:t>Anne Paulson</a:t>
            </a:r>
            <a:br>
              <a:rPr lang="en-US"/>
            </a:br>
            <a:r>
              <a:rPr lang="en-US" sz="2000"/>
              <a:t>Serving: Northern MN, Metro, CILs Statewide</a:t>
            </a:r>
            <a:br>
              <a:rPr lang="en-US" sz="2000"/>
            </a:br>
            <a:r>
              <a:rPr lang="en-US" sz="2000"/>
              <a:t>Anne.Paulson@state.mn.us, 651-259-7135</a:t>
            </a:r>
          </a:p>
        </p:txBody>
      </p:sp>
      <p:sp>
        <p:nvSpPr>
          <p:cNvPr id="16" name="Content Placeholder 15">
            <a:extLst>
              <a:ext uri="{FF2B5EF4-FFF2-40B4-BE49-F238E27FC236}">
                <a16:creationId xmlns:a16="http://schemas.microsoft.com/office/drawing/2014/main" id="{5F91679E-D8AA-4D00-A7AB-CF4287CCD9B9}"/>
              </a:ext>
            </a:extLst>
          </p:cNvPr>
          <p:cNvSpPr>
            <a:spLocks noGrp="1"/>
          </p:cNvSpPr>
          <p:nvPr>
            <p:ph idx="1"/>
          </p:nvPr>
        </p:nvSpPr>
        <p:spPr>
          <a:xfrm>
            <a:off x="159026" y="1335280"/>
            <a:ext cx="11887200" cy="5386362"/>
          </a:xfrm>
        </p:spPr>
        <p:txBody>
          <a:bodyPr numCol="3">
            <a:noAutofit/>
          </a:bodyPr>
          <a:lstStyle/>
          <a:p>
            <a:pPr fontAlgn="ctr">
              <a:spcBef>
                <a:spcPts val="300"/>
              </a:spcBef>
              <a:spcAft>
                <a:spcPts val="600"/>
              </a:spcAft>
            </a:pPr>
            <a:r>
              <a:rPr lang="en-US" sz="1400"/>
              <a:t>Access North CIL (CILNM)</a:t>
            </a:r>
          </a:p>
          <a:p>
            <a:pPr fontAlgn="ctr">
              <a:spcBef>
                <a:spcPts val="300"/>
              </a:spcBef>
              <a:spcAft>
                <a:spcPts val="600"/>
              </a:spcAft>
            </a:pPr>
            <a:r>
              <a:rPr lang="en-US" sz="1400"/>
              <a:t>Adaptive Experts</a:t>
            </a:r>
          </a:p>
          <a:p>
            <a:pPr fontAlgn="ctr">
              <a:spcBef>
                <a:spcPts val="300"/>
              </a:spcBef>
              <a:spcAft>
                <a:spcPts val="600"/>
              </a:spcAft>
            </a:pPr>
            <a:r>
              <a:rPr lang="en-US" sz="1400"/>
              <a:t>Baker, Cindy</a:t>
            </a:r>
          </a:p>
          <a:p>
            <a:pPr fontAlgn="ctr">
              <a:spcBef>
                <a:spcPts val="300"/>
              </a:spcBef>
              <a:spcAft>
                <a:spcPts val="600"/>
              </a:spcAft>
            </a:pPr>
            <a:r>
              <a:rPr lang="en-US" sz="1400"/>
              <a:t>Becker County DAC</a:t>
            </a:r>
          </a:p>
          <a:p>
            <a:pPr fontAlgn="ctr">
              <a:spcBef>
                <a:spcPts val="300"/>
              </a:spcBef>
              <a:spcAft>
                <a:spcPts val="600"/>
              </a:spcAft>
            </a:pPr>
            <a:r>
              <a:rPr lang="en-US" sz="1400"/>
              <a:t>Blended Youth &amp; Family Services</a:t>
            </a:r>
          </a:p>
          <a:p>
            <a:pPr fontAlgn="ctr">
              <a:spcBef>
                <a:spcPts val="300"/>
              </a:spcBef>
              <a:spcAft>
                <a:spcPts val="600"/>
              </a:spcAft>
            </a:pPr>
            <a:r>
              <a:rPr lang="en-US" sz="1400"/>
              <a:t>Blue Sky</a:t>
            </a:r>
          </a:p>
          <a:p>
            <a:pPr fontAlgn="ctr">
              <a:spcBef>
                <a:spcPts val="300"/>
              </a:spcBef>
              <a:spcAft>
                <a:spcPts val="600"/>
              </a:spcAft>
            </a:pPr>
            <a:r>
              <a:rPr lang="en-US" sz="1400"/>
              <a:t>Capital Health</a:t>
            </a:r>
          </a:p>
          <a:p>
            <a:pPr fontAlgn="ctr">
              <a:spcBef>
                <a:spcPts val="300"/>
              </a:spcBef>
              <a:spcAft>
                <a:spcPts val="600"/>
              </a:spcAft>
            </a:pPr>
            <a:r>
              <a:rPr lang="en-US" sz="1400"/>
              <a:t>Driving Ambition</a:t>
            </a:r>
          </a:p>
          <a:p>
            <a:pPr fontAlgn="ctr">
              <a:spcBef>
                <a:spcPts val="300"/>
              </a:spcBef>
              <a:spcAft>
                <a:spcPts val="600"/>
              </a:spcAft>
            </a:pPr>
            <a:r>
              <a:rPr lang="en-US" sz="1400"/>
              <a:t>Employment Solutions</a:t>
            </a:r>
          </a:p>
          <a:p>
            <a:pPr fontAlgn="ctr">
              <a:spcBef>
                <a:spcPts val="300"/>
              </a:spcBef>
              <a:spcAft>
                <a:spcPts val="600"/>
              </a:spcAft>
            </a:pPr>
            <a:r>
              <a:rPr lang="en-US" sz="1400"/>
              <a:t>Freedom CIL</a:t>
            </a:r>
          </a:p>
          <a:p>
            <a:pPr fontAlgn="ctr">
              <a:spcBef>
                <a:spcPts val="300"/>
              </a:spcBef>
              <a:spcAft>
                <a:spcPts val="600"/>
              </a:spcAft>
            </a:pPr>
            <a:r>
              <a:rPr lang="en-US" sz="1400"/>
              <a:t>Goodwill GIVE</a:t>
            </a:r>
          </a:p>
          <a:p>
            <a:pPr fontAlgn="ctr">
              <a:spcBef>
                <a:spcPts val="300"/>
              </a:spcBef>
              <a:spcAft>
                <a:spcPts val="600"/>
              </a:spcAft>
            </a:pPr>
            <a:r>
              <a:rPr lang="en-US" sz="1400"/>
              <a:t>HDC</a:t>
            </a:r>
          </a:p>
          <a:p>
            <a:pPr fontAlgn="ctr">
              <a:spcBef>
                <a:spcPts val="300"/>
              </a:spcBef>
              <a:spcAft>
                <a:spcPts val="600"/>
              </a:spcAft>
            </a:pPr>
            <a:r>
              <a:rPr lang="en-US" sz="1400"/>
              <a:t>Heartland Industries</a:t>
            </a:r>
          </a:p>
          <a:p>
            <a:pPr fontAlgn="ctr">
              <a:spcBef>
                <a:spcPts val="300"/>
              </a:spcBef>
              <a:spcAft>
                <a:spcPts val="600"/>
              </a:spcAft>
            </a:pPr>
            <a:r>
              <a:rPr lang="en-US" sz="1400"/>
              <a:t>ILICIL</a:t>
            </a:r>
          </a:p>
          <a:p>
            <a:pPr fontAlgn="ctr">
              <a:spcBef>
                <a:spcPts val="300"/>
              </a:spcBef>
              <a:spcAft>
                <a:spcPts val="600"/>
              </a:spcAft>
            </a:pPr>
            <a:r>
              <a:rPr lang="en-US" sz="1400"/>
              <a:t>Live Well Consulting</a:t>
            </a:r>
          </a:p>
          <a:p>
            <a:pPr fontAlgn="ctr">
              <a:spcBef>
                <a:spcPts val="300"/>
              </a:spcBef>
              <a:spcAft>
                <a:spcPts val="600"/>
              </a:spcAft>
            </a:pPr>
            <a:r>
              <a:rPr lang="en-US" sz="1400"/>
              <a:t>Lutheran Social Service</a:t>
            </a:r>
          </a:p>
          <a:p>
            <a:pPr fontAlgn="ctr">
              <a:spcBef>
                <a:spcPts val="300"/>
              </a:spcBef>
              <a:spcAft>
                <a:spcPts val="600"/>
              </a:spcAft>
            </a:pPr>
            <a:r>
              <a:rPr lang="en-US" sz="1400"/>
              <a:t>MCIL</a:t>
            </a:r>
          </a:p>
          <a:p>
            <a:pPr fontAlgn="ctr">
              <a:spcBef>
                <a:spcPts val="300"/>
              </a:spcBef>
              <a:spcAft>
                <a:spcPts val="600"/>
              </a:spcAft>
            </a:pPr>
            <a:r>
              <a:rPr lang="en-US" sz="1400"/>
              <a:t>MDI</a:t>
            </a:r>
          </a:p>
          <a:p>
            <a:pPr fontAlgn="ctr">
              <a:spcBef>
                <a:spcPts val="300"/>
              </a:spcBef>
              <a:spcAft>
                <a:spcPts val="600"/>
              </a:spcAft>
            </a:pPr>
            <a:r>
              <a:rPr lang="en-US" sz="1400"/>
              <a:t>Motivation on Wheels</a:t>
            </a:r>
          </a:p>
          <a:p>
            <a:pPr fontAlgn="ctr">
              <a:spcBef>
                <a:spcPts val="300"/>
              </a:spcBef>
              <a:spcAft>
                <a:spcPts val="600"/>
              </a:spcAft>
            </a:pPr>
            <a:r>
              <a:rPr lang="en-US" sz="1400"/>
              <a:t>MSOCS</a:t>
            </a:r>
          </a:p>
          <a:p>
            <a:pPr fontAlgn="ctr">
              <a:spcBef>
                <a:spcPts val="300"/>
              </a:spcBef>
              <a:spcAft>
                <a:spcPts val="600"/>
              </a:spcAft>
            </a:pPr>
            <a:r>
              <a:rPr lang="en-US" sz="1400"/>
              <a:t>Oaktree Residential</a:t>
            </a:r>
          </a:p>
          <a:p>
            <a:pPr fontAlgn="ctr">
              <a:spcBef>
                <a:spcPts val="300"/>
              </a:spcBef>
              <a:spcAft>
                <a:spcPts val="600"/>
              </a:spcAft>
            </a:pPr>
            <a:r>
              <a:rPr lang="en-US" sz="1400"/>
              <a:t>ODC</a:t>
            </a:r>
          </a:p>
          <a:p>
            <a:pPr fontAlgn="ctr">
              <a:spcBef>
                <a:spcPts val="300"/>
              </a:spcBef>
              <a:spcAft>
                <a:spcPts val="600"/>
              </a:spcAft>
            </a:pPr>
            <a:r>
              <a:rPr lang="en-US" sz="1400"/>
              <a:t>Options CIL</a:t>
            </a:r>
          </a:p>
          <a:p>
            <a:pPr fontAlgn="ctr">
              <a:spcBef>
                <a:spcPts val="300"/>
              </a:spcBef>
              <a:spcAft>
                <a:spcPts val="600"/>
              </a:spcAft>
            </a:pPr>
            <a:r>
              <a:rPr lang="en-US" sz="1400"/>
              <a:t>Pinewood-Cloquet</a:t>
            </a:r>
          </a:p>
          <a:p>
            <a:pPr fontAlgn="ctr">
              <a:spcBef>
                <a:spcPts val="300"/>
              </a:spcBef>
              <a:spcAft>
                <a:spcPts val="600"/>
              </a:spcAft>
            </a:pPr>
            <a:r>
              <a:rPr lang="en-US" sz="1400"/>
              <a:t>Pinewood-Duluth</a:t>
            </a:r>
          </a:p>
          <a:p>
            <a:pPr fontAlgn="ctr">
              <a:spcBef>
                <a:spcPts val="300"/>
              </a:spcBef>
              <a:spcAft>
                <a:spcPts val="600"/>
              </a:spcAft>
            </a:pPr>
            <a:r>
              <a:rPr lang="en-US" sz="1400"/>
              <a:t>Productive Alternatives</a:t>
            </a:r>
          </a:p>
          <a:p>
            <a:pPr fontAlgn="ctr">
              <a:spcBef>
                <a:spcPts val="300"/>
              </a:spcBef>
              <a:spcAft>
                <a:spcPts val="600"/>
              </a:spcAft>
            </a:pPr>
            <a:r>
              <a:rPr lang="en-US" sz="1400"/>
              <a:t>Residential Services (RSI)</a:t>
            </a:r>
          </a:p>
          <a:p>
            <a:pPr fontAlgn="ctr">
              <a:spcBef>
                <a:spcPts val="300"/>
              </a:spcBef>
              <a:spcAft>
                <a:spcPts val="600"/>
              </a:spcAft>
            </a:pPr>
            <a:r>
              <a:rPr lang="en-US" sz="1400"/>
              <a:t>Rise</a:t>
            </a:r>
          </a:p>
          <a:p>
            <a:pPr fontAlgn="ctr">
              <a:spcBef>
                <a:spcPts val="300"/>
              </a:spcBef>
              <a:spcAft>
                <a:spcPts val="600"/>
              </a:spcAft>
            </a:pPr>
            <a:r>
              <a:rPr lang="en-US" sz="1400"/>
              <a:t>Schwartz, Paul</a:t>
            </a:r>
          </a:p>
          <a:p>
            <a:pPr fontAlgn="b">
              <a:spcBef>
                <a:spcPts val="300"/>
              </a:spcBef>
              <a:spcAft>
                <a:spcPts val="600"/>
              </a:spcAft>
            </a:pPr>
            <a:r>
              <a:rPr lang="en-US" sz="1400"/>
              <a:t>Southeastern Minnesota Center for Independent Living (SEMCIL)</a:t>
            </a:r>
          </a:p>
          <a:p>
            <a:pPr fontAlgn="b">
              <a:spcBef>
                <a:spcPts val="300"/>
              </a:spcBef>
              <a:spcAft>
                <a:spcPts val="600"/>
              </a:spcAft>
            </a:pPr>
            <a:r>
              <a:rPr lang="en-US" sz="1400"/>
              <a:t>Southern Minnesota Independent  Living Enterprises and Services (SMILES)</a:t>
            </a:r>
          </a:p>
          <a:p>
            <a:pPr fontAlgn="b">
              <a:spcBef>
                <a:spcPts val="300"/>
              </a:spcBef>
              <a:spcAft>
                <a:spcPts val="600"/>
              </a:spcAft>
            </a:pPr>
            <a:r>
              <a:rPr lang="en-US" sz="1400"/>
              <a:t>Southwestern Center for Independent Living (SWCIL)</a:t>
            </a:r>
          </a:p>
          <a:p>
            <a:pPr fontAlgn="ctr">
              <a:spcBef>
                <a:spcPts val="300"/>
              </a:spcBef>
              <a:spcAft>
                <a:spcPts val="600"/>
              </a:spcAft>
            </a:pPr>
            <a:r>
              <a:rPr lang="en-US" sz="1400"/>
              <a:t>Speech Gurus</a:t>
            </a:r>
          </a:p>
          <a:p>
            <a:pPr fontAlgn="ctr">
              <a:spcBef>
                <a:spcPts val="300"/>
              </a:spcBef>
              <a:spcAft>
                <a:spcPts val="600"/>
              </a:spcAft>
            </a:pPr>
            <a:r>
              <a:rPr lang="en-US" sz="1400"/>
              <a:t>Stevens County DAC</a:t>
            </a:r>
          </a:p>
          <a:p>
            <a:pPr fontAlgn="ctr">
              <a:spcBef>
                <a:spcPts val="300"/>
              </a:spcBef>
              <a:spcAft>
                <a:spcPts val="600"/>
              </a:spcAft>
            </a:pPr>
            <a:r>
              <a:rPr lang="en-US" sz="1400" err="1"/>
              <a:t>Stubbe</a:t>
            </a:r>
            <a:r>
              <a:rPr lang="en-US" sz="1400"/>
              <a:t> and Associates</a:t>
            </a:r>
          </a:p>
          <a:p>
            <a:pPr fontAlgn="ctr">
              <a:spcBef>
                <a:spcPts val="300"/>
              </a:spcBef>
              <a:spcAft>
                <a:spcPts val="600"/>
              </a:spcAft>
            </a:pPr>
            <a:r>
              <a:rPr lang="en-US" sz="1400"/>
              <a:t>Thor Transitional Services</a:t>
            </a:r>
          </a:p>
          <a:p>
            <a:pPr fontAlgn="ctr">
              <a:spcBef>
                <a:spcPts val="300"/>
              </a:spcBef>
              <a:spcAft>
                <a:spcPts val="600"/>
              </a:spcAft>
            </a:pPr>
            <a:r>
              <a:rPr lang="en-US" sz="1400"/>
              <a:t>UDAC</a:t>
            </a:r>
          </a:p>
          <a:p>
            <a:pPr fontAlgn="ctr">
              <a:spcBef>
                <a:spcPts val="300"/>
              </a:spcBef>
              <a:spcAft>
                <a:spcPts val="600"/>
              </a:spcAft>
            </a:pPr>
            <a:r>
              <a:rPr lang="en-US" sz="1400"/>
              <a:t>Webber Placement</a:t>
            </a:r>
          </a:p>
          <a:p>
            <a:pPr fontAlgn="ctr">
              <a:spcBef>
                <a:spcPts val="300"/>
              </a:spcBef>
              <a:spcAft>
                <a:spcPts val="600"/>
              </a:spcAft>
            </a:pPr>
            <a:r>
              <a:rPr lang="en-US" sz="1400" err="1"/>
              <a:t>WinWay</a:t>
            </a:r>
            <a:endParaRPr lang="en-US" sz="1400"/>
          </a:p>
        </p:txBody>
      </p:sp>
    </p:spTree>
    <p:extLst>
      <p:ext uri="{BB962C8B-B14F-4D97-AF65-F5344CB8AC3E}">
        <p14:creationId xmlns:p14="http://schemas.microsoft.com/office/powerpoint/2010/main" val="681515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78D95-08B3-4F10-B7AF-87E55258D2F7}"/>
              </a:ext>
            </a:extLst>
          </p:cNvPr>
          <p:cNvSpPr>
            <a:spLocks noGrp="1"/>
          </p:cNvSpPr>
          <p:nvPr>
            <p:ph type="ctrTitle"/>
          </p:nvPr>
        </p:nvSpPr>
        <p:spPr/>
        <p:txBody>
          <a:bodyPr/>
          <a:lstStyle/>
          <a:p>
            <a:r>
              <a:rPr lang="en-US"/>
              <a:t>Pre-ETS Updates</a:t>
            </a:r>
          </a:p>
        </p:txBody>
      </p:sp>
    </p:spTree>
    <p:extLst>
      <p:ext uri="{BB962C8B-B14F-4D97-AF65-F5344CB8AC3E}">
        <p14:creationId xmlns:p14="http://schemas.microsoft.com/office/powerpoint/2010/main" val="9410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C76F-59EB-444F-91E9-4DC15AB1E72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BC5BBE2-8397-4167-9EF8-C5E4B3339D08}"/>
              </a:ext>
            </a:extLst>
          </p:cNvPr>
          <p:cNvSpPr>
            <a:spLocks noGrp="1"/>
          </p:cNvSpPr>
          <p:nvPr>
            <p:ph idx="1"/>
          </p:nvPr>
        </p:nvSpPr>
        <p:spPr/>
        <p:txBody>
          <a:bodyPr>
            <a:normAutofit fontScale="70000" lnSpcReduction="20000"/>
          </a:bodyPr>
          <a:lstStyle/>
          <a:p>
            <a:r>
              <a:rPr lang="en-US" b="1" dirty="0"/>
              <a:t>Welcome: </a:t>
            </a:r>
            <a:r>
              <a:rPr lang="en-US" dirty="0"/>
              <a:t>Kim Babine, VRS Director of Community Partnerships</a:t>
            </a:r>
          </a:p>
          <a:p>
            <a:pPr lvl="0"/>
            <a:r>
              <a:rPr lang="en-US" b="1" dirty="0"/>
              <a:t>VR Program Contracting Updates: </a:t>
            </a:r>
            <a:r>
              <a:rPr lang="en-US" dirty="0"/>
              <a:t>Kim Babine, VRS Director of Community Partnerships</a:t>
            </a:r>
            <a:endParaRPr lang="en-US" b="1" dirty="0"/>
          </a:p>
          <a:p>
            <a:pPr lvl="1"/>
            <a:r>
              <a:rPr lang="en-US" dirty="0"/>
              <a:t>2022 P/T Contracting Cycle</a:t>
            </a:r>
          </a:p>
          <a:p>
            <a:pPr lvl="1"/>
            <a:r>
              <a:rPr lang="en-US" dirty="0"/>
              <a:t>State COVID Vaccination/Testing Policy for P/T Contract Holders</a:t>
            </a:r>
          </a:p>
          <a:p>
            <a:pPr lvl="1"/>
            <a:r>
              <a:rPr lang="en-US" dirty="0"/>
              <a:t>Community Partnerships Team Updates</a:t>
            </a:r>
          </a:p>
          <a:p>
            <a:r>
              <a:rPr lang="en-US" b="1" dirty="0"/>
              <a:t>Pre-ETS Updates: </a:t>
            </a:r>
            <a:r>
              <a:rPr lang="en-US" dirty="0"/>
              <a:t>Alyssa Klein, VRS Pre-ETS and Transition Coordinator</a:t>
            </a:r>
          </a:p>
          <a:p>
            <a:pPr lvl="0"/>
            <a:r>
              <a:rPr lang="en-US" b="1" dirty="0"/>
              <a:t>Q&amp;A: </a:t>
            </a:r>
            <a:r>
              <a:rPr lang="en-US" dirty="0"/>
              <a:t>Kim Babine, VRS Director of Community Partnerships</a:t>
            </a:r>
            <a:endParaRPr lang="en-US" b="1" dirty="0"/>
          </a:p>
          <a:p>
            <a:pPr lvl="0"/>
            <a:r>
              <a:rPr lang="en-US" b="1" dirty="0"/>
              <a:t>Wrap Up: </a:t>
            </a:r>
            <a:r>
              <a:rPr lang="en-US" dirty="0"/>
              <a:t>Kim Babine, VRS Director of Community Partnerships</a:t>
            </a:r>
            <a:endParaRPr lang="en-US" b="1" dirty="0"/>
          </a:p>
          <a:p>
            <a:endParaRPr lang="en-US" b="1" dirty="0"/>
          </a:p>
        </p:txBody>
      </p:sp>
    </p:spTree>
    <p:extLst>
      <p:ext uri="{BB962C8B-B14F-4D97-AF65-F5344CB8AC3E}">
        <p14:creationId xmlns:p14="http://schemas.microsoft.com/office/powerpoint/2010/main" val="2148270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9F884-7278-48D3-9F00-49C03814C79A}"/>
              </a:ext>
            </a:extLst>
          </p:cNvPr>
          <p:cNvSpPr>
            <a:spLocks noGrp="1"/>
          </p:cNvSpPr>
          <p:nvPr>
            <p:ph type="title"/>
          </p:nvPr>
        </p:nvSpPr>
        <p:spPr/>
        <p:txBody>
          <a:bodyPr/>
          <a:lstStyle/>
          <a:p>
            <a:r>
              <a:rPr lang="en-US"/>
              <a:t>Pre-ETS Staffing Updates</a:t>
            </a:r>
          </a:p>
        </p:txBody>
      </p:sp>
      <p:sp>
        <p:nvSpPr>
          <p:cNvPr id="5" name="Content Placeholder 4">
            <a:extLst>
              <a:ext uri="{FF2B5EF4-FFF2-40B4-BE49-F238E27FC236}">
                <a16:creationId xmlns:a16="http://schemas.microsoft.com/office/drawing/2014/main" id="{BC7F8909-D725-4C0F-9397-92D850268D79}"/>
              </a:ext>
            </a:extLst>
          </p:cNvPr>
          <p:cNvSpPr>
            <a:spLocks noGrp="1"/>
          </p:cNvSpPr>
          <p:nvPr>
            <p:ph sz="half" idx="1"/>
          </p:nvPr>
        </p:nvSpPr>
        <p:spPr/>
        <p:txBody>
          <a:bodyPr>
            <a:normAutofit fontScale="85000" lnSpcReduction="20000"/>
          </a:bodyPr>
          <a:lstStyle/>
          <a:p>
            <a:pPr marL="0" indent="0" algn="ctr">
              <a:buNone/>
            </a:pPr>
            <a:r>
              <a:rPr lang="en-US" sz="3300" b="1"/>
              <a:t>Pre-ETS Representatives, Pre-ETS Placement Coordinators</a:t>
            </a:r>
          </a:p>
          <a:p>
            <a:r>
              <a:rPr lang="en-US" sz="2800"/>
              <a:t>Total Pre-ETS Staff: 58 </a:t>
            </a:r>
          </a:p>
          <a:p>
            <a:pPr lvl="1"/>
            <a:r>
              <a:rPr lang="en-US" sz="2600"/>
              <a:t>Pre-ETS Representatives</a:t>
            </a:r>
          </a:p>
          <a:p>
            <a:pPr lvl="2"/>
            <a:r>
              <a:rPr lang="en-US"/>
              <a:t>Current: 36</a:t>
            </a:r>
          </a:p>
          <a:p>
            <a:pPr lvl="2"/>
            <a:r>
              <a:rPr lang="en-US"/>
              <a:t>To be hired: 11</a:t>
            </a:r>
          </a:p>
          <a:p>
            <a:pPr lvl="2"/>
            <a:r>
              <a:rPr lang="en-US"/>
              <a:t>Total: 47</a:t>
            </a:r>
          </a:p>
          <a:p>
            <a:pPr lvl="1"/>
            <a:r>
              <a:rPr lang="en-US" sz="2600"/>
              <a:t>Pre-ETS Placement Coordinators</a:t>
            </a:r>
          </a:p>
          <a:p>
            <a:pPr lvl="2"/>
            <a:r>
              <a:rPr lang="en-US"/>
              <a:t>To be hired: 11 </a:t>
            </a:r>
          </a:p>
          <a:p>
            <a:r>
              <a:rPr lang="en-US" sz="2800"/>
              <a:t>100+ Counselors</a:t>
            </a:r>
          </a:p>
        </p:txBody>
      </p:sp>
      <p:sp>
        <p:nvSpPr>
          <p:cNvPr id="6" name="Content Placeholder 5">
            <a:extLst>
              <a:ext uri="{FF2B5EF4-FFF2-40B4-BE49-F238E27FC236}">
                <a16:creationId xmlns:a16="http://schemas.microsoft.com/office/drawing/2014/main" id="{560ED66C-08C5-4CDD-A876-00E946914CD3}"/>
              </a:ext>
            </a:extLst>
          </p:cNvPr>
          <p:cNvSpPr>
            <a:spLocks noGrp="1"/>
          </p:cNvSpPr>
          <p:nvPr>
            <p:ph sz="half" idx="2"/>
          </p:nvPr>
        </p:nvSpPr>
        <p:spPr/>
        <p:txBody>
          <a:bodyPr>
            <a:normAutofit/>
          </a:bodyPr>
          <a:lstStyle/>
          <a:p>
            <a:pPr marL="0" indent="0" algn="ctr">
              <a:buNone/>
            </a:pPr>
            <a:r>
              <a:rPr lang="en-US" sz="2800" b="1"/>
              <a:t>VRS Specialists</a:t>
            </a:r>
          </a:p>
          <a:p>
            <a:r>
              <a:rPr lang="en-US" sz="2400"/>
              <a:t>4 Regional Pre-ETS Specialists</a:t>
            </a:r>
          </a:p>
          <a:p>
            <a:pPr lvl="1"/>
            <a:r>
              <a:rPr lang="en-US" sz="2200"/>
              <a:t>2 Metro</a:t>
            </a:r>
          </a:p>
          <a:p>
            <a:pPr lvl="1"/>
            <a:r>
              <a:rPr lang="en-US" sz="2200"/>
              <a:t>1 North</a:t>
            </a:r>
          </a:p>
          <a:p>
            <a:pPr lvl="1"/>
            <a:r>
              <a:rPr lang="en-US" sz="2200"/>
              <a:t>1 South </a:t>
            </a:r>
          </a:p>
          <a:p>
            <a:r>
              <a:rPr lang="en-US" sz="2400"/>
              <a:t>3 Additional Placement Specialists:</a:t>
            </a:r>
          </a:p>
          <a:p>
            <a:pPr lvl="1"/>
            <a:r>
              <a:rPr lang="en-US" sz="2000"/>
              <a:t>2 North</a:t>
            </a:r>
          </a:p>
          <a:p>
            <a:pPr lvl="1"/>
            <a:r>
              <a:rPr lang="en-US" sz="2000"/>
              <a:t>1 South</a:t>
            </a:r>
          </a:p>
        </p:txBody>
      </p:sp>
    </p:spTree>
    <p:extLst>
      <p:ext uri="{BB962C8B-B14F-4D97-AF65-F5344CB8AC3E}">
        <p14:creationId xmlns:p14="http://schemas.microsoft.com/office/powerpoint/2010/main" val="1745556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BAC4-A946-4889-B55F-662EA89D4FBD}"/>
              </a:ext>
            </a:extLst>
          </p:cNvPr>
          <p:cNvSpPr>
            <a:spLocks noGrp="1"/>
          </p:cNvSpPr>
          <p:nvPr>
            <p:ph type="title"/>
          </p:nvPr>
        </p:nvSpPr>
        <p:spPr/>
        <p:txBody>
          <a:bodyPr/>
          <a:lstStyle/>
          <a:p>
            <a:r>
              <a:rPr lang="en-US"/>
              <a:t>VRS School Directories</a:t>
            </a:r>
          </a:p>
        </p:txBody>
      </p:sp>
      <p:sp>
        <p:nvSpPr>
          <p:cNvPr id="3" name="Content Placeholder 2">
            <a:extLst>
              <a:ext uri="{FF2B5EF4-FFF2-40B4-BE49-F238E27FC236}">
                <a16:creationId xmlns:a16="http://schemas.microsoft.com/office/drawing/2014/main" id="{C41B79F3-92F3-40E8-9EFA-457A1D2E784D}"/>
              </a:ext>
            </a:extLst>
          </p:cNvPr>
          <p:cNvSpPr>
            <a:spLocks noGrp="1"/>
          </p:cNvSpPr>
          <p:nvPr>
            <p:ph idx="1"/>
          </p:nvPr>
        </p:nvSpPr>
        <p:spPr/>
        <p:txBody>
          <a:bodyPr/>
          <a:lstStyle/>
          <a:p>
            <a:r>
              <a:rPr lang="en-US"/>
              <a:t>VRS school directories will be updated shortly</a:t>
            </a:r>
          </a:p>
          <a:p>
            <a:r>
              <a:rPr lang="en-US"/>
              <a:t>See what VRS staff works with a particular school here: </a:t>
            </a:r>
            <a:r>
              <a:rPr lang="en-US">
                <a:hlinkClick r:id="rId3"/>
              </a:rPr>
              <a:t>https://mn.gov/deed/job-seekers/disabilities/youth/contacts/</a:t>
            </a:r>
            <a:r>
              <a:rPr lang="en-US"/>
              <a:t> </a:t>
            </a:r>
          </a:p>
        </p:txBody>
      </p:sp>
    </p:spTree>
    <p:extLst>
      <p:ext uri="{BB962C8B-B14F-4D97-AF65-F5344CB8AC3E}">
        <p14:creationId xmlns:p14="http://schemas.microsoft.com/office/powerpoint/2010/main" val="2850515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C2F3-8971-459A-9F86-653979170DB6}"/>
              </a:ext>
            </a:extLst>
          </p:cNvPr>
          <p:cNvSpPr>
            <a:spLocks noGrp="1"/>
          </p:cNvSpPr>
          <p:nvPr>
            <p:ph type="title"/>
          </p:nvPr>
        </p:nvSpPr>
        <p:spPr/>
        <p:txBody>
          <a:bodyPr/>
          <a:lstStyle/>
          <a:p>
            <a:r>
              <a:rPr lang="en-US"/>
              <a:t>Northern Region</a:t>
            </a:r>
          </a:p>
        </p:txBody>
      </p:sp>
      <p:sp>
        <p:nvSpPr>
          <p:cNvPr id="3" name="Content Placeholder 2">
            <a:extLst>
              <a:ext uri="{FF2B5EF4-FFF2-40B4-BE49-F238E27FC236}">
                <a16:creationId xmlns:a16="http://schemas.microsoft.com/office/drawing/2014/main" id="{B501873D-8B59-4E0A-8DF7-963787ED502B}"/>
              </a:ext>
            </a:extLst>
          </p:cNvPr>
          <p:cNvSpPr>
            <a:spLocks noGrp="1"/>
          </p:cNvSpPr>
          <p:nvPr>
            <p:ph idx="1"/>
          </p:nvPr>
        </p:nvSpPr>
        <p:spPr>
          <a:xfrm>
            <a:off x="128337" y="1443789"/>
            <a:ext cx="11935326" cy="5261811"/>
          </a:xfrm>
        </p:spPr>
        <p:txBody>
          <a:bodyPr numCol="2">
            <a:normAutofit fontScale="55000" lnSpcReduction="20000"/>
          </a:bodyPr>
          <a:lstStyle/>
          <a:p>
            <a:pPr lvl="0"/>
            <a:r>
              <a:rPr lang="en-US" b="1"/>
              <a:t>Northwest MN Team - Jeff Bjornson, RAM</a:t>
            </a:r>
          </a:p>
          <a:p>
            <a:pPr lvl="1"/>
            <a:r>
              <a:rPr lang="en-US"/>
              <a:t>Aimee Berger</a:t>
            </a:r>
          </a:p>
          <a:p>
            <a:pPr lvl="1"/>
            <a:r>
              <a:rPr lang="en-US"/>
              <a:t>Leah Zimmerman</a:t>
            </a:r>
          </a:p>
          <a:p>
            <a:pPr lvl="0"/>
            <a:r>
              <a:rPr lang="en-US" b="1"/>
              <a:t>North Central MN Team - Randa Lundmark, RAM</a:t>
            </a:r>
          </a:p>
          <a:p>
            <a:pPr lvl="1"/>
            <a:r>
              <a:rPr lang="en-US"/>
              <a:t>Michael Francis</a:t>
            </a:r>
          </a:p>
          <a:p>
            <a:pPr lvl="1"/>
            <a:r>
              <a:rPr lang="en-US"/>
              <a:t>John Ulrich </a:t>
            </a:r>
          </a:p>
          <a:p>
            <a:pPr lvl="1"/>
            <a:r>
              <a:rPr lang="en-US"/>
              <a:t>1 Vacancy: Pre-ETS Placement Staff</a:t>
            </a:r>
          </a:p>
          <a:p>
            <a:pPr lvl="0"/>
            <a:r>
              <a:rPr lang="en-US" b="1"/>
              <a:t>Duluth Team - Sonia Vinnes, RAM</a:t>
            </a:r>
          </a:p>
          <a:p>
            <a:pPr lvl="1"/>
            <a:r>
              <a:rPr lang="en-US"/>
              <a:t>Renae Hampton</a:t>
            </a:r>
          </a:p>
          <a:p>
            <a:pPr lvl="1"/>
            <a:r>
              <a:rPr lang="en-US"/>
              <a:t>1 Vacancy: Pre-ETS Representative </a:t>
            </a:r>
          </a:p>
          <a:p>
            <a:pPr lvl="0"/>
            <a:r>
              <a:rPr lang="en-US" b="1"/>
              <a:t>Alexandria/St. Cloud Team - Andrea </a:t>
            </a:r>
            <a:r>
              <a:rPr lang="en-US" b="1" err="1"/>
              <a:t>Chirhart</a:t>
            </a:r>
            <a:r>
              <a:rPr lang="en-US" b="1"/>
              <a:t>, RAM</a:t>
            </a:r>
          </a:p>
          <a:p>
            <a:pPr lvl="1"/>
            <a:r>
              <a:rPr lang="en-US"/>
              <a:t>Eric Theede</a:t>
            </a:r>
          </a:p>
          <a:p>
            <a:pPr lvl="1"/>
            <a:r>
              <a:rPr lang="en-US"/>
              <a:t>2 Vacancies: Pre-ETS Representatives</a:t>
            </a:r>
          </a:p>
          <a:p>
            <a:pPr lvl="0"/>
            <a:r>
              <a:rPr lang="en-US" b="1"/>
              <a:t>Monticello Team - Lori Thorpe, RAM</a:t>
            </a:r>
          </a:p>
          <a:p>
            <a:pPr lvl="1"/>
            <a:r>
              <a:rPr lang="en-US"/>
              <a:t>Eden Meinke</a:t>
            </a:r>
          </a:p>
          <a:p>
            <a:pPr lvl="1"/>
            <a:r>
              <a:rPr lang="en-US"/>
              <a:t>David Schreiber</a:t>
            </a:r>
          </a:p>
          <a:p>
            <a:pPr lvl="1"/>
            <a:r>
              <a:rPr lang="en-US"/>
              <a:t>1 Vacancy: Pre-ETS Placement Staff</a:t>
            </a:r>
          </a:p>
          <a:p>
            <a:pPr lvl="0"/>
            <a:r>
              <a:rPr lang="en-US" b="1"/>
              <a:t>Cambridge Team - Joy Beise, RAM</a:t>
            </a:r>
          </a:p>
          <a:p>
            <a:pPr lvl="1"/>
            <a:r>
              <a:rPr lang="en-US"/>
              <a:t>Emily Galzki</a:t>
            </a:r>
          </a:p>
          <a:p>
            <a:pPr lvl="1"/>
            <a:r>
              <a:rPr lang="en-US"/>
              <a:t>Brittany Kellum</a:t>
            </a:r>
          </a:p>
          <a:p>
            <a:pPr lvl="1"/>
            <a:r>
              <a:rPr lang="en-US"/>
              <a:t>1 Vacancy: Pre-ETS Placement Staff</a:t>
            </a:r>
          </a:p>
          <a:p>
            <a:pPr lvl="0"/>
            <a:r>
              <a:rPr lang="en-US" b="1"/>
              <a:t>Fergus Falls Team - Eric Wittbrodt, RAM</a:t>
            </a:r>
          </a:p>
          <a:p>
            <a:pPr lvl="1"/>
            <a:r>
              <a:rPr lang="en-US"/>
              <a:t>Caroline Rogers</a:t>
            </a:r>
          </a:p>
          <a:p>
            <a:pPr lvl="1"/>
            <a:r>
              <a:rPr lang="en-US"/>
              <a:t>Tanya Stoll</a:t>
            </a:r>
          </a:p>
          <a:p>
            <a:pPr lvl="1"/>
            <a:r>
              <a:rPr lang="en-US"/>
              <a:t>1 Vacancy: Pre-ETS Placement Staff</a:t>
            </a:r>
          </a:p>
          <a:p>
            <a:pPr lvl="1"/>
            <a:endParaRPr lang="en-US"/>
          </a:p>
        </p:txBody>
      </p:sp>
    </p:spTree>
    <p:extLst>
      <p:ext uri="{BB962C8B-B14F-4D97-AF65-F5344CB8AC3E}">
        <p14:creationId xmlns:p14="http://schemas.microsoft.com/office/powerpoint/2010/main" val="2321019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C2F3-8971-459A-9F86-653979170DB6}"/>
              </a:ext>
            </a:extLst>
          </p:cNvPr>
          <p:cNvSpPr>
            <a:spLocks noGrp="1"/>
          </p:cNvSpPr>
          <p:nvPr>
            <p:ph type="title"/>
          </p:nvPr>
        </p:nvSpPr>
        <p:spPr/>
        <p:txBody>
          <a:bodyPr/>
          <a:lstStyle/>
          <a:p>
            <a:r>
              <a:rPr lang="en-US"/>
              <a:t>Metro Region</a:t>
            </a:r>
          </a:p>
        </p:txBody>
      </p:sp>
      <p:sp>
        <p:nvSpPr>
          <p:cNvPr id="3" name="Content Placeholder 2">
            <a:extLst>
              <a:ext uri="{FF2B5EF4-FFF2-40B4-BE49-F238E27FC236}">
                <a16:creationId xmlns:a16="http://schemas.microsoft.com/office/drawing/2014/main" id="{B501873D-8B59-4E0A-8DF7-963787ED502B}"/>
              </a:ext>
            </a:extLst>
          </p:cNvPr>
          <p:cNvSpPr>
            <a:spLocks noGrp="1"/>
          </p:cNvSpPr>
          <p:nvPr>
            <p:ph idx="1"/>
          </p:nvPr>
        </p:nvSpPr>
        <p:spPr>
          <a:xfrm>
            <a:off x="128337" y="1443789"/>
            <a:ext cx="11935326" cy="5261811"/>
          </a:xfrm>
        </p:spPr>
        <p:txBody>
          <a:bodyPr numCol="2">
            <a:normAutofit fontScale="55000" lnSpcReduction="20000"/>
          </a:bodyPr>
          <a:lstStyle/>
          <a:p>
            <a:pPr lvl="0"/>
            <a:r>
              <a:rPr lang="en-US" b="1"/>
              <a:t>Hennepin North Team - Connie Schultz, RAM</a:t>
            </a:r>
          </a:p>
          <a:p>
            <a:pPr lvl="1"/>
            <a:r>
              <a:rPr lang="en-US"/>
              <a:t>Allison Marcus</a:t>
            </a:r>
          </a:p>
          <a:p>
            <a:pPr lvl="0"/>
            <a:r>
              <a:rPr lang="en-US" b="1"/>
              <a:t>Hennepin South Team - Sarah Gutzman, RAM</a:t>
            </a:r>
          </a:p>
          <a:p>
            <a:pPr lvl="1"/>
            <a:r>
              <a:rPr lang="en-US"/>
              <a:t>Brendan </a:t>
            </a:r>
            <a:r>
              <a:rPr lang="en-US" err="1"/>
              <a:t>Lebsack</a:t>
            </a:r>
            <a:endParaRPr lang="en-US"/>
          </a:p>
          <a:p>
            <a:pPr lvl="1"/>
            <a:r>
              <a:rPr lang="en-US"/>
              <a:t>Kevin O'Brien</a:t>
            </a:r>
          </a:p>
          <a:p>
            <a:pPr lvl="0"/>
            <a:r>
              <a:rPr lang="en-US" b="1"/>
              <a:t>Minneapolis North Team - Thant Pearson, RAM</a:t>
            </a:r>
          </a:p>
          <a:p>
            <a:pPr lvl="1"/>
            <a:r>
              <a:rPr lang="en-US"/>
              <a:t>Song Lee</a:t>
            </a:r>
          </a:p>
          <a:p>
            <a:pPr lvl="1"/>
            <a:r>
              <a:rPr lang="en-US"/>
              <a:t>2 Vacancies: Pre-ETS Representatives</a:t>
            </a:r>
          </a:p>
          <a:p>
            <a:pPr lvl="0"/>
            <a:r>
              <a:rPr lang="en-US" b="1"/>
              <a:t>Minneapolis South Team - Jodi Yanda, RAM</a:t>
            </a:r>
          </a:p>
          <a:p>
            <a:pPr lvl="1"/>
            <a:r>
              <a:rPr lang="en-US"/>
              <a:t>Lauren Srdar</a:t>
            </a:r>
          </a:p>
          <a:p>
            <a:pPr lvl="1"/>
            <a:r>
              <a:rPr lang="en-US"/>
              <a:t>Yasmin Awad</a:t>
            </a:r>
          </a:p>
          <a:p>
            <a:pPr lvl="1"/>
            <a:r>
              <a:rPr lang="en-US"/>
              <a:t>2 Vacancies: 1 Pre-ETS Representative, 1 Pre-ETS Placement Staff</a:t>
            </a:r>
            <a:endParaRPr lang="en-US" sz="3200" b="1"/>
          </a:p>
          <a:p>
            <a:pPr lvl="0"/>
            <a:endParaRPr lang="en-US" b="1"/>
          </a:p>
          <a:p>
            <a:pPr lvl="0"/>
            <a:r>
              <a:rPr lang="en-US" b="1"/>
              <a:t>North St. Paul Team - Jennifer Germain, RAM</a:t>
            </a:r>
          </a:p>
          <a:p>
            <a:pPr lvl="1"/>
            <a:r>
              <a:rPr lang="en-US"/>
              <a:t>Shanda Copeland</a:t>
            </a:r>
          </a:p>
          <a:p>
            <a:pPr lvl="1"/>
            <a:r>
              <a:rPr lang="en-US"/>
              <a:t>Kelly Perkins</a:t>
            </a:r>
          </a:p>
          <a:p>
            <a:pPr lvl="1"/>
            <a:r>
              <a:rPr lang="en-US"/>
              <a:t>Lindsey Wolfe</a:t>
            </a:r>
          </a:p>
          <a:p>
            <a:pPr lvl="0"/>
            <a:r>
              <a:rPr lang="en-US" b="1"/>
              <a:t>St. Paul Team - Dawn Witwer, RAM </a:t>
            </a:r>
          </a:p>
          <a:p>
            <a:pPr lvl="1"/>
            <a:r>
              <a:rPr lang="en-US"/>
              <a:t>Susan Fox</a:t>
            </a:r>
          </a:p>
          <a:p>
            <a:pPr lvl="1"/>
            <a:r>
              <a:rPr lang="en-US"/>
              <a:t>1 Vacancy: Pre-ETS Representative</a:t>
            </a:r>
          </a:p>
          <a:p>
            <a:pPr lvl="0"/>
            <a:r>
              <a:rPr lang="en-US" b="1"/>
              <a:t>Deaf/Hard of Hearing Team - Elise Knopf, RAM</a:t>
            </a:r>
          </a:p>
          <a:p>
            <a:pPr lvl="1"/>
            <a:r>
              <a:rPr lang="en-US"/>
              <a:t>Jada Johnson</a:t>
            </a:r>
          </a:p>
          <a:p>
            <a:pPr lvl="1"/>
            <a:r>
              <a:rPr lang="en-US"/>
              <a:t>1 Vacancy: Pre-ETS Representative</a:t>
            </a:r>
          </a:p>
          <a:p>
            <a:pPr lvl="0"/>
            <a:r>
              <a:rPr lang="en-US" b="1"/>
              <a:t>Blaine/Anoka Team - Becky Johnson, RAM</a:t>
            </a:r>
          </a:p>
          <a:p>
            <a:pPr lvl="1"/>
            <a:r>
              <a:rPr lang="en-US"/>
              <a:t>Mary Steinmetz</a:t>
            </a:r>
          </a:p>
        </p:txBody>
      </p:sp>
    </p:spTree>
    <p:extLst>
      <p:ext uri="{BB962C8B-B14F-4D97-AF65-F5344CB8AC3E}">
        <p14:creationId xmlns:p14="http://schemas.microsoft.com/office/powerpoint/2010/main" val="3439528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C2F3-8971-459A-9F86-653979170DB6}"/>
              </a:ext>
            </a:extLst>
          </p:cNvPr>
          <p:cNvSpPr>
            <a:spLocks noGrp="1"/>
          </p:cNvSpPr>
          <p:nvPr>
            <p:ph type="title"/>
          </p:nvPr>
        </p:nvSpPr>
        <p:spPr/>
        <p:txBody>
          <a:bodyPr/>
          <a:lstStyle/>
          <a:p>
            <a:r>
              <a:rPr lang="en-US"/>
              <a:t>Southern Region</a:t>
            </a:r>
          </a:p>
        </p:txBody>
      </p:sp>
      <p:sp>
        <p:nvSpPr>
          <p:cNvPr id="3" name="Content Placeholder 2">
            <a:extLst>
              <a:ext uri="{FF2B5EF4-FFF2-40B4-BE49-F238E27FC236}">
                <a16:creationId xmlns:a16="http://schemas.microsoft.com/office/drawing/2014/main" id="{B501873D-8B59-4E0A-8DF7-963787ED502B}"/>
              </a:ext>
            </a:extLst>
          </p:cNvPr>
          <p:cNvSpPr>
            <a:spLocks noGrp="1"/>
          </p:cNvSpPr>
          <p:nvPr>
            <p:ph idx="1"/>
          </p:nvPr>
        </p:nvSpPr>
        <p:spPr>
          <a:xfrm>
            <a:off x="128337" y="1443789"/>
            <a:ext cx="11935326" cy="5414211"/>
          </a:xfrm>
        </p:spPr>
        <p:txBody>
          <a:bodyPr numCol="3">
            <a:noAutofit/>
          </a:bodyPr>
          <a:lstStyle/>
          <a:p>
            <a:pPr lvl="0"/>
            <a:r>
              <a:rPr lang="en-US" sz="1800" b="1"/>
              <a:t>Faribault Team - Karla Tauer, RAM</a:t>
            </a:r>
          </a:p>
          <a:p>
            <a:pPr lvl="1"/>
            <a:r>
              <a:rPr lang="en-US" sz="1500"/>
              <a:t>Ryan Lais</a:t>
            </a:r>
          </a:p>
          <a:p>
            <a:pPr lvl="1"/>
            <a:r>
              <a:rPr lang="en-US" sz="1500"/>
              <a:t>Stacy Mason</a:t>
            </a:r>
          </a:p>
          <a:p>
            <a:pPr lvl="1"/>
            <a:r>
              <a:rPr lang="en-US" sz="1500"/>
              <a:t>1 Vacancy: Pre-ETS Placement Staff</a:t>
            </a:r>
          </a:p>
          <a:p>
            <a:pPr lvl="0"/>
            <a:r>
              <a:rPr lang="en-US" sz="1800" b="1"/>
              <a:t>Rochester Team - Erin Main, RAM</a:t>
            </a:r>
          </a:p>
          <a:p>
            <a:pPr lvl="1"/>
            <a:r>
              <a:rPr lang="en-US" sz="1500"/>
              <a:t>Jennifer Hoffman</a:t>
            </a:r>
          </a:p>
          <a:p>
            <a:pPr lvl="1"/>
            <a:r>
              <a:rPr lang="en-US" sz="1500"/>
              <a:t>Danielle Littleton</a:t>
            </a:r>
          </a:p>
          <a:p>
            <a:pPr lvl="1"/>
            <a:r>
              <a:rPr lang="en-US" sz="1500"/>
              <a:t>1 Vacancy: Pre-ETS Placement Staff</a:t>
            </a:r>
            <a:endParaRPr lang="en-US" sz="1800" b="1"/>
          </a:p>
          <a:p>
            <a:pPr lvl="0"/>
            <a:endParaRPr lang="en-US" sz="1800" b="1"/>
          </a:p>
          <a:p>
            <a:pPr lvl="0"/>
            <a:endParaRPr lang="en-US" sz="1800" b="1"/>
          </a:p>
          <a:p>
            <a:pPr lvl="0"/>
            <a:endParaRPr lang="en-US" sz="1800" b="1"/>
          </a:p>
          <a:p>
            <a:pPr lvl="0"/>
            <a:endParaRPr lang="en-US" sz="1800" b="1"/>
          </a:p>
          <a:p>
            <a:pPr lvl="0"/>
            <a:endParaRPr lang="en-US" sz="1800" b="1"/>
          </a:p>
          <a:p>
            <a:pPr lvl="0"/>
            <a:endParaRPr lang="en-US" sz="1800" b="1"/>
          </a:p>
          <a:p>
            <a:pPr lvl="0"/>
            <a:r>
              <a:rPr lang="en-US" sz="1800" b="1"/>
              <a:t>Southwest MN Team - Mimi Shafer, RAM</a:t>
            </a:r>
          </a:p>
          <a:p>
            <a:pPr lvl="1"/>
            <a:r>
              <a:rPr lang="en-US" sz="1500"/>
              <a:t>Amy Berghorst</a:t>
            </a:r>
          </a:p>
          <a:p>
            <a:pPr lvl="1"/>
            <a:r>
              <a:rPr lang="en-US" sz="1500"/>
              <a:t>Krista Kube</a:t>
            </a:r>
          </a:p>
          <a:p>
            <a:pPr lvl="1"/>
            <a:r>
              <a:rPr lang="en-US" sz="1500"/>
              <a:t>Vacancy: Pre-ETS Representative</a:t>
            </a:r>
            <a:endParaRPr lang="en-US" sz="1500" b="1"/>
          </a:p>
          <a:p>
            <a:r>
              <a:rPr lang="en-US" sz="1800" b="1"/>
              <a:t>Mankato Team- Christine Olson, RAM</a:t>
            </a:r>
          </a:p>
          <a:p>
            <a:pPr lvl="1"/>
            <a:r>
              <a:rPr lang="en-US" sz="1500"/>
              <a:t>Jake Hoerst</a:t>
            </a:r>
          </a:p>
          <a:p>
            <a:pPr lvl="1"/>
            <a:r>
              <a:rPr lang="en-US" sz="1500"/>
              <a:t>2 Vacancies: 1 Pre-ETS Representative, 1 Pre-ETS Placement Staff</a:t>
            </a:r>
            <a:endParaRPr lang="en-US" sz="1800" b="1"/>
          </a:p>
          <a:p>
            <a:pPr lvl="0"/>
            <a:endParaRPr lang="en-US" sz="1800" b="1"/>
          </a:p>
          <a:p>
            <a:pPr lvl="0"/>
            <a:endParaRPr lang="en-US" sz="1800" b="1"/>
          </a:p>
          <a:p>
            <a:pPr lvl="0"/>
            <a:endParaRPr lang="en-US" sz="1800" b="1"/>
          </a:p>
          <a:p>
            <a:pPr lvl="0"/>
            <a:endParaRPr lang="en-US" sz="1800" b="1"/>
          </a:p>
          <a:p>
            <a:pPr lvl="0"/>
            <a:endParaRPr lang="en-US" sz="1800" b="1"/>
          </a:p>
          <a:p>
            <a:pPr lvl="0"/>
            <a:endParaRPr lang="en-US" sz="1800" b="1"/>
          </a:p>
          <a:p>
            <a:pPr lvl="0"/>
            <a:r>
              <a:rPr lang="en-US" sz="1800" b="1"/>
              <a:t>Shakopee Team - Heather Felderman, RAM</a:t>
            </a:r>
          </a:p>
          <a:p>
            <a:pPr lvl="1"/>
            <a:r>
              <a:rPr lang="en-US" sz="1500"/>
              <a:t>Sam Bravo</a:t>
            </a:r>
          </a:p>
          <a:p>
            <a:pPr lvl="1"/>
            <a:r>
              <a:rPr lang="en-US" sz="1500"/>
              <a:t>Heather Lindgren</a:t>
            </a:r>
          </a:p>
          <a:p>
            <a:pPr lvl="1"/>
            <a:r>
              <a:rPr lang="en-US" sz="1500"/>
              <a:t>1 Vacancy: Pre-ETS Placement Staff</a:t>
            </a:r>
          </a:p>
          <a:p>
            <a:pPr lvl="0"/>
            <a:r>
              <a:rPr lang="en-US" sz="1800" b="1"/>
              <a:t>Apple Valley Team - Rich Wagner, RAM</a:t>
            </a:r>
          </a:p>
          <a:p>
            <a:pPr lvl="1"/>
            <a:r>
              <a:rPr lang="en-US" sz="1500"/>
              <a:t>Rebecca Knutson</a:t>
            </a:r>
          </a:p>
          <a:p>
            <a:pPr lvl="1"/>
            <a:r>
              <a:rPr lang="en-US" sz="1500"/>
              <a:t>Taylor McLaughlin</a:t>
            </a:r>
          </a:p>
          <a:p>
            <a:pPr lvl="1"/>
            <a:r>
              <a:rPr lang="en-US" sz="1500"/>
              <a:t>1 Vacancy: Pre-ETS Placement Staff</a:t>
            </a:r>
            <a:endParaRPr lang="en-US" sz="1800" b="1"/>
          </a:p>
          <a:p>
            <a:pPr lvl="0"/>
            <a:r>
              <a:rPr lang="en-US" sz="1800" b="1"/>
              <a:t>Woodbury Team - Erin Kampa, RAM</a:t>
            </a:r>
          </a:p>
          <a:p>
            <a:pPr lvl="1"/>
            <a:r>
              <a:rPr lang="en-US" sz="1500"/>
              <a:t>Matt Shipp</a:t>
            </a:r>
          </a:p>
          <a:p>
            <a:pPr lvl="1"/>
            <a:r>
              <a:rPr lang="en-US" sz="1500"/>
              <a:t>2 Vacancies: 1 Pre-ETS Representative, 1 Pre-ETS Placement Staff</a:t>
            </a:r>
          </a:p>
          <a:p>
            <a:pPr marL="457200" lvl="1" indent="0">
              <a:buNone/>
            </a:pPr>
            <a:endParaRPr lang="en-US" sz="1400"/>
          </a:p>
          <a:p>
            <a:pPr lvl="1"/>
            <a:endParaRPr lang="en-US" sz="1400"/>
          </a:p>
        </p:txBody>
      </p:sp>
    </p:spTree>
    <p:extLst>
      <p:ext uri="{BB962C8B-B14F-4D97-AF65-F5344CB8AC3E}">
        <p14:creationId xmlns:p14="http://schemas.microsoft.com/office/powerpoint/2010/main" val="3706190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A00D-C5BA-4705-88AC-3AEF727F5BFA}"/>
              </a:ext>
            </a:extLst>
          </p:cNvPr>
          <p:cNvSpPr>
            <a:spLocks noGrp="1"/>
          </p:cNvSpPr>
          <p:nvPr>
            <p:ph type="title"/>
          </p:nvPr>
        </p:nvSpPr>
        <p:spPr/>
        <p:txBody>
          <a:bodyPr/>
          <a:lstStyle/>
          <a:p>
            <a:r>
              <a:rPr lang="en-US"/>
              <a:t>2 Levels of Career Services</a:t>
            </a:r>
          </a:p>
        </p:txBody>
      </p:sp>
      <p:sp>
        <p:nvSpPr>
          <p:cNvPr id="3" name="Content Placeholder 2">
            <a:extLst>
              <a:ext uri="{FF2B5EF4-FFF2-40B4-BE49-F238E27FC236}">
                <a16:creationId xmlns:a16="http://schemas.microsoft.com/office/drawing/2014/main" id="{F8C91987-B1EF-4210-93BF-7E0C323852B7}"/>
              </a:ext>
            </a:extLst>
          </p:cNvPr>
          <p:cNvSpPr>
            <a:spLocks noGrp="1"/>
          </p:cNvSpPr>
          <p:nvPr>
            <p:ph idx="1"/>
          </p:nvPr>
        </p:nvSpPr>
        <p:spPr/>
        <p:txBody>
          <a:bodyPr>
            <a:normAutofit fontScale="77500" lnSpcReduction="20000"/>
          </a:bodyPr>
          <a:lstStyle/>
          <a:p>
            <a:pPr>
              <a:spcBef>
                <a:spcPts val="600"/>
              </a:spcBef>
              <a:spcAft>
                <a:spcPts val="600"/>
              </a:spcAft>
            </a:pPr>
            <a:r>
              <a:rPr lang="en-US" b="1"/>
              <a:t>Introductory Career Services (“Pre-ETS Only”)</a:t>
            </a:r>
          </a:p>
          <a:p>
            <a:pPr lvl="1">
              <a:spcBef>
                <a:spcPts val="600"/>
              </a:spcBef>
              <a:spcAft>
                <a:spcPts val="600"/>
              </a:spcAft>
            </a:pPr>
            <a:r>
              <a:rPr lang="en-US"/>
              <a:t>VRS staff: Pre-ETS Representative</a:t>
            </a:r>
          </a:p>
          <a:p>
            <a:pPr lvl="1">
              <a:spcBef>
                <a:spcPts val="600"/>
              </a:spcBef>
              <a:spcAft>
                <a:spcPts val="600"/>
              </a:spcAft>
            </a:pPr>
            <a:r>
              <a:rPr lang="en-US"/>
              <a:t>Typical starting point for 9</a:t>
            </a:r>
            <a:r>
              <a:rPr lang="en-US" baseline="30000"/>
              <a:t>th</a:t>
            </a:r>
            <a:r>
              <a:rPr lang="en-US"/>
              <a:t> - 11th graders</a:t>
            </a:r>
          </a:p>
          <a:p>
            <a:pPr lvl="1">
              <a:spcBef>
                <a:spcPts val="600"/>
              </a:spcBef>
              <a:spcAft>
                <a:spcPts val="600"/>
              </a:spcAft>
            </a:pPr>
            <a:r>
              <a:rPr lang="en-US" b="1">
                <a:solidFill>
                  <a:schemeClr val="accent4"/>
                </a:solidFill>
              </a:rPr>
              <a:t>**VRS needs: </a:t>
            </a:r>
            <a:r>
              <a:rPr lang="en-US" b="1" i="1">
                <a:solidFill>
                  <a:schemeClr val="accent4"/>
                </a:solidFill>
              </a:rPr>
              <a:t>Verification</a:t>
            </a:r>
            <a:r>
              <a:rPr lang="en-US" b="1">
                <a:solidFill>
                  <a:schemeClr val="accent4"/>
                </a:solidFill>
              </a:rPr>
              <a:t> of disability**</a:t>
            </a:r>
          </a:p>
          <a:p>
            <a:pPr>
              <a:spcBef>
                <a:spcPts val="2400"/>
              </a:spcBef>
              <a:spcAft>
                <a:spcPts val="600"/>
              </a:spcAft>
            </a:pPr>
            <a:r>
              <a:rPr lang="en-US" b="1"/>
              <a:t>VR Career Services (“Pre-ETS Plus”)</a:t>
            </a:r>
          </a:p>
          <a:p>
            <a:pPr lvl="1">
              <a:spcBef>
                <a:spcPts val="600"/>
              </a:spcBef>
              <a:spcAft>
                <a:spcPts val="600"/>
              </a:spcAft>
            </a:pPr>
            <a:r>
              <a:rPr lang="en-US"/>
              <a:t>VRS staff: VR Counselor</a:t>
            </a:r>
          </a:p>
          <a:p>
            <a:pPr lvl="1">
              <a:spcBef>
                <a:spcPts val="600"/>
              </a:spcBef>
              <a:spcAft>
                <a:spcPts val="600"/>
              </a:spcAft>
            </a:pPr>
            <a:r>
              <a:rPr lang="en-US"/>
              <a:t>Typical starting point for 11th, 12th graders and age 18-21 transition students</a:t>
            </a:r>
          </a:p>
          <a:p>
            <a:pPr lvl="1">
              <a:spcBef>
                <a:spcPts val="600"/>
              </a:spcBef>
              <a:spcAft>
                <a:spcPts val="600"/>
              </a:spcAft>
            </a:pPr>
            <a:r>
              <a:rPr lang="en-US" b="1">
                <a:solidFill>
                  <a:schemeClr val="accent4"/>
                </a:solidFill>
              </a:rPr>
              <a:t>**VRS needs: </a:t>
            </a:r>
            <a:r>
              <a:rPr lang="en-US" b="1" i="1">
                <a:solidFill>
                  <a:schemeClr val="accent4"/>
                </a:solidFill>
              </a:rPr>
              <a:t>Documentation</a:t>
            </a:r>
            <a:r>
              <a:rPr lang="en-US" b="1">
                <a:solidFill>
                  <a:schemeClr val="accent4"/>
                </a:solidFill>
              </a:rPr>
              <a:t> of disability**</a:t>
            </a:r>
          </a:p>
          <a:p>
            <a:pPr marL="0" indent="0">
              <a:spcBef>
                <a:spcPts val="2400"/>
              </a:spcBef>
              <a:buNone/>
            </a:pPr>
            <a:r>
              <a:rPr lang="en-US" sz="2600" i="1"/>
              <a:t>For more information: </a:t>
            </a:r>
            <a:r>
              <a:rPr lang="en-US" sz="2600" i="1">
                <a:hlinkClick r:id="rId3"/>
              </a:rPr>
              <a:t>https://mn.gov/deed/assets/student-services-levels_tcm1045-496681.pdf</a:t>
            </a:r>
            <a:endParaRPr lang="en-US" sz="2600" i="1"/>
          </a:p>
        </p:txBody>
      </p:sp>
    </p:spTree>
    <p:extLst>
      <p:ext uri="{BB962C8B-B14F-4D97-AF65-F5344CB8AC3E}">
        <p14:creationId xmlns:p14="http://schemas.microsoft.com/office/powerpoint/2010/main" val="21270025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252DF-16C8-4FF5-9089-B251E0BBA178}"/>
              </a:ext>
            </a:extLst>
          </p:cNvPr>
          <p:cNvSpPr>
            <a:spLocks noGrp="1"/>
          </p:cNvSpPr>
          <p:nvPr>
            <p:ph type="title"/>
          </p:nvPr>
        </p:nvSpPr>
        <p:spPr/>
        <p:txBody>
          <a:bodyPr/>
          <a:lstStyle/>
          <a:p>
            <a:r>
              <a:rPr lang="en-US"/>
              <a:t>Other Pre-ETS Items</a:t>
            </a:r>
          </a:p>
        </p:txBody>
      </p:sp>
      <p:sp>
        <p:nvSpPr>
          <p:cNvPr id="3" name="Content Placeholder 2">
            <a:extLst>
              <a:ext uri="{FF2B5EF4-FFF2-40B4-BE49-F238E27FC236}">
                <a16:creationId xmlns:a16="http://schemas.microsoft.com/office/drawing/2014/main" id="{D6AAA52E-A769-46FC-9292-95768845BEB9}"/>
              </a:ext>
            </a:extLst>
          </p:cNvPr>
          <p:cNvSpPr>
            <a:spLocks noGrp="1"/>
          </p:cNvSpPr>
          <p:nvPr>
            <p:ph idx="1"/>
          </p:nvPr>
        </p:nvSpPr>
        <p:spPr/>
        <p:txBody>
          <a:bodyPr>
            <a:normAutofit fontScale="77500" lnSpcReduction="20000"/>
          </a:bodyPr>
          <a:lstStyle/>
          <a:p>
            <a:r>
              <a:rPr lang="en-US" b="1"/>
              <a:t>Metro Pre-ETS Community of Practice (CoP)</a:t>
            </a:r>
          </a:p>
          <a:p>
            <a:pPr lvl="1"/>
            <a:r>
              <a:rPr lang="en-US"/>
              <a:t>Community Partners and VRS Staff</a:t>
            </a:r>
          </a:p>
          <a:p>
            <a:pPr lvl="1"/>
            <a:r>
              <a:rPr lang="en-US"/>
              <a:t>Meets virtually the 3rd Thursday of each month, 9-10:30</a:t>
            </a:r>
          </a:p>
          <a:p>
            <a:pPr lvl="1"/>
            <a:r>
              <a:rPr lang="en-US"/>
              <a:t>Contact Taylor McLaughlin, </a:t>
            </a:r>
            <a:r>
              <a:rPr lang="en-US">
                <a:hlinkClick r:id="rId3"/>
              </a:rPr>
              <a:t>taylor.mclaughlin@state.mn.us</a:t>
            </a:r>
            <a:r>
              <a:rPr lang="en-US"/>
              <a:t>, to get the link and get on the email list.</a:t>
            </a:r>
          </a:p>
          <a:p>
            <a:endParaRPr lang="en-US"/>
          </a:p>
          <a:p>
            <a:r>
              <a:rPr lang="en-US" b="1"/>
              <a:t>E1MN-Youth Professionals Email List</a:t>
            </a:r>
          </a:p>
          <a:p>
            <a:pPr lvl="1"/>
            <a:r>
              <a:rPr lang="en-US"/>
              <a:t>Subscribe here: </a:t>
            </a:r>
            <a:r>
              <a:rPr lang="en-US">
                <a:hlinkClick r:id="rId4"/>
              </a:rPr>
              <a:t>https://public.govdelivery.com/accounts/MNDEED/subscriber/new?topic_id=MNDEED_1111</a:t>
            </a:r>
            <a:endParaRPr lang="en-US"/>
          </a:p>
        </p:txBody>
      </p:sp>
    </p:spTree>
    <p:extLst>
      <p:ext uri="{BB962C8B-B14F-4D97-AF65-F5344CB8AC3E}">
        <p14:creationId xmlns:p14="http://schemas.microsoft.com/office/powerpoint/2010/main" val="3901459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4B48F3A-570C-4CF9-88FE-C9B8F3F41E78}"/>
              </a:ext>
            </a:extLst>
          </p:cNvPr>
          <p:cNvSpPr>
            <a:spLocks noGrp="1"/>
          </p:cNvSpPr>
          <p:nvPr>
            <p:ph type="title"/>
          </p:nvPr>
        </p:nvSpPr>
        <p:spPr/>
        <p:txBody>
          <a:bodyPr/>
          <a:lstStyle/>
          <a:p>
            <a:r>
              <a:rPr lang="en-US"/>
              <a:t>Discussion – Questions and Answers</a:t>
            </a:r>
          </a:p>
        </p:txBody>
      </p:sp>
      <p:sp>
        <p:nvSpPr>
          <p:cNvPr id="3" name="Content">
            <a:extLst>
              <a:ext uri="{FF2B5EF4-FFF2-40B4-BE49-F238E27FC236}">
                <a16:creationId xmlns:a16="http://schemas.microsoft.com/office/drawing/2014/main" id="{4A97FA5B-4E57-417F-8A21-BE1CD650A45A}"/>
              </a:ext>
            </a:extLst>
          </p:cNvPr>
          <p:cNvSpPr>
            <a:spLocks noGrp="1"/>
          </p:cNvSpPr>
          <p:nvPr>
            <p:ph idx="1"/>
          </p:nvPr>
        </p:nvSpPr>
        <p:spPr>
          <a:xfrm>
            <a:off x="573205" y="1678675"/>
            <a:ext cx="5301019" cy="4201425"/>
          </a:xfrm>
        </p:spPr>
        <p:txBody>
          <a:bodyPr vert="horz" lIns="91440" tIns="45720" rIns="91440" bIns="45720" rtlCol="0" anchor="t">
            <a:normAutofit fontScale="92500" lnSpcReduction="20000"/>
          </a:bodyPr>
          <a:lstStyle/>
          <a:p>
            <a:pPr marL="0" indent="0">
              <a:buNone/>
            </a:pPr>
            <a:r>
              <a:rPr lang="en-US"/>
              <a:t>Please submit questions and comments using the Microsoft Form linked in the chat and below.</a:t>
            </a:r>
            <a:br>
              <a:rPr lang="en-US"/>
            </a:br>
            <a:br>
              <a:rPr lang="en-US"/>
            </a:br>
            <a:r>
              <a:rPr lang="en-US">
                <a:hlinkClick r:id="rId3"/>
              </a:rPr>
              <a:t>https://forms.office.com/Pages/ResponsePage.aspx?id=RrAU68QkGUWPJricIVmCjPZziNO3vctElqxVZCB47BNUNDdUS0VYUjJUV0FOWjRHNEU0MEFXNzlEMS4u</a:t>
            </a:r>
            <a:endParaRPr lang="en-US"/>
          </a:p>
        </p:txBody>
      </p:sp>
      <p:pic>
        <p:nvPicPr>
          <p:cNvPr id="4" name="Picture" descr="questions?">
            <a:extLst>
              <a:ext uri="{FF2B5EF4-FFF2-40B4-BE49-F238E27FC236}">
                <a16:creationId xmlns:a16="http://schemas.microsoft.com/office/drawing/2014/main" id="{665F738C-6BA2-4CBA-8C28-C627BBD7BBD0}"/>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7776" y="1678675"/>
            <a:ext cx="5181600" cy="4103827"/>
          </a:xfrm>
          <a:prstGeom prst="rect">
            <a:avLst/>
          </a:prstGeom>
        </p:spPr>
      </p:pic>
    </p:spTree>
    <p:extLst>
      <p:ext uri="{BB962C8B-B14F-4D97-AF65-F5344CB8AC3E}">
        <p14:creationId xmlns:p14="http://schemas.microsoft.com/office/powerpoint/2010/main" val="2191687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F6210-C14B-4B24-A6D9-E80283E79ACA}"/>
              </a:ext>
            </a:extLst>
          </p:cNvPr>
          <p:cNvSpPr>
            <a:spLocks noGrp="1"/>
          </p:cNvSpPr>
          <p:nvPr>
            <p:ph type="title"/>
          </p:nvPr>
        </p:nvSpPr>
        <p:spPr/>
        <p:txBody>
          <a:bodyPr/>
          <a:lstStyle/>
          <a:p>
            <a:r>
              <a:rPr lang="en-US"/>
              <a:t>Thank you!</a:t>
            </a:r>
          </a:p>
        </p:txBody>
      </p:sp>
      <p:pic>
        <p:nvPicPr>
          <p:cNvPr id="6" name="Picture">
            <a:extLst>
              <a:ext uri="{FF2B5EF4-FFF2-40B4-BE49-F238E27FC236}">
                <a16:creationId xmlns:a16="http://schemas.microsoft.com/office/drawing/2014/main" id="{317D7E2B-7FE2-4B33-BC10-3C0EA0555B8E}"/>
              </a:ext>
              <a:ext uri="{C183D7F6-B498-43B3-948B-1728B52AA6E4}">
                <adec:decorative xmlns:adec="http://schemas.microsoft.com/office/drawing/2017/decorative" val="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44057" y="1544624"/>
            <a:ext cx="5103886" cy="5021233"/>
          </a:xfrm>
          <a:prstGeom prst="rect">
            <a:avLst/>
          </a:prstGeom>
        </p:spPr>
      </p:pic>
    </p:spTree>
    <p:extLst>
      <p:ext uri="{BB962C8B-B14F-4D97-AF65-F5344CB8AC3E}">
        <p14:creationId xmlns:p14="http://schemas.microsoft.com/office/powerpoint/2010/main" val="3637738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Funding Notice</a:t>
            </a:r>
          </a:p>
        </p:txBody>
      </p:sp>
      <p:sp>
        <p:nvSpPr>
          <p:cNvPr id="3" name="Content"/>
          <p:cNvSpPr>
            <a:spLocks noGrp="1"/>
          </p:cNvSpPr>
          <p:nvPr>
            <p:ph sz="quarter" idx="10"/>
          </p:nvPr>
        </p:nvSpPr>
        <p:spPr/>
        <p:txBody>
          <a:bodyPr/>
          <a:lstStyle/>
          <a:p>
            <a:pPr marL="0" indent="0">
              <a:buNone/>
            </a:pPr>
            <a:r>
              <a:rPr lang="en-US" i="1"/>
              <a:t>The VR program receives 74.05 percent of its funding through a grant from the U.S. Department of Education. For federal fiscal year 2019, the total amount of grant funds awarded were $41,796,129. The remaining 25.5 percent of the costs ($14,300,000) were funded by Minnesota state appropriations.</a:t>
            </a:r>
          </a:p>
        </p:txBody>
      </p:sp>
    </p:spTree>
    <p:extLst>
      <p:ext uri="{BB962C8B-B14F-4D97-AF65-F5344CB8AC3E}">
        <p14:creationId xmlns:p14="http://schemas.microsoft.com/office/powerpoint/2010/main" val="17843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0B9A-CB31-4246-8C3E-61F3DD3E0693}"/>
              </a:ext>
            </a:extLst>
          </p:cNvPr>
          <p:cNvSpPr>
            <a:spLocks noGrp="1"/>
          </p:cNvSpPr>
          <p:nvPr>
            <p:ph type="ctrTitle"/>
          </p:nvPr>
        </p:nvSpPr>
        <p:spPr/>
        <p:txBody>
          <a:bodyPr/>
          <a:lstStyle/>
          <a:p>
            <a:r>
              <a:rPr lang="en-US" dirty="0"/>
              <a:t>2022 P/T Contract Cycle</a:t>
            </a:r>
          </a:p>
        </p:txBody>
      </p:sp>
    </p:spTree>
    <p:extLst>
      <p:ext uri="{BB962C8B-B14F-4D97-AF65-F5344CB8AC3E}">
        <p14:creationId xmlns:p14="http://schemas.microsoft.com/office/powerpoint/2010/main" val="321887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F176-4A19-48B2-A176-B41EA48B88AE}"/>
              </a:ext>
            </a:extLst>
          </p:cNvPr>
          <p:cNvSpPr>
            <a:spLocks noGrp="1"/>
          </p:cNvSpPr>
          <p:nvPr>
            <p:ph type="title"/>
          </p:nvPr>
        </p:nvSpPr>
        <p:spPr/>
        <p:txBody>
          <a:bodyPr/>
          <a:lstStyle/>
          <a:p>
            <a:r>
              <a:rPr lang="en-US" dirty="0"/>
              <a:t>Preview: 2022 Contracting Cycle</a:t>
            </a:r>
          </a:p>
        </p:txBody>
      </p:sp>
      <p:sp>
        <p:nvSpPr>
          <p:cNvPr id="3" name="Content Placeholder 2">
            <a:extLst>
              <a:ext uri="{FF2B5EF4-FFF2-40B4-BE49-F238E27FC236}">
                <a16:creationId xmlns:a16="http://schemas.microsoft.com/office/drawing/2014/main" id="{F124E554-FDB4-42D1-8703-6A4A229CFCA5}"/>
              </a:ext>
            </a:extLst>
          </p:cNvPr>
          <p:cNvSpPr>
            <a:spLocks noGrp="1"/>
          </p:cNvSpPr>
          <p:nvPr>
            <p:ph idx="1"/>
          </p:nvPr>
        </p:nvSpPr>
        <p:spPr>
          <a:xfrm>
            <a:off x="838200" y="1736334"/>
            <a:ext cx="10515600" cy="2274193"/>
          </a:xfrm>
        </p:spPr>
        <p:txBody>
          <a:bodyPr/>
          <a:lstStyle/>
          <a:p>
            <a:r>
              <a:rPr lang="en-US" dirty="0"/>
              <a:t>Most P/T Contracts Expire June 30, 2022.</a:t>
            </a:r>
          </a:p>
          <a:p>
            <a:r>
              <a:rPr lang="en-US" dirty="0"/>
              <a:t>New P/T Contracts must be executed before that date.</a:t>
            </a:r>
          </a:p>
        </p:txBody>
      </p:sp>
      <p:graphicFrame>
        <p:nvGraphicFramePr>
          <p:cNvPr id="4" name="Content Placeholder 4" descr="Graphic with steps in contracting process: &#10;New RFP Published&#10;Application&#10;Contract Negotiation&#10;Contract Development&#10;Contract Execution&#10;">
            <a:extLst>
              <a:ext uri="{FF2B5EF4-FFF2-40B4-BE49-F238E27FC236}">
                <a16:creationId xmlns:a16="http://schemas.microsoft.com/office/drawing/2014/main" id="{9C6C3649-29E7-4DDB-A464-D35D26953076}"/>
              </a:ext>
            </a:extLst>
          </p:cNvPr>
          <p:cNvGraphicFramePr>
            <a:graphicFrameLocks/>
          </p:cNvGraphicFramePr>
          <p:nvPr>
            <p:extLst>
              <p:ext uri="{D42A27DB-BD31-4B8C-83A1-F6EECF244321}">
                <p14:modId xmlns:p14="http://schemas.microsoft.com/office/powerpoint/2010/main" val="558501081"/>
              </p:ext>
            </p:extLst>
          </p:nvPr>
        </p:nvGraphicFramePr>
        <p:xfrm>
          <a:off x="838200" y="3609475"/>
          <a:ext cx="10515600" cy="3004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767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78D95-08B3-4F10-B7AF-87E55258D2F7}"/>
              </a:ext>
            </a:extLst>
          </p:cNvPr>
          <p:cNvSpPr>
            <a:spLocks noGrp="1"/>
          </p:cNvSpPr>
          <p:nvPr>
            <p:ph type="ctrTitle"/>
          </p:nvPr>
        </p:nvSpPr>
        <p:spPr/>
        <p:txBody>
          <a:bodyPr/>
          <a:lstStyle/>
          <a:p>
            <a:r>
              <a:rPr lang="en-US" dirty="0"/>
              <a:t>COVID Testing and Vaccination Policy</a:t>
            </a:r>
          </a:p>
        </p:txBody>
      </p:sp>
    </p:spTree>
    <p:extLst>
      <p:ext uri="{BB962C8B-B14F-4D97-AF65-F5344CB8AC3E}">
        <p14:creationId xmlns:p14="http://schemas.microsoft.com/office/powerpoint/2010/main" val="141239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C76F-59EB-444F-91E9-4DC15AB1E727}"/>
              </a:ext>
            </a:extLst>
          </p:cNvPr>
          <p:cNvSpPr>
            <a:spLocks noGrp="1"/>
          </p:cNvSpPr>
          <p:nvPr>
            <p:ph type="title"/>
          </p:nvPr>
        </p:nvSpPr>
        <p:spPr/>
        <p:txBody>
          <a:bodyPr/>
          <a:lstStyle/>
          <a:p>
            <a:r>
              <a:rPr lang="en-US" dirty="0"/>
              <a:t>Why Did the State Issue this Policy?</a:t>
            </a:r>
          </a:p>
        </p:txBody>
      </p:sp>
      <p:sp>
        <p:nvSpPr>
          <p:cNvPr id="3" name="Content Placeholder 2">
            <a:extLst>
              <a:ext uri="{FF2B5EF4-FFF2-40B4-BE49-F238E27FC236}">
                <a16:creationId xmlns:a16="http://schemas.microsoft.com/office/drawing/2014/main" id="{7BC5BBE2-8397-4167-9EF8-C5E4B3339D08}"/>
              </a:ext>
            </a:extLst>
          </p:cNvPr>
          <p:cNvSpPr>
            <a:spLocks noGrp="1"/>
          </p:cNvSpPr>
          <p:nvPr>
            <p:ph idx="1"/>
          </p:nvPr>
        </p:nvSpPr>
        <p:spPr/>
        <p:txBody>
          <a:bodyPr>
            <a:normAutofit fontScale="92500" lnSpcReduction="10000"/>
          </a:bodyPr>
          <a:lstStyle/>
          <a:p>
            <a:r>
              <a:rPr lang="en-US" dirty="0"/>
              <a:t>The COVID-19 pandemic continues to bring unprecedented challenges to our State. </a:t>
            </a:r>
          </a:p>
          <a:p>
            <a:r>
              <a:rPr lang="en-US" dirty="0"/>
              <a:t>The ongoing community transmission of the Delta variant of COVID-19, especially among those who are unvaccinated, presents a continuous risk of infection. </a:t>
            </a:r>
          </a:p>
          <a:p>
            <a:r>
              <a:rPr lang="en-US" dirty="0"/>
              <a:t>In response, the State issued State Policy #1446.</a:t>
            </a:r>
          </a:p>
          <a:p>
            <a:r>
              <a:rPr lang="en-US" dirty="0"/>
              <a:t>State Policy #1446 is intended to ensure the safety of state staff, Community Partner staff, and the people we serve.</a:t>
            </a:r>
          </a:p>
        </p:txBody>
      </p:sp>
    </p:spTree>
    <p:extLst>
      <p:ext uri="{BB962C8B-B14F-4D97-AF65-F5344CB8AC3E}">
        <p14:creationId xmlns:p14="http://schemas.microsoft.com/office/powerpoint/2010/main" val="192375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8434-4D37-49FB-B24C-60ACE3B931AE}"/>
              </a:ext>
            </a:extLst>
          </p:cNvPr>
          <p:cNvSpPr>
            <a:spLocks noGrp="1"/>
          </p:cNvSpPr>
          <p:nvPr>
            <p:ph type="title"/>
          </p:nvPr>
        </p:nvSpPr>
        <p:spPr/>
        <p:txBody>
          <a:bodyPr/>
          <a:lstStyle/>
          <a:p>
            <a:r>
              <a:rPr lang="en-US" dirty="0"/>
              <a:t>What Does the Policy Require?</a:t>
            </a:r>
          </a:p>
        </p:txBody>
      </p:sp>
      <p:sp>
        <p:nvSpPr>
          <p:cNvPr id="3" name="Content Placeholder 2">
            <a:extLst>
              <a:ext uri="{FF2B5EF4-FFF2-40B4-BE49-F238E27FC236}">
                <a16:creationId xmlns:a16="http://schemas.microsoft.com/office/drawing/2014/main" id="{57A11E7B-45CA-49EB-9F19-FC5D7C0FF4FB}"/>
              </a:ext>
            </a:extLst>
          </p:cNvPr>
          <p:cNvSpPr>
            <a:spLocks noGrp="1"/>
          </p:cNvSpPr>
          <p:nvPr>
            <p:ph idx="1"/>
          </p:nvPr>
        </p:nvSpPr>
        <p:spPr/>
        <p:txBody>
          <a:bodyPr/>
          <a:lstStyle/>
          <a:p>
            <a:r>
              <a:rPr lang="en-US" dirty="0"/>
              <a:t>State Policy #1446 requires VRS Community Partners who hold a Master P/T Contract to track and maintain data regarding proof of full COVID-19 vaccination or weekly negative COVID-19 testing results.</a:t>
            </a:r>
          </a:p>
          <a:p>
            <a:endParaRPr lang="en-US" dirty="0"/>
          </a:p>
        </p:txBody>
      </p:sp>
    </p:spTree>
    <p:extLst>
      <p:ext uri="{BB962C8B-B14F-4D97-AF65-F5344CB8AC3E}">
        <p14:creationId xmlns:p14="http://schemas.microsoft.com/office/powerpoint/2010/main" val="329885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1B0C-0609-4A7C-9F50-966ECB9DA43D}"/>
              </a:ext>
            </a:extLst>
          </p:cNvPr>
          <p:cNvSpPr>
            <a:spLocks noGrp="1"/>
          </p:cNvSpPr>
          <p:nvPr>
            <p:ph type="title"/>
          </p:nvPr>
        </p:nvSpPr>
        <p:spPr/>
        <p:txBody>
          <a:bodyPr>
            <a:normAutofit/>
          </a:bodyPr>
          <a:lstStyle/>
          <a:p>
            <a:r>
              <a:rPr lang="en-US" dirty="0"/>
              <a:t>Who is Affected by this Policy?</a:t>
            </a:r>
          </a:p>
        </p:txBody>
      </p:sp>
      <p:sp>
        <p:nvSpPr>
          <p:cNvPr id="3" name="Content Placeholder 2">
            <a:extLst>
              <a:ext uri="{FF2B5EF4-FFF2-40B4-BE49-F238E27FC236}">
                <a16:creationId xmlns:a16="http://schemas.microsoft.com/office/drawing/2014/main" id="{C2B3DA0E-466C-414A-AEC7-C287365BCDBC}"/>
              </a:ext>
            </a:extLst>
          </p:cNvPr>
          <p:cNvSpPr>
            <a:spLocks noGrp="1"/>
          </p:cNvSpPr>
          <p:nvPr>
            <p:ph idx="1"/>
          </p:nvPr>
        </p:nvSpPr>
        <p:spPr/>
        <p:txBody>
          <a:bodyPr>
            <a:normAutofit fontScale="77500" lnSpcReduction="20000"/>
          </a:bodyPr>
          <a:lstStyle/>
          <a:p>
            <a:r>
              <a:rPr lang="en-US" dirty="0"/>
              <a:t>This policy affects all state employees and most state contractors and vendors. </a:t>
            </a:r>
          </a:p>
          <a:p>
            <a:r>
              <a:rPr lang="en-US" dirty="0"/>
              <a:t>Your organization is not alone in navigating unchartered waters in COVID vaccine and testing policies. </a:t>
            </a:r>
          </a:p>
          <a:p>
            <a:r>
              <a:rPr lang="en-US" dirty="0"/>
              <a:t>In many ways, each state agency is in a similar boat as each of you. </a:t>
            </a:r>
          </a:p>
          <a:p>
            <a:r>
              <a:rPr lang="en-US" dirty="0"/>
              <a:t>VRS is itself working with DEED to develop internal processes to implement the policy as it relates to our 375 VRS staff. </a:t>
            </a:r>
          </a:p>
          <a:p>
            <a:r>
              <a:rPr lang="en-US" dirty="0"/>
              <a:t>To get a sense of the breadth of state contractors and vendors this applies to – you can look at this </a:t>
            </a:r>
            <a:r>
              <a:rPr lang="en-US" u="sng" dirty="0">
                <a:hlinkClick r:id="rId3"/>
              </a:rPr>
              <a:t>Guidance-Vaccination-and-Testing-Vendors-and-Contractors</a:t>
            </a:r>
            <a:r>
              <a:rPr lang="en-US" dirty="0"/>
              <a:t>.</a:t>
            </a:r>
          </a:p>
        </p:txBody>
      </p:sp>
      <p:sp>
        <p:nvSpPr>
          <p:cNvPr id="4" name="Footer Placeholder 3">
            <a:extLst>
              <a:ext uri="{FF2B5EF4-FFF2-40B4-BE49-F238E27FC236}">
                <a16:creationId xmlns:a16="http://schemas.microsoft.com/office/drawing/2014/main" id="{A7EAFCC8-C93B-409A-B88A-6CFE859D2918}"/>
              </a:ext>
            </a:extLst>
          </p:cNvPr>
          <p:cNvSpPr>
            <a:spLocks noGrp="1"/>
          </p:cNvSpPr>
          <p:nvPr>
            <p:ph type="ftr" sz="quarter" idx="3"/>
          </p:nvPr>
        </p:nvSpPr>
        <p:spPr/>
        <p:txBody>
          <a:bodyPr/>
          <a:lstStyle/>
          <a:p>
            <a:r>
              <a:rPr lang="en-US" dirty="0"/>
              <a:t>mn.gov/deed/</a:t>
            </a:r>
            <a:r>
              <a:rPr lang="en-US" dirty="0" err="1"/>
              <a:t>vrs</a:t>
            </a:r>
            <a:endParaRPr lang="en-US"/>
          </a:p>
        </p:txBody>
      </p:sp>
    </p:spTree>
    <p:extLst>
      <p:ext uri="{BB962C8B-B14F-4D97-AF65-F5344CB8AC3E}">
        <p14:creationId xmlns:p14="http://schemas.microsoft.com/office/powerpoint/2010/main" val="4268453314"/>
      </p:ext>
    </p:extLst>
  </p:cSld>
  <p:clrMapOvr>
    <a:masterClrMapping/>
  </p:clrMapOvr>
</p:sld>
</file>

<file path=ppt/theme/theme1.xml><?xml version="1.0" encoding="utf-8"?>
<a:theme xmlns:a="http://schemas.openxmlformats.org/drawingml/2006/main" name="VRS">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F8B5664E95A94FB1F41E7B5E4B449F" ma:contentTypeVersion="2" ma:contentTypeDescription="Create a new document." ma:contentTypeScope="" ma:versionID="a24e1348b81024b3a907ad8587c5832e">
  <xsd:schema xmlns:xsd="http://www.w3.org/2001/XMLSchema" xmlns:xs="http://www.w3.org/2001/XMLSchema" xmlns:p="http://schemas.microsoft.com/office/2006/metadata/properties" xmlns:ns2="ab1c7dfe-9218-44db-990c-367d4ac8d2ca" targetNamespace="http://schemas.microsoft.com/office/2006/metadata/properties" ma:root="true" ma:fieldsID="34de43b492693a4ddafc3bd90f8ddfab" ns2:_="">
    <xsd:import namespace="ab1c7dfe-9218-44db-990c-367d4ac8d2ca"/>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1c7dfe-9218-44db-990c-367d4ac8d2ca" elementFormDefault="qualified">
    <xsd:import namespace="http://schemas.microsoft.com/office/2006/documentManagement/types"/>
    <xsd:import namespace="http://schemas.microsoft.com/office/infopath/2007/PartnerControls"/>
    <xsd:element name="Topic" ma:index="8" nillable="true" ma:displayName="Topic" ma:internalName="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 xmlns="ab1c7dfe-9218-44db-990c-367d4ac8d2ca">Templates</Topic>
  </documentManagement>
</p:properties>
</file>

<file path=customXml/itemProps1.xml><?xml version="1.0" encoding="utf-8"?>
<ds:datastoreItem xmlns:ds="http://schemas.openxmlformats.org/officeDocument/2006/customXml" ds:itemID="{CA6C3670-A219-4CA5-BD5A-A87F0AC65B34}">
  <ds:schemaRefs>
    <ds:schemaRef ds:uri="http://schemas.microsoft.com/sharepoint/v3/contenttype/forms"/>
  </ds:schemaRefs>
</ds:datastoreItem>
</file>

<file path=customXml/itemProps2.xml><?xml version="1.0" encoding="utf-8"?>
<ds:datastoreItem xmlns:ds="http://schemas.openxmlformats.org/officeDocument/2006/customXml" ds:itemID="{520CFA6A-4EE2-4398-B755-1D38E205A781}">
  <ds:schemaRefs>
    <ds:schemaRef ds:uri="ab1c7dfe-9218-44db-990c-367d4ac8d2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B4EB90E-7198-4639-A1D1-ECD39C378D64}">
  <ds:schemaRefs>
    <ds:schemaRef ds:uri="ab1c7dfe-9218-44db-990c-367d4ac8d2c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TotalTime>
  <Words>2938</Words>
  <Application>Microsoft Office PowerPoint</Application>
  <PresentationFormat>Widescreen</PresentationFormat>
  <Paragraphs>445</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VRS</vt:lpstr>
      <vt:lpstr>VRS Community Partners + VRS Staff Forum</vt:lpstr>
      <vt:lpstr>VRS Community Partners + VRS Staff Forum Housekeeping</vt:lpstr>
      <vt:lpstr>Agenda</vt:lpstr>
      <vt:lpstr>2022 P/T Contract Cycle</vt:lpstr>
      <vt:lpstr>Preview: 2022 Contracting Cycle</vt:lpstr>
      <vt:lpstr>COVID Testing and Vaccination Policy</vt:lpstr>
      <vt:lpstr>Why Did the State Issue this Policy?</vt:lpstr>
      <vt:lpstr>What Does the Policy Require?</vt:lpstr>
      <vt:lpstr>Who is Affected by this Policy?</vt:lpstr>
      <vt:lpstr>Effective Date and Implementation</vt:lpstr>
      <vt:lpstr>Does Policy #1446 apply to my organization?</vt:lpstr>
      <vt:lpstr>Does Policy #1446 apply to employees of my organization who provide services only through a VRS Grant Contract?</vt:lpstr>
      <vt:lpstr>Does Policy #1446 apply to employees of my organization or business such as the office administrator, receptionist, accountant?</vt:lpstr>
      <vt:lpstr>What to Document and Track</vt:lpstr>
      <vt:lpstr>What to Send to VRS</vt:lpstr>
      <vt:lpstr>Where can my employees find testing? </vt:lpstr>
      <vt:lpstr>VRS Community Partnerships Team Updates</vt:lpstr>
      <vt:lpstr>Community Partnerships Team Structure</vt:lpstr>
      <vt:lpstr>Claire Courtney Claire.Courtney@state.mn.us, 651-503-8427</vt:lpstr>
      <vt:lpstr>Brad Westerlund Brad.Westerlund@state.mn.us, 651-259-7351 </vt:lpstr>
      <vt:lpstr>Supporting Community Partners on  Matters Relating the VR Program</vt:lpstr>
      <vt:lpstr>Community Partner + CP Team Liaison Notes</vt:lpstr>
      <vt:lpstr>Community Partnerships Liaisons</vt:lpstr>
      <vt:lpstr>No Wrong Door!</vt:lpstr>
      <vt:lpstr>Janeen Oien Serving: Southern MN, Metro Janeen.Oien@state.mn.us, 763-204-1354</vt:lpstr>
      <vt:lpstr>Sara Sundeen Serving: Southern MN, Metro, Title I Partners Statewide Sara.Sundeen@state.mn.us, 651-247-9121</vt:lpstr>
      <vt:lpstr>Jess Outhwaite Serving: Northern MN, Metro Jessica.Outhwaite@state.mn.us, 763-233-8829</vt:lpstr>
      <vt:lpstr>Anne Paulson Serving: Northern MN, Metro, CILs Statewide Anne.Paulson@state.mn.us, 651-259-7135</vt:lpstr>
      <vt:lpstr>Pre-ETS Updates</vt:lpstr>
      <vt:lpstr>Pre-ETS Staffing Updates</vt:lpstr>
      <vt:lpstr>VRS School Directories</vt:lpstr>
      <vt:lpstr>Northern Region</vt:lpstr>
      <vt:lpstr>Metro Region</vt:lpstr>
      <vt:lpstr>Southern Region</vt:lpstr>
      <vt:lpstr>2 Levels of Career Services</vt:lpstr>
      <vt:lpstr>Other Pre-ETS Items</vt:lpstr>
      <vt:lpstr>Discussion – Questions and Answers</vt:lpstr>
      <vt:lpstr>Thank you!</vt:lpstr>
      <vt:lpstr>Funding Notice</vt:lpstr>
    </vt:vector>
  </TitlesOfParts>
  <Company>DEED VRS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subject>Templates</dc:subject>
  <dc:creator>Kim Babine</dc:creator>
  <cp:lastModifiedBy>Kim</cp:lastModifiedBy>
  <cp:revision>2</cp:revision>
  <dcterms:created xsi:type="dcterms:W3CDTF">2013-12-20T19:47:01Z</dcterms:created>
  <dcterms:modified xsi:type="dcterms:W3CDTF">2021-10-07T19:55:20Z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0x01010031F8B5664E95A94FB1F41E7B5E4B449F</vt:lpwstr>
  </property>
</Properties>
</file>