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Lst>
  <p:notesMasterIdLst>
    <p:notesMasterId r:id="rId34"/>
  </p:notesMasterIdLst>
  <p:sldIdLst>
    <p:sldId id="532" r:id="rId5"/>
    <p:sldId id="533" r:id="rId6"/>
    <p:sldId id="268" r:id="rId7"/>
    <p:sldId id="780" r:id="rId8"/>
    <p:sldId id="823" r:id="rId9"/>
    <p:sldId id="788" r:id="rId10"/>
    <p:sldId id="277" r:id="rId11"/>
    <p:sldId id="835" r:id="rId12"/>
    <p:sldId id="834" r:id="rId13"/>
    <p:sldId id="836" r:id="rId14"/>
    <p:sldId id="837" r:id="rId15"/>
    <p:sldId id="838" r:id="rId16"/>
    <p:sldId id="824" r:id="rId17"/>
    <p:sldId id="793" r:id="rId18"/>
    <p:sldId id="816" r:id="rId19"/>
    <p:sldId id="817" r:id="rId20"/>
    <p:sldId id="818" r:id="rId21"/>
    <p:sldId id="819" r:id="rId22"/>
    <p:sldId id="820" r:id="rId23"/>
    <p:sldId id="821" r:id="rId24"/>
    <p:sldId id="830" r:id="rId25"/>
    <p:sldId id="839" r:id="rId26"/>
    <p:sldId id="794" r:id="rId27"/>
    <p:sldId id="831" r:id="rId28"/>
    <p:sldId id="833" r:id="rId29"/>
    <p:sldId id="771" r:id="rId30"/>
    <p:sldId id="809" r:id="rId31"/>
    <p:sldId id="534" r:id="rId32"/>
    <p:sldId id="26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ndeen, Sara (DEED)" initials="SS(" lastIdx="2" clrIdx="0">
    <p:extLst>
      <p:ext uri="{19B8F6BF-5375-455C-9EA6-DF929625EA0E}">
        <p15:presenceInfo xmlns:p15="http://schemas.microsoft.com/office/powerpoint/2012/main" userId="S::Sara.Sundeen@state.mn.us::d38873f6-bdb7-44cb-96ac-55642078ec13" providerId="AD"/>
      </p:ext>
    </p:extLst>
  </p:cmAuthor>
  <p:cmAuthor id="2" name="Babine, Kim (DEED)" initials="BK(" lastIdx="6" clrIdx="1">
    <p:extLst>
      <p:ext uri="{19B8F6BF-5375-455C-9EA6-DF929625EA0E}">
        <p15:presenceInfo xmlns:p15="http://schemas.microsoft.com/office/powerpoint/2012/main" userId="S::Kim.Babine@state.mn.us::f6c0dd01-8abc-4e25-bfd5-6772bd7ae075" providerId="AD"/>
      </p:ext>
    </p:extLst>
  </p:cmAuthor>
  <p:cmAuthor id="3" name="Oien, Janeen (DEED)" initials="O(" lastIdx="2" clrIdx="2">
    <p:extLst>
      <p:ext uri="{19B8F6BF-5375-455C-9EA6-DF929625EA0E}">
        <p15:presenceInfo xmlns:p15="http://schemas.microsoft.com/office/powerpoint/2012/main" userId="S::janeen.oien@state.mn.us::b97824bb-1a8f-455c-a2ad-a815ba99d8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D1DC"/>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6" autoAdjust="0"/>
    <p:restoredTop sz="52526" autoAdjust="0"/>
  </p:normalViewPr>
  <p:slideViewPr>
    <p:cSldViewPr snapToGrid="0">
      <p:cViewPr varScale="1">
        <p:scale>
          <a:sx n="60" d="100"/>
          <a:sy n="60" d="100"/>
        </p:scale>
        <p:origin x="249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B377E3-2559-4B8F-B16C-96F45ED8DF8C}" type="datetimeFigureOut">
              <a:rPr lang="en-US" smtClean="0"/>
              <a:t>4/5/2022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7B984-2B2F-4F69-83A0-404058A2A67B}" type="slidenum">
              <a:rPr lang="en-US" smtClean="0"/>
              <a:t>‹#›</a:t>
            </a:fld>
            <a:endParaRPr lang="en-US"/>
          </a:p>
        </p:txBody>
      </p:sp>
    </p:spTree>
    <p:extLst>
      <p:ext uri="{BB962C8B-B14F-4D97-AF65-F5344CB8AC3E}">
        <p14:creationId xmlns:p14="http://schemas.microsoft.com/office/powerpoint/2010/main" val="2785704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a:t>
            </a:fld>
            <a:endParaRPr lang="en-US"/>
          </a:p>
        </p:txBody>
      </p:sp>
    </p:spTree>
    <p:extLst>
      <p:ext uri="{BB962C8B-B14F-4D97-AF65-F5344CB8AC3E}">
        <p14:creationId xmlns:p14="http://schemas.microsoft.com/office/powerpoint/2010/main" val="711914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10</a:t>
            </a:fld>
            <a:endParaRPr lang="en-US"/>
          </a:p>
        </p:txBody>
      </p:sp>
    </p:spTree>
    <p:extLst>
      <p:ext uri="{BB962C8B-B14F-4D97-AF65-F5344CB8AC3E}">
        <p14:creationId xmlns:p14="http://schemas.microsoft.com/office/powerpoint/2010/main" val="2909620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11</a:t>
            </a:fld>
            <a:endParaRPr lang="en-US"/>
          </a:p>
        </p:txBody>
      </p:sp>
    </p:spTree>
    <p:extLst>
      <p:ext uri="{BB962C8B-B14F-4D97-AF65-F5344CB8AC3E}">
        <p14:creationId xmlns:p14="http://schemas.microsoft.com/office/powerpoint/2010/main" val="3145661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p>
        </p:txBody>
      </p:sp>
      <p:sp>
        <p:nvSpPr>
          <p:cNvPr id="4" name="Slide Number Placeholder 3"/>
          <p:cNvSpPr>
            <a:spLocks noGrp="1"/>
          </p:cNvSpPr>
          <p:nvPr>
            <p:ph type="sldNum" sz="quarter" idx="5"/>
          </p:nvPr>
        </p:nvSpPr>
        <p:spPr/>
        <p:txBody>
          <a:bodyPr/>
          <a:lstStyle/>
          <a:p>
            <a:fld id="{8497B984-2B2F-4F69-83A0-404058A2A67B}" type="slidenum">
              <a:rPr lang="en-US" smtClean="0"/>
              <a:t>12</a:t>
            </a:fld>
            <a:endParaRPr lang="en-US"/>
          </a:p>
        </p:txBody>
      </p:sp>
    </p:spTree>
    <p:extLst>
      <p:ext uri="{BB962C8B-B14F-4D97-AF65-F5344CB8AC3E}">
        <p14:creationId xmlns:p14="http://schemas.microsoft.com/office/powerpoint/2010/main" val="1669788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497B984-2B2F-4F69-83A0-404058A2A67B}" type="slidenum">
              <a:rPr lang="en-US" smtClean="0"/>
              <a:t>13</a:t>
            </a:fld>
            <a:endParaRPr lang="en-US"/>
          </a:p>
        </p:txBody>
      </p:sp>
    </p:spTree>
    <p:extLst>
      <p:ext uri="{BB962C8B-B14F-4D97-AF65-F5344CB8AC3E}">
        <p14:creationId xmlns:p14="http://schemas.microsoft.com/office/powerpoint/2010/main" val="1020421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14</a:t>
            </a:fld>
            <a:endParaRPr lang="en-US"/>
          </a:p>
        </p:txBody>
      </p:sp>
    </p:spTree>
    <p:extLst>
      <p:ext uri="{BB962C8B-B14F-4D97-AF65-F5344CB8AC3E}">
        <p14:creationId xmlns:p14="http://schemas.microsoft.com/office/powerpoint/2010/main" val="3310134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endParaRPr lang="en-US" b="0" i="0" dirty="0">
              <a:solidFill>
                <a:srgbClr val="333333"/>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8497B984-2B2F-4F69-83A0-404058A2A67B}" type="slidenum">
              <a:rPr lang="en-US" smtClean="0"/>
              <a:t>15</a:t>
            </a:fld>
            <a:endParaRPr lang="en-US"/>
          </a:p>
        </p:txBody>
      </p:sp>
    </p:spTree>
    <p:extLst>
      <p:ext uri="{BB962C8B-B14F-4D97-AF65-F5344CB8AC3E}">
        <p14:creationId xmlns:p14="http://schemas.microsoft.com/office/powerpoint/2010/main" val="2772571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endParaRPr lang="en-US" b="0" i="0" dirty="0">
              <a:solidFill>
                <a:srgbClr val="333333"/>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8497B984-2B2F-4F69-83A0-404058A2A67B}" type="slidenum">
              <a:rPr lang="en-US" smtClean="0"/>
              <a:t>16</a:t>
            </a:fld>
            <a:endParaRPr lang="en-US"/>
          </a:p>
        </p:txBody>
      </p:sp>
    </p:spTree>
    <p:extLst>
      <p:ext uri="{BB962C8B-B14F-4D97-AF65-F5344CB8AC3E}">
        <p14:creationId xmlns:p14="http://schemas.microsoft.com/office/powerpoint/2010/main" val="2243246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endParaRPr lang="en-US" b="0" i="0" dirty="0">
              <a:solidFill>
                <a:srgbClr val="333333"/>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8497B984-2B2F-4F69-83A0-404058A2A67B}" type="slidenum">
              <a:rPr lang="en-US" smtClean="0"/>
              <a:t>17</a:t>
            </a:fld>
            <a:endParaRPr lang="en-US"/>
          </a:p>
        </p:txBody>
      </p:sp>
    </p:spTree>
    <p:extLst>
      <p:ext uri="{BB962C8B-B14F-4D97-AF65-F5344CB8AC3E}">
        <p14:creationId xmlns:p14="http://schemas.microsoft.com/office/powerpoint/2010/main" val="2561407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endParaRPr lang="en-US" b="0" i="0" dirty="0">
              <a:solidFill>
                <a:srgbClr val="333333"/>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8497B984-2B2F-4F69-83A0-404058A2A67B}" type="slidenum">
              <a:rPr lang="en-US" smtClean="0"/>
              <a:t>18</a:t>
            </a:fld>
            <a:endParaRPr lang="en-US"/>
          </a:p>
        </p:txBody>
      </p:sp>
    </p:spTree>
    <p:extLst>
      <p:ext uri="{BB962C8B-B14F-4D97-AF65-F5344CB8AC3E}">
        <p14:creationId xmlns:p14="http://schemas.microsoft.com/office/powerpoint/2010/main" val="24569574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endParaRPr lang="en-US" b="0" i="0" dirty="0">
              <a:solidFill>
                <a:srgbClr val="333333"/>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8497B984-2B2F-4F69-83A0-404058A2A67B}" type="slidenum">
              <a:rPr lang="en-US" smtClean="0"/>
              <a:t>19</a:t>
            </a:fld>
            <a:endParaRPr lang="en-US"/>
          </a:p>
        </p:txBody>
      </p:sp>
    </p:spTree>
    <p:extLst>
      <p:ext uri="{BB962C8B-B14F-4D97-AF65-F5344CB8AC3E}">
        <p14:creationId xmlns:p14="http://schemas.microsoft.com/office/powerpoint/2010/main" val="4238820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2</a:t>
            </a:fld>
            <a:endParaRPr lang="en-US"/>
          </a:p>
        </p:txBody>
      </p:sp>
    </p:spTree>
    <p:extLst>
      <p:ext uri="{BB962C8B-B14F-4D97-AF65-F5344CB8AC3E}">
        <p14:creationId xmlns:p14="http://schemas.microsoft.com/office/powerpoint/2010/main" val="2494015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endParaRPr lang="en-US" b="0" i="0" dirty="0">
              <a:solidFill>
                <a:srgbClr val="333333"/>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8497B984-2B2F-4F69-83A0-404058A2A67B}" type="slidenum">
              <a:rPr lang="en-US" smtClean="0"/>
              <a:t>20</a:t>
            </a:fld>
            <a:endParaRPr lang="en-US"/>
          </a:p>
        </p:txBody>
      </p:sp>
    </p:spTree>
    <p:extLst>
      <p:ext uri="{BB962C8B-B14F-4D97-AF65-F5344CB8AC3E}">
        <p14:creationId xmlns:p14="http://schemas.microsoft.com/office/powerpoint/2010/main" val="2299070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5"/>
          </p:nvPr>
        </p:nvSpPr>
        <p:spPr/>
        <p:txBody>
          <a:bodyPr/>
          <a:lstStyle/>
          <a:p>
            <a:fld id="{8497B984-2B2F-4F69-83A0-404058A2A67B}" type="slidenum">
              <a:rPr lang="en-US" smtClean="0"/>
              <a:t>21</a:t>
            </a:fld>
            <a:endParaRPr lang="en-US"/>
          </a:p>
        </p:txBody>
      </p:sp>
    </p:spTree>
    <p:extLst>
      <p:ext uri="{BB962C8B-B14F-4D97-AF65-F5344CB8AC3E}">
        <p14:creationId xmlns:p14="http://schemas.microsoft.com/office/powerpoint/2010/main" val="27768519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5"/>
          </p:nvPr>
        </p:nvSpPr>
        <p:spPr/>
        <p:txBody>
          <a:bodyPr/>
          <a:lstStyle/>
          <a:p>
            <a:fld id="{8497B984-2B2F-4F69-83A0-404058A2A67B}" type="slidenum">
              <a:rPr lang="en-US" smtClean="0"/>
              <a:t>22</a:t>
            </a:fld>
            <a:endParaRPr lang="en-US"/>
          </a:p>
        </p:txBody>
      </p:sp>
    </p:spTree>
    <p:extLst>
      <p:ext uri="{BB962C8B-B14F-4D97-AF65-F5344CB8AC3E}">
        <p14:creationId xmlns:p14="http://schemas.microsoft.com/office/powerpoint/2010/main" val="40266309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497B984-2B2F-4F69-83A0-404058A2A67B}" type="slidenum">
              <a:rPr lang="en-US" smtClean="0"/>
              <a:t>23</a:t>
            </a:fld>
            <a:endParaRPr lang="en-US"/>
          </a:p>
        </p:txBody>
      </p:sp>
    </p:spTree>
    <p:extLst>
      <p:ext uri="{BB962C8B-B14F-4D97-AF65-F5344CB8AC3E}">
        <p14:creationId xmlns:p14="http://schemas.microsoft.com/office/powerpoint/2010/main" val="4156970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24</a:t>
            </a:fld>
            <a:endParaRPr lang="en-US"/>
          </a:p>
        </p:txBody>
      </p:sp>
    </p:spTree>
    <p:extLst>
      <p:ext uri="{BB962C8B-B14F-4D97-AF65-F5344CB8AC3E}">
        <p14:creationId xmlns:p14="http://schemas.microsoft.com/office/powerpoint/2010/main" val="38672738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25</a:t>
            </a:fld>
            <a:endParaRPr lang="en-US"/>
          </a:p>
        </p:txBody>
      </p:sp>
    </p:spTree>
    <p:extLst>
      <p:ext uri="{BB962C8B-B14F-4D97-AF65-F5344CB8AC3E}">
        <p14:creationId xmlns:p14="http://schemas.microsoft.com/office/powerpoint/2010/main" val="315910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26</a:t>
            </a:fld>
            <a:endParaRPr lang="en-US"/>
          </a:p>
        </p:txBody>
      </p:sp>
    </p:spTree>
    <p:extLst>
      <p:ext uri="{BB962C8B-B14F-4D97-AF65-F5344CB8AC3E}">
        <p14:creationId xmlns:p14="http://schemas.microsoft.com/office/powerpoint/2010/main" val="42876460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497B984-2B2F-4F69-83A0-404058A2A67B}" type="slidenum">
              <a:rPr lang="en-US" smtClean="0"/>
              <a:t>27</a:t>
            </a:fld>
            <a:endParaRPr lang="en-US"/>
          </a:p>
        </p:txBody>
      </p:sp>
    </p:spTree>
    <p:extLst>
      <p:ext uri="{BB962C8B-B14F-4D97-AF65-F5344CB8AC3E}">
        <p14:creationId xmlns:p14="http://schemas.microsoft.com/office/powerpoint/2010/main" val="28846893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8497B984-2B2F-4F69-83A0-404058A2A67B}" type="slidenum">
              <a:rPr lang="en-US" smtClean="0"/>
              <a:t>28</a:t>
            </a:fld>
            <a:endParaRPr lang="en-US"/>
          </a:p>
        </p:txBody>
      </p:sp>
    </p:spTree>
    <p:extLst>
      <p:ext uri="{BB962C8B-B14F-4D97-AF65-F5344CB8AC3E}">
        <p14:creationId xmlns:p14="http://schemas.microsoft.com/office/powerpoint/2010/main" val="39471322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29</a:t>
            </a:fld>
            <a:endParaRPr lang="en-US"/>
          </a:p>
        </p:txBody>
      </p:sp>
    </p:spTree>
    <p:extLst>
      <p:ext uri="{BB962C8B-B14F-4D97-AF65-F5344CB8AC3E}">
        <p14:creationId xmlns:p14="http://schemas.microsoft.com/office/powerpoint/2010/main" val="216057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497B984-2B2F-4F69-83A0-404058A2A67B}" type="slidenum">
              <a:rPr lang="en-US" smtClean="0"/>
              <a:t>3</a:t>
            </a:fld>
            <a:endParaRPr lang="en-US"/>
          </a:p>
        </p:txBody>
      </p:sp>
    </p:spTree>
    <p:extLst>
      <p:ext uri="{BB962C8B-B14F-4D97-AF65-F5344CB8AC3E}">
        <p14:creationId xmlns:p14="http://schemas.microsoft.com/office/powerpoint/2010/main" val="876272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4</a:t>
            </a:fld>
            <a:endParaRPr lang="en-US"/>
          </a:p>
        </p:txBody>
      </p:sp>
    </p:spTree>
    <p:extLst>
      <p:ext uri="{BB962C8B-B14F-4D97-AF65-F5344CB8AC3E}">
        <p14:creationId xmlns:p14="http://schemas.microsoft.com/office/powerpoint/2010/main" val="3322885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5</a:t>
            </a:fld>
            <a:endParaRPr lang="en-US"/>
          </a:p>
        </p:txBody>
      </p:sp>
    </p:spTree>
    <p:extLst>
      <p:ext uri="{BB962C8B-B14F-4D97-AF65-F5344CB8AC3E}">
        <p14:creationId xmlns:p14="http://schemas.microsoft.com/office/powerpoint/2010/main" val="3434878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497B984-2B2F-4F69-83A0-404058A2A67B}" type="slidenum">
              <a:rPr lang="en-US" smtClean="0"/>
              <a:t>6</a:t>
            </a:fld>
            <a:endParaRPr lang="en-US"/>
          </a:p>
        </p:txBody>
      </p:sp>
    </p:spTree>
    <p:extLst>
      <p:ext uri="{BB962C8B-B14F-4D97-AF65-F5344CB8AC3E}">
        <p14:creationId xmlns:p14="http://schemas.microsoft.com/office/powerpoint/2010/main" val="3550715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5"/>
          </p:nvPr>
        </p:nvSpPr>
        <p:spPr/>
        <p:txBody>
          <a:bodyPr/>
          <a:lstStyle/>
          <a:p>
            <a:fld id="{8497B984-2B2F-4F69-83A0-404058A2A67B}" type="slidenum">
              <a:rPr lang="en-US" smtClean="0"/>
              <a:t>7</a:t>
            </a:fld>
            <a:endParaRPr lang="en-US"/>
          </a:p>
        </p:txBody>
      </p:sp>
    </p:spTree>
    <p:extLst>
      <p:ext uri="{BB962C8B-B14F-4D97-AF65-F5344CB8AC3E}">
        <p14:creationId xmlns:p14="http://schemas.microsoft.com/office/powerpoint/2010/main" val="3277541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8</a:t>
            </a:fld>
            <a:endParaRPr lang="en-US"/>
          </a:p>
        </p:txBody>
      </p:sp>
    </p:spTree>
    <p:extLst>
      <p:ext uri="{BB962C8B-B14F-4D97-AF65-F5344CB8AC3E}">
        <p14:creationId xmlns:p14="http://schemas.microsoft.com/office/powerpoint/2010/main" val="2938929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9</a:t>
            </a:fld>
            <a:endParaRPr lang="en-US"/>
          </a:p>
        </p:txBody>
      </p:sp>
    </p:spTree>
    <p:extLst>
      <p:ext uri="{BB962C8B-B14F-4D97-AF65-F5344CB8AC3E}">
        <p14:creationId xmlns:p14="http://schemas.microsoft.com/office/powerpoint/2010/main" val="1726389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24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18" name="Date Placeholder 17"/>
          <p:cNvSpPr>
            <a:spLocks noGrp="1"/>
          </p:cNvSpPr>
          <p:nvPr>
            <p:ph type="dt" sz="half" idx="15"/>
          </p:nvPr>
        </p:nvSpPr>
        <p:spPr/>
        <p:txBody>
          <a:body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1919490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noAutofit/>
          </a:bodyPr>
          <a:lstStyle>
            <a:lvl1pPr marL="685800" indent="-228600">
              <a:lnSpc>
                <a:spcPct val="100000"/>
              </a:lnSpc>
              <a:spcBef>
                <a:spcPts val="0"/>
              </a:spcBef>
              <a:buClr>
                <a:schemeClr val="accent2"/>
              </a:buClr>
              <a:defRPr sz="3200">
                <a:solidFill>
                  <a:schemeClr val="bg1"/>
                </a:solidFill>
              </a:defRPr>
            </a:lvl1pPr>
            <a:lvl2pPr marL="1143000" indent="-228600">
              <a:lnSpc>
                <a:spcPct val="100000"/>
              </a:lnSpc>
              <a:buClr>
                <a:schemeClr val="accent2"/>
              </a:buClr>
              <a:defRPr sz="2800">
                <a:solidFill>
                  <a:schemeClr val="bg1"/>
                </a:solidFill>
              </a:defRPr>
            </a:lvl2pPr>
            <a:lvl3pPr marL="1600200" indent="-228600">
              <a:lnSpc>
                <a:spcPct val="100000"/>
              </a:lnSpc>
              <a:buClr>
                <a:schemeClr val="accent2"/>
              </a:buClr>
              <a:defRPr sz="2000">
                <a:solidFill>
                  <a:schemeClr val="bg1"/>
                </a:solidFill>
              </a:defRPr>
            </a:lvl3pPr>
            <a:lvl4pPr marL="2057400" indent="-228600">
              <a:lnSpc>
                <a:spcPct val="100000"/>
              </a:lnSpc>
              <a:buClr>
                <a:schemeClr val="accent2"/>
              </a:buClr>
              <a:defRPr sz="2000">
                <a:solidFill>
                  <a:schemeClr val="bg1"/>
                </a:solidFill>
              </a:defRPr>
            </a:lvl4pPr>
            <a:lvl5pPr marL="2514600" indent="-228600">
              <a:lnSpc>
                <a:spcPct val="100000"/>
              </a:lnSpc>
              <a:buClr>
                <a:schemeClr val="accent2"/>
              </a:buCl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768309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tx2"/>
                </a:solidFill>
              </a:defRPr>
            </a:lvl1pPr>
          </a:lstStyle>
          <a:p>
            <a:r>
              <a:rPr lang="en-US"/>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980667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tx2"/>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0" y="6356350"/>
            <a:ext cx="1358590" cy="365125"/>
          </a:xfrm>
        </p:spPr>
        <p:txBody>
          <a:body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12671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944158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159900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tx2"/>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145799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874835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245173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tx2"/>
                </a:solidFill>
              </a:defRPr>
            </a:lvl1pPr>
          </a:lstStyle>
          <a:p>
            <a:r>
              <a:rPr lang="en-US"/>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endParaRPr lang="en-US"/>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6075844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56268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18" name="Date Placeholder 17"/>
          <p:cNvSpPr>
            <a:spLocks noGrp="1"/>
          </p:cNvSpPr>
          <p:nvPr>
            <p:ph type="dt" sz="half" idx="15"/>
          </p:nvPr>
        </p:nvSpPr>
        <p:spPr/>
        <p:txBody>
          <a:body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pic>
        <p:nvPicPr>
          <p:cNvPr id="11" name="Picture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36685" y="1767293"/>
            <a:ext cx="6118629" cy="793155"/>
          </a:xfrm>
          <a:prstGeom prst="rect">
            <a:avLst/>
          </a:prstGeom>
        </p:spPr>
      </p:pic>
    </p:spTree>
    <p:extLst>
      <p:ext uri="{BB962C8B-B14F-4D97-AF65-F5344CB8AC3E}">
        <p14:creationId xmlns:p14="http://schemas.microsoft.com/office/powerpoint/2010/main" val="27167318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590549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877975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168477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4232147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41079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3274416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8669283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a:t>Click to edit title</a:t>
            </a:r>
          </a:p>
        </p:txBody>
      </p:sp>
      <p:sp>
        <p:nvSpPr>
          <p:cNvPr id="5"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793872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7778991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tx2"/>
                </a:solidFill>
              </a:defRPr>
            </a:lvl1pPr>
          </a:lstStyle>
          <a:p>
            <a:r>
              <a:rPr lang="en-US"/>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4113310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a:t>mn.gov/deed/</a:t>
            </a:r>
            <a:r>
              <a:rPr lang="en-US" err="1"/>
              <a:t>vrs</a:t>
            </a:r>
            <a:endParaRPr lang="en-US"/>
          </a:p>
        </p:txBody>
      </p:sp>
      <p:sp>
        <p:nvSpPr>
          <p:cNvPr id="6" name="Picture Placeholder 5"/>
          <p:cNvSpPr>
            <a:spLocks noGrp="1"/>
          </p:cNvSpPr>
          <p:nvPr>
            <p:ph type="pic" sz="quarter" idx="17"/>
          </p:nvPr>
        </p:nvSpPr>
        <p:spPr>
          <a:xfrm>
            <a:off x="0" y="0"/>
            <a:ext cx="12192000" cy="3380732"/>
          </a:xfrm>
        </p:spPr>
        <p:txBody>
          <a:bodyPr/>
          <a:lstStyle/>
          <a:p>
            <a:endParaRPr lang="en-US"/>
          </a:p>
        </p:txBody>
      </p:sp>
      <p:pic>
        <p:nvPicPr>
          <p:cNvPr id="4" name="Picture 3"/>
          <p:cNvPicPr>
            <a:picLocks noChangeAspect="1"/>
          </p:cNvPicPr>
          <p:nvPr userDrawn="1"/>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 y="6238875"/>
            <a:ext cx="4776107" cy="619125"/>
          </a:xfrm>
          <a:prstGeom prst="rect">
            <a:avLst/>
          </a:prstGeom>
        </p:spPr>
      </p:pic>
    </p:spTree>
    <p:extLst>
      <p:ext uri="{BB962C8B-B14F-4D97-AF65-F5344CB8AC3E}">
        <p14:creationId xmlns:p14="http://schemas.microsoft.com/office/powerpoint/2010/main" val="23623735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tx2"/>
                </a:solidFill>
              </a:defRPr>
            </a:lvl1pPr>
          </a:lstStyle>
          <a:p>
            <a:r>
              <a:rPr lang="en-US"/>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4405448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5023345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a:t>Third Point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7481800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a:t>Quote or </a:t>
            </a:r>
            <a:br>
              <a:rPr lang="en-US"/>
            </a:br>
            <a:r>
              <a:rPr lang="en-US"/>
              <a:t>Statement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2881715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9861682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p>
            <a:endParaRPr lang="en-US"/>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41104913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1308136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tx2"/>
                </a:solidFill>
              </a:defRPr>
            </a:lvl1pPr>
          </a:lstStyle>
          <a:p>
            <a:r>
              <a:rPr lang="en-US"/>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9278066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tx2"/>
                </a:solidFill>
              </a:defRPr>
            </a:lvl1pPr>
          </a:lstStyle>
          <a:p>
            <a:r>
              <a:rPr lang="en-US"/>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2905814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4577" y="409575"/>
            <a:ext cx="4928340" cy="638859"/>
          </a:xfrm>
          <a:prstGeom prst="rect">
            <a:avLst/>
          </a:prstGeom>
        </p:spPr>
      </p:pic>
    </p:spTree>
    <p:extLst>
      <p:ext uri="{BB962C8B-B14F-4D97-AF65-F5344CB8AC3E}">
        <p14:creationId xmlns:p14="http://schemas.microsoft.com/office/powerpoint/2010/main" val="350085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Agenda</a:t>
            </a:r>
          </a:p>
        </p:txBody>
      </p:sp>
      <p:sp>
        <p:nvSpPr>
          <p:cNvPr id="12" name="Table Placeholder 9"/>
          <p:cNvSpPr>
            <a:spLocks noGrp="1"/>
          </p:cNvSpPr>
          <p:nvPr>
            <p:ph type="tbl" sz="quarter" idx="13"/>
          </p:nvPr>
        </p:nvSpPr>
        <p:spPr>
          <a:xfrm>
            <a:off x="838200" y="1335088"/>
            <a:ext cx="10515600" cy="4841875"/>
          </a:xfrm>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722504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2"/>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p:txBody>
          <a:bodyPr/>
          <a:lstStyle>
            <a:lvl1pPr>
              <a:defRPr>
                <a:solidFill>
                  <a:schemeClr val="tx2"/>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a:solidFill>
                  <a:schemeClr val="tx2"/>
                </a:solidFill>
              </a:rPr>
              <a:t>mn.gov/deed/</a:t>
            </a:r>
            <a:r>
              <a:rPr lang="en-US" err="1">
                <a:solidFill>
                  <a:schemeClr val="tx2"/>
                </a:solidFill>
              </a:rPr>
              <a:t>vrs</a:t>
            </a:r>
            <a:endParaRPr lang="en-US">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1"/>
                </a:solidFill>
              </a:defRPr>
            </a:lvl1pPr>
          </a:lstStyle>
          <a:p>
            <a:fld id="{48F63A3B-78C7-47BE-AE5E-E10140E04643}" type="slidenum">
              <a:rPr lang="en-US" smtClean="0"/>
              <a:pPr/>
              <a:t>‹#›</a:t>
            </a:fld>
            <a:endParaRPr lang="en-US"/>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4577" y="588185"/>
            <a:ext cx="3550492" cy="460249"/>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4577" y="409575"/>
            <a:ext cx="4928340" cy="638859"/>
          </a:xfrm>
          <a:prstGeom prst="rect">
            <a:avLst/>
          </a:prstGeom>
        </p:spPr>
      </p:pic>
    </p:spTree>
    <p:extLst>
      <p:ext uri="{BB962C8B-B14F-4D97-AF65-F5344CB8AC3E}">
        <p14:creationId xmlns:p14="http://schemas.microsoft.com/office/powerpoint/2010/main" val="294452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err="1"/>
              <a:t>Firstname</a:t>
            </a:r>
            <a:r>
              <a:rPr lang="en-US" sz="1800"/>
              <a:t> </a:t>
            </a:r>
            <a:r>
              <a:rPr lang="en-US" sz="1800" err="1"/>
              <a:t>Lastname</a:t>
            </a:r>
            <a:r>
              <a:rPr lang="en-US" sz="180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a:t>Click Icon to add picture</a:t>
            </a:r>
          </a:p>
        </p:txBody>
      </p:sp>
      <p:sp>
        <p:nvSpPr>
          <p:cNvPr id="18" name="Date Placeholder 17"/>
          <p:cNvSpPr>
            <a:spLocks noGrp="1"/>
          </p:cNvSpPr>
          <p:nvPr>
            <p:ph type="dt" sz="half" idx="15"/>
          </p:nvPr>
        </p:nvSpPr>
        <p:spPr/>
        <p:txBody>
          <a:body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4577" y="614458"/>
            <a:ext cx="3550492" cy="460249"/>
          </a:xfrm>
          <a:prstGeom prst="rect">
            <a:avLst/>
          </a:prstGeom>
        </p:spPr>
      </p:pic>
    </p:spTree>
    <p:extLst>
      <p:ext uri="{BB962C8B-B14F-4D97-AF65-F5344CB8AC3E}">
        <p14:creationId xmlns:p14="http://schemas.microsoft.com/office/powerpoint/2010/main" val="79320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419149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206897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normAutofit/>
          </a:bodyPr>
          <a:lstStyle>
            <a:lvl1pPr marL="342900" indent="-342900">
              <a:lnSpc>
                <a:spcPct val="100000"/>
              </a:lnSpc>
              <a:spcAft>
                <a:spcPts val="1000"/>
              </a:spcAft>
              <a:buClr>
                <a:schemeClr val="accent1"/>
              </a:buClr>
              <a:buFont typeface="Arial" panose="020B0604020202020204" pitchFamily="34" charset="0"/>
              <a:buChar char="•"/>
              <a:defRPr sz="3200"/>
            </a:lvl1pPr>
            <a:lvl2pPr marL="800100" indent="-342900">
              <a:lnSpc>
                <a:spcPct val="100000"/>
              </a:lnSpc>
              <a:spcAft>
                <a:spcPts val="1000"/>
              </a:spcAft>
              <a:buClr>
                <a:schemeClr val="accent1"/>
              </a:buClr>
              <a:buFont typeface="Arial" panose="020B0604020202020204" pitchFamily="34" charset="0"/>
              <a:buChar char="•"/>
              <a:defRPr sz="2800"/>
            </a:lvl2pPr>
            <a:lvl3pPr marL="1200150" indent="-285750">
              <a:lnSpc>
                <a:spcPct val="100000"/>
              </a:lnSpc>
              <a:spcAft>
                <a:spcPts val="1000"/>
              </a:spcAft>
              <a:buClr>
                <a:schemeClr val="accent1"/>
              </a:buClr>
              <a:buFont typeface="Arial" panose="020B0604020202020204" pitchFamily="34" charset="0"/>
              <a:buChar char="•"/>
              <a:defRPr sz="2000"/>
            </a:lvl3pPr>
            <a:lvl4pPr marL="1657350" indent="-285750">
              <a:lnSpc>
                <a:spcPct val="100000"/>
              </a:lnSpc>
              <a:spcAft>
                <a:spcPts val="1000"/>
              </a:spcAft>
              <a:buClr>
                <a:schemeClr val="accent1"/>
              </a:buClr>
              <a:buFont typeface="Arial" panose="020B0604020202020204" pitchFamily="34" charset="0"/>
              <a:buChar char="•"/>
              <a:defRPr sz="2000"/>
            </a:lvl4pPr>
            <a:lvl5pPr marL="2114550" indent="-285750">
              <a:lnSpc>
                <a:spcPct val="100000"/>
              </a:lnSpc>
              <a:spcAft>
                <a:spcPts val="1000"/>
              </a:spcAft>
              <a:buClr>
                <a:schemeClr val="accent1"/>
              </a:buClr>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5570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47176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42144213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 id="2147483682" r:id="rId23"/>
    <p:sldLayoutId id="2147483683" r:id="rId24"/>
    <p:sldLayoutId id="2147483684" r:id="rId25"/>
    <p:sldLayoutId id="2147483685" r:id="rId26"/>
    <p:sldLayoutId id="2147483686" r:id="rId27"/>
    <p:sldLayoutId id="2147483687" r:id="rId28"/>
    <p:sldLayoutId id="2147483697" r:id="rId29"/>
    <p:sldLayoutId id="2147483698" r:id="rId30"/>
    <p:sldLayoutId id="2147483699" r:id="rId31"/>
    <p:sldLayoutId id="2147483700" r:id="rId32"/>
    <p:sldLayoutId id="2147483701" r:id="rId33"/>
    <p:sldLayoutId id="2147483702" r:id="rId34"/>
    <p:sldLayoutId id="2147483703" r:id="rId35"/>
    <p:sldLayoutId id="2147483704" r:id="rId36"/>
    <p:sldLayoutId id="2147483705" r:id="rId37"/>
    <p:sldLayoutId id="2147483706" r:id="rId38"/>
    <p:sldLayoutId id="2147483707" r:id="rId39"/>
    <p:sldLayoutId id="2147483708" r:id="rId40"/>
  </p:sldLayoutIdLst>
  <p:hf sldNum="0" hdr="0" dt="0"/>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mailto:Sara.Sundeen@state.mn.us"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hyperlink" Target="https://forms.office.com/Pages/ResponsePage.aspx?id=RrAU68QkGUWPJricIVmCjLskeLmPGlxFoq2oFbqZ2CVUNUdNQVZYOEs3WFk0MkgyVTg4V002Tkc3TS4u" TargetMode="External"/><Relationship Id="rId4" Type="http://schemas.openxmlformats.org/officeDocument/2006/relationships/hyperlink" Target="mailto:Jessica.Outhwaite@state.mn.u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hyperlink" Target="https://mn.gov/deed/job-seekers/disabilities/partners/updates/" TargetMode="External"/><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https://forms.office.com/Pages/ResponsePage.aspx?id=RrAU68QkGUWPJricIVmCjLskeLmPGlxFoq2oFbqZ2CVUNUdNQVZYOEs3WFk0MkgyVTg4V002Tkc3TS4u" TargetMode="External"/><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hyperlink" Target="https://forms.office.com/Pages/ResponsePage.aspx?id=RrAU68QkGUWPJricIVmCjLskeLmPGlxFoq2oFbqZ2CVUNUdNQVZYOEs3WFk0MkgyVTg4V002Tkc3TS4u" TargetMode="External"/><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mn.gov/deed/assets/field-staff-directory_tcm1045-131440.pdf"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E40C-3E5B-4B88-91E2-488B64A3D478}"/>
              </a:ext>
            </a:extLst>
          </p:cNvPr>
          <p:cNvSpPr>
            <a:spLocks noGrp="1"/>
          </p:cNvSpPr>
          <p:nvPr>
            <p:ph type="ctrTitle"/>
          </p:nvPr>
        </p:nvSpPr>
        <p:spPr/>
        <p:txBody>
          <a:bodyPr/>
          <a:lstStyle/>
          <a:p>
            <a:r>
              <a:rPr lang="en-US"/>
              <a:t>VRS Community Partners + VRS Staff Forum</a:t>
            </a:r>
          </a:p>
        </p:txBody>
      </p:sp>
      <p:sp>
        <p:nvSpPr>
          <p:cNvPr id="3" name="Text Placeholder 2">
            <a:extLst>
              <a:ext uri="{FF2B5EF4-FFF2-40B4-BE49-F238E27FC236}">
                <a16:creationId xmlns:a16="http://schemas.microsoft.com/office/drawing/2014/main" id="{392825AF-5996-4C18-A8DA-A3ECDCFD4BBD}"/>
              </a:ext>
            </a:extLst>
          </p:cNvPr>
          <p:cNvSpPr>
            <a:spLocks noGrp="1"/>
          </p:cNvSpPr>
          <p:nvPr>
            <p:ph type="body" sz="quarter" idx="14"/>
          </p:nvPr>
        </p:nvSpPr>
        <p:spPr/>
        <p:txBody>
          <a:bodyPr/>
          <a:lstStyle/>
          <a:p>
            <a:r>
              <a:rPr lang="en-US"/>
              <a:t>April 5, 2022</a:t>
            </a:r>
          </a:p>
        </p:txBody>
      </p:sp>
    </p:spTree>
    <p:extLst>
      <p:ext uri="{BB962C8B-B14F-4D97-AF65-F5344CB8AC3E}">
        <p14:creationId xmlns:p14="http://schemas.microsoft.com/office/powerpoint/2010/main" val="3074966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19B3A-87BD-4783-8A9F-58500876C2B9}"/>
              </a:ext>
            </a:extLst>
          </p:cNvPr>
          <p:cNvSpPr>
            <a:spLocks noGrp="1"/>
          </p:cNvSpPr>
          <p:nvPr>
            <p:ph type="title"/>
          </p:nvPr>
        </p:nvSpPr>
        <p:spPr/>
        <p:txBody>
          <a:bodyPr>
            <a:normAutofit fontScale="90000"/>
          </a:bodyPr>
          <a:lstStyle/>
          <a:p>
            <a:r>
              <a:rPr lang="en-US" dirty="0"/>
              <a:t>Benefits Coaching:</a:t>
            </a:r>
            <a:br>
              <a:rPr lang="en-US" dirty="0"/>
            </a:br>
            <a:r>
              <a:rPr lang="en-US" dirty="0"/>
              <a:t>Benefits Coaching Hourly Services</a:t>
            </a:r>
          </a:p>
        </p:txBody>
      </p:sp>
      <p:sp>
        <p:nvSpPr>
          <p:cNvPr id="3" name="Content Placeholder 2">
            <a:extLst>
              <a:ext uri="{FF2B5EF4-FFF2-40B4-BE49-F238E27FC236}">
                <a16:creationId xmlns:a16="http://schemas.microsoft.com/office/drawing/2014/main" id="{742EB404-A44A-4A50-87C3-321770661D10}"/>
              </a:ext>
            </a:extLst>
          </p:cNvPr>
          <p:cNvSpPr>
            <a:spLocks noGrp="1"/>
          </p:cNvSpPr>
          <p:nvPr>
            <p:ph idx="1"/>
          </p:nvPr>
        </p:nvSpPr>
        <p:spPr>
          <a:xfrm>
            <a:off x="295835" y="1335280"/>
            <a:ext cx="11672047" cy="5370320"/>
          </a:xfrm>
        </p:spPr>
        <p:txBody>
          <a:bodyPr/>
          <a:lstStyle/>
          <a:p>
            <a:r>
              <a:rPr lang="en-US" b="1" dirty="0"/>
              <a:t>Deliverable</a:t>
            </a:r>
            <a:r>
              <a:rPr lang="en-US" dirty="0"/>
              <a:t>: Benefits Coaching Hourly Services</a:t>
            </a:r>
          </a:p>
          <a:p>
            <a:r>
              <a:rPr lang="en-US" b="1" dirty="0"/>
              <a:t>Service Performed by:</a:t>
            </a:r>
            <a:r>
              <a:rPr lang="en-US" dirty="0"/>
              <a:t> Benefits Coach</a:t>
            </a:r>
          </a:p>
          <a:p>
            <a:r>
              <a:rPr lang="en-US" b="1" dirty="0"/>
              <a:t>Training/Certification Requirements: </a:t>
            </a:r>
            <a:r>
              <a:rPr lang="en-US" dirty="0"/>
              <a:t>Community Partner staff performing the Benefits Coaching Report service must have completed and hold certification from the Disability HUB MN Benefits Coaching training.</a:t>
            </a:r>
          </a:p>
          <a:p>
            <a:r>
              <a:rPr lang="en-US" b="1" dirty="0"/>
              <a:t>Rate: </a:t>
            </a:r>
            <a:r>
              <a:rPr lang="en-US" dirty="0"/>
              <a:t>Authorized on an Hourly Basis</a:t>
            </a:r>
          </a:p>
        </p:txBody>
      </p:sp>
    </p:spTree>
    <p:extLst>
      <p:ext uri="{BB962C8B-B14F-4D97-AF65-F5344CB8AC3E}">
        <p14:creationId xmlns:p14="http://schemas.microsoft.com/office/powerpoint/2010/main" val="131015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19B3A-87BD-4783-8A9F-58500876C2B9}"/>
              </a:ext>
            </a:extLst>
          </p:cNvPr>
          <p:cNvSpPr>
            <a:spLocks noGrp="1"/>
          </p:cNvSpPr>
          <p:nvPr>
            <p:ph type="title"/>
          </p:nvPr>
        </p:nvSpPr>
        <p:spPr/>
        <p:txBody>
          <a:bodyPr>
            <a:normAutofit fontScale="90000"/>
          </a:bodyPr>
          <a:lstStyle/>
          <a:p>
            <a:r>
              <a:rPr lang="en-US" dirty="0"/>
              <a:t>Benefits Planning:</a:t>
            </a:r>
            <a:br>
              <a:rPr lang="en-US" dirty="0"/>
            </a:br>
            <a:r>
              <a:rPr lang="en-US" dirty="0"/>
              <a:t>Benefits Summary and Analysis (BS&amp;A) Report</a:t>
            </a:r>
          </a:p>
        </p:txBody>
      </p:sp>
      <p:sp>
        <p:nvSpPr>
          <p:cNvPr id="3" name="Content Placeholder 2">
            <a:extLst>
              <a:ext uri="{FF2B5EF4-FFF2-40B4-BE49-F238E27FC236}">
                <a16:creationId xmlns:a16="http://schemas.microsoft.com/office/drawing/2014/main" id="{742EB404-A44A-4A50-87C3-321770661D10}"/>
              </a:ext>
            </a:extLst>
          </p:cNvPr>
          <p:cNvSpPr>
            <a:spLocks noGrp="1"/>
          </p:cNvSpPr>
          <p:nvPr>
            <p:ph idx="1"/>
          </p:nvPr>
        </p:nvSpPr>
        <p:spPr>
          <a:xfrm>
            <a:off x="295835" y="1335280"/>
            <a:ext cx="11672047" cy="5370320"/>
          </a:xfrm>
        </p:spPr>
        <p:txBody>
          <a:bodyPr>
            <a:normAutofit fontScale="85000" lnSpcReduction="10000"/>
          </a:bodyPr>
          <a:lstStyle/>
          <a:p>
            <a:r>
              <a:rPr lang="en-US" b="1" dirty="0"/>
              <a:t>Deliverable</a:t>
            </a:r>
            <a:r>
              <a:rPr lang="en-US" dirty="0"/>
              <a:t>: Benefits Planning: BS&amp;A Report</a:t>
            </a:r>
          </a:p>
          <a:p>
            <a:r>
              <a:rPr lang="en-US" b="1" dirty="0"/>
              <a:t>Service Performed by:</a:t>
            </a:r>
            <a:r>
              <a:rPr lang="en-US" dirty="0"/>
              <a:t> Certified Community Work Incentive Coordinator (CWIC), Community Partner Work Incentive Coordinator (CPWIC), or a Work Incentive Practitioner (WIP).</a:t>
            </a:r>
          </a:p>
          <a:p>
            <a:r>
              <a:rPr lang="en-US" b="1" dirty="0"/>
              <a:t>Training/Certification Requirements: </a:t>
            </a:r>
            <a:r>
              <a:rPr lang="en-US" dirty="0"/>
              <a:t>Benefits Planning services must be completed by staff certified as a Community Work Incentive Coordinator (CWIC) or a Community Partner Work Incentive Coordinator (CPWIC) or a Work Incentive Practitioner (WIP). Certifications obtained through Virginia Commonwealth University (VCU), or Cornell University.</a:t>
            </a:r>
          </a:p>
          <a:p>
            <a:r>
              <a:rPr lang="en-US" b="1" dirty="0"/>
              <a:t>Rate: </a:t>
            </a:r>
            <a:r>
              <a:rPr lang="en-US" dirty="0"/>
              <a:t>Authorized on a Per-Report Basis or “Each”</a:t>
            </a:r>
          </a:p>
        </p:txBody>
      </p:sp>
    </p:spTree>
    <p:extLst>
      <p:ext uri="{BB962C8B-B14F-4D97-AF65-F5344CB8AC3E}">
        <p14:creationId xmlns:p14="http://schemas.microsoft.com/office/powerpoint/2010/main" val="1564452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19B3A-87BD-4783-8A9F-58500876C2B9}"/>
              </a:ext>
            </a:extLst>
          </p:cNvPr>
          <p:cNvSpPr>
            <a:spLocks noGrp="1"/>
          </p:cNvSpPr>
          <p:nvPr>
            <p:ph type="title"/>
          </p:nvPr>
        </p:nvSpPr>
        <p:spPr/>
        <p:txBody>
          <a:bodyPr>
            <a:normAutofit fontScale="90000"/>
          </a:bodyPr>
          <a:lstStyle/>
          <a:p>
            <a:r>
              <a:rPr lang="en-US" dirty="0"/>
              <a:t>Benefits Planning:</a:t>
            </a:r>
            <a:br>
              <a:rPr lang="en-US" dirty="0"/>
            </a:br>
            <a:r>
              <a:rPr lang="en-US" dirty="0"/>
              <a:t>Benefits Planning Hourly Services</a:t>
            </a:r>
          </a:p>
        </p:txBody>
      </p:sp>
      <p:sp>
        <p:nvSpPr>
          <p:cNvPr id="3" name="Content Placeholder 2">
            <a:extLst>
              <a:ext uri="{FF2B5EF4-FFF2-40B4-BE49-F238E27FC236}">
                <a16:creationId xmlns:a16="http://schemas.microsoft.com/office/drawing/2014/main" id="{742EB404-A44A-4A50-87C3-321770661D10}"/>
              </a:ext>
            </a:extLst>
          </p:cNvPr>
          <p:cNvSpPr>
            <a:spLocks noGrp="1"/>
          </p:cNvSpPr>
          <p:nvPr>
            <p:ph idx="1"/>
          </p:nvPr>
        </p:nvSpPr>
        <p:spPr>
          <a:xfrm>
            <a:off x="295835" y="1335280"/>
            <a:ext cx="11672047" cy="5370320"/>
          </a:xfrm>
        </p:spPr>
        <p:txBody>
          <a:bodyPr>
            <a:normAutofit fontScale="85000" lnSpcReduction="10000"/>
          </a:bodyPr>
          <a:lstStyle/>
          <a:p>
            <a:r>
              <a:rPr lang="en-US" b="1" dirty="0"/>
              <a:t>Deliverable</a:t>
            </a:r>
            <a:r>
              <a:rPr lang="en-US" dirty="0"/>
              <a:t>: Benefits Planning Hourly Services</a:t>
            </a:r>
          </a:p>
          <a:p>
            <a:r>
              <a:rPr lang="en-US" b="1" dirty="0"/>
              <a:t>Service Performed by:</a:t>
            </a:r>
            <a:r>
              <a:rPr lang="en-US" dirty="0"/>
              <a:t> Certified Community Work Incentive Coordinator (CWIC), Community Partner Work Incentive Coordinator (CPWIC), or a Work Incentive Practitioner (WIP).</a:t>
            </a:r>
          </a:p>
          <a:p>
            <a:r>
              <a:rPr lang="en-US" b="1" dirty="0"/>
              <a:t>Training/Certification Requirements: </a:t>
            </a:r>
            <a:r>
              <a:rPr lang="en-US" dirty="0"/>
              <a:t>Benefits Planning services must be completed by staff certified as a Community Work Incentive Coordinator (CWIC) or a Community Partner Work Incentive Coordinator (CPWIC) or a Work Incentive Practitioner (WIP). Certifications obtained through Virginia Commonwealth University (VCU), or Cornell University.</a:t>
            </a:r>
          </a:p>
          <a:p>
            <a:r>
              <a:rPr lang="en-US" b="1" dirty="0"/>
              <a:t>Rate: </a:t>
            </a:r>
            <a:r>
              <a:rPr lang="en-US" dirty="0"/>
              <a:t>Authorized on an Hourly Basis</a:t>
            </a:r>
          </a:p>
        </p:txBody>
      </p:sp>
    </p:spTree>
    <p:extLst>
      <p:ext uri="{BB962C8B-B14F-4D97-AF65-F5344CB8AC3E}">
        <p14:creationId xmlns:p14="http://schemas.microsoft.com/office/powerpoint/2010/main" val="1733176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9DE12-1646-45B8-B04A-92B6CD818242}"/>
              </a:ext>
            </a:extLst>
          </p:cNvPr>
          <p:cNvSpPr>
            <a:spLocks noGrp="1"/>
          </p:cNvSpPr>
          <p:nvPr>
            <p:ph type="ctrTitle"/>
          </p:nvPr>
        </p:nvSpPr>
        <p:spPr>
          <a:xfrm>
            <a:off x="0" y="4160428"/>
            <a:ext cx="12192000" cy="1199223"/>
          </a:xfrm>
        </p:spPr>
        <p:txBody>
          <a:bodyPr/>
          <a:lstStyle/>
          <a:p>
            <a:r>
              <a:rPr lang="en-US" b="1" dirty="0"/>
              <a:t>Contracted Services: Changes to Service Titles, New Definitions</a:t>
            </a:r>
            <a:endParaRPr lang="en-US" dirty="0"/>
          </a:p>
        </p:txBody>
      </p:sp>
    </p:spTree>
    <p:extLst>
      <p:ext uri="{BB962C8B-B14F-4D97-AF65-F5344CB8AC3E}">
        <p14:creationId xmlns:p14="http://schemas.microsoft.com/office/powerpoint/2010/main" val="484988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7EF3-585B-4216-B440-818DCE490CC2}"/>
              </a:ext>
            </a:extLst>
          </p:cNvPr>
          <p:cNvSpPr>
            <a:spLocks noGrp="1"/>
          </p:cNvSpPr>
          <p:nvPr>
            <p:ph type="title"/>
          </p:nvPr>
        </p:nvSpPr>
        <p:spPr/>
        <p:txBody>
          <a:bodyPr>
            <a:normAutofit fontScale="90000"/>
          </a:bodyPr>
          <a:lstStyle/>
          <a:p>
            <a:r>
              <a:rPr lang="en-US" dirty="0"/>
              <a:t>Rehabilitation Technology Assessment</a:t>
            </a:r>
            <a:br>
              <a:rPr lang="en-US" dirty="0"/>
            </a:br>
            <a:r>
              <a:rPr lang="en-US" sz="2700" dirty="0"/>
              <a:t>Publishing Definition</a:t>
            </a:r>
          </a:p>
        </p:txBody>
      </p:sp>
      <p:sp>
        <p:nvSpPr>
          <p:cNvPr id="3" name="Content Placeholder 2">
            <a:extLst>
              <a:ext uri="{FF2B5EF4-FFF2-40B4-BE49-F238E27FC236}">
                <a16:creationId xmlns:a16="http://schemas.microsoft.com/office/drawing/2014/main" id="{C4C82656-CBE4-47EF-B8B9-C1046B3FCEEE}"/>
              </a:ext>
            </a:extLst>
          </p:cNvPr>
          <p:cNvSpPr>
            <a:spLocks noGrp="1"/>
          </p:cNvSpPr>
          <p:nvPr>
            <p:ph idx="1"/>
          </p:nvPr>
        </p:nvSpPr>
        <p:spPr/>
        <p:txBody>
          <a:bodyPr vert="horz" lIns="228600" tIns="548640" rIns="274320" bIns="45720" rtlCol="0" anchor="t">
            <a:normAutofit/>
          </a:bodyPr>
          <a:lstStyle/>
          <a:p>
            <a:pPr fontAlgn="base"/>
            <a:r>
              <a:rPr lang="en-US" sz="1800" b="1" dirty="0">
                <a:solidFill>
                  <a:srgbClr val="000000"/>
                </a:solidFill>
                <a:cs typeface="Calibri"/>
              </a:rPr>
              <a:t>Service Title: </a:t>
            </a:r>
            <a:r>
              <a:rPr lang="en-US" sz="1800" b="0" i="0" dirty="0">
                <a:solidFill>
                  <a:srgbClr val="000000"/>
                </a:solidFill>
                <a:effectLst/>
                <a:cs typeface="Calibri"/>
              </a:rPr>
              <a:t>Rehabilitation Technology Assessment/Consult</a:t>
            </a:r>
          </a:p>
          <a:p>
            <a:pPr fontAlgn="base"/>
            <a:r>
              <a:rPr lang="en-US" sz="1800" b="1" i="0" dirty="0">
                <a:solidFill>
                  <a:srgbClr val="000000"/>
                </a:solidFill>
                <a:effectLst/>
                <a:cs typeface="Calibri"/>
              </a:rPr>
              <a:t>Service Type: </a:t>
            </a:r>
            <a:r>
              <a:rPr lang="en-US" sz="1800" b="0" i="0" dirty="0">
                <a:solidFill>
                  <a:srgbClr val="000000"/>
                </a:solidFill>
                <a:effectLst/>
                <a:cs typeface="Calibri"/>
              </a:rPr>
              <a:t>Medical Vocational and other Assessments</a:t>
            </a:r>
            <a:r>
              <a:rPr lang="en-US" sz="1800" dirty="0">
                <a:solidFill>
                  <a:srgbClr val="000000"/>
                </a:solidFill>
                <a:cs typeface="Calibri"/>
              </a:rPr>
              <a:t> </a:t>
            </a:r>
            <a:endParaRPr lang="en-US" sz="1800" b="1" i="0" dirty="0">
              <a:solidFill>
                <a:srgbClr val="000000"/>
              </a:solidFill>
              <a:effectLst/>
            </a:endParaRPr>
          </a:p>
          <a:p>
            <a:pPr>
              <a:lnSpc>
                <a:spcPct val="107000"/>
              </a:lnSpc>
              <a:spcBef>
                <a:spcPts val="0"/>
              </a:spcBef>
              <a:spcAft>
                <a:spcPts val="1200"/>
              </a:spcAft>
            </a:pPr>
            <a:r>
              <a:rPr lang="en-US" sz="1800" b="1" i="0" dirty="0">
                <a:solidFill>
                  <a:srgbClr val="000000"/>
                </a:solidFill>
                <a:effectLst/>
                <a:cs typeface="Calibri"/>
              </a:rPr>
              <a:t>Definition: </a:t>
            </a:r>
            <a:r>
              <a:rPr lang="en-US" sz="1800" dirty="0">
                <a:solidFill>
                  <a:srgbClr val="000000"/>
                </a:solidFill>
                <a:effectLst/>
                <a:ea typeface="Calibri" panose="020F0502020204030204" pitchFamily="34" charset="0"/>
                <a:cs typeface="Calibri" panose="020F0502020204030204" pitchFamily="34" charset="0"/>
              </a:rPr>
              <a:t>Rehabilitation Technology Assessment/Consult assesses an individual’s unique needs for rehabilitation technology use and support that will allow an individual with a disability to perform a task in environments including education, employment, transportation, independent living, and recreation. Examples of areas that can be assessed for rehabilitation technology include transportation, handwriting, reading, written expression, communication, mobility, seating and positioning, vision, hearing, computer access, recreation, and self-care.</a:t>
            </a:r>
          </a:p>
          <a:p>
            <a:pPr>
              <a:lnSpc>
                <a:spcPct val="107000"/>
              </a:lnSpc>
              <a:spcBef>
                <a:spcPts val="0"/>
              </a:spcBef>
              <a:spcAft>
                <a:spcPts val="1200"/>
              </a:spcAft>
            </a:pPr>
            <a:r>
              <a:rPr lang="en-US" sz="1800" b="1" dirty="0">
                <a:solidFill>
                  <a:srgbClr val="000000"/>
                </a:solidFill>
                <a:cs typeface="Calibri"/>
              </a:rPr>
              <a:t>Preferred Qualifications: </a:t>
            </a:r>
            <a:r>
              <a:rPr lang="en-US" sz="1800" b="0" i="0" dirty="0">
                <a:effectLst/>
                <a:ea typeface="+mn-lt"/>
                <a:cs typeface="+mn-lt"/>
              </a:rPr>
              <a:t>Assistive Technology Professional</a:t>
            </a:r>
            <a:r>
              <a:rPr lang="en-US" sz="1800" dirty="0">
                <a:ea typeface="+mn-lt"/>
                <a:cs typeface="+mn-lt"/>
              </a:rPr>
              <a:t> (ATP) under RESNA (the Rehabilitation Engineering and Assistive Technology Society of North America)</a:t>
            </a:r>
          </a:p>
        </p:txBody>
      </p:sp>
    </p:spTree>
    <p:extLst>
      <p:ext uri="{BB962C8B-B14F-4D97-AF65-F5344CB8AC3E}">
        <p14:creationId xmlns:p14="http://schemas.microsoft.com/office/powerpoint/2010/main" val="2729191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7EF3-585B-4216-B440-818DCE490CC2}"/>
              </a:ext>
            </a:extLst>
          </p:cNvPr>
          <p:cNvSpPr>
            <a:spLocks noGrp="1"/>
          </p:cNvSpPr>
          <p:nvPr>
            <p:ph type="title"/>
          </p:nvPr>
        </p:nvSpPr>
        <p:spPr/>
        <p:txBody>
          <a:bodyPr>
            <a:normAutofit fontScale="90000"/>
          </a:bodyPr>
          <a:lstStyle/>
          <a:p>
            <a:r>
              <a:rPr lang="en-US" dirty="0"/>
              <a:t>Rehabilitation (Assistive) Technology Training</a:t>
            </a:r>
            <a:br>
              <a:rPr lang="en-US" dirty="0"/>
            </a:br>
            <a:r>
              <a:rPr lang="en-US" sz="2700" dirty="0"/>
              <a:t>Publishing Definition, Change to Service Title</a:t>
            </a:r>
          </a:p>
        </p:txBody>
      </p:sp>
      <p:sp>
        <p:nvSpPr>
          <p:cNvPr id="3" name="Content Placeholder 2">
            <a:extLst>
              <a:ext uri="{FF2B5EF4-FFF2-40B4-BE49-F238E27FC236}">
                <a16:creationId xmlns:a16="http://schemas.microsoft.com/office/drawing/2014/main" id="{C4C82656-CBE4-47EF-B8B9-C1046B3FCEEE}"/>
              </a:ext>
            </a:extLst>
          </p:cNvPr>
          <p:cNvSpPr>
            <a:spLocks noGrp="1"/>
          </p:cNvSpPr>
          <p:nvPr>
            <p:ph idx="1"/>
          </p:nvPr>
        </p:nvSpPr>
        <p:spPr/>
        <p:txBody>
          <a:bodyPr vert="horz" lIns="228600" tIns="548640" rIns="274320" bIns="45720" rtlCol="0" anchor="t">
            <a:normAutofit lnSpcReduction="10000"/>
          </a:bodyPr>
          <a:lstStyle/>
          <a:p>
            <a:pPr algn="l" rtl="0" fontAlgn="base">
              <a:buFont typeface="Arial" panose="020B0604020202020204" pitchFamily="34" charset="0"/>
              <a:buChar char="•"/>
            </a:pPr>
            <a:r>
              <a:rPr lang="en-US" sz="1800" b="1" i="0" dirty="0">
                <a:solidFill>
                  <a:srgbClr val="000000"/>
                </a:solidFill>
                <a:effectLst/>
                <a:latin typeface="Calibri"/>
                <a:cs typeface="Calibri"/>
              </a:rPr>
              <a:t>New Service Title: </a:t>
            </a:r>
            <a:r>
              <a:rPr lang="en-US" sz="1800" dirty="0">
                <a:effectLst/>
                <a:latin typeface="Calibri" panose="020F0502020204030204" pitchFamily="34" charset="0"/>
                <a:ea typeface="Calibri" panose="020F0502020204030204" pitchFamily="34" charset="0"/>
                <a:cs typeface="Times New Roman" panose="02020603050405020304" pitchFamily="18" charset="0"/>
              </a:rPr>
              <a:t>Rehabilitation (Assistive) Technology Training</a:t>
            </a:r>
            <a:endParaRPr lang="en-US" sz="1800" b="1" i="0" dirty="0">
              <a:solidFill>
                <a:srgbClr val="000000"/>
              </a:solidFill>
              <a:effectLst/>
              <a:latin typeface="Calibri"/>
              <a:cs typeface="Calibri"/>
            </a:endParaRPr>
          </a:p>
          <a:p>
            <a:pPr algn="l" rtl="0" fontAlgn="base">
              <a:buFont typeface="Arial" panose="020B0604020202020204" pitchFamily="34" charset="0"/>
              <a:buChar char="•"/>
            </a:pPr>
            <a:r>
              <a:rPr lang="en-US" sz="1800" b="1" dirty="0">
                <a:solidFill>
                  <a:srgbClr val="000000"/>
                </a:solidFill>
                <a:latin typeface="Calibri"/>
                <a:cs typeface="Calibri"/>
              </a:rPr>
              <a:t>Old Service Title: </a:t>
            </a:r>
            <a:r>
              <a:rPr lang="en-US" sz="1800" dirty="0">
                <a:solidFill>
                  <a:srgbClr val="000000"/>
                </a:solidFill>
                <a:latin typeface="Calibri"/>
                <a:cs typeface="Calibri"/>
              </a:rPr>
              <a:t>Other Training</a:t>
            </a:r>
          </a:p>
          <a:p>
            <a:pPr algn="l" rtl="0" fontAlgn="base">
              <a:buFont typeface="Arial" panose="020B0604020202020204" pitchFamily="34" charset="0"/>
              <a:buChar char="•"/>
            </a:pPr>
            <a:r>
              <a:rPr lang="en-US" sz="1800" b="1" i="0" dirty="0">
                <a:solidFill>
                  <a:srgbClr val="000000"/>
                </a:solidFill>
                <a:effectLst/>
                <a:latin typeface="Calibri"/>
                <a:cs typeface="Calibri"/>
              </a:rPr>
              <a:t>Service Type: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Training - Miscellaneous</a:t>
            </a:r>
            <a:endParaRPr lang="en-US" sz="1800" b="1" i="0" dirty="0">
              <a:solidFill>
                <a:srgbClr val="000000"/>
              </a:solidFill>
              <a:effectLst/>
              <a:latin typeface="Calibri"/>
              <a:cs typeface="Calibri"/>
            </a:endParaRPr>
          </a:p>
          <a:p>
            <a:pPr algn="l" rtl="0" fontAlgn="base">
              <a:buFont typeface="Arial" panose="020B0604020202020204" pitchFamily="34" charset="0"/>
              <a:buChar char="•"/>
            </a:pPr>
            <a:r>
              <a:rPr lang="en-US" sz="1800" b="1" i="0" dirty="0">
                <a:solidFill>
                  <a:srgbClr val="000000"/>
                </a:solidFill>
                <a:effectLst/>
                <a:latin typeface="Calibri"/>
                <a:cs typeface="Calibri"/>
              </a:rPr>
              <a:t>Definition:  </a:t>
            </a:r>
            <a:r>
              <a:rPr lang="en-US" sz="1800" b="0" i="0" dirty="0">
                <a:solidFill>
                  <a:srgbClr val="000000"/>
                </a:solidFill>
                <a:effectLst/>
                <a:latin typeface="Calibri"/>
                <a:cs typeface="Calibri"/>
              </a:rPr>
              <a:t>Rehabilitation Technology (Assistive) Technology Training Services provides training for the use of rehabilitation (assistive) technology for the person with a disability and their support system to allow the individual to use the rehabilitation (assistive) technology independently and successfully in a particular environment. This may include training for adapted driving, computer software (such as Dragon Naturally Speaking, or Read &amp; Write), augmentative and alternative communication (such as speech-generating devices</a:t>
            </a:r>
            <a:r>
              <a:rPr lang="en-US" sz="1800" b="0" i="0">
                <a:solidFill>
                  <a:srgbClr val="000000"/>
                </a:solidFill>
                <a:effectLst/>
                <a:latin typeface="Calibri"/>
                <a:cs typeface="Calibri"/>
              </a:rPr>
              <a:t>) </a:t>
            </a:r>
            <a:r>
              <a:rPr lang="en-US" sz="1800" b="0" i="0" dirty="0">
                <a:solidFill>
                  <a:srgbClr val="000000"/>
                </a:solidFill>
                <a:effectLst/>
                <a:latin typeface="Calibri"/>
                <a:cs typeface="Calibri"/>
              </a:rPr>
              <a:t>and </a:t>
            </a:r>
            <a:r>
              <a:rPr lang="en-US" sz="1800" b="0" i="0">
                <a:solidFill>
                  <a:srgbClr val="000000"/>
                </a:solidFill>
                <a:effectLst/>
                <a:latin typeface="Calibri"/>
                <a:cs typeface="Calibri"/>
              </a:rPr>
              <a:t>built-in</a:t>
            </a:r>
            <a:r>
              <a:rPr lang="en-US" sz="1800" b="0" i="0" dirty="0">
                <a:solidFill>
                  <a:srgbClr val="000000"/>
                </a:solidFill>
                <a:effectLst/>
                <a:latin typeface="Calibri"/>
                <a:cs typeface="Calibri"/>
              </a:rPr>
              <a:t> accessibility features of computer operating systems.</a:t>
            </a:r>
          </a:p>
          <a:p>
            <a:pPr fontAlgn="base"/>
            <a:r>
              <a:rPr lang="en-US" sz="1800" b="1" dirty="0">
                <a:solidFill>
                  <a:srgbClr val="000000"/>
                </a:solidFill>
                <a:latin typeface="Calibri"/>
                <a:cs typeface="Calibri"/>
              </a:rPr>
              <a:t>Requirements: </a:t>
            </a:r>
            <a:r>
              <a:rPr lang="en-US" sz="1800" dirty="0">
                <a:solidFill>
                  <a:srgbClr val="000000"/>
                </a:solidFill>
                <a:latin typeface="Calibri"/>
                <a:cs typeface="Calibri"/>
              </a:rPr>
              <a:t>This service requires consultation with the VRS Assistive Technology Program Specialist to assess your ability to provide quality Rehabilitation (Assistive) Technology Training services. Your VRS Community Partnerships Program Specialist will facilitate the consultation.</a:t>
            </a:r>
            <a:endParaRPr lang="en-US" sz="1800" i="0" dirty="0">
              <a:effectLst/>
              <a:ea typeface="+mn-lt"/>
              <a:cs typeface="+mn-lt"/>
            </a:endParaRPr>
          </a:p>
        </p:txBody>
      </p:sp>
    </p:spTree>
    <p:extLst>
      <p:ext uri="{BB962C8B-B14F-4D97-AF65-F5344CB8AC3E}">
        <p14:creationId xmlns:p14="http://schemas.microsoft.com/office/powerpoint/2010/main" val="198763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7EF3-585B-4216-B440-818DCE490CC2}"/>
              </a:ext>
            </a:extLst>
          </p:cNvPr>
          <p:cNvSpPr>
            <a:spLocks noGrp="1"/>
          </p:cNvSpPr>
          <p:nvPr>
            <p:ph type="title"/>
          </p:nvPr>
        </p:nvSpPr>
        <p:spPr>
          <a:xfrm>
            <a:off x="838200" y="223837"/>
            <a:ext cx="11049000" cy="914400"/>
          </a:xfrm>
        </p:spPr>
        <p:txBody>
          <a:bodyPr>
            <a:normAutofit/>
          </a:bodyPr>
          <a:lstStyle/>
          <a:p>
            <a:r>
              <a:rPr lang="en-US" sz="3200" dirty="0"/>
              <a:t>Social Coaching</a:t>
            </a:r>
            <a:br>
              <a:rPr lang="en-US" sz="2400" dirty="0"/>
            </a:br>
            <a:r>
              <a:rPr lang="en-US" sz="2400" dirty="0"/>
              <a:t>Publishing Definition, Change to Service Title</a:t>
            </a:r>
          </a:p>
        </p:txBody>
      </p:sp>
      <p:sp>
        <p:nvSpPr>
          <p:cNvPr id="3" name="Content Placeholder 2">
            <a:extLst>
              <a:ext uri="{FF2B5EF4-FFF2-40B4-BE49-F238E27FC236}">
                <a16:creationId xmlns:a16="http://schemas.microsoft.com/office/drawing/2014/main" id="{C4C82656-CBE4-47EF-B8B9-C1046B3FCEEE}"/>
              </a:ext>
            </a:extLst>
          </p:cNvPr>
          <p:cNvSpPr>
            <a:spLocks noGrp="1"/>
          </p:cNvSpPr>
          <p:nvPr>
            <p:ph idx="1"/>
          </p:nvPr>
        </p:nvSpPr>
        <p:spPr>
          <a:xfrm>
            <a:off x="508000" y="1335281"/>
            <a:ext cx="11239500" cy="5298882"/>
          </a:xfrm>
        </p:spPr>
        <p:txBody>
          <a:bodyPr vert="horz" lIns="228600" tIns="548640" rIns="274320" bIns="45720" rtlCol="0" anchor="t">
            <a:noAutofit/>
          </a:bodyPr>
          <a:lstStyle/>
          <a:p>
            <a:pPr fontAlgn="base">
              <a:spcBef>
                <a:spcPts val="600"/>
              </a:spcBef>
            </a:pPr>
            <a:r>
              <a:rPr lang="en-US" sz="1800" b="1" i="0" dirty="0">
                <a:solidFill>
                  <a:srgbClr val="000000"/>
                </a:solidFill>
                <a:effectLst/>
                <a:latin typeface="Calibri" panose="020F0502020204030204" pitchFamily="34" charset="0"/>
              </a:rPr>
              <a:t>Service Title: </a:t>
            </a:r>
            <a:r>
              <a:rPr lang="en-US" sz="1800" b="0" i="0" dirty="0">
                <a:solidFill>
                  <a:srgbClr val="000000"/>
                </a:solidFill>
                <a:effectLst/>
                <a:latin typeface="Calibri" panose="020F0502020204030204" pitchFamily="34" charset="0"/>
              </a:rPr>
              <a:t>Social Coaching</a:t>
            </a:r>
          </a:p>
          <a:p>
            <a:pPr fontAlgn="base">
              <a:spcBef>
                <a:spcPts val="600"/>
              </a:spcBef>
            </a:pPr>
            <a:r>
              <a:rPr lang="en-US" sz="1800" b="1" dirty="0">
                <a:solidFill>
                  <a:srgbClr val="000000"/>
                </a:solidFill>
                <a:latin typeface="Calibri" panose="020F0502020204030204" pitchFamily="34" charset="0"/>
              </a:rPr>
              <a:t>Old Service Title: </a:t>
            </a:r>
            <a:r>
              <a:rPr lang="en-US" sz="1800" dirty="0">
                <a:solidFill>
                  <a:srgbClr val="000000"/>
                </a:solidFill>
                <a:effectLst/>
                <a:latin typeface="Calibri" panose="020F0502020204030204" pitchFamily="34" charset="0"/>
              </a:rPr>
              <a:t>Social Coaching/Personal Adjustment Training or Services</a:t>
            </a:r>
          </a:p>
          <a:p>
            <a:pPr algn="l" rtl="0" fontAlgn="base">
              <a:spcBef>
                <a:spcPts val="600"/>
              </a:spcBef>
              <a:buFont typeface="Arial" panose="020B0604020202020204" pitchFamily="34" charset="0"/>
              <a:buChar char="•"/>
            </a:pPr>
            <a:r>
              <a:rPr lang="en-US" sz="1800" b="1" i="0" dirty="0">
                <a:solidFill>
                  <a:srgbClr val="000000"/>
                </a:solidFill>
                <a:effectLst/>
                <a:latin typeface="Calibri" panose="020F0502020204030204" pitchFamily="34" charset="0"/>
              </a:rPr>
              <a:t>Service Type: </a:t>
            </a:r>
            <a:r>
              <a:rPr lang="en-US" sz="1800" b="0" i="0" dirty="0">
                <a:solidFill>
                  <a:srgbClr val="000000"/>
                </a:solidFill>
                <a:effectLst/>
                <a:latin typeface="Calibri" panose="020F0502020204030204" pitchFamily="34" charset="0"/>
              </a:rPr>
              <a:t>Training – Disability Related Skills</a:t>
            </a:r>
          </a:p>
          <a:p>
            <a:pPr algn="l" rtl="0" fontAlgn="base">
              <a:spcBef>
                <a:spcPts val="600"/>
              </a:spcBef>
              <a:buFont typeface="Arial" panose="020B0604020202020204" pitchFamily="34" charset="0"/>
              <a:buChar char="•"/>
            </a:pPr>
            <a:r>
              <a:rPr lang="en-US" sz="1800" b="1" i="0" dirty="0">
                <a:solidFill>
                  <a:srgbClr val="000000"/>
                </a:solidFill>
                <a:effectLst/>
                <a:latin typeface="Calibri" panose="020F0502020204030204" pitchFamily="34" charset="0"/>
              </a:rPr>
              <a:t>Definition:  </a:t>
            </a:r>
            <a:r>
              <a:rPr lang="en-US" sz="1800" b="0" i="0" dirty="0">
                <a:solidFill>
                  <a:srgbClr val="000000"/>
                </a:solidFill>
                <a:effectLst/>
                <a:latin typeface="Calibri" panose="020F0502020204030204" pitchFamily="34" charset="0"/>
              </a:rPr>
              <a:t>Social coaching refers to specific, time-limited training and techniques that assists individuals with social communication disorders (such as ASD), to improve their understanding of social communicating, and form stronger relationships with co-workers and others. </a:t>
            </a:r>
            <a:r>
              <a:rPr lang="en-US" sz="1800" b="0" i="0" dirty="0">
                <a:solidFill>
                  <a:srgbClr val="333333"/>
                </a:solidFill>
                <a:effectLst/>
                <a:latin typeface="Calibri" panose="020F0502020204030204" pitchFamily="34" charset="0"/>
              </a:rPr>
              <a:t>Individuals may develop skills in the following areas: self-awareness, self-advocacy, interpersonal skills, verbal communication, and non-verbal communication. Vocational Rehabilitation participants will have improvement goal areas set by the referring Vocational Rehabilitation staff with a quantifiable result specific to finding and retaining employment. Social skills coaching techniques may include instruction, behavioral rehearsal, corrective feedback, positive reinforcement, social stories, social scripting, and other proven techniques. </a:t>
            </a:r>
          </a:p>
          <a:p>
            <a:pPr algn="l" rtl="0" fontAlgn="base">
              <a:spcBef>
                <a:spcPts val="600"/>
              </a:spcBef>
              <a:buFont typeface="Arial" panose="020B0604020202020204" pitchFamily="34" charset="0"/>
              <a:buChar char="•"/>
            </a:pPr>
            <a:r>
              <a:rPr lang="en-US" sz="1800" b="1" dirty="0">
                <a:solidFill>
                  <a:srgbClr val="333333"/>
                </a:solidFill>
                <a:latin typeface="Calibri" panose="020F0502020204030204" pitchFamily="34" charset="0"/>
              </a:rPr>
              <a:t>Qualifications: </a:t>
            </a:r>
            <a:r>
              <a:rPr lang="en-US" sz="1800" b="0" i="0" dirty="0">
                <a:solidFill>
                  <a:srgbClr val="000000"/>
                </a:solidFill>
                <a:effectLst/>
                <a:latin typeface="Calibri" panose="020F0502020204030204" pitchFamily="34" charset="0"/>
              </a:rPr>
              <a:t>Special Education Teaching degree, Licensed Social Worker, Psychologist, Licensed Marriage and Family Therapist, potentially other combination of education plus training/certifications in social coaching techniques. </a:t>
            </a:r>
            <a:endParaRPr lang="en-US" sz="1800" b="1"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73768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7EF3-585B-4216-B440-818DCE490CC2}"/>
              </a:ext>
            </a:extLst>
          </p:cNvPr>
          <p:cNvSpPr>
            <a:spLocks noGrp="1"/>
          </p:cNvSpPr>
          <p:nvPr>
            <p:ph type="title"/>
          </p:nvPr>
        </p:nvSpPr>
        <p:spPr>
          <a:xfrm>
            <a:off x="838200" y="223837"/>
            <a:ext cx="11049000" cy="914400"/>
          </a:xfrm>
        </p:spPr>
        <p:txBody>
          <a:bodyPr>
            <a:normAutofit/>
          </a:bodyPr>
          <a:lstStyle/>
          <a:p>
            <a:r>
              <a:rPr lang="en-US" dirty="0"/>
              <a:t>Small Business Consultation </a:t>
            </a:r>
            <a:br>
              <a:rPr lang="en-US" dirty="0"/>
            </a:br>
            <a:r>
              <a:rPr lang="en-US" sz="2200" dirty="0"/>
              <a:t>Publishing Definition</a:t>
            </a:r>
          </a:p>
        </p:txBody>
      </p:sp>
      <p:sp>
        <p:nvSpPr>
          <p:cNvPr id="3" name="Content Placeholder 2">
            <a:extLst>
              <a:ext uri="{FF2B5EF4-FFF2-40B4-BE49-F238E27FC236}">
                <a16:creationId xmlns:a16="http://schemas.microsoft.com/office/drawing/2014/main" id="{C4C82656-CBE4-47EF-B8B9-C1046B3FCEEE}"/>
              </a:ext>
            </a:extLst>
          </p:cNvPr>
          <p:cNvSpPr>
            <a:spLocks noGrp="1"/>
          </p:cNvSpPr>
          <p:nvPr>
            <p:ph idx="1"/>
          </p:nvPr>
        </p:nvSpPr>
        <p:spPr>
          <a:xfrm>
            <a:off x="228600" y="1335281"/>
            <a:ext cx="11658600" cy="5298882"/>
          </a:xfrm>
        </p:spPr>
        <p:txBody>
          <a:bodyPr vert="horz" lIns="228600" tIns="548640" rIns="274320" bIns="45720" rtlCol="0" anchor="t">
            <a:noAutofit/>
          </a:bodyPr>
          <a:lstStyle/>
          <a:p>
            <a:pPr fontAlgn="base">
              <a:spcBef>
                <a:spcPts val="0"/>
              </a:spcBef>
              <a:spcAft>
                <a:spcPts val="600"/>
              </a:spcAft>
            </a:pPr>
            <a:r>
              <a:rPr lang="en-US" sz="1800" b="1" i="0" dirty="0">
                <a:solidFill>
                  <a:srgbClr val="000000"/>
                </a:solidFill>
                <a:effectLst/>
                <a:cs typeface="Calibri"/>
              </a:rPr>
              <a:t>Service Title: </a:t>
            </a:r>
            <a:r>
              <a:rPr lang="en-US" sz="1800" b="0" i="0" dirty="0">
                <a:solidFill>
                  <a:srgbClr val="000000"/>
                </a:solidFill>
                <a:effectLst/>
                <a:cs typeface="Calibri"/>
              </a:rPr>
              <a:t>Consultation for Small Business </a:t>
            </a:r>
          </a:p>
          <a:p>
            <a:pPr algn="l" rtl="0" fontAlgn="base">
              <a:spcBef>
                <a:spcPts val="0"/>
              </a:spcBef>
              <a:spcAft>
                <a:spcPts val="600"/>
              </a:spcAft>
              <a:buFont typeface="Arial" panose="020B0604020202020204" pitchFamily="34" charset="0"/>
              <a:buChar char="•"/>
            </a:pPr>
            <a:r>
              <a:rPr lang="en-US" sz="1800" b="1" i="0" dirty="0">
                <a:solidFill>
                  <a:srgbClr val="000000"/>
                </a:solidFill>
                <a:effectLst/>
                <a:cs typeface="Calibri"/>
              </a:rPr>
              <a:t>Service Type: </a:t>
            </a:r>
            <a:r>
              <a:rPr lang="en-US" sz="1800" b="0" i="0" dirty="0">
                <a:solidFill>
                  <a:srgbClr val="000000"/>
                </a:solidFill>
                <a:effectLst/>
                <a:cs typeface="Calibri"/>
              </a:rPr>
              <a:t>Small Business Services </a:t>
            </a:r>
            <a:endParaRPr lang="en-US" sz="1800" b="1" i="0" dirty="0">
              <a:solidFill>
                <a:srgbClr val="000000"/>
              </a:solidFill>
              <a:effectLst/>
              <a:cs typeface="Calibri"/>
            </a:endParaRPr>
          </a:p>
          <a:p>
            <a:pPr fontAlgn="base">
              <a:spcBef>
                <a:spcPts val="0"/>
              </a:spcBef>
              <a:spcAft>
                <a:spcPts val="600"/>
              </a:spcAft>
            </a:pPr>
            <a:r>
              <a:rPr lang="en-US" sz="1800" b="1" i="0" dirty="0">
                <a:solidFill>
                  <a:srgbClr val="000000"/>
                </a:solidFill>
                <a:effectLst/>
                <a:cs typeface="Calibri"/>
              </a:rPr>
              <a:t>Definition: </a:t>
            </a:r>
            <a:r>
              <a:rPr lang="en-US" sz="1800" i="0" dirty="0">
                <a:solidFill>
                  <a:srgbClr val="000000"/>
                </a:solidFill>
                <a:effectLst/>
                <a:cs typeface="Calibri"/>
              </a:rPr>
              <a:t>Consultation for Small Business Services provides technical assistance and other consultation services to an individual as a means of achieving a small business career that provides competitive, integrated employment consistent with an individual’s strengths, resources, priorities, concerns, abilities, capabilities, interests, and informed choice.  Consultation for Small Business is consultation on a specific topic or problem that the entrepreneur is finding. The service may include market research, transcribing the business plan, cost benefits analysis and a Strength, Weakness, Opportunity and Threat Analysis (SWOT analysis). This service can assist an individual to identify the necessary startup costs for the small business and consultation on how to complete the required financial documents for startup.  A self-employed individual works for themselves and may work at home or at another work site, with or without on-going supports. Self-employment includes sole proprietorships, partnerships, limited liability companies or corporations.</a:t>
            </a:r>
          </a:p>
          <a:p>
            <a:pPr fontAlgn="base">
              <a:spcBef>
                <a:spcPts val="0"/>
              </a:spcBef>
              <a:spcAft>
                <a:spcPts val="600"/>
              </a:spcAft>
            </a:pPr>
            <a:r>
              <a:rPr lang="en-US" sz="1800" b="1" dirty="0">
                <a:solidFill>
                  <a:srgbClr val="000000"/>
                </a:solidFill>
                <a:cs typeface="Calibri"/>
              </a:rPr>
              <a:t>Note: </a:t>
            </a:r>
            <a:r>
              <a:rPr lang="en-US" sz="1800" dirty="0">
                <a:ea typeface="+mn-lt"/>
                <a:cs typeface="+mn-lt"/>
              </a:rPr>
              <a:t>This service requires consultation with the VRS Small Business Program Specialist to assess a Community Partner’s ability to provide quality Small Business Consultation services. A VRS Community Partnerships Program Specialist will facilitate the consultation.</a:t>
            </a:r>
            <a:endParaRPr lang="en-US" sz="1800" b="1" i="0" dirty="0">
              <a:solidFill>
                <a:srgbClr val="000000"/>
              </a:solidFill>
              <a:effectLst/>
              <a:cs typeface="Calibri"/>
            </a:endParaRPr>
          </a:p>
        </p:txBody>
      </p:sp>
    </p:spTree>
    <p:extLst>
      <p:ext uri="{BB962C8B-B14F-4D97-AF65-F5344CB8AC3E}">
        <p14:creationId xmlns:p14="http://schemas.microsoft.com/office/powerpoint/2010/main" val="1287338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7EF3-585B-4216-B440-818DCE490CC2}"/>
              </a:ext>
            </a:extLst>
          </p:cNvPr>
          <p:cNvSpPr>
            <a:spLocks noGrp="1"/>
          </p:cNvSpPr>
          <p:nvPr>
            <p:ph type="title"/>
          </p:nvPr>
        </p:nvSpPr>
        <p:spPr>
          <a:xfrm>
            <a:off x="838200" y="223837"/>
            <a:ext cx="11049000" cy="914400"/>
          </a:xfrm>
        </p:spPr>
        <p:txBody>
          <a:bodyPr>
            <a:normAutofit/>
          </a:bodyPr>
          <a:lstStyle/>
          <a:p>
            <a:r>
              <a:rPr lang="en-US" dirty="0"/>
              <a:t>Small Business Job Coaching Definition</a:t>
            </a:r>
            <a:br>
              <a:rPr lang="en-US" dirty="0"/>
            </a:br>
            <a:r>
              <a:rPr lang="en-US" sz="2200"/>
              <a:t>Publishing Definition</a:t>
            </a:r>
            <a:endParaRPr lang="en-US" sz="2200" dirty="0"/>
          </a:p>
        </p:txBody>
      </p:sp>
      <p:sp>
        <p:nvSpPr>
          <p:cNvPr id="3" name="Content Placeholder 2">
            <a:extLst>
              <a:ext uri="{FF2B5EF4-FFF2-40B4-BE49-F238E27FC236}">
                <a16:creationId xmlns:a16="http://schemas.microsoft.com/office/drawing/2014/main" id="{C4C82656-CBE4-47EF-B8B9-C1046B3FCEEE}"/>
              </a:ext>
            </a:extLst>
          </p:cNvPr>
          <p:cNvSpPr>
            <a:spLocks noGrp="1"/>
          </p:cNvSpPr>
          <p:nvPr>
            <p:ph idx="1"/>
          </p:nvPr>
        </p:nvSpPr>
        <p:spPr>
          <a:xfrm>
            <a:off x="130629" y="1335280"/>
            <a:ext cx="11887200" cy="5298883"/>
          </a:xfrm>
        </p:spPr>
        <p:txBody>
          <a:bodyPr vert="horz" lIns="228600" tIns="548640" rIns="274320" bIns="45720" rtlCol="0" anchor="t">
            <a:normAutofit/>
          </a:bodyPr>
          <a:lstStyle/>
          <a:p>
            <a:pPr fontAlgn="base"/>
            <a:r>
              <a:rPr lang="en-US" sz="1800" b="1" i="0">
                <a:solidFill>
                  <a:srgbClr val="000000"/>
                </a:solidFill>
                <a:effectLst/>
                <a:latin typeface="Calibri" panose="020F0502020204030204" pitchFamily="34" charset="0"/>
              </a:rPr>
              <a:t>Service Type</a:t>
            </a:r>
            <a:r>
              <a:rPr lang="en-US" sz="1800" b="1">
                <a:solidFill>
                  <a:srgbClr val="000000"/>
                </a:solidFill>
                <a:latin typeface="Calibri" panose="020F0502020204030204" pitchFamily="34" charset="0"/>
              </a:rPr>
              <a:t>:</a:t>
            </a:r>
            <a:r>
              <a:rPr lang="en-US" sz="1800" b="1" i="0">
                <a:solidFill>
                  <a:srgbClr val="000000"/>
                </a:solidFill>
                <a:effectLst/>
                <a:latin typeface="Calibri" panose="020F0502020204030204" pitchFamily="34" charset="0"/>
              </a:rPr>
              <a:t>  </a:t>
            </a:r>
            <a:r>
              <a:rPr lang="en-US" sz="1800" b="0" i="0">
                <a:solidFill>
                  <a:srgbClr val="000000"/>
                </a:solidFill>
                <a:effectLst/>
                <a:latin typeface="Calibri" panose="020F0502020204030204" pitchFamily="34" charset="0"/>
              </a:rPr>
              <a:t>On the Job Supports – Time Limited </a:t>
            </a:r>
            <a:endParaRPr lang="en-US" sz="1800" b="1" i="0">
              <a:solidFill>
                <a:srgbClr val="000000"/>
              </a:solidFill>
              <a:effectLst/>
              <a:latin typeface="Calibri" panose="020F0502020204030204" pitchFamily="34" charset="0"/>
            </a:endParaRPr>
          </a:p>
          <a:p>
            <a:pPr fontAlgn="base"/>
            <a:r>
              <a:rPr lang="en-US" sz="1800" b="1">
                <a:solidFill>
                  <a:srgbClr val="000000"/>
                </a:solidFill>
                <a:latin typeface="Calibri" panose="020F0502020204030204" pitchFamily="34" charset="0"/>
              </a:rPr>
              <a:t>Service </a:t>
            </a:r>
            <a:r>
              <a:rPr lang="en-US" sz="1800" b="1" i="0" dirty="0">
                <a:solidFill>
                  <a:srgbClr val="000000"/>
                </a:solidFill>
                <a:effectLst/>
                <a:latin typeface="Calibri" panose="020F0502020204030204" pitchFamily="34" charset="0"/>
              </a:rPr>
              <a:t>Title:</a:t>
            </a:r>
            <a:r>
              <a:rPr lang="en-US" sz="1800" dirty="0">
                <a:solidFill>
                  <a:srgbClr val="000000"/>
                </a:solidFill>
                <a:latin typeface="Calibri" panose="020F0502020204030204" pitchFamily="34" charset="0"/>
              </a:rPr>
              <a:t> </a:t>
            </a:r>
            <a:r>
              <a:rPr lang="en-US" sz="1800" b="0" i="0" dirty="0">
                <a:solidFill>
                  <a:srgbClr val="000000"/>
                </a:solidFill>
                <a:effectLst/>
                <a:latin typeface="Calibri" panose="020F0502020204030204" pitchFamily="34" charset="0"/>
              </a:rPr>
              <a:t>Coaching for Small Business  – Time Limited Support </a:t>
            </a:r>
            <a:endParaRPr lang="en-US" sz="1800" b="0" i="0">
              <a:solidFill>
                <a:srgbClr val="000000"/>
              </a:solidFill>
              <a:effectLst/>
              <a:latin typeface="Calibri" panose="020F0502020204030204" pitchFamily="34" charset="0"/>
            </a:endParaRPr>
          </a:p>
          <a:p>
            <a:pPr algn="l" rtl="0" fontAlgn="base">
              <a:buFont typeface="Arial" panose="020B0604020202020204" pitchFamily="34" charset="0"/>
              <a:buChar char="•"/>
            </a:pPr>
            <a:r>
              <a:rPr lang="en-US" sz="1800" b="1" i="0" dirty="0">
                <a:solidFill>
                  <a:srgbClr val="000000"/>
                </a:solidFill>
                <a:effectLst/>
                <a:latin typeface="Calibri" panose="020F0502020204030204" pitchFamily="34" charset="0"/>
              </a:rPr>
              <a:t>Definition:  </a:t>
            </a:r>
            <a:r>
              <a:rPr lang="en-US" sz="1800" b="0" i="0" dirty="0">
                <a:solidFill>
                  <a:srgbClr val="000000"/>
                </a:solidFill>
                <a:effectLst/>
                <a:latin typeface="Calibri" panose="020F0502020204030204" pitchFamily="34" charset="0"/>
              </a:rPr>
              <a:t>Coaching for Small Business Services is job coaching to facilitate successful competitive, integrated employment for an individual as a small business owner. This service occurs after small business plan is approved by the Program Specialist and Vocational Rehabilitation professional. Coaching for Small Business services may be provided to any individual needing more intensive services than the follow-up services provided by the Vocational Rehabilitation professional and VRS Small Business Program Specialist. This service may include support, training, and consultation to an individual as they implement a small business plan approved by VRS. This service may be performed on or off the job site. This service may include completion of required VRS forms such as the Profit and Loss statements. </a:t>
            </a:r>
          </a:p>
        </p:txBody>
      </p:sp>
    </p:spTree>
    <p:extLst>
      <p:ext uri="{BB962C8B-B14F-4D97-AF65-F5344CB8AC3E}">
        <p14:creationId xmlns:p14="http://schemas.microsoft.com/office/powerpoint/2010/main" val="2622942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7EF3-585B-4216-B440-818DCE490CC2}"/>
              </a:ext>
            </a:extLst>
          </p:cNvPr>
          <p:cNvSpPr>
            <a:spLocks noGrp="1"/>
          </p:cNvSpPr>
          <p:nvPr>
            <p:ph type="title"/>
          </p:nvPr>
        </p:nvSpPr>
        <p:spPr>
          <a:xfrm>
            <a:off x="838200" y="223837"/>
            <a:ext cx="11049000" cy="914400"/>
          </a:xfrm>
        </p:spPr>
        <p:txBody>
          <a:bodyPr>
            <a:normAutofit/>
          </a:bodyPr>
          <a:lstStyle/>
          <a:p>
            <a:r>
              <a:rPr lang="en-US" dirty="0"/>
              <a:t>Post-Secondary Supports</a:t>
            </a:r>
            <a:br>
              <a:rPr lang="en-US" dirty="0"/>
            </a:br>
            <a:r>
              <a:rPr lang="en-US" sz="2200" dirty="0"/>
              <a:t>Publishing Definition, Changes</a:t>
            </a:r>
          </a:p>
        </p:txBody>
      </p:sp>
      <p:sp>
        <p:nvSpPr>
          <p:cNvPr id="3" name="Content Placeholder 2">
            <a:extLst>
              <a:ext uri="{FF2B5EF4-FFF2-40B4-BE49-F238E27FC236}">
                <a16:creationId xmlns:a16="http://schemas.microsoft.com/office/drawing/2014/main" id="{C4C82656-CBE4-47EF-B8B9-C1046B3FCEEE}"/>
              </a:ext>
            </a:extLst>
          </p:cNvPr>
          <p:cNvSpPr>
            <a:spLocks noGrp="1"/>
          </p:cNvSpPr>
          <p:nvPr>
            <p:ph idx="1"/>
          </p:nvPr>
        </p:nvSpPr>
        <p:spPr>
          <a:xfrm>
            <a:off x="160421" y="1335281"/>
            <a:ext cx="11871158" cy="5298882"/>
          </a:xfrm>
        </p:spPr>
        <p:txBody>
          <a:bodyPr vert="horz" lIns="228600" tIns="548640" rIns="274320" bIns="45720" rtlCol="0" anchor="t">
            <a:normAutofit/>
          </a:bodyPr>
          <a:lstStyle/>
          <a:p>
            <a:pPr fontAlgn="base"/>
            <a:r>
              <a:rPr lang="en-US" sz="1800" b="1" i="0" dirty="0">
                <a:solidFill>
                  <a:srgbClr val="000000"/>
                </a:solidFill>
                <a:effectLst/>
                <a:latin typeface="Calibri"/>
                <a:ea typeface="游明朝"/>
                <a:cs typeface="Calibri"/>
              </a:rPr>
              <a:t>Service Title:</a:t>
            </a:r>
            <a:r>
              <a:rPr lang="en-US" sz="1800" b="0" i="0" dirty="0">
                <a:solidFill>
                  <a:srgbClr val="000000"/>
                </a:solidFill>
                <a:effectLst/>
                <a:latin typeface="Calibri"/>
                <a:ea typeface="游明朝"/>
                <a:cs typeface="Calibri"/>
              </a:rPr>
              <a:t> Post-Secondary Supports</a:t>
            </a:r>
          </a:p>
          <a:p>
            <a:pPr fontAlgn="base"/>
            <a:r>
              <a:rPr lang="en-US" sz="1800" b="1" i="0" dirty="0">
                <a:solidFill>
                  <a:srgbClr val="000000"/>
                </a:solidFill>
                <a:effectLst/>
                <a:latin typeface="Calibri"/>
                <a:ea typeface="游明朝"/>
                <a:cs typeface="Calibri"/>
              </a:rPr>
              <a:t>Service Type:</a:t>
            </a:r>
            <a:r>
              <a:rPr lang="en-US" sz="1800" b="0" i="0" dirty="0">
                <a:solidFill>
                  <a:srgbClr val="000000"/>
                </a:solidFill>
                <a:effectLst/>
                <a:latin typeface="Calibri"/>
                <a:ea typeface="游明朝"/>
                <a:cs typeface="Calibri"/>
              </a:rPr>
              <a:t> Post-Secondary Supports</a:t>
            </a:r>
            <a:r>
              <a:rPr lang="en-US" sz="1800" dirty="0">
                <a:solidFill>
                  <a:srgbClr val="000000"/>
                </a:solidFill>
                <a:latin typeface="Calibri"/>
                <a:ea typeface="游明朝"/>
                <a:cs typeface="Calibri"/>
              </a:rPr>
              <a:t> </a:t>
            </a:r>
            <a:endParaRPr lang="en-US" sz="1800" b="1" i="0" dirty="0">
              <a:solidFill>
                <a:srgbClr val="000000"/>
              </a:solidFill>
              <a:effectLst/>
              <a:latin typeface="Calibri" panose="020F0502020204030204" pitchFamily="34" charset="0"/>
              <a:ea typeface="游明朝" panose="02020400000000000000" pitchFamily="18" charset="-128"/>
            </a:endParaRPr>
          </a:p>
          <a:p>
            <a:pPr algn="l" rtl="0" fontAlgn="base">
              <a:buFont typeface="Arial" panose="020B0604020202020204" pitchFamily="34" charset="0"/>
              <a:buChar char="•"/>
            </a:pPr>
            <a:r>
              <a:rPr lang="en-US" sz="1800" b="1" dirty="0">
                <a:solidFill>
                  <a:srgbClr val="000000"/>
                </a:solidFill>
                <a:latin typeface="Calibri"/>
                <a:ea typeface="游明朝"/>
                <a:cs typeface="Calibri"/>
              </a:rPr>
              <a:t>Removing Service Title: </a:t>
            </a:r>
            <a:r>
              <a:rPr lang="en-US" sz="1800" b="0" i="0" dirty="0">
                <a:solidFill>
                  <a:srgbClr val="000000"/>
                </a:solidFill>
                <a:effectLst/>
              </a:rPr>
              <a:t>Postsecondary Education Counseling will be eliminated as a service title under General Services</a:t>
            </a:r>
            <a:r>
              <a:rPr lang="en-US" sz="1800" dirty="0">
                <a:solidFill>
                  <a:srgbClr val="000000"/>
                </a:solidFill>
              </a:rPr>
              <a:t>. The activities of Postsecondary Education Counseling services will be authorized under</a:t>
            </a:r>
            <a:r>
              <a:rPr lang="en-US" sz="1800" b="0" i="0" dirty="0">
                <a:solidFill>
                  <a:srgbClr val="000000"/>
                </a:solidFill>
                <a:effectLst/>
              </a:rPr>
              <a:t> Post-Secondary Supports.</a:t>
            </a:r>
            <a:endParaRPr lang="en-US" sz="1800" b="0" i="0" dirty="0">
              <a:solidFill>
                <a:srgbClr val="000000"/>
              </a:solidFill>
              <a:effectLst/>
              <a:cs typeface="Calibri"/>
            </a:endParaRPr>
          </a:p>
          <a:p>
            <a:pPr fontAlgn="base"/>
            <a:r>
              <a:rPr lang="en-US" sz="1800" b="1" i="0" dirty="0">
                <a:solidFill>
                  <a:srgbClr val="000000"/>
                </a:solidFill>
                <a:effectLst/>
                <a:latin typeface="Calibri"/>
                <a:ea typeface="游明朝"/>
                <a:cs typeface="Calibri"/>
              </a:rPr>
              <a:t>Definition:</a:t>
            </a:r>
            <a:r>
              <a:rPr lang="en-US" sz="1800" b="0" i="0" dirty="0">
                <a:solidFill>
                  <a:srgbClr val="000000"/>
                </a:solidFill>
                <a:effectLst/>
                <a:latin typeface="Calibri"/>
                <a:ea typeface="游明朝"/>
                <a:cs typeface="Calibri"/>
              </a:rPr>
              <a:t>  Assist a VRS participant who is currently enrolled or exploring possible post-secondary or training program. Assist VRS participant to explore post-secondary education and training options; complete steps for enrolling in a post-secondary education or training; learn about post-secondary financial options and assisting with applying for financial aid or other financing opportunities and explore how to successfully transition to post-secondary education. Assist a VRS participant to engage or apply for various supports and assistive technology used by students with disabilities within training, such as connecting with Accessibility (Disability) Services or other accommodation/assistive technology options. Assist a VRS participant with supports to be successful in post-secondary, which could include prioritizing class work, advocating for self, or corresponding with teachers, advisors, VRS, financial aid, etc.  </a:t>
            </a:r>
          </a:p>
        </p:txBody>
      </p:sp>
    </p:spTree>
    <p:extLst>
      <p:ext uri="{BB962C8B-B14F-4D97-AF65-F5344CB8AC3E}">
        <p14:creationId xmlns:p14="http://schemas.microsoft.com/office/powerpoint/2010/main" val="4012257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F39F4-19B6-4D1A-B49C-EFBA0309C40E}"/>
              </a:ext>
            </a:extLst>
          </p:cNvPr>
          <p:cNvSpPr>
            <a:spLocks noGrp="1"/>
          </p:cNvSpPr>
          <p:nvPr>
            <p:ph type="title"/>
          </p:nvPr>
        </p:nvSpPr>
        <p:spPr/>
        <p:txBody>
          <a:bodyPr>
            <a:normAutofit fontScale="90000"/>
          </a:bodyPr>
          <a:lstStyle/>
          <a:p>
            <a:r>
              <a:rPr lang="en-US"/>
              <a:t>VRS Community Partners + VRS Staff Forum</a:t>
            </a:r>
            <a:br>
              <a:rPr lang="en-US"/>
            </a:br>
            <a:r>
              <a:rPr lang="en-US"/>
              <a:t>Housekeeping</a:t>
            </a:r>
          </a:p>
        </p:txBody>
      </p:sp>
      <p:sp>
        <p:nvSpPr>
          <p:cNvPr id="3" name="Content Placeholder 2">
            <a:extLst>
              <a:ext uri="{FF2B5EF4-FFF2-40B4-BE49-F238E27FC236}">
                <a16:creationId xmlns:a16="http://schemas.microsoft.com/office/drawing/2014/main" id="{15F782ED-4F67-4946-B405-5F5A4DB67FB9}"/>
              </a:ext>
            </a:extLst>
          </p:cNvPr>
          <p:cNvSpPr>
            <a:spLocks noGrp="1"/>
          </p:cNvSpPr>
          <p:nvPr>
            <p:ph idx="1"/>
          </p:nvPr>
        </p:nvSpPr>
        <p:spPr/>
        <p:txBody>
          <a:bodyPr>
            <a:normAutofit fontScale="47500" lnSpcReduction="20000"/>
          </a:bodyPr>
          <a:lstStyle/>
          <a:p>
            <a:pPr lvl="0"/>
            <a:r>
              <a:rPr lang="en-US" dirty="0"/>
              <a:t>Welcome to the VRS Community Partners + VRS Staff Forum.</a:t>
            </a:r>
          </a:p>
          <a:p>
            <a:pPr lvl="0"/>
            <a:r>
              <a:rPr lang="en-US" b="1" dirty="0"/>
              <a:t>ASL Interpreters</a:t>
            </a:r>
            <a:r>
              <a:rPr lang="en-US" dirty="0"/>
              <a:t> are designated as “co-hosts”, so they appear at the top of your participant list. If you need ability to “multi-pin” please message </a:t>
            </a:r>
            <a:r>
              <a:rPr lang="en-US" dirty="0">
                <a:hlinkClick r:id="rId3"/>
              </a:rPr>
              <a:t>Sara.Sundeen@state.mn.us</a:t>
            </a:r>
            <a:r>
              <a:rPr lang="en-US" dirty="0"/>
              <a:t> or </a:t>
            </a:r>
            <a:r>
              <a:rPr lang="en-US" dirty="0">
                <a:hlinkClick r:id="rId4"/>
              </a:rPr>
              <a:t>Jessica.Outhwaite@state.mn.us</a:t>
            </a:r>
            <a:r>
              <a:rPr lang="en-US" dirty="0"/>
              <a:t>.</a:t>
            </a:r>
          </a:p>
          <a:p>
            <a:pPr lvl="0"/>
            <a:r>
              <a:rPr lang="en-US" b="1" dirty="0"/>
              <a:t>Closed Captioning</a:t>
            </a:r>
            <a:r>
              <a:rPr lang="en-US" dirty="0"/>
              <a:t> is available. A livestream is linked in the chat.</a:t>
            </a:r>
          </a:p>
          <a:p>
            <a:r>
              <a:rPr lang="en-US" b="1" dirty="0"/>
              <a:t>Your name</a:t>
            </a:r>
            <a:r>
              <a:rPr lang="en-US" dirty="0"/>
              <a:t>: please change the name that Zoom displays to your first and last name. An easy way to rename is: 1) go to the participant list and find your name, 2) hover over your name, 3) select “more,” 4) select “rename.”</a:t>
            </a:r>
          </a:p>
          <a:p>
            <a:pPr lvl="0"/>
            <a:r>
              <a:rPr lang="en-US" b="1" dirty="0"/>
              <a:t>Questions and Comments:</a:t>
            </a:r>
            <a:r>
              <a:rPr lang="en-US" dirty="0"/>
              <a:t> Please submit feedback, questions, comments via Microsoft Form: </a:t>
            </a:r>
            <a:r>
              <a:rPr lang="en-US" dirty="0">
                <a:hlinkClick r:id="rId5"/>
              </a:rPr>
              <a:t>https://forms.office.com/Pages/ResponsePage.aspx?id=RrAU68QkGUWPJricIVmCjLskeLmPGlxFoq2oFbqZ2CVUNUdNQVZYOEs3WFk0MkgyVTg4V002Tkc3TS4u</a:t>
            </a:r>
            <a:endParaRPr lang="en-US" dirty="0"/>
          </a:p>
          <a:p>
            <a:pPr lvl="0"/>
            <a:r>
              <a:rPr lang="en-US" b="1" dirty="0"/>
              <a:t>Microphones: </a:t>
            </a:r>
            <a:r>
              <a:rPr lang="en-US" dirty="0"/>
              <a:t>Please keep your microphone muted throughout the meeting.</a:t>
            </a:r>
          </a:p>
          <a:p>
            <a:r>
              <a:rPr lang="en-US" b="1" dirty="0"/>
              <a:t>Technical Issues: </a:t>
            </a:r>
            <a:r>
              <a:rPr lang="en-US" dirty="0"/>
              <a:t>If you have technical issues, please contact </a:t>
            </a:r>
            <a:r>
              <a:rPr lang="en-US" dirty="0">
                <a:hlinkClick r:id="rId3"/>
              </a:rPr>
              <a:t>Sara.Sundeen@state.mn.us</a:t>
            </a:r>
            <a:r>
              <a:rPr lang="en-US" dirty="0"/>
              <a:t> or </a:t>
            </a:r>
            <a:r>
              <a:rPr lang="en-US" dirty="0">
                <a:hlinkClick r:id="rId4"/>
              </a:rPr>
              <a:t>Jessica.Outhwaite@state.mn.us</a:t>
            </a:r>
            <a:r>
              <a:rPr lang="en-US" dirty="0"/>
              <a:t>.</a:t>
            </a:r>
          </a:p>
          <a:p>
            <a:r>
              <a:rPr lang="en-US" b="1" dirty="0"/>
              <a:t>Recording: </a:t>
            </a:r>
            <a:r>
              <a:rPr lang="en-US" dirty="0"/>
              <a:t>The session will be recorded and posted to the VRS website along with the agenda, presentation, and transcript.</a:t>
            </a:r>
          </a:p>
        </p:txBody>
      </p:sp>
    </p:spTree>
    <p:extLst>
      <p:ext uri="{BB962C8B-B14F-4D97-AF65-F5344CB8AC3E}">
        <p14:creationId xmlns:p14="http://schemas.microsoft.com/office/powerpoint/2010/main" val="354313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7EF3-585B-4216-B440-818DCE490CC2}"/>
              </a:ext>
            </a:extLst>
          </p:cNvPr>
          <p:cNvSpPr>
            <a:spLocks noGrp="1"/>
          </p:cNvSpPr>
          <p:nvPr>
            <p:ph type="title"/>
          </p:nvPr>
        </p:nvSpPr>
        <p:spPr>
          <a:xfrm>
            <a:off x="838200" y="223837"/>
            <a:ext cx="11049000" cy="914400"/>
          </a:xfrm>
        </p:spPr>
        <p:txBody>
          <a:bodyPr>
            <a:normAutofit/>
          </a:bodyPr>
          <a:lstStyle/>
          <a:p>
            <a:r>
              <a:rPr lang="en-US" dirty="0"/>
              <a:t>Intake</a:t>
            </a:r>
            <a:br>
              <a:rPr lang="en-US" dirty="0"/>
            </a:br>
            <a:r>
              <a:rPr lang="en-US" sz="2200" dirty="0"/>
              <a:t>Publishing Definition</a:t>
            </a:r>
          </a:p>
        </p:txBody>
      </p:sp>
      <p:sp>
        <p:nvSpPr>
          <p:cNvPr id="3" name="Content Placeholder 2">
            <a:extLst>
              <a:ext uri="{FF2B5EF4-FFF2-40B4-BE49-F238E27FC236}">
                <a16:creationId xmlns:a16="http://schemas.microsoft.com/office/drawing/2014/main" id="{C4C82656-CBE4-47EF-B8B9-C1046B3FCEEE}"/>
              </a:ext>
            </a:extLst>
          </p:cNvPr>
          <p:cNvSpPr>
            <a:spLocks noGrp="1"/>
          </p:cNvSpPr>
          <p:nvPr>
            <p:ph idx="1"/>
          </p:nvPr>
        </p:nvSpPr>
        <p:spPr>
          <a:xfrm>
            <a:off x="310243" y="1335280"/>
            <a:ext cx="11723913" cy="5298883"/>
          </a:xfrm>
        </p:spPr>
        <p:txBody>
          <a:bodyPr vert="horz" lIns="228600" tIns="548640" rIns="274320" bIns="45720" rtlCol="0" anchor="t">
            <a:noAutofit/>
          </a:bodyPr>
          <a:lstStyle/>
          <a:p>
            <a:pPr fontAlgn="base"/>
            <a:r>
              <a:rPr lang="en-US" sz="1800" b="1" i="0" dirty="0">
                <a:solidFill>
                  <a:srgbClr val="000000"/>
                </a:solidFill>
                <a:effectLst/>
                <a:latin typeface="Calibri" panose="020F0502020204030204" pitchFamily="34" charset="0"/>
              </a:rPr>
              <a:t>Service Title: </a:t>
            </a:r>
            <a:r>
              <a:rPr lang="en-US" sz="1800" b="0" i="0" dirty="0">
                <a:solidFill>
                  <a:srgbClr val="000000"/>
                </a:solidFill>
                <a:effectLst/>
                <a:latin typeface="Calibri" panose="020F0502020204030204" pitchFamily="34" charset="0"/>
              </a:rPr>
              <a:t>Intake Fee </a:t>
            </a:r>
          </a:p>
          <a:p>
            <a:pPr algn="l" rtl="0" fontAlgn="base">
              <a:buFont typeface="Arial" panose="020B0604020202020204" pitchFamily="34" charset="0"/>
              <a:buChar char="•"/>
            </a:pPr>
            <a:r>
              <a:rPr lang="en-US" sz="1800" b="1" i="0" dirty="0">
                <a:solidFill>
                  <a:srgbClr val="000000"/>
                </a:solidFill>
                <a:effectLst/>
                <a:latin typeface="Calibri" panose="020F0502020204030204" pitchFamily="34" charset="0"/>
              </a:rPr>
              <a:t>Service Type: </a:t>
            </a:r>
            <a:r>
              <a:rPr lang="en-US" sz="1800" b="0" i="0" dirty="0">
                <a:solidFill>
                  <a:srgbClr val="000000"/>
                </a:solidFill>
                <a:effectLst/>
                <a:latin typeface="Calibri" panose="020F0502020204030204" pitchFamily="34" charset="0"/>
              </a:rPr>
              <a:t>Information and Referral Services </a:t>
            </a:r>
          </a:p>
          <a:p>
            <a:pPr algn="l" rtl="0" fontAlgn="base">
              <a:buFont typeface="Arial" panose="020B0604020202020204" pitchFamily="34" charset="0"/>
              <a:buChar char="•"/>
            </a:pPr>
            <a:r>
              <a:rPr lang="en-US" sz="1800" b="1" i="0" dirty="0">
                <a:solidFill>
                  <a:srgbClr val="000000"/>
                </a:solidFill>
                <a:effectLst/>
                <a:latin typeface="Calibri" panose="020F0502020204030204" pitchFamily="34" charset="0"/>
              </a:rPr>
              <a:t>Definition: </a:t>
            </a:r>
            <a:r>
              <a:rPr lang="en-US" sz="1800" dirty="0">
                <a:solidFill>
                  <a:srgbClr val="000000"/>
                </a:solidFill>
                <a:latin typeface="Calibri" panose="020F0502020204030204" pitchFamily="34" charset="0"/>
              </a:rPr>
              <a:t>An intake is authorized for a</a:t>
            </a:r>
            <a:r>
              <a:rPr lang="en-US" sz="1800" b="0" i="0" dirty="0">
                <a:solidFill>
                  <a:srgbClr val="000000"/>
                </a:solidFill>
                <a:effectLst/>
                <a:latin typeface="Calibri" panose="020F0502020204030204" pitchFamily="34" charset="0"/>
              </a:rPr>
              <a:t> scheduled meeting with service provider, participant, and VRS staff to discuss the goals and parameters of the service. VRS will complete the VRS Referral Form. Providers are expected to come prepared with their paperwork packet to complete. VRS staff are present to support the participant and provide guidance and expectations for the service. VRS staff will create authorizations based on decisions made at intake for the provider. </a:t>
            </a:r>
          </a:p>
          <a:p>
            <a:pPr algn="l" rtl="0" fontAlgn="base">
              <a:buFont typeface="Arial" panose="020B0604020202020204" pitchFamily="34" charset="0"/>
              <a:buChar char="•"/>
            </a:pPr>
            <a:r>
              <a:rPr lang="en-US" sz="1800" b="1" dirty="0">
                <a:solidFill>
                  <a:srgbClr val="000000"/>
                </a:solidFill>
                <a:latin typeface="Calibri" panose="020F0502020204030204" pitchFamily="34" charset="0"/>
              </a:rPr>
              <a:t>Notes: </a:t>
            </a:r>
          </a:p>
          <a:p>
            <a:pPr lvl="1" fontAlgn="base"/>
            <a:r>
              <a:rPr lang="en-US" sz="1600" b="0" i="0">
                <a:solidFill>
                  <a:srgbClr val="000000"/>
                </a:solidFill>
                <a:effectLst/>
                <a:latin typeface="Calibri" panose="020F0502020204030204" pitchFamily="34" charset="0"/>
              </a:rPr>
              <a:t>Intakes are for hourly services and not applicable for Performance Based Agreements. </a:t>
            </a:r>
          </a:p>
          <a:p>
            <a:pPr lvl="1" fontAlgn="base"/>
            <a:r>
              <a:rPr lang="en-US" sz="1600" b="0" i="0">
                <a:solidFill>
                  <a:srgbClr val="000000"/>
                </a:solidFill>
                <a:effectLst/>
                <a:latin typeface="Calibri" panose="020F0502020204030204" pitchFamily="34" charset="0"/>
              </a:rPr>
              <a:t>The VR program funds an intake for Extended Employment program services to an Extended Employment program provider when the individual being referred did not work with the Extended Employment provider as part of their PBA. The VR program does not fund an Extended Employment program Intake when it is an Extended Employment program provider who did the PBA and then provides Extended Employment program supports. </a:t>
            </a:r>
            <a:endParaRPr lang="en-US" sz="1600" b="1" i="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669216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6478-8F59-4109-8487-0FD5A7857C65}"/>
              </a:ext>
            </a:extLst>
          </p:cNvPr>
          <p:cNvSpPr>
            <a:spLocks noGrp="1"/>
          </p:cNvSpPr>
          <p:nvPr>
            <p:ph type="title"/>
          </p:nvPr>
        </p:nvSpPr>
        <p:spPr/>
        <p:txBody>
          <a:bodyPr>
            <a:normAutofit/>
          </a:bodyPr>
          <a:lstStyle/>
          <a:p>
            <a:r>
              <a:rPr lang="en-US" dirty="0"/>
              <a:t>Transportation Training</a:t>
            </a:r>
            <a:br>
              <a:rPr lang="en-US" dirty="0"/>
            </a:br>
            <a:r>
              <a:rPr lang="en-US" sz="2200" dirty="0"/>
              <a:t>Publishing Definition</a:t>
            </a:r>
          </a:p>
        </p:txBody>
      </p:sp>
      <p:sp>
        <p:nvSpPr>
          <p:cNvPr id="3" name="Content Placeholder 2">
            <a:extLst>
              <a:ext uri="{FF2B5EF4-FFF2-40B4-BE49-F238E27FC236}">
                <a16:creationId xmlns:a16="http://schemas.microsoft.com/office/drawing/2014/main" id="{2A59D813-3E52-40EE-8631-13C0E81C649A}"/>
              </a:ext>
            </a:extLst>
          </p:cNvPr>
          <p:cNvSpPr>
            <a:spLocks noGrp="1"/>
          </p:cNvSpPr>
          <p:nvPr>
            <p:ph idx="1"/>
          </p:nvPr>
        </p:nvSpPr>
        <p:spPr>
          <a:xfrm>
            <a:off x="195943" y="1335280"/>
            <a:ext cx="11789228" cy="5370320"/>
          </a:xfrm>
        </p:spPr>
        <p:txBody>
          <a:bodyPr>
            <a:normAutofit/>
          </a:bodyPr>
          <a:lstStyle/>
          <a:p>
            <a:r>
              <a:rPr lang="en-US" sz="1800" b="1" dirty="0"/>
              <a:t>Definition:  </a:t>
            </a:r>
            <a:r>
              <a:rPr lang="en-US" sz="1800" dirty="0"/>
              <a:t>Arrange and provide opportunities for exploring public transportation options and learning how to access and safely use public transportation. May include training on reading schedules, assistance filling out para-transit applications, contacting transportation providers to arrange service, and how to access disability accommodations, as well as physical skill practice time on public transportation. </a:t>
            </a:r>
          </a:p>
          <a:p>
            <a:r>
              <a:rPr lang="en-US" sz="1800" b="1" dirty="0"/>
              <a:t>CFP: </a:t>
            </a:r>
            <a:r>
              <a:rPr lang="en-US" sz="1800" dirty="0"/>
              <a:t>No</a:t>
            </a:r>
          </a:p>
        </p:txBody>
      </p:sp>
    </p:spTree>
    <p:extLst>
      <p:ext uri="{BB962C8B-B14F-4D97-AF65-F5344CB8AC3E}">
        <p14:creationId xmlns:p14="http://schemas.microsoft.com/office/powerpoint/2010/main" val="680319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A685D-21CA-4118-A82B-4B692E7ACCB6}"/>
              </a:ext>
            </a:extLst>
          </p:cNvPr>
          <p:cNvSpPr>
            <a:spLocks noGrp="1"/>
          </p:cNvSpPr>
          <p:nvPr>
            <p:ph type="title"/>
          </p:nvPr>
        </p:nvSpPr>
        <p:spPr/>
        <p:txBody>
          <a:bodyPr/>
          <a:lstStyle/>
          <a:p>
            <a:r>
              <a:rPr lang="en-US" dirty="0"/>
              <a:t>Additional Changes to General Services</a:t>
            </a:r>
          </a:p>
        </p:txBody>
      </p:sp>
      <p:sp>
        <p:nvSpPr>
          <p:cNvPr id="3" name="Content Placeholder 2">
            <a:extLst>
              <a:ext uri="{FF2B5EF4-FFF2-40B4-BE49-F238E27FC236}">
                <a16:creationId xmlns:a16="http://schemas.microsoft.com/office/drawing/2014/main" id="{AAFCD4D0-4B52-48FF-A50E-BC2F4DD88BD7}"/>
              </a:ext>
            </a:extLst>
          </p:cNvPr>
          <p:cNvSpPr>
            <a:spLocks noGrp="1"/>
          </p:cNvSpPr>
          <p:nvPr>
            <p:ph idx="1"/>
          </p:nvPr>
        </p:nvSpPr>
        <p:spPr>
          <a:xfrm>
            <a:off x="208547" y="1335280"/>
            <a:ext cx="11710737" cy="5370320"/>
          </a:xfrm>
        </p:spPr>
        <p:txBody>
          <a:bodyPr>
            <a:normAutofit/>
          </a:bodyPr>
          <a:lstStyle/>
          <a:p>
            <a:r>
              <a:rPr lang="en-US" sz="1800" dirty="0"/>
              <a:t>Changing the structure of On-the-Job Work and Training Options where a Community Partner has the option to be the payroll agent. These services will have the "Services" and "Wages" Structure modeled after Pre-ETS Work Experience "Services" and Pre-ETS Work Experience "Wages."</a:t>
            </a:r>
          </a:p>
          <a:p>
            <a:pPr lvl="1"/>
            <a:r>
              <a:rPr lang="en-US" sz="1800" dirty="0"/>
              <a:t>Internships, On-the-Job Evaluation, Job Tryout, On-the-Job Training </a:t>
            </a:r>
          </a:p>
          <a:p>
            <a:r>
              <a:rPr lang="en-US" sz="1800" dirty="0"/>
              <a:t>"Job Exploration Counseling" will be eliminated as a service title under General Services. The activities of Job Exploration Counseling will be authorized under Employee Development Services or Job Seeking Skills Training.</a:t>
            </a:r>
          </a:p>
        </p:txBody>
      </p:sp>
    </p:spTree>
    <p:extLst>
      <p:ext uri="{BB962C8B-B14F-4D97-AF65-F5344CB8AC3E}">
        <p14:creationId xmlns:p14="http://schemas.microsoft.com/office/powerpoint/2010/main" val="3505904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6CDD3-0663-4B06-AF6A-140AC157031F}"/>
              </a:ext>
            </a:extLst>
          </p:cNvPr>
          <p:cNvSpPr>
            <a:spLocks noGrp="1"/>
          </p:cNvSpPr>
          <p:nvPr>
            <p:ph type="ctrTitle"/>
          </p:nvPr>
        </p:nvSpPr>
        <p:spPr/>
        <p:txBody>
          <a:bodyPr/>
          <a:lstStyle/>
          <a:p>
            <a:r>
              <a:rPr lang="en-US" dirty="0"/>
              <a:t>Other VRS Updates</a:t>
            </a:r>
          </a:p>
        </p:txBody>
      </p:sp>
    </p:spTree>
    <p:extLst>
      <p:ext uri="{BB962C8B-B14F-4D97-AF65-F5344CB8AC3E}">
        <p14:creationId xmlns:p14="http://schemas.microsoft.com/office/powerpoint/2010/main" val="95856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E16F-FA25-42F4-9E47-C166D4ED639C}"/>
              </a:ext>
            </a:extLst>
          </p:cNvPr>
          <p:cNvSpPr>
            <a:spLocks noGrp="1"/>
          </p:cNvSpPr>
          <p:nvPr>
            <p:ph type="title"/>
          </p:nvPr>
        </p:nvSpPr>
        <p:spPr/>
        <p:txBody>
          <a:bodyPr/>
          <a:lstStyle/>
          <a:p>
            <a:r>
              <a:rPr lang="en-US" dirty="0"/>
              <a:t>Additional VRS Updates</a:t>
            </a:r>
          </a:p>
        </p:txBody>
      </p:sp>
      <p:sp>
        <p:nvSpPr>
          <p:cNvPr id="3" name="Content Placeholder 2">
            <a:extLst>
              <a:ext uri="{FF2B5EF4-FFF2-40B4-BE49-F238E27FC236}">
                <a16:creationId xmlns:a16="http://schemas.microsoft.com/office/drawing/2014/main" id="{E54F8C12-6104-400E-AB44-BFBE107967C5}"/>
              </a:ext>
            </a:extLst>
          </p:cNvPr>
          <p:cNvSpPr>
            <a:spLocks noGrp="1"/>
          </p:cNvSpPr>
          <p:nvPr>
            <p:ph idx="1"/>
          </p:nvPr>
        </p:nvSpPr>
        <p:spPr>
          <a:xfrm>
            <a:off x="838200" y="1290733"/>
            <a:ext cx="10515600" cy="4841682"/>
          </a:xfrm>
        </p:spPr>
        <p:txBody>
          <a:bodyPr/>
          <a:lstStyle/>
          <a:p>
            <a:r>
              <a:rPr lang="en-US" dirty="0"/>
              <a:t>July 2022 RFP and Application Process: Timeline Update</a:t>
            </a:r>
          </a:p>
          <a:p>
            <a:pPr lvl="1"/>
            <a:r>
              <a:rPr lang="en-US" dirty="0"/>
              <a:t>RFP Publication</a:t>
            </a:r>
          </a:p>
          <a:p>
            <a:pPr lvl="1"/>
            <a:r>
              <a:rPr lang="en-US" dirty="0"/>
              <a:t>RFP Webinar</a:t>
            </a:r>
          </a:p>
          <a:p>
            <a:pPr lvl="1"/>
            <a:r>
              <a:rPr lang="en-US" dirty="0"/>
              <a:t>RFP Response/Application Due Date</a:t>
            </a:r>
          </a:p>
          <a:p>
            <a:r>
              <a:rPr lang="en-US" dirty="0"/>
              <a:t>State of MN Covid Vaccination and Testing Policy</a:t>
            </a:r>
          </a:p>
          <a:p>
            <a:r>
              <a:rPr lang="en-US" dirty="0"/>
              <a:t>No Mask Requirements for In-Person Services</a:t>
            </a:r>
          </a:p>
        </p:txBody>
      </p:sp>
    </p:spTree>
    <p:extLst>
      <p:ext uri="{BB962C8B-B14F-4D97-AF65-F5344CB8AC3E}">
        <p14:creationId xmlns:p14="http://schemas.microsoft.com/office/powerpoint/2010/main" val="1357607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32934-B0A1-4B8A-8217-1F24C45A732B}"/>
              </a:ext>
            </a:extLst>
          </p:cNvPr>
          <p:cNvSpPr>
            <a:spLocks noGrp="1"/>
          </p:cNvSpPr>
          <p:nvPr>
            <p:ph type="title"/>
          </p:nvPr>
        </p:nvSpPr>
        <p:spPr>
          <a:xfrm>
            <a:off x="838200" y="152400"/>
            <a:ext cx="11188700" cy="914400"/>
          </a:xfrm>
        </p:spPr>
        <p:txBody>
          <a:bodyPr/>
          <a:lstStyle/>
          <a:p>
            <a:r>
              <a:rPr lang="en-US" dirty="0"/>
              <a:t>Community Partner Conversations</a:t>
            </a:r>
          </a:p>
        </p:txBody>
      </p:sp>
      <p:sp>
        <p:nvSpPr>
          <p:cNvPr id="3" name="Content Placeholder 2">
            <a:extLst>
              <a:ext uri="{FF2B5EF4-FFF2-40B4-BE49-F238E27FC236}">
                <a16:creationId xmlns:a16="http://schemas.microsoft.com/office/drawing/2014/main" id="{3C231BF0-FEE7-4736-B9DA-EA9C95596B47}"/>
              </a:ext>
            </a:extLst>
          </p:cNvPr>
          <p:cNvSpPr>
            <a:spLocks noGrp="1"/>
          </p:cNvSpPr>
          <p:nvPr>
            <p:ph idx="1"/>
          </p:nvPr>
        </p:nvSpPr>
        <p:spPr>
          <a:xfrm>
            <a:off x="152400" y="1397000"/>
            <a:ext cx="11734800" cy="5207000"/>
          </a:xfrm>
        </p:spPr>
        <p:txBody>
          <a:bodyPr>
            <a:noAutofit/>
          </a:bodyPr>
          <a:lstStyle/>
          <a:p>
            <a:pPr>
              <a:spcBef>
                <a:spcPts val="0"/>
              </a:spcBef>
              <a:spcAft>
                <a:spcPts val="600"/>
              </a:spcAft>
            </a:pPr>
            <a:r>
              <a:rPr lang="en-US" sz="1600" b="1" dirty="0"/>
              <a:t>What is the purpose? </a:t>
            </a:r>
            <a:r>
              <a:rPr lang="en-US" sz="1600" dirty="0"/>
              <a:t>The VRS Community Partners Conversations or “CP Conversations” meetings are meant to be casual office hours for VRS Community Partners to connect directly with VRS Community Partnerships program specialists. We hope this opportunity will provide support and community building for VRS Community Partners.</a:t>
            </a:r>
          </a:p>
          <a:p>
            <a:pPr>
              <a:spcBef>
                <a:spcPts val="0"/>
              </a:spcBef>
              <a:spcAft>
                <a:spcPts val="600"/>
              </a:spcAft>
            </a:pPr>
            <a:r>
              <a:rPr lang="en-US" sz="1600" b="1" dirty="0"/>
              <a:t>What's the structure? </a:t>
            </a:r>
            <a:r>
              <a:rPr lang="en-US" sz="1600" dirty="0"/>
              <a:t>VRS Community Partnerships Program Specialists lead the meetings, </a:t>
            </a:r>
            <a:r>
              <a:rPr lang="en-US" sz="1600"/>
              <a:t>discuss </a:t>
            </a:r>
            <a:r>
              <a:rPr lang="en-US" sz="1600" dirty="0"/>
              <a:t>a </a:t>
            </a:r>
            <a:r>
              <a:rPr lang="en-US" sz="1600"/>
              <a:t>conversation </a:t>
            </a:r>
            <a:r>
              <a:rPr lang="en-US" sz="1600" dirty="0"/>
              <a:t>topic </a:t>
            </a:r>
            <a:r>
              <a:rPr lang="en-US" sz="1600"/>
              <a:t>each </a:t>
            </a:r>
            <a:r>
              <a:rPr lang="en-US" sz="1600" dirty="0"/>
              <a:t>month, and facilitate a discussion with open questions and answers.</a:t>
            </a:r>
          </a:p>
          <a:p>
            <a:pPr>
              <a:spcBef>
                <a:spcPts val="0"/>
              </a:spcBef>
              <a:spcAft>
                <a:spcPts val="600"/>
              </a:spcAft>
            </a:pPr>
            <a:r>
              <a:rPr lang="en-US" sz="1600" b="1" dirty="0"/>
              <a:t>Who should attend? </a:t>
            </a:r>
            <a:r>
              <a:rPr lang="en-US" sz="1600" dirty="0"/>
              <a:t>Any Community Partner staff are welcome to attend. VRS sends the meeting topic ahead of each meeting so organizations may send staff that apply to that month’s topic. At this time, these meetings are not intended for VRS staff to attend. VRS is building other ways for the CP team to connect with VRS staff, and for VRS staff to connect with partners. </a:t>
            </a:r>
          </a:p>
          <a:p>
            <a:pPr>
              <a:spcBef>
                <a:spcPts val="0"/>
              </a:spcBef>
              <a:spcAft>
                <a:spcPts val="600"/>
              </a:spcAft>
            </a:pPr>
            <a:r>
              <a:rPr lang="en-US" sz="1600" b="1" dirty="0"/>
              <a:t>When will the meetings happen? </a:t>
            </a:r>
            <a:r>
              <a:rPr lang="en-US" sz="1600" dirty="0"/>
              <a:t>VRS Community Partners Conversations are recurring meetings on the first Wednesday of every month from 8:30 a.m. - 9:30 a.m.</a:t>
            </a:r>
          </a:p>
          <a:p>
            <a:pPr>
              <a:spcBef>
                <a:spcPts val="0"/>
              </a:spcBef>
              <a:spcAft>
                <a:spcPts val="600"/>
              </a:spcAft>
            </a:pPr>
            <a:r>
              <a:rPr lang="en-US" sz="1600" b="1" dirty="0"/>
              <a:t>Meeting Registration: </a:t>
            </a:r>
            <a:r>
              <a:rPr lang="en-US" sz="1600" dirty="0"/>
              <a:t>Each CP Conversation has a unique zoom link to register which will be sent in the weeks prior to each month's CP Conversation. Registration links for the year are also posted on the </a:t>
            </a:r>
            <a:r>
              <a:rPr lang="en-US" sz="1600" dirty="0">
                <a:hlinkClick r:id="rId3"/>
              </a:rPr>
              <a:t>VRS Community Partners website</a:t>
            </a:r>
            <a:r>
              <a:rPr lang="en-US" sz="1600" dirty="0"/>
              <a:t>. </a:t>
            </a:r>
          </a:p>
          <a:p>
            <a:pPr>
              <a:spcBef>
                <a:spcPts val="0"/>
              </a:spcBef>
              <a:spcAft>
                <a:spcPts val="600"/>
              </a:spcAft>
            </a:pPr>
            <a:r>
              <a:rPr lang="en-US" sz="1600" b="1" dirty="0"/>
              <a:t>Meeting Accommodations: </a:t>
            </a:r>
            <a:r>
              <a:rPr lang="en-US" sz="1600" dirty="0"/>
              <a:t>If you need an accommodation, please contact Sara.Sundeen@state.mn.us.</a:t>
            </a:r>
          </a:p>
          <a:p>
            <a:pPr>
              <a:spcBef>
                <a:spcPts val="0"/>
              </a:spcBef>
              <a:spcAft>
                <a:spcPts val="600"/>
              </a:spcAft>
            </a:pPr>
            <a:r>
              <a:rPr lang="en-US" sz="1600" b="1" dirty="0"/>
              <a:t>Meeting Recording and Materials: </a:t>
            </a:r>
            <a:r>
              <a:rPr lang="en-US" sz="1600" dirty="0"/>
              <a:t>A meeting summary, a recording of the mini </a:t>
            </a:r>
            <a:r>
              <a:rPr lang="en-US" sz="1600"/>
              <a:t>conversation</a:t>
            </a:r>
            <a:r>
              <a:rPr lang="en-US" sz="1600" dirty="0"/>
              <a:t> topic, and any shared meeting materials will be posted after each CP Conversation on the </a:t>
            </a:r>
            <a:r>
              <a:rPr lang="en-US" sz="1600" dirty="0">
                <a:hlinkClick r:id="rId3"/>
              </a:rPr>
              <a:t>VRS Community Partners website</a:t>
            </a:r>
            <a:r>
              <a:rPr lang="en-US" sz="1600" dirty="0"/>
              <a:t> for Community Partner staff and VRS staff to review.</a:t>
            </a:r>
          </a:p>
        </p:txBody>
      </p:sp>
    </p:spTree>
    <p:extLst>
      <p:ext uri="{BB962C8B-B14F-4D97-AF65-F5344CB8AC3E}">
        <p14:creationId xmlns:p14="http://schemas.microsoft.com/office/powerpoint/2010/main" val="3502034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4B48F3A-570C-4CF9-88FE-C9B8F3F41E78}"/>
              </a:ext>
            </a:extLst>
          </p:cNvPr>
          <p:cNvSpPr>
            <a:spLocks noGrp="1"/>
          </p:cNvSpPr>
          <p:nvPr>
            <p:ph type="title"/>
          </p:nvPr>
        </p:nvSpPr>
        <p:spPr/>
        <p:txBody>
          <a:bodyPr/>
          <a:lstStyle/>
          <a:p>
            <a:r>
              <a:rPr lang="en-US"/>
              <a:t>Discussion – Questions and Answers</a:t>
            </a:r>
          </a:p>
        </p:txBody>
      </p:sp>
      <p:sp>
        <p:nvSpPr>
          <p:cNvPr id="3" name="Content">
            <a:extLst>
              <a:ext uri="{FF2B5EF4-FFF2-40B4-BE49-F238E27FC236}">
                <a16:creationId xmlns:a16="http://schemas.microsoft.com/office/drawing/2014/main" id="{4A97FA5B-4E57-417F-8A21-BE1CD650A45A}"/>
              </a:ext>
            </a:extLst>
          </p:cNvPr>
          <p:cNvSpPr>
            <a:spLocks noGrp="1"/>
          </p:cNvSpPr>
          <p:nvPr>
            <p:ph idx="1"/>
          </p:nvPr>
        </p:nvSpPr>
        <p:spPr>
          <a:xfrm>
            <a:off x="573205" y="2438400"/>
            <a:ext cx="4735395" cy="3009900"/>
          </a:xfrm>
        </p:spPr>
        <p:txBody>
          <a:bodyPr vert="horz" lIns="91440" tIns="45720" rIns="91440" bIns="45720" rtlCol="0" anchor="t">
            <a:normAutofit/>
          </a:bodyPr>
          <a:lstStyle/>
          <a:p>
            <a:pPr marL="0" indent="0" algn="ctr">
              <a:spcBef>
                <a:spcPts val="0"/>
              </a:spcBef>
              <a:spcAft>
                <a:spcPts val="0"/>
              </a:spcAft>
              <a:buNone/>
            </a:pPr>
            <a:r>
              <a:rPr lang="en-US" dirty="0"/>
              <a:t>Please submit questions and comments using the </a:t>
            </a:r>
          </a:p>
          <a:p>
            <a:pPr marL="0" indent="0" algn="ctr">
              <a:spcBef>
                <a:spcPts val="0"/>
              </a:spcBef>
              <a:spcAft>
                <a:spcPts val="0"/>
              </a:spcAft>
              <a:buNone/>
            </a:pPr>
            <a:r>
              <a:rPr lang="en-US" dirty="0"/>
              <a:t>Microsoft Form linked in the chat and listed below.</a:t>
            </a:r>
          </a:p>
          <a:p>
            <a:pPr>
              <a:spcBef>
                <a:spcPts val="0"/>
              </a:spcBef>
              <a:spcAft>
                <a:spcPts val="0"/>
              </a:spcAft>
            </a:pPr>
            <a:endParaRPr lang="en-US" sz="1800" b="0" i="0" dirty="0">
              <a:solidFill>
                <a:srgbClr val="333333"/>
              </a:solidFill>
              <a:effectLst/>
              <a:latin typeface="Segoe UI" panose="020B0502040204020203" pitchFamily="34" charset="0"/>
            </a:endParaRPr>
          </a:p>
          <a:p>
            <a:pPr marL="457200" lvl="1" indent="0">
              <a:buNone/>
            </a:pPr>
            <a:r>
              <a:rPr lang="en-US" sz="3200">
                <a:hlinkClick r:id="rId3"/>
              </a:rPr>
              <a:t>MS Form for Q&amp;A</a:t>
            </a:r>
            <a:endParaRPr lang="en-US" sz="3200"/>
          </a:p>
        </p:txBody>
      </p:sp>
      <p:pic>
        <p:nvPicPr>
          <p:cNvPr id="4" name="Picture">
            <a:extLst>
              <a:ext uri="{FF2B5EF4-FFF2-40B4-BE49-F238E27FC236}">
                <a16:creationId xmlns:a16="http://schemas.microsoft.com/office/drawing/2014/main" id="{665F738C-6BA2-4CBA-8C28-C627BBD7BBD0}"/>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17776" y="1678675"/>
            <a:ext cx="5181600" cy="4103827"/>
          </a:xfrm>
          <a:prstGeom prst="rect">
            <a:avLst/>
          </a:prstGeom>
        </p:spPr>
      </p:pic>
    </p:spTree>
    <p:extLst>
      <p:ext uri="{BB962C8B-B14F-4D97-AF65-F5344CB8AC3E}">
        <p14:creationId xmlns:p14="http://schemas.microsoft.com/office/powerpoint/2010/main" val="2191687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3295-569B-4B1A-B357-F2195F398F84}"/>
              </a:ext>
            </a:extLst>
          </p:cNvPr>
          <p:cNvSpPr>
            <a:spLocks noGrp="1"/>
          </p:cNvSpPr>
          <p:nvPr>
            <p:ph type="title"/>
          </p:nvPr>
        </p:nvSpPr>
        <p:spPr/>
        <p:txBody>
          <a:bodyPr/>
          <a:lstStyle/>
          <a:p>
            <a:r>
              <a:rPr lang="en-US"/>
              <a:t>Forum Feedback</a:t>
            </a:r>
          </a:p>
        </p:txBody>
      </p:sp>
      <p:sp>
        <p:nvSpPr>
          <p:cNvPr id="3" name="Content Placeholder 2">
            <a:extLst>
              <a:ext uri="{FF2B5EF4-FFF2-40B4-BE49-F238E27FC236}">
                <a16:creationId xmlns:a16="http://schemas.microsoft.com/office/drawing/2014/main" id="{AFD5CC84-EAB7-4512-A787-FDBFB8AAD1D4}"/>
              </a:ext>
            </a:extLst>
          </p:cNvPr>
          <p:cNvSpPr>
            <a:spLocks noGrp="1"/>
          </p:cNvSpPr>
          <p:nvPr>
            <p:ph idx="1"/>
          </p:nvPr>
        </p:nvSpPr>
        <p:spPr/>
        <p:txBody>
          <a:bodyPr/>
          <a:lstStyle/>
          <a:p>
            <a:r>
              <a:rPr lang="en-US"/>
              <a:t>We’d love to hear your feedback on our VRS Community Partner + VRS Staff Forums. Please provide your thoughts in the Microsoft Form used for the Q and A. The forum feedback questions are at the end of the form.</a:t>
            </a:r>
          </a:p>
          <a:p>
            <a:pPr marL="0" indent="0">
              <a:buNone/>
            </a:pPr>
            <a:r>
              <a:rPr lang="en-US" sz="2000">
                <a:hlinkClick r:id="rId3"/>
              </a:rPr>
              <a:t>MS Form for Q&amp;A</a:t>
            </a:r>
            <a:endParaRPr lang="en-US" sz="2000"/>
          </a:p>
        </p:txBody>
      </p:sp>
    </p:spTree>
    <p:extLst>
      <p:ext uri="{BB962C8B-B14F-4D97-AF65-F5344CB8AC3E}">
        <p14:creationId xmlns:p14="http://schemas.microsoft.com/office/powerpoint/2010/main" val="3204600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F6210-C14B-4B24-A6D9-E80283E79ACA}"/>
              </a:ext>
            </a:extLst>
          </p:cNvPr>
          <p:cNvSpPr>
            <a:spLocks noGrp="1"/>
          </p:cNvSpPr>
          <p:nvPr>
            <p:ph type="title"/>
          </p:nvPr>
        </p:nvSpPr>
        <p:spPr/>
        <p:txBody>
          <a:bodyPr/>
          <a:lstStyle/>
          <a:p>
            <a:r>
              <a:rPr lang="en-US"/>
              <a:t>Thank you!</a:t>
            </a:r>
          </a:p>
        </p:txBody>
      </p:sp>
      <p:pic>
        <p:nvPicPr>
          <p:cNvPr id="6" name="Picture">
            <a:extLst>
              <a:ext uri="{FF2B5EF4-FFF2-40B4-BE49-F238E27FC236}">
                <a16:creationId xmlns:a16="http://schemas.microsoft.com/office/drawing/2014/main" id="{317D7E2B-7FE2-4B33-BC10-3C0EA0555B8E}"/>
              </a:ext>
              <a:ext uri="{C183D7F6-B498-43B3-948B-1728B52AA6E4}">
                <adec:decorative xmlns:adec="http://schemas.microsoft.com/office/drawing/2017/decorative" val="1"/>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44057" y="1544624"/>
            <a:ext cx="5103886" cy="5021233"/>
          </a:xfrm>
          <a:prstGeom prst="rect">
            <a:avLst/>
          </a:prstGeom>
        </p:spPr>
      </p:pic>
    </p:spTree>
    <p:extLst>
      <p:ext uri="{BB962C8B-B14F-4D97-AF65-F5344CB8AC3E}">
        <p14:creationId xmlns:p14="http://schemas.microsoft.com/office/powerpoint/2010/main" val="3637738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Funding Notice</a:t>
            </a:r>
          </a:p>
        </p:txBody>
      </p:sp>
      <p:sp>
        <p:nvSpPr>
          <p:cNvPr id="3" name="Content"/>
          <p:cNvSpPr>
            <a:spLocks noGrp="1"/>
          </p:cNvSpPr>
          <p:nvPr>
            <p:ph sz="quarter" idx="10"/>
          </p:nvPr>
        </p:nvSpPr>
        <p:spPr/>
        <p:txBody>
          <a:bodyPr/>
          <a:lstStyle/>
          <a:p>
            <a:pPr marL="0" indent="0">
              <a:buNone/>
            </a:pPr>
            <a:r>
              <a:rPr lang="en-US" i="1"/>
              <a:t>The VR program receives 74.05 percent of its funding through a grant from the U.S. Department of Education. For federal fiscal year 2019, the total amount of grant funds awarded were $41,796,129. The remaining 25.5 percent of the costs ($14,300,000) were funded by Minnesota state appropriations.</a:t>
            </a:r>
          </a:p>
        </p:txBody>
      </p:sp>
    </p:spTree>
    <p:extLst>
      <p:ext uri="{BB962C8B-B14F-4D97-AF65-F5344CB8AC3E}">
        <p14:creationId xmlns:p14="http://schemas.microsoft.com/office/powerpoint/2010/main" val="1784361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C76F-59EB-444F-91E9-4DC15AB1E727}"/>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7BC5BBE2-8397-4167-9EF8-C5E4B3339D08}"/>
              </a:ext>
            </a:extLst>
          </p:cNvPr>
          <p:cNvSpPr>
            <a:spLocks noGrp="1"/>
          </p:cNvSpPr>
          <p:nvPr>
            <p:ph idx="1"/>
          </p:nvPr>
        </p:nvSpPr>
        <p:spPr/>
        <p:txBody>
          <a:bodyPr vert="horz" lIns="228600" tIns="548640" rIns="274320" bIns="45720" rtlCol="0" anchor="t">
            <a:normAutofit fontScale="70000" lnSpcReduction="20000"/>
          </a:bodyPr>
          <a:lstStyle/>
          <a:p>
            <a:r>
              <a:rPr lang="en-US" b="1" dirty="0"/>
              <a:t>Welcome: </a:t>
            </a:r>
            <a:r>
              <a:rPr lang="en-US" dirty="0"/>
              <a:t>Kim Babine, VRS Director of Community Partnerships</a:t>
            </a:r>
          </a:p>
          <a:p>
            <a:r>
              <a:rPr lang="en-US" b="1" dirty="0"/>
              <a:t>Updates on VRS In-Person Services: </a:t>
            </a:r>
            <a:r>
              <a:rPr lang="en-US" dirty="0"/>
              <a:t>Dee Torgerson, VRS Director</a:t>
            </a:r>
          </a:p>
          <a:p>
            <a:r>
              <a:rPr lang="en-US" b="1" dirty="0"/>
              <a:t>Contracted Services: Benefits Planning/Coaching Services: </a:t>
            </a:r>
            <a:r>
              <a:rPr lang="en-US" dirty="0"/>
              <a:t>Anne Paulson, VRS Community Partnerships Program Specialist</a:t>
            </a:r>
          </a:p>
          <a:p>
            <a:r>
              <a:rPr lang="en-US" b="1" dirty="0"/>
              <a:t>Contracted Services: Changes to Service Titles, New Definitions: </a:t>
            </a:r>
            <a:r>
              <a:rPr lang="en-US" dirty="0"/>
              <a:t>Janeen Oien, VRS Community Partnerships Program Specialist</a:t>
            </a:r>
          </a:p>
          <a:p>
            <a:r>
              <a:rPr lang="en-US" b="1"/>
              <a:t>Additional VRS </a:t>
            </a:r>
            <a:r>
              <a:rPr lang="en-US" b="1" dirty="0"/>
              <a:t>Updates: </a:t>
            </a:r>
            <a:r>
              <a:rPr lang="en-US" dirty="0"/>
              <a:t>Kim Babine</a:t>
            </a:r>
            <a:r>
              <a:rPr lang="en-US" b="1" dirty="0"/>
              <a:t>, </a:t>
            </a:r>
            <a:r>
              <a:rPr lang="en-US" dirty="0"/>
              <a:t>VRS Director of Community Partnerships</a:t>
            </a:r>
          </a:p>
          <a:p>
            <a:pPr lvl="0"/>
            <a:r>
              <a:rPr lang="en-US" b="1" dirty="0"/>
              <a:t>Q&amp;A: </a:t>
            </a:r>
            <a:r>
              <a:rPr lang="en-US" dirty="0"/>
              <a:t>Kim Babine</a:t>
            </a:r>
          </a:p>
          <a:p>
            <a:pPr lvl="0"/>
            <a:r>
              <a:rPr lang="en-US" b="1" dirty="0"/>
              <a:t>Wrap Up: </a:t>
            </a:r>
            <a:r>
              <a:rPr lang="en-US" dirty="0"/>
              <a:t>Kim Babine</a:t>
            </a:r>
            <a:endParaRPr lang="en-US" b="1" dirty="0"/>
          </a:p>
          <a:p>
            <a:endParaRPr lang="en-US" b="1" dirty="0"/>
          </a:p>
        </p:txBody>
      </p:sp>
    </p:spTree>
    <p:extLst>
      <p:ext uri="{BB962C8B-B14F-4D97-AF65-F5344CB8AC3E}">
        <p14:creationId xmlns:p14="http://schemas.microsoft.com/office/powerpoint/2010/main" val="214827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E0B9A-CB31-4246-8C3E-61F3DD3E0693}"/>
              </a:ext>
            </a:extLst>
          </p:cNvPr>
          <p:cNvSpPr>
            <a:spLocks noGrp="1"/>
          </p:cNvSpPr>
          <p:nvPr>
            <p:ph type="ctrTitle"/>
          </p:nvPr>
        </p:nvSpPr>
        <p:spPr/>
        <p:txBody>
          <a:bodyPr/>
          <a:lstStyle/>
          <a:p>
            <a:r>
              <a:rPr lang="en-US"/>
              <a:t>VRS Updates – Dee Torgerson, VRS Director</a:t>
            </a:r>
          </a:p>
        </p:txBody>
      </p:sp>
    </p:spTree>
    <p:extLst>
      <p:ext uri="{BB962C8B-B14F-4D97-AF65-F5344CB8AC3E}">
        <p14:creationId xmlns:p14="http://schemas.microsoft.com/office/powerpoint/2010/main" val="3218871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61C89-8908-4A66-A42E-C6A528A33160}"/>
              </a:ext>
            </a:extLst>
          </p:cNvPr>
          <p:cNvSpPr>
            <a:spLocks noGrp="1"/>
          </p:cNvSpPr>
          <p:nvPr>
            <p:ph type="title"/>
          </p:nvPr>
        </p:nvSpPr>
        <p:spPr/>
        <p:txBody>
          <a:bodyPr/>
          <a:lstStyle/>
          <a:p>
            <a:r>
              <a:rPr lang="en-US" dirty="0"/>
              <a:t>VRS Updates</a:t>
            </a:r>
          </a:p>
        </p:txBody>
      </p:sp>
      <p:sp>
        <p:nvSpPr>
          <p:cNvPr id="3" name="Content Placeholder 2">
            <a:extLst>
              <a:ext uri="{FF2B5EF4-FFF2-40B4-BE49-F238E27FC236}">
                <a16:creationId xmlns:a16="http://schemas.microsoft.com/office/drawing/2014/main" id="{DB1B0616-7F60-4B04-AD59-B4E51008549D}"/>
              </a:ext>
            </a:extLst>
          </p:cNvPr>
          <p:cNvSpPr>
            <a:spLocks noGrp="1"/>
          </p:cNvSpPr>
          <p:nvPr>
            <p:ph idx="1"/>
          </p:nvPr>
        </p:nvSpPr>
        <p:spPr/>
        <p:txBody>
          <a:bodyPr>
            <a:normAutofit/>
          </a:bodyPr>
          <a:lstStyle/>
          <a:p>
            <a:r>
              <a:rPr lang="en-US" dirty="0"/>
              <a:t>State of Minnesota: Work Evolving Vision and Opportunity</a:t>
            </a:r>
          </a:p>
          <a:p>
            <a:r>
              <a:rPr lang="en-US" dirty="0"/>
              <a:t>VRS Staff Serving Participants in Person</a:t>
            </a:r>
          </a:p>
          <a:p>
            <a:r>
              <a:rPr lang="en-US" dirty="0"/>
              <a:t>VRS Offices</a:t>
            </a:r>
          </a:p>
          <a:p>
            <a:pPr marL="0" indent="0">
              <a:buNone/>
            </a:pPr>
            <a:r>
              <a:rPr lang="en-US" sz="2000" i="1" dirty="0">
                <a:effectLst/>
                <a:latin typeface="Calibri" panose="020F0502020204030204" pitchFamily="34" charset="0"/>
                <a:ea typeface="Times New Roman" panose="02020603050405020304" pitchFamily="18" charset="0"/>
                <a:cs typeface="Times New Roman" panose="02020603050405020304" pitchFamily="18" charset="0"/>
              </a:rPr>
              <a:t>If you have questions about VRS staffing or the offices in your area, please contact the local RAM: </a:t>
            </a:r>
            <a:r>
              <a:rPr lang="en-US" sz="2000" i="1"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https://mn.gov/deed/assets/field-staff-directory_tcm1045-131440.pdf</a:t>
            </a:r>
            <a:endParaRPr lang="en-US" sz="2000" i="1"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345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9DE12-1646-45B8-B04A-92B6CD818242}"/>
              </a:ext>
            </a:extLst>
          </p:cNvPr>
          <p:cNvSpPr>
            <a:spLocks noGrp="1"/>
          </p:cNvSpPr>
          <p:nvPr>
            <p:ph type="ctrTitle"/>
          </p:nvPr>
        </p:nvSpPr>
        <p:spPr>
          <a:xfrm>
            <a:off x="0" y="4160428"/>
            <a:ext cx="12192000" cy="1199223"/>
          </a:xfrm>
        </p:spPr>
        <p:txBody>
          <a:bodyPr/>
          <a:lstStyle/>
          <a:p>
            <a:r>
              <a:rPr lang="en-US" b="1" dirty="0"/>
              <a:t>Contracted Services Changes:</a:t>
            </a:r>
            <a:br>
              <a:rPr lang="en-US" b="1" dirty="0"/>
            </a:br>
            <a:r>
              <a:rPr lang="en-US" b="1" dirty="0"/>
              <a:t>Benefits Planning</a:t>
            </a:r>
            <a:r>
              <a:rPr lang="en-US" dirty="0"/>
              <a:t> and Benefits </a:t>
            </a:r>
            <a:r>
              <a:rPr lang="en-US" b="1" dirty="0"/>
              <a:t>Coaching Services: July 2022</a:t>
            </a:r>
            <a:endParaRPr lang="en-US" dirty="0"/>
          </a:p>
        </p:txBody>
      </p:sp>
    </p:spTree>
    <p:extLst>
      <p:ext uri="{BB962C8B-B14F-4D97-AF65-F5344CB8AC3E}">
        <p14:creationId xmlns:p14="http://schemas.microsoft.com/office/powerpoint/2010/main" val="1209258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C76F-59EB-444F-91E9-4DC15AB1E727}"/>
              </a:ext>
            </a:extLst>
          </p:cNvPr>
          <p:cNvSpPr>
            <a:spLocks noGrp="1"/>
          </p:cNvSpPr>
          <p:nvPr>
            <p:ph type="title"/>
          </p:nvPr>
        </p:nvSpPr>
        <p:spPr/>
        <p:txBody>
          <a:bodyPr/>
          <a:lstStyle/>
          <a:p>
            <a:r>
              <a:rPr lang="en-US" dirty="0"/>
              <a:t>Benefits Services Overview</a:t>
            </a:r>
          </a:p>
        </p:txBody>
      </p:sp>
      <p:sp>
        <p:nvSpPr>
          <p:cNvPr id="3" name="Content Placeholder 2">
            <a:extLst>
              <a:ext uri="{FF2B5EF4-FFF2-40B4-BE49-F238E27FC236}">
                <a16:creationId xmlns:a16="http://schemas.microsoft.com/office/drawing/2014/main" id="{7BC5BBE2-8397-4167-9EF8-C5E4B3339D08}"/>
              </a:ext>
            </a:extLst>
          </p:cNvPr>
          <p:cNvSpPr>
            <a:spLocks noGrp="1"/>
          </p:cNvSpPr>
          <p:nvPr>
            <p:ph idx="1"/>
          </p:nvPr>
        </p:nvSpPr>
        <p:spPr/>
        <p:txBody>
          <a:bodyPr vert="horz" lIns="228600" tIns="548640" rIns="274320" bIns="45720" rtlCol="0" anchor="t">
            <a:normAutofit/>
          </a:bodyPr>
          <a:lstStyle/>
          <a:p>
            <a:r>
              <a:rPr lang="en-US" dirty="0">
                <a:cs typeface="Calibri"/>
              </a:rPr>
              <a:t>Benefits Services are intended for individuals who require assistance to understand how their benefits work in order to help them with their career planning. </a:t>
            </a:r>
          </a:p>
          <a:p>
            <a:r>
              <a:rPr lang="en-US" dirty="0">
                <a:cs typeface="Calibri"/>
              </a:rPr>
              <a:t>VRS authorizes for Benefits Services under two categories: </a:t>
            </a:r>
          </a:p>
          <a:p>
            <a:pPr algn="ctr">
              <a:buFont typeface="Wingdings" panose="05000000000000000000" pitchFamily="2" charset="2"/>
              <a:buChar char="Ø"/>
            </a:pPr>
            <a:r>
              <a:rPr lang="en-US" dirty="0">
                <a:cs typeface="Calibri"/>
              </a:rPr>
              <a:t> Benefits Coaching</a:t>
            </a:r>
          </a:p>
          <a:p>
            <a:pPr algn="ctr">
              <a:buFont typeface="Wingdings" panose="05000000000000000000" pitchFamily="2" charset="2"/>
              <a:buChar char="Ø"/>
            </a:pPr>
            <a:r>
              <a:rPr lang="en-US" dirty="0">
                <a:cs typeface="Calibri"/>
              </a:rPr>
              <a:t> Benefits Planning</a:t>
            </a:r>
          </a:p>
        </p:txBody>
      </p:sp>
    </p:spTree>
    <p:extLst>
      <p:ext uri="{BB962C8B-B14F-4D97-AF65-F5344CB8AC3E}">
        <p14:creationId xmlns:p14="http://schemas.microsoft.com/office/powerpoint/2010/main" val="1923750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B7A7B-FB94-4865-A740-091E735250CB}"/>
              </a:ext>
            </a:extLst>
          </p:cNvPr>
          <p:cNvSpPr>
            <a:spLocks noGrp="1"/>
          </p:cNvSpPr>
          <p:nvPr>
            <p:ph type="title"/>
          </p:nvPr>
        </p:nvSpPr>
        <p:spPr/>
        <p:txBody>
          <a:bodyPr/>
          <a:lstStyle/>
          <a:p>
            <a:r>
              <a:rPr lang="en-US" dirty="0"/>
              <a:t>Benefits Services Structure</a:t>
            </a:r>
          </a:p>
        </p:txBody>
      </p:sp>
      <p:sp>
        <p:nvSpPr>
          <p:cNvPr id="3" name="Content Placeholder 2">
            <a:extLst>
              <a:ext uri="{FF2B5EF4-FFF2-40B4-BE49-F238E27FC236}">
                <a16:creationId xmlns:a16="http://schemas.microsoft.com/office/drawing/2014/main" id="{5C6D8E5A-09FD-4B15-8C7C-EA4AC2B98875}"/>
              </a:ext>
            </a:extLst>
          </p:cNvPr>
          <p:cNvSpPr>
            <a:spLocks noGrp="1"/>
          </p:cNvSpPr>
          <p:nvPr>
            <p:ph sz="half" idx="1"/>
          </p:nvPr>
        </p:nvSpPr>
        <p:spPr>
          <a:xfrm>
            <a:off x="176463" y="1594624"/>
            <a:ext cx="5843337" cy="5110976"/>
          </a:xfrm>
        </p:spPr>
        <p:txBody>
          <a:bodyPr>
            <a:normAutofit/>
          </a:bodyPr>
          <a:lstStyle/>
          <a:p>
            <a:pPr marL="0" indent="0" algn="ctr">
              <a:buNone/>
            </a:pPr>
            <a:r>
              <a:rPr lang="en-US" b="1" dirty="0"/>
              <a:t>Benefits Coaching Services</a:t>
            </a:r>
          </a:p>
          <a:p>
            <a:pPr marL="0" indent="0" algn="ctr">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provide benefits information performed by a certified Benefits Coach who has completed the Disability HUB MN Benefits Coaching Training. </a:t>
            </a:r>
          </a:p>
          <a:p>
            <a:pPr marL="0" indent="0">
              <a:buNone/>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Benefits Coaching Report: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VRS authorizes for completion of a Benefits Coaching Report and accompanying activities by a Benefits Coach on a per-report basis. </a:t>
            </a:r>
          </a:p>
          <a:p>
            <a:pPr marL="0" indent="0">
              <a:buNone/>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Hourly Benefits Coaching Services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VRS also authorizes for some stand-alone hourly Benefits Coaching Services performed by a Benefits Coach.</a:t>
            </a:r>
          </a:p>
          <a:p>
            <a:endParaRPr lang="en-US" dirty="0"/>
          </a:p>
          <a:p>
            <a:endParaRPr lang="en-US" dirty="0"/>
          </a:p>
        </p:txBody>
      </p:sp>
      <p:sp>
        <p:nvSpPr>
          <p:cNvPr id="4" name="Content Placeholder 3">
            <a:extLst>
              <a:ext uri="{FF2B5EF4-FFF2-40B4-BE49-F238E27FC236}">
                <a16:creationId xmlns:a16="http://schemas.microsoft.com/office/drawing/2014/main" id="{C8614355-4E17-475A-B834-E1F5B0F9B2F3}"/>
              </a:ext>
            </a:extLst>
          </p:cNvPr>
          <p:cNvSpPr>
            <a:spLocks noGrp="1"/>
          </p:cNvSpPr>
          <p:nvPr>
            <p:ph sz="half" idx="2"/>
          </p:nvPr>
        </p:nvSpPr>
        <p:spPr>
          <a:xfrm>
            <a:off x="6172199" y="1594624"/>
            <a:ext cx="5843337" cy="5110976"/>
          </a:xfrm>
        </p:spPr>
        <p:txBody>
          <a:bodyPr>
            <a:normAutofit lnSpcReduction="10000"/>
          </a:bodyPr>
          <a:lstStyle/>
          <a:p>
            <a:pPr marL="0" indent="0" algn="ctr">
              <a:buNone/>
            </a:pPr>
            <a:r>
              <a:rPr lang="en-US" b="1" dirty="0"/>
              <a:t>Benefits Planning Services</a:t>
            </a:r>
          </a:p>
          <a:p>
            <a:pPr marL="0" indent="0" algn="ctr">
              <a:buNone/>
            </a:pPr>
            <a:r>
              <a:rPr lang="en-US" sz="2000" dirty="0">
                <a:effectLst/>
                <a:ea typeface="Times New Roman" panose="02020603050405020304" pitchFamily="18" charset="0"/>
                <a:cs typeface="Times New Roman" panose="02020603050405020304" pitchFamily="18" charset="0"/>
              </a:rPr>
              <a:t>are in-depth services for complex benefit situations performed by a certified Community Work Incentive Coordinator (CWIC) or Community Partner Work Incentive Coordinator (CPWIC) Work Incentive Practitioner (WIP).</a:t>
            </a:r>
          </a:p>
          <a:p>
            <a:pPr marL="0" indent="0">
              <a:buNone/>
            </a:pPr>
            <a:r>
              <a:rPr lang="en-US" sz="2000" b="1" dirty="0"/>
              <a:t>BS&amp;A Report: </a:t>
            </a:r>
            <a:r>
              <a:rPr lang="en-US" sz="2000" dirty="0"/>
              <a:t>VRS authorizes for completion of a Benefits Summary and Analysis (BS&amp;A) Report by a CWIC /CPWIC / WIP and accompanying activities on a per-report basis. </a:t>
            </a:r>
          </a:p>
          <a:p>
            <a:pPr marL="0" indent="0">
              <a:buNone/>
            </a:pPr>
            <a:r>
              <a:rPr lang="en-US" sz="2000" b="1" dirty="0"/>
              <a:t>Hourly Benefits Planning Services: </a:t>
            </a:r>
            <a:r>
              <a:rPr lang="en-US" sz="2000" dirty="0"/>
              <a:t>VRS also authorizes for some stand-alone hourly Benefits Planning Services performed by at CWIC/CPWIC/WIP. </a:t>
            </a:r>
          </a:p>
          <a:p>
            <a:pPr marL="0" indent="0" algn="ctr">
              <a:buNone/>
            </a:pPr>
            <a:endParaRPr lang="en-US" b="1" dirty="0"/>
          </a:p>
        </p:txBody>
      </p:sp>
    </p:spTree>
    <p:extLst>
      <p:ext uri="{BB962C8B-B14F-4D97-AF65-F5344CB8AC3E}">
        <p14:creationId xmlns:p14="http://schemas.microsoft.com/office/powerpoint/2010/main" val="429549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19B3A-87BD-4783-8A9F-58500876C2B9}"/>
              </a:ext>
            </a:extLst>
          </p:cNvPr>
          <p:cNvSpPr>
            <a:spLocks noGrp="1"/>
          </p:cNvSpPr>
          <p:nvPr>
            <p:ph type="title"/>
          </p:nvPr>
        </p:nvSpPr>
        <p:spPr/>
        <p:txBody>
          <a:bodyPr>
            <a:normAutofit fontScale="90000"/>
          </a:bodyPr>
          <a:lstStyle/>
          <a:p>
            <a:r>
              <a:rPr lang="en-US" dirty="0"/>
              <a:t>Benefits Coaching:</a:t>
            </a:r>
            <a:br>
              <a:rPr lang="en-US" dirty="0"/>
            </a:br>
            <a:r>
              <a:rPr lang="en-US" dirty="0"/>
              <a:t>Benefits Coaching Report</a:t>
            </a:r>
          </a:p>
        </p:txBody>
      </p:sp>
      <p:sp>
        <p:nvSpPr>
          <p:cNvPr id="3" name="Content Placeholder 2">
            <a:extLst>
              <a:ext uri="{FF2B5EF4-FFF2-40B4-BE49-F238E27FC236}">
                <a16:creationId xmlns:a16="http://schemas.microsoft.com/office/drawing/2014/main" id="{742EB404-A44A-4A50-87C3-321770661D10}"/>
              </a:ext>
            </a:extLst>
          </p:cNvPr>
          <p:cNvSpPr>
            <a:spLocks noGrp="1"/>
          </p:cNvSpPr>
          <p:nvPr>
            <p:ph idx="1"/>
          </p:nvPr>
        </p:nvSpPr>
        <p:spPr>
          <a:xfrm>
            <a:off x="295835" y="1335280"/>
            <a:ext cx="11672047" cy="5370320"/>
          </a:xfrm>
        </p:spPr>
        <p:txBody>
          <a:bodyPr/>
          <a:lstStyle/>
          <a:p>
            <a:r>
              <a:rPr lang="en-US" b="1" dirty="0"/>
              <a:t>Deliverable</a:t>
            </a:r>
            <a:r>
              <a:rPr lang="en-US" dirty="0"/>
              <a:t>: Benefits Coaching Report</a:t>
            </a:r>
          </a:p>
          <a:p>
            <a:r>
              <a:rPr lang="en-US" b="1" dirty="0"/>
              <a:t>Service Performed by:</a:t>
            </a:r>
            <a:r>
              <a:rPr lang="en-US" dirty="0"/>
              <a:t> Benefits Coach</a:t>
            </a:r>
          </a:p>
          <a:p>
            <a:r>
              <a:rPr lang="en-US" b="1" dirty="0"/>
              <a:t>Training/Certification Requirements: </a:t>
            </a:r>
            <a:r>
              <a:rPr lang="en-US" dirty="0"/>
              <a:t>Community Partner staff performing the Benefits Coaching Report service must have completed and hold certification from the Disability HUB MN Benefits Coaching training.</a:t>
            </a:r>
          </a:p>
          <a:p>
            <a:r>
              <a:rPr lang="en-US" b="1" dirty="0"/>
              <a:t>Rate: </a:t>
            </a:r>
            <a:r>
              <a:rPr lang="en-US" dirty="0"/>
              <a:t>Authorized on a Per-Report Basis or “Each”</a:t>
            </a:r>
          </a:p>
        </p:txBody>
      </p:sp>
    </p:spTree>
    <p:extLst>
      <p:ext uri="{BB962C8B-B14F-4D97-AF65-F5344CB8AC3E}">
        <p14:creationId xmlns:p14="http://schemas.microsoft.com/office/powerpoint/2010/main" val="3194256151"/>
      </p:ext>
    </p:extLst>
  </p:cSld>
  <p:clrMapOvr>
    <a:masterClrMapping/>
  </p:clrMapOvr>
</p:sld>
</file>

<file path=ppt/theme/theme1.xml><?xml version="1.0" encoding="utf-8"?>
<a:theme xmlns:a="http://schemas.openxmlformats.org/drawingml/2006/main" name="VRS">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2E93D596E30C246A4425C1E9556D1FF" ma:contentTypeVersion="10" ma:contentTypeDescription="Create a new document." ma:contentTypeScope="" ma:versionID="7cdcb029dc7b6e77ca7e2dd991c04028">
  <xsd:schema xmlns:xsd="http://www.w3.org/2001/XMLSchema" xmlns:xs="http://www.w3.org/2001/XMLSchema" xmlns:p="http://schemas.microsoft.com/office/2006/metadata/properties" xmlns:ns2="40c83977-6b2b-4c69-b9b0-7e1b87b944f7" xmlns:ns3="edce8105-c61d-4b94-981d-5daf3603042a" targetNamespace="http://schemas.microsoft.com/office/2006/metadata/properties" ma:root="true" ma:fieldsID="eaeafc2bae5a242164d62b4b0ddb8091" ns2:_="" ns3:_="">
    <xsd:import namespace="40c83977-6b2b-4c69-b9b0-7e1b87b944f7"/>
    <xsd:import namespace="edce8105-c61d-4b94-981d-5daf3603042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c83977-6b2b-4c69-b9b0-7e1b87b944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dce8105-c61d-4b94-981d-5daf3603042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6C3670-A219-4CA5-BD5A-A87F0AC65B34}">
  <ds:schemaRefs>
    <ds:schemaRef ds:uri="http://schemas.microsoft.com/sharepoint/v3/contenttype/forms"/>
  </ds:schemaRefs>
</ds:datastoreItem>
</file>

<file path=customXml/itemProps2.xml><?xml version="1.0" encoding="utf-8"?>
<ds:datastoreItem xmlns:ds="http://schemas.openxmlformats.org/officeDocument/2006/customXml" ds:itemID="{CB4EB90E-7198-4639-A1D1-ECD39C378D64}">
  <ds:schemaRefs>
    <ds:schemaRef ds:uri="40c83977-6b2b-4c69-b9b0-7e1b87b944f7"/>
    <ds:schemaRef ds:uri="http://schemas.microsoft.com/office/infopath/2007/PartnerControls"/>
    <ds:schemaRef ds:uri="http://purl.org/dc/terms/"/>
    <ds:schemaRef ds:uri="http://schemas.microsoft.com/office/2006/metadata/properties"/>
    <ds:schemaRef ds:uri="edce8105-c61d-4b94-981d-5daf3603042a"/>
    <ds:schemaRef ds:uri="http://schemas.microsoft.com/office/2006/documentManagement/type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BF853F24-7285-4ECD-8EBC-B3ED28246E81}">
  <ds:schemaRefs>
    <ds:schemaRef ds:uri="40c83977-6b2b-4c69-b9b0-7e1b87b944f7"/>
    <ds:schemaRef ds:uri="edce8105-c61d-4b94-981d-5daf360304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642</TotalTime>
  <Words>2864</Words>
  <Application>Microsoft Office PowerPoint</Application>
  <PresentationFormat>Widescreen</PresentationFormat>
  <Paragraphs>162</Paragraphs>
  <Slides>29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Open Sans</vt:lpstr>
      <vt:lpstr>Segoe UI</vt:lpstr>
      <vt:lpstr>Wingdings</vt:lpstr>
      <vt:lpstr>VRS</vt:lpstr>
      <vt:lpstr>VRS Community Partners + VRS Staff Forum</vt:lpstr>
      <vt:lpstr>VRS Community Partners + VRS Staff Forum Housekeeping</vt:lpstr>
      <vt:lpstr>Agenda</vt:lpstr>
      <vt:lpstr>VRS Updates – Dee Torgerson, VRS Director</vt:lpstr>
      <vt:lpstr>VRS Updates</vt:lpstr>
      <vt:lpstr>Contracted Services Changes: Benefits Planning and Benefits Coaching Services: July 2022</vt:lpstr>
      <vt:lpstr>Benefits Services Overview</vt:lpstr>
      <vt:lpstr>Benefits Services Structure</vt:lpstr>
      <vt:lpstr>Benefits Coaching: Benefits Coaching Report</vt:lpstr>
      <vt:lpstr>Benefits Coaching: Benefits Coaching Hourly Services</vt:lpstr>
      <vt:lpstr>Benefits Planning: Benefits Summary and Analysis (BS&amp;A) Report</vt:lpstr>
      <vt:lpstr>Benefits Planning: Benefits Planning Hourly Services</vt:lpstr>
      <vt:lpstr>Contracted Services: Changes to Service Titles, New Definitions</vt:lpstr>
      <vt:lpstr>Rehabilitation Technology Assessment Publishing Definition</vt:lpstr>
      <vt:lpstr>Rehabilitation (Assistive) Technology Training Publishing Definition, Change to Service Title</vt:lpstr>
      <vt:lpstr>Social Coaching Publishing Definition, Change to Service Title</vt:lpstr>
      <vt:lpstr>Small Business Consultation  Publishing Definition</vt:lpstr>
      <vt:lpstr>Small Business Job Coaching Definition Publishing Definition</vt:lpstr>
      <vt:lpstr>Post-Secondary Supports Publishing Definition, Changes</vt:lpstr>
      <vt:lpstr>Intake Publishing Definition</vt:lpstr>
      <vt:lpstr>Transportation Training Publishing Definition</vt:lpstr>
      <vt:lpstr>Additional Changes to General Services</vt:lpstr>
      <vt:lpstr>Other VRS Updates</vt:lpstr>
      <vt:lpstr>Additional VRS Updates</vt:lpstr>
      <vt:lpstr>Community Partner Conversations</vt:lpstr>
      <vt:lpstr>Discussion – Questions and Answers</vt:lpstr>
      <vt:lpstr>Forum Feedback</vt:lpstr>
      <vt:lpstr>Thank you!</vt:lpstr>
      <vt:lpstr>Funding Notice</vt:lpstr>
    </vt:vector>
  </TitlesOfParts>
  <Company>DEED VRS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subject>Templates</dc:subject>
  <dc:creator>Kim Babine</dc:creator>
  <cp:lastModifiedBy>Babine, Kim (DEED)</cp:lastModifiedBy>
  <cp:revision>3</cp:revision>
  <dcterms:created xsi:type="dcterms:W3CDTF">2013-12-20T19:47:01Z</dcterms:created>
  <dcterms:modified xsi:type="dcterms:W3CDTF">2022-04-05T13:47:11Z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0x01010082E93D596E30C246A4425C1E9556D1FF</vt:lpwstr>
  </property>
</Properties>
</file>