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 id="2147483887" r:id="rId5"/>
    <p:sldMasterId id="2147483903" r:id="rId6"/>
    <p:sldMasterId id="2147483917" r:id="rId7"/>
  </p:sldMasterIdLst>
  <p:notesMasterIdLst>
    <p:notesMasterId r:id="rId17"/>
  </p:notesMasterIdLst>
  <p:handoutMasterIdLst>
    <p:handoutMasterId r:id="rId18"/>
  </p:handoutMasterIdLst>
  <p:sldIdLst>
    <p:sldId id="256" r:id="rId8"/>
    <p:sldId id="1233" r:id="rId9"/>
    <p:sldId id="424" r:id="rId10"/>
    <p:sldId id="1226" r:id="rId11"/>
    <p:sldId id="1225" r:id="rId12"/>
    <p:sldId id="1238" r:id="rId13"/>
    <p:sldId id="263" r:id="rId14"/>
    <p:sldId id="2880" r:id="rId15"/>
    <p:sldId id="538" r:id="rId16"/>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785195-4DE4-CFE5-3897-B7610053612F}" name="Dendinger, Nadia (DEED)" initials="D(" userId="S::nadia.dendinger@state.mn.us::fa221209-4893-400b-9cf0-7089443ba1d2" providerId="AD"/>
  <p188:author id="{62EDBE97-3EC3-E793-B8A4-29D13D94C80B}" name="Toner, Brandon (DEED)" initials="TB(" userId="S::Brandon.Toner@state.mn.us::6fc05b7d-f6b6-4b28-bf21-c64efb67b19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865"/>
    <a:srgbClr val="78BE21"/>
    <a:srgbClr val="E8E8E8"/>
    <a:srgbClr val="0D0D0D"/>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2613D-E57F-4AC8-9761-F245D2AFEE80}" v="167" dt="2024-12-10T16:20:23.203"/>
    <p1510:client id="{154921B3-4F8A-4526-B91B-D46214BB85D1}" v="3" dt="2024-12-10T17:31:12.441"/>
    <p1510:client id="{48C039B1-14A6-41D9-A466-7D7F89111452}" v="110" dt="2024-12-10T16:04:07.930"/>
    <p1510:client id="{5AFF15B7-A84D-3ED2-6065-C1FD481EE803}" v="628" dt="2024-12-09T18:41:31.173"/>
    <p1510:client id="{ACEB08F1-8047-1C66-F77B-15D58D4703F7}" v="27" dt="2024-12-10T14:09:24.213"/>
    <p1510:client id="{CAF867A6-FD73-9E65-C4B1-FF2722D0B88A}" v="362" dt="2024-12-09T22:01:03.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918" y="9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hyperlink" Target="https://www.mnchamber.com/your-opportunity" TargetMode="External"/><Relationship Id="rId2" Type="http://schemas.openxmlformats.org/officeDocument/2006/relationships/hyperlink" Target="https://www.mnchamber.com/your-opportunity/grow-minnesota" TargetMode="External"/><Relationship Id="rId1" Type="http://schemas.openxmlformats.org/officeDocument/2006/relationships/hyperlink" Target="https://share.hsforms.com/1-f6_vLmTT3mNw4FVWgSQpgde3ml"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mnchamber.com/your-opportunity" TargetMode="External"/><Relationship Id="rId2" Type="http://schemas.openxmlformats.org/officeDocument/2006/relationships/hyperlink" Target="https://www.mnchamber.com/your-opportunity/grow-minnesota" TargetMode="External"/><Relationship Id="rId1" Type="http://schemas.openxmlformats.org/officeDocument/2006/relationships/hyperlink" Target="https://share.hsforms.com/1-f6_vLmTT3mNw4FVWgSQpgde3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729ACD-1672-441C-8076-603B4A752FB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1D4AFFB-C991-485E-A527-97F52BFADE46}">
      <dgm:prSet/>
      <dgm:spPr>
        <a:solidFill>
          <a:schemeClr val="accent1">
            <a:lumMod val="75000"/>
          </a:schemeClr>
        </a:solidFill>
      </dgm:spPr>
      <dgm:t>
        <a:bodyPr/>
        <a:lstStyle/>
        <a:p>
          <a:r>
            <a:rPr lang="en-US" b="1"/>
            <a:t>One-on-one business assistance</a:t>
          </a:r>
          <a:endParaRPr lang="en-US"/>
        </a:p>
      </dgm:t>
    </dgm:pt>
    <dgm:pt modelId="{196117FF-43AE-46D0-BC49-4634AE714B0F}" type="parTrans" cxnId="{3A95582C-2417-4D6B-AD04-7CED99891BE5}">
      <dgm:prSet/>
      <dgm:spPr/>
      <dgm:t>
        <a:bodyPr/>
        <a:lstStyle/>
        <a:p>
          <a:endParaRPr lang="en-US"/>
        </a:p>
      </dgm:t>
    </dgm:pt>
    <dgm:pt modelId="{356E1573-2688-4CD9-9605-BC3AF5AE4821}" type="sibTrans" cxnId="{3A95582C-2417-4D6B-AD04-7CED99891BE5}">
      <dgm:prSet/>
      <dgm:spPr/>
      <dgm:t>
        <a:bodyPr/>
        <a:lstStyle/>
        <a:p>
          <a:endParaRPr lang="en-US"/>
        </a:p>
      </dgm:t>
    </dgm:pt>
    <dgm:pt modelId="{8BD150AA-7145-4801-A890-E18C26562A7D}">
      <dgm:prSet custT="1"/>
      <dgm:spPr>
        <a:solidFill>
          <a:srgbClr val="CCD2D8">
            <a:alpha val="34118"/>
          </a:srgbClr>
        </a:solidFill>
      </dgm:spPr>
      <dgm:t>
        <a:bodyPr/>
        <a:lstStyle/>
        <a:p>
          <a:r>
            <a:rPr lang="en-US" sz="1600" b="0" i="0"/>
            <a:t>Get started by completing this short </a:t>
          </a:r>
          <a:r>
            <a:rPr lang="en-US" sz="1600" b="1" i="0">
              <a:hlinkClick xmlns:r="http://schemas.openxmlformats.org/officeDocument/2006/relationships" r:id="rId1"/>
            </a:rPr>
            <a:t>Grow Minnesota! form</a:t>
          </a:r>
          <a:r>
            <a:rPr lang="en-US" sz="1600" b="0" i="0"/>
            <a:t> and let us know how we can assist your business</a:t>
          </a:r>
          <a:br>
            <a:rPr lang="en-US" sz="2000" b="0" i="0"/>
          </a:br>
          <a:endParaRPr lang="en-US" sz="2000"/>
        </a:p>
      </dgm:t>
    </dgm:pt>
    <dgm:pt modelId="{6C7FA8AA-6547-4DCA-B884-15BB7C030089}" type="parTrans" cxnId="{FCC6857B-1D46-4B4A-84FB-1B6D30C625DA}">
      <dgm:prSet/>
      <dgm:spPr/>
      <dgm:t>
        <a:bodyPr/>
        <a:lstStyle/>
        <a:p>
          <a:endParaRPr lang="en-US"/>
        </a:p>
      </dgm:t>
    </dgm:pt>
    <dgm:pt modelId="{99FD6E66-D8B6-484D-9A8B-FBE179229E67}" type="sibTrans" cxnId="{FCC6857B-1D46-4B4A-84FB-1B6D30C625DA}">
      <dgm:prSet/>
      <dgm:spPr/>
      <dgm:t>
        <a:bodyPr/>
        <a:lstStyle/>
        <a:p>
          <a:endParaRPr lang="en-US"/>
        </a:p>
      </dgm:t>
    </dgm:pt>
    <dgm:pt modelId="{ADA368C5-76FF-4AC9-9412-526D7E76B0F5}">
      <dgm:prSet/>
      <dgm:spPr>
        <a:solidFill>
          <a:schemeClr val="accent1">
            <a:lumMod val="75000"/>
          </a:schemeClr>
        </a:solidFill>
      </dgm:spPr>
      <dgm:t>
        <a:bodyPr/>
        <a:lstStyle/>
        <a:p>
          <a:r>
            <a:rPr lang="en-US" b="1"/>
            <a:t>Business resource guides</a:t>
          </a:r>
          <a:endParaRPr lang="en-US"/>
        </a:p>
      </dgm:t>
    </dgm:pt>
    <dgm:pt modelId="{3B28B0D4-2B46-4DFC-85B4-BB01137EA801}" type="parTrans" cxnId="{C29C566F-3A50-4B60-BD11-B95309CF776D}">
      <dgm:prSet/>
      <dgm:spPr/>
      <dgm:t>
        <a:bodyPr/>
        <a:lstStyle/>
        <a:p>
          <a:endParaRPr lang="en-US"/>
        </a:p>
      </dgm:t>
    </dgm:pt>
    <dgm:pt modelId="{A566234A-1A7A-4EA9-8486-0D43563EA422}" type="sibTrans" cxnId="{C29C566F-3A50-4B60-BD11-B95309CF776D}">
      <dgm:prSet/>
      <dgm:spPr/>
      <dgm:t>
        <a:bodyPr/>
        <a:lstStyle/>
        <a:p>
          <a:endParaRPr lang="en-US"/>
        </a:p>
      </dgm:t>
    </dgm:pt>
    <dgm:pt modelId="{F75AD98F-0AA6-414D-8C23-4C5BDDADF49F}">
      <dgm:prSet custT="1"/>
      <dgm:spPr>
        <a:solidFill>
          <a:srgbClr val="CCD2D8">
            <a:alpha val="34118"/>
          </a:srgbClr>
        </a:solidFill>
      </dgm:spPr>
      <dgm:t>
        <a:bodyPr/>
        <a:lstStyle/>
        <a:p>
          <a:r>
            <a:rPr lang="en-US" sz="1600"/>
            <a:t>Download </a:t>
          </a:r>
          <a:r>
            <a:rPr lang="en-US" sz="1600" b="1">
              <a:hlinkClick xmlns:r="http://schemas.openxmlformats.org/officeDocument/2006/relationships" r:id="rId2"/>
            </a:rPr>
            <a:t>free resource guides </a:t>
          </a:r>
          <a:r>
            <a:rPr lang="en-US" sz="1600"/>
            <a:t>to help you navigate existing programs and providers to access business funding, exporting assistance and workforce resources. </a:t>
          </a:r>
        </a:p>
      </dgm:t>
    </dgm:pt>
    <dgm:pt modelId="{0293A91D-ABA3-4746-8BB2-085493C3D79D}" type="parTrans" cxnId="{A9EF0000-5959-4914-9A7B-D6796E1BDD52}">
      <dgm:prSet/>
      <dgm:spPr/>
      <dgm:t>
        <a:bodyPr/>
        <a:lstStyle/>
        <a:p>
          <a:endParaRPr lang="en-US"/>
        </a:p>
      </dgm:t>
    </dgm:pt>
    <dgm:pt modelId="{E5847A4E-96E6-4519-967E-9DB7F79B4E06}" type="sibTrans" cxnId="{A9EF0000-5959-4914-9A7B-D6796E1BDD52}">
      <dgm:prSet/>
      <dgm:spPr/>
      <dgm:t>
        <a:bodyPr/>
        <a:lstStyle/>
        <a:p>
          <a:endParaRPr lang="en-US"/>
        </a:p>
      </dgm:t>
    </dgm:pt>
    <dgm:pt modelId="{A69046CE-0AEB-42A5-8F0B-D97B706792BA}">
      <dgm:prSet/>
      <dgm:spPr>
        <a:solidFill>
          <a:schemeClr val="accent1">
            <a:lumMod val="75000"/>
          </a:schemeClr>
        </a:solidFill>
      </dgm:spPr>
      <dgm:t>
        <a:bodyPr/>
        <a:lstStyle/>
        <a:p>
          <a:r>
            <a:rPr lang="en-US" b="1"/>
            <a:t>Other Chamber resources for small businesses</a:t>
          </a:r>
          <a:endParaRPr lang="en-US"/>
        </a:p>
      </dgm:t>
    </dgm:pt>
    <dgm:pt modelId="{4025CE3E-D686-4E46-85F5-7E3723D500D1}" type="parTrans" cxnId="{4386EDB8-9825-49F7-A0BC-2F0999DC3F8D}">
      <dgm:prSet/>
      <dgm:spPr/>
      <dgm:t>
        <a:bodyPr/>
        <a:lstStyle/>
        <a:p>
          <a:endParaRPr lang="en-US"/>
        </a:p>
      </dgm:t>
    </dgm:pt>
    <dgm:pt modelId="{0B9EB4E0-69E7-458D-961F-525519FAA4A3}" type="sibTrans" cxnId="{4386EDB8-9825-49F7-A0BC-2F0999DC3F8D}">
      <dgm:prSet/>
      <dgm:spPr/>
      <dgm:t>
        <a:bodyPr/>
        <a:lstStyle/>
        <a:p>
          <a:endParaRPr lang="en-US"/>
        </a:p>
      </dgm:t>
    </dgm:pt>
    <dgm:pt modelId="{BE9DEB82-99CB-4C35-80A2-9826F2AA710A}">
      <dgm:prSet custT="1"/>
      <dgm:spPr>
        <a:solidFill>
          <a:srgbClr val="CCD2D8">
            <a:alpha val="34118"/>
          </a:srgbClr>
        </a:solidFill>
      </dgm:spPr>
      <dgm:t>
        <a:bodyPr/>
        <a:lstStyle/>
        <a:p>
          <a:r>
            <a:rPr lang="en-US" sz="1600" err="1"/>
            <a:t>ChamberHealth</a:t>
          </a:r>
          <a:r>
            <a:rPr lang="en-US" sz="1600"/>
            <a:t>                            </a:t>
          </a:r>
        </a:p>
      </dgm:t>
    </dgm:pt>
    <dgm:pt modelId="{A9DE8A0B-2E8A-4639-86F0-EB4EC9D9B52C}" type="parTrans" cxnId="{C68D9AF2-E903-4881-9E02-51BEAF8D8F50}">
      <dgm:prSet/>
      <dgm:spPr/>
      <dgm:t>
        <a:bodyPr/>
        <a:lstStyle/>
        <a:p>
          <a:endParaRPr lang="en-US"/>
        </a:p>
      </dgm:t>
    </dgm:pt>
    <dgm:pt modelId="{8A86438C-F388-430D-956A-DFBD6EC57BCF}" type="sibTrans" cxnId="{C68D9AF2-E903-4881-9E02-51BEAF8D8F50}">
      <dgm:prSet/>
      <dgm:spPr/>
      <dgm:t>
        <a:bodyPr/>
        <a:lstStyle/>
        <a:p>
          <a:endParaRPr lang="en-US"/>
        </a:p>
      </dgm:t>
    </dgm:pt>
    <dgm:pt modelId="{C8C05446-35F1-4D0D-8BA4-B7299D7C94C3}">
      <dgm:prSet custT="1"/>
      <dgm:spPr>
        <a:solidFill>
          <a:srgbClr val="CCD2D8">
            <a:alpha val="34118"/>
          </a:srgbClr>
        </a:solidFill>
      </dgm:spPr>
      <dgm:t>
        <a:bodyPr/>
        <a:lstStyle/>
        <a:p>
          <a:r>
            <a:rPr lang="en-US" sz="1600"/>
            <a:t>HR Now </a:t>
          </a:r>
        </a:p>
      </dgm:t>
    </dgm:pt>
    <dgm:pt modelId="{74152B82-2D4D-4851-BCDD-847A3D9B5804}" type="parTrans" cxnId="{48D1F73F-B004-4A0C-A2E2-6AFB84468464}">
      <dgm:prSet/>
      <dgm:spPr/>
      <dgm:t>
        <a:bodyPr/>
        <a:lstStyle/>
        <a:p>
          <a:endParaRPr lang="en-US"/>
        </a:p>
      </dgm:t>
    </dgm:pt>
    <dgm:pt modelId="{4AAB040B-5CCD-4D3A-831A-0540FA2C6E83}" type="sibTrans" cxnId="{48D1F73F-B004-4A0C-A2E2-6AFB84468464}">
      <dgm:prSet/>
      <dgm:spPr/>
      <dgm:t>
        <a:bodyPr/>
        <a:lstStyle/>
        <a:p>
          <a:endParaRPr lang="en-US"/>
        </a:p>
      </dgm:t>
    </dgm:pt>
    <dgm:pt modelId="{00B16B95-E474-481D-9B48-4DAC787E8B9D}">
      <dgm:prSet custT="1"/>
      <dgm:spPr>
        <a:solidFill>
          <a:srgbClr val="CCD2D8">
            <a:alpha val="34118"/>
          </a:srgbClr>
        </a:solidFill>
      </dgm:spPr>
      <dgm:t>
        <a:bodyPr/>
        <a:lstStyle/>
        <a:p>
          <a:r>
            <a:rPr lang="en-US" sz="1600"/>
            <a:t>U</a:t>
          </a:r>
          <a:r>
            <a:rPr lang="en-US" sz="1600" b="0" i="0"/>
            <a:t>p to two hours of free consultation and follow-up assistance to identify potential resources and connections for your business. </a:t>
          </a:r>
          <a:br>
            <a:rPr lang="en-US" sz="1600" b="0" i="0"/>
          </a:br>
          <a:endParaRPr lang="en-US" sz="1600"/>
        </a:p>
      </dgm:t>
    </dgm:pt>
    <dgm:pt modelId="{975A8153-E9E5-4FB6-B015-647913D90128}" type="parTrans" cxnId="{B1C6A504-7248-4D7E-A088-9B09BFB7E00E}">
      <dgm:prSet/>
      <dgm:spPr/>
      <dgm:t>
        <a:bodyPr/>
        <a:lstStyle/>
        <a:p>
          <a:endParaRPr lang="en-US"/>
        </a:p>
      </dgm:t>
    </dgm:pt>
    <dgm:pt modelId="{906BCD97-285B-49D2-8293-CA2DD679435E}" type="sibTrans" cxnId="{B1C6A504-7248-4D7E-A088-9B09BFB7E00E}">
      <dgm:prSet/>
      <dgm:spPr/>
      <dgm:t>
        <a:bodyPr/>
        <a:lstStyle/>
        <a:p>
          <a:endParaRPr lang="en-US"/>
        </a:p>
      </dgm:t>
    </dgm:pt>
    <dgm:pt modelId="{E0AEA311-D886-4E24-B460-EA90ED99AAE4}">
      <dgm:prSet custT="1"/>
      <dgm:spPr>
        <a:solidFill>
          <a:srgbClr val="CCD2D8">
            <a:alpha val="34118"/>
          </a:srgbClr>
        </a:solidFill>
      </dgm:spPr>
      <dgm:t>
        <a:bodyPr/>
        <a:lstStyle/>
        <a:p>
          <a:r>
            <a:rPr lang="en-US" sz="1600"/>
            <a:t>Energy Smart and Waste Wise                   </a:t>
          </a:r>
        </a:p>
      </dgm:t>
    </dgm:pt>
    <dgm:pt modelId="{6C2321F6-7AB2-4941-9529-69CBF7423212}" type="parTrans" cxnId="{E3E3BEF9-47AF-441E-8365-0B85F6DEBD54}">
      <dgm:prSet/>
      <dgm:spPr/>
      <dgm:t>
        <a:bodyPr/>
        <a:lstStyle/>
        <a:p>
          <a:endParaRPr lang="en-US"/>
        </a:p>
      </dgm:t>
    </dgm:pt>
    <dgm:pt modelId="{CF90325E-CC30-4C7E-9CB7-4270AC6BBB4E}" type="sibTrans" cxnId="{E3E3BEF9-47AF-441E-8365-0B85F6DEBD54}">
      <dgm:prSet/>
      <dgm:spPr/>
      <dgm:t>
        <a:bodyPr/>
        <a:lstStyle/>
        <a:p>
          <a:endParaRPr lang="en-US"/>
        </a:p>
      </dgm:t>
    </dgm:pt>
    <dgm:pt modelId="{37B569FD-7780-4244-BB18-4BCDC666B852}">
      <dgm:prSet custT="1"/>
      <dgm:spPr>
        <a:solidFill>
          <a:srgbClr val="CCD2D8">
            <a:alpha val="34118"/>
          </a:srgbClr>
        </a:solidFill>
      </dgm:spPr>
      <dgm:t>
        <a:bodyPr/>
        <a:lstStyle/>
        <a:p>
          <a:r>
            <a:rPr lang="en-US" sz="1600" b="1">
              <a:hlinkClick xmlns:r="http://schemas.openxmlformats.org/officeDocument/2006/relationships" r:id="rId3"/>
            </a:rPr>
            <a:t>More information here!</a:t>
          </a:r>
          <a:endParaRPr lang="en-US" sz="1600" b="1"/>
        </a:p>
      </dgm:t>
    </dgm:pt>
    <dgm:pt modelId="{6E6899C1-37DC-456E-A01B-B3734440F169}" type="parTrans" cxnId="{5868B6DC-2705-4104-94A4-BA9EBA41C4EF}">
      <dgm:prSet/>
      <dgm:spPr/>
      <dgm:t>
        <a:bodyPr/>
        <a:lstStyle/>
        <a:p>
          <a:endParaRPr lang="en-US"/>
        </a:p>
      </dgm:t>
    </dgm:pt>
    <dgm:pt modelId="{752B86F8-EC77-4083-8724-0088E7156CEA}" type="sibTrans" cxnId="{5868B6DC-2705-4104-94A4-BA9EBA41C4EF}">
      <dgm:prSet/>
      <dgm:spPr/>
      <dgm:t>
        <a:bodyPr/>
        <a:lstStyle/>
        <a:p>
          <a:endParaRPr lang="en-US"/>
        </a:p>
      </dgm:t>
    </dgm:pt>
    <dgm:pt modelId="{4D0DAF50-3328-45AE-922A-D3957A683324}">
      <dgm:prSet custT="1"/>
      <dgm:spPr>
        <a:solidFill>
          <a:srgbClr val="CCD2D8">
            <a:alpha val="34118"/>
          </a:srgbClr>
        </a:solidFill>
      </dgm:spPr>
      <dgm:t>
        <a:bodyPr/>
        <a:lstStyle/>
        <a:p>
          <a:endParaRPr lang="en-US" sz="1600" b="1"/>
        </a:p>
      </dgm:t>
    </dgm:pt>
    <dgm:pt modelId="{35062989-C2E5-4E43-B69D-0A9291AEFAE2}" type="parTrans" cxnId="{FC998614-7558-466D-AD06-48986D27FC41}">
      <dgm:prSet/>
      <dgm:spPr/>
      <dgm:t>
        <a:bodyPr/>
        <a:lstStyle/>
        <a:p>
          <a:endParaRPr lang="en-US"/>
        </a:p>
      </dgm:t>
    </dgm:pt>
    <dgm:pt modelId="{24133275-F9D0-48B4-BDB1-D04EC7F4B47D}" type="sibTrans" cxnId="{FC998614-7558-466D-AD06-48986D27FC41}">
      <dgm:prSet/>
      <dgm:spPr/>
      <dgm:t>
        <a:bodyPr/>
        <a:lstStyle/>
        <a:p>
          <a:endParaRPr lang="en-US"/>
        </a:p>
      </dgm:t>
    </dgm:pt>
    <dgm:pt modelId="{1C08E9A3-75AB-44B3-B62F-43BE432FC7BF}" type="pres">
      <dgm:prSet presAssocID="{AF729ACD-1672-441C-8076-603B4A752FB0}" presName="Name0" presStyleCnt="0">
        <dgm:presLayoutVars>
          <dgm:dir/>
          <dgm:animLvl val="lvl"/>
          <dgm:resizeHandles val="exact"/>
        </dgm:presLayoutVars>
      </dgm:prSet>
      <dgm:spPr/>
    </dgm:pt>
    <dgm:pt modelId="{9AC7F08F-0F7C-44C7-ADC5-5401976A9AA2}" type="pres">
      <dgm:prSet presAssocID="{71D4AFFB-C991-485E-A527-97F52BFADE46}" presName="composite" presStyleCnt="0"/>
      <dgm:spPr/>
    </dgm:pt>
    <dgm:pt modelId="{5EEB1873-9553-4396-9EC2-5C21BCCE060B}" type="pres">
      <dgm:prSet presAssocID="{71D4AFFB-C991-485E-A527-97F52BFADE46}" presName="parTx" presStyleLbl="alignNode1" presStyleIdx="0" presStyleCnt="3">
        <dgm:presLayoutVars>
          <dgm:chMax val="0"/>
          <dgm:chPref val="0"/>
          <dgm:bulletEnabled val="1"/>
        </dgm:presLayoutVars>
      </dgm:prSet>
      <dgm:spPr/>
    </dgm:pt>
    <dgm:pt modelId="{344E3DBF-A054-4416-B73E-68BC7AC6AEDC}" type="pres">
      <dgm:prSet presAssocID="{71D4AFFB-C991-485E-A527-97F52BFADE46}" presName="desTx" presStyleLbl="alignAccFollowNode1" presStyleIdx="0" presStyleCnt="3">
        <dgm:presLayoutVars>
          <dgm:bulletEnabled val="1"/>
        </dgm:presLayoutVars>
      </dgm:prSet>
      <dgm:spPr/>
    </dgm:pt>
    <dgm:pt modelId="{3B6A3FC0-96BD-4C8E-82EA-AFB1FD261330}" type="pres">
      <dgm:prSet presAssocID="{356E1573-2688-4CD9-9605-BC3AF5AE4821}" presName="space" presStyleCnt="0"/>
      <dgm:spPr/>
    </dgm:pt>
    <dgm:pt modelId="{136E4D4B-D148-43E4-9E7B-D720EABFD9E1}" type="pres">
      <dgm:prSet presAssocID="{ADA368C5-76FF-4AC9-9412-526D7E76B0F5}" presName="composite" presStyleCnt="0"/>
      <dgm:spPr/>
    </dgm:pt>
    <dgm:pt modelId="{D4E12991-0B2B-4D15-BFD8-67797454D26D}" type="pres">
      <dgm:prSet presAssocID="{ADA368C5-76FF-4AC9-9412-526D7E76B0F5}" presName="parTx" presStyleLbl="alignNode1" presStyleIdx="1" presStyleCnt="3">
        <dgm:presLayoutVars>
          <dgm:chMax val="0"/>
          <dgm:chPref val="0"/>
          <dgm:bulletEnabled val="1"/>
        </dgm:presLayoutVars>
      </dgm:prSet>
      <dgm:spPr/>
    </dgm:pt>
    <dgm:pt modelId="{DB92F069-89A9-4D63-A8BA-A824D1075F04}" type="pres">
      <dgm:prSet presAssocID="{ADA368C5-76FF-4AC9-9412-526D7E76B0F5}" presName="desTx" presStyleLbl="alignAccFollowNode1" presStyleIdx="1" presStyleCnt="3">
        <dgm:presLayoutVars>
          <dgm:bulletEnabled val="1"/>
        </dgm:presLayoutVars>
      </dgm:prSet>
      <dgm:spPr/>
    </dgm:pt>
    <dgm:pt modelId="{6AE55EA5-5B70-46EF-8A9B-A5B87EFEA191}" type="pres">
      <dgm:prSet presAssocID="{A566234A-1A7A-4EA9-8486-0D43563EA422}" presName="space" presStyleCnt="0"/>
      <dgm:spPr/>
    </dgm:pt>
    <dgm:pt modelId="{04E52FB2-9E9A-4BB4-95D3-478D95A81255}" type="pres">
      <dgm:prSet presAssocID="{A69046CE-0AEB-42A5-8F0B-D97B706792BA}" presName="composite" presStyleCnt="0"/>
      <dgm:spPr/>
    </dgm:pt>
    <dgm:pt modelId="{EC148AD7-7EFD-4B05-9E75-60C1AC582A59}" type="pres">
      <dgm:prSet presAssocID="{A69046CE-0AEB-42A5-8F0B-D97B706792BA}" presName="parTx" presStyleLbl="alignNode1" presStyleIdx="2" presStyleCnt="3">
        <dgm:presLayoutVars>
          <dgm:chMax val="0"/>
          <dgm:chPref val="0"/>
          <dgm:bulletEnabled val="1"/>
        </dgm:presLayoutVars>
      </dgm:prSet>
      <dgm:spPr/>
    </dgm:pt>
    <dgm:pt modelId="{B3E1A3B4-2EFB-4DD1-95F2-5B2B21E550CB}" type="pres">
      <dgm:prSet presAssocID="{A69046CE-0AEB-42A5-8F0B-D97B706792BA}" presName="desTx" presStyleLbl="alignAccFollowNode1" presStyleIdx="2" presStyleCnt="3">
        <dgm:presLayoutVars>
          <dgm:bulletEnabled val="1"/>
        </dgm:presLayoutVars>
      </dgm:prSet>
      <dgm:spPr/>
    </dgm:pt>
  </dgm:ptLst>
  <dgm:cxnLst>
    <dgm:cxn modelId="{A9EF0000-5959-4914-9A7B-D6796E1BDD52}" srcId="{ADA368C5-76FF-4AC9-9412-526D7E76B0F5}" destId="{F75AD98F-0AA6-414D-8C23-4C5BDDADF49F}" srcOrd="0" destOrd="0" parTransId="{0293A91D-ABA3-4746-8BB2-085493C3D79D}" sibTransId="{E5847A4E-96E6-4519-967E-9DB7F79B4E06}"/>
    <dgm:cxn modelId="{B1C6A504-7248-4D7E-A088-9B09BFB7E00E}" srcId="{71D4AFFB-C991-485E-A527-97F52BFADE46}" destId="{00B16B95-E474-481D-9B48-4DAC787E8B9D}" srcOrd="0" destOrd="0" parTransId="{975A8153-E9E5-4FB6-B015-647913D90128}" sibTransId="{906BCD97-285B-49D2-8293-CA2DD679435E}"/>
    <dgm:cxn modelId="{7754820E-3F44-4B6D-9EA4-13EED1EED20B}" type="presOf" srcId="{C8C05446-35F1-4D0D-8BA4-B7299D7C94C3}" destId="{B3E1A3B4-2EFB-4DD1-95F2-5B2B21E550CB}" srcOrd="0" destOrd="2" presId="urn:microsoft.com/office/officeart/2005/8/layout/hList1"/>
    <dgm:cxn modelId="{FC998614-7558-466D-AD06-48986D27FC41}" srcId="{A69046CE-0AEB-42A5-8F0B-D97B706792BA}" destId="{4D0DAF50-3328-45AE-922A-D3957A683324}" srcOrd="3" destOrd="0" parTransId="{35062989-C2E5-4E43-B69D-0A9291AEFAE2}" sibTransId="{24133275-F9D0-48B4-BDB1-D04EC7F4B47D}"/>
    <dgm:cxn modelId="{FC830029-3565-41CE-B7FE-E1C7AF00C345}" type="presOf" srcId="{A69046CE-0AEB-42A5-8F0B-D97B706792BA}" destId="{EC148AD7-7EFD-4B05-9E75-60C1AC582A59}" srcOrd="0" destOrd="0" presId="urn:microsoft.com/office/officeart/2005/8/layout/hList1"/>
    <dgm:cxn modelId="{3A95582C-2417-4D6B-AD04-7CED99891BE5}" srcId="{AF729ACD-1672-441C-8076-603B4A752FB0}" destId="{71D4AFFB-C991-485E-A527-97F52BFADE46}" srcOrd="0" destOrd="0" parTransId="{196117FF-43AE-46D0-BC49-4634AE714B0F}" sibTransId="{356E1573-2688-4CD9-9605-BC3AF5AE4821}"/>
    <dgm:cxn modelId="{48D1F73F-B004-4A0C-A2E2-6AFB84468464}" srcId="{A69046CE-0AEB-42A5-8F0B-D97B706792BA}" destId="{C8C05446-35F1-4D0D-8BA4-B7299D7C94C3}" srcOrd="2" destOrd="0" parTransId="{74152B82-2D4D-4851-BCDD-847A3D9B5804}" sibTransId="{4AAB040B-5CCD-4D3A-831A-0540FA2C6E83}"/>
    <dgm:cxn modelId="{D730785E-C822-482A-B7AE-7FD3848D56BC}" type="presOf" srcId="{ADA368C5-76FF-4AC9-9412-526D7E76B0F5}" destId="{D4E12991-0B2B-4D15-BFD8-67797454D26D}" srcOrd="0" destOrd="0" presId="urn:microsoft.com/office/officeart/2005/8/layout/hList1"/>
    <dgm:cxn modelId="{3B63BF62-D6D1-43E4-AEA8-C6E4D95E1AE7}" type="presOf" srcId="{F75AD98F-0AA6-414D-8C23-4C5BDDADF49F}" destId="{DB92F069-89A9-4D63-A8BA-A824D1075F04}" srcOrd="0" destOrd="0" presId="urn:microsoft.com/office/officeart/2005/8/layout/hList1"/>
    <dgm:cxn modelId="{932EA167-97A3-4159-ADF5-E635B36AF33F}" type="presOf" srcId="{37B569FD-7780-4244-BB18-4BCDC666B852}" destId="{B3E1A3B4-2EFB-4DD1-95F2-5B2B21E550CB}" srcOrd="0" destOrd="4" presId="urn:microsoft.com/office/officeart/2005/8/layout/hList1"/>
    <dgm:cxn modelId="{EF1ECB6A-4E37-4FF8-8C2B-37A28D13ABB5}" type="presOf" srcId="{8BD150AA-7145-4801-A890-E18C26562A7D}" destId="{344E3DBF-A054-4416-B73E-68BC7AC6AEDC}" srcOrd="0" destOrd="1" presId="urn:microsoft.com/office/officeart/2005/8/layout/hList1"/>
    <dgm:cxn modelId="{C29C566F-3A50-4B60-BD11-B95309CF776D}" srcId="{AF729ACD-1672-441C-8076-603B4A752FB0}" destId="{ADA368C5-76FF-4AC9-9412-526D7E76B0F5}" srcOrd="1" destOrd="0" parTransId="{3B28B0D4-2B46-4DFC-85B4-BB01137EA801}" sibTransId="{A566234A-1A7A-4EA9-8486-0D43563EA422}"/>
    <dgm:cxn modelId="{FCC6857B-1D46-4B4A-84FB-1B6D30C625DA}" srcId="{71D4AFFB-C991-485E-A527-97F52BFADE46}" destId="{8BD150AA-7145-4801-A890-E18C26562A7D}" srcOrd="1" destOrd="0" parTransId="{6C7FA8AA-6547-4DCA-B884-15BB7C030089}" sibTransId="{99FD6E66-D8B6-484D-9A8B-FBE179229E67}"/>
    <dgm:cxn modelId="{6919EA83-3C03-4CB2-90A7-099397077CD0}" type="presOf" srcId="{AF729ACD-1672-441C-8076-603B4A752FB0}" destId="{1C08E9A3-75AB-44B3-B62F-43BE432FC7BF}" srcOrd="0" destOrd="0" presId="urn:microsoft.com/office/officeart/2005/8/layout/hList1"/>
    <dgm:cxn modelId="{7D52CA96-8B72-4A99-AF08-039C1DA54DB2}" type="presOf" srcId="{4D0DAF50-3328-45AE-922A-D3957A683324}" destId="{B3E1A3B4-2EFB-4DD1-95F2-5B2B21E550CB}" srcOrd="0" destOrd="3" presId="urn:microsoft.com/office/officeart/2005/8/layout/hList1"/>
    <dgm:cxn modelId="{D329099D-E33E-4485-93C9-ABB9F1EC293D}" type="presOf" srcId="{BE9DEB82-99CB-4C35-80A2-9826F2AA710A}" destId="{B3E1A3B4-2EFB-4DD1-95F2-5B2B21E550CB}" srcOrd="0" destOrd="1" presId="urn:microsoft.com/office/officeart/2005/8/layout/hList1"/>
    <dgm:cxn modelId="{01F696A6-87EE-4484-BAD3-73E7F403FB51}" type="presOf" srcId="{71D4AFFB-C991-485E-A527-97F52BFADE46}" destId="{5EEB1873-9553-4396-9EC2-5C21BCCE060B}" srcOrd="0" destOrd="0" presId="urn:microsoft.com/office/officeart/2005/8/layout/hList1"/>
    <dgm:cxn modelId="{4386EDB8-9825-49F7-A0BC-2F0999DC3F8D}" srcId="{AF729ACD-1672-441C-8076-603B4A752FB0}" destId="{A69046CE-0AEB-42A5-8F0B-D97B706792BA}" srcOrd="2" destOrd="0" parTransId="{4025CE3E-D686-4E46-85F5-7E3723D500D1}" sibTransId="{0B9EB4E0-69E7-458D-961F-525519FAA4A3}"/>
    <dgm:cxn modelId="{A65CB2CE-D33D-4E1E-89F3-9760FFA2A520}" type="presOf" srcId="{E0AEA311-D886-4E24-B460-EA90ED99AAE4}" destId="{B3E1A3B4-2EFB-4DD1-95F2-5B2B21E550CB}" srcOrd="0" destOrd="0" presId="urn:microsoft.com/office/officeart/2005/8/layout/hList1"/>
    <dgm:cxn modelId="{5868B6DC-2705-4104-94A4-BA9EBA41C4EF}" srcId="{A69046CE-0AEB-42A5-8F0B-D97B706792BA}" destId="{37B569FD-7780-4244-BB18-4BCDC666B852}" srcOrd="4" destOrd="0" parTransId="{6E6899C1-37DC-456E-A01B-B3734440F169}" sibTransId="{752B86F8-EC77-4083-8724-0088E7156CEA}"/>
    <dgm:cxn modelId="{C68D9AF2-E903-4881-9E02-51BEAF8D8F50}" srcId="{A69046CE-0AEB-42A5-8F0B-D97B706792BA}" destId="{BE9DEB82-99CB-4C35-80A2-9826F2AA710A}" srcOrd="1" destOrd="0" parTransId="{A9DE8A0B-2E8A-4639-86F0-EB4EC9D9B52C}" sibTransId="{8A86438C-F388-430D-956A-DFBD6EC57BCF}"/>
    <dgm:cxn modelId="{E3E3BEF9-47AF-441E-8365-0B85F6DEBD54}" srcId="{A69046CE-0AEB-42A5-8F0B-D97B706792BA}" destId="{E0AEA311-D886-4E24-B460-EA90ED99AAE4}" srcOrd="0" destOrd="0" parTransId="{6C2321F6-7AB2-4941-9529-69CBF7423212}" sibTransId="{CF90325E-CC30-4C7E-9CB7-4270AC6BBB4E}"/>
    <dgm:cxn modelId="{73E22BFD-BDFD-40CB-8A97-922130186719}" type="presOf" srcId="{00B16B95-E474-481D-9B48-4DAC787E8B9D}" destId="{344E3DBF-A054-4416-B73E-68BC7AC6AEDC}" srcOrd="0" destOrd="0" presId="urn:microsoft.com/office/officeart/2005/8/layout/hList1"/>
    <dgm:cxn modelId="{46362425-1DC5-4F3F-A62B-2B66175AF22C}" type="presParOf" srcId="{1C08E9A3-75AB-44B3-B62F-43BE432FC7BF}" destId="{9AC7F08F-0F7C-44C7-ADC5-5401976A9AA2}" srcOrd="0" destOrd="0" presId="urn:microsoft.com/office/officeart/2005/8/layout/hList1"/>
    <dgm:cxn modelId="{9CC45E2D-E866-42A7-B2FB-1855CE1FB581}" type="presParOf" srcId="{9AC7F08F-0F7C-44C7-ADC5-5401976A9AA2}" destId="{5EEB1873-9553-4396-9EC2-5C21BCCE060B}" srcOrd="0" destOrd="0" presId="urn:microsoft.com/office/officeart/2005/8/layout/hList1"/>
    <dgm:cxn modelId="{C2E17AF1-C955-4477-BDE2-8211E1676483}" type="presParOf" srcId="{9AC7F08F-0F7C-44C7-ADC5-5401976A9AA2}" destId="{344E3DBF-A054-4416-B73E-68BC7AC6AEDC}" srcOrd="1" destOrd="0" presId="urn:microsoft.com/office/officeart/2005/8/layout/hList1"/>
    <dgm:cxn modelId="{5BFEA753-BBCB-4ED0-B683-AABA0CA520B2}" type="presParOf" srcId="{1C08E9A3-75AB-44B3-B62F-43BE432FC7BF}" destId="{3B6A3FC0-96BD-4C8E-82EA-AFB1FD261330}" srcOrd="1" destOrd="0" presId="urn:microsoft.com/office/officeart/2005/8/layout/hList1"/>
    <dgm:cxn modelId="{4E9CDADE-8385-48EB-A700-336F56FC927F}" type="presParOf" srcId="{1C08E9A3-75AB-44B3-B62F-43BE432FC7BF}" destId="{136E4D4B-D148-43E4-9E7B-D720EABFD9E1}" srcOrd="2" destOrd="0" presId="urn:microsoft.com/office/officeart/2005/8/layout/hList1"/>
    <dgm:cxn modelId="{312367A3-D3F3-447C-8AA7-B50CA224AD25}" type="presParOf" srcId="{136E4D4B-D148-43E4-9E7B-D720EABFD9E1}" destId="{D4E12991-0B2B-4D15-BFD8-67797454D26D}" srcOrd="0" destOrd="0" presId="urn:microsoft.com/office/officeart/2005/8/layout/hList1"/>
    <dgm:cxn modelId="{3592CE60-0369-4EC2-AE6B-3753EF0FA0B7}" type="presParOf" srcId="{136E4D4B-D148-43E4-9E7B-D720EABFD9E1}" destId="{DB92F069-89A9-4D63-A8BA-A824D1075F04}" srcOrd="1" destOrd="0" presId="urn:microsoft.com/office/officeart/2005/8/layout/hList1"/>
    <dgm:cxn modelId="{432D9542-09D8-4080-B0DF-1FAF00DD739F}" type="presParOf" srcId="{1C08E9A3-75AB-44B3-B62F-43BE432FC7BF}" destId="{6AE55EA5-5B70-46EF-8A9B-A5B87EFEA191}" srcOrd="3" destOrd="0" presId="urn:microsoft.com/office/officeart/2005/8/layout/hList1"/>
    <dgm:cxn modelId="{B0289FC5-6C0A-447C-BF38-877355028653}" type="presParOf" srcId="{1C08E9A3-75AB-44B3-B62F-43BE432FC7BF}" destId="{04E52FB2-9E9A-4BB4-95D3-478D95A81255}" srcOrd="4" destOrd="0" presId="urn:microsoft.com/office/officeart/2005/8/layout/hList1"/>
    <dgm:cxn modelId="{BBA69A25-AE4B-437E-BCF7-8E93A5F1BC78}" type="presParOf" srcId="{04E52FB2-9E9A-4BB4-95D3-478D95A81255}" destId="{EC148AD7-7EFD-4B05-9E75-60C1AC582A59}" srcOrd="0" destOrd="0" presId="urn:microsoft.com/office/officeart/2005/8/layout/hList1"/>
    <dgm:cxn modelId="{87A91290-4B93-4C31-814C-2CAA286C27D9}" type="presParOf" srcId="{04E52FB2-9E9A-4BB4-95D3-478D95A81255}" destId="{B3E1A3B4-2EFB-4DD1-95F2-5B2B21E550C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B1873-9553-4396-9EC2-5C21BCCE060B}">
      <dsp:nvSpPr>
        <dsp:cNvPr id="0" name=""/>
        <dsp:cNvSpPr/>
      </dsp:nvSpPr>
      <dsp:spPr>
        <a:xfrm>
          <a:off x="3516" y="576061"/>
          <a:ext cx="3428404" cy="1352806"/>
        </a:xfrm>
        <a:prstGeom prst="rect">
          <a:avLst/>
        </a:prstGeom>
        <a:solidFill>
          <a:schemeClr val="accent1">
            <a:lumMod val="75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a:t>One-on-one business assistance</a:t>
          </a:r>
          <a:endParaRPr lang="en-US" sz="2700" kern="1200"/>
        </a:p>
      </dsp:txBody>
      <dsp:txXfrm>
        <a:off x="3516" y="576061"/>
        <a:ext cx="3428404" cy="1352806"/>
      </dsp:txXfrm>
    </dsp:sp>
    <dsp:sp modelId="{344E3DBF-A054-4416-B73E-68BC7AC6AEDC}">
      <dsp:nvSpPr>
        <dsp:cNvPr id="0" name=""/>
        <dsp:cNvSpPr/>
      </dsp:nvSpPr>
      <dsp:spPr>
        <a:xfrm>
          <a:off x="3516" y="1928868"/>
          <a:ext cx="3428404" cy="2816369"/>
        </a:xfrm>
        <a:prstGeom prst="rect">
          <a:avLst/>
        </a:prstGeom>
        <a:solidFill>
          <a:srgbClr val="CCD2D8">
            <a:alpha val="34118"/>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U</a:t>
          </a:r>
          <a:r>
            <a:rPr lang="en-US" sz="1600" b="0" i="0" kern="1200"/>
            <a:t>p to two hours of free consultation and follow-up assistance to identify potential resources and connections for your business. </a:t>
          </a:r>
          <a:br>
            <a:rPr lang="en-US" sz="1600" b="0" i="0" kern="1200"/>
          </a:br>
          <a:endParaRPr lang="en-US" sz="1600" kern="1200"/>
        </a:p>
        <a:p>
          <a:pPr marL="171450" lvl="1" indent="-171450" algn="l" defTabSz="711200">
            <a:lnSpc>
              <a:spcPct val="90000"/>
            </a:lnSpc>
            <a:spcBef>
              <a:spcPct val="0"/>
            </a:spcBef>
            <a:spcAft>
              <a:spcPct val="15000"/>
            </a:spcAft>
            <a:buChar char="•"/>
          </a:pPr>
          <a:r>
            <a:rPr lang="en-US" sz="1600" b="0" i="0" kern="1200"/>
            <a:t>Get started by completing this short </a:t>
          </a:r>
          <a:r>
            <a:rPr lang="en-US" sz="1600" b="1" i="0" kern="1200">
              <a:hlinkClick xmlns:r="http://schemas.openxmlformats.org/officeDocument/2006/relationships" r:id="rId1"/>
            </a:rPr>
            <a:t>Grow Minnesota! form</a:t>
          </a:r>
          <a:r>
            <a:rPr lang="en-US" sz="1600" b="0" i="0" kern="1200"/>
            <a:t> and let us know how we can assist your business</a:t>
          </a:r>
          <a:br>
            <a:rPr lang="en-US" sz="2000" b="0" i="0" kern="1200"/>
          </a:br>
          <a:endParaRPr lang="en-US" sz="2000" kern="1200"/>
        </a:p>
      </dsp:txBody>
      <dsp:txXfrm>
        <a:off x="3516" y="1928868"/>
        <a:ext cx="3428404" cy="2816369"/>
      </dsp:txXfrm>
    </dsp:sp>
    <dsp:sp modelId="{D4E12991-0B2B-4D15-BFD8-67797454D26D}">
      <dsp:nvSpPr>
        <dsp:cNvPr id="0" name=""/>
        <dsp:cNvSpPr/>
      </dsp:nvSpPr>
      <dsp:spPr>
        <a:xfrm>
          <a:off x="3911897" y="576061"/>
          <a:ext cx="3428404" cy="1352806"/>
        </a:xfrm>
        <a:prstGeom prst="rect">
          <a:avLst/>
        </a:prstGeom>
        <a:solidFill>
          <a:schemeClr val="accent1">
            <a:lumMod val="75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a:t>Business resource guides</a:t>
          </a:r>
          <a:endParaRPr lang="en-US" sz="2700" kern="1200"/>
        </a:p>
      </dsp:txBody>
      <dsp:txXfrm>
        <a:off x="3911897" y="576061"/>
        <a:ext cx="3428404" cy="1352806"/>
      </dsp:txXfrm>
    </dsp:sp>
    <dsp:sp modelId="{DB92F069-89A9-4D63-A8BA-A824D1075F04}">
      <dsp:nvSpPr>
        <dsp:cNvPr id="0" name=""/>
        <dsp:cNvSpPr/>
      </dsp:nvSpPr>
      <dsp:spPr>
        <a:xfrm>
          <a:off x="3911897" y="1928868"/>
          <a:ext cx="3428404" cy="2816369"/>
        </a:xfrm>
        <a:prstGeom prst="rect">
          <a:avLst/>
        </a:prstGeom>
        <a:solidFill>
          <a:srgbClr val="CCD2D8">
            <a:alpha val="34118"/>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Download </a:t>
          </a:r>
          <a:r>
            <a:rPr lang="en-US" sz="1600" b="1" kern="1200">
              <a:hlinkClick xmlns:r="http://schemas.openxmlformats.org/officeDocument/2006/relationships" r:id="rId2"/>
            </a:rPr>
            <a:t>free resource guides </a:t>
          </a:r>
          <a:r>
            <a:rPr lang="en-US" sz="1600" kern="1200"/>
            <a:t>to help you navigate existing programs and providers to access business funding, exporting assistance and workforce resources. </a:t>
          </a:r>
        </a:p>
      </dsp:txBody>
      <dsp:txXfrm>
        <a:off x="3911897" y="1928868"/>
        <a:ext cx="3428404" cy="2816369"/>
      </dsp:txXfrm>
    </dsp:sp>
    <dsp:sp modelId="{EC148AD7-7EFD-4B05-9E75-60C1AC582A59}">
      <dsp:nvSpPr>
        <dsp:cNvPr id="0" name=""/>
        <dsp:cNvSpPr/>
      </dsp:nvSpPr>
      <dsp:spPr>
        <a:xfrm>
          <a:off x="7820279" y="576061"/>
          <a:ext cx="3428404" cy="1352806"/>
        </a:xfrm>
        <a:prstGeom prst="rect">
          <a:avLst/>
        </a:prstGeom>
        <a:solidFill>
          <a:schemeClr val="accent1">
            <a:lumMod val="75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a:t>Other Chamber resources for small businesses</a:t>
          </a:r>
          <a:endParaRPr lang="en-US" sz="2700" kern="1200"/>
        </a:p>
      </dsp:txBody>
      <dsp:txXfrm>
        <a:off x="7820279" y="576061"/>
        <a:ext cx="3428404" cy="1352806"/>
      </dsp:txXfrm>
    </dsp:sp>
    <dsp:sp modelId="{B3E1A3B4-2EFB-4DD1-95F2-5B2B21E550CB}">
      <dsp:nvSpPr>
        <dsp:cNvPr id="0" name=""/>
        <dsp:cNvSpPr/>
      </dsp:nvSpPr>
      <dsp:spPr>
        <a:xfrm>
          <a:off x="7820279" y="1928868"/>
          <a:ext cx="3428404" cy="2816369"/>
        </a:xfrm>
        <a:prstGeom prst="rect">
          <a:avLst/>
        </a:prstGeom>
        <a:solidFill>
          <a:srgbClr val="CCD2D8">
            <a:alpha val="34118"/>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Energy Smart and Waste Wise                   </a:t>
          </a:r>
        </a:p>
        <a:p>
          <a:pPr marL="171450" lvl="1" indent="-171450" algn="l" defTabSz="711200">
            <a:lnSpc>
              <a:spcPct val="90000"/>
            </a:lnSpc>
            <a:spcBef>
              <a:spcPct val="0"/>
            </a:spcBef>
            <a:spcAft>
              <a:spcPct val="15000"/>
            </a:spcAft>
            <a:buChar char="•"/>
          </a:pPr>
          <a:r>
            <a:rPr lang="en-US" sz="1600" kern="1200" err="1"/>
            <a:t>ChamberHealth</a:t>
          </a:r>
          <a:r>
            <a:rPr lang="en-US" sz="1600" kern="1200"/>
            <a:t>                            </a:t>
          </a:r>
        </a:p>
        <a:p>
          <a:pPr marL="171450" lvl="1" indent="-171450" algn="l" defTabSz="711200">
            <a:lnSpc>
              <a:spcPct val="90000"/>
            </a:lnSpc>
            <a:spcBef>
              <a:spcPct val="0"/>
            </a:spcBef>
            <a:spcAft>
              <a:spcPct val="15000"/>
            </a:spcAft>
            <a:buChar char="•"/>
          </a:pPr>
          <a:r>
            <a:rPr lang="en-US" sz="1600" kern="1200"/>
            <a:t>HR Now </a:t>
          </a:r>
        </a:p>
        <a:p>
          <a:pPr marL="171450" lvl="1" indent="-171450" algn="l" defTabSz="711200">
            <a:lnSpc>
              <a:spcPct val="90000"/>
            </a:lnSpc>
            <a:spcBef>
              <a:spcPct val="0"/>
            </a:spcBef>
            <a:spcAft>
              <a:spcPct val="15000"/>
            </a:spcAft>
            <a:buChar char="•"/>
          </a:pPr>
          <a:endParaRPr lang="en-US" sz="1600" b="1" kern="1200"/>
        </a:p>
        <a:p>
          <a:pPr marL="171450" lvl="1" indent="-171450" algn="l" defTabSz="711200">
            <a:lnSpc>
              <a:spcPct val="90000"/>
            </a:lnSpc>
            <a:spcBef>
              <a:spcPct val="0"/>
            </a:spcBef>
            <a:spcAft>
              <a:spcPct val="15000"/>
            </a:spcAft>
            <a:buChar char="•"/>
          </a:pPr>
          <a:r>
            <a:rPr lang="en-US" sz="1600" b="1" kern="1200">
              <a:hlinkClick xmlns:r="http://schemas.openxmlformats.org/officeDocument/2006/relationships" r:id="rId3"/>
            </a:rPr>
            <a:t>More information here!</a:t>
          </a:r>
          <a:endParaRPr lang="en-US" sz="1600" b="1" kern="1200"/>
        </a:p>
      </dsp:txBody>
      <dsp:txXfrm>
        <a:off x="7820279" y="1928868"/>
        <a:ext cx="3428404" cy="281636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5"/>
          </a:xfrm>
          <a:prstGeom prst="rect">
            <a:avLst/>
          </a:prstGeom>
        </p:spPr>
        <p:txBody>
          <a:bodyPr vert="horz" lIns="93102" tIns="46552" rIns="93102" bIns="46552" rtlCol="0"/>
          <a:lstStyle>
            <a:lvl1pPr algn="l">
              <a:defRPr sz="1200"/>
            </a:lvl1pPr>
          </a:lstStyle>
          <a:p>
            <a:endParaRPr lang="en-US">
              <a:latin typeface="Calibri" panose="020F0502020204030204" pitchFamily="34" charset="0"/>
            </a:endParaRPr>
          </a:p>
        </p:txBody>
      </p:sp>
      <p:sp>
        <p:nvSpPr>
          <p:cNvPr id="3" name="Date Placeholder 2"/>
          <p:cNvSpPr>
            <a:spLocks noGrp="1"/>
          </p:cNvSpPr>
          <p:nvPr>
            <p:ph type="dt" sz="quarter" idx="1"/>
          </p:nvPr>
        </p:nvSpPr>
        <p:spPr>
          <a:xfrm>
            <a:off x="3967341" y="0"/>
            <a:ext cx="3035088" cy="466115"/>
          </a:xfrm>
          <a:prstGeom prst="rect">
            <a:avLst/>
          </a:prstGeom>
        </p:spPr>
        <p:txBody>
          <a:bodyPr vert="horz" lIns="93102" tIns="46552" rIns="93102" bIns="46552" rtlCol="0"/>
          <a:lstStyle>
            <a:lvl1pPr algn="r">
              <a:defRPr sz="1200"/>
            </a:lvl1pPr>
          </a:lstStyle>
          <a:p>
            <a:fld id="{F2A04DE5-F1A9-4D45-BF54-BEFDBA739CA2}" type="datetimeFigureOut">
              <a:rPr lang="en-US" smtClean="0">
                <a:latin typeface="Calibri" panose="020F0502020204030204" pitchFamily="34" charset="0"/>
              </a:rPr>
              <a:t>12/10/2024</a:t>
            </a:fld>
            <a:endParaRPr lang="en-US">
              <a:latin typeface="Calibri" panose="020F0502020204030204" pitchFamily="34" charset="0"/>
            </a:endParaRPr>
          </a:p>
        </p:txBody>
      </p:sp>
      <p:sp>
        <p:nvSpPr>
          <p:cNvPr id="4" name="Footer Placeholder 3"/>
          <p:cNvSpPr>
            <a:spLocks noGrp="1"/>
          </p:cNvSpPr>
          <p:nvPr>
            <p:ph type="ftr" sz="quarter" idx="2"/>
          </p:nvPr>
        </p:nvSpPr>
        <p:spPr>
          <a:xfrm>
            <a:off x="0" y="8823936"/>
            <a:ext cx="3035088" cy="466114"/>
          </a:xfrm>
          <a:prstGeom prst="rect">
            <a:avLst/>
          </a:prstGeom>
        </p:spPr>
        <p:txBody>
          <a:bodyPr vert="horz" lIns="93102" tIns="46552" rIns="93102" bIns="46552" rtlCol="0" anchor="b"/>
          <a:lstStyle>
            <a:lvl1pPr algn="l">
              <a:defRPr sz="1200"/>
            </a:lvl1pPr>
          </a:lstStyle>
          <a:p>
            <a:endParaRPr lang="en-US">
              <a:latin typeface="Calibri" panose="020F0502020204030204" pitchFamily="34" charset="0"/>
            </a:endParaRPr>
          </a:p>
        </p:txBody>
      </p:sp>
      <p:sp>
        <p:nvSpPr>
          <p:cNvPr id="5" name="Slide Number Placeholder 4"/>
          <p:cNvSpPr>
            <a:spLocks noGrp="1"/>
          </p:cNvSpPr>
          <p:nvPr>
            <p:ph type="sldNum" sz="quarter" idx="3"/>
          </p:nvPr>
        </p:nvSpPr>
        <p:spPr>
          <a:xfrm>
            <a:off x="3967341" y="8823936"/>
            <a:ext cx="3035088" cy="466114"/>
          </a:xfrm>
          <a:prstGeom prst="rect">
            <a:avLst/>
          </a:prstGeom>
        </p:spPr>
        <p:txBody>
          <a:bodyPr vert="horz" lIns="93102" tIns="46552" rIns="93102" bIns="46552" rtlCol="0" anchor="b"/>
          <a:lstStyle>
            <a:lvl1pPr algn="r">
              <a:defRPr sz="1200"/>
            </a:lvl1pPr>
          </a:lstStyle>
          <a:p>
            <a:fld id="{F3886E1E-70B3-41D2-AD41-BEE4979EC759}" type="slidenum">
              <a:rPr lang="en-US" smtClean="0">
                <a:latin typeface="Calibri" panose="020F0502020204030204" pitchFamily="34" charset="0"/>
              </a:rPr>
              <a:t>‹#›</a:t>
            </a:fld>
            <a:endParaRPr lang="en-US">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5"/>
          </a:xfrm>
          <a:prstGeom prst="rect">
            <a:avLst/>
          </a:prstGeom>
        </p:spPr>
        <p:txBody>
          <a:bodyPr vert="horz" lIns="93102" tIns="46552" rIns="93102" bIns="46552" rtlCol="0"/>
          <a:lstStyle>
            <a:lvl1pPr algn="l">
              <a:defRPr sz="1200">
                <a:latin typeface="Calibri" panose="020F0502020204030204" pitchFamily="34" charset="0"/>
              </a:defRPr>
            </a:lvl1pPr>
          </a:lstStyle>
          <a:p>
            <a:endParaRPr lang="en-US"/>
          </a:p>
        </p:txBody>
      </p:sp>
      <p:sp>
        <p:nvSpPr>
          <p:cNvPr id="3" name="Date Placeholder 2"/>
          <p:cNvSpPr>
            <a:spLocks noGrp="1"/>
          </p:cNvSpPr>
          <p:nvPr>
            <p:ph type="dt" idx="1"/>
          </p:nvPr>
        </p:nvSpPr>
        <p:spPr>
          <a:xfrm>
            <a:off x="3967341" y="0"/>
            <a:ext cx="3035088" cy="466115"/>
          </a:xfrm>
          <a:prstGeom prst="rect">
            <a:avLst/>
          </a:prstGeom>
        </p:spPr>
        <p:txBody>
          <a:bodyPr vert="horz" lIns="93102" tIns="46552" rIns="93102" bIns="46552" rtlCol="0"/>
          <a:lstStyle>
            <a:lvl1pPr algn="r">
              <a:defRPr sz="1200">
                <a:latin typeface="Calibri" panose="020F0502020204030204" pitchFamily="34" charset="0"/>
              </a:defRPr>
            </a:lvl1pPr>
          </a:lstStyle>
          <a:p>
            <a:fld id="{A50CD39D-89B0-4C68-805A-35C75A7C20C8}" type="datetimeFigureOut">
              <a:rPr lang="en-US" smtClean="0"/>
              <a:pPr/>
              <a:t>12/10/2024</a:t>
            </a:fld>
            <a:endParaRPr lang="en-US"/>
          </a:p>
        </p:txBody>
      </p:sp>
      <p:sp>
        <p:nvSpPr>
          <p:cNvPr id="4" name="Slide Image Placeholder 3"/>
          <p:cNvSpPr>
            <a:spLocks noGrp="1" noRot="1" noChangeAspect="1"/>
          </p:cNvSpPr>
          <p:nvPr>
            <p:ph type="sldImg" idx="2"/>
          </p:nvPr>
        </p:nvSpPr>
        <p:spPr>
          <a:xfrm>
            <a:off x="715963" y="1160463"/>
            <a:ext cx="5572125" cy="3135312"/>
          </a:xfrm>
          <a:prstGeom prst="rect">
            <a:avLst/>
          </a:prstGeom>
          <a:noFill/>
          <a:ln w="12700">
            <a:solidFill>
              <a:prstClr val="black"/>
            </a:solidFill>
          </a:ln>
        </p:spPr>
        <p:txBody>
          <a:bodyPr vert="horz" lIns="93102" tIns="46552" rIns="93102" bIns="46552" rtlCol="0" anchor="ctr"/>
          <a:lstStyle/>
          <a:p>
            <a:endParaRPr lang="en-US"/>
          </a:p>
        </p:txBody>
      </p:sp>
      <p:sp>
        <p:nvSpPr>
          <p:cNvPr id="5" name="Notes Placeholder 4"/>
          <p:cNvSpPr>
            <a:spLocks noGrp="1"/>
          </p:cNvSpPr>
          <p:nvPr>
            <p:ph type="body" sz="quarter" idx="3"/>
          </p:nvPr>
        </p:nvSpPr>
        <p:spPr>
          <a:xfrm>
            <a:off x="700405" y="4470836"/>
            <a:ext cx="5603240" cy="3657958"/>
          </a:xfrm>
          <a:prstGeom prst="rect">
            <a:avLst/>
          </a:prstGeom>
        </p:spPr>
        <p:txBody>
          <a:bodyPr vert="horz" lIns="93102" tIns="46552" rIns="93102"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4"/>
          </a:xfrm>
          <a:prstGeom prst="rect">
            <a:avLst/>
          </a:prstGeom>
        </p:spPr>
        <p:txBody>
          <a:bodyPr vert="horz" lIns="93102" tIns="46552" rIns="93102" bIns="46552" rtlCol="0" anchor="b"/>
          <a:lstStyle>
            <a:lvl1pPr algn="l">
              <a:defRPr sz="120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967341" y="8823936"/>
            <a:ext cx="3035088" cy="466114"/>
          </a:xfrm>
          <a:prstGeom prst="rect">
            <a:avLst/>
          </a:prstGeom>
        </p:spPr>
        <p:txBody>
          <a:bodyPr vert="horz" lIns="93102" tIns="46552" rIns="93102" bIns="46552" rtlCol="0" anchor="b"/>
          <a:lstStyle>
            <a:lvl1pPr algn="r">
              <a:defRPr sz="1200">
                <a:latin typeface="Calibri" panose="020F0502020204030204" pitchFamily="34" charset="0"/>
              </a:defRPr>
            </a:lvl1pPr>
          </a:lstStyle>
          <a:p>
            <a:fld id="{F9F08466-AEA7-4FC0-9459-6A32F61DA297}" type="slidenum">
              <a:rPr lang="en-US" smtClean="0"/>
              <a:pPr/>
              <a:t>‹#›</a:t>
            </a:fld>
            <a:endParaRPr lang="en-US"/>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Creating the future of global medical technology from Minnesota, delivering health outcomes for patients while inclusively growing the economy. Market MN to key global audiences. Onboard and connect innovators to assets and experts. </a:t>
            </a:r>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a:p>
        </p:txBody>
      </p:sp>
    </p:spTree>
    <p:extLst>
      <p:ext uri="{BB962C8B-B14F-4D97-AF65-F5344CB8AC3E}">
        <p14:creationId xmlns:p14="http://schemas.microsoft.com/office/powerpoint/2010/main" val="2186500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71F9E-F6A3-854D-9564-B08B43861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19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454025"/>
            <a:ext cx="5465763" cy="3074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7C42E-2C6D-4C20-B4B7-8389D8C0EA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06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a:solidFill>
                  <a:srgbClr val="003764"/>
                </a:solidFill>
                <a:ea typeface="Times New Roman" panose="02020603050405020304" pitchFamily="18" charset="0"/>
              </a:rPr>
              <a:t>Small businesses are encouraged to apply for grants to help foster a more inclusive workplace through the </a:t>
            </a:r>
            <a:r>
              <a:rPr lang="en-US" sz="4400" b="1"/>
              <a:t>Transformative Career Pathway Diversity and Inclusion for Small Employers Competitive Grant program</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a:solidFill>
                <a:srgbClr val="003764"/>
              </a:solidFill>
              <a:ea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a:solidFill>
                  <a:srgbClr val="003764"/>
                </a:solidFill>
                <a:ea typeface="Times New Roman" panose="02020603050405020304" pitchFamily="18" charset="0"/>
              </a:rPr>
              <a:t>DEED’s Office of Adult Career Pathways is soliciting applications from eligible Minnesota small businesses for funding diversity and inclusion training to increase their ability to engage, hire, and retain people of color in a variety of roles.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200">
              <a:solidFill>
                <a:srgbClr val="003764"/>
              </a:solidFill>
              <a:ea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a:solidFill>
                  <a:srgbClr val="003764"/>
                </a:solidFill>
                <a:ea typeface="Times New Roman" panose="02020603050405020304" pitchFamily="18" charset="0"/>
              </a:rPr>
              <a:t>An eligible small Minnesota business: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200">
              <a:solidFill>
                <a:srgbClr val="003764"/>
              </a:solidFill>
              <a:ea typeface="Times New Roman" panose="02020603050405020304" pitchFamily="18" charset="0"/>
            </a:endParaRP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a:solidFill>
                  <a:srgbClr val="003764"/>
                </a:solidFill>
                <a:ea typeface="Times New Roman" panose="02020603050405020304" pitchFamily="18" charset="0"/>
              </a:rPr>
              <a:t>(1) is not an affiliate or subsidiary of a business dominant in its field of operation; and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a:solidFill>
                  <a:srgbClr val="003764"/>
                </a:solidFill>
                <a:ea typeface="Times New Roman" panose="02020603050405020304" pitchFamily="18" charset="0"/>
              </a:rPr>
              <a:t>(2) has 20 or fewer full-time employees; or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a:solidFill>
                  <a:srgbClr val="003764"/>
                </a:solidFill>
                <a:ea typeface="Times New Roman" panose="02020603050405020304" pitchFamily="18" charset="0"/>
              </a:rPr>
              <a:t>(3) in the preceding fiscal year has not had more than the equivalent of $1,000,000 in annual gross revenues; or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a:solidFill>
                  <a:srgbClr val="003764"/>
                </a:solidFill>
                <a:ea typeface="Times New Roman" panose="02020603050405020304" pitchFamily="18" charset="0"/>
              </a:rPr>
              <a:t>(4) if the business is a technical or professional service, shall not have had more than the equivalent of $2,500,000 in annual gross revenues in the preceding fiscal year.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a:solidFill>
                  <a:srgbClr val="003764"/>
                </a:solidFill>
                <a:ea typeface="Times New Roman" panose="02020603050405020304" pitchFamily="18" charset="0"/>
              </a:rPr>
              <a:t>Grants of up to $30,000 will be awarded to eligible businesses to contract with an established independent organization or accredited educational institution to provide diversity and inclusion training to the small business's employees.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a:solidFill>
                  <a:srgbClr val="003764"/>
                </a:solidFill>
                <a:ea typeface="Times New Roman" panose="02020603050405020304" pitchFamily="18" charset="0"/>
              </a:rPr>
              <a:t>Expenses under this grant are limited to costs incurred for diversity and inclusion training.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a:solidFill>
                  <a:srgbClr val="003764"/>
                </a:solidFill>
                <a:ea typeface="Times New Roman" panose="02020603050405020304" pitchFamily="18" charset="0"/>
              </a:rPr>
              <a:t>Applicants must submit a diversity and inclusion implementation plan to DEED upon completion of the grant.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a:solidFill>
                  <a:srgbClr val="003764"/>
                </a:solidFill>
                <a:ea typeface="Times New Roman" panose="02020603050405020304" pitchFamily="18" charset="0"/>
              </a:rPr>
              <a:t>Applications will be accepted on a continual basis until all funds have been awarded.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a:solidFill>
                  <a:srgbClr val="003764"/>
                </a:solidFill>
                <a:ea typeface="Times New Roman" panose="02020603050405020304" pitchFamily="18" charset="0"/>
              </a:rPr>
              <a:t>You can find out more and access application materials at the link on your screen, we’ll put that in chat as well.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003764"/>
              </a:solidFill>
              <a:effectLst/>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a:p>
        </p:txBody>
      </p:sp>
    </p:spTree>
    <p:extLst>
      <p:ext uri="{BB962C8B-B14F-4D97-AF65-F5344CB8AC3E}">
        <p14:creationId xmlns:p14="http://schemas.microsoft.com/office/powerpoint/2010/main" val="314391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E5E0E8-0788-4797-9983-C2C2D26038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2" name="Title 2"/>
          <p:cNvSpPr>
            <a:spLocks noGrp="1"/>
          </p:cNvSpPr>
          <p:nvPr>
            <p:ph type="ctrTitle" hasCustomPrompt="1"/>
          </p:nvPr>
        </p:nvSpPr>
        <p:spPr bwMode="white">
          <a:xfrm>
            <a:off x="266700" y="2953758"/>
            <a:ext cx="11658600" cy="1295182"/>
          </a:xfrm>
          <a:noFill/>
        </p:spPr>
        <p:txBody>
          <a:bodyPr wrap="square" lIns="182880" tIns="91440" rIns="182880" bIns="91440" anchor="ctr">
            <a:normAutofit/>
          </a:bodyPr>
          <a:lstStyle>
            <a:lvl1pPr algn="ctr">
              <a:defRPr sz="3600">
                <a:solidFill>
                  <a:srgbClr val="003865"/>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406286"/>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12/10/2024</a:t>
            </a:fld>
            <a:endParaRPr lang="en-US"/>
          </a:p>
        </p:txBody>
      </p:sp>
      <p:sp>
        <p:nvSpPr>
          <p:cNvPr id="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36811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5A0960E9-F618-4D3C-A13D-633B9C5E32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3597657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pic>
        <p:nvPicPr>
          <p:cNvPr id="13" name="Picture 12">
            <a:extLst>
              <a:ext uri="{FF2B5EF4-FFF2-40B4-BE49-F238E27FC236}">
                <a16:creationId xmlns:a16="http://schemas.microsoft.com/office/drawing/2014/main" id="{A3889DEE-3C1B-4241-958E-773D926E4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10336036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7" name="Picture 16">
            <a:extLst>
              <a:ext uri="{FF2B5EF4-FFF2-40B4-BE49-F238E27FC236}">
                <a16:creationId xmlns:a16="http://schemas.microsoft.com/office/drawing/2014/main" id="{DDD21366-A0C8-424F-AB52-92ADBFEF7A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28913605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13">
            <a:extLst>
              <a:ext uri="{FF2B5EF4-FFF2-40B4-BE49-F238E27FC236}">
                <a16:creationId xmlns:a16="http://schemas.microsoft.com/office/drawing/2014/main" id="{F2051B85-B470-414F-BB13-30B30A76CD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5"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17991419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7" name="Picture 16">
            <a:extLst>
              <a:ext uri="{FF2B5EF4-FFF2-40B4-BE49-F238E27FC236}">
                <a16:creationId xmlns:a16="http://schemas.microsoft.com/office/drawing/2014/main" id="{ED17029C-146D-40A9-9DD0-040E835DC9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19043246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a:extLst>
              <a:ext uri="{FF2B5EF4-FFF2-40B4-BE49-F238E27FC236}">
                <a16:creationId xmlns:a16="http://schemas.microsoft.com/office/drawing/2014/main" id="{CA5941EE-6E7E-489C-8CC4-0F2A9370E9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27477374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6" name="Picture 15">
            <a:extLst>
              <a:ext uri="{FF2B5EF4-FFF2-40B4-BE49-F238E27FC236}">
                <a16:creationId xmlns:a16="http://schemas.microsoft.com/office/drawing/2014/main" id="{1D69CF5A-C6CF-486C-9B14-C9954E49C1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007" y="6454763"/>
            <a:ext cx="1925917" cy="168295"/>
          </a:xfrm>
          <a:prstGeom prst="rect">
            <a:avLst/>
          </a:prstGeom>
        </p:spPr>
      </p:pic>
      <p:sp>
        <p:nvSpPr>
          <p:cNvPr id="1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25073865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13">
            <a:extLst>
              <a:ext uri="{FF2B5EF4-FFF2-40B4-BE49-F238E27FC236}">
                <a16:creationId xmlns:a16="http://schemas.microsoft.com/office/drawing/2014/main" id="{5EA4A8DD-D0F5-44C1-B499-38111C8E48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896" y="6454763"/>
            <a:ext cx="1925917" cy="168295"/>
          </a:xfrm>
          <a:prstGeom prst="rect">
            <a:avLst/>
          </a:prstGeom>
        </p:spPr>
      </p:pic>
      <p:sp>
        <p:nvSpPr>
          <p:cNvPr id="15"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34746751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1" name="Picture 20">
            <a:extLst>
              <a:ext uri="{FF2B5EF4-FFF2-40B4-BE49-F238E27FC236}">
                <a16:creationId xmlns:a16="http://schemas.microsoft.com/office/drawing/2014/main" id="{130ECE39-2EDE-4E36-B5CD-24B36FDEAA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2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7603642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12">
            <a:extLst>
              <a:ext uri="{FF2B5EF4-FFF2-40B4-BE49-F238E27FC236}">
                <a16:creationId xmlns:a16="http://schemas.microsoft.com/office/drawing/2014/main" id="{0A539A61-E863-4510-A868-5207F12F0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37235663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6" name="Picture 25">
            <a:extLst>
              <a:ext uri="{FF2B5EF4-FFF2-40B4-BE49-F238E27FC236}">
                <a16:creationId xmlns:a16="http://schemas.microsoft.com/office/drawing/2014/main" id="{B8FCB8B6-B793-4699-BFED-9089DEE2D6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2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245226756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12/10/2024</a:t>
            </a:fld>
            <a:endParaRPr lang="en-US"/>
          </a:p>
        </p:txBody>
      </p:sp>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17679810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937002340"/>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246603214"/>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357640039"/>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2403004430"/>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12/10/2024</a:t>
            </a:fld>
            <a:endParaRPr lang="en-US">
              <a:solidFill>
                <a:srgbClr val="FFFFFF"/>
              </a:solidFill>
            </a:endParaRPr>
          </a:p>
        </p:txBody>
      </p:sp>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solidFill>
                  <a:srgbClr val="FFFFFF"/>
                </a:solidFill>
              </a:rPr>
              <a:t>mn.gov/deed</a:t>
            </a:r>
          </a:p>
        </p:txBody>
      </p:sp>
    </p:spTree>
    <p:extLst>
      <p:ext uri="{BB962C8B-B14F-4D97-AF65-F5344CB8AC3E}">
        <p14:creationId xmlns:p14="http://schemas.microsoft.com/office/powerpoint/2010/main" val="31568106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7168001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8123976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pic>
        <p:nvPicPr>
          <p:cNvPr id="9" name="Picture 8">
            <a:extLst>
              <a:ext uri="{FF2B5EF4-FFF2-40B4-BE49-F238E27FC236}">
                <a16:creationId xmlns:a16="http://schemas.microsoft.com/office/drawing/2014/main" id="{D00F9A58-DD4F-4269-9BA6-03203467A5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35971579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964395560"/>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78952259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12/10/2024</a:t>
            </a:fld>
            <a:endParaRPr lang="en-US"/>
          </a:p>
        </p:txBody>
      </p:sp>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3230257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12/10/2024</a:t>
            </a:fld>
            <a:endParaRPr lang="en-US">
              <a:solidFill>
                <a:srgbClr val="FFFFFF"/>
              </a:solidFill>
            </a:endParaRPr>
          </a:p>
        </p:txBody>
      </p:sp>
      <p:sp>
        <p:nvSpPr>
          <p:cNvPr id="1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solidFill>
                  <a:srgbClr val="FFFFFF"/>
                </a:solidFill>
              </a:rPr>
              <a:t>mn.gov/deed</a:t>
            </a:r>
          </a:p>
        </p:txBody>
      </p:sp>
    </p:spTree>
    <p:extLst>
      <p:ext uri="{BB962C8B-B14F-4D97-AF65-F5344CB8AC3E}">
        <p14:creationId xmlns:p14="http://schemas.microsoft.com/office/powerpoint/2010/main" val="12369704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8859014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9895921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12/10/2024</a:t>
            </a:fld>
            <a:endParaRPr lang="en-US">
              <a:solidFill>
                <a:srgbClr val="FFFFFF"/>
              </a:solidFill>
            </a:endParaRPr>
          </a:p>
        </p:txBody>
      </p:sp>
      <p:sp>
        <p:nvSpPr>
          <p:cNvPr id="1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solidFill>
                  <a:srgbClr val="FFFFFF"/>
                </a:solidFill>
              </a:rPr>
              <a:t>mn.gov/deed</a:t>
            </a:r>
          </a:p>
        </p:txBody>
      </p:sp>
    </p:spTree>
    <p:extLst>
      <p:ext uri="{BB962C8B-B14F-4D97-AF65-F5344CB8AC3E}">
        <p14:creationId xmlns:p14="http://schemas.microsoft.com/office/powerpoint/2010/main" val="7018967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solidFill>
                  <a:srgbClr val="000000"/>
                </a:solidFill>
              </a:rPr>
              <a:pPr/>
              <a:t>12/10/2024</a:t>
            </a:fld>
            <a:endParaRPr lang="en-US">
              <a:solidFill>
                <a:srgbClr val="000000"/>
              </a:solidFill>
            </a:endParaRPr>
          </a:p>
        </p:txBody>
      </p:sp>
      <p:sp>
        <p:nvSpPr>
          <p:cNvPr id="14"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25627249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12/10/2024</a:t>
            </a:fld>
            <a:endParaRPr lang="en-US">
              <a:solidFill>
                <a:srgbClr val="FFFFFF"/>
              </a:solidFill>
            </a:endParaRPr>
          </a:p>
        </p:txBody>
      </p:sp>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solidFill>
                  <a:srgbClr val="FFFFFF"/>
                </a:solidFill>
              </a:rPr>
              <a:t>mn.gov/deed</a:t>
            </a:r>
          </a:p>
        </p:txBody>
      </p:sp>
    </p:spTree>
    <p:extLst>
      <p:ext uri="{BB962C8B-B14F-4D97-AF65-F5344CB8AC3E}">
        <p14:creationId xmlns:p14="http://schemas.microsoft.com/office/powerpoint/2010/main" val="11205081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ote (Dark Background)">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12/10/2024</a:t>
            </a:fld>
            <a:endParaRPr lang="en-US">
              <a:solidFill>
                <a:srgbClr val="FFFFFF"/>
              </a:solidFill>
            </a:endParaRPr>
          </a:p>
        </p:txBody>
      </p:sp>
      <p:sp>
        <p:nvSpPr>
          <p:cNvPr id="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solidFill>
                  <a:srgbClr val="FFFFFF"/>
                </a:solidFill>
              </a:rPr>
              <a:t>mn.gov/deed</a:t>
            </a:r>
          </a:p>
        </p:txBody>
      </p:sp>
    </p:spTree>
    <p:extLst>
      <p:ext uri="{BB962C8B-B14F-4D97-AF65-F5344CB8AC3E}">
        <p14:creationId xmlns:p14="http://schemas.microsoft.com/office/powerpoint/2010/main" val="3223305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027006"/>
      </p:ext>
    </p:extLst>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629637"/>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130048376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E86B23F-38FC-49BD-83FB-47515709C2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8248708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3323291937"/>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1585557525"/>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12/10/2024</a:t>
            </a:fld>
            <a:endParaRPr lang="en-US">
              <a:solidFill>
                <a:srgbClr val="FFFFFF"/>
              </a:solidFill>
            </a:endParaRPr>
          </a:p>
        </p:txBody>
      </p:sp>
      <p:sp>
        <p:nvSpPr>
          <p:cNvPr id="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solidFill>
                  <a:srgbClr val="FFFFFF"/>
                </a:solidFill>
              </a:rPr>
              <a:t>mn.gov/deed</a:t>
            </a:r>
          </a:p>
        </p:txBody>
      </p:sp>
    </p:spTree>
    <p:extLst>
      <p:ext uri="{BB962C8B-B14F-4D97-AF65-F5344CB8AC3E}">
        <p14:creationId xmlns:p14="http://schemas.microsoft.com/office/powerpoint/2010/main" val="10361614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solidFill>
                <a:srgbClr val="78BE21"/>
              </a:solidFill>
            </a:endParaRPr>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5" name="Footer Placeholder 5"/>
          <p:cNvSpPr>
            <a:spLocks noGrp="1"/>
          </p:cNvSpPr>
          <p:nvPr>
            <p:ph type="ftr" sz="quarter" idx="12"/>
          </p:nvPr>
        </p:nvSpPr>
        <p:spPr bwMode="black">
          <a:xfrm>
            <a:off x="3302177" y="6356349"/>
            <a:ext cx="5587647" cy="365125"/>
          </a:xfrm>
          <a:prstGeom prst="rect">
            <a:avLst/>
          </a:prstGeom>
        </p:spPr>
        <p:txBody>
          <a:bodyPr/>
          <a:lstStyle>
            <a:lvl1pPr>
              <a:defRPr>
                <a:solidFill>
                  <a:schemeClr val="tx2"/>
                </a:solidFill>
              </a:defRPr>
            </a:lvl1pPr>
          </a:lstStyle>
          <a:p>
            <a:r>
              <a:rPr lang="en-US">
                <a:solidFill>
                  <a:srgbClr val="000000"/>
                </a:solidFill>
              </a:rPr>
              <a:t>Optional Tagline Goes Here | mn.gov/deed</a:t>
            </a:r>
          </a:p>
        </p:txBody>
      </p:sp>
      <p:sp>
        <p:nvSpPr>
          <p:cNvPr id="4" name="Slide Number Placeholder 6"/>
          <p:cNvSpPr>
            <a:spLocks noGrp="1"/>
          </p:cNvSpPr>
          <p:nvPr>
            <p:ph type="sldNum" sz="quarter" idx="11"/>
          </p:nvPr>
        </p:nvSpPr>
        <p:spPr bwMode="black">
          <a:xfrm>
            <a:off x="9891132" y="6356350"/>
            <a:ext cx="1462668" cy="365125"/>
          </a:xfrm>
          <a:prstGeom prst="rect">
            <a:avLst/>
          </a:prstGeom>
        </p:spPr>
        <p:txBody>
          <a:bodyPr/>
          <a:lstStyle/>
          <a:p>
            <a:fld id="{48F63A3B-78C7-47BE-AE5E-E10140E04643}" type="slidenum">
              <a:rPr lang="en-US">
                <a:solidFill>
                  <a:srgbClr val="003865"/>
                </a:solidFill>
              </a:rPr>
              <a:pPr/>
              <a:t>‹#›</a:t>
            </a:fld>
            <a:endParaRPr lang="en-US">
              <a:solidFill>
                <a:srgbClr val="003865"/>
              </a:solidFill>
            </a:endParaRPr>
          </a:p>
        </p:txBody>
      </p:sp>
      <p:pic>
        <p:nvPicPr>
          <p:cNvPr id="10" name="Picture 9">
            <a:extLst>
              <a:ext uri="{FF2B5EF4-FFF2-40B4-BE49-F238E27FC236}">
                <a16:creationId xmlns:a16="http://schemas.microsoft.com/office/drawing/2014/main" id="{4B952203-E8FB-4F5D-B5E5-77FD0A73D1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34921957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solidFill>
                  <a:srgbClr val="FFFFFF"/>
                </a:solidFill>
              </a:rPr>
              <a:pPr/>
              <a:t>12/10/2024</a:t>
            </a:fld>
            <a:endParaRPr lang="en-US">
              <a:solidFill>
                <a:srgbClr val="FFFFFF"/>
              </a:solidFill>
            </a:endParaRPr>
          </a:p>
        </p:txBody>
      </p:sp>
      <p:sp>
        <p:nvSpPr>
          <p:cNvPr id="5" name="Footer Placeholder 5"/>
          <p:cNvSpPr>
            <a:spLocks noGrp="1"/>
          </p:cNvSpPr>
          <p:nvPr>
            <p:ph type="ftr" sz="quarter" idx="12"/>
          </p:nvPr>
        </p:nvSpPr>
        <p:spPr bwMode="white">
          <a:xfrm>
            <a:off x="3302177" y="6356349"/>
            <a:ext cx="5587647" cy="365125"/>
          </a:xfrm>
          <a:prstGeom prst="rect">
            <a:avLst/>
          </a:prstGeom>
        </p:spPr>
        <p:txBody>
          <a:bodyPr/>
          <a:lstStyle>
            <a:lvl1pPr>
              <a:defRPr>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 mn.gov/websiteurl</a:t>
            </a:r>
          </a:p>
        </p:txBody>
      </p:sp>
      <p:sp>
        <p:nvSpPr>
          <p:cNvPr id="4" name="Slide Number Placeholder 6"/>
          <p:cNvSpPr>
            <a:spLocks noGrp="1"/>
          </p:cNvSpPr>
          <p:nvPr>
            <p:ph type="sldNum" sz="quarter" idx="11"/>
          </p:nvPr>
        </p:nvSpPr>
        <p:spPr bwMode="white">
          <a:xfrm>
            <a:off x="9891132" y="6356350"/>
            <a:ext cx="1462668" cy="365125"/>
          </a:xfrm>
          <a:prstGeom prst="rect">
            <a:avLst/>
          </a:prstGeo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39707780"/>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solidFill>
                <a:srgbClr val="FFFFFF"/>
              </a:solidFill>
            </a:endParaRPr>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solidFill>
                  <a:srgbClr val="000000"/>
                </a:solidFill>
              </a:rPr>
              <a:pPr/>
              <a:t>12/10/2024</a:t>
            </a:fld>
            <a:endParaRPr lang="en-US">
              <a:solidFill>
                <a:srgbClr val="000000"/>
              </a:solidFill>
            </a:endParaRPr>
          </a:p>
        </p:txBody>
      </p:sp>
      <p:sp>
        <p:nvSpPr>
          <p:cNvPr id="5" name="Footer Placeholder 4"/>
          <p:cNvSpPr>
            <a:spLocks noGrp="1"/>
          </p:cNvSpPr>
          <p:nvPr>
            <p:ph type="ftr" sz="quarter" idx="12"/>
          </p:nvPr>
        </p:nvSpPr>
        <p:spPr bwMode="black">
          <a:xfrm>
            <a:off x="3302177" y="6356349"/>
            <a:ext cx="5587647" cy="365125"/>
          </a:xfrm>
          <a:prstGeom prst="rect">
            <a:avLst/>
          </a:prstGeom>
        </p:spPr>
        <p:txBody>
          <a:bodyPr/>
          <a:lstStyle>
            <a:lvl1pPr>
              <a:defRPr>
                <a:solidFill>
                  <a:schemeClr val="tx1"/>
                </a:solidFill>
              </a:defRPr>
            </a:lvl1pPr>
          </a:lstStyle>
          <a:p>
            <a:r>
              <a:rPr lang="en-US">
                <a:solidFill>
                  <a:srgbClr val="000000"/>
                </a:solidFill>
              </a:rPr>
              <a:t>Optional Tagline Goes Here</a:t>
            </a:r>
            <a:r>
              <a:rPr lang="en-US">
                <a:solidFill>
                  <a:srgbClr val="003865"/>
                </a:solidFill>
              </a:rPr>
              <a:t> | </a:t>
            </a:r>
            <a:r>
              <a:rPr lang="en-US">
                <a:solidFill>
                  <a:srgbClr val="000000"/>
                </a:solidFill>
              </a:rPr>
              <a:t>mn.gov/deed</a:t>
            </a:r>
          </a:p>
        </p:txBody>
      </p:sp>
      <p:sp>
        <p:nvSpPr>
          <p:cNvPr id="4" name="Slide Number Placeholder 5"/>
          <p:cNvSpPr>
            <a:spLocks noGrp="1"/>
          </p:cNvSpPr>
          <p:nvPr>
            <p:ph type="sldNum" sz="quarter" idx="11"/>
          </p:nvPr>
        </p:nvSpPr>
        <p:spPr bwMode="black">
          <a:xfrm>
            <a:off x="9891132" y="6356350"/>
            <a:ext cx="1462668" cy="365125"/>
          </a:xfrm>
          <a:prstGeom prst="rect">
            <a:avLst/>
          </a:prstGeo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a:extLst>
              <a:ext uri="{FF2B5EF4-FFF2-40B4-BE49-F238E27FC236}">
                <a16:creationId xmlns:a16="http://schemas.microsoft.com/office/drawing/2014/main" id="{78C7BAF0-E7E3-434E-A402-8ECD4B8D5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6887" y="676285"/>
            <a:ext cx="4307106" cy="376373"/>
          </a:xfrm>
          <a:prstGeom prst="rect">
            <a:avLst/>
          </a:prstGeom>
        </p:spPr>
      </p:pic>
    </p:spTree>
    <p:extLst>
      <p:ext uri="{BB962C8B-B14F-4D97-AF65-F5344CB8AC3E}">
        <p14:creationId xmlns:p14="http://schemas.microsoft.com/office/powerpoint/2010/main" val="4497910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12/10/2024</a:t>
            </a:fld>
            <a:endParaRPr lang="en-US">
              <a:solidFill>
                <a:srgbClr val="FFFFFF"/>
              </a:solidFill>
            </a:endParaRPr>
          </a:p>
        </p:txBody>
      </p:sp>
      <p:sp>
        <p:nvSpPr>
          <p:cNvPr id="5" name="Footer Placeholder 4"/>
          <p:cNvSpPr>
            <a:spLocks noGrp="1"/>
          </p:cNvSpPr>
          <p:nvPr>
            <p:ph type="ftr" sz="quarter" idx="12"/>
          </p:nvPr>
        </p:nvSpPr>
        <p:spPr bwMode="white">
          <a:xfrm>
            <a:off x="3302177" y="6356349"/>
            <a:ext cx="5587647" cy="365125"/>
          </a:xfrm>
          <a:prstGeom prst="rect">
            <a:avLst/>
          </a:prstGeom>
        </p:spPr>
        <p:txBody>
          <a:bodyPr/>
          <a:lstStyle>
            <a:lvl1pPr>
              <a:defRPr>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 mn.gov/deed</a:t>
            </a:r>
          </a:p>
        </p:txBody>
      </p:sp>
      <p:sp>
        <p:nvSpPr>
          <p:cNvPr id="4" name="Slide Number Placeholder 3"/>
          <p:cNvSpPr>
            <a:spLocks noGrp="1"/>
          </p:cNvSpPr>
          <p:nvPr>
            <p:ph type="sldNum" sz="quarter" idx="11"/>
          </p:nvPr>
        </p:nvSpPr>
        <p:spPr bwMode="white">
          <a:xfrm>
            <a:off x="9891132" y="6356350"/>
            <a:ext cx="1462668" cy="365125"/>
          </a:xfrm>
          <a:prstGeom prst="rect">
            <a:avLst/>
          </a:prstGeo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a:extLst>
              <a:ext uri="{FF2B5EF4-FFF2-40B4-BE49-F238E27FC236}">
                <a16:creationId xmlns:a16="http://schemas.microsoft.com/office/drawing/2014/main" id="{2559CC8D-961C-48E4-83B9-1AB85637D2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6887" y="676285"/>
            <a:ext cx="4307106" cy="376373"/>
          </a:xfrm>
          <a:prstGeom prst="rect">
            <a:avLst/>
          </a:prstGeom>
        </p:spPr>
      </p:pic>
    </p:spTree>
    <p:extLst>
      <p:ext uri="{BB962C8B-B14F-4D97-AF65-F5344CB8AC3E}">
        <p14:creationId xmlns:p14="http://schemas.microsoft.com/office/powerpoint/2010/main" val="863556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pPr/>
              <a:t>12/10/2024</a:t>
            </a:fld>
            <a:endParaRPr lang="en-US"/>
          </a:p>
        </p:txBody>
      </p:sp>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53926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12/10/2024</a:t>
            </a:fld>
            <a:endParaRPr lang="en-US"/>
          </a:p>
        </p:txBody>
      </p:sp>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1538987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12/10/2024</a:t>
            </a:fld>
            <a:endParaRPr lang="en-US"/>
          </a:p>
        </p:txBody>
      </p:sp>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1694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pic>
        <p:nvPicPr>
          <p:cNvPr id="13" name="Picture 12">
            <a:extLst>
              <a:ext uri="{FF2B5EF4-FFF2-40B4-BE49-F238E27FC236}">
                <a16:creationId xmlns:a16="http://schemas.microsoft.com/office/drawing/2014/main" id="{A3889DEE-3C1B-4241-958E-773D926E4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986490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DDD21366-A0C8-424F-AB52-92ADBFEF7A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32780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F2051B85-B470-414F-BB13-30B30A76CD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5"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96082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12/10/2024</a:t>
            </a:fld>
            <a:endParaRPr lang="en-US"/>
          </a:p>
        </p:txBody>
      </p:sp>
      <p:pic>
        <p:nvPicPr>
          <p:cNvPr id="4" name="Picture 3">
            <a:extLst>
              <a:ext uri="{FF2B5EF4-FFF2-40B4-BE49-F238E27FC236}">
                <a16:creationId xmlns:a16="http://schemas.microsoft.com/office/drawing/2014/main" id="{1647DF31-696F-4736-906B-17BCCF02A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2653" y="2022348"/>
            <a:ext cx="6866694" cy="600041"/>
          </a:xfrm>
          <a:prstGeom prst="rect">
            <a:avLst/>
          </a:prstGeom>
        </p:spPr>
      </p:pic>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69738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ED17029C-146D-40A9-9DD0-040E835DC9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263256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CA5941EE-6E7E-489C-8CC4-0F2A9370E9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434532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1D69CF5A-C6CF-486C-9B14-C9954E49C1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007" y="6454763"/>
            <a:ext cx="1925917" cy="168295"/>
          </a:xfrm>
          <a:prstGeom prst="rect">
            <a:avLst/>
          </a:prstGeom>
        </p:spPr>
      </p:pic>
      <p:sp>
        <p:nvSpPr>
          <p:cNvPr id="1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72364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5EA4A8DD-D0F5-44C1-B499-38111C8E48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896" y="6454763"/>
            <a:ext cx="1925917" cy="168295"/>
          </a:xfrm>
          <a:prstGeom prst="rect">
            <a:avLst/>
          </a:prstGeom>
        </p:spPr>
      </p:pic>
      <p:sp>
        <p:nvSpPr>
          <p:cNvPr id="15"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1347374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a:extLst>
              <a:ext uri="{FF2B5EF4-FFF2-40B4-BE49-F238E27FC236}">
                <a16:creationId xmlns:a16="http://schemas.microsoft.com/office/drawing/2014/main" id="{130ECE39-2EDE-4E36-B5CD-24B36FDEAA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2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0A539A61-E863-4510-A868-5207F12F0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192281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Picture 25">
            <a:extLst>
              <a:ext uri="{FF2B5EF4-FFF2-40B4-BE49-F238E27FC236}">
                <a16:creationId xmlns:a16="http://schemas.microsoft.com/office/drawing/2014/main" id="{B8FCB8B6-B793-4699-BFED-9089DEE2D6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2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13773375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err="1"/>
              <a:t>mn.gov</a:t>
            </a:r>
            <a:r>
              <a:rPr lang="en-US"/>
              <a:t>/deed</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pic>
        <p:nvPicPr>
          <p:cNvPr id="5" name="Picture 4">
            <a:extLst>
              <a:ext uri="{FF2B5EF4-FFF2-40B4-BE49-F238E27FC236}">
                <a16:creationId xmlns:a16="http://schemas.microsoft.com/office/drawing/2014/main" id="{C4B6782A-63E0-42F6-B8F1-B482061085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127" y="6182418"/>
            <a:ext cx="3613316" cy="315747"/>
          </a:xfrm>
          <a:prstGeom prst="rect">
            <a:avLst/>
          </a:prstGeom>
        </p:spPr>
      </p:pic>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170379767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12/10/2024</a:t>
            </a:fld>
            <a:endParaRPr lang="en-US"/>
          </a:p>
        </p:txBody>
      </p:sp>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37556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639915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648725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pic>
        <p:nvPicPr>
          <p:cNvPr id="9" name="Picture 8">
            <a:extLst>
              <a:ext uri="{FF2B5EF4-FFF2-40B4-BE49-F238E27FC236}">
                <a16:creationId xmlns:a16="http://schemas.microsoft.com/office/drawing/2014/main" id="{D00F9A58-DD4F-4269-9BA6-03203467A5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06475106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12/10/2024</a:t>
            </a:fld>
            <a:endParaRPr lang="en-US"/>
          </a:p>
        </p:txBody>
      </p:sp>
      <p:sp>
        <p:nvSpPr>
          <p:cNvPr id="1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575713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CF149A7D-ACE1-4D4F-9EDE-AFDAC9CAED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4"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12/10/2024</a:t>
            </a:fld>
            <a:endParaRPr lang="en-US"/>
          </a:p>
        </p:txBody>
      </p:sp>
      <p:sp>
        <p:nvSpPr>
          <p:cNvPr id="1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2761752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12/10/2024</a:t>
            </a:fld>
            <a:endParaRPr lang="en-US"/>
          </a:p>
        </p:txBody>
      </p:sp>
      <p:sp>
        <p:nvSpPr>
          <p:cNvPr id="14"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4276367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12/10/2024</a:t>
            </a:fld>
            <a:endParaRPr lang="en-US"/>
          </a:p>
        </p:txBody>
      </p:sp>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3253966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Dark Background)">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12/10/2024</a:t>
            </a:fld>
            <a:endParaRPr lang="en-US"/>
          </a:p>
        </p:txBody>
      </p:sp>
      <p:sp>
        <p:nvSpPr>
          <p:cNvPr id="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143441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12/10/2024</a:t>
            </a:fld>
            <a:endParaRPr lang="en-US"/>
          </a:p>
        </p:txBody>
      </p:sp>
      <p:sp>
        <p:nvSpPr>
          <p:cNvPr id="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3979537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12/10/2024</a:t>
            </a:fld>
            <a:endParaRPr lang="en-US"/>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3" name="Picture 12">
            <a:extLst>
              <a:ext uri="{FF2B5EF4-FFF2-40B4-BE49-F238E27FC236}">
                <a16:creationId xmlns:a16="http://schemas.microsoft.com/office/drawing/2014/main" id="{FA7AF7DA-B512-472F-BC23-F3520AA049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4211" y="715116"/>
            <a:ext cx="3892217" cy="340119"/>
          </a:xfrm>
          <a:prstGeom prst="rect">
            <a:avLst/>
          </a:prstGeom>
        </p:spPr>
      </p:pic>
      <p:sp>
        <p:nvSpPr>
          <p:cNvPr id="14"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08225022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5" name="Footer Placeholder 5"/>
          <p:cNvSpPr>
            <a:spLocks noGrp="1"/>
          </p:cNvSpPr>
          <p:nvPr>
            <p:ph type="ftr" sz="quarter" idx="12"/>
          </p:nvPr>
        </p:nvSpPr>
        <p:spPr bwMode="black">
          <a:xfrm>
            <a:off x="3302177" y="6356349"/>
            <a:ext cx="5587647" cy="365125"/>
          </a:xfrm>
          <a:prstGeom prst="rect">
            <a:avLst/>
          </a:prstGeom>
        </p:spPr>
        <p:txBody>
          <a:bodyPr/>
          <a:lstStyle>
            <a:lvl1pPr>
              <a:defRPr>
                <a:solidFill>
                  <a:schemeClr val="tx2"/>
                </a:solidFill>
              </a:defRPr>
            </a:lvl1pPr>
          </a:lstStyle>
          <a:p>
            <a:r>
              <a:rPr lang="en-US"/>
              <a:t>Optional Tagline Goes Here | mn.gov/deed</a:t>
            </a:r>
          </a:p>
        </p:txBody>
      </p:sp>
      <p:sp>
        <p:nvSpPr>
          <p:cNvPr id="4" name="Slide Number Placeholder 6"/>
          <p:cNvSpPr>
            <a:spLocks noGrp="1"/>
          </p:cNvSpPr>
          <p:nvPr>
            <p:ph type="sldNum" sz="quarter" idx="11"/>
          </p:nvPr>
        </p:nvSpPr>
        <p:spPr bwMode="black">
          <a:xfrm>
            <a:off x="9891132" y="6356350"/>
            <a:ext cx="1462668" cy="365125"/>
          </a:xfrm>
          <a:prstGeom prst="rect">
            <a:avLst/>
          </a:prstGeom>
        </p:spPr>
        <p:txBody>
          <a:bodyPr/>
          <a:lstStyle/>
          <a:p>
            <a:fld id="{48F63A3B-78C7-47BE-AE5E-E10140E04643}" type="slidenum">
              <a:rPr lang="en-US" smtClean="0"/>
              <a:pPr/>
              <a:t>‹#›</a:t>
            </a:fld>
            <a:endParaRPr lang="en-US"/>
          </a:p>
        </p:txBody>
      </p:sp>
      <p:pic>
        <p:nvPicPr>
          <p:cNvPr id="10" name="Picture 9">
            <a:extLst>
              <a:ext uri="{FF2B5EF4-FFF2-40B4-BE49-F238E27FC236}">
                <a16:creationId xmlns:a16="http://schemas.microsoft.com/office/drawing/2014/main" id="{4B952203-E8FB-4F5D-B5E5-77FD0A73D1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3930915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12/10/2024</a:t>
            </a:fld>
            <a:endParaRPr lang="en-US"/>
          </a:p>
        </p:txBody>
      </p:sp>
      <p:sp>
        <p:nvSpPr>
          <p:cNvPr id="5" name="Footer Placeholder 5"/>
          <p:cNvSpPr>
            <a:spLocks noGrp="1"/>
          </p:cNvSpPr>
          <p:nvPr>
            <p:ph type="ftr" sz="quarter" idx="12"/>
          </p:nvPr>
        </p:nvSpPr>
        <p:spPr bwMode="white">
          <a:xfrm>
            <a:off x="3302177" y="6356349"/>
            <a:ext cx="5587647" cy="365125"/>
          </a:xfrm>
          <a:prstGeom prst="rect">
            <a:avLst/>
          </a:prstGeom>
        </p:spPr>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6"/>
          <p:cNvSpPr>
            <a:spLocks noGrp="1"/>
          </p:cNvSpPr>
          <p:nvPr>
            <p:ph type="sldNum" sz="quarter" idx="11"/>
          </p:nvPr>
        </p:nvSpPr>
        <p:spPr bwMode="white">
          <a:xfrm>
            <a:off x="9891132" y="6356350"/>
            <a:ext cx="1462668" cy="365125"/>
          </a:xfrm>
          <a:prstGeom prst="rect">
            <a:avLst/>
          </a:prstGeo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12/10/2024</a:t>
            </a:fld>
            <a:endParaRPr lang="en-US"/>
          </a:p>
        </p:txBody>
      </p:sp>
      <p:sp>
        <p:nvSpPr>
          <p:cNvPr id="5" name="Footer Placeholder 4"/>
          <p:cNvSpPr>
            <a:spLocks noGrp="1"/>
          </p:cNvSpPr>
          <p:nvPr>
            <p:ph type="ftr" sz="quarter" idx="12"/>
          </p:nvPr>
        </p:nvSpPr>
        <p:spPr bwMode="black">
          <a:xfrm>
            <a:off x="3302177" y="6356349"/>
            <a:ext cx="5587647" cy="365125"/>
          </a:xfrm>
          <a:prstGeom prst="rect">
            <a:avLst/>
          </a:prstGeom>
        </p:spPr>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mn.gov/deed</a:t>
            </a:r>
          </a:p>
        </p:txBody>
      </p:sp>
      <p:sp>
        <p:nvSpPr>
          <p:cNvPr id="4" name="Slide Number Placeholder 5"/>
          <p:cNvSpPr>
            <a:spLocks noGrp="1"/>
          </p:cNvSpPr>
          <p:nvPr>
            <p:ph type="sldNum" sz="quarter" idx="11"/>
          </p:nvPr>
        </p:nvSpPr>
        <p:spPr bwMode="black">
          <a:xfrm>
            <a:off x="9891132" y="6356350"/>
            <a:ext cx="1462668" cy="365125"/>
          </a:xfrm>
          <a:prstGeom prst="rect">
            <a:avLst/>
          </a:prstGeom>
        </p:spPr>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C7BAF0-E7E3-434E-A402-8ECD4B8D5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6887" y="676285"/>
            <a:ext cx="4307106" cy="376373"/>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12/10/2024</a:t>
            </a:fld>
            <a:endParaRPr lang="en-US"/>
          </a:p>
        </p:txBody>
      </p:sp>
      <p:sp>
        <p:nvSpPr>
          <p:cNvPr id="5" name="Footer Placeholder 4"/>
          <p:cNvSpPr>
            <a:spLocks noGrp="1"/>
          </p:cNvSpPr>
          <p:nvPr>
            <p:ph type="ftr" sz="quarter" idx="12"/>
          </p:nvPr>
        </p:nvSpPr>
        <p:spPr bwMode="white">
          <a:xfrm>
            <a:off x="3302177" y="6356349"/>
            <a:ext cx="5587647" cy="365125"/>
          </a:xfrm>
          <a:prstGeom prst="rect">
            <a:avLst/>
          </a:prstGeom>
        </p:spPr>
        <p:txBody>
          <a:bodyPr/>
          <a:lstStyle>
            <a:lvl1pPr>
              <a:defRPr>
                <a:solidFill>
                  <a:schemeClr val="bg1"/>
                </a:solidFill>
              </a:defRPr>
            </a:lvl1pPr>
          </a:lstStyle>
          <a:p>
            <a:r>
              <a:rPr lang="en-US"/>
              <a:t>Optional Tagline Goes Here </a:t>
            </a:r>
            <a:r>
              <a:rPr lang="en-US">
                <a:solidFill>
                  <a:schemeClr val="accent2"/>
                </a:solidFill>
              </a:rPr>
              <a:t>|</a:t>
            </a:r>
            <a:r>
              <a:rPr lang="en-US"/>
              <a:t> mn.gov/deed</a:t>
            </a:r>
          </a:p>
        </p:txBody>
      </p:sp>
      <p:sp>
        <p:nvSpPr>
          <p:cNvPr id="4" name="Slide Number Placeholder 3"/>
          <p:cNvSpPr>
            <a:spLocks noGrp="1"/>
          </p:cNvSpPr>
          <p:nvPr>
            <p:ph type="sldNum" sz="quarter" idx="11"/>
          </p:nvPr>
        </p:nvSpPr>
        <p:spPr bwMode="white">
          <a:xfrm>
            <a:off x="9891132" y="6356350"/>
            <a:ext cx="1462668" cy="365125"/>
          </a:xfrm>
          <a:prstGeom prst="rect">
            <a:avLst/>
          </a:prstGeom>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559CC8D-961C-48E4-83B9-1AB85637D2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6887" y="676285"/>
            <a:ext cx="4307106" cy="376373"/>
          </a:xfrm>
          <a:prstGeom prst="rect">
            <a:avLst/>
          </a:prstGeom>
        </p:spPr>
      </p:pic>
    </p:spTree>
    <p:extLst>
      <p:ext uri="{BB962C8B-B14F-4D97-AF65-F5344CB8AC3E}">
        <p14:creationId xmlns:p14="http://schemas.microsoft.com/office/powerpoint/2010/main" val="2109608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5993476"/>
          </a:xfrm>
          <a:prstGeom prst="rect">
            <a:avLst/>
          </a:prstGeom>
        </p:spPr>
      </p:pic>
      <p:sp>
        <p:nvSpPr>
          <p:cNvPr id="2" name="Holder 2"/>
          <p:cNvSpPr>
            <a:spLocks noGrp="1"/>
          </p:cNvSpPr>
          <p:nvPr>
            <p:ph type="title"/>
          </p:nvPr>
        </p:nvSpPr>
        <p:spPr/>
        <p:txBody>
          <a:bodyPr lIns="0" tIns="0" rIns="0" bIns="0"/>
          <a:lstStyle>
            <a:lvl1pPr>
              <a:defRPr sz="3600" b="1" i="0">
                <a:solidFill>
                  <a:srgbClr val="003864"/>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tx1"/>
                </a:solidFill>
                <a:latin typeface="Calibri"/>
                <a:cs typeface="Calibri"/>
              </a:defRPr>
            </a:lvl1pPr>
          </a:lstStyle>
          <a:p>
            <a:pPr marL="12700">
              <a:lnSpc>
                <a:spcPts val="1240"/>
              </a:lnSpc>
            </a:pPr>
            <a:r>
              <a:rPr lang="en-US"/>
              <a:t>Main Street Economic Revitalization Program </a:t>
            </a:r>
            <a:r>
              <a:rPr>
                <a:solidFill>
                  <a:srgbClr val="003864"/>
                </a:solidFill>
              </a:rPr>
              <a:t>|</a:t>
            </a:r>
            <a:r>
              <a:rPr spc="320">
                <a:solidFill>
                  <a:srgbClr val="003864"/>
                </a:solidFill>
              </a:rPr>
              <a:t> </a:t>
            </a:r>
            <a:r>
              <a:rPr spc="-5"/>
              <a:t>mn.gov/deed</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5" name="Holder 5"/>
          <p:cNvSpPr>
            <a:spLocks noGrp="1"/>
          </p:cNvSpPr>
          <p:nvPr>
            <p:ph type="sldNum" sz="quarter" idx="7"/>
          </p:nvPr>
        </p:nvSpPr>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a:p>
        </p:txBody>
      </p:sp>
    </p:spTree>
    <p:extLst>
      <p:ext uri="{BB962C8B-B14F-4D97-AF65-F5344CB8AC3E}">
        <p14:creationId xmlns:p14="http://schemas.microsoft.com/office/powerpoint/2010/main" val="21094787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AA248A-BA82-4674-A18C-C4C2F2C72EC0}"/>
              </a:ext>
            </a:extLst>
          </p:cNvPr>
          <p:cNvSpPr>
            <a:spLocks noGrp="1"/>
          </p:cNvSpPr>
          <p:nvPr>
            <p:ph type="dt" sz="half" idx="10"/>
          </p:nvPr>
        </p:nvSpPr>
        <p:spPr/>
        <p:txBody>
          <a:bodyPr/>
          <a:lstStyle>
            <a:lvl1pPr>
              <a:defRPr/>
            </a:lvl1pPr>
          </a:lstStyle>
          <a:p>
            <a:pPr>
              <a:defRPr/>
            </a:pPr>
            <a:fld id="{F116BEDA-EBC0-4059-96DF-2BFEFBC28BD7}" type="datetimeFigureOut">
              <a:rPr lang="en-US"/>
              <a:pPr>
                <a:defRPr/>
              </a:pPr>
              <a:t>12/10/2024</a:t>
            </a:fld>
            <a:endParaRPr lang="en-US"/>
          </a:p>
        </p:txBody>
      </p:sp>
      <p:sp>
        <p:nvSpPr>
          <p:cNvPr id="5" name="Footer Placeholder 4">
            <a:extLst>
              <a:ext uri="{FF2B5EF4-FFF2-40B4-BE49-F238E27FC236}">
                <a16:creationId xmlns:a16="http://schemas.microsoft.com/office/drawing/2014/main" id="{A5537A0C-FE73-4872-8218-646CA4B723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A7B4EF-D9DF-4F5A-9A8A-4DBBC9531A2F}"/>
              </a:ext>
            </a:extLst>
          </p:cNvPr>
          <p:cNvSpPr>
            <a:spLocks noGrp="1"/>
          </p:cNvSpPr>
          <p:nvPr>
            <p:ph type="sldNum" sz="quarter" idx="12"/>
          </p:nvPr>
        </p:nvSpPr>
        <p:spPr/>
        <p:txBody>
          <a:bodyPr/>
          <a:lstStyle>
            <a:lvl1pPr>
              <a:defRPr/>
            </a:lvl1pPr>
          </a:lstStyle>
          <a:p>
            <a:pPr>
              <a:defRPr/>
            </a:pPr>
            <a:fld id="{56C99581-F351-44F8-8A79-F75ECE8DBA58}" type="slidenum">
              <a:rPr lang="en-US"/>
              <a:pPr>
                <a:defRPr/>
              </a:pPr>
              <a:t>‹#›</a:t>
            </a:fld>
            <a:endParaRPr lang="en-US"/>
          </a:p>
        </p:txBody>
      </p:sp>
    </p:spTree>
    <p:extLst>
      <p:ext uri="{BB962C8B-B14F-4D97-AF65-F5344CB8AC3E}">
        <p14:creationId xmlns:p14="http://schemas.microsoft.com/office/powerpoint/2010/main" val="9618825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BA Logo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0417" y="1606514"/>
            <a:ext cx="4471167" cy="3644973"/>
          </a:xfrm>
          <a:prstGeom prst="rect">
            <a:avLst/>
          </a:prstGeom>
        </p:spPr>
      </p:pic>
    </p:spTree>
    <p:extLst>
      <p:ext uri="{BB962C8B-B14F-4D97-AF65-F5344CB8AC3E}">
        <p14:creationId xmlns:p14="http://schemas.microsoft.com/office/powerpoint/2010/main" val="3179242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5">
                <a:solidFill>
                  <a:schemeClr val="bg1"/>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9784" y="692797"/>
            <a:ext cx="3212432" cy="661760"/>
          </a:xfrm>
          <a:prstGeom prst="rect">
            <a:avLst/>
          </a:prstGeom>
        </p:spPr>
      </p:pic>
    </p:spTree>
    <p:extLst>
      <p:ext uri="{BB962C8B-B14F-4D97-AF65-F5344CB8AC3E}">
        <p14:creationId xmlns:p14="http://schemas.microsoft.com/office/powerpoint/2010/main" val="13939114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5">
                <a:solidFill>
                  <a:schemeClr val="bg1"/>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524000" y="4327263"/>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9784" y="692797"/>
            <a:ext cx="3212432" cy="661760"/>
          </a:xfrm>
          <a:prstGeom prst="rect">
            <a:avLst/>
          </a:prstGeom>
        </p:spPr>
      </p:pic>
    </p:spTree>
    <p:extLst>
      <p:ext uri="{BB962C8B-B14F-4D97-AF65-F5344CB8AC3E}">
        <p14:creationId xmlns:p14="http://schemas.microsoft.com/office/powerpoint/2010/main" val="2490202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5">
                <a:solidFill>
                  <a:srgbClr val="003F80"/>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1699519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AE2ECF1A-EF2B-4612-A2CC-75778C9FDA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5">
                <a:solidFill>
                  <a:srgbClr val="003F80"/>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524000" y="4327263"/>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2644609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Chapter Slid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chemeClr val="bg1"/>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b="1">
                <a:solidFill>
                  <a:schemeClr val="bg1">
                    <a:lumMod val="85000"/>
                  </a:schemeClr>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28044379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rgbClr val="007EB4"/>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22103018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129" y="1268765"/>
            <a:ext cx="9259747" cy="2237228"/>
          </a:xfrm>
        </p:spPr>
        <p:txBody>
          <a:bodyPr anchor="b"/>
          <a:lstStyle>
            <a:lvl1pPr>
              <a:lnSpc>
                <a:spcPts val="4500"/>
              </a:lnSpc>
              <a:defRPr sz="4500"/>
            </a:lvl1pPr>
          </a:lstStyle>
          <a:p>
            <a:r>
              <a:rPr lang="en-US"/>
              <a:t>Click to edit Master </a:t>
            </a:r>
            <a:br>
              <a:rPr lang="en-US"/>
            </a:br>
            <a:r>
              <a:rPr lang="en-US"/>
              <a:t>chapter style</a:t>
            </a:r>
          </a:p>
        </p:txBody>
      </p:sp>
      <p:sp>
        <p:nvSpPr>
          <p:cNvPr id="3" name="Text Placeholder 2"/>
          <p:cNvSpPr>
            <a:spLocks noGrp="1"/>
          </p:cNvSpPr>
          <p:nvPr>
            <p:ph type="body" idx="1" hasCustomPrompt="1"/>
          </p:nvPr>
        </p:nvSpPr>
        <p:spPr>
          <a:xfrm>
            <a:off x="1471005" y="3613580"/>
            <a:ext cx="9259747" cy="1500187"/>
          </a:xfrm>
        </p:spPr>
        <p:txBody>
          <a:bodyPr/>
          <a:lstStyle>
            <a:lvl1pPr marL="0" indent="0" algn="ctr">
              <a:buNone/>
              <a:defRPr sz="1800" b="1">
                <a:solidFill>
                  <a:schemeClr val="tx1">
                    <a:tint val="75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subtitle style</a:t>
            </a:r>
          </a:p>
        </p:txBody>
      </p:sp>
      <p:sp>
        <p:nvSpPr>
          <p:cNvPr id="4" name="Date Placeholder 3"/>
          <p:cNvSpPr>
            <a:spLocks noGrp="1"/>
          </p:cNvSpPr>
          <p:nvPr>
            <p:ph type="dt" sz="half" idx="10"/>
          </p:nvPr>
        </p:nvSpPr>
        <p:spPr/>
        <p:txBody>
          <a:bodyPr/>
          <a:lstStyle/>
          <a:p>
            <a:fld id="{32719964-A6A4-B040-94EE-59D007E5DCB1}" type="datetime4">
              <a:rPr lang="en-US" smtClean="0"/>
              <a:t>December 10,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6973135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8608"/>
            <a:ext cx="10515600" cy="59890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57087" y="6194308"/>
            <a:ext cx="2394420" cy="365125"/>
          </a:xfrm>
        </p:spPr>
        <p:txBody>
          <a:bodyPr/>
          <a:lstStyle/>
          <a:p>
            <a:fld id="{5C63769D-CC2F-864E-9501-A077951EC7AD}" type="datetime4">
              <a:rPr lang="en-US" smtClean="0"/>
              <a:t>December 10, 2024</a:t>
            </a:fld>
            <a:endParaRPr lang="en-US"/>
          </a:p>
        </p:txBody>
      </p:sp>
      <p:sp>
        <p:nvSpPr>
          <p:cNvPr id="9" name="Footer Placeholder 5"/>
          <p:cNvSpPr>
            <a:spLocks noGrp="1"/>
          </p:cNvSpPr>
          <p:nvPr>
            <p:ph type="ftr" sz="quarter" idx="11"/>
          </p:nvPr>
        </p:nvSpPr>
        <p:spPr>
          <a:xfrm>
            <a:off x="4038600" y="6194308"/>
            <a:ext cx="4114800" cy="365125"/>
          </a:xfrm>
        </p:spPr>
        <p:txBody>
          <a:bodyPr/>
          <a:lstStyle/>
          <a:p>
            <a:endParaRPr lang="en-US"/>
          </a:p>
        </p:txBody>
      </p:sp>
      <p:sp>
        <p:nvSpPr>
          <p:cNvPr id="10" name="Slide Number Placeholder 6"/>
          <p:cNvSpPr>
            <a:spLocks noGrp="1"/>
          </p:cNvSpPr>
          <p:nvPr>
            <p:ph type="sldNum" sz="quarter" idx="12"/>
          </p:nvPr>
        </p:nvSpPr>
        <p:spPr>
          <a:xfrm>
            <a:off x="9062013" y="6194308"/>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967513"/>
            <a:ext cx="10515600" cy="696071"/>
          </a:xfrm>
        </p:spPr>
        <p:txBody>
          <a:bodyPr>
            <a:normAutofit/>
          </a:bodyPr>
          <a:lstStyle>
            <a:lvl1pPr marL="0" indent="0" algn="ctr">
              <a:buNone/>
              <a:defRPr sz="1575"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1377468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7026"/>
            <a:ext cx="10515600" cy="762528"/>
          </a:xfrm>
        </p:spPr>
        <p:txBody>
          <a:bodyPr/>
          <a:lstStyle/>
          <a:p>
            <a:r>
              <a:rPr lang="en-US"/>
              <a:t>Click to edit Master title style</a:t>
            </a:r>
          </a:p>
        </p:txBody>
      </p:sp>
      <p:sp>
        <p:nvSpPr>
          <p:cNvPr id="3" name="Content Placeholder 2"/>
          <p:cNvSpPr>
            <a:spLocks noGrp="1"/>
          </p:cNvSpPr>
          <p:nvPr>
            <p:ph sz="half" idx="1"/>
          </p:nvPr>
        </p:nvSpPr>
        <p:spPr>
          <a:xfrm>
            <a:off x="838200" y="1568825"/>
            <a:ext cx="5181600" cy="4608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68825"/>
            <a:ext cx="5181600" cy="4608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773E27-9D36-B645-8BBE-7A2B9B52A935}" type="datetime4">
              <a:rPr lang="en-US" smtClean="0"/>
              <a:t>December 10,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273047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73996"/>
            <a:ext cx="10515600" cy="1161770"/>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B1F02B-F0FB-0A4F-BFD9-D3256C53A202}" type="datetime4">
              <a:rPr lang="en-US" smtClean="0"/>
              <a:t>December 10,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4210614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6C03B-1ECF-324C-BC62-0687230E677D}" type="datetime4">
              <a:rPr lang="en-US" smtClean="0"/>
              <a:t>December 10,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7976043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2FA99-F507-8E4B-ABBC-A3B8BC89266F}" type="datetime4">
              <a:rPr lang="en-US" smtClean="0"/>
              <a:t>December 10,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B44B9-F1EC-4F4B-88D4-413245C9CD3E}" type="slidenum">
              <a:rPr lang="en-US" smtClean="0"/>
              <a:t>‹#›</a:t>
            </a:fld>
            <a:endParaRPr lang="en-US"/>
          </a:p>
        </p:txBody>
      </p:sp>
      <p:sp>
        <p:nvSpPr>
          <p:cNvPr id="6" name="Rectangle 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24419279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33"/>
            <a:ext cx="3932237" cy="1224275"/>
          </a:xfrm>
        </p:spPr>
        <p:txBody>
          <a:bodyPr anchor="t">
            <a:normAutofit/>
          </a:bodyPr>
          <a:lstStyle>
            <a:lvl1pPr algn="l">
              <a:defRPr sz="27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700"/>
            <a:ext cx="3932237"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0803C8E-ED71-CF4A-92C6-E7239BE1B2FF}" type="datetime4">
              <a:rPr lang="en-US" smtClean="0"/>
              <a:t>December 10,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82262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pic>
        <p:nvPicPr>
          <p:cNvPr id="12" name="Picture 11">
            <a:extLst>
              <a:ext uri="{FF2B5EF4-FFF2-40B4-BE49-F238E27FC236}">
                <a16:creationId xmlns:a16="http://schemas.microsoft.com/office/drawing/2014/main" id="{1DC680A3-C5D3-4FFD-9C4F-F36C769746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716610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33"/>
            <a:ext cx="6172200" cy="4873625"/>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p>
        </p:txBody>
      </p:sp>
      <p:sp>
        <p:nvSpPr>
          <p:cNvPr id="5" name="Date Placeholder 4"/>
          <p:cNvSpPr>
            <a:spLocks noGrp="1"/>
          </p:cNvSpPr>
          <p:nvPr>
            <p:ph type="dt" sz="half" idx="10"/>
          </p:nvPr>
        </p:nvSpPr>
        <p:spPr/>
        <p:txBody>
          <a:bodyPr/>
          <a:lstStyle/>
          <a:p>
            <a:fld id="{5C63769D-CC2F-864E-9501-A077951EC7AD}" type="datetime4">
              <a:rPr lang="en-US" smtClean="0"/>
              <a:t>December 10,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
        <p:nvSpPr>
          <p:cNvPr id="8" name="Title 1"/>
          <p:cNvSpPr>
            <a:spLocks noGrp="1"/>
          </p:cNvSpPr>
          <p:nvPr>
            <p:ph type="title"/>
          </p:nvPr>
        </p:nvSpPr>
        <p:spPr>
          <a:xfrm>
            <a:off x="839788" y="987433"/>
            <a:ext cx="3932237" cy="1224275"/>
          </a:xfrm>
        </p:spPr>
        <p:txBody>
          <a:bodyPr anchor="t">
            <a:normAutofit/>
          </a:bodyPr>
          <a:lstStyle>
            <a:lvl1pPr algn="l">
              <a:defRPr sz="2700"/>
            </a:lvl1pPr>
          </a:lstStyle>
          <a:p>
            <a:r>
              <a:rPr lang="en-US"/>
              <a:t>Click to edit Master title style</a:t>
            </a:r>
          </a:p>
        </p:txBody>
      </p:sp>
      <p:sp>
        <p:nvSpPr>
          <p:cNvPr id="9" name="Text Placeholder 3"/>
          <p:cNvSpPr>
            <a:spLocks noGrp="1"/>
          </p:cNvSpPr>
          <p:nvPr>
            <p:ph type="body" sz="half" idx="2"/>
          </p:nvPr>
        </p:nvSpPr>
        <p:spPr>
          <a:xfrm>
            <a:off x="839788" y="2211700"/>
            <a:ext cx="3932237"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Tree>
    <p:extLst>
      <p:ext uri="{BB962C8B-B14F-4D97-AF65-F5344CB8AC3E}">
        <p14:creationId xmlns:p14="http://schemas.microsoft.com/office/powerpoint/2010/main" val="1438528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AE2ECF1A-EF2B-4612-A2CC-75778C9FDA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663482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5FF57-A28E-9D54-89C9-E5DA2B26D4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AC2259-87A3-B2AE-BBD7-4BF379AD93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862417-41CC-AB3D-2682-D09150EF2336}"/>
              </a:ext>
            </a:extLst>
          </p:cNvPr>
          <p:cNvSpPr>
            <a:spLocks noGrp="1"/>
          </p:cNvSpPr>
          <p:nvPr>
            <p:ph type="dt" sz="half" idx="10"/>
          </p:nvPr>
        </p:nvSpPr>
        <p:spPr/>
        <p:txBody>
          <a:bodyPr/>
          <a:lstStyle/>
          <a:p>
            <a:fld id="{D81DFA7B-5642-432C-B87F-E13947713609}" type="datetimeFigureOut">
              <a:rPr lang="en-US" smtClean="0"/>
              <a:t>12/10/2024</a:t>
            </a:fld>
            <a:endParaRPr lang="en-US"/>
          </a:p>
        </p:txBody>
      </p:sp>
      <p:sp>
        <p:nvSpPr>
          <p:cNvPr id="5" name="Footer Placeholder 4">
            <a:extLst>
              <a:ext uri="{FF2B5EF4-FFF2-40B4-BE49-F238E27FC236}">
                <a16:creationId xmlns:a16="http://schemas.microsoft.com/office/drawing/2014/main" id="{0830BA8F-9E57-4A59-5A13-23DFA600C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DC697-62B7-FE2C-B204-C9425C56D5E3}"/>
              </a:ext>
            </a:extLst>
          </p:cNvPr>
          <p:cNvSpPr>
            <a:spLocks noGrp="1"/>
          </p:cNvSpPr>
          <p:nvPr>
            <p:ph type="sldNum" sz="quarter" idx="12"/>
          </p:nvPr>
        </p:nvSpPr>
        <p:spPr/>
        <p:txBody>
          <a:bodyPr/>
          <a:lstStyle/>
          <a:p>
            <a:fld id="{4A6DDA87-600F-417A-9A40-6E97A88EB086}" type="slidenum">
              <a:rPr lang="en-US" smtClean="0"/>
              <a:t>‹#›</a:t>
            </a:fld>
            <a:endParaRPr lang="en-US"/>
          </a:p>
        </p:txBody>
      </p:sp>
    </p:spTree>
    <p:extLst>
      <p:ext uri="{BB962C8B-B14F-4D97-AF65-F5344CB8AC3E}">
        <p14:creationId xmlns:p14="http://schemas.microsoft.com/office/powerpoint/2010/main" val="4219746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CFD14-919A-806D-BA5F-9DDEBA94A7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AA33E-4C21-ABF7-8D02-88F8DC60AB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5C8F2-C98A-2230-7031-13A5876D4FB6}"/>
              </a:ext>
            </a:extLst>
          </p:cNvPr>
          <p:cNvSpPr>
            <a:spLocks noGrp="1"/>
          </p:cNvSpPr>
          <p:nvPr>
            <p:ph type="dt" sz="half" idx="10"/>
          </p:nvPr>
        </p:nvSpPr>
        <p:spPr/>
        <p:txBody>
          <a:bodyPr/>
          <a:lstStyle/>
          <a:p>
            <a:fld id="{D81DFA7B-5642-432C-B87F-E13947713609}" type="datetimeFigureOut">
              <a:rPr lang="en-US" smtClean="0"/>
              <a:t>12/10/2024</a:t>
            </a:fld>
            <a:endParaRPr lang="en-US"/>
          </a:p>
        </p:txBody>
      </p:sp>
      <p:sp>
        <p:nvSpPr>
          <p:cNvPr id="5" name="Footer Placeholder 4">
            <a:extLst>
              <a:ext uri="{FF2B5EF4-FFF2-40B4-BE49-F238E27FC236}">
                <a16:creationId xmlns:a16="http://schemas.microsoft.com/office/drawing/2014/main" id="{65F47103-2193-13A6-8509-1DDC34A3C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2D7B8-EE11-716C-6080-396CEFAE095E}"/>
              </a:ext>
            </a:extLst>
          </p:cNvPr>
          <p:cNvSpPr>
            <a:spLocks noGrp="1"/>
          </p:cNvSpPr>
          <p:nvPr>
            <p:ph type="sldNum" sz="quarter" idx="12"/>
          </p:nvPr>
        </p:nvSpPr>
        <p:spPr/>
        <p:txBody>
          <a:bodyPr/>
          <a:lstStyle/>
          <a:p>
            <a:fld id="{4A6DDA87-600F-417A-9A40-6E97A88EB086}" type="slidenum">
              <a:rPr lang="en-US" smtClean="0"/>
              <a:t>‹#›</a:t>
            </a:fld>
            <a:endParaRPr lang="en-US"/>
          </a:p>
        </p:txBody>
      </p:sp>
    </p:spTree>
    <p:extLst>
      <p:ext uri="{BB962C8B-B14F-4D97-AF65-F5344CB8AC3E}">
        <p14:creationId xmlns:p14="http://schemas.microsoft.com/office/powerpoint/2010/main" val="2554307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B20A-1E8C-D99E-62BF-16C1B19A16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B0594C-5AF8-DD8E-04AA-8D351C31AE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CBCF75-8576-5ABB-0ED1-A862A256A030}"/>
              </a:ext>
            </a:extLst>
          </p:cNvPr>
          <p:cNvSpPr>
            <a:spLocks noGrp="1"/>
          </p:cNvSpPr>
          <p:nvPr>
            <p:ph type="dt" sz="half" idx="10"/>
          </p:nvPr>
        </p:nvSpPr>
        <p:spPr/>
        <p:txBody>
          <a:bodyPr/>
          <a:lstStyle/>
          <a:p>
            <a:fld id="{D81DFA7B-5642-432C-B87F-E13947713609}" type="datetimeFigureOut">
              <a:rPr lang="en-US" smtClean="0"/>
              <a:t>12/10/2024</a:t>
            </a:fld>
            <a:endParaRPr lang="en-US"/>
          </a:p>
        </p:txBody>
      </p:sp>
      <p:sp>
        <p:nvSpPr>
          <p:cNvPr id="5" name="Footer Placeholder 4">
            <a:extLst>
              <a:ext uri="{FF2B5EF4-FFF2-40B4-BE49-F238E27FC236}">
                <a16:creationId xmlns:a16="http://schemas.microsoft.com/office/drawing/2014/main" id="{70F1E7E2-FB24-404C-1417-D4EE83D97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6FCEE-B134-7211-92BB-57B02213FC6B}"/>
              </a:ext>
            </a:extLst>
          </p:cNvPr>
          <p:cNvSpPr>
            <a:spLocks noGrp="1"/>
          </p:cNvSpPr>
          <p:nvPr>
            <p:ph type="sldNum" sz="quarter" idx="12"/>
          </p:nvPr>
        </p:nvSpPr>
        <p:spPr/>
        <p:txBody>
          <a:bodyPr/>
          <a:lstStyle/>
          <a:p>
            <a:fld id="{4A6DDA87-600F-417A-9A40-6E97A88EB086}" type="slidenum">
              <a:rPr lang="en-US" smtClean="0"/>
              <a:t>‹#›</a:t>
            </a:fld>
            <a:endParaRPr lang="en-US"/>
          </a:p>
        </p:txBody>
      </p:sp>
    </p:spTree>
    <p:extLst>
      <p:ext uri="{BB962C8B-B14F-4D97-AF65-F5344CB8AC3E}">
        <p14:creationId xmlns:p14="http://schemas.microsoft.com/office/powerpoint/2010/main" val="19398983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6832B-66A8-2110-394A-5A8A523F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F58A9C-276F-2381-48DB-4151138D65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7AF977-0D14-BD4C-BC6C-CE919197B0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9CFF54-9EAD-68A3-9A7B-0F89795CD2A1}"/>
              </a:ext>
            </a:extLst>
          </p:cNvPr>
          <p:cNvSpPr>
            <a:spLocks noGrp="1"/>
          </p:cNvSpPr>
          <p:nvPr>
            <p:ph type="dt" sz="half" idx="10"/>
          </p:nvPr>
        </p:nvSpPr>
        <p:spPr/>
        <p:txBody>
          <a:bodyPr/>
          <a:lstStyle/>
          <a:p>
            <a:fld id="{D81DFA7B-5642-432C-B87F-E13947713609}" type="datetimeFigureOut">
              <a:rPr lang="en-US" smtClean="0"/>
              <a:t>12/10/2024</a:t>
            </a:fld>
            <a:endParaRPr lang="en-US"/>
          </a:p>
        </p:txBody>
      </p:sp>
      <p:sp>
        <p:nvSpPr>
          <p:cNvPr id="6" name="Footer Placeholder 5">
            <a:extLst>
              <a:ext uri="{FF2B5EF4-FFF2-40B4-BE49-F238E27FC236}">
                <a16:creationId xmlns:a16="http://schemas.microsoft.com/office/drawing/2014/main" id="{F1F4B666-A06C-2305-7B72-FA98268900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D16265-30AF-127E-6FA8-8BC4FDB3B98C}"/>
              </a:ext>
            </a:extLst>
          </p:cNvPr>
          <p:cNvSpPr>
            <a:spLocks noGrp="1"/>
          </p:cNvSpPr>
          <p:nvPr>
            <p:ph type="sldNum" sz="quarter" idx="12"/>
          </p:nvPr>
        </p:nvSpPr>
        <p:spPr/>
        <p:txBody>
          <a:bodyPr/>
          <a:lstStyle/>
          <a:p>
            <a:fld id="{4A6DDA87-600F-417A-9A40-6E97A88EB086}" type="slidenum">
              <a:rPr lang="en-US" smtClean="0"/>
              <a:t>‹#›</a:t>
            </a:fld>
            <a:endParaRPr lang="en-US"/>
          </a:p>
        </p:txBody>
      </p:sp>
    </p:spTree>
    <p:extLst>
      <p:ext uri="{BB962C8B-B14F-4D97-AF65-F5344CB8AC3E}">
        <p14:creationId xmlns:p14="http://schemas.microsoft.com/office/powerpoint/2010/main" val="23013459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3E0E8-5D0C-B21A-9ECB-BB4A497CBA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D7966D-EA0C-0DF9-15C6-64B30EC27C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D928D9-E464-D496-1870-CA75623B2E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6FD2EA-8D8E-6B9A-97E9-2F7F15B46F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AEEA3-5991-3763-9F97-A4E3800C3E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92D050-80A6-CF06-B599-FFB7249F8CC7}"/>
              </a:ext>
            </a:extLst>
          </p:cNvPr>
          <p:cNvSpPr>
            <a:spLocks noGrp="1"/>
          </p:cNvSpPr>
          <p:nvPr>
            <p:ph type="dt" sz="half" idx="10"/>
          </p:nvPr>
        </p:nvSpPr>
        <p:spPr/>
        <p:txBody>
          <a:bodyPr/>
          <a:lstStyle/>
          <a:p>
            <a:fld id="{D81DFA7B-5642-432C-B87F-E13947713609}" type="datetimeFigureOut">
              <a:rPr lang="en-US" smtClean="0"/>
              <a:t>12/10/2024</a:t>
            </a:fld>
            <a:endParaRPr lang="en-US"/>
          </a:p>
        </p:txBody>
      </p:sp>
      <p:sp>
        <p:nvSpPr>
          <p:cNvPr id="8" name="Footer Placeholder 7">
            <a:extLst>
              <a:ext uri="{FF2B5EF4-FFF2-40B4-BE49-F238E27FC236}">
                <a16:creationId xmlns:a16="http://schemas.microsoft.com/office/drawing/2014/main" id="{953D594D-DEDA-AEE0-7688-5BB843F995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F49852-E094-E5B3-7762-C0897A70F83F}"/>
              </a:ext>
            </a:extLst>
          </p:cNvPr>
          <p:cNvSpPr>
            <a:spLocks noGrp="1"/>
          </p:cNvSpPr>
          <p:nvPr>
            <p:ph type="sldNum" sz="quarter" idx="12"/>
          </p:nvPr>
        </p:nvSpPr>
        <p:spPr/>
        <p:txBody>
          <a:bodyPr/>
          <a:lstStyle/>
          <a:p>
            <a:fld id="{4A6DDA87-600F-417A-9A40-6E97A88EB086}" type="slidenum">
              <a:rPr lang="en-US" smtClean="0"/>
              <a:t>‹#›</a:t>
            </a:fld>
            <a:endParaRPr lang="en-US"/>
          </a:p>
        </p:txBody>
      </p:sp>
    </p:spTree>
    <p:extLst>
      <p:ext uri="{BB962C8B-B14F-4D97-AF65-F5344CB8AC3E}">
        <p14:creationId xmlns:p14="http://schemas.microsoft.com/office/powerpoint/2010/main" val="9328507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5CA9-94A7-4778-8AE2-36DDA187A9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0EE8D1-79A0-03CE-8BFC-DAF2A916A49C}"/>
              </a:ext>
            </a:extLst>
          </p:cNvPr>
          <p:cNvSpPr>
            <a:spLocks noGrp="1"/>
          </p:cNvSpPr>
          <p:nvPr>
            <p:ph type="dt" sz="half" idx="10"/>
          </p:nvPr>
        </p:nvSpPr>
        <p:spPr/>
        <p:txBody>
          <a:bodyPr/>
          <a:lstStyle/>
          <a:p>
            <a:fld id="{D81DFA7B-5642-432C-B87F-E13947713609}" type="datetimeFigureOut">
              <a:rPr lang="en-US" smtClean="0"/>
              <a:t>12/10/2024</a:t>
            </a:fld>
            <a:endParaRPr lang="en-US"/>
          </a:p>
        </p:txBody>
      </p:sp>
      <p:sp>
        <p:nvSpPr>
          <p:cNvPr id="4" name="Footer Placeholder 3">
            <a:extLst>
              <a:ext uri="{FF2B5EF4-FFF2-40B4-BE49-F238E27FC236}">
                <a16:creationId xmlns:a16="http://schemas.microsoft.com/office/drawing/2014/main" id="{E6910A76-866F-8CB9-432A-FEC28F8C08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C17EEF-DFEB-8C51-3FA2-7DB3A4F19C47}"/>
              </a:ext>
            </a:extLst>
          </p:cNvPr>
          <p:cNvSpPr>
            <a:spLocks noGrp="1"/>
          </p:cNvSpPr>
          <p:nvPr>
            <p:ph type="sldNum" sz="quarter" idx="12"/>
          </p:nvPr>
        </p:nvSpPr>
        <p:spPr/>
        <p:txBody>
          <a:bodyPr/>
          <a:lstStyle/>
          <a:p>
            <a:fld id="{4A6DDA87-600F-417A-9A40-6E97A88EB086}" type="slidenum">
              <a:rPr lang="en-US" smtClean="0"/>
              <a:t>‹#›</a:t>
            </a:fld>
            <a:endParaRPr lang="en-US"/>
          </a:p>
        </p:txBody>
      </p:sp>
    </p:spTree>
    <p:extLst>
      <p:ext uri="{BB962C8B-B14F-4D97-AF65-F5344CB8AC3E}">
        <p14:creationId xmlns:p14="http://schemas.microsoft.com/office/powerpoint/2010/main" val="5215673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A1B03-4929-DF15-D913-47AEE864E117}"/>
              </a:ext>
            </a:extLst>
          </p:cNvPr>
          <p:cNvSpPr>
            <a:spLocks noGrp="1"/>
          </p:cNvSpPr>
          <p:nvPr>
            <p:ph type="dt" sz="half" idx="10"/>
          </p:nvPr>
        </p:nvSpPr>
        <p:spPr/>
        <p:txBody>
          <a:bodyPr/>
          <a:lstStyle/>
          <a:p>
            <a:fld id="{D81DFA7B-5642-432C-B87F-E13947713609}" type="datetimeFigureOut">
              <a:rPr lang="en-US" smtClean="0"/>
              <a:t>12/10/2024</a:t>
            </a:fld>
            <a:endParaRPr lang="en-US"/>
          </a:p>
        </p:txBody>
      </p:sp>
      <p:sp>
        <p:nvSpPr>
          <p:cNvPr id="3" name="Footer Placeholder 2">
            <a:extLst>
              <a:ext uri="{FF2B5EF4-FFF2-40B4-BE49-F238E27FC236}">
                <a16:creationId xmlns:a16="http://schemas.microsoft.com/office/drawing/2014/main" id="{5BB78228-0D19-A8DF-B9EC-16722F8C0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962C23-36EF-0E67-6D27-6368C5F76829}"/>
              </a:ext>
            </a:extLst>
          </p:cNvPr>
          <p:cNvSpPr>
            <a:spLocks noGrp="1"/>
          </p:cNvSpPr>
          <p:nvPr>
            <p:ph type="sldNum" sz="quarter" idx="12"/>
          </p:nvPr>
        </p:nvSpPr>
        <p:spPr/>
        <p:txBody>
          <a:bodyPr/>
          <a:lstStyle/>
          <a:p>
            <a:fld id="{4A6DDA87-600F-417A-9A40-6E97A88EB086}" type="slidenum">
              <a:rPr lang="en-US" smtClean="0"/>
              <a:t>‹#›</a:t>
            </a:fld>
            <a:endParaRPr lang="en-US"/>
          </a:p>
        </p:txBody>
      </p:sp>
    </p:spTree>
    <p:extLst>
      <p:ext uri="{BB962C8B-B14F-4D97-AF65-F5344CB8AC3E}">
        <p14:creationId xmlns:p14="http://schemas.microsoft.com/office/powerpoint/2010/main" val="19652049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3508E-7651-D9C3-0951-70E79E551E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614A24-6538-59DF-6A21-CF5DBBF64C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1D25F8-3620-A42D-2E15-569A70119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AD13C-2E52-D0A1-CAE5-B2448FD5A88F}"/>
              </a:ext>
            </a:extLst>
          </p:cNvPr>
          <p:cNvSpPr>
            <a:spLocks noGrp="1"/>
          </p:cNvSpPr>
          <p:nvPr>
            <p:ph type="dt" sz="half" idx="10"/>
          </p:nvPr>
        </p:nvSpPr>
        <p:spPr/>
        <p:txBody>
          <a:bodyPr/>
          <a:lstStyle/>
          <a:p>
            <a:fld id="{D81DFA7B-5642-432C-B87F-E13947713609}" type="datetimeFigureOut">
              <a:rPr lang="en-US" smtClean="0"/>
              <a:t>12/10/2024</a:t>
            </a:fld>
            <a:endParaRPr lang="en-US"/>
          </a:p>
        </p:txBody>
      </p:sp>
      <p:sp>
        <p:nvSpPr>
          <p:cNvPr id="6" name="Footer Placeholder 5">
            <a:extLst>
              <a:ext uri="{FF2B5EF4-FFF2-40B4-BE49-F238E27FC236}">
                <a16:creationId xmlns:a16="http://schemas.microsoft.com/office/drawing/2014/main" id="{9AF1CD38-39B6-89B4-DD27-46AC08AB67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2DBFB6-2DE6-23D5-CFB9-0C8E23025667}"/>
              </a:ext>
            </a:extLst>
          </p:cNvPr>
          <p:cNvSpPr>
            <a:spLocks noGrp="1"/>
          </p:cNvSpPr>
          <p:nvPr>
            <p:ph type="sldNum" sz="quarter" idx="12"/>
          </p:nvPr>
        </p:nvSpPr>
        <p:spPr/>
        <p:txBody>
          <a:bodyPr/>
          <a:lstStyle/>
          <a:p>
            <a:fld id="{4A6DDA87-600F-417A-9A40-6E97A88EB086}" type="slidenum">
              <a:rPr lang="en-US" smtClean="0"/>
              <a:t>‹#›</a:t>
            </a:fld>
            <a:endParaRPr lang="en-US"/>
          </a:p>
        </p:txBody>
      </p:sp>
    </p:spTree>
    <p:extLst>
      <p:ext uri="{BB962C8B-B14F-4D97-AF65-F5344CB8AC3E}">
        <p14:creationId xmlns:p14="http://schemas.microsoft.com/office/powerpoint/2010/main" val="83353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ED2BB05C-0FE5-4B9D-9A15-CAA5A8AAB5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63076"/>
            <a:ext cx="1925917" cy="168295"/>
          </a:xfrm>
          <a:prstGeom prst="rect">
            <a:avLst/>
          </a:prstGeom>
        </p:spPr>
      </p:pic>
      <p:sp>
        <p:nvSpPr>
          <p:cNvPr id="1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485841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DB4D-5966-3626-3366-FCCC6B6928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E78D63-B588-B4C0-FD98-4DF3AB5C0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62261D-24B3-8A99-72C3-D1EF2C9EE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5318FC-CAA7-22DE-A487-B076041699A6}"/>
              </a:ext>
            </a:extLst>
          </p:cNvPr>
          <p:cNvSpPr>
            <a:spLocks noGrp="1"/>
          </p:cNvSpPr>
          <p:nvPr>
            <p:ph type="dt" sz="half" idx="10"/>
          </p:nvPr>
        </p:nvSpPr>
        <p:spPr/>
        <p:txBody>
          <a:bodyPr/>
          <a:lstStyle/>
          <a:p>
            <a:fld id="{D81DFA7B-5642-432C-B87F-E13947713609}" type="datetimeFigureOut">
              <a:rPr lang="en-US" smtClean="0"/>
              <a:t>12/10/2024</a:t>
            </a:fld>
            <a:endParaRPr lang="en-US"/>
          </a:p>
        </p:txBody>
      </p:sp>
      <p:sp>
        <p:nvSpPr>
          <p:cNvPr id="6" name="Footer Placeholder 5">
            <a:extLst>
              <a:ext uri="{FF2B5EF4-FFF2-40B4-BE49-F238E27FC236}">
                <a16:creationId xmlns:a16="http://schemas.microsoft.com/office/drawing/2014/main" id="{2B3C92FD-BA92-0EDB-2618-29A16C4C8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4D77E-6472-52CE-FF32-694BA7CF610F}"/>
              </a:ext>
            </a:extLst>
          </p:cNvPr>
          <p:cNvSpPr>
            <a:spLocks noGrp="1"/>
          </p:cNvSpPr>
          <p:nvPr>
            <p:ph type="sldNum" sz="quarter" idx="12"/>
          </p:nvPr>
        </p:nvSpPr>
        <p:spPr/>
        <p:txBody>
          <a:bodyPr/>
          <a:lstStyle/>
          <a:p>
            <a:fld id="{4A6DDA87-600F-417A-9A40-6E97A88EB086}" type="slidenum">
              <a:rPr lang="en-US" smtClean="0"/>
              <a:t>‹#›</a:t>
            </a:fld>
            <a:endParaRPr lang="en-US"/>
          </a:p>
        </p:txBody>
      </p:sp>
    </p:spTree>
    <p:extLst>
      <p:ext uri="{BB962C8B-B14F-4D97-AF65-F5344CB8AC3E}">
        <p14:creationId xmlns:p14="http://schemas.microsoft.com/office/powerpoint/2010/main" val="18897911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DB13-8FC7-0DAB-1540-5B1EB9B267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B3A883-DEAB-F392-A089-C5F3029F09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5A9AA-699C-F677-E138-D4735BAF8839}"/>
              </a:ext>
            </a:extLst>
          </p:cNvPr>
          <p:cNvSpPr>
            <a:spLocks noGrp="1"/>
          </p:cNvSpPr>
          <p:nvPr>
            <p:ph type="dt" sz="half" idx="10"/>
          </p:nvPr>
        </p:nvSpPr>
        <p:spPr/>
        <p:txBody>
          <a:bodyPr/>
          <a:lstStyle/>
          <a:p>
            <a:fld id="{D81DFA7B-5642-432C-B87F-E13947713609}" type="datetimeFigureOut">
              <a:rPr lang="en-US" smtClean="0"/>
              <a:t>12/10/2024</a:t>
            </a:fld>
            <a:endParaRPr lang="en-US"/>
          </a:p>
        </p:txBody>
      </p:sp>
      <p:sp>
        <p:nvSpPr>
          <p:cNvPr id="5" name="Footer Placeholder 4">
            <a:extLst>
              <a:ext uri="{FF2B5EF4-FFF2-40B4-BE49-F238E27FC236}">
                <a16:creationId xmlns:a16="http://schemas.microsoft.com/office/drawing/2014/main" id="{334D4AF4-A2F6-B954-ABF7-56E2C9CBA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191D0-61CD-DDDD-646F-680C7DFC2FE5}"/>
              </a:ext>
            </a:extLst>
          </p:cNvPr>
          <p:cNvSpPr>
            <a:spLocks noGrp="1"/>
          </p:cNvSpPr>
          <p:nvPr>
            <p:ph type="sldNum" sz="quarter" idx="12"/>
          </p:nvPr>
        </p:nvSpPr>
        <p:spPr/>
        <p:txBody>
          <a:bodyPr/>
          <a:lstStyle/>
          <a:p>
            <a:fld id="{4A6DDA87-600F-417A-9A40-6E97A88EB086}" type="slidenum">
              <a:rPr lang="en-US" smtClean="0"/>
              <a:t>‹#›</a:t>
            </a:fld>
            <a:endParaRPr lang="en-US"/>
          </a:p>
        </p:txBody>
      </p:sp>
    </p:spTree>
    <p:extLst>
      <p:ext uri="{BB962C8B-B14F-4D97-AF65-F5344CB8AC3E}">
        <p14:creationId xmlns:p14="http://schemas.microsoft.com/office/powerpoint/2010/main" val="3881810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D7BD70-C39C-5856-17DD-1DB0FA9864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DDAA24-DF54-C6AD-4955-F6FE67FF1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06C98-1A5D-4D17-7747-4E4ECEA90454}"/>
              </a:ext>
            </a:extLst>
          </p:cNvPr>
          <p:cNvSpPr>
            <a:spLocks noGrp="1"/>
          </p:cNvSpPr>
          <p:nvPr>
            <p:ph type="dt" sz="half" idx="10"/>
          </p:nvPr>
        </p:nvSpPr>
        <p:spPr/>
        <p:txBody>
          <a:bodyPr/>
          <a:lstStyle/>
          <a:p>
            <a:fld id="{D81DFA7B-5642-432C-B87F-E13947713609}" type="datetimeFigureOut">
              <a:rPr lang="en-US" smtClean="0"/>
              <a:t>12/10/2024</a:t>
            </a:fld>
            <a:endParaRPr lang="en-US"/>
          </a:p>
        </p:txBody>
      </p:sp>
      <p:sp>
        <p:nvSpPr>
          <p:cNvPr id="5" name="Footer Placeholder 4">
            <a:extLst>
              <a:ext uri="{FF2B5EF4-FFF2-40B4-BE49-F238E27FC236}">
                <a16:creationId xmlns:a16="http://schemas.microsoft.com/office/drawing/2014/main" id="{ABD98BC7-CD62-CA2B-6D3A-2B854558C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C7AFD-2EFE-960D-FD59-389C1EC830D8}"/>
              </a:ext>
            </a:extLst>
          </p:cNvPr>
          <p:cNvSpPr>
            <a:spLocks noGrp="1"/>
          </p:cNvSpPr>
          <p:nvPr>
            <p:ph type="sldNum" sz="quarter" idx="12"/>
          </p:nvPr>
        </p:nvSpPr>
        <p:spPr/>
        <p:txBody>
          <a:bodyPr/>
          <a:lstStyle/>
          <a:p>
            <a:fld id="{4A6DDA87-600F-417A-9A40-6E97A88EB086}" type="slidenum">
              <a:rPr lang="en-US" smtClean="0"/>
              <a:t>‹#›</a:t>
            </a:fld>
            <a:endParaRPr lang="en-US"/>
          </a:p>
        </p:txBody>
      </p:sp>
    </p:spTree>
    <p:extLst>
      <p:ext uri="{BB962C8B-B14F-4D97-AF65-F5344CB8AC3E}">
        <p14:creationId xmlns:p14="http://schemas.microsoft.com/office/powerpoint/2010/main" val="3880047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98700"/>
            <a:ext cx="10515600" cy="3846605"/>
          </a:xfrm>
        </p:spPr>
        <p:txBody>
          <a:bodyPr/>
          <a:lstStyle>
            <a:lvl1pPr>
              <a:defRPr>
                <a:solidFill>
                  <a:srgbClr val="182752"/>
                </a:solidFill>
              </a:defRPr>
            </a:lvl1pPr>
            <a:lvl2pPr>
              <a:defRPr>
                <a:solidFill>
                  <a:srgbClr val="182752"/>
                </a:solidFill>
              </a:defRPr>
            </a:lvl2pPr>
            <a:lvl3pPr>
              <a:defRPr>
                <a:solidFill>
                  <a:srgbClr val="182752"/>
                </a:solidFill>
              </a:defRPr>
            </a:lvl3pPr>
            <a:lvl4pPr>
              <a:defRPr>
                <a:solidFill>
                  <a:srgbClr val="182752"/>
                </a:solidFill>
              </a:defRPr>
            </a:lvl4pPr>
            <a:lvl5pPr>
              <a:defRPr>
                <a:solidFill>
                  <a:srgbClr val="18275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12/10/2024</a:t>
            </a:fld>
            <a:endParaRPr lang="en-US"/>
          </a:p>
        </p:txBody>
      </p:sp>
      <p:sp>
        <p:nvSpPr>
          <p:cNvPr id="7" name="Rectangle 6"/>
          <p:cNvSpPr/>
          <p:nvPr userDrawn="1"/>
        </p:nvSpPr>
        <p:spPr>
          <a:xfrm>
            <a:off x="0" y="0"/>
            <a:ext cx="12192000" cy="365125"/>
          </a:xfrm>
          <a:prstGeom prst="rect">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952"/>
            <a:ext cx="12192000" cy="114328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47985" y="114557"/>
            <a:ext cx="1367790" cy="958480"/>
          </a:xfrm>
          <a:prstGeom prst="rect">
            <a:avLst/>
          </a:prstGeom>
        </p:spPr>
      </p:pic>
      <p:sp>
        <p:nvSpPr>
          <p:cNvPr id="9" name="Text Placeholder 8"/>
          <p:cNvSpPr>
            <a:spLocks noGrp="1"/>
          </p:cNvSpPr>
          <p:nvPr>
            <p:ph type="body" sz="quarter" idx="12" hasCustomPrompt="1"/>
          </p:nvPr>
        </p:nvSpPr>
        <p:spPr>
          <a:xfrm>
            <a:off x="347663" y="365125"/>
            <a:ext cx="7715250" cy="782112"/>
          </a:xfrm>
        </p:spPr>
        <p:txBody>
          <a:bodyPr>
            <a:normAutofit/>
          </a:bodyPr>
          <a:lstStyle>
            <a:lvl1pPr marL="0" indent="0">
              <a:buNone/>
              <a:defRPr sz="4520" baseline="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1434803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E5E0E8-0788-4797-9983-C2C2D26038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2" name="Title 2"/>
          <p:cNvSpPr>
            <a:spLocks noGrp="1"/>
          </p:cNvSpPr>
          <p:nvPr>
            <p:ph type="ctrTitle" hasCustomPrompt="1"/>
          </p:nvPr>
        </p:nvSpPr>
        <p:spPr bwMode="white">
          <a:xfrm>
            <a:off x="266700" y="2953758"/>
            <a:ext cx="11658600" cy="1295182"/>
          </a:xfrm>
          <a:noFill/>
        </p:spPr>
        <p:txBody>
          <a:bodyPr wrap="square" lIns="182880" tIns="91440" rIns="182880" bIns="91440" anchor="ctr">
            <a:normAutofit/>
          </a:bodyPr>
          <a:lstStyle>
            <a:lvl1pPr algn="ctr">
              <a:defRPr sz="3600">
                <a:solidFill>
                  <a:srgbClr val="003865"/>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406286"/>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12/10/2024</a:t>
            </a:fld>
            <a:endParaRPr lang="en-US">
              <a:solidFill>
                <a:srgbClr val="000000"/>
              </a:solidFill>
            </a:endParaRPr>
          </a:p>
        </p:txBody>
      </p:sp>
      <p:sp>
        <p:nvSpPr>
          <p:cNvPr id="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1565277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12/10/2024</a:t>
            </a:fld>
            <a:endParaRPr lang="en-US">
              <a:solidFill>
                <a:srgbClr val="000000"/>
              </a:solidFill>
            </a:endParaRPr>
          </a:p>
        </p:txBody>
      </p:sp>
      <p:pic>
        <p:nvPicPr>
          <p:cNvPr id="4" name="Picture 3">
            <a:extLst>
              <a:ext uri="{FF2B5EF4-FFF2-40B4-BE49-F238E27FC236}">
                <a16:creationId xmlns:a16="http://schemas.microsoft.com/office/drawing/2014/main" id="{1647DF31-696F-4736-906B-17BCCF02A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2653" y="2022348"/>
            <a:ext cx="6866694" cy="600041"/>
          </a:xfrm>
          <a:prstGeom prst="rect">
            <a:avLst/>
          </a:prstGeom>
        </p:spPr>
      </p:pic>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2827519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mn.gov/deed</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pic>
        <p:nvPicPr>
          <p:cNvPr id="5" name="Picture 4">
            <a:extLst>
              <a:ext uri="{FF2B5EF4-FFF2-40B4-BE49-F238E27FC236}">
                <a16:creationId xmlns:a16="http://schemas.microsoft.com/office/drawing/2014/main" id="{C4B6782A-63E0-42F6-B8F1-B482061085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127" y="6182418"/>
            <a:ext cx="3613316" cy="315747"/>
          </a:xfrm>
          <a:prstGeom prst="rect">
            <a:avLst/>
          </a:prstGeom>
        </p:spPr>
      </p:pic>
    </p:spTree>
    <p:extLst>
      <p:ext uri="{BB962C8B-B14F-4D97-AF65-F5344CB8AC3E}">
        <p14:creationId xmlns:p14="http://schemas.microsoft.com/office/powerpoint/2010/main" val="1292045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12">
            <a:extLst>
              <a:ext uri="{FF2B5EF4-FFF2-40B4-BE49-F238E27FC236}">
                <a16:creationId xmlns:a16="http://schemas.microsoft.com/office/drawing/2014/main" id="{CF149A7D-ACE1-4D4F-9EDE-AFDAC9CAED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4"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38562408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solidFill>
                  <a:srgbClr val="000000"/>
                </a:solidFill>
              </a:rPr>
              <a:pPr/>
              <a:t>12/10/2024</a:t>
            </a:fld>
            <a:endParaRPr lang="en-US">
              <a:solidFill>
                <a:srgbClr val="000000"/>
              </a:solidFill>
            </a:endParaRPr>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3" name="Picture 12">
            <a:extLst>
              <a:ext uri="{FF2B5EF4-FFF2-40B4-BE49-F238E27FC236}">
                <a16:creationId xmlns:a16="http://schemas.microsoft.com/office/drawing/2014/main" id="{FA7AF7DA-B512-472F-BC23-F3520AA049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4211" y="715116"/>
            <a:ext cx="3892217" cy="340119"/>
          </a:xfrm>
          <a:prstGeom prst="rect">
            <a:avLst/>
          </a:prstGeom>
        </p:spPr>
      </p:pic>
      <p:sp>
        <p:nvSpPr>
          <p:cNvPr id="14"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536180305"/>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a:extLst>
              <a:ext uri="{FF2B5EF4-FFF2-40B4-BE49-F238E27FC236}">
                <a16:creationId xmlns:a16="http://schemas.microsoft.com/office/drawing/2014/main" id="{AE2ECF1A-EF2B-4612-A2CC-75778C9FDA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80457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8E659527-B9B1-4F13-8C4F-F2223349C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35538010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pic>
        <p:nvPicPr>
          <p:cNvPr id="12" name="Picture 11">
            <a:extLst>
              <a:ext uri="{FF2B5EF4-FFF2-40B4-BE49-F238E27FC236}">
                <a16:creationId xmlns:a16="http://schemas.microsoft.com/office/drawing/2014/main" id="{1DC680A3-C5D3-4FFD-9C4F-F36C769746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10145390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ontent Placeholder 3"/>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a:extLst>
              <a:ext uri="{FF2B5EF4-FFF2-40B4-BE49-F238E27FC236}">
                <a16:creationId xmlns:a16="http://schemas.microsoft.com/office/drawing/2014/main" id="{ED2BB05C-0FE5-4B9D-9A15-CAA5A8AAB5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63076"/>
            <a:ext cx="1925917" cy="168295"/>
          </a:xfrm>
          <a:prstGeom prst="rect">
            <a:avLst/>
          </a:prstGeom>
        </p:spPr>
      </p:pic>
      <p:sp>
        <p:nvSpPr>
          <p:cNvPr id="1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9718383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3"/>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4"/>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12">
            <a:extLst>
              <a:ext uri="{FF2B5EF4-FFF2-40B4-BE49-F238E27FC236}">
                <a16:creationId xmlns:a16="http://schemas.microsoft.com/office/drawing/2014/main" id="{8E659527-B9B1-4F13-8C4F-F2223349C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26590416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5A0960E9-F618-4D3C-A13D-633B9C5E32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38748348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12/10/2024</a:t>
            </a:fld>
            <a:endParaRPr lang="en-US">
              <a:solidFill>
                <a:srgbClr val="FFFFFF"/>
              </a:solidFill>
            </a:endParaRPr>
          </a:p>
        </p:txBody>
      </p:sp>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solidFill>
                  <a:srgbClr val="FFFFFF"/>
                </a:solidFill>
              </a:rPr>
              <a:t>mn.gov/deed</a:t>
            </a:r>
          </a:p>
        </p:txBody>
      </p:sp>
    </p:spTree>
    <p:extLst>
      <p:ext uri="{BB962C8B-B14F-4D97-AF65-F5344CB8AC3E}">
        <p14:creationId xmlns:p14="http://schemas.microsoft.com/office/powerpoint/2010/main" val="13495308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12/10/2024</a:t>
            </a:fld>
            <a:endParaRPr lang="en-US">
              <a:solidFill>
                <a:srgbClr val="FFFFFF"/>
              </a:solidFill>
            </a:endParaRPr>
          </a:p>
        </p:txBody>
      </p:sp>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solidFill>
                  <a:srgbClr val="FFFFFF"/>
                </a:solidFill>
              </a:rPr>
              <a:t>mn.gov/deed</a:t>
            </a:r>
          </a:p>
        </p:txBody>
      </p:sp>
    </p:spTree>
    <p:extLst>
      <p:ext uri="{BB962C8B-B14F-4D97-AF65-F5344CB8AC3E}">
        <p14:creationId xmlns:p14="http://schemas.microsoft.com/office/powerpoint/2010/main" val="39300712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E86B23F-38FC-49BD-83FB-47515709C2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15298586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solidFill>
                  <a:srgbClr val="000000"/>
                </a:solidFill>
              </a:rPr>
              <a:pPr/>
              <a:t>12/10/2024</a:t>
            </a:fld>
            <a:endParaRPr lang="en-US">
              <a:solidFill>
                <a:srgbClr val="000000"/>
              </a:solidFill>
            </a:endParaRPr>
          </a:p>
        </p:txBody>
      </p:sp>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704856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12/10/2024</a:t>
            </a:fld>
            <a:endParaRPr lang="en-US">
              <a:solidFill>
                <a:srgbClr val="FFFFFF"/>
              </a:solidFill>
            </a:endParaRPr>
          </a:p>
        </p:txBody>
      </p:sp>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solidFill>
                  <a:srgbClr val="FFFFFF"/>
                </a:solidFill>
              </a:rPr>
              <a:t>mn.gov/deed</a:t>
            </a:r>
          </a:p>
        </p:txBody>
      </p:sp>
    </p:spTree>
    <p:extLst>
      <p:ext uri="{BB962C8B-B14F-4D97-AF65-F5344CB8AC3E}">
        <p14:creationId xmlns:p14="http://schemas.microsoft.com/office/powerpoint/2010/main" val="36973063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12/10/2024</a:t>
            </a:fld>
            <a:endParaRPr lang="en-US">
              <a:solidFill>
                <a:srgbClr val="FFFFFF"/>
              </a:solidFill>
            </a:endParaRPr>
          </a:p>
        </p:txBody>
      </p:sp>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solidFill>
                  <a:srgbClr val="FFFFFF"/>
                </a:solidFill>
              </a:rPr>
              <a:t>mn.gov/deed</a:t>
            </a:r>
          </a:p>
        </p:txBody>
      </p:sp>
    </p:spTree>
    <p:extLst>
      <p:ext uri="{BB962C8B-B14F-4D97-AF65-F5344CB8AC3E}">
        <p14:creationId xmlns:p14="http://schemas.microsoft.com/office/powerpoint/2010/main" val="2497632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1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3.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47" Type="http://schemas.openxmlformats.org/officeDocument/2006/relationships/slideLayout" Target="../slideLayouts/slideLayout130.xml"/><Relationship Id="rId50" Type="http://schemas.openxmlformats.org/officeDocument/2006/relationships/slideLayout" Target="../slideLayouts/slideLayout133.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slideLayout" Target="../slideLayouts/slideLayout129.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41" Type="http://schemas.openxmlformats.org/officeDocument/2006/relationships/slideLayout" Target="../slideLayouts/slideLayout124.xml"/><Relationship Id="rId54" Type="http://schemas.openxmlformats.org/officeDocument/2006/relationships/theme" Target="../theme/theme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53" Type="http://schemas.openxmlformats.org/officeDocument/2006/relationships/slideLayout" Target="../slideLayouts/slideLayout136.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49" Type="http://schemas.openxmlformats.org/officeDocument/2006/relationships/slideLayout" Target="../slideLayouts/slideLayout132.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52" Type="http://schemas.openxmlformats.org/officeDocument/2006/relationships/slideLayout" Target="../slideLayouts/slideLayout135.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 Id="rId48" Type="http://schemas.openxmlformats.org/officeDocument/2006/relationships/slideLayout" Target="../slideLayouts/slideLayout131.xml"/><Relationship Id="rId8" Type="http://schemas.openxmlformats.org/officeDocument/2006/relationships/slideLayout" Target="../slideLayouts/slideLayout91.xml"/><Relationship Id="rId51"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12/10/2024</a:t>
            </a:fld>
            <a:endParaRPr lang="en-US"/>
          </a:p>
        </p:txBody>
      </p:sp>
      <p:sp>
        <p:nvSpPr>
          <p:cNvPr id="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88" r:id="rId2"/>
    <p:sldLayoutId id="2147483787" r:id="rId3"/>
    <p:sldLayoutId id="2147483795" r:id="rId4"/>
    <p:sldLayoutId id="2147483711" r:id="rId5"/>
    <p:sldLayoutId id="2147483712" r:id="rId6"/>
    <p:sldLayoutId id="2147483790" r:id="rId7"/>
    <p:sldLayoutId id="2147483789" r:id="rId8"/>
    <p:sldLayoutId id="2147483714" r:id="rId9"/>
    <p:sldLayoutId id="2147483780" r:id="rId10"/>
    <p:sldLayoutId id="2147483773" r:id="rId11"/>
    <p:sldLayoutId id="2147483800" r:id="rId12"/>
    <p:sldLayoutId id="2147483688" r:id="rId13"/>
    <p:sldLayoutId id="2147483826" r:id="rId14"/>
    <p:sldLayoutId id="2147483801" r:id="rId15"/>
    <p:sldLayoutId id="2147483802" r:id="rId16"/>
    <p:sldLayoutId id="2147483803" r:id="rId17"/>
    <p:sldLayoutId id="2147483744" r:id="rId18"/>
    <p:sldLayoutId id="2147483793" r:id="rId19"/>
    <p:sldLayoutId id="2147483767" r:id="rId20"/>
    <p:sldLayoutId id="2147483771" r:id="rId21"/>
    <p:sldLayoutId id="2147483772" r:id="rId22"/>
    <p:sldLayoutId id="2147483820" r:id="rId23"/>
    <p:sldLayoutId id="2147483769" r:id="rId24"/>
    <p:sldLayoutId id="2147483770" r:id="rId25"/>
    <p:sldLayoutId id="2147483829" r:id="rId26"/>
    <p:sldLayoutId id="2147483732" r:id="rId27"/>
    <p:sldLayoutId id="2147483794" r:id="rId28"/>
    <p:sldLayoutId id="2147483733" r:id="rId29"/>
    <p:sldLayoutId id="2147483821" r:id="rId30"/>
    <p:sldLayoutId id="2147483805" r:id="rId31"/>
    <p:sldLayoutId id="2147483806" r:id="rId32"/>
    <p:sldLayoutId id="2147483822" r:id="rId33"/>
    <p:sldLayoutId id="2147483750" r:id="rId34"/>
    <p:sldLayoutId id="2147483765" r:id="rId35"/>
    <p:sldLayoutId id="2147483823" r:id="rId36"/>
    <p:sldLayoutId id="2147483809" r:id="rId37"/>
    <p:sldLayoutId id="2147483808" r:id="rId38"/>
    <p:sldLayoutId id="2147483824" r:id="rId39"/>
    <p:sldLayoutId id="2147483781" r:id="rId40"/>
    <p:sldLayoutId id="2147483825" r:id="rId41"/>
    <p:sldLayoutId id="2147483807" r:id="rId42"/>
    <p:sldLayoutId id="2147483819" r:id="rId43"/>
    <p:sldLayoutId id="2147483738" r:id="rId44"/>
    <p:sldLayoutId id="2147483739" r:id="rId45"/>
    <p:sldLayoutId id="2147483754" r:id="rId46"/>
    <p:sldLayoutId id="2147483755" r:id="rId47"/>
    <p:sldLayoutId id="2147483759" r:id="rId48"/>
    <p:sldLayoutId id="2147483753" r:id="rId49"/>
    <p:sldLayoutId id="2147483763" r:id="rId50"/>
    <p:sldLayoutId id="2147483762" r:id="rId51"/>
    <p:sldLayoutId id="2147483797" r:id="rId52"/>
    <p:sldLayoutId id="2147483827" r:id="rId53"/>
    <p:sldLayoutId id="2147483830" r:id="rId54"/>
    <p:sldLayoutId id="2147483886" r:id="rId5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userDrawn="1"/>
        </p:nvGrpSpPr>
        <p:grpSpPr>
          <a:xfrm>
            <a:off x="128736" y="84029"/>
            <a:ext cx="11934528" cy="329742"/>
            <a:chOff x="157803" y="-1075245"/>
            <a:chExt cx="8950896" cy="329742"/>
          </a:xfrm>
        </p:grpSpPr>
        <p:sp>
          <p:nvSpPr>
            <p:cNvPr id="24" name="Rectangle 23"/>
            <p:cNvSpPr/>
            <p:nvPr userDrawn="1"/>
          </p:nvSpPr>
          <p:spPr>
            <a:xfrm rot="5400000">
              <a:off x="4506856" y="-5424296"/>
              <a:ext cx="126396" cy="88245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26" name="Rectangle 25"/>
            <p:cNvSpPr/>
            <p:nvPr userDrawn="1"/>
          </p:nvSpPr>
          <p:spPr>
            <a:xfrm>
              <a:off x="8982303" y="-1075245"/>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8" name="Rectangle 27"/>
            <p:cNvSpPr/>
            <p:nvPr userDrawn="1"/>
          </p:nvSpPr>
          <p:spPr>
            <a:xfrm>
              <a:off x="157803" y="-1075245"/>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
        <p:nvSpPr>
          <p:cNvPr id="6" name="Slide Number Placeholder 5"/>
          <p:cNvSpPr>
            <a:spLocks noGrp="1"/>
          </p:cNvSpPr>
          <p:nvPr>
            <p:ph type="sldNum" sz="quarter" idx="4"/>
          </p:nvPr>
        </p:nvSpPr>
        <p:spPr>
          <a:xfrm>
            <a:off x="9062013" y="6194308"/>
            <a:ext cx="2743200" cy="365125"/>
          </a:xfrm>
          <a:prstGeom prst="rect">
            <a:avLst/>
          </a:prstGeom>
        </p:spPr>
        <p:txBody>
          <a:bodyPr vert="horz" lIns="91440" tIns="45720" rIns="91440" bIns="45720" rtlCol="0" anchor="ctr"/>
          <a:lstStyle>
            <a:lvl1pPr algn="r">
              <a:defRPr sz="9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pPr/>
              <a:t>‹#›</a:t>
            </a:fld>
            <a:endParaRPr lang="en-US"/>
          </a:p>
        </p:txBody>
      </p:sp>
      <p:sp>
        <p:nvSpPr>
          <p:cNvPr id="2" name="Title Placeholder 1"/>
          <p:cNvSpPr>
            <a:spLocks noGrp="1"/>
          </p:cNvSpPr>
          <p:nvPr>
            <p:ph type="title"/>
          </p:nvPr>
        </p:nvSpPr>
        <p:spPr>
          <a:xfrm>
            <a:off x="838200" y="367026"/>
            <a:ext cx="10515600" cy="116003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585748"/>
            <a:ext cx="10515600" cy="44465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194308"/>
            <a:ext cx="4114800" cy="365125"/>
          </a:xfrm>
          <a:prstGeom prst="rect">
            <a:avLst/>
          </a:prstGeom>
        </p:spPr>
        <p:txBody>
          <a:bodyPr vert="horz" lIns="91440" tIns="45720" rIns="91440" bIns="45720" rtlCol="0" anchor="ctr"/>
          <a:lstStyle>
            <a:lvl1pPr algn="ctr">
              <a:defRPr sz="900">
                <a:solidFill>
                  <a:schemeClr val="tx1">
                    <a:tint val="75000"/>
                  </a:schemeClr>
                </a:solidFill>
                <a:latin typeface="Source Sans Pro" charset="0"/>
                <a:ea typeface="Source Sans Pro" charset="0"/>
                <a:cs typeface="Source Sans Pro" charset="0"/>
              </a:defRPr>
            </a:lvl1pPr>
          </a:lstStyle>
          <a:p>
            <a:endParaRPr lang="en-US"/>
          </a:p>
        </p:txBody>
      </p:sp>
      <p:sp>
        <p:nvSpPr>
          <p:cNvPr id="4" name="Date Placeholder 3"/>
          <p:cNvSpPr>
            <a:spLocks noGrp="1"/>
          </p:cNvSpPr>
          <p:nvPr userDrawn="1">
            <p:ph type="dt" sz="half" idx="2"/>
          </p:nvPr>
        </p:nvSpPr>
        <p:spPr>
          <a:xfrm>
            <a:off x="558801" y="6194308"/>
            <a:ext cx="2356847" cy="365125"/>
          </a:xfrm>
          <a:prstGeom prst="rect">
            <a:avLst/>
          </a:prstGeom>
        </p:spPr>
        <p:txBody>
          <a:bodyPr vert="horz" lIns="91440" tIns="45720" rIns="91440" bIns="45720" rtlCol="0" anchor="ctr"/>
          <a:lstStyle>
            <a:lvl1pPr algn="l">
              <a:defRPr sz="900">
                <a:solidFill>
                  <a:schemeClr val="tx1">
                    <a:tint val="75000"/>
                  </a:schemeClr>
                </a:solidFill>
                <a:latin typeface="Source Sans Pro" charset="0"/>
                <a:ea typeface="Source Sans Pro" charset="0"/>
                <a:cs typeface="Source Sans Pro" charset="0"/>
              </a:defRPr>
            </a:lvl1pPr>
          </a:lstStyle>
          <a:p>
            <a:fld id="{96B854B8-A2FC-3842-9F94-7A6835489AD3}" type="datetime4">
              <a:rPr lang="en-US" smtClean="0"/>
              <a:pPr/>
              <a:t>December 10, 2024</a:t>
            </a:fld>
            <a:endParaRPr lang="en-US"/>
          </a:p>
        </p:txBody>
      </p:sp>
      <p:sp>
        <p:nvSpPr>
          <p:cNvPr id="17" name="Rectangle 16"/>
          <p:cNvSpPr/>
          <p:nvPr userDrawn="1"/>
        </p:nvSpPr>
        <p:spPr>
          <a:xfrm rot="5400000">
            <a:off x="6222835" y="1100377"/>
            <a:ext cx="126396" cy="11217403"/>
          </a:xfrm>
          <a:prstGeom prst="rect">
            <a:avLst/>
          </a:prstGeom>
          <a:solidFill>
            <a:srgbClr val="CC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1" name="Rectangle 30"/>
          <p:cNvSpPr/>
          <p:nvPr userDrawn="1"/>
        </p:nvSpPr>
        <p:spPr>
          <a:xfrm>
            <a:off x="11894736" y="6328189"/>
            <a:ext cx="168528" cy="445733"/>
          </a:xfrm>
          <a:custGeom>
            <a:avLst/>
            <a:gdLst>
              <a:gd name="connsiteX0" fmla="*/ 0 w 126396"/>
              <a:gd name="connsiteY0" fmla="*/ 0 h 445733"/>
              <a:gd name="connsiteX1" fmla="*/ 126396 w 126396"/>
              <a:gd name="connsiteY1" fmla="*/ 0 h 445733"/>
              <a:gd name="connsiteX2" fmla="*/ 126396 w 126396"/>
              <a:gd name="connsiteY2" fmla="*/ 445733 h 445733"/>
              <a:gd name="connsiteX3" fmla="*/ 0 w 126396"/>
              <a:gd name="connsiteY3" fmla="*/ 445733 h 445733"/>
              <a:gd name="connsiteX4" fmla="*/ 0 w 126396"/>
              <a:gd name="connsiteY4" fmla="*/ 0 h 445733"/>
              <a:gd name="connsiteX0" fmla="*/ 0 w 126396"/>
              <a:gd name="connsiteY0" fmla="*/ 0 h 445733"/>
              <a:gd name="connsiteX1" fmla="*/ 126396 w 126396"/>
              <a:gd name="connsiteY1" fmla="*/ 0 h 445733"/>
              <a:gd name="connsiteX2" fmla="*/ 123221 w 126396"/>
              <a:gd name="connsiteY2" fmla="*/ 325083 h 445733"/>
              <a:gd name="connsiteX3" fmla="*/ 0 w 126396"/>
              <a:gd name="connsiteY3" fmla="*/ 445733 h 445733"/>
              <a:gd name="connsiteX4" fmla="*/ 0 w 126396"/>
              <a:gd name="connsiteY4" fmla="*/ 0 h 44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5733">
                <a:moveTo>
                  <a:pt x="0" y="0"/>
                </a:moveTo>
                <a:lnTo>
                  <a:pt x="126396" y="0"/>
                </a:lnTo>
                <a:cubicBezTo>
                  <a:pt x="125338" y="108361"/>
                  <a:pt x="124279" y="216722"/>
                  <a:pt x="123221" y="325083"/>
                </a:cubicBezTo>
                <a:lnTo>
                  <a:pt x="0" y="445733"/>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pic>
        <p:nvPicPr>
          <p:cNvPr id="32" name="Picture 3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6663" y="6512422"/>
            <a:ext cx="442860" cy="253885"/>
          </a:xfrm>
          <a:prstGeom prst="rect">
            <a:avLst/>
          </a:prstGeom>
        </p:spPr>
      </p:pic>
    </p:spTree>
    <p:extLst>
      <p:ext uri="{BB962C8B-B14F-4D97-AF65-F5344CB8AC3E}">
        <p14:creationId xmlns:p14="http://schemas.microsoft.com/office/powerpoint/2010/main" val="2684553981"/>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16" r:id="rId16"/>
  </p:sldLayoutIdLst>
  <p:hf hdr="0" ftr="0" dt="0"/>
  <p:txStyles>
    <p:title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p:titleStyle>
    <p:body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57A6E1-DEFA-A6B7-9394-CA7BDA9FD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DDF7EF-F5D8-56A5-2C81-2354DF98F1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1F06B-3697-7900-DBB5-B5A391F9F5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1DFA7B-5642-432C-B87F-E13947713609}" type="datetimeFigureOut">
              <a:rPr lang="en-US" smtClean="0"/>
              <a:t>12/10/2024</a:t>
            </a:fld>
            <a:endParaRPr lang="en-US"/>
          </a:p>
        </p:txBody>
      </p:sp>
      <p:sp>
        <p:nvSpPr>
          <p:cNvPr id="5" name="Footer Placeholder 4">
            <a:extLst>
              <a:ext uri="{FF2B5EF4-FFF2-40B4-BE49-F238E27FC236}">
                <a16:creationId xmlns:a16="http://schemas.microsoft.com/office/drawing/2014/main" id="{026B68F5-CD9E-A958-D1AD-F06E852126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81685A5-C7C8-4C9B-3CD8-C11ABA7A26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6DDA87-600F-417A-9A40-6E97A88EB086}" type="slidenum">
              <a:rPr lang="en-US" smtClean="0"/>
              <a:t>‹#›</a:t>
            </a:fld>
            <a:endParaRPr lang="en-US"/>
          </a:p>
        </p:txBody>
      </p:sp>
    </p:spTree>
    <p:extLst>
      <p:ext uri="{BB962C8B-B14F-4D97-AF65-F5344CB8AC3E}">
        <p14:creationId xmlns:p14="http://schemas.microsoft.com/office/powerpoint/2010/main" val="139053424"/>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12/10/2024</a:t>
            </a:fld>
            <a:endParaRPr lang="en-US">
              <a:solidFill>
                <a:srgbClr val="000000"/>
              </a:solidFill>
            </a:endParaRPr>
          </a:p>
        </p:txBody>
      </p:sp>
      <p:sp>
        <p:nvSpPr>
          <p:cNvPr id="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solidFill>
                  <a:srgbClr val="000000"/>
                </a:solidFill>
              </a:rPr>
              <a:t>mn.gov/deed</a:t>
            </a:r>
          </a:p>
        </p:txBody>
      </p:sp>
    </p:spTree>
    <p:extLst>
      <p:ext uri="{BB962C8B-B14F-4D97-AF65-F5344CB8AC3E}">
        <p14:creationId xmlns:p14="http://schemas.microsoft.com/office/powerpoint/2010/main" val="3837632379"/>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3" r:id="rId26"/>
    <p:sldLayoutId id="2147483944" r:id="rId27"/>
    <p:sldLayoutId id="2147483945" r:id="rId28"/>
    <p:sldLayoutId id="2147483946" r:id="rId29"/>
    <p:sldLayoutId id="2147483947" r:id="rId30"/>
    <p:sldLayoutId id="2147483948" r:id="rId31"/>
    <p:sldLayoutId id="2147483949" r:id="rId32"/>
    <p:sldLayoutId id="2147483950" r:id="rId33"/>
    <p:sldLayoutId id="2147483951" r:id="rId34"/>
    <p:sldLayoutId id="2147483952" r:id="rId35"/>
    <p:sldLayoutId id="2147483953" r:id="rId36"/>
    <p:sldLayoutId id="2147483954" r:id="rId37"/>
    <p:sldLayoutId id="2147483955" r:id="rId38"/>
    <p:sldLayoutId id="2147483956" r:id="rId39"/>
    <p:sldLayoutId id="2147483957" r:id="rId40"/>
    <p:sldLayoutId id="2147483958" r:id="rId41"/>
    <p:sldLayoutId id="2147483959" r:id="rId42"/>
    <p:sldLayoutId id="2147483960" r:id="rId43"/>
    <p:sldLayoutId id="2147483961" r:id="rId44"/>
    <p:sldLayoutId id="2147483962" r:id="rId45"/>
    <p:sldLayoutId id="2147483963" r:id="rId46"/>
    <p:sldLayoutId id="2147483964" r:id="rId47"/>
    <p:sldLayoutId id="2147483965" r:id="rId48"/>
    <p:sldLayoutId id="2147483966" r:id="rId49"/>
    <p:sldLayoutId id="2147483967" r:id="rId50"/>
    <p:sldLayoutId id="2147483968" r:id="rId51"/>
    <p:sldLayoutId id="2147483969" r:id="rId52"/>
    <p:sldLayoutId id="2147483970" r:id="rId5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joinusmn.com/doing-business-here/grow-your-business/capital/index.jsp" TargetMode="Externa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mn.gov/deed/business/help/sbdc/find-sbdcs/" TargetMode="External"/><Relationship Id="rId13" Type="http://schemas.openxmlformats.org/officeDocument/2006/relationships/hyperlink" Target="https://www.efund.org/what-we-do/womens-business-alliance" TargetMode="External"/><Relationship Id="rId3" Type="http://schemas.openxmlformats.org/officeDocument/2006/relationships/image" Target="../media/image26.png"/><Relationship Id="rId7" Type="http://schemas.openxmlformats.org/officeDocument/2006/relationships/hyperlink" Target="https://www.sba.gov/local-assistance/resource-partners/small-business-development-centers-sbdc" TargetMode="External"/><Relationship Id="rId12" Type="http://schemas.openxmlformats.org/officeDocument/2006/relationships/hyperlink" Target="https://www.womenventure.org/" TargetMode="External"/><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hyperlink" Target="https://www.sba.gov/local-assistance/resource-partners/score-business-mentoring" TargetMode="External"/><Relationship Id="rId11" Type="http://schemas.openxmlformats.org/officeDocument/2006/relationships/image" Target="../media/image30.jpeg"/><Relationship Id="rId5" Type="http://schemas.openxmlformats.org/officeDocument/2006/relationships/image" Target="../media/image28.jpeg"/><Relationship Id="rId10" Type="http://schemas.openxmlformats.org/officeDocument/2006/relationships/image" Target="../media/image29.jpeg"/><Relationship Id="rId4" Type="http://schemas.openxmlformats.org/officeDocument/2006/relationships/image" Target="../media/image27.png"/><Relationship Id="rId9" Type="http://schemas.openxmlformats.org/officeDocument/2006/relationships/hyperlink" Target="https://www.sba.gov/local-assistance/resource-partners/womens-business-centers" TargetMode="External"/><Relationship Id="rId1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hyperlink" Target="https://mn.gov/deed/about/contracts/open-rfp.jsp#9" TargetMode="External"/><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1"/>
            <a:ext cx="10515600" cy="1216025"/>
          </a:xfrm>
        </p:spPr>
        <p:txBody>
          <a:bodyPr vert="horz" lIns="0" tIns="74295" rIns="0" bIns="0" rtlCol="0" anchor="ctr">
            <a:normAutofit/>
          </a:bodyPr>
          <a:lstStyle/>
          <a:p>
            <a:pPr marL="2027555" marR="5080" indent="-2016125" algn="ctr">
              <a:spcBef>
                <a:spcPts val="585"/>
              </a:spcBef>
            </a:pPr>
            <a:r>
              <a:rPr lang="en-US" spc="-5"/>
              <a:t>Office of Small Business &amp; Innovation</a:t>
            </a:r>
            <a:endParaRPr lang="en-US"/>
          </a:p>
        </p:txBody>
      </p:sp>
      <p:pic>
        <p:nvPicPr>
          <p:cNvPr id="4" name="Picture 3">
            <a:extLst>
              <a:ext uri="{FF2B5EF4-FFF2-40B4-BE49-F238E27FC236}">
                <a16:creationId xmlns:a16="http://schemas.microsoft.com/office/drawing/2014/main" id="{3D87FEB8-B296-7A0F-A369-D5D248D96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804830" y="1594624"/>
            <a:ext cx="4892130" cy="4892130"/>
          </a:xfrm>
          <a:prstGeom prst="rect">
            <a:avLst/>
          </a:prstGeom>
          <a:noFill/>
          <a:ln>
            <a:noFill/>
          </a:ln>
        </p:spPr>
      </p:pic>
      <p:sp>
        <p:nvSpPr>
          <p:cNvPr id="15" name="Footer Placeholder 3">
            <a:extLst>
              <a:ext uri="{FF2B5EF4-FFF2-40B4-BE49-F238E27FC236}">
                <a16:creationId xmlns:a16="http://schemas.microsoft.com/office/drawing/2014/main" id="{2BF78D42-9C1B-4431-752F-73EC8FC6FB4C}"/>
              </a:ext>
            </a:extLst>
          </p:cNvPr>
          <p:cNvSpPr>
            <a:spLocks noGrp="1"/>
          </p:cNvSpPr>
          <p:nvPr>
            <p:ph type="ftr" sz="quarter" idx="3"/>
          </p:nvPr>
        </p:nvSpPr>
        <p:spPr>
          <a:xfrm>
            <a:off x="6324600" y="6356349"/>
            <a:ext cx="5587647" cy="365125"/>
          </a:xfrm>
        </p:spPr>
        <p:txBody>
          <a:bodyPr/>
          <a:lstStyle/>
          <a:p>
            <a:pPr>
              <a:spcAft>
                <a:spcPts val="600"/>
              </a:spcAft>
            </a:pPr>
            <a:r>
              <a:rPr lang="en-US"/>
              <a:t>mn.gov/deed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2A009-FEE5-FBD2-F37C-03AF2043B5DA}"/>
              </a:ext>
            </a:extLst>
          </p:cNvPr>
          <p:cNvSpPr>
            <a:spLocks noGrp="1"/>
          </p:cNvSpPr>
          <p:nvPr>
            <p:ph type="title"/>
          </p:nvPr>
        </p:nvSpPr>
        <p:spPr/>
        <p:txBody>
          <a:bodyPr/>
          <a:lstStyle/>
          <a:p>
            <a:r>
              <a:rPr lang="en-US">
                <a:cs typeface="Calibri"/>
              </a:rPr>
              <a:t>MN Small Business Development Center</a:t>
            </a:r>
          </a:p>
        </p:txBody>
      </p:sp>
      <p:sp>
        <p:nvSpPr>
          <p:cNvPr id="3" name="Content Placeholder 2">
            <a:extLst>
              <a:ext uri="{FF2B5EF4-FFF2-40B4-BE49-F238E27FC236}">
                <a16:creationId xmlns:a16="http://schemas.microsoft.com/office/drawing/2014/main" id="{3A3F0ED8-3FF0-A023-837D-CC4FF4021E79}"/>
              </a:ext>
            </a:extLst>
          </p:cNvPr>
          <p:cNvSpPr>
            <a:spLocks noGrp="1"/>
          </p:cNvSpPr>
          <p:nvPr>
            <p:ph idx="1"/>
          </p:nvPr>
        </p:nvSpPr>
        <p:spPr/>
        <p:txBody>
          <a:bodyPr vert="horz" lIns="182880" tIns="301752" rIns="182880" bIns="45720" rtlCol="0" anchor="t">
            <a:normAutofit/>
          </a:bodyPr>
          <a:lstStyle/>
          <a:p>
            <a:pPr lvl="1"/>
            <a:r>
              <a:rPr lang="en-US">
                <a:ea typeface="Calibri"/>
                <a:cs typeface="Calibri"/>
              </a:rPr>
              <a:t>9 regional centers with additional satellite locations across all of Minnesota</a:t>
            </a:r>
          </a:p>
          <a:p>
            <a:pPr lvl="1"/>
            <a:r>
              <a:rPr lang="en-US">
                <a:ea typeface="Calibri"/>
                <a:cs typeface="Calibri"/>
              </a:rPr>
              <a:t>Season of Small Business – St. Joe's and Lake Street</a:t>
            </a:r>
          </a:p>
          <a:p>
            <a:pPr lvl="1"/>
            <a:r>
              <a:rPr lang="en-US">
                <a:ea typeface="Calibri"/>
                <a:cs typeface="Calibri"/>
              </a:rPr>
              <a:t>2024 YTD:</a:t>
            </a:r>
          </a:p>
          <a:p>
            <a:pPr lvl="2"/>
            <a:r>
              <a:rPr lang="en-US" sz="1600">
                <a:ea typeface="Calibri"/>
                <a:cs typeface="Calibri"/>
              </a:rPr>
              <a:t>Nearly 5,000 clients served</a:t>
            </a:r>
          </a:p>
          <a:p>
            <a:pPr lvl="2"/>
            <a:r>
              <a:rPr lang="en-US" sz="1600">
                <a:ea typeface="Calibri"/>
                <a:cs typeface="Calibri"/>
              </a:rPr>
              <a:t>$200 million in capital infusion/equity</a:t>
            </a:r>
          </a:p>
          <a:p>
            <a:pPr lvl="2"/>
            <a:r>
              <a:rPr lang="en-US" sz="1600">
                <a:ea typeface="Calibri"/>
                <a:cs typeface="Calibri"/>
              </a:rPr>
              <a:t>218 new businesses started in underserved communities</a:t>
            </a:r>
            <a:endParaRPr lang="en-US" sz="1600"/>
          </a:p>
          <a:p>
            <a:pPr lvl="1"/>
            <a:r>
              <a:rPr lang="en-US">
                <a:ea typeface="Calibri"/>
                <a:cs typeface="Calibri"/>
              </a:rPr>
              <a:t>2025 Initiatives</a:t>
            </a:r>
          </a:p>
          <a:p>
            <a:pPr lvl="2"/>
            <a:r>
              <a:rPr lang="en-US">
                <a:ea typeface="Calibri"/>
                <a:cs typeface="Calibri"/>
              </a:rPr>
              <a:t>Access to capital</a:t>
            </a:r>
          </a:p>
          <a:p>
            <a:pPr lvl="2"/>
            <a:r>
              <a:rPr lang="en-US">
                <a:ea typeface="Calibri"/>
                <a:cs typeface="Calibri"/>
              </a:rPr>
              <a:t>Succession transitions</a:t>
            </a:r>
          </a:p>
          <a:p>
            <a:pPr lvl="1"/>
            <a:endParaRPr lang="en-US">
              <a:ea typeface="Calibri"/>
              <a:cs typeface="Calibri"/>
            </a:endParaRPr>
          </a:p>
          <a:p>
            <a:pPr lvl="2"/>
            <a:endParaRPr lang="en-US">
              <a:ea typeface="Calibri"/>
              <a:cs typeface="Calibri"/>
            </a:endParaRPr>
          </a:p>
          <a:p>
            <a:pPr lvl="1"/>
            <a:endParaRPr lang="en-US">
              <a:ea typeface="Calibri"/>
              <a:cs typeface="Calibri"/>
            </a:endParaRPr>
          </a:p>
        </p:txBody>
      </p:sp>
      <p:sp>
        <p:nvSpPr>
          <p:cNvPr id="4" name="Footer Placeholder 3">
            <a:extLst>
              <a:ext uri="{FF2B5EF4-FFF2-40B4-BE49-F238E27FC236}">
                <a16:creationId xmlns:a16="http://schemas.microsoft.com/office/drawing/2014/main" id="{CBA78AAC-6588-CF4C-AA78-45AE9478614B}"/>
              </a:ext>
            </a:extLst>
          </p:cNvPr>
          <p:cNvSpPr>
            <a:spLocks noGrp="1"/>
          </p:cNvSpPr>
          <p:nvPr>
            <p:ph type="ftr" sz="quarter" idx="3"/>
          </p:nvPr>
        </p:nvSpPr>
        <p:spPr/>
        <p:txBody>
          <a:bodyPr/>
          <a:lstStyle/>
          <a:p>
            <a:r>
              <a:rPr lang="en-US"/>
              <a:t>mn.gov/deed</a:t>
            </a:r>
          </a:p>
        </p:txBody>
      </p:sp>
      <p:pic>
        <p:nvPicPr>
          <p:cNvPr id="5" name="Picture 4">
            <a:extLst>
              <a:ext uri="{FF2B5EF4-FFF2-40B4-BE49-F238E27FC236}">
                <a16:creationId xmlns:a16="http://schemas.microsoft.com/office/drawing/2014/main" id="{16858B2F-4734-AEE7-0DD0-07BEF1992E7A}"/>
              </a:ext>
            </a:extLst>
          </p:cNvPr>
          <p:cNvPicPr>
            <a:picLocks noChangeAspect="1"/>
          </p:cNvPicPr>
          <p:nvPr/>
        </p:nvPicPr>
        <p:blipFill>
          <a:blip r:embed="rId2"/>
          <a:stretch>
            <a:fillRect/>
          </a:stretch>
        </p:blipFill>
        <p:spPr>
          <a:xfrm>
            <a:off x="9485686" y="4910687"/>
            <a:ext cx="1731245" cy="1067747"/>
          </a:xfrm>
          <a:prstGeom prst="rect">
            <a:avLst/>
          </a:prstGeom>
        </p:spPr>
      </p:pic>
      <p:pic>
        <p:nvPicPr>
          <p:cNvPr id="8" name="Picture 7">
            <a:extLst>
              <a:ext uri="{FF2B5EF4-FFF2-40B4-BE49-F238E27FC236}">
                <a16:creationId xmlns:a16="http://schemas.microsoft.com/office/drawing/2014/main" id="{8371D3D9-4CBE-92C9-4C41-BA9D554AE696}"/>
              </a:ext>
            </a:extLst>
          </p:cNvPr>
          <p:cNvPicPr>
            <a:picLocks noChangeAspect="1"/>
          </p:cNvPicPr>
          <p:nvPr/>
        </p:nvPicPr>
        <p:blipFill>
          <a:blip r:embed="rId3"/>
          <a:stretch>
            <a:fillRect/>
          </a:stretch>
        </p:blipFill>
        <p:spPr>
          <a:xfrm>
            <a:off x="9329057" y="2057400"/>
            <a:ext cx="1883230" cy="1382487"/>
          </a:xfrm>
          <a:prstGeom prst="rect">
            <a:avLst/>
          </a:prstGeom>
        </p:spPr>
      </p:pic>
      <p:pic>
        <p:nvPicPr>
          <p:cNvPr id="7" name="Picture 6">
            <a:extLst>
              <a:ext uri="{FF2B5EF4-FFF2-40B4-BE49-F238E27FC236}">
                <a16:creationId xmlns:a16="http://schemas.microsoft.com/office/drawing/2014/main" id="{FC84AC01-387D-10D4-15B1-AD2D2F5D6917}"/>
              </a:ext>
            </a:extLst>
          </p:cNvPr>
          <p:cNvPicPr>
            <a:picLocks noChangeAspect="1"/>
          </p:cNvPicPr>
          <p:nvPr/>
        </p:nvPicPr>
        <p:blipFill>
          <a:blip r:embed="rId4"/>
          <a:stretch>
            <a:fillRect/>
          </a:stretch>
        </p:blipFill>
        <p:spPr>
          <a:xfrm>
            <a:off x="8294914" y="2743200"/>
            <a:ext cx="1872343" cy="1360715"/>
          </a:xfrm>
          <a:prstGeom prst="rect">
            <a:avLst/>
          </a:prstGeom>
        </p:spPr>
      </p:pic>
      <p:pic>
        <p:nvPicPr>
          <p:cNvPr id="10" name="Picture 9">
            <a:extLst>
              <a:ext uri="{FF2B5EF4-FFF2-40B4-BE49-F238E27FC236}">
                <a16:creationId xmlns:a16="http://schemas.microsoft.com/office/drawing/2014/main" id="{5BF480D4-E5A3-91A5-3876-0880ED94C333}"/>
              </a:ext>
            </a:extLst>
          </p:cNvPr>
          <p:cNvPicPr>
            <a:picLocks noChangeAspect="1"/>
          </p:cNvPicPr>
          <p:nvPr/>
        </p:nvPicPr>
        <p:blipFill>
          <a:blip r:embed="rId5"/>
          <a:stretch>
            <a:fillRect/>
          </a:stretch>
        </p:blipFill>
        <p:spPr>
          <a:xfrm>
            <a:off x="7315200" y="3624943"/>
            <a:ext cx="1915886" cy="1469572"/>
          </a:xfrm>
          <a:prstGeom prst="rect">
            <a:avLst/>
          </a:prstGeom>
        </p:spPr>
      </p:pic>
    </p:spTree>
    <p:extLst>
      <p:ext uri="{BB962C8B-B14F-4D97-AF65-F5344CB8AC3E}">
        <p14:creationId xmlns:p14="http://schemas.microsoft.com/office/powerpoint/2010/main" val="4046483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A511-60A6-47E8-BFE8-378C93CFAF96}"/>
              </a:ext>
            </a:extLst>
          </p:cNvPr>
          <p:cNvSpPr>
            <a:spLocks noGrp="1"/>
          </p:cNvSpPr>
          <p:nvPr>
            <p:ph type="title"/>
          </p:nvPr>
        </p:nvSpPr>
        <p:spPr/>
        <p:txBody>
          <a:bodyPr/>
          <a:lstStyle/>
          <a:p>
            <a:r>
              <a:rPr lang="en-US"/>
              <a:t>Community Partnerships</a:t>
            </a:r>
          </a:p>
        </p:txBody>
      </p:sp>
      <p:sp>
        <p:nvSpPr>
          <p:cNvPr id="3" name="Content Placeholder 2">
            <a:extLst>
              <a:ext uri="{FF2B5EF4-FFF2-40B4-BE49-F238E27FC236}">
                <a16:creationId xmlns:a16="http://schemas.microsoft.com/office/drawing/2014/main" id="{D5C48466-452C-46FD-A2B1-A262A9BF7DFE}"/>
              </a:ext>
            </a:extLst>
          </p:cNvPr>
          <p:cNvSpPr>
            <a:spLocks noGrp="1"/>
          </p:cNvSpPr>
          <p:nvPr>
            <p:ph idx="1"/>
          </p:nvPr>
        </p:nvSpPr>
        <p:spPr/>
        <p:txBody>
          <a:bodyPr/>
          <a:lstStyle/>
          <a:p>
            <a:pPr marL="0" indent="0">
              <a:buNone/>
            </a:pPr>
            <a:r>
              <a:rPr lang="en-US" sz="2800">
                <a:solidFill>
                  <a:srgbClr val="002060"/>
                </a:solidFill>
              </a:rPr>
              <a:t>Find a partner that meets your needs:</a:t>
            </a:r>
          </a:p>
          <a:p>
            <a:endParaRPr lang="en-US"/>
          </a:p>
          <a:p>
            <a:pPr marL="0" indent="0">
              <a:buNone/>
            </a:pPr>
            <a:endParaRPr lang="en-US"/>
          </a:p>
          <a:p>
            <a:pPr marL="0" indent="0">
              <a:buNone/>
            </a:pPr>
            <a:endParaRPr lang="en-US"/>
          </a:p>
        </p:txBody>
      </p:sp>
      <p:sp>
        <p:nvSpPr>
          <p:cNvPr id="4" name="Footer Placeholder 3">
            <a:extLst>
              <a:ext uri="{FF2B5EF4-FFF2-40B4-BE49-F238E27FC236}">
                <a16:creationId xmlns:a16="http://schemas.microsoft.com/office/drawing/2014/main" id="{6AD0805C-4BAE-4CF6-9877-F0E2141BDD12}"/>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mn.gov/deed</a:t>
            </a:r>
          </a:p>
        </p:txBody>
      </p:sp>
      <p:sp>
        <p:nvSpPr>
          <p:cNvPr id="8" name="TextBox 7">
            <a:extLst>
              <a:ext uri="{FF2B5EF4-FFF2-40B4-BE49-F238E27FC236}">
                <a16:creationId xmlns:a16="http://schemas.microsoft.com/office/drawing/2014/main" id="{CD38F512-26D6-491F-AE3C-E2A870E80180}"/>
              </a:ext>
            </a:extLst>
          </p:cNvPr>
          <p:cNvSpPr txBox="1"/>
          <p:nvPr/>
        </p:nvSpPr>
        <p:spPr>
          <a:xfrm>
            <a:off x="7584241" y="4667149"/>
            <a:ext cx="419583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https://mn.gov/deed/joinusmn/doing-business-here/grow-your-business/support/</a:t>
            </a:r>
          </a:p>
        </p:txBody>
      </p:sp>
      <p:sp>
        <p:nvSpPr>
          <p:cNvPr id="9" name="TextBox 8">
            <a:extLst>
              <a:ext uri="{FF2B5EF4-FFF2-40B4-BE49-F238E27FC236}">
                <a16:creationId xmlns:a16="http://schemas.microsoft.com/office/drawing/2014/main" id="{D8D406C1-EA3A-451F-9ED0-DD066B76A892}"/>
              </a:ext>
            </a:extLst>
          </p:cNvPr>
          <p:cNvSpPr txBox="1"/>
          <p:nvPr/>
        </p:nvSpPr>
        <p:spPr>
          <a:xfrm>
            <a:off x="8132047" y="1821519"/>
            <a:ext cx="2533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solidFill>
                <a:effectLst/>
                <a:uLnTx/>
                <a:uFillTx/>
                <a:latin typeface="Calibri"/>
                <a:ea typeface="+mn-ea"/>
                <a:cs typeface="+mn-cs"/>
              </a:rPr>
              <a:t>Link to Partner Directory</a:t>
            </a:r>
          </a:p>
        </p:txBody>
      </p:sp>
      <p:pic>
        <p:nvPicPr>
          <p:cNvPr id="10" name="Picture 9">
            <a:extLst>
              <a:ext uri="{FF2B5EF4-FFF2-40B4-BE49-F238E27FC236}">
                <a16:creationId xmlns:a16="http://schemas.microsoft.com/office/drawing/2014/main" id="{245DE8CF-A3A8-4363-B165-60876C02B6B6}"/>
              </a:ext>
            </a:extLst>
          </p:cNvPr>
          <p:cNvPicPr>
            <a:picLocks noChangeAspect="1"/>
          </p:cNvPicPr>
          <p:nvPr/>
        </p:nvPicPr>
        <p:blipFill>
          <a:blip r:embed="rId2"/>
          <a:stretch>
            <a:fillRect/>
          </a:stretch>
        </p:blipFill>
        <p:spPr>
          <a:xfrm>
            <a:off x="1096294" y="2325729"/>
            <a:ext cx="4879109" cy="2488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14698BF-3B94-C30D-9F43-1197BB2F63C5}"/>
              </a:ext>
            </a:extLst>
          </p:cNvPr>
          <p:cNvPicPr>
            <a:picLocks noChangeAspect="1"/>
          </p:cNvPicPr>
          <p:nvPr/>
        </p:nvPicPr>
        <p:blipFill>
          <a:blip r:embed="rId3"/>
          <a:stretch>
            <a:fillRect/>
          </a:stretch>
        </p:blipFill>
        <p:spPr>
          <a:xfrm>
            <a:off x="8212108" y="2213439"/>
            <a:ext cx="2453710" cy="2453710"/>
          </a:xfrm>
          <a:prstGeom prst="rect">
            <a:avLst/>
          </a:prstGeom>
        </p:spPr>
      </p:pic>
      <p:sp>
        <p:nvSpPr>
          <p:cNvPr id="11" name="TextBox 10">
            <a:extLst>
              <a:ext uri="{FF2B5EF4-FFF2-40B4-BE49-F238E27FC236}">
                <a16:creationId xmlns:a16="http://schemas.microsoft.com/office/drawing/2014/main" id="{069F11C3-FEC5-F8B4-7EA7-90DDBF134786}"/>
              </a:ext>
            </a:extLst>
          </p:cNvPr>
          <p:cNvSpPr txBox="1"/>
          <p:nvPr/>
        </p:nvSpPr>
        <p:spPr>
          <a:xfrm>
            <a:off x="851295" y="5274219"/>
            <a:ext cx="5244705" cy="369332"/>
          </a:xfrm>
          <a:prstGeom prst="rect">
            <a:avLst/>
          </a:prstGeom>
          <a:noFill/>
        </p:spPr>
        <p:txBody>
          <a:bodyPr wrap="none" rtlCol="0">
            <a:spAutoFit/>
          </a:bodyPr>
          <a:lstStyle/>
          <a:p>
            <a:r>
              <a:rPr lang="en-US"/>
              <a:t>Over 12,000 businesses served in the past 12 months!</a:t>
            </a:r>
          </a:p>
        </p:txBody>
      </p:sp>
    </p:spTree>
    <p:extLst>
      <p:ext uri="{BB962C8B-B14F-4D97-AF65-F5344CB8AC3E}">
        <p14:creationId xmlns:p14="http://schemas.microsoft.com/office/powerpoint/2010/main" val="1026945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C9FE-A5E0-A6E8-D21D-58BB9702BE37}"/>
              </a:ext>
            </a:extLst>
          </p:cNvPr>
          <p:cNvSpPr>
            <a:spLocks noGrp="1"/>
          </p:cNvSpPr>
          <p:nvPr>
            <p:ph type="title"/>
          </p:nvPr>
        </p:nvSpPr>
        <p:spPr/>
        <p:txBody>
          <a:bodyPr/>
          <a:lstStyle/>
          <a:p>
            <a:r>
              <a:rPr lang="en-US"/>
              <a:t>Small Business Assistance</a:t>
            </a:r>
          </a:p>
        </p:txBody>
      </p:sp>
      <p:sp>
        <p:nvSpPr>
          <p:cNvPr id="3" name="Content Placeholder 2">
            <a:extLst>
              <a:ext uri="{FF2B5EF4-FFF2-40B4-BE49-F238E27FC236}">
                <a16:creationId xmlns:a16="http://schemas.microsoft.com/office/drawing/2014/main" id="{4C6F59AE-CFD7-C9C2-681C-2F5C31EC24F6}"/>
              </a:ext>
            </a:extLst>
          </p:cNvPr>
          <p:cNvSpPr>
            <a:spLocks noGrp="1"/>
          </p:cNvSpPr>
          <p:nvPr>
            <p:ph idx="1"/>
          </p:nvPr>
        </p:nvSpPr>
        <p:spPr>
          <a:xfrm>
            <a:off x="838200" y="1216025"/>
            <a:ext cx="10515600" cy="4960940"/>
          </a:xfrm>
        </p:spPr>
        <p:txBody>
          <a:bodyPr>
            <a:normAutofit fontScale="25000" lnSpcReduction="20000"/>
          </a:bodyPr>
          <a:lstStyle/>
          <a:p>
            <a:pPr marL="631825" marR="0" lvl="0" indent="-342900">
              <a:lnSpc>
                <a:spcPct val="107000"/>
              </a:lnSpc>
              <a:spcBef>
                <a:spcPts val="0"/>
              </a:spcBef>
              <a:spcAft>
                <a:spcPts val="0"/>
              </a:spcAft>
              <a:buFont typeface="Symbol" panose="05050102010706020507" pitchFamily="18" charset="2"/>
              <a:buChar char=""/>
            </a:pPr>
            <a:r>
              <a:rPr lang="en-US" sz="8000">
                <a:latin typeface="Calibri" panose="020F0502020204030204" pitchFamily="34" charset="0"/>
                <a:ea typeface="Calibri" panose="020F0502020204030204" pitchFamily="34" charset="0"/>
                <a:cs typeface="Times New Roman" panose="02020603050405020304" pitchFamily="18" charset="0"/>
              </a:rPr>
              <a:t>Provides timely, accurate and </a:t>
            </a:r>
            <a:r>
              <a:rPr lang="en-US" sz="8000" b="1">
                <a:latin typeface="Calibri" panose="020F0502020204030204" pitchFamily="34" charset="0"/>
                <a:ea typeface="Calibri" panose="020F0502020204030204" pitchFamily="34" charset="0"/>
                <a:cs typeface="Times New Roman" panose="02020603050405020304" pitchFamily="18" charset="0"/>
              </a:rPr>
              <a:t>comprehensive information </a:t>
            </a:r>
            <a:r>
              <a:rPr lang="en-US" sz="8000">
                <a:latin typeface="Calibri" panose="020F0502020204030204" pitchFamily="34" charset="0"/>
                <a:ea typeface="Calibri" panose="020F0502020204030204" pitchFamily="34" charset="0"/>
                <a:cs typeface="Times New Roman" panose="02020603050405020304" pitchFamily="18" charset="0"/>
              </a:rPr>
              <a:t>on the start-up, and operation of a small business in Minnesota. Information provided by:</a:t>
            </a:r>
            <a:br>
              <a:rPr lang="en-US" sz="8000">
                <a:latin typeface="Calibri" panose="020F0502020204030204" pitchFamily="34" charset="0"/>
                <a:ea typeface="Calibri" panose="020F0502020204030204" pitchFamily="34" charset="0"/>
                <a:cs typeface="Times New Roman" panose="02020603050405020304" pitchFamily="18" charset="0"/>
              </a:rPr>
            </a:br>
            <a:endParaRPr lang="en-US" sz="7200">
              <a:latin typeface="Calibri" panose="020F0502020204030204" pitchFamily="34" charset="0"/>
              <a:ea typeface="Calibri" panose="020F0502020204030204" pitchFamily="34" charset="0"/>
              <a:cs typeface="Times New Roman" panose="02020603050405020304" pitchFamily="18" charset="0"/>
            </a:endParaRPr>
          </a:p>
          <a:p>
            <a:pPr marL="1089025" lvl="1" indent="-342900">
              <a:lnSpc>
                <a:spcPct val="107000"/>
              </a:lnSpc>
              <a:spcBef>
                <a:spcPts val="0"/>
              </a:spcBef>
              <a:spcAft>
                <a:spcPts val="0"/>
              </a:spcAft>
              <a:buFont typeface="Symbol" panose="05050102010706020507" pitchFamily="18" charset="2"/>
              <a:buChar char=""/>
            </a:pPr>
            <a:r>
              <a:rPr lang="en-US" sz="7200">
                <a:latin typeface="Calibri" panose="020F0502020204030204" pitchFamily="34" charset="0"/>
                <a:ea typeface="Calibri" panose="020F0502020204030204" pitchFamily="34" charset="0"/>
                <a:cs typeface="Times New Roman" panose="02020603050405020304" pitchFamily="18" charset="0"/>
              </a:rPr>
              <a:t>Email : smallbusiness@state.mn.us</a:t>
            </a:r>
          </a:p>
          <a:p>
            <a:pPr marL="1089025" lvl="1" indent="-342900">
              <a:lnSpc>
                <a:spcPct val="107000"/>
              </a:lnSpc>
              <a:spcBef>
                <a:spcPts val="0"/>
              </a:spcBef>
              <a:spcAft>
                <a:spcPts val="0"/>
              </a:spcAft>
              <a:buFont typeface="Symbol" panose="05050102010706020507" pitchFamily="18" charset="2"/>
              <a:buChar char=""/>
            </a:pPr>
            <a:r>
              <a:rPr lang="en-US" sz="7200">
                <a:latin typeface="Calibri" panose="020F0502020204030204" pitchFamily="34" charset="0"/>
                <a:ea typeface="Calibri" panose="020F0502020204030204" pitchFamily="34" charset="0"/>
                <a:cs typeface="Times New Roman" panose="02020603050405020304" pitchFamily="18" charset="0"/>
              </a:rPr>
              <a:t>Telephone: 651-556-8425   800-310-8323</a:t>
            </a:r>
            <a:endParaRPr lang="en-US" sz="7200">
              <a:solidFill>
                <a:schemeClr val="tx2">
                  <a:lumMod val="95000"/>
                  <a:lumOff val="5000"/>
                </a:schemeClr>
              </a:solidFill>
              <a:latin typeface="Calibri" panose="020F0502020204030204" pitchFamily="34" charset="0"/>
              <a:ea typeface="Calibri" panose="020F0502020204030204" pitchFamily="34" charset="0"/>
              <a:cs typeface="Times New Roman" panose="02020603050405020304" pitchFamily="18" charset="0"/>
            </a:endParaRPr>
          </a:p>
          <a:p>
            <a:pPr marL="1089025" lvl="1" indent="-342900">
              <a:lnSpc>
                <a:spcPct val="107000"/>
              </a:lnSpc>
              <a:spcBef>
                <a:spcPts val="0"/>
              </a:spcBef>
              <a:spcAft>
                <a:spcPts val="0"/>
              </a:spcAft>
              <a:buFont typeface="Symbol" panose="05050102010706020507" pitchFamily="18" charset="2"/>
              <a:buChar char=""/>
            </a:pPr>
            <a:r>
              <a:rPr lang="en-US" sz="7200">
                <a:latin typeface="Calibri" panose="020F0502020204030204" pitchFamily="34" charset="0"/>
                <a:ea typeface="Calibri" panose="020F0502020204030204" pitchFamily="34" charset="0"/>
                <a:cs typeface="Times New Roman" panose="02020603050405020304" pitchFamily="18" charset="0"/>
              </a:rPr>
              <a:t>Online</a:t>
            </a:r>
          </a:p>
          <a:p>
            <a:pPr marL="1089025" lvl="1" indent="-342900">
              <a:lnSpc>
                <a:spcPct val="107000"/>
              </a:lnSpc>
              <a:spcBef>
                <a:spcPts val="0"/>
              </a:spcBef>
              <a:spcAft>
                <a:spcPts val="0"/>
              </a:spcAft>
              <a:buFont typeface="Symbol" panose="05050102010706020507" pitchFamily="18" charset="2"/>
              <a:buChar char=""/>
            </a:pPr>
            <a:r>
              <a:rPr lang="en-US" sz="7200">
                <a:latin typeface="Calibri" panose="020F0502020204030204" pitchFamily="34" charset="0"/>
                <a:ea typeface="Calibri" panose="020F0502020204030204" pitchFamily="34" charset="0"/>
                <a:cs typeface="Times New Roman" panose="02020603050405020304" pitchFamily="18" charset="0"/>
              </a:rPr>
              <a:t>Intake form</a:t>
            </a:r>
            <a:br>
              <a:rPr lang="en-US" sz="7200">
                <a:latin typeface="Calibri" panose="020F0502020204030204" pitchFamily="34" charset="0"/>
                <a:ea typeface="Calibri" panose="020F0502020204030204" pitchFamily="34" charset="0"/>
                <a:cs typeface="Times New Roman" panose="02020603050405020304" pitchFamily="18" charset="0"/>
              </a:rPr>
            </a:br>
            <a:endParaRPr lang="en-US" sz="7200">
              <a:latin typeface="Calibri" panose="020F0502020204030204" pitchFamily="34" charset="0"/>
              <a:ea typeface="Calibri" panose="020F0502020204030204" pitchFamily="34" charset="0"/>
              <a:cs typeface="Times New Roman" panose="02020603050405020304" pitchFamily="18" charset="0"/>
            </a:endParaRPr>
          </a:p>
          <a:p>
            <a:pPr marL="631825" marR="0" lvl="0" indent="-342900">
              <a:lnSpc>
                <a:spcPct val="107000"/>
              </a:lnSpc>
              <a:spcBef>
                <a:spcPts val="0"/>
              </a:spcBef>
              <a:spcAft>
                <a:spcPts val="0"/>
              </a:spcAft>
              <a:buFont typeface="Symbol" panose="05050102010706020507" pitchFamily="18" charset="2"/>
              <a:buChar char=""/>
            </a:pPr>
            <a:r>
              <a:rPr lang="en-US" sz="8000" b="1">
                <a:latin typeface="Calibri" panose="020F0502020204030204" pitchFamily="34" charset="0"/>
                <a:ea typeface="Calibri" panose="020F0502020204030204" pitchFamily="34" charset="0"/>
                <a:cs typeface="Times New Roman" panose="02020603050405020304" pitchFamily="18" charset="0"/>
              </a:rPr>
              <a:t>MN Small Business Call </a:t>
            </a:r>
            <a:r>
              <a:rPr lang="en-US" sz="8000">
                <a:latin typeface="Calibri" panose="020F0502020204030204" pitchFamily="34" charset="0"/>
                <a:ea typeface="Calibri" panose="020F0502020204030204" pitchFamily="34" charset="0"/>
                <a:cs typeface="Times New Roman" panose="02020603050405020304" pitchFamily="18" charset="0"/>
              </a:rPr>
              <a:t>– 2</a:t>
            </a:r>
            <a:r>
              <a:rPr lang="en-US" sz="8000" baseline="30000">
                <a:latin typeface="Calibri" panose="020F0502020204030204" pitchFamily="34" charset="0"/>
                <a:ea typeface="Calibri" panose="020F0502020204030204" pitchFamily="34" charset="0"/>
                <a:cs typeface="Times New Roman" panose="02020603050405020304" pitchFamily="18" charset="0"/>
              </a:rPr>
              <a:t>nd</a:t>
            </a:r>
            <a:r>
              <a:rPr lang="en-US" sz="8000">
                <a:latin typeface="Calibri" panose="020F0502020204030204" pitchFamily="34" charset="0"/>
                <a:ea typeface="Calibri" panose="020F0502020204030204" pitchFamily="34" charset="0"/>
                <a:cs typeface="Times New Roman" panose="02020603050405020304" pitchFamily="18" charset="0"/>
              </a:rPr>
              <a:t> Tuesday of each month at 2pm</a:t>
            </a:r>
            <a:br>
              <a:rPr lang="en-US" sz="8000">
                <a:latin typeface="Calibri" panose="020F0502020204030204" pitchFamily="34" charset="0"/>
                <a:ea typeface="Calibri" panose="020F0502020204030204" pitchFamily="34" charset="0"/>
                <a:cs typeface="Times New Roman" panose="02020603050405020304" pitchFamily="18" charset="0"/>
              </a:rPr>
            </a:br>
            <a:endParaRPr lang="en-US" sz="8000">
              <a:latin typeface="Calibri" panose="020F0502020204030204" pitchFamily="34" charset="0"/>
              <a:ea typeface="Calibri" panose="020F0502020204030204" pitchFamily="34" charset="0"/>
              <a:cs typeface="Times New Roman" panose="02020603050405020304" pitchFamily="18" charset="0"/>
            </a:endParaRPr>
          </a:p>
          <a:p>
            <a:pPr marL="631825" marR="0" lvl="0" indent="-342900">
              <a:lnSpc>
                <a:spcPct val="107000"/>
              </a:lnSpc>
              <a:spcBef>
                <a:spcPts val="0"/>
              </a:spcBef>
              <a:spcAft>
                <a:spcPts val="0"/>
              </a:spcAft>
              <a:buFont typeface="Symbol" panose="05050102010706020507" pitchFamily="18" charset="2"/>
              <a:buChar char=""/>
            </a:pPr>
            <a:endParaRPr lang="en-US" sz="7200">
              <a:latin typeface="Calibri" panose="020F0502020204030204" pitchFamily="34" charset="0"/>
              <a:ea typeface="Calibri" panose="020F0502020204030204" pitchFamily="34" charset="0"/>
              <a:cs typeface="Times New Roman" panose="02020603050405020304" pitchFamily="18" charset="0"/>
            </a:endParaRPr>
          </a:p>
          <a:p>
            <a:pPr marL="631825" marR="0" lvl="0" indent="-342900">
              <a:lnSpc>
                <a:spcPct val="107000"/>
              </a:lnSpc>
              <a:spcBef>
                <a:spcPts val="0"/>
              </a:spcBef>
              <a:spcAft>
                <a:spcPts val="0"/>
              </a:spcAft>
              <a:buFont typeface="Symbol" panose="05050102010706020507" pitchFamily="18" charset="2"/>
              <a:buChar char=""/>
            </a:pPr>
            <a:r>
              <a:rPr lang="en-US" sz="8000">
                <a:latin typeface="Calibri" panose="020F0502020204030204" pitchFamily="34" charset="0"/>
                <a:ea typeface="Calibri" panose="020F0502020204030204" pitchFamily="34" charset="0"/>
                <a:cs typeface="Times New Roman" panose="02020603050405020304" pitchFamily="18" charset="0"/>
              </a:rPr>
              <a:t>Major </a:t>
            </a:r>
            <a:r>
              <a:rPr lang="en-US" sz="8000" b="1">
                <a:latin typeface="Calibri" panose="020F0502020204030204" pitchFamily="34" charset="0"/>
                <a:ea typeface="Calibri" panose="020F0502020204030204" pitchFamily="34" charset="0"/>
                <a:cs typeface="Times New Roman" panose="02020603050405020304" pitchFamily="18" charset="0"/>
              </a:rPr>
              <a:t>topical publications </a:t>
            </a:r>
            <a:r>
              <a:rPr lang="en-US" sz="8000">
                <a:latin typeface="Calibri" panose="020F0502020204030204" pitchFamily="34" charset="0"/>
                <a:ea typeface="Calibri" panose="020F0502020204030204" pitchFamily="34" charset="0"/>
                <a:cs typeface="Times New Roman" panose="02020603050405020304" pitchFamily="18" charset="0"/>
              </a:rPr>
              <a:t>available in print and online include (at no cost):</a:t>
            </a:r>
            <a:endParaRPr lang="en-US" sz="7200">
              <a:latin typeface="Calibri" panose="020F0502020204030204" pitchFamily="34" charset="0"/>
              <a:ea typeface="Calibri" panose="020F0502020204030204" pitchFamily="34" charset="0"/>
              <a:cs typeface="Times New Roman" panose="02020603050405020304" pitchFamily="18" charset="0"/>
            </a:endParaRPr>
          </a:p>
          <a:p>
            <a:pPr marL="1319213" lvl="1" indent="-404813">
              <a:lnSpc>
                <a:spcPct val="107000"/>
              </a:lnSpc>
              <a:spcBef>
                <a:spcPts val="0"/>
              </a:spcBef>
              <a:spcAft>
                <a:spcPts val="0"/>
              </a:spcAft>
              <a:buFont typeface="Wingdings" panose="05000000000000000000" pitchFamily="2" charset="2"/>
              <a:buChar char="§"/>
            </a:pPr>
            <a:r>
              <a:rPr lang="en-US" sz="7200" kern="0">
                <a:latin typeface="Calibri" panose="020F0502020204030204" pitchFamily="34" charset="0"/>
                <a:ea typeface="Calibri" panose="020F0502020204030204" pitchFamily="34" charset="0"/>
                <a:cs typeface="Times New Roman" panose="02020603050405020304" pitchFamily="18" charset="0"/>
              </a:rPr>
              <a:t>A Guide To Starting A Business in Minnesota</a:t>
            </a:r>
          </a:p>
          <a:p>
            <a:pPr marL="1319213" lvl="1" indent="-404813">
              <a:lnSpc>
                <a:spcPct val="107000"/>
              </a:lnSpc>
              <a:spcBef>
                <a:spcPts val="0"/>
              </a:spcBef>
              <a:spcAft>
                <a:spcPts val="0"/>
              </a:spcAft>
              <a:buFont typeface="Wingdings" panose="05000000000000000000" pitchFamily="2" charset="2"/>
              <a:buChar char="§"/>
            </a:pPr>
            <a:r>
              <a:rPr lang="en-US" sz="7200" kern="0">
                <a:latin typeface="Calibri" panose="020F0502020204030204" pitchFamily="34" charset="0"/>
                <a:ea typeface="Calibri" panose="020F0502020204030204" pitchFamily="34" charset="0"/>
                <a:cs typeface="Times New Roman" panose="02020603050405020304" pitchFamily="18" charset="0"/>
              </a:rPr>
              <a:t>A Flipping Book version of the Guide</a:t>
            </a:r>
          </a:p>
          <a:p>
            <a:pPr marL="1319213" lvl="1" indent="-404813">
              <a:lnSpc>
                <a:spcPct val="107000"/>
              </a:lnSpc>
              <a:spcBef>
                <a:spcPts val="0"/>
              </a:spcBef>
              <a:spcAft>
                <a:spcPts val="0"/>
              </a:spcAft>
              <a:buFont typeface="Wingdings" panose="05000000000000000000" pitchFamily="2" charset="2"/>
              <a:buChar char="§"/>
            </a:pPr>
            <a:r>
              <a:rPr lang="en-US" sz="7200" kern="0">
                <a:latin typeface="Calibri" panose="020F0502020204030204" pitchFamily="34" charset="0"/>
                <a:ea typeface="Calibri" panose="020F0502020204030204" pitchFamily="34" charset="0"/>
                <a:cs typeface="Times New Roman" panose="02020603050405020304" pitchFamily="18" charset="0"/>
              </a:rPr>
              <a:t>A Chatbot for Starting a Business (Launching Soon)</a:t>
            </a:r>
          </a:p>
          <a:p>
            <a:pPr marL="914400" lvl="1" indent="0">
              <a:lnSpc>
                <a:spcPct val="107000"/>
              </a:lnSpc>
              <a:spcBef>
                <a:spcPts val="0"/>
              </a:spcBef>
              <a:spcAft>
                <a:spcPts val="0"/>
              </a:spcAft>
              <a:buNone/>
            </a:pPr>
            <a:endParaRPr lang="en-US" sz="7200" kern="0">
              <a:latin typeface="Calibri" panose="020F0502020204030204" pitchFamily="34" charset="0"/>
              <a:ea typeface="Calibri" panose="020F0502020204030204" pitchFamily="34" charset="0"/>
              <a:cs typeface="Times New Roman" panose="02020603050405020304" pitchFamily="18" charset="0"/>
            </a:endParaRPr>
          </a:p>
          <a:p>
            <a:pPr marL="631825" marR="0" lvl="0" indent="-342900" algn="l" defTabSz="914400" rtl="0" eaLnBrk="1" fontAlgn="auto" latinLnBrk="0" hangingPunct="1">
              <a:lnSpc>
                <a:spcPct val="107000"/>
              </a:lnSpc>
              <a:spcBef>
                <a:spcPts val="0"/>
              </a:spcBef>
              <a:spcAft>
                <a:spcPts val="0"/>
              </a:spcAft>
              <a:buClr>
                <a:srgbClr val="003865"/>
              </a:buClr>
              <a:buSzTx/>
              <a:buFont typeface="Symbol" panose="05050102010706020507" pitchFamily="18" charset="2"/>
              <a:buChar char=""/>
              <a:tabLst/>
              <a:defRPr/>
            </a:pPr>
            <a:r>
              <a:rPr kumimoji="0" lang="en-US" sz="8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MN ELicensing Web portal –state licensing, permitting, registrations</a:t>
            </a:r>
            <a:endParaRPr kumimoji="0" lang="en-US" sz="7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319213" lvl="1" indent="-404813">
              <a:lnSpc>
                <a:spcPct val="107000"/>
              </a:lnSpc>
              <a:spcBef>
                <a:spcPts val="0"/>
              </a:spcBef>
              <a:spcAft>
                <a:spcPts val="0"/>
              </a:spcAft>
              <a:buFont typeface="Wingdings" panose="05000000000000000000" pitchFamily="2" charset="2"/>
              <a:buChar char="§"/>
            </a:pPr>
            <a:endParaRPr lang="en-US" sz="7600" kern="0">
              <a:latin typeface="Calibri" panose="020F0502020204030204" pitchFamily="34" charset="0"/>
              <a:ea typeface="Calibri" panose="020F0502020204030204" pitchFamily="34" charset="0"/>
              <a:cs typeface="Times New Roman" panose="02020603050405020304" pitchFamily="18" charset="0"/>
            </a:endParaRPr>
          </a:p>
          <a:p>
            <a:pPr marL="1600200" indent="-1143000">
              <a:lnSpc>
                <a:spcPct val="107000"/>
              </a:lnSpc>
              <a:spcBef>
                <a:spcPts val="0"/>
              </a:spcBef>
              <a:spcAft>
                <a:spcPts val="0"/>
              </a:spcAft>
            </a:pPr>
            <a:endParaRPr lang="en-US" sz="8000" kern="0">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8E245C2-96E4-8EB7-35CB-0D2865E37424}"/>
              </a:ext>
            </a:extLst>
          </p:cNvPr>
          <p:cNvSpPr>
            <a:spLocks noGrp="1"/>
          </p:cNvSpPr>
          <p:nvPr>
            <p:ph type="ftr" sz="quarter" idx="3"/>
          </p:nvPr>
        </p:nvSpPr>
        <p:spPr/>
        <p:txBody>
          <a:bodyPr/>
          <a:lstStyle/>
          <a:p>
            <a:r>
              <a:rPr lang="en-US"/>
              <a:t>mn.gov/deed</a:t>
            </a:r>
          </a:p>
        </p:txBody>
      </p:sp>
    </p:spTree>
    <p:extLst>
      <p:ext uri="{BB962C8B-B14F-4D97-AF65-F5344CB8AC3E}">
        <p14:creationId xmlns:p14="http://schemas.microsoft.com/office/powerpoint/2010/main" val="2171426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B915-D7FF-4D4A-5397-9D010C40DB2A}"/>
              </a:ext>
            </a:extLst>
          </p:cNvPr>
          <p:cNvSpPr>
            <a:spLocks noGrp="1"/>
          </p:cNvSpPr>
          <p:nvPr>
            <p:ph type="title"/>
          </p:nvPr>
        </p:nvSpPr>
        <p:spPr/>
        <p:txBody>
          <a:bodyPr/>
          <a:lstStyle/>
          <a:p>
            <a:r>
              <a:rPr lang="en-US"/>
              <a:t>Launch Minnesota</a:t>
            </a:r>
          </a:p>
        </p:txBody>
      </p:sp>
      <p:graphicFrame>
        <p:nvGraphicFramePr>
          <p:cNvPr id="6" name="Content Placeholder 5">
            <a:extLst>
              <a:ext uri="{FF2B5EF4-FFF2-40B4-BE49-F238E27FC236}">
                <a16:creationId xmlns:a16="http://schemas.microsoft.com/office/drawing/2014/main" id="{7854C557-2C09-E84C-9EF2-A1B7EE095DC7}"/>
              </a:ext>
            </a:extLst>
          </p:cNvPr>
          <p:cNvGraphicFramePr>
            <a:graphicFrameLocks noGrp="1"/>
          </p:cNvGraphicFramePr>
          <p:nvPr>
            <p:ph idx="1"/>
            <p:extLst>
              <p:ext uri="{D42A27DB-BD31-4B8C-83A1-F6EECF244321}">
                <p14:modId xmlns:p14="http://schemas.microsoft.com/office/powerpoint/2010/main" val="3914144962"/>
              </p:ext>
            </p:extLst>
          </p:nvPr>
        </p:nvGraphicFramePr>
        <p:xfrm>
          <a:off x="6925019" y="2098790"/>
          <a:ext cx="4993271" cy="3237778"/>
        </p:xfrm>
        <a:graphic>
          <a:graphicData uri="http://schemas.openxmlformats.org/drawingml/2006/table">
            <a:tbl>
              <a:tblPr firstRow="1" bandRow="1">
                <a:tableStyleId>{5C22544A-7EE6-4342-B048-85BDC9FD1C3A}</a:tableStyleId>
              </a:tblPr>
              <a:tblGrid>
                <a:gridCol w="1523614">
                  <a:extLst>
                    <a:ext uri="{9D8B030D-6E8A-4147-A177-3AD203B41FA5}">
                      <a16:colId xmlns:a16="http://schemas.microsoft.com/office/drawing/2014/main" val="2602846891"/>
                    </a:ext>
                  </a:extLst>
                </a:gridCol>
                <a:gridCol w="3469657">
                  <a:extLst>
                    <a:ext uri="{9D8B030D-6E8A-4147-A177-3AD203B41FA5}">
                      <a16:colId xmlns:a16="http://schemas.microsoft.com/office/drawing/2014/main" val="843484376"/>
                    </a:ext>
                  </a:extLst>
                </a:gridCol>
              </a:tblGrid>
              <a:tr h="403138">
                <a:tc>
                  <a:txBody>
                    <a:bodyPr/>
                    <a:lstStyle/>
                    <a:p>
                      <a:pPr marL="0" algn="ctr" rtl="0" eaLnBrk="1" fontAlgn="t" latinLnBrk="0" hangingPunct="1"/>
                      <a:r>
                        <a:rPr lang="en-US" sz="1800" b="1" i="0" u="none" strike="noStrike" kern="1200">
                          <a:solidFill>
                            <a:srgbClr val="FFFFFF"/>
                          </a:solidFill>
                          <a:effectLst/>
                          <a:latin typeface="Calibri"/>
                        </a:rPr>
                        <a:t>Action</a:t>
                      </a:r>
                      <a:endParaRPr lang="en-US" sz="1800" b="0" i="0" u="none" strike="noStrike">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marL="0" algn="ctr" rtl="0" eaLnBrk="1" fontAlgn="t" latinLnBrk="0" hangingPunct="1"/>
                      <a:r>
                        <a:rPr lang="en-US" sz="1800" b="1" i="0" u="none" strike="noStrike" kern="1200">
                          <a:solidFill>
                            <a:srgbClr val="FFFFFF"/>
                          </a:solidFill>
                          <a:effectLst/>
                          <a:latin typeface="Calibri"/>
                        </a:rPr>
                        <a:t>Date</a:t>
                      </a:r>
                      <a:endParaRPr lang="en-US" sz="1800" b="0" i="0" u="none" strike="noStrike">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713787620"/>
                  </a:ext>
                </a:extLst>
              </a:tr>
              <a:tr h="403138">
                <a:tc>
                  <a:txBody>
                    <a:bodyPr/>
                    <a:lstStyle/>
                    <a:p>
                      <a:pPr marL="0" algn="l" rtl="0" eaLnBrk="1" fontAlgn="t" latinLnBrk="0" hangingPunct="1"/>
                      <a:r>
                        <a:rPr lang="en-US" sz="1800" b="0" i="0" u="none" strike="noStrike" kern="1200">
                          <a:solidFill>
                            <a:srgbClr val="000000"/>
                          </a:solidFill>
                          <a:effectLst/>
                          <a:latin typeface="Calibri"/>
                        </a:rPr>
                        <a:t>Applications closed</a:t>
                      </a:r>
                      <a:endParaRPr lang="en-US" sz="1800" b="0" i="0" u="none" strike="noStrike">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algn="l" rtl="0" eaLnBrk="1" fontAlgn="t" latinLnBrk="0" hangingPunct="1"/>
                      <a:r>
                        <a:rPr lang="en-US" sz="1800" b="0" i="0" u="none" strike="noStrike" kern="1200">
                          <a:solidFill>
                            <a:srgbClr val="000000"/>
                          </a:solidFill>
                          <a:effectLst/>
                          <a:latin typeface="Calibri"/>
                        </a:rPr>
                        <a:t>November 29</a:t>
                      </a:r>
                      <a:endParaRPr lang="en-US" sz="1800" b="0" i="0" u="none" strike="noStrike">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142762790"/>
                  </a:ext>
                </a:extLst>
              </a:tr>
              <a:tr h="701760">
                <a:tc>
                  <a:txBody>
                    <a:bodyPr/>
                    <a:lstStyle/>
                    <a:p>
                      <a:pPr marL="0" algn="l" rtl="0" eaLnBrk="1" fontAlgn="t" latinLnBrk="0" hangingPunct="1"/>
                      <a:r>
                        <a:rPr lang="en-US" sz="1800" b="0" i="0" u="none" strike="noStrike" kern="1200">
                          <a:solidFill>
                            <a:srgbClr val="000000"/>
                          </a:solidFill>
                          <a:effectLst/>
                          <a:latin typeface="Calibri"/>
                        </a:rPr>
                        <a:t>Internal DEED scoring complete</a:t>
                      </a:r>
                      <a:endParaRPr lang="en-US" sz="1800" b="0" i="0" u="none" strike="noStrike">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algn="l" rtl="0" eaLnBrk="1" fontAlgn="t" latinLnBrk="0" hangingPunct="1"/>
                      <a:r>
                        <a:rPr lang="en-US" sz="1800" b="0" i="0" u="none" strike="noStrike" kern="1200">
                          <a:solidFill>
                            <a:srgbClr val="000000"/>
                          </a:solidFill>
                          <a:effectLst/>
                          <a:latin typeface="Calibri"/>
                        </a:rPr>
                        <a:t>December 27</a:t>
                      </a:r>
                      <a:endParaRPr lang="en-US" sz="1800" b="0" i="0" u="none" strike="noStrike">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634494638"/>
                  </a:ext>
                </a:extLst>
              </a:tr>
              <a:tr h="403138">
                <a:tc>
                  <a:txBody>
                    <a:bodyPr/>
                    <a:lstStyle/>
                    <a:p>
                      <a:pPr marL="0" algn="l" rtl="0" eaLnBrk="1" fontAlgn="t" latinLnBrk="0" hangingPunct="1"/>
                      <a:r>
                        <a:rPr lang="en-US" sz="1800" b="0" i="0" u="none" strike="noStrike" kern="1200">
                          <a:solidFill>
                            <a:srgbClr val="000000"/>
                          </a:solidFill>
                          <a:effectLst/>
                          <a:latin typeface="Calibri"/>
                        </a:rPr>
                        <a:t>Board  discussion</a:t>
                      </a:r>
                      <a:endParaRPr lang="en-US" sz="1800" b="0" i="0" u="none" strike="noStrike">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algn="l" rtl="0" eaLnBrk="1" fontAlgn="t" latinLnBrk="0" hangingPunct="1"/>
                      <a:r>
                        <a:rPr lang="en-US" sz="1800" b="0" i="0" u="none" strike="noStrike" kern="1200">
                          <a:solidFill>
                            <a:srgbClr val="000000"/>
                          </a:solidFill>
                          <a:effectLst/>
                          <a:latin typeface="Calibri"/>
                        </a:rPr>
                        <a:t>January 14</a:t>
                      </a:r>
                      <a:endParaRPr lang="en-US" sz="1800" b="0" i="0" u="none" strike="noStrike">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073411200"/>
                  </a:ext>
                </a:extLst>
              </a:tr>
              <a:tr h="403138">
                <a:tc>
                  <a:txBody>
                    <a:bodyPr/>
                    <a:lstStyle/>
                    <a:p>
                      <a:pPr marL="0" algn="l" rtl="0" eaLnBrk="1" fontAlgn="t" latinLnBrk="0" hangingPunct="1"/>
                      <a:r>
                        <a:rPr lang="en-US" sz="1800" b="0" i="0" u="none" strike="noStrike" kern="1200">
                          <a:solidFill>
                            <a:srgbClr val="000000"/>
                          </a:solidFill>
                          <a:effectLst/>
                          <a:latin typeface="Calibri"/>
                        </a:rPr>
                        <a:t>Applicants notified </a:t>
                      </a:r>
                      <a:endParaRPr lang="en-US" sz="1800" b="0" i="0" u="none" strike="noStrike">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algn="l" rtl="0" eaLnBrk="1" fontAlgn="t" latinLnBrk="0" hangingPunct="1"/>
                      <a:r>
                        <a:rPr lang="en-US" sz="1800" b="0" i="0" u="none" strike="noStrike" kern="1200">
                          <a:solidFill>
                            <a:srgbClr val="000000"/>
                          </a:solidFill>
                          <a:effectLst/>
                          <a:latin typeface="Calibri"/>
                        </a:rPr>
                        <a:t>January 31</a:t>
                      </a:r>
                      <a:endParaRPr lang="en-US" sz="1800" b="0" i="0" u="none" strike="noStrike">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766716978"/>
                  </a:ext>
                </a:extLst>
              </a:tr>
            </a:tbl>
          </a:graphicData>
        </a:graphic>
      </p:graphicFrame>
      <p:sp>
        <p:nvSpPr>
          <p:cNvPr id="4" name="Footer Placeholder 3">
            <a:extLst>
              <a:ext uri="{FF2B5EF4-FFF2-40B4-BE49-F238E27FC236}">
                <a16:creationId xmlns:a16="http://schemas.microsoft.com/office/drawing/2014/main" id="{111C689D-A06B-685D-9736-F11EE0C89857}"/>
              </a:ext>
            </a:extLst>
          </p:cNvPr>
          <p:cNvSpPr>
            <a:spLocks noGrp="1"/>
          </p:cNvSpPr>
          <p:nvPr>
            <p:ph type="ftr" sz="quarter" idx="3"/>
          </p:nvPr>
        </p:nvSpPr>
        <p:spPr/>
        <p:txBody>
          <a:bodyPr/>
          <a:lstStyle/>
          <a:p>
            <a:r>
              <a:rPr lang="en-US"/>
              <a:t>mn.gov/deed</a:t>
            </a:r>
          </a:p>
        </p:txBody>
      </p:sp>
      <p:sp>
        <p:nvSpPr>
          <p:cNvPr id="7" name="TextBox 6">
            <a:extLst>
              <a:ext uri="{FF2B5EF4-FFF2-40B4-BE49-F238E27FC236}">
                <a16:creationId xmlns:a16="http://schemas.microsoft.com/office/drawing/2014/main" id="{BD8AC98F-44A2-7DB3-BC77-A298D5A2D8EB}"/>
              </a:ext>
            </a:extLst>
          </p:cNvPr>
          <p:cNvSpPr txBox="1"/>
          <p:nvPr/>
        </p:nvSpPr>
        <p:spPr>
          <a:xfrm>
            <a:off x="7110469" y="1478096"/>
            <a:ext cx="4613313"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ea typeface="Calibri"/>
                <a:cs typeface="Calibri"/>
              </a:rPr>
              <a:t>Innovation Grant Cycle</a:t>
            </a:r>
            <a:endParaRPr lang="en-US" sz="2500">
              <a:ea typeface="Calibri"/>
              <a:cs typeface="Calibri"/>
            </a:endParaRPr>
          </a:p>
        </p:txBody>
      </p:sp>
      <p:sp>
        <p:nvSpPr>
          <p:cNvPr id="8" name="TextBox 7">
            <a:extLst>
              <a:ext uri="{FF2B5EF4-FFF2-40B4-BE49-F238E27FC236}">
                <a16:creationId xmlns:a16="http://schemas.microsoft.com/office/drawing/2014/main" id="{743231B6-6FE9-7F87-E96E-00836C90C3B3}"/>
              </a:ext>
            </a:extLst>
          </p:cNvPr>
          <p:cNvSpPr txBox="1"/>
          <p:nvPr/>
        </p:nvSpPr>
        <p:spPr>
          <a:xfrm>
            <a:off x="289192" y="1583675"/>
            <a:ext cx="638978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a:cs typeface="Calibri"/>
              </a:rPr>
              <a:t>Regional Hub Leaders </a:t>
            </a:r>
          </a:p>
          <a:p>
            <a:pPr marL="742950" lvl="1" indent="-285750">
              <a:buFont typeface="Courier New"/>
              <a:buChar char="o"/>
            </a:pPr>
            <a:r>
              <a:rPr lang="en-US">
                <a:ea typeface="Calibri"/>
                <a:cs typeface="Calibri"/>
              </a:rPr>
              <a:t>Network dedicated 912.75 hours of support to 310 entrepreneurs statewide</a:t>
            </a:r>
          </a:p>
          <a:p>
            <a:pPr marL="742950" lvl="1" indent="-285750">
              <a:buFont typeface="Courier New"/>
              <a:buChar char="o"/>
            </a:pPr>
            <a:r>
              <a:rPr lang="en-US">
                <a:ea typeface="Calibri"/>
                <a:cs typeface="Calibri"/>
              </a:rPr>
              <a:t>227 new entrepreneurs entered the pipeline</a:t>
            </a:r>
          </a:p>
          <a:p>
            <a:pPr marL="742950" lvl="1" indent="-285750">
              <a:buFont typeface="Courier New"/>
              <a:buChar char="o"/>
            </a:pPr>
            <a:r>
              <a:rPr lang="en-US">
                <a:ea typeface="Calibri"/>
                <a:cs typeface="Calibri"/>
              </a:rPr>
              <a:t>112 new businesses formed during reporting period (~60% high tech)</a:t>
            </a:r>
          </a:p>
          <a:p>
            <a:pPr marL="285750" indent="-285750">
              <a:buFont typeface="Arial"/>
              <a:buChar char="•"/>
            </a:pPr>
            <a:r>
              <a:rPr lang="en-US" b="1">
                <a:ea typeface="Calibri"/>
                <a:cs typeface="Calibri"/>
              </a:rPr>
              <a:t>Minnesota </a:t>
            </a:r>
            <a:r>
              <a:rPr lang="en-US" b="1" err="1">
                <a:ea typeface="Calibri"/>
                <a:cs typeface="Calibri"/>
              </a:rPr>
              <a:t>Medtech</a:t>
            </a:r>
            <a:r>
              <a:rPr lang="en-US" b="1">
                <a:ea typeface="Calibri"/>
                <a:cs typeface="Calibri"/>
              </a:rPr>
              <a:t> 3.0</a:t>
            </a:r>
          </a:p>
          <a:p>
            <a:pPr marL="742950" lvl="1" indent="-285750">
              <a:buFont typeface="Courier New" panose="02070309020205020404" pitchFamily="49" charset="0"/>
              <a:buChar char="o"/>
            </a:pPr>
            <a:r>
              <a:rPr lang="en-US">
                <a:ea typeface="Calibri"/>
                <a:cs typeface="Calibri"/>
              </a:rPr>
              <a:t>Strategic team stood up</a:t>
            </a:r>
          </a:p>
          <a:p>
            <a:pPr marL="742950" lvl="1" indent="-285750">
              <a:buFont typeface="Courier New" panose="02070309020205020404" pitchFamily="49" charset="0"/>
              <a:buChar char="o"/>
            </a:pPr>
            <a:r>
              <a:rPr lang="en-US">
                <a:ea typeface="Calibri"/>
                <a:cs typeface="Calibri"/>
              </a:rPr>
              <a:t>Managing director job posted and in process.</a:t>
            </a:r>
          </a:p>
          <a:p>
            <a:pPr marL="742950" lvl="1" indent="-285750">
              <a:buFont typeface="Courier New" panose="02070309020205020404" pitchFamily="49" charset="0"/>
              <a:buChar char="o"/>
            </a:pPr>
            <a:r>
              <a:rPr lang="en-US">
                <a:ea typeface="Calibri"/>
                <a:cs typeface="Calibri"/>
              </a:rPr>
              <a:t>Submitting grant applications to fund </a:t>
            </a:r>
            <a:r>
              <a:rPr lang="en-US" err="1">
                <a:ea typeface="Calibri"/>
                <a:cs typeface="Calibri"/>
              </a:rPr>
              <a:t>MNCubator</a:t>
            </a:r>
            <a:r>
              <a:rPr lang="en-US">
                <a:ea typeface="Calibri"/>
                <a:cs typeface="Calibri"/>
              </a:rPr>
              <a:t> and HQ</a:t>
            </a:r>
          </a:p>
          <a:p>
            <a:pPr marL="285750" indent="-285750">
              <a:buFont typeface="Arial"/>
              <a:buChar char="•"/>
            </a:pPr>
            <a:r>
              <a:rPr lang="en-US" b="1">
                <a:ea typeface="Calibri"/>
                <a:cs typeface="Calibri"/>
              </a:rPr>
              <a:t>Star of the North innovation conference</a:t>
            </a:r>
          </a:p>
          <a:p>
            <a:pPr marL="742950" lvl="1" indent="-285750">
              <a:buFont typeface="Courier New"/>
              <a:buChar char="o"/>
            </a:pPr>
            <a:r>
              <a:rPr lang="en-US">
                <a:ea typeface="Calibri"/>
                <a:cs typeface="Calibri"/>
              </a:rPr>
              <a:t>Broad-based innovation and economic development conf.</a:t>
            </a:r>
          </a:p>
          <a:p>
            <a:pPr marL="742950" lvl="1" indent="-285750">
              <a:buFont typeface="Courier New"/>
              <a:buChar char="o"/>
            </a:pPr>
            <a:r>
              <a:rPr lang="en-US">
                <a:ea typeface="Calibri"/>
                <a:cs typeface="Calibri"/>
              </a:rPr>
              <a:t>Multiple tracks, global footprint</a:t>
            </a:r>
          </a:p>
          <a:p>
            <a:pPr marL="742950" lvl="1" indent="-285750">
              <a:buFont typeface="Courier New"/>
              <a:buChar char="o"/>
            </a:pPr>
            <a:r>
              <a:rPr lang="en-US">
                <a:ea typeface="Calibri"/>
                <a:cs typeface="Calibri"/>
              </a:rPr>
              <a:t>Fall 2025/early 2026</a:t>
            </a:r>
          </a:p>
          <a:p>
            <a:pPr marL="742950" lvl="1" indent="-285750">
              <a:buFont typeface="Courier New"/>
              <a:buChar char="o"/>
            </a:pPr>
            <a:r>
              <a:rPr lang="en-US">
                <a:ea typeface="Calibri"/>
                <a:cs typeface="Calibri"/>
              </a:rPr>
              <a:t>Broad participation from across ecosystem and solid volunteer supply across workstreams</a:t>
            </a:r>
          </a:p>
          <a:p>
            <a:pPr marL="742950" lvl="1" indent="-285750">
              <a:buFont typeface="Courier New"/>
              <a:buChar char="o"/>
            </a:pPr>
            <a:r>
              <a:rPr lang="en-US">
                <a:ea typeface="Calibri"/>
                <a:cs typeface="Calibri"/>
              </a:rPr>
              <a:t>Currently prospecting financial support</a:t>
            </a:r>
          </a:p>
        </p:txBody>
      </p:sp>
      <p:sp>
        <p:nvSpPr>
          <p:cNvPr id="9" name="TextBox 8">
            <a:extLst>
              <a:ext uri="{FF2B5EF4-FFF2-40B4-BE49-F238E27FC236}">
                <a16:creationId xmlns:a16="http://schemas.microsoft.com/office/drawing/2014/main" id="{83320EBC-B347-231E-DDC9-17BDA96E343C}"/>
              </a:ext>
            </a:extLst>
          </p:cNvPr>
          <p:cNvSpPr txBox="1"/>
          <p:nvPr/>
        </p:nvSpPr>
        <p:spPr>
          <a:xfrm>
            <a:off x="6867181" y="5595650"/>
            <a:ext cx="48611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$1.5M awarded to 54 companies in 2024. </a:t>
            </a:r>
          </a:p>
          <a:p>
            <a:r>
              <a:rPr lang="en-US" b="1">
                <a:ea typeface="Calibri"/>
                <a:cs typeface="Calibri"/>
              </a:rPr>
              <a:t>74% of funds went to targeted groups.</a:t>
            </a:r>
          </a:p>
        </p:txBody>
      </p:sp>
    </p:spTree>
    <p:extLst>
      <p:ext uri="{BB962C8B-B14F-4D97-AF65-F5344CB8AC3E}">
        <p14:creationId xmlns:p14="http://schemas.microsoft.com/office/powerpoint/2010/main" val="2598770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B915-D7FF-4D4A-5397-9D010C40DB2A}"/>
              </a:ext>
            </a:extLst>
          </p:cNvPr>
          <p:cNvSpPr>
            <a:spLocks noGrp="1"/>
          </p:cNvSpPr>
          <p:nvPr>
            <p:ph type="title"/>
          </p:nvPr>
        </p:nvSpPr>
        <p:spPr/>
        <p:txBody>
          <a:bodyPr/>
          <a:lstStyle/>
          <a:p>
            <a:r>
              <a:rPr lang="en-US"/>
              <a:t>Small Business Funding </a:t>
            </a:r>
          </a:p>
        </p:txBody>
      </p:sp>
      <p:sp>
        <p:nvSpPr>
          <p:cNvPr id="4" name="Footer Placeholder 3">
            <a:extLst>
              <a:ext uri="{FF2B5EF4-FFF2-40B4-BE49-F238E27FC236}">
                <a16:creationId xmlns:a16="http://schemas.microsoft.com/office/drawing/2014/main" id="{111C689D-A06B-685D-9736-F11EE0C89857}"/>
              </a:ext>
            </a:extLst>
          </p:cNvPr>
          <p:cNvSpPr>
            <a:spLocks noGrp="1"/>
          </p:cNvSpPr>
          <p:nvPr>
            <p:ph type="ftr" sz="quarter" idx="3"/>
          </p:nvPr>
        </p:nvSpPr>
        <p:spPr/>
        <p:txBody>
          <a:bodyPr/>
          <a:lstStyle/>
          <a:p>
            <a:r>
              <a:rPr lang="en-US"/>
              <a:t>mn.gov/deed</a:t>
            </a:r>
          </a:p>
        </p:txBody>
      </p:sp>
      <p:sp>
        <p:nvSpPr>
          <p:cNvPr id="9" name="TextBox 8">
            <a:extLst>
              <a:ext uri="{FF2B5EF4-FFF2-40B4-BE49-F238E27FC236}">
                <a16:creationId xmlns:a16="http://schemas.microsoft.com/office/drawing/2014/main" id="{1BDBA674-72C3-45C2-4D4E-5692B5EBBE81}"/>
              </a:ext>
            </a:extLst>
          </p:cNvPr>
          <p:cNvSpPr txBox="1"/>
          <p:nvPr/>
        </p:nvSpPr>
        <p:spPr>
          <a:xfrm>
            <a:off x="838054" y="1693232"/>
            <a:ext cx="7131360" cy="3231654"/>
          </a:xfrm>
          <a:prstGeom prst="rect">
            <a:avLst/>
          </a:prstGeom>
          <a:noFill/>
        </p:spPr>
        <p:txBody>
          <a:bodyPr wrap="square" lIns="91440" tIns="45720" rIns="91440" bIns="45720" rtlCol="0" anchor="t">
            <a:spAutoFit/>
          </a:bodyPr>
          <a:lstStyle/>
          <a:p>
            <a:r>
              <a:rPr lang="en-US" sz="3200"/>
              <a:t>Small Business funding resources:</a:t>
            </a:r>
          </a:p>
          <a:p>
            <a:pPr marL="914400" lvl="1" indent="-457200">
              <a:buFont typeface="Arial"/>
              <a:buChar char="•"/>
            </a:pPr>
            <a:r>
              <a:rPr lang="en-US" sz="3200"/>
              <a:t>Grant opportunities</a:t>
            </a:r>
            <a:endParaRPr lang="en-US" sz="3200">
              <a:ea typeface="Calibri"/>
              <a:cs typeface="Calibri"/>
            </a:endParaRPr>
          </a:p>
          <a:p>
            <a:pPr marL="914400" lvl="1" indent="-457200">
              <a:buFont typeface="Arial"/>
              <a:buChar char="•"/>
            </a:pPr>
            <a:r>
              <a:rPr lang="en-US" sz="3200"/>
              <a:t>Tax credits</a:t>
            </a:r>
            <a:endParaRPr lang="en-US" sz="3200">
              <a:ea typeface="Calibri"/>
              <a:cs typeface="Calibri"/>
            </a:endParaRPr>
          </a:p>
          <a:p>
            <a:pPr marL="914400" lvl="1" indent="-457200">
              <a:buFont typeface="Arial"/>
              <a:buChar char="•"/>
            </a:pPr>
            <a:r>
              <a:rPr lang="en-US" sz="3200"/>
              <a:t>Loan capital (direct/indirect) </a:t>
            </a:r>
            <a:endParaRPr lang="en-US" sz="3200">
              <a:ea typeface="Calibri"/>
              <a:cs typeface="Calibri"/>
            </a:endParaRPr>
          </a:p>
          <a:p>
            <a:pPr marL="914400" lvl="1" indent="-457200">
              <a:buFont typeface="Arial"/>
              <a:buChar char="•"/>
            </a:pPr>
            <a:r>
              <a:rPr lang="en-US" sz="3200">
                <a:ea typeface="Calibri"/>
                <a:cs typeface="Calibri"/>
              </a:rPr>
              <a:t>Equity investments </a:t>
            </a:r>
            <a:endParaRPr lang="en-US" sz="3200"/>
          </a:p>
          <a:p>
            <a:r>
              <a:rPr lang="en-US" sz="3200">
                <a:hlinkClick r:id="rId2"/>
              </a:rPr>
              <a:t>Finance / Join Us MN</a:t>
            </a:r>
            <a:endParaRPr lang="en-US" sz="3200">
              <a:ea typeface="Calibri"/>
              <a:cs typeface="Calibri"/>
            </a:endParaRPr>
          </a:p>
          <a:p>
            <a:r>
              <a:rPr lang="en-US" sz="1200">
                <a:ea typeface="+mn-lt"/>
                <a:cs typeface="+mn-lt"/>
              </a:rPr>
              <a:t>https://joinusmn.com/doing-business-here/grow-your-business/capital/index.jsp</a:t>
            </a:r>
            <a:endParaRPr lang="en-US" sz="1200"/>
          </a:p>
        </p:txBody>
      </p:sp>
      <p:pic>
        <p:nvPicPr>
          <p:cNvPr id="6" name="Picture 5">
            <a:extLst>
              <a:ext uri="{FF2B5EF4-FFF2-40B4-BE49-F238E27FC236}">
                <a16:creationId xmlns:a16="http://schemas.microsoft.com/office/drawing/2014/main" id="{0C81FF2C-4254-5234-AFEF-D9B2E13B56C8}"/>
              </a:ext>
            </a:extLst>
          </p:cNvPr>
          <p:cNvPicPr>
            <a:picLocks noChangeAspect="1"/>
          </p:cNvPicPr>
          <p:nvPr/>
        </p:nvPicPr>
        <p:blipFill>
          <a:blip r:embed="rId3"/>
          <a:stretch>
            <a:fillRect/>
          </a:stretch>
        </p:blipFill>
        <p:spPr>
          <a:xfrm>
            <a:off x="8679276" y="2264534"/>
            <a:ext cx="2066925" cy="2085975"/>
          </a:xfrm>
          <a:prstGeom prst="rect">
            <a:avLst/>
          </a:prstGeom>
        </p:spPr>
      </p:pic>
      <p:pic>
        <p:nvPicPr>
          <p:cNvPr id="7" name="Picture 6">
            <a:extLst>
              <a:ext uri="{FF2B5EF4-FFF2-40B4-BE49-F238E27FC236}">
                <a16:creationId xmlns:a16="http://schemas.microsoft.com/office/drawing/2014/main" id="{D9DEC15C-75BC-92E7-4095-51AAB2E9378D}"/>
              </a:ext>
            </a:extLst>
          </p:cNvPr>
          <p:cNvPicPr>
            <a:picLocks noChangeAspect="1"/>
          </p:cNvPicPr>
          <p:nvPr/>
        </p:nvPicPr>
        <p:blipFill>
          <a:blip r:embed="rId4"/>
          <a:stretch>
            <a:fillRect/>
          </a:stretch>
        </p:blipFill>
        <p:spPr>
          <a:xfrm>
            <a:off x="4533348" y="5193348"/>
            <a:ext cx="7377044" cy="673347"/>
          </a:xfrm>
          <a:prstGeom prst="rect">
            <a:avLst/>
          </a:prstGeom>
        </p:spPr>
      </p:pic>
    </p:spTree>
    <p:extLst>
      <p:ext uri="{BB962C8B-B14F-4D97-AF65-F5344CB8AC3E}">
        <p14:creationId xmlns:p14="http://schemas.microsoft.com/office/powerpoint/2010/main" val="540126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63573" y="245919"/>
            <a:ext cx="10095570" cy="782112"/>
          </a:xfrm>
        </p:spPr>
        <p:txBody>
          <a:bodyPr>
            <a:noAutofit/>
          </a:bodyPr>
          <a:lstStyle/>
          <a:p>
            <a:r>
              <a:rPr lang="en-US" sz="3200" b="1">
                <a:latin typeface="Arial" panose="020B0604020202020204" pitchFamily="34" charset="0"/>
                <a:ea typeface="Calibri" panose="020F0502020204030204" pitchFamily="34" charset="0"/>
                <a:cs typeface="Arial" panose="020B0604020202020204" pitchFamily="34" charset="0"/>
              </a:rPr>
              <a:t>Grow Minnesota! Small Business Resources</a:t>
            </a:r>
            <a:endParaRPr lang="en-US" sz="3200">
              <a:latin typeface="Arial" panose="020B0604020202020204" pitchFamily="34" charset="0"/>
              <a:ea typeface="Calibri" panose="020F0502020204030204" pitchFamily="34" charset="0"/>
              <a:cs typeface="Arial" panose="020B0604020202020204" pitchFamily="34" charset="0"/>
            </a:endParaRPr>
          </a:p>
        </p:txBody>
      </p:sp>
      <p:graphicFrame>
        <p:nvGraphicFramePr>
          <p:cNvPr id="2" name="Content Placeholder 1">
            <a:extLst>
              <a:ext uri="{FF2B5EF4-FFF2-40B4-BE49-F238E27FC236}">
                <a16:creationId xmlns:a16="http://schemas.microsoft.com/office/drawing/2014/main" id="{95526430-2304-7789-DDC8-E702566D7CF9}"/>
              </a:ext>
            </a:extLst>
          </p:cNvPr>
          <p:cNvGraphicFramePr>
            <a:graphicFrameLocks noGrp="1"/>
          </p:cNvGraphicFramePr>
          <p:nvPr>
            <p:ph idx="1"/>
          </p:nvPr>
        </p:nvGraphicFramePr>
        <p:xfrm>
          <a:off x="340360" y="1333500"/>
          <a:ext cx="11252200" cy="532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7585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43EF0BF-3B25-D181-F2AC-E98B84648FE3}"/>
              </a:ext>
            </a:extLst>
          </p:cNvPr>
          <p:cNvGrpSpPr/>
          <p:nvPr/>
        </p:nvGrpSpPr>
        <p:grpSpPr>
          <a:xfrm>
            <a:off x="2493127" y="287292"/>
            <a:ext cx="7205747" cy="783307"/>
            <a:chOff x="-127717" y="281320"/>
            <a:chExt cx="7205747" cy="783307"/>
          </a:xfrm>
        </p:grpSpPr>
        <p:pic>
          <p:nvPicPr>
            <p:cNvPr id="8" name="Picture 7" descr="A picture containing text&#10;&#10;Description automatically generated">
              <a:extLst>
                <a:ext uri="{FF2B5EF4-FFF2-40B4-BE49-F238E27FC236}">
                  <a16:creationId xmlns:a16="http://schemas.microsoft.com/office/drawing/2014/main" id="{AA41D2BB-5C96-BF3A-BC7C-0D68D09E5F98}"/>
                </a:ext>
              </a:extLst>
            </p:cNvPr>
            <p:cNvPicPr>
              <a:picLocks noChangeAspect="1"/>
            </p:cNvPicPr>
            <p:nvPr/>
          </p:nvPicPr>
          <p:blipFill>
            <a:blip r:embed="rId3"/>
            <a:srcRect l="12591" t="7091" r="12000" b="31314"/>
            <a:stretch/>
          </p:blipFill>
          <p:spPr>
            <a:xfrm>
              <a:off x="5160049" y="281320"/>
              <a:ext cx="1917981" cy="783307"/>
            </a:xfrm>
            <a:prstGeom prst="rect">
              <a:avLst/>
            </a:prstGeom>
          </p:spPr>
        </p:pic>
        <p:sp>
          <p:nvSpPr>
            <p:cNvPr id="3" name="Title 1">
              <a:extLst>
                <a:ext uri="{FF2B5EF4-FFF2-40B4-BE49-F238E27FC236}">
                  <a16:creationId xmlns:a16="http://schemas.microsoft.com/office/drawing/2014/main" id="{D7571852-64E9-031A-0A46-7B323C0B047B}"/>
                </a:ext>
              </a:extLst>
            </p:cNvPr>
            <p:cNvSpPr txBox="1">
              <a:spLocks/>
            </p:cNvSpPr>
            <p:nvPr/>
          </p:nvSpPr>
          <p:spPr>
            <a:xfrm>
              <a:off x="-127717" y="419431"/>
              <a:ext cx="5402044" cy="577373"/>
            </a:xfrm>
            <a:prstGeom prst="rect">
              <a:avLst/>
            </a:prstGeom>
          </p:spPr>
          <p:txBody>
            <a:bodyPr vert="horz" lIns="91440" tIns="45720" rIns="91440" bIns="45720" rtlCol="0" anchor="t">
              <a:noAutofit/>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pPr algn="l"/>
              <a:r>
                <a:rPr lang="en-US" sz="3200" b="0" i="1">
                  <a:solidFill>
                    <a:srgbClr val="FF0000"/>
                  </a:solidFill>
                  <a:latin typeface="Source Sans Pro" panose="020B0503030403020204" pitchFamily="34" charset="0"/>
                  <a:ea typeface="Source Sans Pro" panose="020B0503030403020204" pitchFamily="34" charset="0"/>
                </a:rPr>
                <a:t>Supporting Entrepreneurs During</a:t>
              </a:r>
            </a:p>
          </p:txBody>
        </p:sp>
      </p:grpSp>
      <p:sp>
        <p:nvSpPr>
          <p:cNvPr id="2" name="Title 1">
            <a:extLst>
              <a:ext uri="{FF2B5EF4-FFF2-40B4-BE49-F238E27FC236}">
                <a16:creationId xmlns:a16="http://schemas.microsoft.com/office/drawing/2014/main" id="{CBC91E23-485F-4BE2-B77C-6C39F1600C2A}"/>
              </a:ext>
            </a:extLst>
          </p:cNvPr>
          <p:cNvSpPr>
            <a:spLocks noGrp="1"/>
          </p:cNvSpPr>
          <p:nvPr>
            <p:ph type="title"/>
          </p:nvPr>
        </p:nvSpPr>
        <p:spPr>
          <a:xfrm>
            <a:off x="2152650" y="1051854"/>
            <a:ext cx="7886700" cy="577373"/>
          </a:xfrm>
        </p:spPr>
        <p:txBody>
          <a:bodyPr>
            <a:noAutofit/>
          </a:bodyPr>
          <a:lstStyle/>
          <a:p>
            <a:r>
              <a:rPr lang="en-US" sz="1800">
                <a:latin typeface="Source Sans Pro" panose="020B0503030403020204" pitchFamily="34" charset="0"/>
                <a:ea typeface="Source Sans Pro" panose="020B0503030403020204" pitchFamily="34" charset="0"/>
              </a:rPr>
              <a:t>SBA Resource Partners </a:t>
            </a:r>
            <a:r>
              <a:rPr lang="en-US" sz="1800" b="0">
                <a:latin typeface="Source Sans Pro" panose="020B0503030403020204" pitchFamily="34" charset="0"/>
                <a:ea typeface="Source Sans Pro" panose="020B0503030403020204" pitchFamily="34" charset="0"/>
              </a:rPr>
              <a:t>are available to help small business owners start, grow, and thrive during the holiday season and beyond!</a:t>
            </a:r>
          </a:p>
        </p:txBody>
      </p:sp>
      <p:pic>
        <p:nvPicPr>
          <p:cNvPr id="9" name="Picture 8" descr="Map&#10;&#10;Description automatically generated">
            <a:extLst>
              <a:ext uri="{FF2B5EF4-FFF2-40B4-BE49-F238E27FC236}">
                <a16:creationId xmlns:a16="http://schemas.microsoft.com/office/drawing/2014/main" id="{657FC521-B5EF-CE28-59DE-A5741C276843}"/>
              </a:ext>
            </a:extLst>
          </p:cNvPr>
          <p:cNvPicPr>
            <a:picLocks noChangeAspect="1"/>
          </p:cNvPicPr>
          <p:nvPr/>
        </p:nvPicPr>
        <p:blipFill>
          <a:blip r:embed="rId4"/>
          <a:stretch>
            <a:fillRect/>
          </a:stretch>
        </p:blipFill>
        <p:spPr>
          <a:xfrm>
            <a:off x="7903601" y="2693963"/>
            <a:ext cx="1304152" cy="1469975"/>
          </a:xfrm>
          <a:prstGeom prst="rect">
            <a:avLst/>
          </a:prstGeom>
        </p:spPr>
      </p:pic>
      <p:pic>
        <p:nvPicPr>
          <p:cNvPr id="15" name="Picture 14" descr="Graphical user interface, text&#10;&#10;Description automatically generated with medium confidence">
            <a:extLst>
              <a:ext uri="{FF2B5EF4-FFF2-40B4-BE49-F238E27FC236}">
                <a16:creationId xmlns:a16="http://schemas.microsoft.com/office/drawing/2014/main" id="{6FA4AC93-88B0-666E-CFE4-32979C4DD001}"/>
              </a:ext>
            </a:extLst>
          </p:cNvPr>
          <p:cNvPicPr>
            <a:picLocks noChangeAspect="1"/>
          </p:cNvPicPr>
          <p:nvPr/>
        </p:nvPicPr>
        <p:blipFill>
          <a:blip r:embed="rId5"/>
          <a:srcRect t="29638" b="30365"/>
          <a:stretch/>
        </p:blipFill>
        <p:spPr>
          <a:xfrm>
            <a:off x="7564692" y="1798936"/>
            <a:ext cx="1981971" cy="792755"/>
          </a:xfrm>
          <a:prstGeom prst="rect">
            <a:avLst/>
          </a:prstGeom>
        </p:spPr>
      </p:pic>
      <p:sp>
        <p:nvSpPr>
          <p:cNvPr id="18" name="TextBox 17">
            <a:extLst>
              <a:ext uri="{FF2B5EF4-FFF2-40B4-BE49-F238E27FC236}">
                <a16:creationId xmlns:a16="http://schemas.microsoft.com/office/drawing/2014/main" id="{EF4F62DB-FF73-14F5-333F-753B92F9B635}"/>
              </a:ext>
            </a:extLst>
          </p:cNvPr>
          <p:cNvSpPr txBox="1"/>
          <p:nvPr/>
        </p:nvSpPr>
        <p:spPr>
          <a:xfrm>
            <a:off x="1933947" y="1805455"/>
            <a:ext cx="5630744" cy="984885"/>
          </a:xfrm>
          <a:prstGeom prst="rect">
            <a:avLst/>
          </a:prstGeom>
          <a:noFill/>
        </p:spPr>
        <p:txBody>
          <a:bodyPr wrap="square">
            <a:spAutoFit/>
          </a:bodyPr>
          <a:lstStyle/>
          <a:p>
            <a:r>
              <a:rPr lang="en-US" sz="1600" b="1">
                <a:solidFill>
                  <a:srgbClr val="1B1B1B"/>
                </a:solidFill>
                <a:latin typeface="Source Sans Pro" panose="020B0503030403020204" pitchFamily="34" charset="0"/>
                <a:ea typeface="Source Sans Pro" panose="020B0503030403020204" pitchFamily="34" charset="0"/>
                <a:hlinkClick r:id="rId6"/>
              </a:rPr>
              <a:t>SCORE Business Mentoring</a:t>
            </a:r>
            <a:endParaRPr lang="en-US" sz="1600" b="1">
              <a:solidFill>
                <a:srgbClr val="1B1B1B"/>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1400" b="1">
                <a:solidFill>
                  <a:srgbClr val="1B1B1B"/>
                </a:solidFill>
                <a:latin typeface="Source Sans Pro" panose="020B0503030403020204" pitchFamily="34" charset="0"/>
                <a:ea typeface="Source Sans Pro" panose="020B0503030403020204" pitchFamily="34" charset="0"/>
              </a:rPr>
              <a:t>Services provided: </a:t>
            </a:r>
            <a:r>
              <a:rPr lang="en-US" sz="1400">
                <a:solidFill>
                  <a:srgbClr val="1B1B1B"/>
                </a:solidFill>
                <a:latin typeface="Source Sans Pro" panose="020B0503030403020204" pitchFamily="34" charset="0"/>
                <a:ea typeface="Source Sans Pro" panose="020B0503030403020204" pitchFamily="34" charset="0"/>
              </a:rPr>
              <a:t>small business owners are paired with volunteer current/former entrepreneurs in their industry for mentorship.</a:t>
            </a:r>
          </a:p>
          <a:p>
            <a:pPr marL="342900" indent="-342900">
              <a:buFont typeface="Arial" panose="020B0604020202020204" pitchFamily="34" charset="0"/>
              <a:buChar char="•"/>
            </a:pPr>
            <a:r>
              <a:rPr lang="en-US" sz="1400" b="1">
                <a:solidFill>
                  <a:srgbClr val="1B1B1B"/>
                </a:solidFill>
                <a:latin typeface="Source Sans Pro" panose="020B0503030403020204" pitchFamily="34" charset="0"/>
                <a:ea typeface="Source Sans Pro" panose="020B0503030403020204" pitchFamily="34" charset="0"/>
              </a:rPr>
              <a:t>How to connect: </a:t>
            </a:r>
            <a:r>
              <a:rPr lang="en-US" sz="1400">
                <a:solidFill>
                  <a:srgbClr val="1B1B1B"/>
                </a:solidFill>
                <a:latin typeface="Source Sans Pro" panose="020B0503030403020204" pitchFamily="34" charset="0"/>
                <a:ea typeface="Source Sans Pro" panose="020B0503030403020204" pitchFamily="34" charset="0"/>
                <a:hlinkClick r:id="rId6"/>
              </a:rPr>
              <a:t>find a nearby mentor here!</a:t>
            </a:r>
            <a:endParaRPr lang="en-US" sz="1400">
              <a:solidFill>
                <a:srgbClr val="1B1E29"/>
              </a:solidFill>
              <a:latin typeface="Source Sans Pro" panose="020B0503030403020204" pitchFamily="34" charset="0"/>
              <a:ea typeface="Source Sans Pro" panose="020B0503030403020204" pitchFamily="34" charset="0"/>
            </a:endParaRPr>
          </a:p>
        </p:txBody>
      </p:sp>
      <p:sp>
        <p:nvSpPr>
          <p:cNvPr id="20" name="TextBox 19">
            <a:extLst>
              <a:ext uri="{FF2B5EF4-FFF2-40B4-BE49-F238E27FC236}">
                <a16:creationId xmlns:a16="http://schemas.microsoft.com/office/drawing/2014/main" id="{D8A2D85B-792C-9346-19BF-312A64304BB6}"/>
              </a:ext>
            </a:extLst>
          </p:cNvPr>
          <p:cNvSpPr txBox="1"/>
          <p:nvPr/>
        </p:nvSpPr>
        <p:spPr>
          <a:xfrm>
            <a:off x="1933947" y="2888689"/>
            <a:ext cx="6350720" cy="1200329"/>
          </a:xfrm>
          <a:prstGeom prst="rect">
            <a:avLst/>
          </a:prstGeom>
          <a:noFill/>
        </p:spPr>
        <p:txBody>
          <a:bodyPr wrap="square">
            <a:spAutoFit/>
          </a:bodyPr>
          <a:lstStyle/>
          <a:p>
            <a:r>
              <a:rPr lang="en-US" sz="1600" b="1">
                <a:solidFill>
                  <a:srgbClr val="1B1E29"/>
                </a:solidFill>
                <a:latin typeface="Source Sans Pro" panose="020B0503030403020204" pitchFamily="34" charset="0"/>
                <a:ea typeface="Source Sans Pro" panose="020B0503030403020204" pitchFamily="34" charset="0"/>
                <a:hlinkClick r:id="rId7"/>
              </a:rPr>
              <a:t>Small Business Development Centers (SBDCs)</a:t>
            </a:r>
            <a:endParaRPr lang="en-US" sz="1600" b="1">
              <a:solidFill>
                <a:srgbClr val="1B1E29"/>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1400" b="1">
                <a:solidFill>
                  <a:srgbClr val="1B1E29"/>
                </a:solidFill>
                <a:latin typeface="Source Sans Pro" panose="020B0503030403020204" pitchFamily="34" charset="0"/>
                <a:ea typeface="Source Sans Pro" panose="020B0503030403020204" pitchFamily="34" charset="0"/>
              </a:rPr>
              <a:t>Services provided: </a:t>
            </a:r>
            <a:r>
              <a:rPr lang="en-US" sz="1400">
                <a:solidFill>
                  <a:srgbClr val="1B1B1B"/>
                </a:solidFill>
                <a:latin typeface="Source Sans Pro" panose="020B0503030403020204" pitchFamily="34" charset="0"/>
                <a:ea typeface="Source Sans Pro" panose="020B0503030403020204" pitchFamily="34" charset="0"/>
              </a:rPr>
              <a:t>1:1 counseling and Technical Assistance (TA) to small businesses (both start-ups and existing businesses). </a:t>
            </a:r>
          </a:p>
          <a:p>
            <a:pPr marL="342900" indent="-342900">
              <a:buFont typeface="Arial" panose="020B0604020202020204" pitchFamily="34" charset="0"/>
              <a:buChar char="•"/>
            </a:pPr>
            <a:r>
              <a:rPr lang="en-US" sz="1400" b="1">
                <a:solidFill>
                  <a:srgbClr val="1B1B1B"/>
                </a:solidFill>
                <a:latin typeface="Source Sans Pro" panose="020B0503030403020204" pitchFamily="34" charset="0"/>
                <a:ea typeface="Source Sans Pro" panose="020B0503030403020204" pitchFamily="34" charset="0"/>
              </a:rPr>
              <a:t>How to connect</a:t>
            </a:r>
            <a:r>
              <a:rPr lang="en-US" sz="1400">
                <a:solidFill>
                  <a:srgbClr val="1B1B1B"/>
                </a:solidFill>
                <a:latin typeface="Source Sans Pro" panose="020B0503030403020204" pitchFamily="34" charset="0"/>
                <a:ea typeface="Source Sans Pro" panose="020B0503030403020204" pitchFamily="34" charset="0"/>
              </a:rPr>
              <a:t>: there are </a:t>
            </a:r>
            <a:r>
              <a:rPr lang="en-US" sz="1400">
                <a:solidFill>
                  <a:srgbClr val="333333"/>
                </a:solidFill>
                <a:latin typeface="Source Sans Pro" panose="020B0503030403020204" pitchFamily="34" charset="0"/>
                <a:ea typeface="Source Sans Pro" panose="020B0503030403020204" pitchFamily="34" charset="0"/>
              </a:rPr>
              <a:t>nine main regional SBDC offices and several satellite centers throughout the state. </a:t>
            </a:r>
            <a:r>
              <a:rPr lang="en-US" sz="1400">
                <a:solidFill>
                  <a:srgbClr val="333333"/>
                </a:solidFill>
                <a:latin typeface="Source Sans Pro" panose="020B0503030403020204" pitchFamily="34" charset="0"/>
                <a:ea typeface="Source Sans Pro" panose="020B0503030403020204" pitchFamily="34" charset="0"/>
                <a:hlinkClick r:id="rId8"/>
              </a:rPr>
              <a:t>Find your local SBDC here!</a:t>
            </a:r>
            <a:endParaRPr lang="en-US" sz="1400">
              <a:solidFill>
                <a:srgbClr val="1B1E29"/>
              </a:solidFill>
              <a:latin typeface="Calibri" panose="020F0502020204030204"/>
            </a:endParaRPr>
          </a:p>
        </p:txBody>
      </p:sp>
      <p:sp>
        <p:nvSpPr>
          <p:cNvPr id="24" name="TextBox 23">
            <a:extLst>
              <a:ext uri="{FF2B5EF4-FFF2-40B4-BE49-F238E27FC236}">
                <a16:creationId xmlns:a16="http://schemas.microsoft.com/office/drawing/2014/main" id="{18E56519-41AD-19E4-7C22-FD45334BC0A2}"/>
              </a:ext>
            </a:extLst>
          </p:cNvPr>
          <p:cNvSpPr txBox="1"/>
          <p:nvPr/>
        </p:nvSpPr>
        <p:spPr>
          <a:xfrm>
            <a:off x="1933948" y="4186055"/>
            <a:ext cx="9318515" cy="769441"/>
          </a:xfrm>
          <a:prstGeom prst="rect">
            <a:avLst/>
          </a:prstGeom>
          <a:noFill/>
        </p:spPr>
        <p:txBody>
          <a:bodyPr wrap="square">
            <a:spAutoFit/>
          </a:bodyPr>
          <a:lstStyle/>
          <a:p>
            <a:r>
              <a:rPr lang="en-US" sz="1600" b="1">
                <a:solidFill>
                  <a:srgbClr val="1B1E29"/>
                </a:solidFill>
                <a:latin typeface="Source Sans Pro" panose="020B0503030403020204" pitchFamily="34" charset="0"/>
                <a:ea typeface="Source Sans Pro" panose="020B0503030403020204" pitchFamily="34" charset="0"/>
                <a:hlinkClick r:id="rId9"/>
              </a:rPr>
              <a:t>Women’s Business Centers (WBCs)</a:t>
            </a:r>
            <a:endParaRPr lang="en-US" sz="1600" b="1">
              <a:solidFill>
                <a:srgbClr val="1B1E29"/>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1400" b="1">
                <a:solidFill>
                  <a:srgbClr val="1B1E29"/>
                </a:solidFill>
                <a:latin typeface="Source Sans Pro" panose="020B0503030403020204" pitchFamily="34" charset="0"/>
                <a:ea typeface="Source Sans Pro" panose="020B0503030403020204" pitchFamily="34" charset="0"/>
              </a:rPr>
              <a:t>Services provided: </a:t>
            </a:r>
            <a:r>
              <a:rPr lang="en-US" sz="1400">
                <a:solidFill>
                  <a:srgbClr val="1B1E29"/>
                </a:solidFill>
                <a:latin typeface="Source Sans Pro" panose="020B0503030403020204" pitchFamily="34" charset="0"/>
                <a:ea typeface="Source Sans Pro" panose="020B0503030403020204" pitchFamily="34" charset="0"/>
              </a:rPr>
              <a:t>free to low-cost counseling and  training focused on women entrepreneurs. </a:t>
            </a:r>
          </a:p>
          <a:p>
            <a:pPr marL="285750" indent="-285750">
              <a:buFont typeface="Arial" panose="020B0604020202020204" pitchFamily="34" charset="0"/>
              <a:buChar char="•"/>
            </a:pPr>
            <a:r>
              <a:rPr lang="en-US" sz="1400" b="1">
                <a:solidFill>
                  <a:srgbClr val="1B1B1B"/>
                </a:solidFill>
                <a:latin typeface="Source Sans Pro" panose="020B0503030403020204" pitchFamily="34" charset="0"/>
                <a:ea typeface="Source Sans Pro" panose="020B0503030403020204" pitchFamily="34" charset="0"/>
              </a:rPr>
              <a:t>Locations: </a:t>
            </a:r>
            <a:r>
              <a:rPr lang="en-US" sz="1400">
                <a:solidFill>
                  <a:srgbClr val="1B1B1B"/>
                </a:solidFill>
                <a:latin typeface="Source Sans Pro" panose="020B0503030403020204" pitchFamily="34" charset="0"/>
                <a:ea typeface="Source Sans Pro" panose="020B0503030403020204" pitchFamily="34" charset="0"/>
              </a:rPr>
              <a:t>there are </a:t>
            </a:r>
            <a:r>
              <a:rPr lang="en-US" sz="1400">
                <a:solidFill>
                  <a:srgbClr val="333333"/>
                </a:solidFill>
                <a:latin typeface="Source Sans Pro" panose="020B0503030403020204" pitchFamily="34" charset="0"/>
                <a:ea typeface="Source Sans Pro" panose="020B0503030403020204" pitchFamily="34" charset="0"/>
              </a:rPr>
              <a:t>three WBC offices throughout the state. </a:t>
            </a:r>
          </a:p>
        </p:txBody>
      </p:sp>
      <p:pic>
        <p:nvPicPr>
          <p:cNvPr id="25" name="Picture 24" descr="Text&#10;&#10;Description automatically generated with medium confidence">
            <a:extLst>
              <a:ext uri="{FF2B5EF4-FFF2-40B4-BE49-F238E27FC236}">
                <a16:creationId xmlns:a16="http://schemas.microsoft.com/office/drawing/2014/main" id="{B1C89784-4810-B228-58D6-535BF8BC4651}"/>
              </a:ext>
            </a:extLst>
          </p:cNvPr>
          <p:cNvPicPr>
            <a:picLocks noChangeAspect="1"/>
          </p:cNvPicPr>
          <p:nvPr/>
        </p:nvPicPr>
        <p:blipFill>
          <a:blip r:embed="rId10"/>
          <a:srcRect t="4285" b="7620"/>
          <a:stretch/>
        </p:blipFill>
        <p:spPr>
          <a:xfrm>
            <a:off x="8449588" y="4854008"/>
            <a:ext cx="1985293" cy="617654"/>
          </a:xfrm>
          <a:prstGeom prst="rect">
            <a:avLst/>
          </a:prstGeom>
        </p:spPr>
      </p:pic>
      <p:pic>
        <p:nvPicPr>
          <p:cNvPr id="26" name="Picture 25" descr="Logo, company name&#10;&#10;Description automatically generated">
            <a:extLst>
              <a:ext uri="{FF2B5EF4-FFF2-40B4-BE49-F238E27FC236}">
                <a16:creationId xmlns:a16="http://schemas.microsoft.com/office/drawing/2014/main" id="{3CE30323-163E-7665-D84A-FCB68A3E1ADA}"/>
              </a:ext>
            </a:extLst>
          </p:cNvPr>
          <p:cNvPicPr>
            <a:picLocks noChangeAspect="1"/>
          </p:cNvPicPr>
          <p:nvPr/>
        </p:nvPicPr>
        <p:blipFill>
          <a:blip r:embed="rId11"/>
          <a:srcRect l="8776" t="7334" r="8210" b="7334"/>
          <a:stretch/>
        </p:blipFill>
        <p:spPr>
          <a:xfrm>
            <a:off x="6985653" y="4729291"/>
            <a:ext cx="1355577" cy="696720"/>
          </a:xfrm>
          <a:prstGeom prst="rect">
            <a:avLst/>
          </a:prstGeom>
        </p:spPr>
      </p:pic>
      <p:sp>
        <p:nvSpPr>
          <p:cNvPr id="28" name="TextBox 27">
            <a:extLst>
              <a:ext uri="{FF2B5EF4-FFF2-40B4-BE49-F238E27FC236}">
                <a16:creationId xmlns:a16="http://schemas.microsoft.com/office/drawing/2014/main" id="{D00B2F02-4034-D7D6-FF93-7F8DB68E2F10}"/>
              </a:ext>
            </a:extLst>
          </p:cNvPr>
          <p:cNvSpPr txBox="1"/>
          <p:nvPr/>
        </p:nvSpPr>
        <p:spPr>
          <a:xfrm>
            <a:off x="1769028" y="4900726"/>
            <a:ext cx="5493701" cy="692497"/>
          </a:xfrm>
          <a:prstGeom prst="rect">
            <a:avLst/>
          </a:prstGeom>
          <a:noFill/>
        </p:spPr>
        <p:txBody>
          <a:bodyPr wrap="square">
            <a:spAutoFit/>
          </a:bodyPr>
          <a:lstStyle/>
          <a:p>
            <a:pPr marL="742950" lvl="1" indent="-285750">
              <a:buFont typeface="Courier New" panose="02070309020205020404" pitchFamily="49" charset="0"/>
              <a:buChar char="o"/>
            </a:pPr>
            <a:r>
              <a:rPr lang="en-US" sz="1300" i="1">
                <a:solidFill>
                  <a:srgbClr val="333333"/>
                </a:solidFill>
                <a:latin typeface="Source Sans Pro" panose="020B0503030403020204" pitchFamily="34" charset="0"/>
                <a:ea typeface="Source Sans Pro" panose="020B0503030403020204" pitchFamily="34" charset="0"/>
              </a:rPr>
              <a:t>Twin Cities Metro Region location</a:t>
            </a:r>
            <a:r>
              <a:rPr lang="en-US" sz="1300">
                <a:solidFill>
                  <a:srgbClr val="333333"/>
                </a:solidFill>
                <a:latin typeface="Source Sans Pro" panose="020B0503030403020204" pitchFamily="34" charset="0"/>
                <a:ea typeface="Source Sans Pro" panose="020B0503030403020204" pitchFamily="34" charset="0"/>
              </a:rPr>
              <a:t> is </a:t>
            </a:r>
            <a:r>
              <a:rPr lang="en-US" sz="1300" err="1">
                <a:solidFill>
                  <a:srgbClr val="333333"/>
                </a:solidFill>
                <a:latin typeface="Source Sans Pro" panose="020B0503030403020204" pitchFamily="34" charset="0"/>
                <a:ea typeface="Source Sans Pro" panose="020B0503030403020204" pitchFamily="34" charset="0"/>
                <a:hlinkClick r:id="rId12"/>
              </a:rPr>
              <a:t>WomenVenture</a:t>
            </a:r>
            <a:r>
              <a:rPr lang="en-US" sz="1300">
                <a:solidFill>
                  <a:srgbClr val="333333"/>
                </a:solidFill>
                <a:latin typeface="Source Sans Pro" panose="020B0503030403020204" pitchFamily="34" charset="0"/>
                <a:ea typeface="Source Sans Pro" panose="020B0503030403020204" pitchFamily="34" charset="0"/>
                <a:hlinkClick r:id="rId12"/>
              </a:rPr>
              <a:t> </a:t>
            </a:r>
            <a:r>
              <a:rPr lang="en-US" sz="1300">
                <a:solidFill>
                  <a:srgbClr val="333333"/>
                </a:solidFill>
                <a:latin typeface="Source Sans Pro" panose="020B0503030403020204" pitchFamily="34" charset="0"/>
                <a:ea typeface="Source Sans Pro" panose="020B0503030403020204" pitchFamily="34" charset="0"/>
              </a:rPr>
              <a:t>in St. Paul. </a:t>
            </a:r>
          </a:p>
          <a:p>
            <a:pPr marL="742950" lvl="1" indent="-285750">
              <a:buFont typeface="Courier New" panose="02070309020205020404" pitchFamily="49" charset="0"/>
              <a:buChar char="o"/>
            </a:pPr>
            <a:r>
              <a:rPr lang="en-US" sz="1300" i="1">
                <a:solidFill>
                  <a:srgbClr val="333333"/>
                </a:solidFill>
                <a:latin typeface="Source Sans Pro" panose="020B0503030403020204" pitchFamily="34" charset="0"/>
                <a:ea typeface="Source Sans Pro" panose="020B0503030403020204" pitchFamily="34" charset="0"/>
              </a:rPr>
              <a:t>Greater Minnesota locations </a:t>
            </a:r>
            <a:r>
              <a:rPr lang="en-US" sz="1300">
                <a:solidFill>
                  <a:srgbClr val="333333"/>
                </a:solidFill>
                <a:latin typeface="Source Sans Pro" panose="020B0503030403020204" pitchFamily="34" charset="0"/>
                <a:ea typeface="Source Sans Pro" panose="020B0503030403020204" pitchFamily="34" charset="0"/>
              </a:rPr>
              <a:t>are </a:t>
            </a:r>
            <a:r>
              <a:rPr lang="en-US" sz="1300">
                <a:solidFill>
                  <a:srgbClr val="333333"/>
                </a:solidFill>
                <a:latin typeface="Source Sans Pro" panose="020B0503030403020204" pitchFamily="34" charset="0"/>
                <a:ea typeface="Source Sans Pro" panose="020B0503030403020204" pitchFamily="34" charset="0"/>
                <a:hlinkClick r:id="rId13"/>
              </a:rPr>
              <a:t>Women’s Business Alliances (WBA) </a:t>
            </a:r>
            <a:r>
              <a:rPr lang="en-US" sz="1300">
                <a:solidFill>
                  <a:srgbClr val="333333"/>
                </a:solidFill>
                <a:latin typeface="Source Sans Pro" panose="020B0503030403020204" pitchFamily="34" charset="0"/>
                <a:ea typeface="Source Sans Pro" panose="020B0503030403020204" pitchFamily="34" charset="0"/>
              </a:rPr>
              <a:t>– Central in Little Falls &amp; North in Duluth.</a:t>
            </a:r>
            <a:endParaRPr lang="en-US" sz="1300">
              <a:solidFill>
                <a:srgbClr val="1B1E29"/>
              </a:solidFill>
              <a:latin typeface="Source Sans Pro" panose="020B0503030403020204" pitchFamily="34" charset="0"/>
              <a:ea typeface="Source Sans Pro" panose="020B0503030403020204" pitchFamily="34" charset="0"/>
            </a:endParaRPr>
          </a:p>
        </p:txBody>
      </p:sp>
      <p:pic>
        <p:nvPicPr>
          <p:cNvPr id="7" name="Picture 6" descr="A blue screen with white text&#10;&#10;Description automatically generated">
            <a:extLst>
              <a:ext uri="{FF2B5EF4-FFF2-40B4-BE49-F238E27FC236}">
                <a16:creationId xmlns:a16="http://schemas.microsoft.com/office/drawing/2014/main" id="{0D8B47DA-0646-87E3-99D2-1EF7036EC9D4}"/>
              </a:ext>
            </a:extLst>
          </p:cNvPr>
          <p:cNvPicPr>
            <a:picLocks noChangeAspect="1"/>
          </p:cNvPicPr>
          <p:nvPr/>
        </p:nvPicPr>
        <p:blipFill>
          <a:blip r:embed="rId14"/>
          <a:srcRect t="48884" b="2711"/>
          <a:stretch/>
        </p:blipFill>
        <p:spPr>
          <a:xfrm>
            <a:off x="1524000" y="5728089"/>
            <a:ext cx="9144000" cy="1159609"/>
          </a:xfrm>
          <a:prstGeom prst="rect">
            <a:avLst/>
          </a:prstGeom>
        </p:spPr>
      </p:pic>
    </p:spTree>
    <p:extLst>
      <p:ext uri="{BB962C8B-B14F-4D97-AF65-F5344CB8AC3E}">
        <p14:creationId xmlns:p14="http://schemas.microsoft.com/office/powerpoint/2010/main" val="3527862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a:t>Transformative Career Pathway - Diversity and Inclusion for Small Employers Competitive Grants</a:t>
            </a:r>
          </a:p>
        </p:txBody>
      </p:sp>
      <p:sp>
        <p:nvSpPr>
          <p:cNvPr id="6" name="Rectangle 3">
            <a:extLst>
              <a:ext uri="{FF2B5EF4-FFF2-40B4-BE49-F238E27FC236}">
                <a16:creationId xmlns:a16="http://schemas.microsoft.com/office/drawing/2014/main" id="{60D5C1D7-B6B5-BDEB-4C4B-A2C69E31001E}"/>
              </a:ext>
            </a:extLst>
          </p:cNvPr>
          <p:cNvSpPr>
            <a:spLocks noChangeArrowheads="1"/>
          </p:cNvSpPr>
          <p:nvPr/>
        </p:nvSpPr>
        <p:spPr bwMode="auto">
          <a:xfrm>
            <a:off x="838200" y="3539739"/>
            <a:ext cx="65" cy="27699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0722CAC4-C0F4-4845-6F7B-FF7A1CFC5C33}"/>
              </a:ext>
            </a:extLst>
          </p:cNvPr>
          <p:cNvSpPr>
            <a:spLocks noChangeArrowheads="1"/>
          </p:cNvSpPr>
          <p:nvPr/>
        </p:nvSpPr>
        <p:spPr bwMode="auto">
          <a:xfrm>
            <a:off x="298174" y="1306450"/>
            <a:ext cx="11668539" cy="502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952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b="1">
                <a:solidFill>
                  <a:srgbClr val="003764"/>
                </a:solidFill>
                <a:ea typeface="Times New Roman" panose="02020603050405020304" pitchFamily="18" charset="0"/>
              </a:rPr>
              <a:t>Small businesses encouraged to apply for grants to help foster a more inclusive workplace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200">
                <a:solidFill>
                  <a:srgbClr val="003764"/>
                </a:solidFill>
                <a:ea typeface="Times New Roman" panose="02020603050405020304" pitchFamily="18" charset="0"/>
              </a:rPr>
              <a:t>DEED’s Office of Adult Career Pathways is soliciting applications from eligible Minnesota small businesses for funding diversity and inclusion training to increase their ability to engage, hire, and retain people of color in a variety of roles.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200">
                <a:solidFill>
                  <a:srgbClr val="003764"/>
                </a:solidFill>
                <a:ea typeface="Times New Roman" panose="02020603050405020304" pitchFamily="18" charset="0"/>
              </a:rPr>
              <a:t>Grants of up to $30,000 will be awarded to eligible businesses to contract with an established independent organization or accredited educational institution to provide diversity and inclusion training to the small business's employees.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200">
                <a:solidFill>
                  <a:srgbClr val="003764"/>
                </a:solidFill>
                <a:ea typeface="Times New Roman" panose="02020603050405020304" pitchFamily="18" charset="0"/>
              </a:rPr>
              <a:t>Applicants must submit a diversity and inclusion implementation plan to DEED upon completion of the grant.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200">
                <a:solidFill>
                  <a:srgbClr val="003764"/>
                </a:solidFill>
                <a:ea typeface="Times New Roman" panose="02020603050405020304" pitchFamily="18" charset="0"/>
              </a:rPr>
              <a:t>Applications will be accepted on a continual basis until all funds have been awarded.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1" i="0" u="none" strike="noStrike" cap="none" normalizeH="0" baseline="0">
              <a:ln>
                <a:noFill/>
              </a:ln>
              <a:solidFill>
                <a:srgbClr val="003764"/>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200" b="1">
                <a:solidFill>
                  <a:srgbClr val="003764"/>
                </a:solidFill>
                <a:ea typeface="Times New Roman" panose="02020603050405020304" pitchFamily="18" charset="0"/>
              </a:rPr>
              <a:t>Find out more and access application materials</a:t>
            </a:r>
            <a:r>
              <a:rPr kumimoji="0" lang="en-US" altLang="en-US" sz="2200" b="1" i="0" u="none" strike="noStrike" cap="none" normalizeH="0" baseline="0">
                <a:ln>
                  <a:noFill/>
                </a:ln>
                <a:solidFill>
                  <a:srgbClr val="003764"/>
                </a:solidFill>
                <a:effectLst/>
                <a:ea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ea typeface="Calibri" panose="020F0502020204030204" pitchFamily="34" charset="0"/>
                <a:cs typeface="Times New Roman" panose="02020603050405020304" pitchFamily="18" charset="0"/>
              </a:rPr>
              <a:t> </a:t>
            </a:r>
            <a:r>
              <a:rPr kumimoji="0" lang="en-US" altLang="en-US" sz="2200" b="0" i="0" u="none" strike="noStrike" cap="none" normalizeH="0" baseline="0">
                <a:ln>
                  <a:noFill/>
                </a:ln>
                <a:solidFill>
                  <a:schemeClr val="tx1"/>
                </a:solidFill>
                <a:effectLst/>
                <a:hlinkClick r:id="rId3"/>
              </a:rPr>
              <a:t>https://mn.gov/deed/about/contracts/open-rfp.jsp#9</a:t>
            </a:r>
            <a:r>
              <a:rPr lang="en-US" altLang="en-US" sz="2200">
                <a:solidFill>
                  <a:srgbClr val="000000"/>
                </a:solidFill>
                <a:cs typeface="Times New Roman" panose="02020603050405020304" pitchFamily="18" charset="0"/>
              </a:rPr>
              <a:t> </a:t>
            </a:r>
            <a:endParaRPr kumimoji="0" lang="en-US" altLang="en-US" sz="22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641698499"/>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A83DAB-7D6A-4D1F-89F1-C56FD178C40E}" vid="{217DB3C4-729D-4F01-A68A-84F721C64EEB}"/>
    </a:ext>
  </a:extLst>
</a:theme>
</file>

<file path=ppt/theme/theme2.xml><?xml version="1.0" encoding="utf-8"?>
<a:theme xmlns:a="http://schemas.openxmlformats.org/drawingml/2006/main" name="Office Theme">
  <a:themeElements>
    <a:clrScheme name="Custom 1">
      <a:dk1>
        <a:srgbClr val="1B1E29"/>
      </a:dk1>
      <a:lt1>
        <a:srgbClr val="FFFFFF"/>
      </a:lt1>
      <a:dk2>
        <a:srgbClr val="002E6D"/>
      </a:dk2>
      <a:lt2>
        <a:srgbClr val="007DBC"/>
      </a:lt2>
      <a:accent1>
        <a:srgbClr val="969696"/>
      </a:accent1>
      <a:accent2>
        <a:srgbClr val="197E4E"/>
      </a:accent2>
      <a:accent3>
        <a:srgbClr val="F1C400"/>
      </a:accent3>
      <a:accent4>
        <a:srgbClr val="7AC5EB"/>
      </a:accent4>
      <a:accent5>
        <a:srgbClr val="CC0000"/>
      </a:accent5>
      <a:accent6>
        <a:srgbClr val="FFFFFF"/>
      </a:accent6>
      <a:hlink>
        <a:srgbClr val="007DBC"/>
      </a:hlink>
      <a:folHlink>
        <a:srgbClr val="7AC5E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A-Template-4x3" id="{10B8EB85-0603-6C4A-B199-97FFBF5C934D}" vid="{C65D1D54-2505-3642-821A-0245DDC064B5}"/>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A83DAB-7D6A-4D1F-89F1-C56FD178C40E}" vid="{217DB3C4-729D-4F01-A68A-84F721C64EE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A8F766A8A5C4439D1F9E47463AE977" ma:contentTypeVersion="7" ma:contentTypeDescription="Create a new document." ma:contentTypeScope="" ma:versionID="2fcb50c8c245647bc6e828eb9f9d7b93">
  <xsd:schema xmlns:xsd="http://www.w3.org/2001/XMLSchema" xmlns:xs="http://www.w3.org/2001/XMLSchema" xmlns:p="http://schemas.microsoft.com/office/2006/metadata/properties" xmlns:ns2="11b35ced-cbbd-4bb6-a753-082a779fefc4" targetNamespace="http://schemas.microsoft.com/office/2006/metadata/properties" ma:root="true" ma:fieldsID="f759bb5f49f6aac1260777e919d4ac8f" ns2:_="">
    <xsd:import namespace="11b35ced-cbbd-4bb6-a753-082a779fef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b35ced-cbbd-4bb6-a753-082a779fef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9C9333-A31B-4CA7-A0C9-D3DAB284F0E5}">
  <ds:schemaRefs>
    <ds:schemaRef ds:uri="11b35ced-cbbd-4bb6-a753-082a779fef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678B604-9059-4F1C-B8E2-C96A71A964D2}">
  <ds:schemaRefs>
    <ds:schemaRef ds:uri="http://schemas.microsoft.com/office/2006/documentManagement/types"/>
    <ds:schemaRef ds:uri="11b35ced-cbbd-4bb6-a753-082a779fefc4"/>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7F4349A-22F7-4A2D-8CA5-43DDCD679590}">
  <ds:schemaRefs>
    <ds:schemaRef ds:uri="http://schemas.microsoft.com/sharepoint/v3/contenttype/forms"/>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State of Minnesota</Template>
  <TotalTime>0</TotalTime>
  <Words>1157</Words>
  <Application>Microsoft Office PowerPoint</Application>
  <PresentationFormat>Widescreen</PresentationFormat>
  <Paragraphs>127</Paragraphs>
  <Slides>9</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9</vt:i4>
      </vt:variant>
    </vt:vector>
  </HeadingPairs>
  <TitlesOfParts>
    <vt:vector size="22" baseType="lpstr">
      <vt:lpstr>Aptos</vt:lpstr>
      <vt:lpstr>Aptos Display</vt:lpstr>
      <vt:lpstr>Arial</vt:lpstr>
      <vt:lpstr>Calibri</vt:lpstr>
      <vt:lpstr>Courier New</vt:lpstr>
      <vt:lpstr>Source Sans Pro</vt:lpstr>
      <vt:lpstr>Symbol</vt:lpstr>
      <vt:lpstr>Times New Roman</vt:lpstr>
      <vt:lpstr>Wingdings</vt:lpstr>
      <vt:lpstr>Minnesota</vt:lpstr>
      <vt:lpstr>Office Theme</vt:lpstr>
      <vt:lpstr>1_Office Theme</vt:lpstr>
      <vt:lpstr>1_Minnesota</vt:lpstr>
      <vt:lpstr>Office of Small Business &amp; Innovation</vt:lpstr>
      <vt:lpstr>MN Small Business Development Center</vt:lpstr>
      <vt:lpstr>Community Partnerships</vt:lpstr>
      <vt:lpstr>Small Business Assistance</vt:lpstr>
      <vt:lpstr>Launch Minnesota</vt:lpstr>
      <vt:lpstr>Small Business Funding </vt:lpstr>
      <vt:lpstr>PowerPoint Presentation</vt:lpstr>
      <vt:lpstr>SBA Resource Partners are available to help small business owners start, grow, and thrive during the holiday season and beyond!</vt:lpstr>
      <vt:lpstr>Transformative Career Pathway - Diversity and Inclusion for Small Employers Competitive Grants</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Image</dc:title>
  <dc:subject/>
  <dc:creator>Johnson, Heidi A (DEED)</dc:creator>
  <cp:keywords/>
  <dc:description/>
  <cp:lastModifiedBy>Simmer, Mark (DEED)</cp:lastModifiedBy>
  <cp:revision>1</cp:revision>
  <cp:lastPrinted>2024-07-09T14:55:54Z</cp:lastPrinted>
  <dcterms:created xsi:type="dcterms:W3CDTF">2019-08-09T15:36:59Z</dcterms:created>
  <dcterms:modified xsi:type="dcterms:W3CDTF">2024-12-10T17:31:12Z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1.31</vt:lpwstr>
  </property>
  <property fmtid="{D5CDD505-2E9C-101B-9397-08002B2CF9AE}" pid="3" name="ContentTypeId">
    <vt:lpwstr>0x0101003FA8F766A8A5C4439D1F9E47463AE977</vt:lpwstr>
  </property>
</Properties>
</file>