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416" r:id="rId5"/>
    <p:sldId id="460" r:id="rId6"/>
    <p:sldId id="448" r:id="rId7"/>
    <p:sldId id="449" r:id="rId8"/>
    <p:sldId id="456" r:id="rId9"/>
    <p:sldId id="461" r:id="rId10"/>
    <p:sldId id="44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rd Williams" initials="GW" lastIdx="9" clrIdx="0">
    <p:extLst>
      <p:ext uri="{19B8F6BF-5375-455C-9EA6-DF929625EA0E}">
        <p15:presenceInfo xmlns:p15="http://schemas.microsoft.com/office/powerpoint/2012/main" userId="S::Gerard.Williams@fcc.gov::9058f7e7-c0ce-4f99-a269-d83f076bb9ac" providerId="AD"/>
      </p:ext>
    </p:extLst>
  </p:cmAuthor>
  <p:cmAuthor id="2" name="Lyle Ishida" initials="LI" lastIdx="1" clrIdx="1">
    <p:extLst>
      <p:ext uri="{19B8F6BF-5375-455C-9EA6-DF929625EA0E}">
        <p15:presenceInfo xmlns:p15="http://schemas.microsoft.com/office/powerpoint/2012/main" userId="S::lyle.ishida@fcc.gov::1d31caa3-14a2-4cab-8a91-095ae6b1e3b2" providerId="AD"/>
      </p:ext>
    </p:extLst>
  </p:cmAuthor>
  <p:cmAuthor id="3" name="Eduard Bartholme" initials="EB" lastIdx="4" clrIdx="2">
    <p:extLst>
      <p:ext uri="{19B8F6BF-5375-455C-9EA6-DF929625EA0E}">
        <p15:presenceInfo xmlns:p15="http://schemas.microsoft.com/office/powerpoint/2012/main" userId="S::eduard.bartholme@fcc.gov::30b08205-7b57-4000-8e59-0ffccf1d19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F7D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7688E-D692-4359-BF84-2DC5C99FA29B}" v="3" dt="2022-05-19T21:16:15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7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avolaine" userId="2f87b960c9acb38e" providerId="LiveId" clId="{6D67688E-D692-4359-BF84-2DC5C99FA29B}"/>
    <pc:docChg chg="modSld">
      <pc:chgData name="David Savolaine" userId="2f87b960c9acb38e" providerId="LiveId" clId="{6D67688E-D692-4359-BF84-2DC5C99FA29B}" dt="2022-06-02T15:15:32.252" v="101" actId="20577"/>
      <pc:docMkLst>
        <pc:docMk/>
      </pc:docMkLst>
      <pc:sldChg chg="modSp mod">
        <pc:chgData name="David Savolaine" userId="2f87b960c9acb38e" providerId="LiveId" clId="{6D67688E-D692-4359-BF84-2DC5C99FA29B}" dt="2022-05-19T21:15:03.722" v="95" actId="20577"/>
        <pc:sldMkLst>
          <pc:docMk/>
          <pc:sldMk cId="2622695221" sldId="447"/>
        </pc:sldMkLst>
        <pc:spChg chg="mod">
          <ac:chgData name="David Savolaine" userId="2f87b960c9acb38e" providerId="LiveId" clId="{6D67688E-D692-4359-BF84-2DC5C99FA29B}" dt="2022-05-19T21:15:03.722" v="95" actId="20577"/>
          <ac:spMkLst>
            <pc:docMk/>
            <pc:sldMk cId="2622695221" sldId="447"/>
            <ac:spMk id="4" creationId="{19202E3E-0FDF-41D6-96CB-02E6D70F3DEC}"/>
          </ac:spMkLst>
        </pc:spChg>
      </pc:sldChg>
      <pc:sldChg chg="modSp mod">
        <pc:chgData name="David Savolaine" userId="2f87b960c9acb38e" providerId="LiveId" clId="{6D67688E-D692-4359-BF84-2DC5C99FA29B}" dt="2022-06-02T15:15:32.252" v="101" actId="20577"/>
        <pc:sldMkLst>
          <pc:docMk/>
          <pc:sldMk cId="197010132" sldId="448"/>
        </pc:sldMkLst>
        <pc:spChg chg="mod">
          <ac:chgData name="David Savolaine" userId="2f87b960c9acb38e" providerId="LiveId" clId="{6D67688E-D692-4359-BF84-2DC5C99FA29B}" dt="2022-06-02T15:15:32.252" v="101" actId="20577"/>
          <ac:spMkLst>
            <pc:docMk/>
            <pc:sldMk cId="197010132" sldId="448"/>
            <ac:spMk id="7" creationId="{0D7CDB62-ED33-4004-B09A-28247B9ED0AC}"/>
          </ac:spMkLst>
        </pc:spChg>
      </pc:sldChg>
      <pc:sldChg chg="modSp mod">
        <pc:chgData name="David Savolaine" userId="2f87b960c9acb38e" providerId="LiveId" clId="{6D67688E-D692-4359-BF84-2DC5C99FA29B}" dt="2022-05-19T21:16:22.725" v="100" actId="20577"/>
        <pc:sldMkLst>
          <pc:docMk/>
          <pc:sldMk cId="4191288885" sldId="456"/>
        </pc:sldMkLst>
        <pc:spChg chg="mod">
          <ac:chgData name="David Savolaine" userId="2f87b960c9acb38e" providerId="LiveId" clId="{6D67688E-D692-4359-BF84-2DC5C99FA29B}" dt="2022-05-19T21:16:22.725" v="100" actId="20577"/>
          <ac:spMkLst>
            <pc:docMk/>
            <pc:sldMk cId="4191288885" sldId="456"/>
            <ac:spMk id="4" creationId="{899D52D4-0A5E-4DDE-9F09-C5988B0018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4299B-53B3-4659-9DC2-937A9D5B6A1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F3A5E-D6BE-4BBE-8097-68F6B6A1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0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F3A5E-D6BE-4BBE-8097-68F6B6A1EB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64C4-D093-4E6A-BB25-9EB1573FC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694" y="1905437"/>
            <a:ext cx="9144000" cy="88357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558CE-91B7-4870-931A-6BE56D074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23944"/>
            <a:ext cx="9144000" cy="109838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E1549-5F5B-4119-A20F-DB28ECD9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0CDF-EBA6-457B-BE7B-3994BECE43E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BD32A-9BF4-4C74-8EA8-D4956231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1389D-383C-4276-9D82-FF8292F3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7504-0EAB-48E1-808A-4E451FB52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29C1-02F6-49C8-8B7A-73D8E0F12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7401"/>
            <a:ext cx="6208284" cy="53168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906B09-7125-4C09-8A4A-779971C01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37412" y="2057400"/>
            <a:ext cx="41148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7CBC6-F17D-4319-BFB9-EA0505D85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9089"/>
            <a:ext cx="6208284" cy="3279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BAA08-302C-4EC9-A434-5DC9C433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0CDF-EBA6-457B-BE7B-3994BECE43E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314AB-75CF-44B5-8F09-A2DBF20F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ED9A6-D0B2-48B4-8CDD-D9124B06C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7504-0EAB-48E1-808A-4E451FB52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3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182AA3-0B7F-4878-AEB3-443C4A16C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0CDF-EBA6-457B-BE7B-3994BECE43E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58796-5FC4-4C9B-86DE-9670A80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97AAD-AF78-47DC-9579-F08C59E3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7504-0EAB-48E1-808A-4E451FB524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F600FB8-DDF0-468A-BD3C-5ECA77D13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057400"/>
            <a:ext cx="41148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D446F2F-AD69-4276-90A8-0C3FDCEFA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258" y="2589088"/>
            <a:ext cx="6208284" cy="3279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E5354B-6502-4070-A7EE-4A1A580C3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258" y="1975208"/>
            <a:ext cx="6208284" cy="53168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56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694E-80BA-4339-B747-808FE537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3408-3E06-417B-943D-3ACB1F471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8561"/>
            <a:ext cx="10515600" cy="3187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9B789-080A-4303-BE75-EC0CEA32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0CDF-EBA6-457B-BE7B-3994BECE43E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C8E15-76FE-41AA-899B-1692C15C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E129E-59D0-4101-A9DE-8DB554DE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7504-0EAB-48E1-808A-4E451FB52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1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821B-FE8E-4F73-9080-57D801F7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7214-B0CD-468F-A26A-0016B02AF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6B30B-DFE4-439C-A7A5-7D0839D6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47A0CDF-EBA6-457B-BE7B-3994BECE43E5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DF2C5-77FE-482C-87F5-FD477803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C9491-6B76-46E8-BDA6-59D42378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7504-0EAB-48E1-808A-4E451FB52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F6CE-3FEF-4E7B-A021-55408945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538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2A219-7FDC-41BE-84DA-50EDBD34F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8005"/>
            <a:ext cx="5181600" cy="2878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325F9-D49E-46E3-BA11-B5760A5B9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298005"/>
            <a:ext cx="5181600" cy="2878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71D65-92BD-422D-B4F7-3211F152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0CDF-EBA6-457B-BE7B-3994BECE43E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3351F-49AB-4C7B-81D7-0A74E6E8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AB281-782B-45C6-B446-6DF20793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7504-0EAB-48E1-808A-4E451FB52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01F5-D9DD-4E28-9760-E2F27353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90052"/>
            <a:ext cx="10515600" cy="6887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FE363-C87C-4869-B092-D8742EDFA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599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D0096-1C63-414B-832D-A86C72274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43437"/>
            <a:ext cx="5157787" cy="2746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39A993-ADE9-4245-BA2B-3821864F8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599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9919B-36CB-49A0-AAAD-FBB73278A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43437"/>
            <a:ext cx="5183188" cy="2746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94B181-F878-4F2C-B281-48D52E93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0CDF-EBA6-457B-BE7B-3994BECE43E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799FCC-F573-404D-83C4-E9FEE2D0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AA0C3-9BAC-46E1-BF30-DB984E5E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7504-0EAB-48E1-808A-4E451FB52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4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9639-2004-4DC2-BDD9-60EA9CFF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58" y="21034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40297-6F84-4BA7-A731-71A0C546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0CDF-EBA6-457B-BE7B-3994BECE43E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B789F-3C1B-4149-91A6-537ABD4B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5F3DA-816C-4A46-87B8-E326AF71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7504-0EAB-48E1-808A-4E451FB52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1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53220-004C-41C2-9025-CC83A7E8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0CDF-EBA6-457B-BE7B-3994BECE43E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36FDE-31BA-4099-A414-A2B77B1C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1C0BA-96B9-4068-92EA-B679AE68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7504-0EAB-48E1-808A-4E451FB52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9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3C14-8B6F-4D67-B330-339D6232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7918"/>
            <a:ext cx="10515600" cy="53046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0BB4FB-48A8-4D38-A64C-114CC5BF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0CDF-EBA6-457B-BE7B-3994BECE43E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4E72C-7DA8-4324-BBD2-17C2D790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A1E53-957D-47B1-A8D8-F8DB780E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7504-0EAB-48E1-808A-4E451FB524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07946A-2C27-4867-886D-7B7EFCB363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458387"/>
            <a:ext cx="3511550" cy="3897963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u="sng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A9E6CAE-4138-47C2-83C1-B5D213B5CC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0" y="2458387"/>
            <a:ext cx="3511550" cy="3897963"/>
          </a:xfrm>
        </p:spPr>
        <p:txBody>
          <a:bodyPr/>
          <a:lstStyle>
            <a:lvl1pPr marL="0" indent="0" algn="ctr">
              <a:buNone/>
              <a:defRPr u="sng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872E485-E778-4C45-8BBB-51ED4D2309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93050" y="2458387"/>
            <a:ext cx="3511550" cy="3897963"/>
          </a:xfrm>
        </p:spPr>
        <p:txBody>
          <a:bodyPr/>
          <a:lstStyle>
            <a:lvl1pPr marL="0" indent="0" algn="ctr">
              <a:buNone/>
              <a:defRPr u="sng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0A6FFC-7C30-48C4-ACF0-C3836FB43102}"/>
              </a:ext>
            </a:extLst>
          </p:cNvPr>
          <p:cNvCxnSpPr>
            <a:cxnSpLocks/>
          </p:cNvCxnSpPr>
          <p:nvPr userDrawn="1"/>
        </p:nvCxnSpPr>
        <p:spPr>
          <a:xfrm>
            <a:off x="4363491" y="2863121"/>
            <a:ext cx="0" cy="3493229"/>
          </a:xfrm>
          <a:prstGeom prst="line">
            <a:avLst/>
          </a:prstGeom>
          <a:ln w="76200" cap="rnd">
            <a:gradFill>
              <a:gsLst>
                <a:gs pos="0">
                  <a:srgbClr val="F7DE0A"/>
                </a:gs>
                <a:gs pos="100000">
                  <a:srgbClr val="203864"/>
                </a:gs>
                <a:gs pos="100000">
                  <a:srgbClr val="203864"/>
                </a:gs>
                <a:gs pos="100000">
                  <a:srgbClr val="20386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10DD8B-904B-48C3-BD88-F85EAA32B58F}"/>
              </a:ext>
            </a:extLst>
          </p:cNvPr>
          <p:cNvCxnSpPr>
            <a:cxnSpLocks/>
          </p:cNvCxnSpPr>
          <p:nvPr userDrawn="1"/>
        </p:nvCxnSpPr>
        <p:spPr>
          <a:xfrm>
            <a:off x="7893050" y="2863121"/>
            <a:ext cx="0" cy="3493229"/>
          </a:xfrm>
          <a:prstGeom prst="line">
            <a:avLst/>
          </a:prstGeom>
          <a:ln w="76200" cap="rnd">
            <a:gradFill>
              <a:gsLst>
                <a:gs pos="0">
                  <a:srgbClr val="F7DE0A"/>
                </a:gs>
                <a:gs pos="100000">
                  <a:srgbClr val="203864"/>
                </a:gs>
                <a:gs pos="100000">
                  <a:srgbClr val="203864"/>
                </a:gs>
                <a:gs pos="100000">
                  <a:srgbClr val="20386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51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CFA-D018-484F-AE11-F1D4E7EC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057400"/>
            <a:ext cx="3932237" cy="99402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AA8E9-5273-4CF9-A8EC-2A94BE100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B1B1C-2DA6-46A7-8366-54E8EF29C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51425"/>
            <a:ext cx="3932237" cy="2817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8D4D1-5DE5-44DF-88C3-462BE34C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0CDF-EBA6-457B-BE7B-3994BECE43E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73CBF-899E-4706-884F-E460DFE7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E0D43-2D99-4F26-B7CB-53D05C2D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7504-0EAB-48E1-808A-4E451FB52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9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3866A-1B64-4044-A271-050B90F2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6C81D-7F5D-4CA0-BFC2-27BE5E7A8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0EC2B-3156-4839-AF49-B9EAFD2EC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A0CDF-EBA6-457B-BE7B-3994BECE43E5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7B918-1616-4B86-A6ED-60579378C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5008E-526E-4F71-8C42-7D0239192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7504-0EAB-48E1-808A-4E451FB5249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4173C886-34DB-4777-A7CB-C3EB5CEFC3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88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3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ffordableconnectivity.gov/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umercomplaints.fcc.gov/hc/en-us/articles/4412582232980-Need-Help-with-an-Affordable-Connectivity-Program-ACP-or-Emergency-Broadband-Benefit-EBB-complaint-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ACPinfo@fcc.gov" TargetMode="External"/><Relationship Id="rId3" Type="http://schemas.openxmlformats.org/officeDocument/2006/relationships/hyperlink" Target="mailto:ACPSupport@usac.org" TargetMode="External"/><Relationship Id="rId7" Type="http://schemas.openxmlformats.org/officeDocument/2006/relationships/hyperlink" Target="https://www.affordableconnectivity.gov/" TargetMode="External"/><Relationship Id="rId2" Type="http://schemas.openxmlformats.org/officeDocument/2006/relationships/hyperlink" Target="http://www.fcc.gov/ACP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FCC504@fcc.gov" TargetMode="External"/><Relationship Id="rId5" Type="http://schemas.openxmlformats.org/officeDocument/2006/relationships/hyperlink" Target="https://www.fcc.gov/acp-consumer-outreach-toolkit" TargetMode="External"/><Relationship Id="rId4" Type="http://schemas.openxmlformats.org/officeDocument/2006/relationships/hyperlink" Target="https://www.fcc.gov/affordable-connectivity-program-consumer-faq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5AF4-BAB7-4DAC-92D0-06B3EEB7F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Affordable Connectivity Program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B7F5EB8-3E6E-4698-ABEB-D822EEC52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297761"/>
          </a:xfrm>
        </p:spPr>
        <p:txBody>
          <a:bodyPr anchor="ctr">
            <a:normAutofit/>
          </a:bodyPr>
          <a:lstStyle/>
          <a:p>
            <a:r>
              <a:rPr lang="en-US" sz="3200"/>
              <a:t>What is the benefit? </a:t>
            </a:r>
          </a:p>
          <a:p>
            <a:r>
              <a:rPr lang="en-US" sz="3200"/>
              <a:t> Who is eligible? </a:t>
            </a:r>
          </a:p>
          <a:p>
            <a:r>
              <a:rPr lang="en-US" sz="3200"/>
              <a:t> How can households apply?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539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150953-B70E-4CB2-9A60-E829C044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5387"/>
            <a:ext cx="10515600" cy="859846"/>
          </a:xfrm>
        </p:spPr>
        <p:txBody>
          <a:bodyPr>
            <a:normAutofit/>
          </a:bodyPr>
          <a:lstStyle/>
          <a:p>
            <a:r>
              <a:rPr lang="en-US" sz="4000"/>
              <a:t>Agenda</a:t>
            </a:r>
            <a:endParaRPr lang="en-US" sz="4000"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BA4331-2E3A-45AB-88B6-D0927CBA5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55233"/>
            <a:ext cx="5181600" cy="34217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The Affordable Connectivity Program (ACP) – Program Description and Design Overview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/>
              <a:t>Who is eligible for the ACP?</a:t>
            </a:r>
          </a:p>
          <a:p>
            <a:r>
              <a:rPr lang="en-US" sz="2000" dirty="0"/>
              <a:t>Consumer Protections Within the Program</a:t>
            </a:r>
          </a:p>
          <a:p>
            <a:r>
              <a:rPr lang="en-US" sz="2000" dirty="0"/>
              <a:t>Contacts and References</a:t>
            </a:r>
          </a:p>
          <a:p>
            <a:endParaRPr lang="en-US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357ADE-AF65-48FA-839B-1E636F9C7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6897" y="3297174"/>
            <a:ext cx="4326278" cy="1325563"/>
          </a:xfrm>
          <a:ln>
            <a:solidFill>
              <a:schemeClr val="bg1"/>
            </a:solidFill>
          </a:ln>
        </p:spPr>
        <p:txBody>
          <a:bodyPr tIns="91440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</a:rPr>
              <a:t>Ask Questions!</a:t>
            </a:r>
            <a:endParaRPr lang="en-US"/>
          </a:p>
          <a:p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i="1">
                <a:solidFill>
                  <a:schemeClr val="bg1"/>
                </a:solidFill>
                <a:ea typeface="+mn-lt"/>
                <a:cs typeface="+mn-lt"/>
              </a:rPr>
              <a:t>“A prudent question is one-half of wisdom.” 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-- Francis Bacon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4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EBB9-2098-41B2-B3DE-2B5A3FCC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03040"/>
            <a:ext cx="6208284" cy="636998"/>
          </a:xfrm>
        </p:spPr>
        <p:txBody>
          <a:bodyPr>
            <a:noAutofit/>
          </a:bodyPr>
          <a:lstStyle/>
          <a:p>
            <a:r>
              <a:rPr lang="en-US" sz="4000"/>
              <a:t>What is the Benefit?</a:t>
            </a:r>
            <a:endParaRPr lang="en-US" sz="4000">
              <a:cs typeface="Calibri Ligh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7CDB62-ED33-4004-B09A-28247B9ED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0037"/>
            <a:ext cx="6208284" cy="36424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/>
              <a:t>The Affordable Connectivity Program is a Federal Communications Commission (FCC) Program that provides a discount on monthly broadband bills for qualifying low-income households.  Eligible households can receive:</a:t>
            </a: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 to $30/month discount for broadband service and associated equipment rentals;</a:t>
            </a:r>
            <a:endParaRPr 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 to $75/month discount for households on Tribal lands, and;</a:t>
            </a:r>
            <a:endParaRPr 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one-time discount for $100 for a laptop, desktop, or tablet purchased through a participating provider. Participating consumers pay a $10 to $50 co-pay</a:t>
            </a:r>
            <a:endParaRPr lang="en-US" sz="2000" dirty="0">
              <a:cs typeface="Calibri"/>
            </a:endParaRP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134700-C432-2445-8E27-9ECCCA9E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8815" y="2065022"/>
            <a:ext cx="4117478" cy="41174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0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7985F-75A5-452E-A7AB-84635C9B1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6766" y="1902039"/>
            <a:ext cx="6839119" cy="32798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ea typeface="+mn-lt"/>
                <a:cs typeface="+mn-lt"/>
              </a:rPr>
              <a:t>A Household is Eligible if:</a:t>
            </a:r>
            <a:endParaRPr lang="en-US" sz="2400" dirty="0">
              <a:cs typeface="Calibri" panose="020F0502020204030204"/>
            </a:endParaRPr>
          </a:p>
          <a:p>
            <a:r>
              <a:rPr lang="en-US" sz="1800" dirty="0">
                <a:ea typeface="+mn-lt"/>
                <a:cs typeface="+mn-lt"/>
              </a:rPr>
              <a:t>Household income is at or below 200% of the Federal Poverty Guidelines, or</a:t>
            </a:r>
            <a:endParaRPr lang="en-US" dirty="0">
              <a:cs typeface="Calibri" panose="020F0502020204030204"/>
            </a:endParaRPr>
          </a:p>
          <a:p>
            <a:r>
              <a:rPr lang="en-US" sz="1800" dirty="0">
                <a:ea typeface="+mn-lt"/>
                <a:cs typeface="+mn-lt"/>
              </a:rPr>
              <a:t>If a member of the household meets at least </a:t>
            </a:r>
            <a:r>
              <a:rPr lang="en-US" sz="1800" i="1" dirty="0">
                <a:ea typeface="+mn-lt"/>
                <a:cs typeface="+mn-lt"/>
              </a:rPr>
              <a:t>one</a:t>
            </a:r>
            <a:r>
              <a:rPr lang="en-US" sz="1800" dirty="0">
                <a:ea typeface="+mn-lt"/>
                <a:cs typeface="+mn-lt"/>
              </a:rPr>
              <a:t> of the criteria below:</a:t>
            </a:r>
            <a:endParaRPr lang="en-US" dirty="0">
              <a:cs typeface="Calibri" panose="020F0502020204030204"/>
            </a:endParaRPr>
          </a:p>
          <a:p>
            <a:pPr marL="285750" indent="-285750">
              <a:buChar char="•"/>
            </a:pPr>
            <a:r>
              <a:rPr lang="en-US" sz="1800" dirty="0">
                <a:ea typeface="+mn-lt"/>
                <a:cs typeface="+mn-lt"/>
              </a:rPr>
              <a:t>Participates in certain assistance programs, such as SNAP, Medicaid, Federal Public Housing Assistance, SSI, WIC, or Lifeline;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en-US" sz="1800" dirty="0">
                <a:ea typeface="+mn-lt"/>
                <a:cs typeface="+mn-lt"/>
              </a:rPr>
              <a:t>Participates in Tribal specific programs, such as Bureau of Indian Affairs General Assistance, Tribal TANF, or Food Distribution Program on Indian Reservations;</a:t>
            </a:r>
          </a:p>
          <a:p>
            <a:pPr marL="285750" indent="-285750">
              <a:buChar char="•"/>
            </a:pPr>
            <a:r>
              <a:rPr lang="en-US" sz="1800" dirty="0">
                <a:ea typeface="+mn-lt"/>
                <a:cs typeface="+mn-lt"/>
              </a:rPr>
              <a:t>Participates in the National School Lunch Program or the School Breakfast Program (Including the Community Eligibility Provision);</a:t>
            </a:r>
            <a:endParaRPr lang="en-US" sz="1800" dirty="0"/>
          </a:p>
          <a:p>
            <a:pPr marL="285750" indent="-285750">
              <a:buChar char="•"/>
            </a:pPr>
            <a:r>
              <a:rPr lang="en-US" sz="1800" dirty="0">
                <a:ea typeface="+mn-lt"/>
                <a:cs typeface="+mn-lt"/>
              </a:rPr>
              <a:t>Received a Pell Grant in the current award year; </a:t>
            </a:r>
            <a:endParaRPr lang="en-US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en-US" sz="1800" dirty="0">
                <a:ea typeface="+mn-lt"/>
                <a:cs typeface="+mn-lt"/>
              </a:rPr>
              <a:t>Receives Veterans Pension and Survivors Benefit; or</a:t>
            </a:r>
          </a:p>
          <a:p>
            <a:pPr marL="285750" indent="-285750">
              <a:buChar char="•"/>
            </a:pPr>
            <a:r>
              <a:rPr lang="en-US" sz="1800" dirty="0">
                <a:ea typeface="+mn-lt"/>
                <a:cs typeface="+mn-lt"/>
              </a:rPr>
              <a:t>Meets the eligibility criteria for a participating provider's existing low-income program.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DC65D-FB64-D841-9722-3711AC8E4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-258" r="-200" b="258"/>
          <a:stretch/>
        </p:blipFill>
        <p:spPr>
          <a:xfrm>
            <a:off x="328825" y="1975208"/>
            <a:ext cx="4219111" cy="4657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672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F8A2-C997-4AB3-A6C3-1C3F94FE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97418"/>
            <a:ext cx="6208284" cy="531688"/>
          </a:xfrm>
        </p:spPr>
        <p:txBody>
          <a:bodyPr>
            <a:normAutofit fontScale="90000"/>
          </a:bodyPr>
          <a:lstStyle/>
          <a:p>
            <a:r>
              <a:rPr lang="en-US" sz="4000"/>
              <a:t>Two Steps to Enroll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D52D4-0A5E-4DDE-9F09-C5988B001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9090"/>
            <a:ext cx="6208284" cy="3470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Go to 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hlinkClick r:id="rId2"/>
              </a:rPr>
              <a:t>AffordableConnectivity.gov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/>
              <a:t>to apply, or print out a mail-in application; 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Contact your preferred participating provider to select a plan and have the discount applied to your bill.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Some providers may have an alternative application that they will ask you to complete.</a:t>
            </a:r>
            <a:endParaRPr lang="en-US" sz="2000" dirty="0">
              <a:cs typeface="Calibri"/>
            </a:endParaRPr>
          </a:p>
          <a:p>
            <a:endParaRPr lang="en-US" sz="2000" dirty="0"/>
          </a:p>
          <a:p>
            <a:r>
              <a:rPr lang="en-US" sz="2000" dirty="0"/>
              <a:t>Eligible households must </a:t>
            </a:r>
            <a:r>
              <a:rPr lang="en-US" sz="2000" b="1" u="sng" dirty="0"/>
              <a:t>both apply for the program and contact a participating provider to select a service plan.</a:t>
            </a:r>
            <a:endParaRPr lang="en-US" sz="2000" u="sng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C3D4B-E695-0842-B14E-365615B99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109" y="1991185"/>
            <a:ext cx="4068315" cy="4068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12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9ADC-48DF-4BBE-BB66-F0C3D78F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How </a:t>
            </a:r>
            <a:r>
              <a:rPr lang="en-US" sz="4000" b="1"/>
              <a:t>Does</a:t>
            </a:r>
            <a:r>
              <a:rPr lang="en-US" b="1"/>
              <a:t> the ACP Protect Consumers?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95AFA-992C-41A2-A135-068E715D7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4646"/>
            <a:ext cx="10515600" cy="35097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800"/>
              <a:t>The rules protect Affordable Connectivity Program recipients by:</a:t>
            </a:r>
            <a:endParaRPr lang="en-US" sz="1800">
              <a:cs typeface="Calibri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/>
              <a:t>Empowering consumers to choose the service plan that best meets their needs (including a plan they may already be on); </a:t>
            </a:r>
            <a:endParaRPr lang="en-US" sz="1800">
              <a:cs typeface="Calibri"/>
            </a:endParaRPr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en-US" sz="1800"/>
              <a:t>Ensuring consumers have access to supported broadband services regardless of their credit status;</a:t>
            </a:r>
            <a:endParaRPr lang="en-US" sz="1800">
              <a:cs typeface="Calibri"/>
            </a:endParaRPr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en-US" sz="1800"/>
              <a:t>Prohibiting providers from excluding consumers with past due balances or prior debt from enrolling in the program;</a:t>
            </a:r>
            <a:endParaRPr lang="en-US" sz="1800">
              <a:cs typeface="Calibri"/>
            </a:endParaRPr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en-US" sz="1800"/>
              <a:t>Preventing consumers from being forced into more expensive or lower quality plans in order to receive the ACP benefit;</a:t>
            </a:r>
            <a:endParaRPr lang="en-US" sz="1800">
              <a:cs typeface="Calibri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/>
              <a:t>Reducing the potential for bill shock or other financial harms; </a:t>
            </a:r>
            <a:endParaRPr lang="en-US" sz="1800">
              <a:cs typeface="Calibri"/>
            </a:endParaRPr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en-US" sz="1800"/>
              <a:t>Allowing ACP recipients to switch providers or broadband service offerings; and</a:t>
            </a:r>
            <a:endParaRPr lang="en-US" sz="1800">
              <a:cs typeface="Calibri"/>
            </a:endParaRPr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en-US" sz="1800"/>
              <a:t>Providing a dedicated FCC process for </a:t>
            </a:r>
            <a:r>
              <a:rPr lang="en-US" sz="1800" u="sng">
                <a:hlinkClick r:id="rId2"/>
              </a:rPr>
              <a:t>ACP complaints</a:t>
            </a:r>
            <a:r>
              <a:rPr lang="en-US" sz="1800" u="sng"/>
              <a:t>.</a:t>
            </a:r>
            <a:endParaRPr lang="en-US" sz="1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43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B293-BA4C-42DC-B852-C317720F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02E3E-0FDF-41D6-96CB-02E6D70F3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000" b="1" dirty="0"/>
              <a:t>FCC’s ACP Consumer Hub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www.fcc.gov/ACP</a:t>
            </a:r>
            <a:r>
              <a:rPr lang="en-US" sz="2000" dirty="0"/>
              <a:t> </a:t>
            </a:r>
            <a:endParaRPr lang="en-US" dirty="0"/>
          </a:p>
          <a:p>
            <a:r>
              <a:rPr lang="en-US" sz="2000" b="1" dirty="0"/>
              <a:t>Help Line:</a:t>
            </a:r>
            <a:r>
              <a:rPr lang="en-US" sz="2000" dirty="0"/>
              <a:t>  Call the ACP Support Center at (877) 384-2575 or send an email to </a:t>
            </a:r>
            <a:r>
              <a:rPr lang="en-US" sz="2000" dirty="0">
                <a:hlinkClick r:id="rId3"/>
              </a:rPr>
              <a:t>ACPSupport@usac.org</a:t>
            </a:r>
            <a:r>
              <a:rPr lang="en-US" sz="2000" dirty="0"/>
              <a:t> </a:t>
            </a:r>
            <a:endParaRPr lang="en-US" sz="2000" dirty="0">
              <a:cs typeface="Calibri"/>
            </a:endParaRPr>
          </a:p>
          <a:p>
            <a:r>
              <a:rPr lang="en-US" sz="2000" b="1" dirty="0"/>
              <a:t>Consumer FAQ:</a:t>
            </a:r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https://www.fcc.gov/affordable-connectivity-program-consumer-faq</a:t>
            </a:r>
            <a:r>
              <a:rPr lang="en-US" sz="2000" dirty="0"/>
              <a:t> </a:t>
            </a:r>
            <a:endParaRPr lang="en-US" sz="2000" dirty="0">
              <a:cs typeface="Calibri"/>
            </a:endParaRPr>
          </a:p>
          <a:p>
            <a:r>
              <a:rPr lang="en-US" sz="2000" b="1" dirty="0"/>
              <a:t>Toolkit: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https://www.fcc.gov/acp-consumer-outreach-toolkit</a:t>
            </a:r>
            <a:r>
              <a:rPr lang="en-US" sz="2000" dirty="0"/>
              <a:t> </a:t>
            </a:r>
          </a:p>
          <a:p>
            <a:r>
              <a:rPr lang="en-US" sz="2000" b="1" dirty="0">
                <a:cs typeface="Calibri"/>
              </a:rPr>
              <a:t>Accessibility: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>
                <a:cs typeface="Calibri"/>
                <a:hlinkClick r:id="rId6"/>
              </a:rPr>
              <a:t>FCC504@fcc.gov</a:t>
            </a:r>
          </a:p>
          <a:p>
            <a:r>
              <a:rPr lang="en-US" sz="2000" b="1" dirty="0">
                <a:cs typeface="Calibri"/>
              </a:rPr>
              <a:t>To apply</a:t>
            </a:r>
            <a:r>
              <a:rPr lang="en-US" sz="2000" dirty="0">
                <a:cs typeface="Calibri"/>
              </a:rPr>
              <a:t>: </a:t>
            </a:r>
            <a:r>
              <a:rPr lang="en-US" sz="2000" dirty="0">
                <a:cs typeface="Calibri"/>
                <a:hlinkClick r:id="rId7"/>
              </a:rPr>
              <a:t>AffordableConnectivity.gov   </a:t>
            </a:r>
            <a:endParaRPr lang="en-US" sz="2000" dirty="0">
              <a:cs typeface="Calibri"/>
            </a:endParaRPr>
          </a:p>
          <a:p>
            <a:r>
              <a:rPr lang="en-US" sz="2000" b="1" dirty="0">
                <a:cs typeface="Calibri"/>
              </a:rPr>
              <a:t>Contact</a:t>
            </a:r>
            <a:r>
              <a:rPr lang="en-US" sz="2000" dirty="0">
                <a:cs typeface="Calibri"/>
              </a:rPr>
              <a:t>: </a:t>
            </a:r>
            <a:r>
              <a:rPr lang="en-US" sz="2000" dirty="0">
                <a:cs typeface="Calibri"/>
                <a:hlinkClick r:id="rId8"/>
              </a:rPr>
              <a:t>ACPinfo@fcc.gov</a:t>
            </a:r>
            <a:r>
              <a:rPr lang="en-US" sz="2000" dirty="0">
                <a:cs typeface="Calibri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DC3C7F-90AF-324F-B7E5-18732BADD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186" y="2227667"/>
            <a:ext cx="4079488" cy="4045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26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D8D8D8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36F2A0AD8BAB46BC707AAE9138D775" ma:contentTypeVersion="12" ma:contentTypeDescription="Create a new document." ma:contentTypeScope="" ma:versionID="01553eaafd895f21a4b5fcd8dd4008eb">
  <xsd:schema xmlns:xsd="http://www.w3.org/2001/XMLSchema" xmlns:xs="http://www.w3.org/2001/XMLSchema" xmlns:p="http://schemas.microsoft.com/office/2006/metadata/properties" xmlns:ns2="bf8e8018-c617-46fb-b7f8-f18f2e341fb6" xmlns:ns3="94ec35ca-d2c9-4b53-bd67-a2a483ccaf47" targetNamespace="http://schemas.microsoft.com/office/2006/metadata/properties" ma:root="true" ma:fieldsID="b886ec99e2581cf63770da2812894d26" ns2:_="" ns3:_="">
    <xsd:import namespace="bf8e8018-c617-46fb-b7f8-f18f2e341fb6"/>
    <xsd:import namespace="94ec35ca-d2c9-4b53-bd67-a2a483ccaf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ShortDesc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e8018-c617-46fb-b7f8-f18f2e341f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ShortDesc" ma:index="15" nillable="true" ma:displayName="ShortDesc" ma:description="Short description of this file" ma:format="Dropdown" ma:internalName="ShortDesc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c35ca-d2c9-4b53-bd67-a2a483ccaf4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ortDesc xmlns="bf8e8018-c617-46fb-b7f8-f18f2e341fb6">This is the official, current, approved version of the ACP speakers Powerpoint. Please present from this version only.</ShortDesc>
    <SharedWithUsers xmlns="94ec35ca-d2c9-4b53-bd67-a2a483ccaf47">
      <UserInfo>
        <DisplayName>Eduard Bartholme</DisplayName>
        <AccountId>15</AccountId>
        <AccountType/>
      </UserInfo>
      <UserInfo>
        <DisplayName>Keyla Hernandez-Ulloa</DisplayName>
        <AccountId>17</AccountId>
        <AccountType/>
      </UserInfo>
      <UserInfo>
        <DisplayName>Alma Hughes</DisplayName>
        <AccountId>12</AccountId>
        <AccountType/>
      </UserInfo>
      <UserInfo>
        <DisplayName>Rebecca Lockhart</DisplayName>
        <AccountId>37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1D34B1C-5D2A-490D-84AA-4D21237D64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69248B-57F4-4F88-A013-0CC034431597}">
  <ds:schemaRefs>
    <ds:schemaRef ds:uri="94ec35ca-d2c9-4b53-bd67-a2a483ccaf47"/>
    <ds:schemaRef ds:uri="bf8e8018-c617-46fb-b7f8-f18f2e341f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4BD56C-B6F8-4AC9-B6AD-D364275148CB}">
  <ds:schemaRefs>
    <ds:schemaRef ds:uri="http://purl.org/dc/dcmitype/"/>
    <ds:schemaRef ds:uri="http://schemas.microsoft.com/office/2006/documentManagement/types"/>
    <ds:schemaRef ds:uri="94ec35ca-d2c9-4b53-bd67-a2a483ccaf47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bf8e8018-c617-46fb-b7f8-f18f2e341fb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568</Words>
  <Application>Microsoft Office PowerPoint</Application>
  <PresentationFormat>Widescreen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Affordable Connectivity Program</vt:lpstr>
      <vt:lpstr>Agenda</vt:lpstr>
      <vt:lpstr>What is the Benefit?</vt:lpstr>
      <vt:lpstr>PowerPoint Presentation</vt:lpstr>
      <vt:lpstr>Two Steps to Enroll</vt:lpstr>
      <vt:lpstr>How Does the ACP Protect Consumers?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Keyla Hernandez-Ulloa</dc:creator>
  <cp:lastModifiedBy>David Savolaine</cp:lastModifiedBy>
  <cp:revision>19</cp:revision>
  <dcterms:created xsi:type="dcterms:W3CDTF">2021-01-31T19:44:07Z</dcterms:created>
  <dcterms:modified xsi:type="dcterms:W3CDTF">2022-06-02T15:15:41Z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0x0101008136F2A0AD8BAB46BC707AAE9138D775</vt:lpwstr>
  </property>
</Properties>
</file>