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1"/>
  </p:notesMasterIdLst>
  <p:handoutMasterIdLst>
    <p:handoutMasterId r:id="rId12"/>
  </p:handoutMasterIdLst>
  <p:sldIdLst>
    <p:sldId id="292" r:id="rId5"/>
    <p:sldId id="308" r:id="rId6"/>
    <p:sldId id="296" r:id="rId7"/>
    <p:sldId id="297" r:id="rId8"/>
    <p:sldId id="307" r:id="rId9"/>
    <p:sldId id="306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34342D-E5CA-48CD-BC21-B6569AD0C89D}" v="5" dt="2021-07-06T04:39:21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8CA0A5C4-52E9-475C-8A92-0E7BA792A9E1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8FB6944-FAAD-407E-BB7C-22AE87F0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55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A8791-9EAA-4E27-90CC-33F767080F3D}" type="datetimeFigureOut">
              <a:rPr lang="en-US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5B294-BD4B-4F0C-A21A-D88627E155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7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Marc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94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Hamse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79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Marc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6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Marc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5B294-BD4B-4F0C-A21A-D88627E15539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1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6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E5E0E8-0788-4797-9983-C2C2D26038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0"/>
          </a:xfrm>
          <a:prstGeom prst="rect">
            <a:avLst/>
          </a:prstGeom>
        </p:spPr>
      </p:pic>
      <p:sp>
        <p:nvSpPr>
          <p:cNvPr id="1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00025" y="2953758"/>
            <a:ext cx="874395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rgbClr val="003865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628650" y="4406287"/>
            <a:ext cx="7886700" cy="71146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7/5/2021</a:t>
            </a:fld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black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628650" y="1366346"/>
            <a:ext cx="7886700" cy="4788393"/>
          </a:xfrm>
          <a:noFill/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black"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0960E9-F618-4D3C-A13D-633B9C5E32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7/5/2021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7/5/2021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 bwMode="black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86B23F-38FC-49BD-83FB-47515709C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, Imag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B91AA0-3BA7-4036-A3DA-317C6C4FFA29}" type="datetime1">
              <a:rPr lang="en-US" smtClean="0"/>
              <a:pPr/>
              <a:t>7/5/2021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6924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, Image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7/5/2021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, Imag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7/5/2021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, Image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black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 bwMode="gray"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 bwMode="black"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3889DEE-3C1B-4241-958E-773D926E4D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hf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Vertic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04749" y="1981899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436290" y="432139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2734632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2566173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4864515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4696056" y="4333272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6994398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6825939" y="4341161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9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DD21366-A0C8-424F-AB52-92ADBFEF7A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  <p:hf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 Vertic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179610" y="1964392"/>
            <a:ext cx="1749143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1919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18406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534177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050663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5966434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9" name="Footer Placeholder 10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2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051B85-B470-414F-BB13-30B30A76CD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Reversed Logo)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 txBox="1">
            <a:spLocks/>
          </p:cNvSpPr>
          <p:nvPr userDrawn="1"/>
        </p:nvSpPr>
        <p:spPr bwMode="ltGray">
          <a:xfrm>
            <a:off x="0" y="4092604"/>
            <a:ext cx="9144000" cy="1295182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13" name="Title 2"/>
          <p:cNvSpPr>
            <a:spLocks noGrp="1"/>
          </p:cNvSpPr>
          <p:nvPr>
            <p:ph type="ctrTitle" hasCustomPrompt="1"/>
          </p:nvPr>
        </p:nvSpPr>
        <p:spPr bwMode="black">
          <a:xfrm>
            <a:off x="200025" y="4092602"/>
            <a:ext cx="874395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white">
          <a:xfrm>
            <a:off x="0" y="5387787"/>
            <a:ext cx="9144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628650" y="5644884"/>
            <a:ext cx="7886700" cy="711465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7/5/2021</a:t>
            </a:fld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47DF31-696F-4736-906B-17BCCF02AB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90" y="2022349"/>
            <a:ext cx="5150021" cy="60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Horizont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0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04749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342900" indent="0">
              <a:buFont typeface="Arial" panose="020B0604020202020204" pitchFamily="34" charset="0"/>
              <a:buNone/>
              <a:defRPr sz="1400"/>
            </a:lvl2pPr>
            <a:lvl3pPr marL="6858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04749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342900" indent="0">
              <a:buFont typeface="Arial" panose="020B0604020202020204" pitchFamily="34" charset="0"/>
              <a:buNone/>
              <a:defRPr sz="1400"/>
            </a:lvl2pPr>
            <a:lvl3pPr marL="6858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649854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342900" indent="0">
              <a:buFont typeface="Arial" panose="020B0604020202020204" pitchFamily="34" charset="0"/>
              <a:buNone/>
              <a:defRPr sz="1400"/>
            </a:lvl2pPr>
            <a:lvl3pPr marL="6858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4649854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342900" indent="0">
              <a:buFont typeface="Arial" panose="020B0604020202020204" pitchFamily="34" charset="0"/>
              <a:buNone/>
              <a:defRPr sz="1400"/>
            </a:lvl2pPr>
            <a:lvl3pPr marL="6858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D17029C-146D-40A9-9DD0-040E835DC9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  <p:hf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2-Up Horizont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04749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157413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/>
            </a:lvl1pPr>
            <a:lvl2pPr marL="342900" indent="0">
              <a:buFont typeface="Arial" panose="020B0604020202020204" pitchFamily="34" charset="0"/>
              <a:buNone/>
              <a:defRPr sz="1400"/>
            </a:lvl2pPr>
            <a:lvl3pPr marL="6858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649854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6202517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/>
            </a:lvl1pPr>
            <a:lvl2pPr marL="342900" indent="0">
              <a:buFont typeface="Arial" panose="020B0604020202020204" pitchFamily="34" charset="0"/>
              <a:buNone/>
              <a:defRPr sz="1400"/>
            </a:lvl2pPr>
            <a:lvl3pPr marL="6858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Footer Placeholder 8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0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A5941EE-6E7E-489C-8CC4-0F2A9370E9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  <p:hf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04749" y="1981899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436290" y="4345147"/>
            <a:ext cx="19068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2734632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2566173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4864515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4696056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6994398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6825939" y="4341161"/>
            <a:ext cx="1906858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0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Rectangle 14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D69CF5A-C6CF-486C-9B14-C9954E49C1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56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  <p:hf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3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273391" y="1981899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4932" y="4345147"/>
            <a:ext cx="19068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702039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534177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130686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5962227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0" name="Footer Placeholder 10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Rectangle 12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EA4A8DD-D0F5-44C1-B499-38111C8E48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72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74344"/>
      </p:ext>
    </p:extLst>
  </p:cSld>
  <p:clrMapOvr>
    <a:masterClrMapping/>
  </p:clrMapOvr>
  <p:hf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04749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/>
            </a:lvl1pPr>
            <a:lvl2pPr marL="342900" indent="0">
              <a:buFont typeface="Arial" panose="020B0604020202020204" pitchFamily="34" charset="0"/>
              <a:buNone/>
              <a:defRPr sz="1400"/>
            </a:lvl2pPr>
            <a:lvl3pPr marL="6858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04749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/>
            </a:lvl1pPr>
            <a:lvl2pPr marL="342900" indent="0">
              <a:buFont typeface="Arial" panose="020B0604020202020204" pitchFamily="34" charset="0"/>
              <a:buNone/>
              <a:defRPr sz="1400"/>
            </a:lvl2pPr>
            <a:lvl3pPr marL="6858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649854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/>
            </a:lvl1pPr>
            <a:lvl2pPr marL="342900" indent="0">
              <a:buFont typeface="Arial" panose="020B0604020202020204" pitchFamily="34" charset="0"/>
              <a:buNone/>
              <a:defRPr sz="1400"/>
            </a:lvl2pPr>
            <a:lvl3pPr marL="6858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4649854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/>
            </a:lvl1pPr>
            <a:lvl2pPr marL="342900" indent="0">
              <a:buFont typeface="Arial" panose="020B0604020202020204" pitchFamily="34" charset="0"/>
              <a:buNone/>
              <a:defRPr sz="1400"/>
            </a:lvl2pPr>
            <a:lvl3pPr marL="6858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14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30ECE39-2EDE-4E36-B5CD-24B36FDEAA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  <p:hf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2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04749" y="2800329"/>
            <a:ext cx="1394107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157413" y="2800330"/>
            <a:ext cx="2149746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/>
            </a:lvl1pPr>
            <a:lvl2pPr marL="342900" indent="0">
              <a:buFont typeface="Arial" panose="020B0604020202020204" pitchFamily="34" charset="0"/>
              <a:buNone/>
              <a:defRPr sz="1400"/>
            </a:lvl2pPr>
            <a:lvl3pPr marL="6858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649854" y="2800329"/>
            <a:ext cx="1394107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6202517" y="2800330"/>
            <a:ext cx="2149746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/>
            </a:lvl1pPr>
            <a:lvl2pPr marL="342900" indent="0">
              <a:buFont typeface="Arial" panose="020B0604020202020204" pitchFamily="34" charset="0"/>
              <a:buNone/>
              <a:defRPr sz="1400"/>
            </a:lvl2pPr>
            <a:lvl3pPr marL="6858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Footer Placeholder 8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10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A539A61-E863-4510-A868-5207F12F00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  <p:hf hdr="0" ft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or Objects (10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225778" y="1600202"/>
            <a:ext cx="1552223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900"/>
            </a:lvl1pPr>
            <a:lvl2pPr marL="293995" indent="0">
              <a:buNone/>
              <a:defRPr/>
            </a:lvl2pPr>
            <a:lvl3pPr marL="549183" indent="0">
              <a:buNone/>
              <a:defRPr/>
            </a:lvl3pPr>
            <a:lvl4pPr marL="805547" indent="0">
              <a:buNone/>
              <a:defRPr/>
            </a:lvl4pPr>
            <a:lvl5pPr marL="1060734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half" idx="27" hasCustomPrompt="1"/>
          </p:nvPr>
        </p:nvSpPr>
        <p:spPr>
          <a:xfrm>
            <a:off x="2007681" y="1600201"/>
            <a:ext cx="1552223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900"/>
            </a:lvl1pPr>
            <a:lvl2pPr marL="293995" indent="0">
              <a:buNone/>
              <a:defRPr/>
            </a:lvl2pPr>
            <a:lvl3pPr marL="549183" indent="0">
              <a:buNone/>
              <a:defRPr/>
            </a:lvl3pPr>
            <a:lvl4pPr marL="805547" indent="0">
              <a:buNone/>
              <a:defRPr/>
            </a:lvl4pPr>
            <a:lvl5pPr marL="1060734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6" name="Content Placeholder 5"/>
          <p:cNvSpPr>
            <a:spLocks noGrp="1"/>
          </p:cNvSpPr>
          <p:nvPr>
            <p:ph sz="half" idx="28" hasCustomPrompt="1"/>
          </p:nvPr>
        </p:nvSpPr>
        <p:spPr>
          <a:xfrm>
            <a:off x="3795889" y="1600203"/>
            <a:ext cx="1552223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900"/>
            </a:lvl1pPr>
            <a:lvl2pPr marL="293995" indent="0">
              <a:buNone/>
              <a:defRPr/>
            </a:lvl2pPr>
            <a:lvl3pPr marL="549183" indent="0">
              <a:buNone/>
              <a:defRPr/>
            </a:lvl3pPr>
            <a:lvl4pPr marL="805547" indent="0">
              <a:buNone/>
              <a:defRPr/>
            </a:lvl4pPr>
            <a:lvl5pPr marL="1060734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8" name="Content Placeholder 6"/>
          <p:cNvSpPr>
            <a:spLocks noGrp="1"/>
          </p:cNvSpPr>
          <p:nvPr>
            <p:ph sz="half" idx="29" hasCustomPrompt="1"/>
          </p:nvPr>
        </p:nvSpPr>
        <p:spPr>
          <a:xfrm>
            <a:off x="5587999" y="1600201"/>
            <a:ext cx="1552223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900"/>
            </a:lvl1pPr>
            <a:lvl2pPr marL="293995" indent="0">
              <a:buNone/>
              <a:defRPr/>
            </a:lvl2pPr>
            <a:lvl3pPr marL="549183" indent="0">
              <a:buNone/>
              <a:defRPr/>
            </a:lvl3pPr>
            <a:lvl4pPr marL="805547" indent="0">
              <a:buNone/>
              <a:defRPr/>
            </a:lvl4pPr>
            <a:lvl5pPr marL="1060734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9" name="Content Placeholder 7"/>
          <p:cNvSpPr>
            <a:spLocks noGrp="1"/>
          </p:cNvSpPr>
          <p:nvPr>
            <p:ph sz="half" idx="30" hasCustomPrompt="1"/>
          </p:nvPr>
        </p:nvSpPr>
        <p:spPr>
          <a:xfrm>
            <a:off x="7357088" y="1600200"/>
            <a:ext cx="1552223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900"/>
            </a:lvl1pPr>
            <a:lvl2pPr marL="293995" indent="0">
              <a:buNone/>
              <a:defRPr/>
            </a:lvl2pPr>
            <a:lvl3pPr marL="549183" indent="0">
              <a:buNone/>
              <a:defRPr/>
            </a:lvl3pPr>
            <a:lvl4pPr marL="805547" indent="0">
              <a:buNone/>
              <a:defRPr/>
            </a:lvl4pPr>
            <a:lvl5pPr marL="1060734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half" idx="31" hasCustomPrompt="1"/>
          </p:nvPr>
        </p:nvSpPr>
        <p:spPr>
          <a:xfrm>
            <a:off x="221875" y="4000501"/>
            <a:ext cx="1552223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1900"/>
            </a:lvl1pPr>
            <a:lvl2pPr marL="293995" indent="0">
              <a:buNone/>
              <a:defRPr/>
            </a:lvl2pPr>
            <a:lvl3pPr marL="549183" indent="0">
              <a:buNone/>
              <a:defRPr/>
            </a:lvl3pPr>
            <a:lvl4pPr marL="805547" indent="0">
              <a:buNone/>
              <a:defRPr/>
            </a:lvl4pPr>
            <a:lvl5pPr marL="1060734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half" idx="32" hasCustomPrompt="1"/>
          </p:nvPr>
        </p:nvSpPr>
        <p:spPr>
          <a:xfrm>
            <a:off x="2003778" y="4000500"/>
            <a:ext cx="1552223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1900"/>
            </a:lvl1pPr>
            <a:lvl2pPr marL="293995" indent="0">
              <a:buNone/>
              <a:defRPr/>
            </a:lvl2pPr>
            <a:lvl3pPr marL="549183" indent="0">
              <a:buNone/>
              <a:defRPr/>
            </a:lvl3pPr>
            <a:lvl4pPr marL="805547" indent="0">
              <a:buNone/>
              <a:defRPr/>
            </a:lvl4pPr>
            <a:lvl5pPr marL="1060734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half" idx="33" hasCustomPrompt="1"/>
          </p:nvPr>
        </p:nvSpPr>
        <p:spPr>
          <a:xfrm>
            <a:off x="3791985" y="4000502"/>
            <a:ext cx="1552223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1900"/>
            </a:lvl1pPr>
            <a:lvl2pPr marL="293995" indent="0">
              <a:buNone/>
              <a:defRPr/>
            </a:lvl2pPr>
            <a:lvl3pPr marL="549183" indent="0">
              <a:buNone/>
              <a:defRPr/>
            </a:lvl3pPr>
            <a:lvl4pPr marL="805547" indent="0">
              <a:buNone/>
              <a:defRPr/>
            </a:lvl4pPr>
            <a:lvl5pPr marL="1060734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8" name="Content Placeholder 11"/>
          <p:cNvSpPr>
            <a:spLocks noGrp="1"/>
          </p:cNvSpPr>
          <p:nvPr>
            <p:ph sz="half" idx="34" hasCustomPrompt="1"/>
          </p:nvPr>
        </p:nvSpPr>
        <p:spPr>
          <a:xfrm>
            <a:off x="5584096" y="4000500"/>
            <a:ext cx="1552223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1900"/>
            </a:lvl1pPr>
            <a:lvl2pPr marL="293995" indent="0">
              <a:buNone/>
              <a:defRPr/>
            </a:lvl2pPr>
            <a:lvl3pPr marL="549183" indent="0">
              <a:buNone/>
              <a:defRPr/>
            </a:lvl3pPr>
            <a:lvl4pPr marL="805547" indent="0">
              <a:buNone/>
              <a:defRPr/>
            </a:lvl4pPr>
            <a:lvl5pPr marL="1060734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9" name="Content Placeholder 12"/>
          <p:cNvSpPr>
            <a:spLocks noGrp="1"/>
          </p:cNvSpPr>
          <p:nvPr>
            <p:ph sz="half" idx="35" hasCustomPrompt="1"/>
          </p:nvPr>
        </p:nvSpPr>
        <p:spPr>
          <a:xfrm>
            <a:off x="7353184" y="4000499"/>
            <a:ext cx="1552223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1900"/>
            </a:lvl1pPr>
            <a:lvl2pPr marL="293995" indent="0">
              <a:buNone/>
              <a:defRPr/>
            </a:lvl2pPr>
            <a:lvl3pPr marL="549183" indent="0">
              <a:buNone/>
              <a:defRPr/>
            </a:lvl3pPr>
            <a:lvl4pPr marL="805547" indent="0">
              <a:buNone/>
              <a:defRPr/>
            </a:lvl4pPr>
            <a:lvl5pPr marL="1060734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21" name="Footer Placeholder 14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15"/>
          <p:cNvSpPr>
            <a:spLocks noGrp="1"/>
          </p:cNvSpPr>
          <p:nvPr>
            <p:ph type="sldNum" sz="quarter" idx="12"/>
          </p:nvPr>
        </p:nvSpPr>
        <p:spPr bwMode="black"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Rectangle 16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8FCB8B6-B793-4699-BFED-9089DEE2D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733750"/>
      </p:ext>
    </p:extLst>
  </p:cSld>
  <p:clrMapOvr>
    <a:masterClrMapping/>
  </p:clrMapOvr>
  <p:hf hdr="0" ftr="0"/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Blue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9144000" cy="563879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0"/>
            <a:ext cx="9144000" cy="1219200"/>
          </a:xfrm>
          <a:prstGeom prst="rect">
            <a:avLst/>
          </a:prstGeom>
          <a:solidFill>
            <a:srgbClr val="003865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00025" y="5638801"/>
            <a:ext cx="8743950" cy="1219200"/>
          </a:xfrm>
          <a:noFill/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Dark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9144000" cy="56387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1"/>
            <a:ext cx="9144000" cy="1219200"/>
          </a:xfrm>
          <a:prstGeom prst="rect">
            <a:avLst/>
          </a:prstGeom>
          <a:solidFill>
            <a:srgbClr val="0D0D0D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00025" y="5638801"/>
            <a:ext cx="8743950" cy="1219200"/>
          </a:xfrm>
          <a:noFill/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Green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9144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rgbClr val="78BE21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00025" y="5638800"/>
            <a:ext cx="8743950" cy="1219200"/>
          </a:xfrm>
          <a:noFill/>
        </p:spPr>
        <p:txBody>
          <a:bodyPr>
            <a:normAutofit/>
          </a:bodyPr>
          <a:lstStyle>
            <a:lvl1pPr algn="ctr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 userDrawn="1"/>
        </p:nvSpPr>
        <p:spPr bwMode="black">
          <a:xfrm>
            <a:off x="0" y="3477837"/>
            <a:ext cx="9144000" cy="1295182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00025" y="3477837"/>
            <a:ext cx="874395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4773020"/>
            <a:ext cx="9144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628650" y="5041204"/>
            <a:ext cx="7886700" cy="109712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4324615" y="6138333"/>
            <a:ext cx="4190735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9144000" cy="338073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B6782A-63E0-42F6-B8F1-B482061085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5" y="6182419"/>
            <a:ext cx="2709987" cy="31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hf hdr="0" ft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Light Gray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9144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rgbClr val="E8E8E8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00025" y="5638800"/>
            <a:ext cx="8743950" cy="1219200"/>
          </a:xfrm>
          <a:noFill/>
        </p:spPr>
        <p:txBody>
          <a:bodyPr>
            <a:normAutofit/>
          </a:bodyPr>
          <a:lstStyle>
            <a:lvl1pPr algn="ctr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03797675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Horizont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7/5/2021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white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 bwMode="white"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  <p:hf hdr="0" ft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Vertic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628650" y="1365204"/>
            <a:ext cx="78867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hf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30093" y="1264693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030094" y="1813863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648725639"/>
      </p:ext>
    </p:extLst>
  </p:cSld>
  <p:clrMapOvr>
    <a:masterClrMapping/>
  </p:clrMapOvr>
  <p:hf hdr="0" ft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Horizont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11923" y="287066"/>
            <a:ext cx="2641445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611982" y="3211514"/>
            <a:ext cx="2641387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3"/>
          </p:nvPr>
        </p:nvSpPr>
        <p:spPr bwMode="black"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0F9A58-DD4F-4269-9BA6-03203467A5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  <p:hf hdr="0" ft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Vertic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 bwMode="black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628650" y="1365204"/>
            <a:ext cx="7886700" cy="15671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black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30093" y="1264693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030094" y="1813863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064751064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Horizont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7/5/2021</a:t>
            </a:fld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white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 bwMode="white"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  <p:hf hdr="0" ft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Vertic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628650" y="1365204"/>
            <a:ext cx="78867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hf hdr="0" ft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Blue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30093" y="1264693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030094" y="1813863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575713721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45720" rIns="4572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3"/>
          </p:nvPr>
        </p:nvSpPr>
        <p:spPr bwMode="gray">
          <a:xfrm>
            <a:off x="628650" y="1335089"/>
            <a:ext cx="78867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F149A7D-ACE1-4D4F-9EDE-AFDAC9CAED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  <p:hf hdr="0" ft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534639" y="434837"/>
            <a:ext cx="5121496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3732591" y="691883"/>
            <a:ext cx="4725590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7/5/2021</a:t>
            </a:fld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white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 bwMode="white"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  <p:hf hdr="0" ft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, Tablet, Phon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7"/>
          <a:stretch/>
        </p:blipFill>
        <p:spPr bwMode="gray">
          <a:xfrm>
            <a:off x="385355" y="300789"/>
            <a:ext cx="8559633" cy="6506515"/>
          </a:xfrm>
          <a:prstGeom prst="rect">
            <a:avLst/>
          </a:prstGeom>
        </p:spPr>
      </p:pic>
      <p:sp>
        <p:nvSpPr>
          <p:cNvPr id="13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3732591" y="691883"/>
            <a:ext cx="4723929" cy="336913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795183" y="3413075"/>
            <a:ext cx="1386728" cy="2458337"/>
          </a:xfrm>
        </p:spPr>
        <p:txBody>
          <a:bodyPr>
            <a:normAutofit/>
          </a:bodyPr>
          <a:lstStyle>
            <a:lvl1pPr>
              <a:defRPr sz="1700"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726142" y="4352927"/>
            <a:ext cx="670673" cy="1570503"/>
          </a:xfrm>
        </p:spPr>
        <p:txBody>
          <a:bodyPr>
            <a:normAutofit/>
          </a:bodyPr>
          <a:lstStyle>
            <a:lvl1pPr marL="128588" indent="-128588">
              <a:buFont typeface="Arial" panose="020B0604020202020204" pitchFamily="34" charset="0"/>
              <a:buChar char="•"/>
              <a:defRPr sz="700"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1"/>
          </p:nvPr>
        </p:nvSpPr>
        <p:spPr bwMode="white"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6FB33B-BCEE-4E25-B97B-A564B0E1024B}" type="datetime1">
              <a:rPr lang="en-US" smtClean="0"/>
              <a:pPr/>
              <a:t>7/5/2021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 bwMode="white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white"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67520"/>
      </p:ext>
    </p:extLst>
  </p:cSld>
  <p:clrMapOvr>
    <a:masterClrMapping/>
  </p:clrMapOvr>
  <p:hf hdr="0" ft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"/>
          <p:cNvSpPr/>
          <p:nvPr userDrawn="1"/>
        </p:nvSpPr>
        <p:spPr bwMode="white"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8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“Click to edit quote.”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7/5/2021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  <p:hf hdr="0" ftr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Dark Background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"/>
          <p:cNvSpPr/>
          <p:nvPr userDrawn="1"/>
        </p:nvSpPr>
        <p:spPr bwMode="white"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8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“Click to edit quote.”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7/5/2021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  <p:hf hdr="0" ft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Blue Title,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9144000" cy="563880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4262718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900"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 sz="1300"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 sz="1300"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White Title, Blue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 bwMode="black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9144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4262718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900"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 sz="1300"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 sz="1300"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Blue Circl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4728081" y="685800"/>
            <a:ext cx="41148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1756172" algn="l"/>
                <a:tab pos="2827735" algn="l"/>
              </a:tabLst>
              <a:defRPr sz="41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Multiple Circles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5467296" y="901318"/>
            <a:ext cx="3496041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1756172" algn="l"/>
                <a:tab pos="2827735" algn="l"/>
              </a:tabLst>
              <a:defRPr sz="41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541065" y="398666"/>
            <a:ext cx="1616475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9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Second Point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4259293" y="3827626"/>
            <a:ext cx="1978484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9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Third Point</a:t>
            </a:r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ox, Photo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1724607" y="1609867"/>
            <a:ext cx="5694788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750"/>
              </a:spcAft>
              <a:tabLst>
                <a:tab pos="2827735" algn="l"/>
              </a:tabLst>
              <a:defRPr sz="53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Quote or </a:t>
            </a:r>
            <a:br>
              <a:rPr lang="en-US"/>
            </a:br>
            <a:r>
              <a:rPr lang="en-US"/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300">
                <a:solidFill>
                  <a:schemeClr val="accent2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/>
          </p:cNvSpPr>
          <p:nvPr userDrawn="1"/>
        </p:nvSpPr>
        <p:spPr bwMode="black">
          <a:xfrm>
            <a:off x="0" y="4188562"/>
            <a:ext cx="9144000" cy="1199223"/>
          </a:xfrm>
          <a:prstGeom prst="rect">
            <a:avLst/>
          </a:prstGeom>
          <a:solidFill>
            <a:schemeClr val="accent1"/>
          </a:solidFill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00025" y="4188565"/>
            <a:ext cx="8743950" cy="1199223"/>
          </a:xfrm>
          <a:noFill/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section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628650" y="5644884"/>
            <a:ext cx="7886700" cy="71146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A8CA1A9B-139F-4606-AD0A-F3253110DAE5}" type="datetime1">
              <a:rPr lang="en-US" smtClean="0"/>
              <a:t>7/5/2021</a:t>
            </a:fld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9144000" cy="2298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A7AF7DA-B512-472F-BC23-F3520AA04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659" y="715117"/>
            <a:ext cx="2919163" cy="34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hf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ement (Light Gray Background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/>
          </p:cNvSpPr>
          <p:nvPr userDrawn="1"/>
        </p:nvSpPr>
        <p:spPr bwMode="black">
          <a:xfrm>
            <a:off x="0" y="1389685"/>
            <a:ext cx="9144000" cy="1340989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00025" y="1389686"/>
            <a:ext cx="8743950" cy="1340989"/>
          </a:xfrm>
          <a:noFill/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300">
                <a:solidFill>
                  <a:schemeClr val="accent2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952203-E8FB-4F5D-B5E5-77FD0A73D1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  <p:hf hdr="0" ftr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Image Background)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edit background picture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300">
                <a:solidFill>
                  <a:schemeClr val="bg1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/>
          </p:cNvSpPr>
          <p:nvPr userDrawn="1"/>
        </p:nvSpPr>
        <p:spPr bwMode="black">
          <a:xfrm>
            <a:off x="0" y="1651380"/>
            <a:ext cx="9144000" cy="1733266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00025" y="1651380"/>
            <a:ext cx="8743950" cy="1733266"/>
          </a:xfrm>
          <a:noFill/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3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628650" y="3521123"/>
            <a:ext cx="78867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firstname.lastname@state.mn.us</a:t>
            </a:r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6"/>
          <p:cNvSpPr/>
          <p:nvPr userDrawn="1"/>
        </p:nvSpPr>
        <p:spPr bwMode="white"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C7BAF0-E7E3-434E-A402-8ECD4B8D5D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165" y="676286"/>
            <a:ext cx="3230330" cy="3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hf hdr="0" ftr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28650" y="2212734"/>
            <a:ext cx="7886700" cy="147216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3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628650" y="3684897"/>
            <a:ext cx="78867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firstname.lastname@state.mn.us</a:t>
            </a:r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59CC8D-961C-48E4-83B9-1AB85637D2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165" y="676286"/>
            <a:ext cx="3230330" cy="3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08576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ctr">
              <a:defRPr sz="41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628650" y="1594625"/>
            <a:ext cx="7886700" cy="4582339"/>
          </a:xfrm>
          <a:noFill/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2ECF1A-EF2B-4612-A2CC-75778C9FDA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628650" y="1594625"/>
            <a:ext cx="3886200" cy="458233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4629150" y="1594625"/>
            <a:ext cx="3886200" cy="458233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8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DC680A3-C5D3-4FFD-9C4F-F36C769746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628650" y="1335282"/>
            <a:ext cx="7886700" cy="4841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 bwMode="gray">
          <a:xfrm>
            <a:off x="628650" y="1335282"/>
            <a:ext cx="7886700" cy="4841683"/>
          </a:xfrm>
          <a:noFill/>
        </p:spPr>
        <p:txBody>
          <a:bodyPr lIns="182880" tIns="301752" rIns="18288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2BB05C-0FE5-4B9D-9A15-CAA5A8AAB5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63077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/>
          <p:nvPr userDrawn="1"/>
        </p:nvSpPr>
        <p:spPr bwMode="black">
          <a:xfrm>
            <a:off x="0" y="-128"/>
            <a:ext cx="9141714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 bwMode="white">
          <a:xfrm>
            <a:off x="628650" y="-1"/>
            <a:ext cx="7886700" cy="1216025"/>
          </a:xfrm>
          <a:noFill/>
        </p:spPr>
        <p:txBody>
          <a:bodyPr lIns="0" rIns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28650" y="1594624"/>
            <a:ext cx="38862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628650" y="1594625"/>
            <a:ext cx="38862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629150" y="1594624"/>
            <a:ext cx="38862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4629150" y="1594625"/>
            <a:ext cx="38862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E659527-B9B1-4F13-8C4F-F2223349C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54764"/>
            <a:ext cx="1444438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7/5/2021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8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80" r:id="rId10"/>
    <p:sldLayoutId id="2147483773" r:id="rId11"/>
    <p:sldLayoutId id="2147483800" r:id="rId12"/>
    <p:sldLayoutId id="2147483688" r:id="rId13"/>
    <p:sldLayoutId id="2147483826" r:id="rId14"/>
    <p:sldLayoutId id="2147483801" r:id="rId15"/>
    <p:sldLayoutId id="2147483802" r:id="rId16"/>
    <p:sldLayoutId id="2147483803" r:id="rId17"/>
    <p:sldLayoutId id="2147483744" r:id="rId18"/>
    <p:sldLayoutId id="2147483793" r:id="rId19"/>
    <p:sldLayoutId id="2147483767" r:id="rId20"/>
    <p:sldLayoutId id="2147483771" r:id="rId21"/>
    <p:sldLayoutId id="2147483772" r:id="rId22"/>
    <p:sldLayoutId id="2147483820" r:id="rId23"/>
    <p:sldLayoutId id="2147483769" r:id="rId24"/>
    <p:sldLayoutId id="2147483770" r:id="rId25"/>
    <p:sldLayoutId id="2147483829" r:id="rId26"/>
    <p:sldLayoutId id="2147483732" r:id="rId27"/>
    <p:sldLayoutId id="2147483794" r:id="rId28"/>
    <p:sldLayoutId id="2147483733" r:id="rId29"/>
    <p:sldLayoutId id="2147483821" r:id="rId30"/>
    <p:sldLayoutId id="2147483805" r:id="rId31"/>
    <p:sldLayoutId id="2147483806" r:id="rId32"/>
    <p:sldLayoutId id="2147483822" r:id="rId33"/>
    <p:sldLayoutId id="2147483750" r:id="rId34"/>
    <p:sldLayoutId id="2147483765" r:id="rId35"/>
    <p:sldLayoutId id="2147483823" r:id="rId36"/>
    <p:sldLayoutId id="2147483809" r:id="rId37"/>
    <p:sldLayoutId id="2147483808" r:id="rId38"/>
    <p:sldLayoutId id="2147483824" r:id="rId39"/>
    <p:sldLayoutId id="2147483781" r:id="rId40"/>
    <p:sldLayoutId id="2147483825" r:id="rId41"/>
    <p:sldLayoutId id="2147483807" r:id="rId42"/>
    <p:sldLayoutId id="2147483819" r:id="rId43"/>
    <p:sldLayoutId id="2147483738" r:id="rId44"/>
    <p:sldLayoutId id="2147483739" r:id="rId45"/>
    <p:sldLayoutId id="2147483754" r:id="rId46"/>
    <p:sldLayoutId id="2147483755" r:id="rId47"/>
    <p:sldLayoutId id="2147483759" r:id="rId48"/>
    <p:sldLayoutId id="2147483753" r:id="rId49"/>
    <p:sldLayoutId id="2147483763" r:id="rId50"/>
    <p:sldLayoutId id="2147483762" r:id="rId51"/>
    <p:sldLayoutId id="2147483797" r:id="rId52"/>
    <p:sldLayoutId id="2147483827" r:id="rId53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12390-6572-429F-8E50-2ABC05051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AWWC Committee</a:t>
            </a:r>
            <a:br>
              <a:rPr lang="en-US" dirty="0"/>
            </a:br>
            <a:r>
              <a:rPr lang="en-US" dirty="0"/>
              <a:t>Draft Workplan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4A087-ED05-4E0A-896C-A3147D8AE5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8650" y="4043956"/>
            <a:ext cx="7886700" cy="651608"/>
          </a:xfr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>
                <a:cs typeface="Calibri"/>
              </a:rPr>
              <a:t>July 6,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98137-1D7D-40C8-A5BC-9109EA769E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0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20C9-8157-4332-8694-FA34C692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700" dirty="0">
                <a:cs typeface="Calibri"/>
              </a:rPr>
              <a:t>5 Objectives in the Executive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BF4D3-0489-44ED-8A13-EDFC0D23E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576" y="1712257"/>
            <a:ext cx="8287774" cy="3797159"/>
          </a:xfrm>
        </p:spPr>
        <p:txBody>
          <a:bodyPr vert="horz" lIns="68580" tIns="34290" rIns="68580" bIns="34290" rtlCol="0" anchor="t">
            <a:normAutofit fontScale="92500" lnSpcReduction="20000"/>
          </a:bodyPr>
          <a:lstStyle/>
          <a:p>
            <a:pPr fontAlgn="base"/>
            <a:r>
              <a:rPr lang="en-US" sz="2200" dirty="0"/>
              <a:t>Coordinate resources and outreach in 2021 related to the pandemic </a:t>
            </a:r>
          </a:p>
          <a:p>
            <a:pPr fontAlgn="base"/>
            <a:r>
              <a:rPr lang="en-US" sz="2200" dirty="0"/>
              <a:t>Support and assist with vaccination, testing, access to health care, etc. for workers </a:t>
            </a:r>
          </a:p>
          <a:p>
            <a:pPr fontAlgn="base"/>
            <a:r>
              <a:rPr lang="en-US" sz="2200" dirty="0"/>
              <a:t>Design a proactive strategy to deploy public, private and nonprofit compliance resources to protect and promote health, safety, and wellbeing. Focus on housing, transportation and workplaces. </a:t>
            </a:r>
          </a:p>
          <a:p>
            <a:pPr fontAlgn="base"/>
            <a:r>
              <a:rPr lang="en-US" sz="2200" dirty="0"/>
              <a:t>Develop a communications system between agencies, employers, workers, their families and communities, community organizations, advocacy groups, etc. </a:t>
            </a:r>
          </a:p>
          <a:p>
            <a:pPr fontAlgn="base"/>
            <a:r>
              <a:rPr lang="en-US" sz="2200" dirty="0"/>
              <a:t>Provide a forum for all these groups to engage, collect and analyze data and information, coordinate resources and plan for the future. </a:t>
            </a:r>
          </a:p>
          <a:p>
            <a:pPr marL="385445" indent="-385445">
              <a:buAutoNum type="arabicPeriod"/>
            </a:pPr>
            <a:endParaRPr lang="en-US" sz="2000" dirty="0">
              <a:solidFill>
                <a:schemeClr val="tx1"/>
              </a:solidFill>
              <a:cs typeface="Calibri"/>
            </a:endParaRPr>
          </a:p>
          <a:p>
            <a:pPr marL="385445" indent="-385445">
              <a:buAutoNum type="arabicPeriod"/>
            </a:pPr>
            <a:endParaRPr lang="en-US" sz="2000" dirty="0">
              <a:solidFill>
                <a:schemeClr val="tx1"/>
              </a:solidFill>
              <a:cs typeface="Calibri"/>
            </a:endParaRPr>
          </a:p>
          <a:p>
            <a:endParaRPr lang="en-US" sz="2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390F3-7A23-418E-AA1C-8F3974005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5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20C9-8157-4332-8694-FA34C692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700" dirty="0">
                <a:cs typeface="Calibri"/>
              </a:rPr>
              <a:t>Timeline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BF4D3-0489-44ED-8A13-EDFC0D23E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576" y="1712257"/>
            <a:ext cx="7886700" cy="4379054"/>
          </a:xfrm>
        </p:spPr>
        <p:txBody>
          <a:bodyPr vert="horz" lIns="68580" tIns="34290" rIns="68580" bIns="34290" rtlCol="0" anchor="t">
            <a:normAutofit/>
          </a:bodyPr>
          <a:lstStyle/>
          <a:p>
            <a:pPr>
              <a:spcBef>
                <a:spcPct val="2000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1"/>
                </a:solidFill>
                <a:ea typeface="+mn-lt"/>
                <a:cs typeface="+mn-lt"/>
              </a:rPr>
              <a:t>Inaugural Meeting April 27, 2021</a:t>
            </a:r>
          </a:p>
          <a:p>
            <a:pPr lvl="1">
              <a:spcBef>
                <a:spcPct val="20000"/>
              </a:spcBef>
              <a:spcAft>
                <a:spcPts val="0"/>
              </a:spcAft>
            </a:pPr>
            <a:r>
              <a:rPr lang="en-US" sz="2000" dirty="0">
                <a:solidFill>
                  <a:schemeClr val="accent1"/>
                </a:solidFill>
                <a:ea typeface="+mn-lt"/>
                <a:cs typeface="+mn-lt"/>
              </a:rPr>
              <a:t>Reviewed Open Meeting Laws</a:t>
            </a:r>
            <a:endParaRPr lang="en-US" sz="2000" dirty="0">
              <a:solidFill>
                <a:srgbClr val="003865"/>
              </a:solidFill>
              <a:ea typeface="+mn-lt"/>
              <a:cs typeface="+mn-lt"/>
            </a:endParaRPr>
          </a:p>
          <a:p>
            <a:pPr>
              <a:spcBef>
                <a:spcPct val="20000"/>
              </a:spcBef>
              <a:spcAft>
                <a:spcPts val="0"/>
              </a:spcAft>
            </a:pPr>
            <a:r>
              <a:rPr lang="en-US" sz="2400" dirty="0">
                <a:solidFill>
                  <a:srgbClr val="003865"/>
                </a:solidFill>
                <a:ea typeface="+mn-lt"/>
                <a:cs typeface="+mn-lt"/>
              </a:rPr>
              <a:t>Established regular meeting schedule</a:t>
            </a:r>
          </a:p>
          <a:p>
            <a:pPr lvl="1">
              <a:spcBef>
                <a:spcPct val="20000"/>
              </a:spcBef>
              <a:spcAft>
                <a:spcPts val="0"/>
              </a:spcAft>
            </a:pPr>
            <a:r>
              <a:rPr lang="en-US" sz="2000" dirty="0">
                <a:solidFill>
                  <a:srgbClr val="003865"/>
                </a:solidFill>
                <a:ea typeface="+mn-lt"/>
                <a:cs typeface="+mn-lt"/>
              </a:rPr>
              <a:t>2 meetings a month, first and third Mondays from 1:00-3:00</a:t>
            </a:r>
          </a:p>
          <a:p>
            <a:pPr>
              <a:spcBef>
                <a:spcPct val="20000"/>
              </a:spcBef>
              <a:spcAft>
                <a:spcPts val="0"/>
              </a:spcAft>
            </a:pPr>
            <a:r>
              <a:rPr lang="en-US" sz="2400" dirty="0">
                <a:solidFill>
                  <a:srgbClr val="003865"/>
                </a:solidFill>
                <a:cs typeface="Calibri"/>
              </a:rPr>
              <a:t>Early meetings provided updates on vaccine distribution</a:t>
            </a:r>
          </a:p>
          <a:p>
            <a:pPr lvl="1">
              <a:spcBef>
                <a:spcPct val="20000"/>
              </a:spcBef>
              <a:spcAft>
                <a:spcPts val="0"/>
              </a:spcAft>
            </a:pPr>
            <a:r>
              <a:rPr lang="en-US" sz="2000" dirty="0">
                <a:solidFill>
                  <a:srgbClr val="003865"/>
                </a:solidFill>
                <a:cs typeface="Calibri"/>
              </a:rPr>
              <a:t>Asked for input and feedback on vaccine plans</a:t>
            </a:r>
          </a:p>
          <a:p>
            <a:pPr>
              <a:spcBef>
                <a:spcPct val="2000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cs typeface="Calibri"/>
              </a:rPr>
              <a:t>Reviewed state agency roles and responsibilities</a:t>
            </a:r>
          </a:p>
          <a:p>
            <a:pPr>
              <a:spcBef>
                <a:spcPct val="20000"/>
              </a:spcBef>
              <a:spcAft>
                <a:spcPts val="0"/>
              </a:spcAft>
            </a:pPr>
            <a:r>
              <a:rPr lang="en-US" sz="2400" dirty="0">
                <a:solidFill>
                  <a:srgbClr val="003865"/>
                </a:solidFill>
                <a:cs typeface="Calibri"/>
              </a:rPr>
              <a:t>Survey of members in May 2021</a:t>
            </a:r>
            <a:endParaRPr lang="en-US" sz="2400" dirty="0">
              <a:solidFill>
                <a:schemeClr val="tx1"/>
              </a:solidFill>
              <a:cs typeface="Calibri"/>
            </a:endParaRPr>
          </a:p>
          <a:p>
            <a:pPr>
              <a:spcBef>
                <a:spcPct val="2000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cs typeface="Calibri"/>
              </a:rPr>
              <a:t>Determined priorities and workplan</a:t>
            </a:r>
          </a:p>
          <a:p>
            <a:pPr marL="385445" indent="-385445">
              <a:buAutoNum type="arabicPeriod"/>
            </a:pPr>
            <a:endParaRPr lang="en-US" sz="2000" dirty="0">
              <a:solidFill>
                <a:schemeClr val="tx1"/>
              </a:solidFill>
              <a:cs typeface="Calibri"/>
            </a:endParaRPr>
          </a:p>
          <a:p>
            <a:pPr marL="385445" indent="-385445">
              <a:buAutoNum type="arabicPeriod"/>
            </a:pPr>
            <a:endParaRPr lang="en-US" sz="2000" dirty="0">
              <a:solidFill>
                <a:schemeClr val="tx1"/>
              </a:solidFill>
              <a:cs typeface="Calibri"/>
            </a:endParaRPr>
          </a:p>
          <a:p>
            <a:endParaRPr lang="en-US" sz="2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D6D26-3531-4EBD-9EA2-4B600B3F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0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20C9-8157-4332-8694-FA34C692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700" dirty="0"/>
              <a:t>Workplan</a:t>
            </a:r>
            <a:endParaRPr lang="en-US" sz="2700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BF4D3-0489-44ED-8A13-EDFC0D23E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576" y="1712257"/>
            <a:ext cx="7886700" cy="4364986"/>
          </a:xfrm>
        </p:spPr>
        <p:txBody>
          <a:bodyPr vert="horz" lIns="68580" tIns="34290" rIns="68580" bIns="34290" rtlCol="0" anchor="t">
            <a:normAutofit lnSpcReduction="10000"/>
          </a:bodyPr>
          <a:lstStyle/>
          <a:p>
            <a:pPr>
              <a:spcBef>
                <a:spcPct val="2000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cs typeface="Calibri"/>
              </a:rPr>
              <a:t>Survey results and committee meetings identified four priority areas:</a:t>
            </a:r>
          </a:p>
          <a:p>
            <a:pPr lvl="1">
              <a:spcBef>
                <a:spcPct val="2000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cs typeface="Calibri"/>
              </a:rPr>
              <a:t>Data</a:t>
            </a:r>
          </a:p>
          <a:p>
            <a:pPr lvl="1">
              <a:spcBef>
                <a:spcPct val="2000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cs typeface="Calibri"/>
              </a:rPr>
              <a:t>Housing</a:t>
            </a:r>
          </a:p>
          <a:p>
            <a:pPr lvl="1">
              <a:spcBef>
                <a:spcPct val="2000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cs typeface="Calibri"/>
              </a:rPr>
              <a:t>Agency Coordination and Capacity</a:t>
            </a:r>
          </a:p>
          <a:p>
            <a:pPr lvl="1">
              <a:spcBef>
                <a:spcPct val="2000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cs typeface="Calibri"/>
              </a:rPr>
              <a:t>Communications and Outreach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Meeting twice a month, organized around priority areas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Large group meetings with small group discussions</a:t>
            </a:r>
          </a:p>
          <a:p>
            <a:pPr lvl="1"/>
            <a:r>
              <a:rPr lang="en-US" sz="1700" dirty="0">
                <a:solidFill>
                  <a:schemeClr val="tx1"/>
                </a:solidFill>
                <a:cs typeface="Calibri"/>
              </a:rPr>
              <a:t>Staff support from DEED, MDH, MDA in Seasonal Ag Workers Cross-Agency Working Group</a:t>
            </a:r>
          </a:p>
          <a:p>
            <a:pPr lvl="1"/>
            <a:r>
              <a:rPr lang="en-US" sz="1700" dirty="0">
                <a:solidFill>
                  <a:schemeClr val="tx1"/>
                </a:solidFill>
                <a:cs typeface="Calibri"/>
              </a:rPr>
              <a:t>Learning from each other about programs/services/gaps/opportunities</a:t>
            </a:r>
          </a:p>
          <a:p>
            <a:pPr lvl="1"/>
            <a:r>
              <a:rPr lang="en-US" sz="1700" dirty="0">
                <a:solidFill>
                  <a:schemeClr val="tx1"/>
                </a:solidFill>
                <a:cs typeface="Calibri"/>
              </a:rPr>
              <a:t>Requesting experts and organizations to share ideas and resources 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Will develop policy proposals and recommendations for December 2021</a:t>
            </a:r>
            <a:endParaRPr lang="en-US" sz="1700" dirty="0">
              <a:solidFill>
                <a:schemeClr val="tx1"/>
              </a:solidFill>
              <a:cs typeface="Calibri"/>
            </a:endParaRPr>
          </a:p>
          <a:p>
            <a:pPr marL="385445" indent="-385445">
              <a:buAutoNum type="arabicPeriod"/>
            </a:pPr>
            <a:endParaRPr lang="en-US" sz="2000" dirty="0">
              <a:solidFill>
                <a:schemeClr val="tx1"/>
              </a:solidFill>
              <a:cs typeface="Calibri"/>
            </a:endParaRPr>
          </a:p>
          <a:p>
            <a:endParaRPr lang="en-US" sz="2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390F3-7A23-418E-AA1C-8F3974005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3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7010E-478E-45A5-883B-C3742E546CA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04648" y="2869974"/>
            <a:ext cx="7886700" cy="5004845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0" indent="0" algn="ctr">
              <a:buNone/>
            </a:pPr>
            <a:r>
              <a:rPr lang="en-US" sz="4100">
                <a:cs typeface="Calibri"/>
              </a:rPr>
              <a:t>Input, Questions and Feedback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F4F3E-E63B-45A3-A479-4D6A0F47FCF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4B91AA0-3BA7-4036-A3DA-317C6C4FFA29}" type="datetime1">
              <a:rPr lang="en-US" smtClean="0"/>
              <a:t>7/5/2021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6F34B-9B1F-46BD-AFCB-6217EBFBB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5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20C9-8157-4332-8694-FA34C692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2700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BF4D3-0489-44ED-8A13-EDFC0D23E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576" y="1712257"/>
            <a:ext cx="7886700" cy="3797159"/>
          </a:xfrm>
        </p:spPr>
        <p:txBody>
          <a:bodyPr vert="horz" lIns="68580" tIns="34290" rIns="68580" bIns="34290" rtlCol="0" anchor="t">
            <a:normAutofit/>
          </a:bodyPr>
          <a:lstStyle/>
          <a:p>
            <a:pPr>
              <a:spcBef>
                <a:spcPct val="20000"/>
              </a:spcBef>
              <a:spcAft>
                <a:spcPts val="0"/>
              </a:spcAft>
            </a:pPr>
            <a:endParaRPr lang="en-US" sz="2000" b="1">
              <a:solidFill>
                <a:srgbClr val="003865"/>
              </a:solidFill>
              <a:ea typeface="+mn-lt"/>
              <a:cs typeface="+mn-lt"/>
            </a:endParaRPr>
          </a:p>
          <a:p>
            <a:pPr marL="385445" indent="-385445">
              <a:buAutoNum type="arabicPeriod"/>
            </a:pPr>
            <a:endParaRPr lang="en-US" sz="2000">
              <a:solidFill>
                <a:schemeClr val="tx1"/>
              </a:solidFill>
              <a:cs typeface="Calibri"/>
            </a:endParaRPr>
          </a:p>
          <a:p>
            <a:pPr marL="385445" indent="-385445">
              <a:buAutoNum type="arabicPeriod"/>
            </a:pPr>
            <a:endParaRPr lang="en-US" sz="2000">
              <a:solidFill>
                <a:schemeClr val="tx1"/>
              </a:solidFill>
              <a:cs typeface="Calibri"/>
            </a:endParaRPr>
          </a:p>
          <a:p>
            <a:endParaRPr lang="en-US" sz="2000">
              <a:solidFill>
                <a:schemeClr val="tx1"/>
              </a:solidFill>
              <a:cs typeface="Calibri"/>
            </a:endParaRP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A1E55B26-7784-479F-8238-62DBA2126E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87" y="1355801"/>
            <a:ext cx="9144000" cy="5105400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E4394-6604-4E72-858F-2DD7A18B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26342"/>
      </p:ext>
    </p:extLst>
  </p:cSld>
  <p:clrMapOvr>
    <a:masterClrMapping/>
  </p:clrMapOvr>
</p:sld>
</file>

<file path=ppt/theme/theme1.xml><?xml version="1.0" encoding="utf-8"?>
<a:theme xmlns:a="http://schemas.openxmlformats.org/drawingml/2006/main" name="Minnesota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A83DAB-7D6A-4D1F-89F1-C56FD178C40E}" vid="{217DB3C4-729D-4F01-A68A-84F721C64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CE718D7490B546AC52AC2FD5D71654" ma:contentTypeVersion="2" ma:contentTypeDescription="Create a new document." ma:contentTypeScope="" ma:versionID="4c848ad7c1684555440c6c663b29109e">
  <xsd:schema xmlns:xsd="http://www.w3.org/2001/XMLSchema" xmlns:xs="http://www.w3.org/2001/XMLSchema" xmlns:p="http://schemas.microsoft.com/office/2006/metadata/properties" xmlns:ns2="72bb9a21-2b14-47c5-bf91-d1d8b1620470" targetNamespace="http://schemas.microsoft.com/office/2006/metadata/properties" ma:root="true" ma:fieldsID="18f1f77114db1a1c6aee2467085c2883" ns2:_="">
    <xsd:import namespace="72bb9a21-2b14-47c5-bf91-d1d8b16204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bb9a21-2b14-47c5-bf91-d1d8b16204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71EB68-A71F-45E4-8D07-2D6F750DF96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41f567b6-560a-403a-b85d-f957b51bd289"/>
    <ds:schemaRef ds:uri="24cae999-fc2f-49b6-924b-62cff327d49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1BF0372-F108-48DE-9C5E-40E938AF9D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CD1F0F-E9B8-4C96-A72C-7C26650B4B0C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282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Minnesota</vt:lpstr>
      <vt:lpstr>AWWC Committee Draft Workplan</vt:lpstr>
      <vt:lpstr>5 Objectives in the Executive Order</vt:lpstr>
      <vt:lpstr>Timeline </vt:lpstr>
      <vt:lpstr>Workplan</vt:lpstr>
      <vt:lpstr>PowerPoint Presentation</vt:lpstr>
      <vt:lpstr>PowerPoint Presentation</vt:lpstr>
    </vt:vector>
  </TitlesOfParts>
  <Company>DEED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wfcuser</dc:creator>
  <cp:lastModifiedBy>Ramirez, Maureen (DEED)</cp:lastModifiedBy>
  <cp:revision>14</cp:revision>
  <cp:lastPrinted>2019-05-06T12:47:41Z</cp:lastPrinted>
  <dcterms:created xsi:type="dcterms:W3CDTF">2013-12-20T19:47:01Z</dcterms:created>
  <dcterms:modified xsi:type="dcterms:W3CDTF">2021-07-06T04:50:04Z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0x01010077CE718D7490B546AC52AC2FD5D71654</vt:lpwstr>
  </property>
</Properties>
</file>