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3"/>
  </p:notesMasterIdLst>
  <p:handoutMasterIdLst>
    <p:handoutMasterId r:id="rId14"/>
  </p:handoutMasterIdLst>
  <p:sldIdLst>
    <p:sldId id="660" r:id="rId5"/>
    <p:sldId id="657" r:id="rId6"/>
    <p:sldId id="664" r:id="rId7"/>
    <p:sldId id="662" r:id="rId8"/>
    <p:sldId id="659" r:id="rId9"/>
    <p:sldId id="663" r:id="rId10"/>
    <p:sldId id="658" r:id="rId11"/>
    <p:sldId id="66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and EE Survey" id="{ED40A828-2917-445F-8198-299D0FF6C7DD}">
          <p14:sldIdLst>
            <p14:sldId id="660"/>
            <p14:sldId id="657"/>
            <p14:sldId id="664"/>
            <p14:sldId id="662"/>
            <p14:sldId id="659"/>
            <p14:sldId id="663"/>
            <p14:sldId id="658"/>
            <p14:sldId id="6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w, Stephanie (DEED)" initials="SS(" lastIdx="1" clrIdx="0">
    <p:extLst>
      <p:ext uri="{19B8F6BF-5375-455C-9EA6-DF929625EA0E}">
        <p15:presenceInfo xmlns:p15="http://schemas.microsoft.com/office/powerpoint/2012/main" userId="S::Stephanie.Shaw@state.mn.us::538d7590-4c95-4f9d-b83b-a40c6869e76d" providerId="AD"/>
      </p:ext>
    </p:extLst>
  </p:cmAuthor>
  <p:cmAuthor id="2" name="Winge, Laura (DEED)" initials="W(" lastIdx="10" clrIdx="1">
    <p:extLst>
      <p:ext uri="{19B8F6BF-5375-455C-9EA6-DF929625EA0E}">
        <p15:presenceInfo xmlns:p15="http://schemas.microsoft.com/office/powerpoint/2012/main" userId="S::laura.winge@state.mn.us::b4d7329e-c03c-4bcd-ba51-e226d2512d5d" providerId="AD"/>
      </p:ext>
    </p:extLst>
  </p:cmAuthor>
  <p:cmAuthor id="3" name="Peterson, Anna (DEED)" initials="P(" lastIdx="10" clrIdx="2">
    <p:extLst>
      <p:ext uri="{19B8F6BF-5375-455C-9EA6-DF929625EA0E}">
        <p15:presenceInfo xmlns:p15="http://schemas.microsoft.com/office/powerpoint/2012/main" userId="S::anna.peterson@state.mn.us::e3eab707-7745-41c7-8ccd-94c2e80d6f22" providerId="AD"/>
      </p:ext>
    </p:extLst>
  </p:cmAuthor>
  <p:cmAuthor id="4" name="Rowe, Evan (DEED)" initials="R(" lastIdx="1" clrIdx="3">
    <p:extLst>
      <p:ext uri="{19B8F6BF-5375-455C-9EA6-DF929625EA0E}">
        <p15:presenceInfo xmlns:p15="http://schemas.microsoft.com/office/powerpoint/2012/main" userId="S::evan.rowe@state.mn.us::9553a76a-4ca2-4329-95ca-d4afede985e6" providerId="AD"/>
      </p:ext>
    </p:extLst>
  </p:cmAuthor>
  <p:cmAuthor id="5" name="Stein, Heather (DEED)" initials="S(" lastIdx="1" clrIdx="4">
    <p:extLst>
      <p:ext uri="{19B8F6BF-5375-455C-9EA6-DF929625EA0E}">
        <p15:presenceInfo xmlns:p15="http://schemas.microsoft.com/office/powerpoint/2012/main" userId="S::heather.stein@state.mn.us::0a3a80c8-073e-435b-a97b-978fb27036b1" providerId="AD"/>
      </p:ext>
    </p:extLst>
  </p:cmAuthor>
  <p:cmAuthor id="6" name="Lightner, Eric (DEED)" initials="L(" lastIdx="1" clrIdx="5">
    <p:extLst>
      <p:ext uri="{19B8F6BF-5375-455C-9EA6-DF929625EA0E}">
        <p15:presenceInfo xmlns:p15="http://schemas.microsoft.com/office/powerpoint/2012/main" userId="S::eric.lightner@state.mn.us::c12ffd5a-578e-4694-8892-612bdf2e73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0000"/>
    <a:srgbClr val="FFFFFF"/>
    <a:srgbClr val="E8E8E8"/>
    <a:srgbClr val="78BE21"/>
    <a:srgbClr val="FF66FF"/>
    <a:srgbClr val="0D0D0D"/>
    <a:srgbClr val="B20738"/>
    <a:srgbClr val="00A3E2"/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4" dt="2021-04-23T13:17:10.847"/>
    <p1510:client id="{1AB1F436-06DD-2605-0F8F-8F64874A0FC8}" v="9" dt="2021-03-19T20:34:06.283"/>
    <p1510:client id="{3AC7B59F-7024-C000-060F-EC5920A3D039}" v="355" dt="2021-03-19T12:20:19.322"/>
    <p1510:client id="{476088B2-2C11-3A27-1572-EF8332067D9A}" v="1873" dt="2021-04-23T17:46:50.617"/>
    <p1510:client id="{7FA3DC91-5062-358A-5C07-A17447358680}" v="238" dt="2021-04-22T20:15:28.597"/>
    <p1510:client id="{8C4A0A9C-DC44-F84D-BE1B-82AE5542BCFF}" v="211" dt="2021-03-19T19:31:31.435"/>
    <p1510:client id="{9379BE74-DBD8-D2AD-9E4A-4024370E2057}" v="1805" dt="2021-04-22T20:23:24.825"/>
    <p1510:client id="{954E3FEE-4A02-4CAD-8D21-2F9A587450A5}" v="10" dt="2021-03-19T19:31:47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2" autoAdjust="0"/>
    <p:restoredTop sz="65807" autoAdjust="0"/>
  </p:normalViewPr>
  <p:slideViewPr>
    <p:cSldViewPr snapToGrid="0">
      <p:cViewPr varScale="1">
        <p:scale>
          <a:sx n="75" d="100"/>
          <a:sy n="75" d="100"/>
        </p:scale>
        <p:origin x="19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604" y="11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4/26/2021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An</a:t>
            </a:r>
            <a:r>
              <a:rPr lang="en-US" baseline="0" dirty="0">
                <a:cs typeface="Calibri" panose="020F0502020204030204" pitchFamily="34" charset="0"/>
              </a:rPr>
              <a:t> interdepartmental team convened in hopes of preparing for the upcoming season – the team included DEED, MDH, DLI, MDA. During the chaos of the pandemic, members of the team frequently changed.  Both Maureen Ramirez and I were on this team from early on representing DEED.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In the first few months, we tried to get our hands around the migrant seasonal farmworker universe - we learned about some of the gaps and disjointedness inherent in the migrant and seasonal farmworker system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Housing is treated differently – some is employer provided, in some cases, workers find housing in communities. Some housing camps are inspected by the health department; some are inspected on a complaint basis by Fed. DOL Wage and Hour division.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Workplace conditions –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Data on migrant farmworkers is difficult to come by and not sure of its reliability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In ____, we held an agricultural employers forum pertaining most specifically employers of foreign workers (H2A visas) and migrant seasonal farmworkers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Provided resources and sounding board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Problem solved for specific instances during COVID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We found that services/assistance for MSFWs were not seamless even before COVID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As we neared the end of summer and continued to discuss next steps, the team decided that proposing a Governor’s Committee might help with the following season as well as address gaps in the system regardless COVID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>
                <a:cs typeface="Calibri" panose="020F0502020204030204" pitchFamily="34" charset="0"/>
              </a:rPr>
              <a:t>And so the initial concept of the Governor’s Committee on the Safety, Health, and Wellbeing of Agricultural and Food Processing Workers was drafted.  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0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1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71450"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0">
              <a:buFont typeface="Arial"/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5E0E8-0788-4797-9983-C2C2D2603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953758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4406286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4/26/2021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0960E9-F618-4D3C-A13D-633B9C5E3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4/26/2021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4/26/2021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6B23F-38FC-49BD-83FB-47515709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4/26/2021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4/26/2021</a:t>
            </a:fld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889DEE-3C1B-4241-958E-773D926E4D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D21366-A0C8-424F-AB52-92ADBFEF7A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051B85-B470-414F-BB13-30B30A76C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4/26/2021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7DF31-696F-4736-906B-17BCCF02A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53" y="2022348"/>
            <a:ext cx="6866694" cy="600041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17029C-146D-40A9-9DD0-040E835DC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5941EE-6E7E-489C-8CC4-0F2A9370E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69CF5A-C6CF-486C-9B14-C9954E49C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" y="6454763"/>
            <a:ext cx="1925917" cy="168295"/>
          </a:xfrm>
          <a:prstGeom prst="rect">
            <a:avLst/>
          </a:prstGeom>
        </p:spPr>
      </p:pic>
      <p:sp>
        <p:nvSpPr>
          <p:cNvPr id="1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A4A8DD-D0F5-44C1-B499-38111C8E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96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0ECE39-2EDE-4E36-B5CD-24B36FDEAA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539A61-E863-4510-A868-5207F12F00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8FCB8B6-B793-4699-BFED-9089DEE2D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6782A-63E0-42F6-B8F1-B48206108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7" y="6182418"/>
            <a:ext cx="3613316" cy="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4/26/2021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F9A58-DD4F-4269-9BA6-03203467A5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4/26/2021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49A7D-ACE1-4D4F-9EDE-AFDAC9CAE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4/26/2021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4/26/2021</a:t>
            </a:fld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4/26/2021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4/26/2021</a:t>
            </a:fld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7AF7DA-B512-472F-BC23-F3520AA04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715116"/>
            <a:ext cx="3892217" cy="340119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Here | mn.gov/deed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952203-E8FB-4F5D-B5E5-77FD0A73D1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</a:t>
            </a:r>
            <a:r>
              <a:rPr lang="en-US"/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</a:t>
            </a:r>
            <a:r>
              <a:rPr lang="en-US">
                <a:solidFill>
                  <a:schemeClr val="tx2"/>
                </a:solidFill>
              </a:rPr>
              <a:t>mn.gov/deed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7BAF0-E7E3-434E-A402-8ECD4B8D5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 mn.gov/deed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9CC8D-961C-48E4-83B9-1AB85637D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ECF1A-EF2B-4612-A2CC-75778C9FD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C680A3-C5D3-4FFD-9C4F-F36C76974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2BB05C-0FE5-4B9D-9A15-CAA5A8AAB5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3076"/>
            <a:ext cx="1925917" cy="168295"/>
          </a:xfrm>
          <a:prstGeom prst="rect">
            <a:avLst/>
          </a:prstGeom>
        </p:spPr>
      </p:pic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659527-B9B1-4F13-8C4F-F2223349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4/26/2021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77C5-ED50-426C-94F2-F602F8C5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Agricultural Worker Wellness Committee (AWWC)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50C07-617F-48BE-9F29-1A7DC5F87418}"/>
              </a:ext>
            </a:extLst>
          </p:cNvPr>
          <p:cNvSpPr txBox="1"/>
          <p:nvPr/>
        </p:nvSpPr>
        <p:spPr>
          <a:xfrm>
            <a:off x="741219" y="1595021"/>
            <a:ext cx="10709562" cy="50013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Background on Executive Order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Calibri"/>
              </a:rPr>
              <a:t>Interdepartmental committee forms in Spring of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COVID-19 pandemic exposes and exacerbates challenges workers face.</a:t>
            </a:r>
            <a:endParaRPr lang="en-US" sz="2800" dirty="0">
              <a:cs typeface="Calibri"/>
            </a:endParaRPr>
          </a:p>
          <a:p>
            <a:pPr lvl="1"/>
            <a:endParaRPr lang="en-US" sz="1100">
              <a:cs typeface="Calibri"/>
            </a:endParaRPr>
          </a:p>
          <a:p>
            <a:r>
              <a:rPr lang="en-US" sz="2800" dirty="0">
                <a:cs typeface="Calibri"/>
              </a:rPr>
              <a:t>Overview of Executive Order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Calibri"/>
              </a:rPr>
              <a:t>Seeking to protect the ongoing safety, health, and wellbeing of  workers critical to Minnesota's agricultural sector. </a:t>
            </a: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Calibri"/>
              </a:rPr>
              <a:t>The wellness </a:t>
            </a:r>
            <a:r>
              <a:rPr lang="en-US" sz="2800"/>
              <a:t>of these workers is essential to their families, communities, and the </a:t>
            </a:r>
            <a:r>
              <a:rPr lang="en-US" sz="2800" dirty="0"/>
              <a:t>uninterrupted operation of Minnesota’s agricultural production and processing industries.</a:t>
            </a:r>
            <a:endParaRPr lang="en-US" sz="2800" dirty="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911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77C5-ED50-426C-94F2-F602F8C5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Agricultural Worker Wellness Committee (AWWC)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1C13B-1262-4930-BCD0-26BCB6710D55}"/>
              </a:ext>
            </a:extLst>
          </p:cNvPr>
          <p:cNvSpPr txBox="1"/>
          <p:nvPr/>
        </p:nvSpPr>
        <p:spPr>
          <a:xfrm>
            <a:off x="455469" y="1423571"/>
            <a:ext cx="11214387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cs typeface="Calibri"/>
              </a:rPr>
              <a:t>AWWC Objectives</a:t>
            </a:r>
            <a:endParaRPr lang="en-US" sz="2800" dirty="0"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Respond to safety and health challenges confronting agricultural and food processing </a:t>
            </a:r>
            <a:r>
              <a:rPr lang="en-US" sz="2800">
                <a:ea typeface="+mn-lt"/>
                <a:cs typeface="+mn-lt"/>
              </a:rPr>
              <a:t>workers during the COVID-19 pandemic.</a:t>
            </a:r>
            <a:r>
              <a:rPr lang="en-US" sz="2800" dirty="0">
                <a:ea typeface="+mn-lt"/>
                <a:cs typeface="+mn-lt"/>
              </a:rPr>
              <a:t>  </a:t>
            </a:r>
            <a:endParaRPr lang="en-US" sz="2800" dirty="0"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Calibri"/>
              </a:rPr>
              <a:t>Develop a plan to effectively deploy public, private, and non-profit compliance resources to promote wellness of these workers with a focus on housing, transportation, and workplaces.</a:t>
            </a:r>
            <a:endParaRPr lang="en-US" sz="2800" dirty="0"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Develop effective communication between state agencies, community organizations, advocacy groups, and employers and workers.</a:t>
            </a:r>
            <a:endParaRPr lang="en-US" sz="2800" dirty="0"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Calibri"/>
              </a:rPr>
              <a:t>Provide a forum to engage, collect, and analyze data and information, coordinate resources, and plan for future growing seasons. </a:t>
            </a:r>
            <a:endParaRPr lang="en-US" sz="2800" dirty="0"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655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54" y="1593850"/>
            <a:ext cx="5728891" cy="45831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16514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AD0C-78F7-4E5D-945D-7F8D83CE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Agricultural Worker Terminology </a:t>
            </a: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7D4D-471A-45B8-9853-462E52804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82" y="1594624"/>
            <a:ext cx="11313041" cy="45823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u="sng">
                <a:solidFill>
                  <a:srgbClr val="003865"/>
                </a:solidFill>
                <a:ea typeface="+mn-lt"/>
                <a:cs typeface="+mn-lt"/>
              </a:rPr>
              <a:t>Migrant and Seasonal Farmworker Services</a:t>
            </a:r>
            <a:r>
              <a:rPr lang="en-US" sz="2800">
                <a:solidFill>
                  <a:srgbClr val="003865"/>
                </a:solidFill>
                <a:ea typeface="+mn-lt"/>
                <a:cs typeface="+mn-lt"/>
              </a:rPr>
              <a:t> connects farmworkers to agricultural/food processing employment among other services. </a:t>
            </a:r>
            <a:endParaRPr lang="en-US" sz="2800">
              <a:solidFill>
                <a:srgbClr val="003865"/>
              </a:solidFill>
              <a:cs typeface="Calibri"/>
            </a:endParaRPr>
          </a:p>
          <a:p>
            <a:r>
              <a:rPr lang="en-US" sz="2800" b="1" u="sng">
                <a:solidFill>
                  <a:srgbClr val="003865"/>
                </a:solidFill>
                <a:ea typeface="+mn-lt"/>
                <a:cs typeface="+mn-lt"/>
              </a:rPr>
              <a:t>Migrant Farm Worker</a:t>
            </a:r>
            <a:r>
              <a:rPr lang="en-US" sz="2800" b="1" dirty="0">
                <a:solidFill>
                  <a:srgbClr val="003865"/>
                </a:solidFill>
                <a:ea typeface="+mn-lt"/>
                <a:cs typeface="+mn-lt"/>
              </a:rPr>
              <a:t> </a:t>
            </a:r>
            <a:r>
              <a:rPr lang="en-US" sz="2800">
                <a:solidFill>
                  <a:srgbClr val="003865"/>
                </a:solidFill>
                <a:ea typeface="+mn-lt"/>
                <a:cs typeface="+mn-lt"/>
              </a:rPr>
              <a:t>is a person who travels to do seasonal farm work and is unable to return to his/her permanent residence the same day. </a:t>
            </a:r>
            <a:endParaRPr lang="en-US" sz="2800">
              <a:solidFill>
                <a:srgbClr val="003865"/>
              </a:solidFill>
              <a:cs typeface="Calibri"/>
            </a:endParaRPr>
          </a:p>
          <a:p>
            <a:r>
              <a:rPr lang="en-US" sz="2800" b="1" u="sng">
                <a:solidFill>
                  <a:srgbClr val="003865"/>
                </a:solidFill>
                <a:ea typeface="+mn-lt"/>
                <a:cs typeface="+mn-lt"/>
              </a:rPr>
              <a:t>Seasonal Farm Worker</a:t>
            </a:r>
            <a:r>
              <a:rPr lang="en-US" sz="2800" b="1" dirty="0">
                <a:solidFill>
                  <a:srgbClr val="003865"/>
                </a:solidFill>
                <a:ea typeface="+mn-lt"/>
                <a:cs typeface="+mn-lt"/>
              </a:rPr>
              <a:t> </a:t>
            </a:r>
            <a:r>
              <a:rPr lang="en-US" sz="2800">
                <a:solidFill>
                  <a:srgbClr val="003865"/>
                </a:solidFill>
                <a:ea typeface="+mn-lt"/>
                <a:cs typeface="+mn-lt"/>
              </a:rPr>
              <a:t>is a person who performs seasonal farm work and able is to return to his/her permanent residence the same day.  </a:t>
            </a:r>
            <a:endParaRPr lang="en-US" sz="2800">
              <a:solidFill>
                <a:srgbClr val="003865"/>
              </a:solidFill>
              <a:cs typeface="Calibri"/>
            </a:endParaRPr>
          </a:p>
          <a:p>
            <a:r>
              <a:rPr lang="en-US" sz="2800" b="1" u="sng">
                <a:solidFill>
                  <a:srgbClr val="003865"/>
                </a:solidFill>
                <a:ea typeface="+mn-lt"/>
                <a:cs typeface="+mn-lt"/>
              </a:rPr>
              <a:t>Immigrant</a:t>
            </a:r>
            <a:r>
              <a:rPr lang="en-US" sz="2800">
                <a:solidFill>
                  <a:srgbClr val="003865"/>
                </a:solidFill>
                <a:ea typeface="+mn-lt"/>
                <a:cs typeface="+mn-lt"/>
              </a:rPr>
              <a:t> is a person who comes to live permanently in a foreign country.</a:t>
            </a:r>
            <a:endParaRPr lang="en-US" sz="2800">
              <a:solidFill>
                <a:srgbClr val="003865"/>
              </a:solidFill>
              <a:cs typeface="Calibri"/>
            </a:endParaRPr>
          </a:p>
          <a:p>
            <a:endParaRPr lang="en-US" dirty="0">
              <a:solidFill>
                <a:srgbClr val="003865"/>
              </a:solidFill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AFEFD-25D9-4C36-9461-5D34C47B4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27212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77C5-ED50-426C-94F2-F602F8C5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Migrant Seasonal Farmworker Services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50C07-617F-48BE-9F29-1A7DC5F87418}"/>
              </a:ext>
            </a:extLst>
          </p:cNvPr>
          <p:cNvSpPr txBox="1"/>
          <p:nvPr/>
        </p:nvSpPr>
        <p:spPr>
          <a:xfrm>
            <a:off x="580607" y="1474679"/>
            <a:ext cx="11148680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cs typeface="Calibri"/>
              </a:rPr>
              <a:t>Minnesota Department of Employment and Economic Development (DEED) </a:t>
            </a:r>
            <a:r>
              <a:rPr lang="en-US" sz="2800" err="1">
                <a:solidFill>
                  <a:schemeClr val="tx2"/>
                </a:solidFill>
                <a:cs typeface="Calibri"/>
              </a:rPr>
              <a:t>CareerForce</a:t>
            </a:r>
            <a:r>
              <a:rPr lang="en-US" sz="2800">
                <a:solidFill>
                  <a:schemeClr val="tx2"/>
                </a:solidFill>
                <a:cs typeface="Calibri"/>
              </a:rPr>
              <a:t> Division oversees Migrant Seasonal Farmworker (MSFW) </a:t>
            </a:r>
            <a:r>
              <a:rPr lang="en-US" sz="2800" dirty="0">
                <a:solidFill>
                  <a:schemeClr val="tx2"/>
                </a:solidFill>
                <a:cs typeface="Calibri"/>
              </a:rPr>
              <a:t>Services</a:t>
            </a:r>
            <a:endParaRPr lang="en-US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cs typeface="Calibri"/>
              </a:rPr>
              <a:t>Migrant Labor Representatives (MLRs) work directly with migrant workers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cs typeface="Calibri"/>
              </a:rPr>
              <a:t>State Monitor Advocate ensures that MSFW services are implemented correctly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cs typeface="Calibri"/>
              </a:rPr>
              <a:t>Services Provided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cs typeface="Calibri"/>
              </a:rPr>
              <a:t>Outreach to farmworkers</a:t>
            </a:r>
            <a:endParaRPr lang="en-US" dirty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cs typeface="Calibri"/>
              </a:rPr>
              <a:t>Assistance to agricultural employers</a:t>
            </a:r>
          </a:p>
        </p:txBody>
      </p:sp>
    </p:spTree>
    <p:extLst>
      <p:ext uri="{BB962C8B-B14F-4D97-AF65-F5344CB8AC3E}">
        <p14:creationId xmlns:p14="http://schemas.microsoft.com/office/powerpoint/2010/main" val="239971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F0A7-DB18-40F0-B6E3-335191DD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2650" y="-1"/>
            <a:ext cx="5391150" cy="1216025"/>
          </a:xfrm>
        </p:spPr>
        <p:txBody>
          <a:bodyPr/>
          <a:lstStyle/>
          <a:p>
            <a:r>
              <a:rPr lang="en-US" dirty="0">
                <a:cs typeface="Calibri"/>
              </a:rPr>
              <a:t>Migrant and Seasonal Farmworker Services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B777C45-6286-46EC-8209-AD0C87A27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691" y="150371"/>
            <a:ext cx="4641147" cy="618608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E7F99-1210-485A-A373-6C646CEC7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D17408-32C7-4477-8277-CF28D95644DF}"/>
              </a:ext>
            </a:extLst>
          </p:cNvPr>
          <p:cNvSpPr txBox="1"/>
          <p:nvPr/>
        </p:nvSpPr>
        <p:spPr>
          <a:xfrm>
            <a:off x="6498021" y="1597572"/>
            <a:ext cx="38432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/>
              <a:buChar char="v"/>
            </a:pPr>
            <a:r>
              <a:rPr lang="en-US" sz="2400">
                <a:cs typeface="Calibri"/>
              </a:rPr>
              <a:t>Faribault</a:t>
            </a:r>
          </a:p>
          <a:p>
            <a:pPr algn="ctr"/>
            <a:r>
              <a:rPr lang="en-US" sz="2400">
                <a:cs typeface="Calibri"/>
              </a:rPr>
              <a:t>Martha Castaneda – MLR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FBFA5-528C-4DE0-9E15-1C76F507EA21}"/>
              </a:ext>
            </a:extLst>
          </p:cNvPr>
          <p:cNvSpPr txBox="1"/>
          <p:nvPr/>
        </p:nvSpPr>
        <p:spPr>
          <a:xfrm>
            <a:off x="6498021" y="2779986"/>
            <a:ext cx="38432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/>
              <a:buChar char="v"/>
            </a:pPr>
            <a:r>
              <a:rPr lang="en-US" sz="2400">
                <a:cs typeface="Calibri"/>
              </a:rPr>
              <a:t>Willmar</a:t>
            </a:r>
          </a:p>
          <a:p>
            <a:pPr algn="ctr"/>
            <a:r>
              <a:rPr lang="en-US" sz="2400">
                <a:cs typeface="Calibri"/>
              </a:rPr>
              <a:t>Josefina (Josie) Chavez - MLR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1B22D6-D24B-4AD7-B7EE-F479722AE87B}"/>
              </a:ext>
            </a:extLst>
          </p:cNvPr>
          <p:cNvSpPr txBox="1"/>
          <p:nvPr/>
        </p:nvSpPr>
        <p:spPr>
          <a:xfrm>
            <a:off x="6498021" y="4004930"/>
            <a:ext cx="384099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/>
              <a:buChar char="v"/>
            </a:pPr>
            <a:r>
              <a:rPr lang="en-US" sz="2400">
                <a:cs typeface="Calibri"/>
              </a:rPr>
              <a:t>Mankato</a:t>
            </a:r>
          </a:p>
          <a:p>
            <a:pPr algn="ctr"/>
            <a:r>
              <a:rPr lang="en-US" sz="2400">
                <a:cs typeface="Calibri"/>
              </a:rPr>
              <a:t>Janie Sandoval - MLR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0C53DB-B89F-4643-A4CB-F0A22F6ADD0D}"/>
              </a:ext>
            </a:extLst>
          </p:cNvPr>
          <p:cNvSpPr txBox="1"/>
          <p:nvPr/>
        </p:nvSpPr>
        <p:spPr>
          <a:xfrm>
            <a:off x="6498021" y="5302468"/>
            <a:ext cx="384099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/>
              <a:buChar char="v"/>
            </a:pPr>
            <a:r>
              <a:rPr lang="en-US" sz="2400">
                <a:cs typeface="Calibri"/>
              </a:rPr>
              <a:t>Rochester</a:t>
            </a:r>
          </a:p>
          <a:p>
            <a:pPr algn="ctr"/>
            <a:r>
              <a:rPr lang="en-US" sz="2400">
                <a:cs typeface="Calibri"/>
              </a:rPr>
              <a:t>Silvia Owens - MLR</a:t>
            </a:r>
          </a:p>
        </p:txBody>
      </p:sp>
    </p:spTree>
    <p:extLst>
      <p:ext uri="{BB962C8B-B14F-4D97-AF65-F5344CB8AC3E}">
        <p14:creationId xmlns:p14="http://schemas.microsoft.com/office/powerpoint/2010/main" val="356164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77C5-ED50-426C-94F2-F602F8C5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Migrant and Seasonal Farmworkers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50C07-617F-48BE-9F29-1A7DC5F87418}"/>
              </a:ext>
            </a:extLst>
          </p:cNvPr>
          <p:cNvSpPr txBox="1"/>
          <p:nvPr/>
        </p:nvSpPr>
        <p:spPr>
          <a:xfrm>
            <a:off x="580607" y="1474679"/>
            <a:ext cx="1114868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cs typeface="Calibri"/>
              </a:rPr>
              <a:t>Who are Minnesota’s migrant seasonal farmworkers?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Most migrant farmworkers come to Minnesota via the Midwest Migrant Stream, primarily from Texas (supply state)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510 registered MSFWs in Minnesota - a fraction of the actual 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81% travel to Minnesota for work (migrant vs. seasonal)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25% are 60+ years 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97% identified as Hispanic/Latino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61% reported Limited English Proficiency (often a barrier for workers)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37% report earning wages of $10-10.99/hour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+mn-lt"/>
                <a:cs typeface="Calibri"/>
              </a:rPr>
              <a:t>Strong work ethic oftentimes working 12 hour shifts and working when ill or injured.</a:t>
            </a:r>
          </a:p>
        </p:txBody>
      </p:sp>
    </p:spTree>
    <p:extLst>
      <p:ext uri="{BB962C8B-B14F-4D97-AF65-F5344CB8AC3E}">
        <p14:creationId xmlns:p14="http://schemas.microsoft.com/office/powerpoint/2010/main" val="115409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54" y="1593850"/>
            <a:ext cx="5728891" cy="45831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9170407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A83DAB-7D6A-4D1F-89F1-C56FD178C40E}" vid="{217DB3C4-729D-4F01-A68A-84F721C64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3db5dc-5e87-46c6-8702-89abe863cdde">
      <UserInfo>
        <DisplayName>Grove, Steve (DEED)</DisplayName>
        <AccountId>23</AccountId>
        <AccountType/>
      </UserInfo>
      <UserInfo>
        <DisplayName>Kangas.deed, Sue M (DEED)</DisplayName>
        <AccountId>34</AccountId>
        <AccountType/>
      </UserInfo>
      <UserInfo>
        <DisplayName>Stein, Heather (DEED)</DisplayName>
        <AccountId>32</AccountId>
        <AccountType/>
      </UserInfo>
      <UserInfo>
        <DisplayName>Chaffee, Blake (DEED)</DisplayName>
        <AccountId>25</AccountId>
        <AccountType/>
      </UserInfo>
      <UserInfo>
        <DisplayName>Dannen, Darielle (DEED)</DisplayName>
        <AccountId>35</AccountId>
        <AccountType/>
      </UserInfo>
      <UserInfo>
        <DisplayName>Rowe, Evan (DEED)</DisplayName>
        <AccountId>37</AccountId>
        <AccountType/>
      </UserInfo>
      <UserInfo>
        <DisplayName>Frosch, Elizabeth (DEED)</DisplayName>
        <AccountId>22</AccountId>
        <AccountType/>
      </UserInfo>
      <UserInfo>
        <DisplayName>Warfa, Hamse (DEED)</DisplayName>
        <AccountId>30</AccountId>
        <AccountType/>
      </UserInfo>
      <UserInfo>
        <DisplayName>McKinnon, Kevin (DEED)</DisplayName>
        <AccountId>29</AccountId>
        <AccountType/>
      </UserInfo>
      <UserInfo>
        <DisplayName>Lightner, Eric (DEED)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1BC6CE1C4844A847B698265BA7FEC" ma:contentTypeVersion="4" ma:contentTypeDescription="Create a new document." ma:contentTypeScope="" ma:versionID="cb8eb0e30e4ff6436a1196ff109dbd38">
  <xsd:schema xmlns:xsd="http://www.w3.org/2001/XMLSchema" xmlns:xs="http://www.w3.org/2001/XMLSchema" xmlns:p="http://schemas.microsoft.com/office/2006/metadata/properties" xmlns:ns2="a699be1a-1714-4342-a222-f91a80d5e189" xmlns:ns3="f93db5dc-5e87-46c6-8702-89abe863cdde" targetNamespace="http://schemas.microsoft.com/office/2006/metadata/properties" ma:root="true" ma:fieldsID="a18cae1141be8262a2c04aac84ab3acf" ns2:_="" ns3:_="">
    <xsd:import namespace="a699be1a-1714-4342-a222-f91a80d5e189"/>
    <xsd:import namespace="f93db5dc-5e87-46c6-8702-89abe863c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9be1a-1714-4342-a222-f91a80d5e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db5dc-5e87-46c6-8702-89abe863c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f93db5dc-5e87-46c6-8702-89abe863cd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699be1a-1714-4342-a222-f91a80d5e18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D4DC28-9D26-40B8-AE47-A1F1D1CDF8F6}">
  <ds:schemaRefs>
    <ds:schemaRef ds:uri="a699be1a-1714-4342-a222-f91a80d5e189"/>
    <ds:schemaRef ds:uri="f93db5dc-5e87-46c6-8702-89abe863cdd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of Minnesota</Template>
  <TotalTime>309</TotalTime>
  <Words>745</Words>
  <Application>Microsoft Office PowerPoint</Application>
  <PresentationFormat>Widescreen</PresentationFormat>
  <Paragraphs>66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Minnesota</vt:lpstr>
      <vt:lpstr>Agricultural Worker Wellness Committee (AWWC)  </vt:lpstr>
      <vt:lpstr>Agricultural Worker Wellness Committee (AWWC) </vt:lpstr>
      <vt:lpstr>Questions?</vt:lpstr>
      <vt:lpstr>Agricultural Worker Terminology </vt:lpstr>
      <vt:lpstr>Migrant Seasonal Farmworker Services </vt:lpstr>
      <vt:lpstr>Migrant and Seasonal Farmworker Services</vt:lpstr>
      <vt:lpstr>Migrant and Seasonal Farmworkers </vt:lpstr>
      <vt:lpstr>Questions?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DEED PowerPoint Presentation</dc:title>
  <dc:subject/>
  <dc:creator>Johnson, Heidi A (DEED)</dc:creator>
  <cp:keywords/>
  <dc:description/>
  <cp:lastModifiedBy>Zastoupil, Mike (MDH)</cp:lastModifiedBy>
  <cp:revision>236</cp:revision>
  <cp:lastPrinted>2017-03-14T16:27:36Z</cp:lastPrinted>
  <dcterms:created xsi:type="dcterms:W3CDTF">2019-08-09T15:36:59Z</dcterms:created>
  <dcterms:modified xsi:type="dcterms:W3CDTF">2021-04-26T20:38:58Z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0x010100A0A1BC6CE1C4844A847B698265BA7FEC</vt:lpwstr>
  </property>
</Properties>
</file>