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1"/>
  </p:notesMasterIdLst>
  <p:handoutMasterIdLst>
    <p:handoutMasterId r:id="rId22"/>
  </p:handoutMasterIdLst>
  <p:sldIdLst>
    <p:sldId id="322" r:id="rId5"/>
    <p:sldId id="753" r:id="rId6"/>
    <p:sldId id="754" r:id="rId7"/>
    <p:sldId id="256" r:id="rId8"/>
    <p:sldId id="413" r:id="rId9"/>
    <p:sldId id="377" r:id="rId10"/>
    <p:sldId id="761" r:id="rId11"/>
    <p:sldId id="352" r:id="rId12"/>
    <p:sldId id="768" r:id="rId13"/>
    <p:sldId id="767" r:id="rId14"/>
    <p:sldId id="773" r:id="rId15"/>
    <p:sldId id="277" r:id="rId16"/>
    <p:sldId id="332" r:id="rId17"/>
    <p:sldId id="335" r:id="rId18"/>
    <p:sldId id="355" r:id="rId19"/>
    <p:sldId id="415"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0738"/>
    <a:srgbClr val="003865"/>
    <a:srgbClr val="78BE21"/>
    <a:srgbClr val="000000"/>
    <a:srgbClr val="E8E8E8"/>
    <a:srgbClr val="0D0D0D"/>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48A08-B571-4598-ACBC-C11308E35657}" v="5" dt="2023-09-19T03:10:57.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9884" autoAdjust="0"/>
  </p:normalViewPr>
  <p:slideViewPr>
    <p:cSldViewPr snapToGrid="0">
      <p:cViewPr varScale="1">
        <p:scale>
          <a:sx n="65" d="100"/>
          <a:sy n="65" d="100"/>
        </p:scale>
        <p:origin x="91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5B60D-353D-42E9-A0C7-36C49D2D7B0F}"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en-US"/>
        </a:p>
      </dgm:t>
    </dgm:pt>
    <dgm:pt modelId="{CDE70E97-33F5-42A4-9B14-C1C20F41DADF}">
      <dgm:prSet phldrT="[Text]"/>
      <dgm:spPr/>
      <dgm:t>
        <a:bodyPr/>
        <a:lstStyle/>
        <a:p>
          <a:r>
            <a:rPr lang="en-US" dirty="0"/>
            <a:t>Statutory Goals</a:t>
          </a:r>
        </a:p>
      </dgm:t>
    </dgm:pt>
    <dgm:pt modelId="{7F25E9C6-757C-4B1B-8A13-3BF4A82D0566}" type="parTrans" cxnId="{1C3E76AF-0DE3-4D84-9F7E-FD4C69BD6108}">
      <dgm:prSet/>
      <dgm:spPr/>
      <dgm:t>
        <a:bodyPr/>
        <a:lstStyle/>
        <a:p>
          <a:endParaRPr lang="en-US"/>
        </a:p>
      </dgm:t>
    </dgm:pt>
    <dgm:pt modelId="{3AB7CF9E-A12D-457E-98F5-FE44A98EDEB0}" type="sibTrans" cxnId="{1C3E76AF-0DE3-4D84-9F7E-FD4C69BD6108}">
      <dgm:prSet/>
      <dgm:spPr/>
      <dgm:t>
        <a:bodyPr/>
        <a:lstStyle/>
        <a:p>
          <a:endParaRPr lang="en-US"/>
        </a:p>
      </dgm:t>
    </dgm:pt>
    <dgm:pt modelId="{1E93265B-F110-4E63-9E1A-2D5DFD38B1B0}">
      <dgm:prSet phldrT="[Text]"/>
      <dgm:spPr/>
      <dgm:t>
        <a:bodyPr/>
        <a:lstStyle/>
        <a:p>
          <a:r>
            <a:rPr lang="en-US" dirty="0"/>
            <a:t>Broadband Office/Task Force</a:t>
          </a:r>
        </a:p>
      </dgm:t>
    </dgm:pt>
    <dgm:pt modelId="{B4379B77-BED5-4916-920A-378932C5BB37}" type="parTrans" cxnId="{571BD08C-D38C-4D35-993A-28AAD6B0E383}">
      <dgm:prSet/>
      <dgm:spPr/>
      <dgm:t>
        <a:bodyPr/>
        <a:lstStyle/>
        <a:p>
          <a:endParaRPr lang="en-US"/>
        </a:p>
      </dgm:t>
    </dgm:pt>
    <dgm:pt modelId="{671E716E-BA05-49B6-A225-3CCC5D97CB65}" type="sibTrans" cxnId="{571BD08C-D38C-4D35-993A-28AAD6B0E383}">
      <dgm:prSet/>
      <dgm:spPr/>
      <dgm:t>
        <a:bodyPr/>
        <a:lstStyle/>
        <a:p>
          <a:endParaRPr lang="en-US"/>
        </a:p>
      </dgm:t>
    </dgm:pt>
    <dgm:pt modelId="{4ED1CCB3-14FE-42B9-80CF-CE5CE0F80600}">
      <dgm:prSet phldrT="[Text]"/>
      <dgm:spPr/>
      <dgm:t>
        <a:bodyPr/>
        <a:lstStyle/>
        <a:p>
          <a:r>
            <a:rPr lang="en-US" dirty="0"/>
            <a:t>Data (Mapping Program)</a:t>
          </a:r>
        </a:p>
      </dgm:t>
    </dgm:pt>
    <dgm:pt modelId="{8F061418-3DF7-48A1-9C10-0CC31D68B747}" type="parTrans" cxnId="{A2D4F2B4-7008-4FF1-B866-23E38BFC1C69}">
      <dgm:prSet/>
      <dgm:spPr/>
      <dgm:t>
        <a:bodyPr/>
        <a:lstStyle/>
        <a:p>
          <a:endParaRPr lang="en-US"/>
        </a:p>
      </dgm:t>
    </dgm:pt>
    <dgm:pt modelId="{C5CD070E-F49C-48F5-B74F-70F8A40B7E85}" type="sibTrans" cxnId="{A2D4F2B4-7008-4FF1-B866-23E38BFC1C69}">
      <dgm:prSet/>
      <dgm:spPr/>
      <dgm:t>
        <a:bodyPr/>
        <a:lstStyle/>
        <a:p>
          <a:endParaRPr lang="en-US"/>
        </a:p>
      </dgm:t>
    </dgm:pt>
    <dgm:pt modelId="{E03A3C17-63F8-4720-A8EE-444EAD8F25BB}">
      <dgm:prSet phldrT="[Text]"/>
      <dgm:spPr/>
      <dgm:t>
        <a:bodyPr/>
        <a:lstStyle/>
        <a:p>
          <a:pPr rtl="0"/>
          <a:r>
            <a:rPr lang="en-US" dirty="0"/>
            <a:t>Tools (</a:t>
          </a:r>
          <a:r>
            <a:rPr lang="en-US" dirty="0">
              <a:latin typeface="Calibri"/>
            </a:rPr>
            <a:t>Infrastructure Grants/Digital Equity)</a:t>
          </a:r>
          <a:endParaRPr lang="en-US" dirty="0"/>
        </a:p>
      </dgm:t>
    </dgm:pt>
    <dgm:pt modelId="{7F23C24C-809B-4766-B1E4-5F60438EA0B2}" type="parTrans" cxnId="{CCF94086-96B3-44F7-8301-52B2485E0C2A}">
      <dgm:prSet/>
      <dgm:spPr/>
      <dgm:t>
        <a:bodyPr/>
        <a:lstStyle/>
        <a:p>
          <a:endParaRPr lang="en-US"/>
        </a:p>
      </dgm:t>
    </dgm:pt>
    <dgm:pt modelId="{B958EE5C-E388-4D23-997A-306457300A9F}" type="sibTrans" cxnId="{CCF94086-96B3-44F7-8301-52B2485E0C2A}">
      <dgm:prSet/>
      <dgm:spPr/>
      <dgm:t>
        <a:bodyPr/>
        <a:lstStyle/>
        <a:p>
          <a:endParaRPr lang="en-US"/>
        </a:p>
      </dgm:t>
    </dgm:pt>
    <dgm:pt modelId="{5517AEFE-A80A-411D-B357-A096DE7353AF}" type="pres">
      <dgm:prSet presAssocID="{4BF5B60D-353D-42E9-A0C7-36C49D2D7B0F}" presName="matrix" presStyleCnt="0">
        <dgm:presLayoutVars>
          <dgm:chMax val="1"/>
          <dgm:dir/>
          <dgm:resizeHandles val="exact"/>
        </dgm:presLayoutVars>
      </dgm:prSet>
      <dgm:spPr/>
    </dgm:pt>
    <dgm:pt modelId="{7D1FF249-F1E9-4BD7-B6F3-89F394065686}" type="pres">
      <dgm:prSet presAssocID="{4BF5B60D-353D-42E9-A0C7-36C49D2D7B0F}" presName="diamond" presStyleLbl="bgShp" presStyleIdx="0" presStyleCnt="1"/>
      <dgm:spPr/>
    </dgm:pt>
    <dgm:pt modelId="{0AA9F0CF-9C24-4FF1-91E3-852C6959A972}" type="pres">
      <dgm:prSet presAssocID="{4BF5B60D-353D-42E9-A0C7-36C49D2D7B0F}" presName="quad1" presStyleLbl="node1" presStyleIdx="0" presStyleCnt="4">
        <dgm:presLayoutVars>
          <dgm:chMax val="0"/>
          <dgm:chPref val="0"/>
          <dgm:bulletEnabled val="1"/>
        </dgm:presLayoutVars>
      </dgm:prSet>
      <dgm:spPr/>
    </dgm:pt>
    <dgm:pt modelId="{B5AF3391-E13A-4612-8433-91D321913425}" type="pres">
      <dgm:prSet presAssocID="{4BF5B60D-353D-42E9-A0C7-36C49D2D7B0F}" presName="quad2" presStyleLbl="node1" presStyleIdx="1" presStyleCnt="4">
        <dgm:presLayoutVars>
          <dgm:chMax val="0"/>
          <dgm:chPref val="0"/>
          <dgm:bulletEnabled val="1"/>
        </dgm:presLayoutVars>
      </dgm:prSet>
      <dgm:spPr/>
    </dgm:pt>
    <dgm:pt modelId="{99598D25-D20F-4990-B75E-8101759D37F8}" type="pres">
      <dgm:prSet presAssocID="{4BF5B60D-353D-42E9-A0C7-36C49D2D7B0F}" presName="quad3" presStyleLbl="node1" presStyleIdx="2" presStyleCnt="4">
        <dgm:presLayoutVars>
          <dgm:chMax val="0"/>
          <dgm:chPref val="0"/>
          <dgm:bulletEnabled val="1"/>
        </dgm:presLayoutVars>
      </dgm:prSet>
      <dgm:spPr/>
    </dgm:pt>
    <dgm:pt modelId="{A6A0846D-8157-4531-997B-3E0CF0BEB830}" type="pres">
      <dgm:prSet presAssocID="{4BF5B60D-353D-42E9-A0C7-36C49D2D7B0F}" presName="quad4" presStyleLbl="node1" presStyleIdx="3" presStyleCnt="4">
        <dgm:presLayoutVars>
          <dgm:chMax val="0"/>
          <dgm:chPref val="0"/>
          <dgm:bulletEnabled val="1"/>
        </dgm:presLayoutVars>
      </dgm:prSet>
      <dgm:spPr/>
    </dgm:pt>
  </dgm:ptLst>
  <dgm:cxnLst>
    <dgm:cxn modelId="{6A161608-C6EE-4E04-9F83-6A549C29E82A}" type="presOf" srcId="{4ED1CCB3-14FE-42B9-80CF-CE5CE0F80600}" destId="{99598D25-D20F-4990-B75E-8101759D37F8}" srcOrd="0" destOrd="0" presId="urn:microsoft.com/office/officeart/2005/8/layout/matrix3"/>
    <dgm:cxn modelId="{2773C83C-2727-4B26-B15C-76D707E44E96}" type="presOf" srcId="{CDE70E97-33F5-42A4-9B14-C1C20F41DADF}" destId="{0AA9F0CF-9C24-4FF1-91E3-852C6959A972}" srcOrd="0" destOrd="0" presId="urn:microsoft.com/office/officeart/2005/8/layout/matrix3"/>
    <dgm:cxn modelId="{CCF94086-96B3-44F7-8301-52B2485E0C2A}" srcId="{4BF5B60D-353D-42E9-A0C7-36C49D2D7B0F}" destId="{E03A3C17-63F8-4720-A8EE-444EAD8F25BB}" srcOrd="3" destOrd="0" parTransId="{7F23C24C-809B-4766-B1E4-5F60438EA0B2}" sibTransId="{B958EE5C-E388-4D23-997A-306457300A9F}"/>
    <dgm:cxn modelId="{571BD08C-D38C-4D35-993A-28AAD6B0E383}" srcId="{4BF5B60D-353D-42E9-A0C7-36C49D2D7B0F}" destId="{1E93265B-F110-4E63-9E1A-2D5DFD38B1B0}" srcOrd="1" destOrd="0" parTransId="{B4379B77-BED5-4916-920A-378932C5BB37}" sibTransId="{671E716E-BA05-49B6-A225-3CCC5D97CB65}"/>
    <dgm:cxn modelId="{99EB5FAE-950E-4D73-8A45-8AAD44F7A14D}" type="presOf" srcId="{1E93265B-F110-4E63-9E1A-2D5DFD38B1B0}" destId="{B5AF3391-E13A-4612-8433-91D321913425}" srcOrd="0" destOrd="0" presId="urn:microsoft.com/office/officeart/2005/8/layout/matrix3"/>
    <dgm:cxn modelId="{1C3E76AF-0DE3-4D84-9F7E-FD4C69BD6108}" srcId="{4BF5B60D-353D-42E9-A0C7-36C49D2D7B0F}" destId="{CDE70E97-33F5-42A4-9B14-C1C20F41DADF}" srcOrd="0" destOrd="0" parTransId="{7F25E9C6-757C-4B1B-8A13-3BF4A82D0566}" sibTransId="{3AB7CF9E-A12D-457E-98F5-FE44A98EDEB0}"/>
    <dgm:cxn modelId="{A2D4F2B4-7008-4FF1-B866-23E38BFC1C69}" srcId="{4BF5B60D-353D-42E9-A0C7-36C49D2D7B0F}" destId="{4ED1CCB3-14FE-42B9-80CF-CE5CE0F80600}" srcOrd="2" destOrd="0" parTransId="{8F061418-3DF7-48A1-9C10-0CC31D68B747}" sibTransId="{C5CD070E-F49C-48F5-B74F-70F8A40B7E85}"/>
    <dgm:cxn modelId="{118597BC-1950-4648-8C6B-3B96ADAF0A20}" type="presOf" srcId="{E03A3C17-63F8-4720-A8EE-444EAD8F25BB}" destId="{A6A0846D-8157-4531-997B-3E0CF0BEB830}" srcOrd="0" destOrd="0" presId="urn:microsoft.com/office/officeart/2005/8/layout/matrix3"/>
    <dgm:cxn modelId="{768BABC0-2E97-42E3-94EA-C84A0A4F8EAC}" type="presOf" srcId="{4BF5B60D-353D-42E9-A0C7-36C49D2D7B0F}" destId="{5517AEFE-A80A-411D-B357-A096DE7353AF}" srcOrd="0" destOrd="0" presId="urn:microsoft.com/office/officeart/2005/8/layout/matrix3"/>
    <dgm:cxn modelId="{A41C2264-5F74-4A3C-8960-C54D5966BD18}" type="presParOf" srcId="{5517AEFE-A80A-411D-B357-A096DE7353AF}" destId="{7D1FF249-F1E9-4BD7-B6F3-89F394065686}" srcOrd="0" destOrd="0" presId="urn:microsoft.com/office/officeart/2005/8/layout/matrix3"/>
    <dgm:cxn modelId="{D23BC297-D922-4ED1-8BBE-942B84DFCD44}" type="presParOf" srcId="{5517AEFE-A80A-411D-B357-A096DE7353AF}" destId="{0AA9F0CF-9C24-4FF1-91E3-852C6959A972}" srcOrd="1" destOrd="0" presId="urn:microsoft.com/office/officeart/2005/8/layout/matrix3"/>
    <dgm:cxn modelId="{436B8BEB-F5BC-48E6-B9DC-441E9BFCF08D}" type="presParOf" srcId="{5517AEFE-A80A-411D-B357-A096DE7353AF}" destId="{B5AF3391-E13A-4612-8433-91D321913425}" srcOrd="2" destOrd="0" presId="urn:microsoft.com/office/officeart/2005/8/layout/matrix3"/>
    <dgm:cxn modelId="{1558D678-4414-46D1-BB6B-B7DA54A49B07}" type="presParOf" srcId="{5517AEFE-A80A-411D-B357-A096DE7353AF}" destId="{99598D25-D20F-4990-B75E-8101759D37F8}" srcOrd="3" destOrd="0" presId="urn:microsoft.com/office/officeart/2005/8/layout/matrix3"/>
    <dgm:cxn modelId="{3F28446F-357D-437E-8092-7C4338CE5D4A}" type="presParOf" srcId="{5517AEFE-A80A-411D-B357-A096DE7353AF}" destId="{A6A0846D-8157-4531-997B-3E0CF0BEB830}" srcOrd="4" destOrd="0" presId="urn:microsoft.com/office/officeart/2005/8/layout/matrix3"/>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5ED07-0176-4345-9133-224ABFD6C8D1}"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8AEC438C-9786-49C8-97FD-D680B75152E4}">
      <dgm:prSet phldrT="[Text]" custT="1"/>
      <dgm:spPr/>
      <dgm:t>
        <a:bodyPr/>
        <a:lstStyle/>
        <a:p>
          <a:pPr algn="ctr"/>
          <a:r>
            <a:rPr lang="en-US" sz="2800" dirty="0">
              <a:solidFill>
                <a:schemeClr val="bg1"/>
              </a:solidFill>
            </a:rPr>
            <a:t>2023</a:t>
          </a:r>
        </a:p>
      </dgm:t>
    </dgm:pt>
    <dgm:pt modelId="{9EA57EE5-186C-478A-B10C-27F08FB9E4A7}" type="parTrans" cxnId="{EBFBFCAE-1E3C-45BD-928F-2850F95741E4}">
      <dgm:prSet/>
      <dgm:spPr/>
      <dgm:t>
        <a:bodyPr/>
        <a:lstStyle/>
        <a:p>
          <a:endParaRPr lang="en-US"/>
        </a:p>
      </dgm:t>
    </dgm:pt>
    <dgm:pt modelId="{C494A27B-DF41-4EC4-87F4-F11CD761F4AA}" type="sibTrans" cxnId="{EBFBFCAE-1E3C-45BD-928F-2850F95741E4}">
      <dgm:prSet/>
      <dgm:spPr/>
      <dgm:t>
        <a:bodyPr/>
        <a:lstStyle/>
        <a:p>
          <a:endParaRPr lang="en-US"/>
        </a:p>
      </dgm:t>
    </dgm:pt>
    <dgm:pt modelId="{8FF5066A-E73F-4F74-A0C9-80C6A4AC2237}">
      <dgm:prSet phldrT="[Text]" custT="1"/>
      <dgm:spPr/>
      <dgm:t>
        <a:bodyPr/>
        <a:lstStyle/>
        <a:p>
          <a:r>
            <a:rPr lang="en-US" sz="2800" dirty="0">
              <a:solidFill>
                <a:schemeClr val="bg1"/>
              </a:solidFill>
            </a:rPr>
            <a:t>2024 - 2028</a:t>
          </a:r>
        </a:p>
      </dgm:t>
    </dgm:pt>
    <dgm:pt modelId="{9D845821-0F8A-48BC-959A-BB3CD65355D8}" type="parTrans" cxnId="{5743788D-44B8-4E3B-B873-078F185DBA81}">
      <dgm:prSet/>
      <dgm:spPr/>
      <dgm:t>
        <a:bodyPr/>
        <a:lstStyle/>
        <a:p>
          <a:endParaRPr lang="en-US"/>
        </a:p>
      </dgm:t>
    </dgm:pt>
    <dgm:pt modelId="{C6F26FE1-557F-4FE8-B42E-9CAEE9F1D5B2}" type="sibTrans" cxnId="{5743788D-44B8-4E3B-B873-078F185DBA81}">
      <dgm:prSet/>
      <dgm:spPr/>
      <dgm:t>
        <a:bodyPr/>
        <a:lstStyle/>
        <a:p>
          <a:endParaRPr lang="en-US"/>
        </a:p>
      </dgm:t>
    </dgm:pt>
    <dgm:pt modelId="{EB9E277A-108D-4D61-BB2A-1ED8EF399BA7}">
      <dgm:prSet phldrT="[Text]"/>
      <dgm:spPr/>
      <dgm:t>
        <a:bodyPr/>
        <a:lstStyle/>
        <a:p>
          <a:r>
            <a:rPr lang="en-US" dirty="0">
              <a:solidFill>
                <a:schemeClr val="tx2"/>
              </a:solidFill>
            </a:rPr>
            <a:t>MN uses a </a:t>
          </a:r>
          <a:r>
            <a:rPr lang="en-US" i="1" dirty="0">
              <a:solidFill>
                <a:schemeClr val="accent1">
                  <a:lumMod val="90000"/>
                  <a:lumOff val="10000"/>
                </a:schemeClr>
              </a:solidFill>
            </a:rPr>
            <a:t>Capacity</a:t>
          </a:r>
          <a:r>
            <a:rPr lang="en-US" i="1" dirty="0">
              <a:solidFill>
                <a:schemeClr val="tx1">
                  <a:lumMod val="50000"/>
                  <a:lumOff val="50000"/>
                </a:schemeClr>
              </a:solidFill>
            </a:rPr>
            <a:t> </a:t>
          </a:r>
          <a:r>
            <a:rPr lang="en-US" i="1" dirty="0">
              <a:solidFill>
                <a:schemeClr val="accent1">
                  <a:lumMod val="90000"/>
                  <a:lumOff val="10000"/>
                </a:schemeClr>
              </a:solidFill>
            </a:rPr>
            <a:t>Grant</a:t>
          </a:r>
          <a:r>
            <a:rPr lang="en-US" i="1" dirty="0">
              <a:solidFill>
                <a:schemeClr val="tx1">
                  <a:lumMod val="50000"/>
                  <a:lumOff val="50000"/>
                </a:schemeClr>
              </a:solidFill>
            </a:rPr>
            <a:t> </a:t>
          </a:r>
          <a:r>
            <a:rPr lang="en-US" dirty="0">
              <a:solidFill>
                <a:schemeClr val="tx2"/>
              </a:solidFill>
            </a:rPr>
            <a:t>to implement the Digital Opportunity Plan</a:t>
          </a:r>
        </a:p>
      </dgm:t>
    </dgm:pt>
    <dgm:pt modelId="{1C61AC3C-97C3-42E0-A699-E0F1DA69B70D}" type="parTrans" cxnId="{C521F63B-6641-4B9D-9120-620561CA1542}">
      <dgm:prSet/>
      <dgm:spPr/>
      <dgm:t>
        <a:bodyPr/>
        <a:lstStyle/>
        <a:p>
          <a:endParaRPr lang="en-US"/>
        </a:p>
      </dgm:t>
    </dgm:pt>
    <dgm:pt modelId="{0ED61D4A-EE81-408E-B61C-12C3F64156F7}" type="sibTrans" cxnId="{C521F63B-6641-4B9D-9120-620561CA1542}">
      <dgm:prSet/>
      <dgm:spPr/>
      <dgm:t>
        <a:bodyPr/>
        <a:lstStyle/>
        <a:p>
          <a:endParaRPr lang="en-US"/>
        </a:p>
      </dgm:t>
    </dgm:pt>
    <dgm:pt modelId="{575E3016-0B45-42A0-B165-A9962DA84CEC}">
      <dgm:prSet phldrT="[Text]"/>
      <dgm:spPr/>
      <dgm:t>
        <a:bodyPr/>
        <a:lstStyle/>
        <a:p>
          <a:r>
            <a:rPr lang="en-US" dirty="0">
              <a:solidFill>
                <a:schemeClr val="tx2"/>
              </a:solidFill>
            </a:rPr>
            <a:t>NTIA administers one </a:t>
          </a:r>
          <a:r>
            <a:rPr lang="en-US" u="sng" dirty="0">
              <a:solidFill>
                <a:schemeClr val="accent2">
                  <a:lumMod val="50000"/>
                </a:schemeClr>
              </a:solidFill>
            </a:rPr>
            <a:t>Competitive Grant</a:t>
          </a:r>
          <a:r>
            <a:rPr lang="en-US" u="none" dirty="0">
              <a:solidFill>
                <a:schemeClr val="accent2">
                  <a:lumMod val="50000"/>
                </a:schemeClr>
              </a:solidFill>
            </a:rPr>
            <a:t> </a:t>
          </a:r>
          <a:r>
            <a:rPr lang="en-US" dirty="0">
              <a:solidFill>
                <a:schemeClr val="tx2"/>
              </a:solidFill>
            </a:rPr>
            <a:t>round each year</a:t>
          </a:r>
        </a:p>
      </dgm:t>
    </dgm:pt>
    <dgm:pt modelId="{BDEDA431-249F-4198-80C6-30B554BE91D6}" type="parTrans" cxnId="{FB106713-AF56-4D4B-A025-1AD4A208A9A0}">
      <dgm:prSet/>
      <dgm:spPr/>
      <dgm:t>
        <a:bodyPr/>
        <a:lstStyle/>
        <a:p>
          <a:endParaRPr lang="en-US"/>
        </a:p>
      </dgm:t>
    </dgm:pt>
    <dgm:pt modelId="{9A32DC55-072D-43DC-99C6-B7BE90419EDC}" type="sibTrans" cxnId="{FB106713-AF56-4D4B-A025-1AD4A208A9A0}">
      <dgm:prSet/>
      <dgm:spPr/>
      <dgm:t>
        <a:bodyPr/>
        <a:lstStyle/>
        <a:p>
          <a:endParaRPr lang="en-US"/>
        </a:p>
      </dgm:t>
    </dgm:pt>
    <dgm:pt modelId="{66E195F8-752C-4DC5-A18F-6E5F32F2809A}">
      <dgm:prSet phldrT="[Text]"/>
      <dgm:spPr/>
      <dgm:t>
        <a:bodyPr/>
        <a:lstStyle/>
        <a:p>
          <a:r>
            <a:rPr lang="en-US" dirty="0">
              <a:solidFill>
                <a:schemeClr val="tx2"/>
              </a:solidFill>
            </a:rPr>
            <a:t>MN uses </a:t>
          </a:r>
          <a:r>
            <a:rPr lang="en-US" u="dashLong" baseline="0" dirty="0">
              <a:solidFill>
                <a:srgbClr val="FF0000"/>
              </a:solidFill>
            </a:rPr>
            <a:t>Planning Grant </a:t>
          </a:r>
          <a:r>
            <a:rPr lang="en-US" dirty="0">
              <a:solidFill>
                <a:schemeClr val="tx2"/>
              </a:solidFill>
            </a:rPr>
            <a:t>to develop statewide Digital Opportunity Plan due November 30</a:t>
          </a:r>
        </a:p>
      </dgm:t>
    </dgm:pt>
    <dgm:pt modelId="{E7E653A1-85A8-4190-B318-6C2813AF736C}" type="sibTrans" cxnId="{03290F4B-BFB5-469B-A1A9-298559541F7E}">
      <dgm:prSet/>
      <dgm:spPr/>
      <dgm:t>
        <a:bodyPr/>
        <a:lstStyle/>
        <a:p>
          <a:endParaRPr lang="en-US"/>
        </a:p>
      </dgm:t>
    </dgm:pt>
    <dgm:pt modelId="{505229F3-2EBF-403C-8173-5E4491403638}" type="parTrans" cxnId="{03290F4B-BFB5-469B-A1A9-298559541F7E}">
      <dgm:prSet/>
      <dgm:spPr/>
      <dgm:t>
        <a:bodyPr/>
        <a:lstStyle/>
        <a:p>
          <a:endParaRPr lang="en-US"/>
        </a:p>
      </dgm:t>
    </dgm:pt>
    <dgm:pt modelId="{FE412718-2EF3-4B43-A68C-8A87D571FB76}" type="pres">
      <dgm:prSet presAssocID="{6655ED07-0176-4345-9133-224ABFD6C8D1}" presName="Name0" presStyleCnt="0">
        <dgm:presLayoutVars>
          <dgm:dir/>
          <dgm:animLvl val="lvl"/>
          <dgm:resizeHandles val="exact"/>
        </dgm:presLayoutVars>
      </dgm:prSet>
      <dgm:spPr/>
    </dgm:pt>
    <dgm:pt modelId="{A7CBD2C2-3E4C-48F7-8B31-DA7690606A09}" type="pres">
      <dgm:prSet presAssocID="{6655ED07-0176-4345-9133-224ABFD6C8D1}" presName="dummy" presStyleCnt="0"/>
      <dgm:spPr/>
    </dgm:pt>
    <dgm:pt modelId="{6EF0C901-7E28-45F8-9783-3459C34F0C47}" type="pres">
      <dgm:prSet presAssocID="{6655ED07-0176-4345-9133-224ABFD6C8D1}" presName="linH" presStyleCnt="0"/>
      <dgm:spPr/>
    </dgm:pt>
    <dgm:pt modelId="{61F1E3A7-33E8-4B1E-8862-A05D20D954E9}" type="pres">
      <dgm:prSet presAssocID="{6655ED07-0176-4345-9133-224ABFD6C8D1}" presName="padding1" presStyleCnt="0"/>
      <dgm:spPr/>
    </dgm:pt>
    <dgm:pt modelId="{D0F4B3FA-8EB9-4C9C-BD1B-8767D4C00C20}" type="pres">
      <dgm:prSet presAssocID="{8AEC438C-9786-49C8-97FD-D680B75152E4}" presName="linV" presStyleCnt="0"/>
      <dgm:spPr/>
    </dgm:pt>
    <dgm:pt modelId="{42C6D68A-6BC5-495A-84CC-DBFDCFA2DA78}" type="pres">
      <dgm:prSet presAssocID="{8AEC438C-9786-49C8-97FD-D680B75152E4}" presName="spVertical1" presStyleCnt="0"/>
      <dgm:spPr/>
    </dgm:pt>
    <dgm:pt modelId="{A6899B48-3864-4FB7-921F-005BD9A5C346}" type="pres">
      <dgm:prSet presAssocID="{8AEC438C-9786-49C8-97FD-D680B75152E4}" presName="parTx" presStyleLbl="revTx" presStyleIdx="0" presStyleCnt="4" custLinFactNeighborY="-27910">
        <dgm:presLayoutVars>
          <dgm:chMax val="0"/>
          <dgm:chPref val="0"/>
          <dgm:bulletEnabled val="1"/>
        </dgm:presLayoutVars>
      </dgm:prSet>
      <dgm:spPr/>
    </dgm:pt>
    <dgm:pt modelId="{BC7E33D1-1E7B-4E28-A513-929A4ECEA51F}" type="pres">
      <dgm:prSet presAssocID="{8AEC438C-9786-49C8-97FD-D680B75152E4}" presName="spVertical2" presStyleCnt="0"/>
      <dgm:spPr/>
    </dgm:pt>
    <dgm:pt modelId="{E49C3DA4-8FEA-4185-8EED-B8102C6A4024}" type="pres">
      <dgm:prSet presAssocID="{8AEC438C-9786-49C8-97FD-D680B75152E4}" presName="spVertical3" presStyleCnt="0"/>
      <dgm:spPr/>
    </dgm:pt>
    <dgm:pt modelId="{E6E5D995-56AD-4D39-AC9D-E2E8C463C133}" type="pres">
      <dgm:prSet presAssocID="{8AEC438C-9786-49C8-97FD-D680B75152E4}" presName="desTx" presStyleLbl="revTx" presStyleIdx="1" presStyleCnt="4" custLinFactNeighborY="-55824">
        <dgm:presLayoutVars>
          <dgm:bulletEnabled val="1"/>
        </dgm:presLayoutVars>
      </dgm:prSet>
      <dgm:spPr/>
    </dgm:pt>
    <dgm:pt modelId="{AD494970-14E8-4737-BB74-4CBDB27ECF27}" type="pres">
      <dgm:prSet presAssocID="{C494A27B-DF41-4EC4-87F4-F11CD761F4AA}" presName="space" presStyleCnt="0"/>
      <dgm:spPr/>
    </dgm:pt>
    <dgm:pt modelId="{2E6ABAFB-B0A2-4988-8B8A-7B9FA997FBB0}" type="pres">
      <dgm:prSet presAssocID="{8FF5066A-E73F-4F74-A0C9-80C6A4AC2237}" presName="linV" presStyleCnt="0"/>
      <dgm:spPr/>
    </dgm:pt>
    <dgm:pt modelId="{9CEB0254-B796-44FD-8F27-0BAD7A98340D}" type="pres">
      <dgm:prSet presAssocID="{8FF5066A-E73F-4F74-A0C9-80C6A4AC2237}" presName="spVertical1" presStyleCnt="0"/>
      <dgm:spPr/>
    </dgm:pt>
    <dgm:pt modelId="{580CE45F-E232-41F4-A722-8A94B673C14A}" type="pres">
      <dgm:prSet presAssocID="{8FF5066A-E73F-4F74-A0C9-80C6A4AC2237}" presName="parTx" presStyleLbl="revTx" presStyleIdx="2" presStyleCnt="4" custLinFactNeighborY="-30701">
        <dgm:presLayoutVars>
          <dgm:chMax val="0"/>
          <dgm:chPref val="0"/>
          <dgm:bulletEnabled val="1"/>
        </dgm:presLayoutVars>
      </dgm:prSet>
      <dgm:spPr/>
    </dgm:pt>
    <dgm:pt modelId="{89A2939D-AC02-404B-9608-47F98FCA8B6E}" type="pres">
      <dgm:prSet presAssocID="{8FF5066A-E73F-4F74-A0C9-80C6A4AC2237}" presName="spVertical2" presStyleCnt="0"/>
      <dgm:spPr/>
    </dgm:pt>
    <dgm:pt modelId="{BBFDA38B-AF26-4996-B6FB-CED8E5AF9E26}" type="pres">
      <dgm:prSet presAssocID="{8FF5066A-E73F-4F74-A0C9-80C6A4AC2237}" presName="spVertical3" presStyleCnt="0"/>
      <dgm:spPr/>
    </dgm:pt>
    <dgm:pt modelId="{2F72C321-CB49-4458-B5C2-D52E22B9C20A}" type="pres">
      <dgm:prSet presAssocID="{8FF5066A-E73F-4F74-A0C9-80C6A4AC2237}" presName="desTx" presStyleLbl="revTx" presStyleIdx="3" presStyleCnt="4" custLinFactNeighborY="-55824">
        <dgm:presLayoutVars>
          <dgm:bulletEnabled val="1"/>
        </dgm:presLayoutVars>
      </dgm:prSet>
      <dgm:spPr/>
    </dgm:pt>
    <dgm:pt modelId="{EB302F1C-A957-4F5F-9B9D-F9440CEFBEB9}" type="pres">
      <dgm:prSet presAssocID="{6655ED07-0176-4345-9133-224ABFD6C8D1}" presName="padding2" presStyleCnt="0"/>
      <dgm:spPr/>
    </dgm:pt>
    <dgm:pt modelId="{42D2DD52-CEE0-4FD5-8F7B-2BDF65D8EB10}" type="pres">
      <dgm:prSet presAssocID="{6655ED07-0176-4345-9133-224ABFD6C8D1}" presName="negArrow" presStyleCnt="0"/>
      <dgm:spPr/>
    </dgm:pt>
    <dgm:pt modelId="{654121ED-12F5-4482-9D0C-25AC00FC32A5}" type="pres">
      <dgm:prSet presAssocID="{6655ED07-0176-4345-9133-224ABFD6C8D1}" presName="backgroundArrow" presStyleLbl="node1" presStyleIdx="0" presStyleCnt="1" custScaleY="83608" custLinFactNeighborY="-1045"/>
      <dgm:spPr/>
    </dgm:pt>
  </dgm:ptLst>
  <dgm:cxnLst>
    <dgm:cxn modelId="{20927504-07B9-45EA-A26B-EB0A29A806C9}" type="presOf" srcId="{EB9E277A-108D-4D61-BB2A-1ED8EF399BA7}" destId="{2F72C321-CB49-4458-B5C2-D52E22B9C20A}" srcOrd="0" destOrd="0" presId="urn:microsoft.com/office/officeart/2005/8/layout/hProcess3"/>
    <dgm:cxn modelId="{71198C07-EF20-4574-B104-4FE1515CA9CB}" type="presOf" srcId="{8AEC438C-9786-49C8-97FD-D680B75152E4}" destId="{A6899B48-3864-4FB7-921F-005BD9A5C346}" srcOrd="0" destOrd="0" presId="urn:microsoft.com/office/officeart/2005/8/layout/hProcess3"/>
    <dgm:cxn modelId="{FB106713-AF56-4D4B-A025-1AD4A208A9A0}" srcId="{8FF5066A-E73F-4F74-A0C9-80C6A4AC2237}" destId="{575E3016-0B45-42A0-B165-A9962DA84CEC}" srcOrd="1" destOrd="0" parTransId="{BDEDA431-249F-4198-80C6-30B554BE91D6}" sibTransId="{9A32DC55-072D-43DC-99C6-B7BE90419EDC}"/>
    <dgm:cxn modelId="{3995F42E-BEB5-409F-ADAD-A1E4A5BC8B4E}" type="presOf" srcId="{6655ED07-0176-4345-9133-224ABFD6C8D1}" destId="{FE412718-2EF3-4B43-A68C-8A87D571FB76}" srcOrd="0" destOrd="0" presId="urn:microsoft.com/office/officeart/2005/8/layout/hProcess3"/>
    <dgm:cxn modelId="{C521F63B-6641-4B9D-9120-620561CA1542}" srcId="{8FF5066A-E73F-4F74-A0C9-80C6A4AC2237}" destId="{EB9E277A-108D-4D61-BB2A-1ED8EF399BA7}" srcOrd="0" destOrd="0" parTransId="{1C61AC3C-97C3-42E0-A699-E0F1DA69B70D}" sibTransId="{0ED61D4A-EE81-408E-B61C-12C3F64156F7}"/>
    <dgm:cxn modelId="{03290F4B-BFB5-469B-A1A9-298559541F7E}" srcId="{8AEC438C-9786-49C8-97FD-D680B75152E4}" destId="{66E195F8-752C-4DC5-A18F-6E5F32F2809A}" srcOrd="0" destOrd="0" parTransId="{505229F3-2EBF-403C-8173-5E4491403638}" sibTransId="{E7E653A1-85A8-4190-B318-6C2813AF736C}"/>
    <dgm:cxn modelId="{F4143C53-C7DE-44C6-ADB0-3FF8C8DCEF51}" type="presOf" srcId="{575E3016-0B45-42A0-B165-A9962DA84CEC}" destId="{2F72C321-CB49-4458-B5C2-D52E22B9C20A}" srcOrd="0" destOrd="1" presId="urn:microsoft.com/office/officeart/2005/8/layout/hProcess3"/>
    <dgm:cxn modelId="{3D041F75-EDFC-49C0-9171-3CF0A197D1AC}" type="presOf" srcId="{66E195F8-752C-4DC5-A18F-6E5F32F2809A}" destId="{E6E5D995-56AD-4D39-AC9D-E2E8C463C133}" srcOrd="0" destOrd="0" presId="urn:microsoft.com/office/officeart/2005/8/layout/hProcess3"/>
    <dgm:cxn modelId="{5743788D-44B8-4E3B-B873-078F185DBA81}" srcId="{6655ED07-0176-4345-9133-224ABFD6C8D1}" destId="{8FF5066A-E73F-4F74-A0C9-80C6A4AC2237}" srcOrd="1" destOrd="0" parTransId="{9D845821-0F8A-48BC-959A-BB3CD65355D8}" sibTransId="{C6F26FE1-557F-4FE8-B42E-9CAEE9F1D5B2}"/>
    <dgm:cxn modelId="{EBFBFCAE-1E3C-45BD-928F-2850F95741E4}" srcId="{6655ED07-0176-4345-9133-224ABFD6C8D1}" destId="{8AEC438C-9786-49C8-97FD-D680B75152E4}" srcOrd="0" destOrd="0" parTransId="{9EA57EE5-186C-478A-B10C-27F08FB9E4A7}" sibTransId="{C494A27B-DF41-4EC4-87F4-F11CD761F4AA}"/>
    <dgm:cxn modelId="{47C09EDB-0086-41D8-91AF-A23A973D0FDE}" type="presOf" srcId="{8FF5066A-E73F-4F74-A0C9-80C6A4AC2237}" destId="{580CE45F-E232-41F4-A722-8A94B673C14A}" srcOrd="0" destOrd="0" presId="urn:microsoft.com/office/officeart/2005/8/layout/hProcess3"/>
    <dgm:cxn modelId="{AA6C3FEA-DF50-4D61-80F6-A20C7623FA51}" type="presParOf" srcId="{FE412718-2EF3-4B43-A68C-8A87D571FB76}" destId="{A7CBD2C2-3E4C-48F7-8B31-DA7690606A09}" srcOrd="0" destOrd="0" presId="urn:microsoft.com/office/officeart/2005/8/layout/hProcess3"/>
    <dgm:cxn modelId="{AF51996D-36A0-4635-A1C6-DADB317347F7}" type="presParOf" srcId="{FE412718-2EF3-4B43-A68C-8A87D571FB76}" destId="{6EF0C901-7E28-45F8-9783-3459C34F0C47}" srcOrd="1" destOrd="0" presId="urn:microsoft.com/office/officeart/2005/8/layout/hProcess3"/>
    <dgm:cxn modelId="{87C063FD-5FEB-4EE4-ACCA-752325905FB4}" type="presParOf" srcId="{6EF0C901-7E28-45F8-9783-3459C34F0C47}" destId="{61F1E3A7-33E8-4B1E-8862-A05D20D954E9}" srcOrd="0" destOrd="0" presId="urn:microsoft.com/office/officeart/2005/8/layout/hProcess3"/>
    <dgm:cxn modelId="{8976ECA9-9F5D-442A-94CB-791B87DFB5A0}" type="presParOf" srcId="{6EF0C901-7E28-45F8-9783-3459C34F0C47}" destId="{D0F4B3FA-8EB9-4C9C-BD1B-8767D4C00C20}" srcOrd="1" destOrd="0" presId="urn:microsoft.com/office/officeart/2005/8/layout/hProcess3"/>
    <dgm:cxn modelId="{93B0F3B9-343C-4D88-AC5A-FFE425B7B99F}" type="presParOf" srcId="{D0F4B3FA-8EB9-4C9C-BD1B-8767D4C00C20}" destId="{42C6D68A-6BC5-495A-84CC-DBFDCFA2DA78}" srcOrd="0" destOrd="0" presId="urn:microsoft.com/office/officeart/2005/8/layout/hProcess3"/>
    <dgm:cxn modelId="{7C50D308-E5A9-4883-A6A0-0DEF3989C82A}" type="presParOf" srcId="{D0F4B3FA-8EB9-4C9C-BD1B-8767D4C00C20}" destId="{A6899B48-3864-4FB7-921F-005BD9A5C346}" srcOrd="1" destOrd="0" presId="urn:microsoft.com/office/officeart/2005/8/layout/hProcess3"/>
    <dgm:cxn modelId="{5D95BF2A-3881-435E-A450-3E31C595D92B}" type="presParOf" srcId="{D0F4B3FA-8EB9-4C9C-BD1B-8767D4C00C20}" destId="{BC7E33D1-1E7B-4E28-A513-929A4ECEA51F}" srcOrd="2" destOrd="0" presId="urn:microsoft.com/office/officeart/2005/8/layout/hProcess3"/>
    <dgm:cxn modelId="{B1F1C208-7A7C-4C75-BE51-7F19A1362CDC}" type="presParOf" srcId="{D0F4B3FA-8EB9-4C9C-BD1B-8767D4C00C20}" destId="{E49C3DA4-8FEA-4185-8EED-B8102C6A4024}" srcOrd="3" destOrd="0" presId="urn:microsoft.com/office/officeart/2005/8/layout/hProcess3"/>
    <dgm:cxn modelId="{BB53B0B8-EFEF-4100-80F8-9CCB676EEA4B}" type="presParOf" srcId="{D0F4B3FA-8EB9-4C9C-BD1B-8767D4C00C20}" destId="{E6E5D995-56AD-4D39-AC9D-E2E8C463C133}" srcOrd="4" destOrd="0" presId="urn:microsoft.com/office/officeart/2005/8/layout/hProcess3"/>
    <dgm:cxn modelId="{34CF7758-24E2-4457-A4BB-C69EC6037106}" type="presParOf" srcId="{6EF0C901-7E28-45F8-9783-3459C34F0C47}" destId="{AD494970-14E8-4737-BB74-4CBDB27ECF27}" srcOrd="2" destOrd="0" presId="urn:microsoft.com/office/officeart/2005/8/layout/hProcess3"/>
    <dgm:cxn modelId="{FA823102-7B5F-4C5B-847A-5E481A9F2A4E}" type="presParOf" srcId="{6EF0C901-7E28-45F8-9783-3459C34F0C47}" destId="{2E6ABAFB-B0A2-4988-8B8A-7B9FA997FBB0}" srcOrd="3" destOrd="0" presId="urn:microsoft.com/office/officeart/2005/8/layout/hProcess3"/>
    <dgm:cxn modelId="{029F4734-78C4-4017-B389-12ABBC4F0310}" type="presParOf" srcId="{2E6ABAFB-B0A2-4988-8B8A-7B9FA997FBB0}" destId="{9CEB0254-B796-44FD-8F27-0BAD7A98340D}" srcOrd="0" destOrd="0" presId="urn:microsoft.com/office/officeart/2005/8/layout/hProcess3"/>
    <dgm:cxn modelId="{0FC61354-A781-4106-94E1-4E636955158B}" type="presParOf" srcId="{2E6ABAFB-B0A2-4988-8B8A-7B9FA997FBB0}" destId="{580CE45F-E232-41F4-A722-8A94B673C14A}" srcOrd="1" destOrd="0" presId="urn:microsoft.com/office/officeart/2005/8/layout/hProcess3"/>
    <dgm:cxn modelId="{B68C2CF5-C9B5-4139-B3EC-3E68AE129923}" type="presParOf" srcId="{2E6ABAFB-B0A2-4988-8B8A-7B9FA997FBB0}" destId="{89A2939D-AC02-404B-9608-47F98FCA8B6E}" srcOrd="2" destOrd="0" presId="urn:microsoft.com/office/officeart/2005/8/layout/hProcess3"/>
    <dgm:cxn modelId="{24E0E09F-6499-4B41-BC47-8CB0C91CB320}" type="presParOf" srcId="{2E6ABAFB-B0A2-4988-8B8A-7B9FA997FBB0}" destId="{BBFDA38B-AF26-4996-B6FB-CED8E5AF9E26}" srcOrd="3" destOrd="0" presId="urn:microsoft.com/office/officeart/2005/8/layout/hProcess3"/>
    <dgm:cxn modelId="{275AA9BA-1651-4B82-93A6-824562E86CD6}" type="presParOf" srcId="{2E6ABAFB-B0A2-4988-8B8A-7B9FA997FBB0}" destId="{2F72C321-CB49-4458-B5C2-D52E22B9C20A}" srcOrd="4" destOrd="0" presId="urn:microsoft.com/office/officeart/2005/8/layout/hProcess3"/>
    <dgm:cxn modelId="{025020D1-C3C3-41B9-A4DA-DD19F677CFC1}" type="presParOf" srcId="{6EF0C901-7E28-45F8-9783-3459C34F0C47}" destId="{EB302F1C-A957-4F5F-9B9D-F9440CEFBEB9}" srcOrd="4" destOrd="0" presId="urn:microsoft.com/office/officeart/2005/8/layout/hProcess3"/>
    <dgm:cxn modelId="{607433B8-D9EF-49E5-8DFE-5F0445C17927}" type="presParOf" srcId="{6EF0C901-7E28-45F8-9783-3459C34F0C47}" destId="{42D2DD52-CEE0-4FD5-8F7B-2BDF65D8EB10}" srcOrd="5" destOrd="0" presId="urn:microsoft.com/office/officeart/2005/8/layout/hProcess3"/>
    <dgm:cxn modelId="{8198838E-B75B-44F2-9BA2-CDA96B80DF03}" type="presParOf" srcId="{6EF0C901-7E28-45F8-9783-3459C34F0C47}" destId="{654121ED-12F5-4482-9D0C-25AC00FC32A5}"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6692C9-9FA3-4F8C-A4F1-0B3AC76076BA}"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n-US"/>
        </a:p>
      </dgm:t>
    </dgm:pt>
    <dgm:pt modelId="{764D32EC-5664-4763-BD33-857B99D60330}">
      <dgm:prSet phldrT="[Text]" custT="1"/>
      <dgm:spPr/>
      <dgm:t>
        <a:bodyPr/>
        <a:lstStyle/>
        <a:p>
          <a:pPr algn="ctr">
            <a:lnSpc>
              <a:spcPct val="100000"/>
            </a:lnSpc>
            <a:spcAft>
              <a:spcPts val="0"/>
            </a:spcAft>
          </a:pPr>
          <a:r>
            <a:rPr lang="en-US" sz="1800" b="1" dirty="0">
              <a:solidFill>
                <a:srgbClr val="000000"/>
              </a:solidFill>
            </a:rPr>
            <a:t>January</a:t>
          </a:r>
        </a:p>
      </dgm:t>
    </dgm:pt>
    <dgm:pt modelId="{3698817E-6823-4383-9FEE-8EC8B693764B}" type="parTrans" cxnId="{C913641B-9F95-4A00-B6DC-067A3D205960}">
      <dgm:prSet/>
      <dgm:spPr/>
      <dgm:t>
        <a:bodyPr/>
        <a:lstStyle/>
        <a:p>
          <a:endParaRPr lang="en-US">
            <a:solidFill>
              <a:srgbClr val="000000"/>
            </a:solidFill>
          </a:endParaRPr>
        </a:p>
      </dgm:t>
    </dgm:pt>
    <dgm:pt modelId="{78121D55-24A3-4A4D-BCBD-9EC87D304663}" type="sibTrans" cxnId="{C913641B-9F95-4A00-B6DC-067A3D205960}">
      <dgm:prSet/>
      <dgm:spPr/>
      <dgm:t>
        <a:bodyPr/>
        <a:lstStyle/>
        <a:p>
          <a:endParaRPr lang="en-US">
            <a:solidFill>
              <a:srgbClr val="000000"/>
            </a:solidFill>
          </a:endParaRPr>
        </a:p>
      </dgm:t>
    </dgm:pt>
    <dgm:pt modelId="{939F2AD1-D749-4DE8-B02B-A166ADB7F962}">
      <dgm:prSet phldrT="[Text]" custT="1"/>
      <dgm:spPr/>
      <dgm:t>
        <a:bodyPr/>
        <a:lstStyle/>
        <a:p>
          <a:pPr algn="l">
            <a:lnSpc>
              <a:spcPct val="100000"/>
            </a:lnSpc>
            <a:spcAft>
              <a:spcPts val="0"/>
            </a:spcAft>
          </a:pPr>
          <a:r>
            <a:rPr lang="en-US" sz="1600" dirty="0">
              <a:solidFill>
                <a:srgbClr val="000000"/>
              </a:solidFill>
            </a:rPr>
            <a:t>25: OBD kickoff event at Mystic Lake</a:t>
          </a:r>
        </a:p>
      </dgm:t>
    </dgm:pt>
    <dgm:pt modelId="{B767C0BD-7EDF-4C45-B350-C8711748A74B}" type="parTrans" cxnId="{B1FCB6DF-5093-4839-88FA-011808ECC08E}">
      <dgm:prSet/>
      <dgm:spPr/>
      <dgm:t>
        <a:bodyPr/>
        <a:lstStyle/>
        <a:p>
          <a:endParaRPr lang="en-US">
            <a:solidFill>
              <a:srgbClr val="000000"/>
            </a:solidFill>
          </a:endParaRPr>
        </a:p>
      </dgm:t>
    </dgm:pt>
    <dgm:pt modelId="{106AC2EE-968D-430A-8B53-27148F79F063}" type="sibTrans" cxnId="{B1FCB6DF-5093-4839-88FA-011808ECC08E}">
      <dgm:prSet/>
      <dgm:spPr/>
      <dgm:t>
        <a:bodyPr/>
        <a:lstStyle/>
        <a:p>
          <a:endParaRPr lang="en-US">
            <a:solidFill>
              <a:srgbClr val="000000"/>
            </a:solidFill>
          </a:endParaRPr>
        </a:p>
      </dgm:t>
    </dgm:pt>
    <dgm:pt modelId="{8F5CC9BA-D5F3-45C4-A7A4-49AE172B5E43}">
      <dgm:prSet phldrT="[Text]" custT="1"/>
      <dgm:spPr>
        <a:noFill/>
      </dgm:spPr>
      <dgm:t>
        <a:bodyPr/>
        <a:lstStyle/>
        <a:p>
          <a:pPr algn="ctr">
            <a:lnSpc>
              <a:spcPct val="100000"/>
            </a:lnSpc>
            <a:spcAft>
              <a:spcPts val="0"/>
            </a:spcAft>
          </a:pPr>
          <a:r>
            <a:rPr lang="en-US" sz="1800" b="1" dirty="0">
              <a:solidFill>
                <a:srgbClr val="000000"/>
              </a:solidFill>
            </a:rPr>
            <a:t>February</a:t>
          </a:r>
          <a:endParaRPr lang="en-US" sz="2100" b="1" dirty="0">
            <a:solidFill>
              <a:srgbClr val="000000"/>
            </a:solidFill>
          </a:endParaRPr>
        </a:p>
      </dgm:t>
    </dgm:pt>
    <dgm:pt modelId="{7E9AA0B9-65D0-476A-A1CD-D017FBC15D82}" type="parTrans" cxnId="{395BC501-045E-4C08-AE99-5666A17EC216}">
      <dgm:prSet/>
      <dgm:spPr/>
      <dgm:t>
        <a:bodyPr/>
        <a:lstStyle/>
        <a:p>
          <a:endParaRPr lang="en-US">
            <a:solidFill>
              <a:srgbClr val="000000"/>
            </a:solidFill>
          </a:endParaRPr>
        </a:p>
      </dgm:t>
    </dgm:pt>
    <dgm:pt modelId="{3BD75C4C-5B60-43F4-8B04-E9F57F2521AE}" type="sibTrans" cxnId="{395BC501-045E-4C08-AE99-5666A17EC216}">
      <dgm:prSet/>
      <dgm:spPr/>
      <dgm:t>
        <a:bodyPr/>
        <a:lstStyle/>
        <a:p>
          <a:endParaRPr lang="en-US">
            <a:solidFill>
              <a:srgbClr val="000000"/>
            </a:solidFill>
          </a:endParaRPr>
        </a:p>
      </dgm:t>
    </dgm:pt>
    <dgm:pt modelId="{0B24A123-373D-46A1-8705-27C35E356E9C}">
      <dgm:prSet phldrT="[Text]" custT="1"/>
      <dgm:spPr>
        <a:noFill/>
      </dgm:spPr>
      <dgm:t>
        <a:bodyPr/>
        <a:lstStyle/>
        <a:p>
          <a:pPr algn="l">
            <a:lnSpc>
              <a:spcPct val="100000"/>
            </a:lnSpc>
            <a:spcAft>
              <a:spcPts val="0"/>
            </a:spcAft>
          </a:pPr>
          <a:r>
            <a:rPr lang="en-US" sz="1600" dirty="0">
              <a:solidFill>
                <a:srgbClr val="000000"/>
              </a:solidFill>
            </a:rPr>
            <a:t>8, 15, 22: Virtual office hours for prospective DCCs</a:t>
          </a:r>
        </a:p>
      </dgm:t>
    </dgm:pt>
    <dgm:pt modelId="{ED949D86-904A-48C6-997A-E955D9B06143}" type="parTrans" cxnId="{7DC011DA-DA98-43E0-9E7B-5A625CBC19A3}">
      <dgm:prSet/>
      <dgm:spPr/>
      <dgm:t>
        <a:bodyPr/>
        <a:lstStyle/>
        <a:p>
          <a:endParaRPr lang="en-US">
            <a:solidFill>
              <a:srgbClr val="000000"/>
            </a:solidFill>
          </a:endParaRPr>
        </a:p>
      </dgm:t>
    </dgm:pt>
    <dgm:pt modelId="{0ECC2BFF-F481-4FD9-AEA8-70D63941E259}" type="sibTrans" cxnId="{7DC011DA-DA98-43E0-9E7B-5A625CBC19A3}">
      <dgm:prSet/>
      <dgm:spPr/>
      <dgm:t>
        <a:bodyPr/>
        <a:lstStyle/>
        <a:p>
          <a:endParaRPr lang="en-US">
            <a:solidFill>
              <a:srgbClr val="000000"/>
            </a:solidFill>
          </a:endParaRPr>
        </a:p>
      </dgm:t>
    </dgm:pt>
    <dgm:pt modelId="{26D7CA64-B54B-4849-8367-AC26822522E3}">
      <dgm:prSet phldrT="[Text]" custT="1"/>
      <dgm:spPr/>
      <dgm:t>
        <a:bodyPr/>
        <a:lstStyle/>
        <a:p>
          <a:pPr algn="ctr">
            <a:lnSpc>
              <a:spcPct val="100000"/>
            </a:lnSpc>
            <a:spcAft>
              <a:spcPts val="0"/>
            </a:spcAft>
          </a:pPr>
          <a:r>
            <a:rPr lang="en-US" sz="1800" b="1" dirty="0">
              <a:solidFill>
                <a:srgbClr val="000000"/>
              </a:solidFill>
            </a:rPr>
            <a:t>March</a:t>
          </a:r>
          <a:endParaRPr lang="en-US" sz="2100" b="1" dirty="0">
            <a:solidFill>
              <a:srgbClr val="000000"/>
            </a:solidFill>
          </a:endParaRPr>
        </a:p>
      </dgm:t>
    </dgm:pt>
    <dgm:pt modelId="{920D7C88-DEAC-4EB5-9C6C-DAD76E9D762F}" type="parTrans" cxnId="{478F7576-0FBE-4C8B-A1DA-AC5B699315E4}">
      <dgm:prSet/>
      <dgm:spPr/>
      <dgm:t>
        <a:bodyPr/>
        <a:lstStyle/>
        <a:p>
          <a:endParaRPr lang="en-US">
            <a:solidFill>
              <a:srgbClr val="000000"/>
            </a:solidFill>
          </a:endParaRPr>
        </a:p>
      </dgm:t>
    </dgm:pt>
    <dgm:pt modelId="{190D17A3-0976-4232-BCD5-A5FB51A49168}" type="sibTrans" cxnId="{478F7576-0FBE-4C8B-A1DA-AC5B699315E4}">
      <dgm:prSet/>
      <dgm:spPr>
        <a:ln>
          <a:solidFill>
            <a:schemeClr val="accent1"/>
          </a:solidFill>
        </a:ln>
      </dgm:spPr>
      <dgm:t>
        <a:bodyPr/>
        <a:lstStyle/>
        <a:p>
          <a:endParaRPr lang="en-US">
            <a:solidFill>
              <a:srgbClr val="000000"/>
            </a:solidFill>
          </a:endParaRPr>
        </a:p>
      </dgm:t>
    </dgm:pt>
    <dgm:pt modelId="{C3D696F6-7ABA-4370-9583-E9CAF2A760A7}">
      <dgm:prSet phldrT="[Text]" custT="1"/>
      <dgm:spPr/>
      <dgm:t>
        <a:bodyPr/>
        <a:lstStyle/>
        <a:p>
          <a:pPr algn="ctr">
            <a:lnSpc>
              <a:spcPct val="100000"/>
            </a:lnSpc>
            <a:spcAft>
              <a:spcPts val="0"/>
            </a:spcAft>
          </a:pPr>
          <a:r>
            <a:rPr lang="en-US" sz="1800" b="1" dirty="0">
              <a:solidFill>
                <a:srgbClr val="000000"/>
              </a:solidFill>
            </a:rPr>
            <a:t>April</a:t>
          </a:r>
          <a:endParaRPr lang="en-US" sz="2100" b="1" dirty="0">
            <a:solidFill>
              <a:srgbClr val="000000"/>
            </a:solidFill>
          </a:endParaRPr>
        </a:p>
      </dgm:t>
    </dgm:pt>
    <dgm:pt modelId="{FBF6949A-9807-4CBD-BCD3-0206FEA3D9F7}" type="parTrans" cxnId="{FAAF3C96-4A8E-45EB-8AA5-313232160AD5}">
      <dgm:prSet/>
      <dgm:spPr/>
      <dgm:t>
        <a:bodyPr/>
        <a:lstStyle/>
        <a:p>
          <a:endParaRPr lang="en-US">
            <a:solidFill>
              <a:srgbClr val="000000"/>
            </a:solidFill>
          </a:endParaRPr>
        </a:p>
      </dgm:t>
    </dgm:pt>
    <dgm:pt modelId="{437880D7-995B-4C66-A69C-60A266D5C8A5}" type="sibTrans" cxnId="{FAAF3C96-4A8E-45EB-8AA5-313232160AD5}">
      <dgm:prSet/>
      <dgm:spPr/>
      <dgm:t>
        <a:bodyPr/>
        <a:lstStyle/>
        <a:p>
          <a:endParaRPr lang="en-US">
            <a:solidFill>
              <a:srgbClr val="000000"/>
            </a:solidFill>
          </a:endParaRPr>
        </a:p>
      </dgm:t>
    </dgm:pt>
    <dgm:pt modelId="{6A5DF8D3-42FB-4A62-8A5A-F32021CBAD56}">
      <dgm:prSet phldrT="[Text]" custT="1"/>
      <dgm:spPr/>
      <dgm:t>
        <a:bodyPr/>
        <a:lstStyle/>
        <a:p>
          <a:pPr algn="l">
            <a:lnSpc>
              <a:spcPct val="100000"/>
            </a:lnSpc>
            <a:spcAft>
              <a:spcPts val="0"/>
            </a:spcAft>
          </a:pPr>
          <a:r>
            <a:rPr lang="en-US" sz="1600" dirty="0">
              <a:solidFill>
                <a:srgbClr val="000000"/>
              </a:solidFill>
            </a:rPr>
            <a:t>3: DCC work began</a:t>
          </a:r>
        </a:p>
      </dgm:t>
    </dgm:pt>
    <dgm:pt modelId="{78C575BF-06F0-46A3-B026-832B56180FED}" type="parTrans" cxnId="{0248A26F-3345-476A-A57E-EACF031D97E4}">
      <dgm:prSet/>
      <dgm:spPr/>
      <dgm:t>
        <a:bodyPr/>
        <a:lstStyle/>
        <a:p>
          <a:endParaRPr lang="en-US">
            <a:solidFill>
              <a:srgbClr val="000000"/>
            </a:solidFill>
          </a:endParaRPr>
        </a:p>
      </dgm:t>
    </dgm:pt>
    <dgm:pt modelId="{45786109-E7B8-44AC-8428-5140BDD9ED9F}" type="sibTrans" cxnId="{0248A26F-3345-476A-A57E-EACF031D97E4}">
      <dgm:prSet/>
      <dgm:spPr/>
      <dgm:t>
        <a:bodyPr/>
        <a:lstStyle/>
        <a:p>
          <a:endParaRPr lang="en-US">
            <a:solidFill>
              <a:srgbClr val="000000"/>
            </a:solidFill>
          </a:endParaRPr>
        </a:p>
      </dgm:t>
    </dgm:pt>
    <dgm:pt modelId="{4B8B95A7-7A52-4AD4-8337-6852E82CD5AA}">
      <dgm:prSet phldrT="[Text]" custT="1"/>
      <dgm:spPr/>
      <dgm:t>
        <a:bodyPr/>
        <a:lstStyle/>
        <a:p>
          <a:pPr algn="ctr">
            <a:lnSpc>
              <a:spcPct val="100000"/>
            </a:lnSpc>
            <a:spcAft>
              <a:spcPts val="0"/>
            </a:spcAft>
          </a:pPr>
          <a:r>
            <a:rPr lang="en-US" sz="1800" b="1" dirty="0">
              <a:solidFill>
                <a:srgbClr val="000000"/>
              </a:solidFill>
            </a:rPr>
            <a:t>May</a:t>
          </a:r>
          <a:endParaRPr lang="en-US" sz="2100" b="1" dirty="0">
            <a:solidFill>
              <a:srgbClr val="000000"/>
            </a:solidFill>
          </a:endParaRPr>
        </a:p>
      </dgm:t>
    </dgm:pt>
    <dgm:pt modelId="{19F24F4A-22F6-4780-8771-1CAE2765E92A}" type="parTrans" cxnId="{87C8536F-671A-41FD-B172-70DA4EB91B32}">
      <dgm:prSet/>
      <dgm:spPr/>
      <dgm:t>
        <a:bodyPr/>
        <a:lstStyle/>
        <a:p>
          <a:endParaRPr lang="en-US">
            <a:solidFill>
              <a:srgbClr val="000000"/>
            </a:solidFill>
          </a:endParaRPr>
        </a:p>
      </dgm:t>
    </dgm:pt>
    <dgm:pt modelId="{7693B77F-C32B-416D-B5E0-93CB4DEACB33}" type="sibTrans" cxnId="{87C8536F-671A-41FD-B172-70DA4EB91B32}">
      <dgm:prSet/>
      <dgm:spPr/>
      <dgm:t>
        <a:bodyPr/>
        <a:lstStyle/>
        <a:p>
          <a:endParaRPr lang="en-US">
            <a:solidFill>
              <a:srgbClr val="000000"/>
            </a:solidFill>
          </a:endParaRPr>
        </a:p>
      </dgm:t>
    </dgm:pt>
    <dgm:pt modelId="{DE9E58D2-3370-42EC-8060-395F43E37C19}">
      <dgm:prSet phldrT="[Text]" custT="1"/>
      <dgm:spPr/>
      <dgm:t>
        <a:bodyPr/>
        <a:lstStyle/>
        <a:p>
          <a:pPr algn="l">
            <a:lnSpc>
              <a:spcPct val="100000"/>
            </a:lnSpc>
            <a:spcAft>
              <a:spcPts val="0"/>
            </a:spcAft>
          </a:pPr>
          <a:r>
            <a:rPr lang="en-US" sz="1600" dirty="0">
              <a:solidFill>
                <a:srgbClr val="000000"/>
              </a:solidFill>
            </a:rPr>
            <a:t>3: Grant apps due</a:t>
          </a:r>
        </a:p>
      </dgm:t>
    </dgm:pt>
    <dgm:pt modelId="{60764DE9-6944-4AB0-AEAF-46A0565A6532}" type="parTrans" cxnId="{C228AE5D-FFC7-446F-96CF-D2161FDE0017}">
      <dgm:prSet/>
      <dgm:spPr/>
      <dgm:t>
        <a:bodyPr/>
        <a:lstStyle/>
        <a:p>
          <a:endParaRPr lang="en-US">
            <a:solidFill>
              <a:srgbClr val="000000"/>
            </a:solidFill>
          </a:endParaRPr>
        </a:p>
      </dgm:t>
    </dgm:pt>
    <dgm:pt modelId="{F4BC2005-C44B-48E7-A0DF-30894F7D2D02}" type="sibTrans" cxnId="{C228AE5D-FFC7-446F-96CF-D2161FDE0017}">
      <dgm:prSet/>
      <dgm:spPr/>
      <dgm:t>
        <a:bodyPr/>
        <a:lstStyle/>
        <a:p>
          <a:endParaRPr lang="en-US">
            <a:solidFill>
              <a:srgbClr val="000000"/>
            </a:solidFill>
          </a:endParaRPr>
        </a:p>
      </dgm:t>
    </dgm:pt>
    <dgm:pt modelId="{33F4CDBA-D039-44CA-9FA5-82578BADCCD2}">
      <dgm:prSet phldrT="[Text]" custT="1"/>
      <dgm:spPr/>
      <dgm:t>
        <a:bodyPr/>
        <a:lstStyle/>
        <a:p>
          <a:pPr algn="l">
            <a:lnSpc>
              <a:spcPct val="100000"/>
            </a:lnSpc>
            <a:spcAft>
              <a:spcPts val="0"/>
            </a:spcAft>
          </a:pPr>
          <a:r>
            <a:rPr lang="en-US" sz="1600" dirty="0">
              <a:solidFill>
                <a:srgbClr val="000000"/>
              </a:solidFill>
            </a:rPr>
            <a:t>All month: 1:1 check-ins with grantees</a:t>
          </a:r>
        </a:p>
      </dgm:t>
    </dgm:pt>
    <dgm:pt modelId="{879FFFC4-18BB-43CA-9358-36F3F7030FCA}" type="parTrans" cxnId="{A690FF21-57C0-434F-98B3-9791182CC914}">
      <dgm:prSet/>
      <dgm:spPr/>
      <dgm:t>
        <a:bodyPr/>
        <a:lstStyle/>
        <a:p>
          <a:endParaRPr lang="en-US">
            <a:solidFill>
              <a:srgbClr val="000000"/>
            </a:solidFill>
          </a:endParaRPr>
        </a:p>
      </dgm:t>
    </dgm:pt>
    <dgm:pt modelId="{628C54A3-E785-4B27-B3F5-4A22DDF9C572}" type="sibTrans" cxnId="{A690FF21-57C0-434F-98B3-9791182CC914}">
      <dgm:prSet/>
      <dgm:spPr/>
      <dgm:t>
        <a:bodyPr/>
        <a:lstStyle/>
        <a:p>
          <a:endParaRPr lang="en-US">
            <a:solidFill>
              <a:srgbClr val="000000"/>
            </a:solidFill>
          </a:endParaRPr>
        </a:p>
      </dgm:t>
    </dgm:pt>
    <dgm:pt modelId="{FE60529F-E6CA-41FC-BB0E-EC402B58FDD5}">
      <dgm:prSet phldrT="[Text]" custT="1"/>
      <dgm:spPr/>
      <dgm:t>
        <a:bodyPr/>
        <a:lstStyle/>
        <a:p>
          <a:pPr algn="ctr">
            <a:lnSpc>
              <a:spcPct val="100000"/>
            </a:lnSpc>
            <a:spcAft>
              <a:spcPts val="0"/>
            </a:spcAft>
          </a:pPr>
          <a:r>
            <a:rPr lang="en-US" sz="1800" b="1" dirty="0">
              <a:solidFill>
                <a:srgbClr val="000000"/>
              </a:solidFill>
            </a:rPr>
            <a:t>June</a:t>
          </a:r>
          <a:endParaRPr lang="en-US" sz="2100" b="1" dirty="0">
            <a:solidFill>
              <a:srgbClr val="000000"/>
            </a:solidFill>
          </a:endParaRPr>
        </a:p>
      </dgm:t>
    </dgm:pt>
    <dgm:pt modelId="{BF3B669A-D9FB-42E3-90E4-C94D3FA8830D}" type="parTrans" cxnId="{AA0F329D-5C38-433A-81C5-4B7BB718CAD0}">
      <dgm:prSet/>
      <dgm:spPr/>
      <dgm:t>
        <a:bodyPr/>
        <a:lstStyle/>
        <a:p>
          <a:endParaRPr lang="en-US"/>
        </a:p>
      </dgm:t>
    </dgm:pt>
    <dgm:pt modelId="{2B366221-6401-45C6-9681-91BC007D79B9}" type="sibTrans" cxnId="{AA0F329D-5C38-433A-81C5-4B7BB718CAD0}">
      <dgm:prSet/>
      <dgm:spPr/>
      <dgm:t>
        <a:bodyPr/>
        <a:lstStyle/>
        <a:p>
          <a:endParaRPr lang="en-US"/>
        </a:p>
      </dgm:t>
    </dgm:pt>
    <dgm:pt modelId="{93814080-EAC7-45C0-8676-1BAF57EB319D}">
      <dgm:prSet phldrT="[Text]" custT="1"/>
      <dgm:spPr/>
      <dgm:t>
        <a:bodyPr/>
        <a:lstStyle/>
        <a:p>
          <a:pPr algn="ctr">
            <a:lnSpc>
              <a:spcPct val="100000"/>
            </a:lnSpc>
            <a:spcAft>
              <a:spcPts val="0"/>
            </a:spcAft>
          </a:pPr>
          <a:r>
            <a:rPr lang="en-US" sz="1800" b="1" dirty="0">
              <a:solidFill>
                <a:srgbClr val="000000"/>
              </a:solidFill>
            </a:rPr>
            <a:t>July</a:t>
          </a:r>
          <a:endParaRPr lang="en-US" sz="2100" b="1" dirty="0">
            <a:solidFill>
              <a:srgbClr val="000000"/>
            </a:solidFill>
          </a:endParaRPr>
        </a:p>
      </dgm:t>
    </dgm:pt>
    <dgm:pt modelId="{35C07CA6-3944-459A-9043-DC58A63C570B}" type="parTrans" cxnId="{23C5196A-2904-4134-A3F2-2C4FF8F0FDE2}">
      <dgm:prSet/>
      <dgm:spPr/>
      <dgm:t>
        <a:bodyPr/>
        <a:lstStyle/>
        <a:p>
          <a:endParaRPr lang="en-US"/>
        </a:p>
      </dgm:t>
    </dgm:pt>
    <dgm:pt modelId="{0E6D697B-2530-450A-886C-68CAD18935FA}" type="sibTrans" cxnId="{23C5196A-2904-4134-A3F2-2C4FF8F0FDE2}">
      <dgm:prSet/>
      <dgm:spPr/>
      <dgm:t>
        <a:bodyPr/>
        <a:lstStyle/>
        <a:p>
          <a:endParaRPr lang="en-US"/>
        </a:p>
      </dgm:t>
    </dgm:pt>
    <dgm:pt modelId="{1C3DFA43-1AE6-46C8-AF9F-323888C5F601}">
      <dgm:prSet phldrT="[Text]" custT="1"/>
      <dgm:spPr/>
      <dgm:t>
        <a:bodyPr/>
        <a:lstStyle/>
        <a:p>
          <a:pPr algn="l">
            <a:lnSpc>
              <a:spcPct val="100000"/>
            </a:lnSpc>
            <a:spcAft>
              <a:spcPts val="0"/>
            </a:spcAft>
          </a:pPr>
          <a:r>
            <a:rPr lang="en-US" sz="1600" dirty="0">
              <a:solidFill>
                <a:srgbClr val="000000"/>
              </a:solidFill>
            </a:rPr>
            <a:t>30: Data submission deadline</a:t>
          </a:r>
        </a:p>
      </dgm:t>
    </dgm:pt>
    <dgm:pt modelId="{0F56C504-AD95-4189-A0C3-7065DED00BDD}" type="parTrans" cxnId="{A7502EC0-8DC8-464D-9A2C-ABB97BD53A27}">
      <dgm:prSet/>
      <dgm:spPr/>
      <dgm:t>
        <a:bodyPr/>
        <a:lstStyle/>
        <a:p>
          <a:endParaRPr lang="en-US"/>
        </a:p>
      </dgm:t>
    </dgm:pt>
    <dgm:pt modelId="{44036F0D-E220-476A-9525-D08C328E396E}" type="sibTrans" cxnId="{A7502EC0-8DC8-464D-9A2C-ABB97BD53A27}">
      <dgm:prSet/>
      <dgm:spPr/>
      <dgm:t>
        <a:bodyPr/>
        <a:lstStyle/>
        <a:p>
          <a:endParaRPr lang="en-US"/>
        </a:p>
      </dgm:t>
    </dgm:pt>
    <dgm:pt modelId="{978CCAA9-98D4-44AF-A38E-BD0858B941CC}">
      <dgm:prSet phldrT="[Text]" custT="1"/>
      <dgm:spPr/>
      <dgm:t>
        <a:bodyPr/>
        <a:lstStyle/>
        <a:p>
          <a:pPr algn="l">
            <a:lnSpc>
              <a:spcPct val="100000"/>
            </a:lnSpc>
            <a:spcAft>
              <a:spcPts val="0"/>
            </a:spcAft>
          </a:pPr>
          <a:r>
            <a:rPr lang="en-US" sz="1600" dirty="0">
              <a:solidFill>
                <a:srgbClr val="000000"/>
              </a:solidFill>
            </a:rPr>
            <a:t>So much writing</a:t>
          </a:r>
        </a:p>
      </dgm:t>
    </dgm:pt>
    <dgm:pt modelId="{9E8D862F-44F8-4A2A-A53A-CCB9C30C34FB}" type="parTrans" cxnId="{AAC2787D-1C46-47E3-8837-6DA9CD35EBC2}">
      <dgm:prSet/>
      <dgm:spPr/>
      <dgm:t>
        <a:bodyPr/>
        <a:lstStyle/>
        <a:p>
          <a:endParaRPr lang="en-US"/>
        </a:p>
      </dgm:t>
    </dgm:pt>
    <dgm:pt modelId="{752FF477-B542-4E59-90D8-4F307EB83204}" type="sibTrans" cxnId="{AAC2787D-1C46-47E3-8837-6DA9CD35EBC2}">
      <dgm:prSet/>
      <dgm:spPr/>
      <dgm:t>
        <a:bodyPr/>
        <a:lstStyle/>
        <a:p>
          <a:endParaRPr lang="en-US"/>
        </a:p>
      </dgm:t>
    </dgm:pt>
    <dgm:pt modelId="{11D0FD1B-B571-4AAA-9190-5970BC5FD624}">
      <dgm:prSet phldrT="[Text]" custT="1"/>
      <dgm:spPr>
        <a:noFill/>
      </dgm:spPr>
      <dgm:t>
        <a:bodyPr/>
        <a:lstStyle/>
        <a:p>
          <a:pPr algn="ctr">
            <a:lnSpc>
              <a:spcPct val="100000"/>
            </a:lnSpc>
            <a:spcAft>
              <a:spcPts val="0"/>
            </a:spcAft>
          </a:pPr>
          <a:r>
            <a:rPr lang="en-US" sz="1800" b="1" dirty="0">
              <a:solidFill>
                <a:srgbClr val="000000"/>
              </a:solidFill>
            </a:rPr>
            <a:t>August</a:t>
          </a:r>
          <a:endParaRPr lang="en-US" sz="1800" dirty="0">
            <a:solidFill>
              <a:srgbClr val="000000"/>
            </a:solidFill>
          </a:endParaRPr>
        </a:p>
      </dgm:t>
    </dgm:pt>
    <dgm:pt modelId="{6B3BAEF0-9C4C-4C22-9C17-05AD700E692C}" type="parTrans" cxnId="{BBCF17DA-C508-434D-87CE-8AD44FDBB2EE}">
      <dgm:prSet/>
      <dgm:spPr/>
      <dgm:t>
        <a:bodyPr/>
        <a:lstStyle/>
        <a:p>
          <a:endParaRPr lang="en-US"/>
        </a:p>
      </dgm:t>
    </dgm:pt>
    <dgm:pt modelId="{66C06D3A-5BA9-46CE-B669-CB87D88A67C7}" type="sibTrans" cxnId="{BBCF17DA-C508-434D-87CE-8AD44FDBB2EE}">
      <dgm:prSet/>
      <dgm:spPr/>
      <dgm:t>
        <a:bodyPr/>
        <a:lstStyle/>
        <a:p>
          <a:endParaRPr lang="en-US"/>
        </a:p>
      </dgm:t>
    </dgm:pt>
    <dgm:pt modelId="{FAF43078-EA43-497D-9950-37DC2440E871}">
      <dgm:prSet phldrT="[Text]" custT="1"/>
      <dgm:spPr/>
      <dgm:t>
        <a:bodyPr/>
        <a:lstStyle/>
        <a:p>
          <a:pPr algn="l">
            <a:lnSpc>
              <a:spcPct val="100000"/>
            </a:lnSpc>
            <a:spcAft>
              <a:spcPts val="0"/>
            </a:spcAft>
          </a:pPr>
          <a:r>
            <a:rPr lang="en-US" sz="1600" dirty="0">
              <a:solidFill>
                <a:srgbClr val="000000"/>
              </a:solidFill>
            </a:rPr>
            <a:t>21: Draft posted, public comment period opened</a:t>
          </a:r>
        </a:p>
      </dgm:t>
    </dgm:pt>
    <dgm:pt modelId="{6ECDB86D-82D4-4F04-88EB-B1803EF6AAC9}" type="parTrans" cxnId="{FD1D5BCA-4469-40DF-9CE9-6C501BCD8083}">
      <dgm:prSet/>
      <dgm:spPr/>
      <dgm:t>
        <a:bodyPr/>
        <a:lstStyle/>
        <a:p>
          <a:endParaRPr lang="en-US"/>
        </a:p>
      </dgm:t>
    </dgm:pt>
    <dgm:pt modelId="{228601EB-0471-4774-8461-C1E2EEB45D71}" type="sibTrans" cxnId="{FD1D5BCA-4469-40DF-9CE9-6C501BCD8083}">
      <dgm:prSet/>
      <dgm:spPr/>
      <dgm:t>
        <a:bodyPr/>
        <a:lstStyle/>
        <a:p>
          <a:endParaRPr lang="en-US"/>
        </a:p>
      </dgm:t>
    </dgm:pt>
    <dgm:pt modelId="{65A1B546-AD44-496D-95A2-ECE67E4F348A}">
      <dgm:prSet phldrT="[Text]" custT="1"/>
      <dgm:spPr/>
      <dgm:t>
        <a:bodyPr/>
        <a:lstStyle/>
        <a:p>
          <a:pPr algn="ctr">
            <a:lnSpc>
              <a:spcPct val="100000"/>
            </a:lnSpc>
            <a:spcAft>
              <a:spcPts val="0"/>
            </a:spcAft>
          </a:pPr>
          <a:r>
            <a:rPr lang="en-US" sz="1800" b="1" dirty="0">
              <a:solidFill>
                <a:srgbClr val="000000"/>
              </a:solidFill>
            </a:rPr>
            <a:t>September</a:t>
          </a:r>
          <a:endParaRPr lang="en-US" sz="1800" dirty="0">
            <a:solidFill>
              <a:srgbClr val="000000"/>
            </a:solidFill>
          </a:endParaRPr>
        </a:p>
      </dgm:t>
    </dgm:pt>
    <dgm:pt modelId="{73DE3E7A-F1A0-442F-BE11-979FCD04CC6B}" type="parTrans" cxnId="{A956C63B-7086-4233-8AF8-B950A117AB3B}">
      <dgm:prSet/>
      <dgm:spPr/>
      <dgm:t>
        <a:bodyPr/>
        <a:lstStyle/>
        <a:p>
          <a:endParaRPr lang="en-US"/>
        </a:p>
      </dgm:t>
    </dgm:pt>
    <dgm:pt modelId="{124AB0C0-5129-4744-807A-295F40BA3DAC}" type="sibTrans" cxnId="{A956C63B-7086-4233-8AF8-B950A117AB3B}">
      <dgm:prSet/>
      <dgm:spPr/>
      <dgm:t>
        <a:bodyPr/>
        <a:lstStyle/>
        <a:p>
          <a:endParaRPr lang="en-US"/>
        </a:p>
      </dgm:t>
    </dgm:pt>
    <dgm:pt modelId="{EC9AABE8-DA19-4128-BB1A-7A8E49C3DDE4}">
      <dgm:prSet phldrT="[Text]" custT="1"/>
      <dgm:spPr/>
      <dgm:t>
        <a:bodyPr/>
        <a:lstStyle/>
        <a:p>
          <a:pPr algn="l">
            <a:lnSpc>
              <a:spcPct val="100000"/>
            </a:lnSpc>
            <a:spcAft>
              <a:spcPts val="0"/>
            </a:spcAft>
          </a:pPr>
          <a:r>
            <a:rPr lang="en-US" sz="1600" dirty="0">
              <a:solidFill>
                <a:srgbClr val="000000"/>
              </a:solidFill>
            </a:rPr>
            <a:t>29: Final day for public comment on draft plan</a:t>
          </a:r>
        </a:p>
      </dgm:t>
    </dgm:pt>
    <dgm:pt modelId="{0324103E-7B8D-4D3A-ADBC-80C0B58E674B}" type="parTrans" cxnId="{9C4E2570-847E-4D2E-A4BD-B46D556D9E53}">
      <dgm:prSet/>
      <dgm:spPr/>
      <dgm:t>
        <a:bodyPr/>
        <a:lstStyle/>
        <a:p>
          <a:endParaRPr lang="en-US"/>
        </a:p>
      </dgm:t>
    </dgm:pt>
    <dgm:pt modelId="{CA01F7CC-AC27-4AF4-95A4-3DEA16C57E94}" type="sibTrans" cxnId="{9C4E2570-847E-4D2E-A4BD-B46D556D9E53}">
      <dgm:prSet/>
      <dgm:spPr/>
      <dgm:t>
        <a:bodyPr/>
        <a:lstStyle/>
        <a:p>
          <a:endParaRPr lang="en-US"/>
        </a:p>
      </dgm:t>
    </dgm:pt>
    <dgm:pt modelId="{27FA589E-BEFE-4868-B0C7-B9E9A411E1F4}">
      <dgm:prSet phldrT="[Text]" custT="1"/>
      <dgm:spPr/>
      <dgm:t>
        <a:bodyPr/>
        <a:lstStyle/>
        <a:p>
          <a:pPr algn="ctr">
            <a:lnSpc>
              <a:spcPct val="100000"/>
            </a:lnSpc>
            <a:spcAft>
              <a:spcPts val="0"/>
            </a:spcAft>
          </a:pPr>
          <a:r>
            <a:rPr lang="en-US" sz="1800" b="1" dirty="0">
              <a:solidFill>
                <a:srgbClr val="000000"/>
              </a:solidFill>
            </a:rPr>
            <a:t>October</a:t>
          </a:r>
        </a:p>
      </dgm:t>
    </dgm:pt>
    <dgm:pt modelId="{AEA5C558-DEEC-464D-A2FF-0F72AB34D323}" type="parTrans" cxnId="{1D564BEB-D03D-49CF-BE20-BFB13B08EC9A}">
      <dgm:prSet/>
      <dgm:spPr/>
      <dgm:t>
        <a:bodyPr/>
        <a:lstStyle/>
        <a:p>
          <a:endParaRPr lang="en-US"/>
        </a:p>
      </dgm:t>
    </dgm:pt>
    <dgm:pt modelId="{E05B895A-CEAB-4268-B181-94F195EFB1B5}" type="sibTrans" cxnId="{1D564BEB-D03D-49CF-BE20-BFB13B08EC9A}">
      <dgm:prSet/>
      <dgm:spPr/>
      <dgm:t>
        <a:bodyPr/>
        <a:lstStyle/>
        <a:p>
          <a:endParaRPr lang="en-US"/>
        </a:p>
      </dgm:t>
    </dgm:pt>
    <dgm:pt modelId="{6D34F920-E45A-466A-85C9-817936BE45B4}">
      <dgm:prSet phldrT="[Text]" custT="1"/>
      <dgm:spPr/>
      <dgm:t>
        <a:bodyPr/>
        <a:lstStyle/>
        <a:p>
          <a:pPr algn="l">
            <a:lnSpc>
              <a:spcPct val="100000"/>
            </a:lnSpc>
            <a:spcAft>
              <a:spcPts val="0"/>
            </a:spcAft>
          </a:pPr>
          <a:r>
            <a:rPr lang="en-US" sz="1600" dirty="0">
              <a:solidFill>
                <a:srgbClr val="000000"/>
              </a:solidFill>
            </a:rPr>
            <a:t>Revisions</a:t>
          </a:r>
        </a:p>
      </dgm:t>
    </dgm:pt>
    <dgm:pt modelId="{F8C4A839-6A2E-4BBF-A101-194D2F7F216D}" type="parTrans" cxnId="{8072A929-AA57-4065-9FAF-E616E20C05D4}">
      <dgm:prSet/>
      <dgm:spPr/>
      <dgm:t>
        <a:bodyPr/>
        <a:lstStyle/>
        <a:p>
          <a:endParaRPr lang="en-US"/>
        </a:p>
      </dgm:t>
    </dgm:pt>
    <dgm:pt modelId="{0109A5AE-580C-4FD1-844C-38710396BEF6}" type="sibTrans" cxnId="{8072A929-AA57-4065-9FAF-E616E20C05D4}">
      <dgm:prSet/>
      <dgm:spPr/>
      <dgm:t>
        <a:bodyPr/>
        <a:lstStyle/>
        <a:p>
          <a:endParaRPr lang="en-US"/>
        </a:p>
      </dgm:t>
    </dgm:pt>
    <dgm:pt modelId="{1E913D7B-A866-43BF-87FC-28BDC8C4DF74}">
      <dgm:prSet phldrT="[Text]" custT="1"/>
      <dgm:spPr/>
      <dgm:t>
        <a:bodyPr/>
        <a:lstStyle/>
        <a:p>
          <a:pPr algn="ctr">
            <a:lnSpc>
              <a:spcPct val="100000"/>
            </a:lnSpc>
            <a:spcAft>
              <a:spcPts val="0"/>
            </a:spcAft>
          </a:pPr>
          <a:r>
            <a:rPr lang="en-US" sz="1800" b="1" dirty="0">
              <a:solidFill>
                <a:srgbClr val="000000"/>
              </a:solidFill>
            </a:rPr>
            <a:t>November</a:t>
          </a:r>
          <a:endParaRPr lang="en-US" sz="800" dirty="0">
            <a:solidFill>
              <a:srgbClr val="000000"/>
            </a:solidFill>
          </a:endParaRPr>
        </a:p>
      </dgm:t>
    </dgm:pt>
    <dgm:pt modelId="{B4F239BE-CEE7-4B17-99CD-5E92389A3348}" type="parTrans" cxnId="{A883B845-DC7D-478B-A6E3-47CD16156376}">
      <dgm:prSet/>
      <dgm:spPr/>
      <dgm:t>
        <a:bodyPr/>
        <a:lstStyle/>
        <a:p>
          <a:endParaRPr lang="en-US"/>
        </a:p>
      </dgm:t>
    </dgm:pt>
    <dgm:pt modelId="{CBB1125B-E7E1-4F6F-B686-1D52BD8CD5C0}" type="sibTrans" cxnId="{A883B845-DC7D-478B-A6E3-47CD16156376}">
      <dgm:prSet/>
      <dgm:spPr/>
      <dgm:t>
        <a:bodyPr/>
        <a:lstStyle/>
        <a:p>
          <a:endParaRPr lang="en-US"/>
        </a:p>
      </dgm:t>
    </dgm:pt>
    <dgm:pt modelId="{EB0E2538-82D5-4CE9-9A4A-6077C9448B4D}">
      <dgm:prSet phldrT="[Text]" custT="1"/>
      <dgm:spPr/>
      <dgm:t>
        <a:bodyPr/>
        <a:lstStyle/>
        <a:p>
          <a:pPr algn="l">
            <a:lnSpc>
              <a:spcPct val="100000"/>
            </a:lnSpc>
            <a:spcAft>
              <a:spcPts val="0"/>
            </a:spcAft>
          </a:pPr>
          <a:r>
            <a:rPr lang="en-US" sz="1600" dirty="0">
              <a:solidFill>
                <a:srgbClr val="000000"/>
              </a:solidFill>
            </a:rPr>
            <a:t>30: Final plan due</a:t>
          </a:r>
        </a:p>
      </dgm:t>
    </dgm:pt>
    <dgm:pt modelId="{4F536E50-5688-4711-BEEE-8DEA5C046012}" type="parTrans" cxnId="{40553470-8816-46EB-B36C-D5B4445F1A60}">
      <dgm:prSet/>
      <dgm:spPr/>
      <dgm:t>
        <a:bodyPr/>
        <a:lstStyle/>
        <a:p>
          <a:endParaRPr lang="en-US"/>
        </a:p>
      </dgm:t>
    </dgm:pt>
    <dgm:pt modelId="{10E4F7DF-BA35-4B7A-8F9B-99F5AA9DF4F4}" type="sibTrans" cxnId="{40553470-8816-46EB-B36C-D5B4445F1A60}">
      <dgm:prSet/>
      <dgm:spPr/>
      <dgm:t>
        <a:bodyPr/>
        <a:lstStyle/>
        <a:p>
          <a:endParaRPr lang="en-US"/>
        </a:p>
      </dgm:t>
    </dgm:pt>
    <dgm:pt modelId="{BBDBC495-6D86-4F33-A7E1-ECC3E10D6B0A}">
      <dgm:prSet phldrT="[Text]" custT="1"/>
      <dgm:spPr/>
      <dgm:t>
        <a:bodyPr anchor="t"/>
        <a:lstStyle/>
        <a:p>
          <a:pPr>
            <a:lnSpc>
              <a:spcPct val="100000"/>
            </a:lnSpc>
            <a:spcAft>
              <a:spcPts val="0"/>
            </a:spcAft>
          </a:pPr>
          <a:r>
            <a:rPr lang="en-US" sz="1800" b="1">
              <a:solidFill>
                <a:srgbClr val="000000"/>
              </a:solidFill>
            </a:rPr>
            <a:t>December</a:t>
          </a:r>
          <a:endParaRPr lang="en-US" b="1">
            <a:solidFill>
              <a:srgbClr val="000000"/>
            </a:solidFill>
          </a:endParaRPr>
        </a:p>
        <a:p>
          <a:pPr>
            <a:lnSpc>
              <a:spcPct val="100000"/>
            </a:lnSpc>
            <a:spcAft>
              <a:spcPts val="0"/>
            </a:spcAft>
          </a:pPr>
          <a:endParaRPr lang="en-US" b="1">
            <a:solidFill>
              <a:srgbClr val="000000"/>
            </a:solidFill>
          </a:endParaRPr>
        </a:p>
        <a:p>
          <a:pPr>
            <a:lnSpc>
              <a:spcPct val="100000"/>
            </a:lnSpc>
            <a:spcAft>
              <a:spcPts val="0"/>
            </a:spcAft>
          </a:pPr>
          <a:endParaRPr lang="en-US" b="1">
            <a:solidFill>
              <a:srgbClr val="000000"/>
            </a:solidFill>
          </a:endParaRPr>
        </a:p>
        <a:p>
          <a:pPr>
            <a:lnSpc>
              <a:spcPct val="100000"/>
            </a:lnSpc>
            <a:spcAft>
              <a:spcPts val="0"/>
            </a:spcAft>
          </a:pPr>
          <a:endParaRPr lang="en-US" sz="1800" b="1" dirty="0">
            <a:solidFill>
              <a:srgbClr val="000000"/>
            </a:solidFill>
          </a:endParaRPr>
        </a:p>
      </dgm:t>
    </dgm:pt>
    <dgm:pt modelId="{C20990D7-087B-4C6E-8A0D-DE59FC7158A2}" type="parTrans" cxnId="{64F87557-EC91-44E5-BF0D-4869260D894C}">
      <dgm:prSet/>
      <dgm:spPr/>
      <dgm:t>
        <a:bodyPr/>
        <a:lstStyle/>
        <a:p>
          <a:endParaRPr lang="en-US"/>
        </a:p>
      </dgm:t>
    </dgm:pt>
    <dgm:pt modelId="{D80B608C-BFD7-4BE6-B81D-BF671D341694}" type="sibTrans" cxnId="{64F87557-EC91-44E5-BF0D-4869260D894C}">
      <dgm:prSet/>
      <dgm:spPr/>
      <dgm:t>
        <a:bodyPr/>
        <a:lstStyle/>
        <a:p>
          <a:endParaRPr lang="en-US"/>
        </a:p>
      </dgm:t>
    </dgm:pt>
    <dgm:pt modelId="{B152FAD1-A7B9-4300-90D0-A49994905DBF}" type="pres">
      <dgm:prSet presAssocID="{D66692C9-9FA3-4F8C-A4F1-0B3AC76076BA}" presName="Name0" presStyleCnt="0">
        <dgm:presLayoutVars>
          <dgm:dir/>
          <dgm:resizeHandles val="exact"/>
        </dgm:presLayoutVars>
      </dgm:prSet>
      <dgm:spPr/>
    </dgm:pt>
    <dgm:pt modelId="{D1575464-1380-4814-BC88-4A146C4C2888}" type="pres">
      <dgm:prSet presAssocID="{764D32EC-5664-4763-BD33-857B99D60330}" presName="node" presStyleLbl="node1" presStyleIdx="0" presStyleCnt="12" custScaleX="82215" custScaleY="68646">
        <dgm:presLayoutVars>
          <dgm:bulletEnabled val="1"/>
        </dgm:presLayoutVars>
      </dgm:prSet>
      <dgm:spPr/>
    </dgm:pt>
    <dgm:pt modelId="{799C1915-B6F7-4DCF-A00A-E116DCC86367}" type="pres">
      <dgm:prSet presAssocID="{78121D55-24A3-4A4D-BCBD-9EC87D304663}" presName="sibTrans" presStyleLbl="sibTrans1D1" presStyleIdx="0" presStyleCnt="11"/>
      <dgm:spPr/>
    </dgm:pt>
    <dgm:pt modelId="{963D4CF2-D23E-431B-9431-DF3A52DA95C2}" type="pres">
      <dgm:prSet presAssocID="{78121D55-24A3-4A4D-BCBD-9EC87D304663}" presName="connectorText" presStyleLbl="sibTrans1D1" presStyleIdx="0" presStyleCnt="11"/>
      <dgm:spPr/>
    </dgm:pt>
    <dgm:pt modelId="{FE608909-8274-4315-AF16-69C34826FC67}" type="pres">
      <dgm:prSet presAssocID="{8F5CC9BA-D5F3-45C4-A7A4-49AE172B5E43}" presName="node" presStyleLbl="node1" presStyleIdx="1" presStyleCnt="12" custScaleX="82215" custScaleY="68646">
        <dgm:presLayoutVars>
          <dgm:bulletEnabled val="1"/>
        </dgm:presLayoutVars>
      </dgm:prSet>
      <dgm:spPr/>
    </dgm:pt>
    <dgm:pt modelId="{11C83EC4-C0D3-4446-8650-87A0B8D85E73}" type="pres">
      <dgm:prSet presAssocID="{3BD75C4C-5B60-43F4-8B04-E9F57F2521AE}" presName="sibTrans" presStyleLbl="sibTrans1D1" presStyleIdx="1" presStyleCnt="11"/>
      <dgm:spPr/>
    </dgm:pt>
    <dgm:pt modelId="{7D7D836B-51E2-43D5-A977-C7EE3737DEA8}" type="pres">
      <dgm:prSet presAssocID="{3BD75C4C-5B60-43F4-8B04-E9F57F2521AE}" presName="connectorText" presStyleLbl="sibTrans1D1" presStyleIdx="1" presStyleCnt="11"/>
      <dgm:spPr/>
    </dgm:pt>
    <dgm:pt modelId="{0E139FD2-8B4F-4B1F-BA97-7A6CFF9D0E81}" type="pres">
      <dgm:prSet presAssocID="{26D7CA64-B54B-4849-8367-AC26822522E3}" presName="node" presStyleLbl="node1" presStyleIdx="2" presStyleCnt="12" custScaleX="82215" custScaleY="68646">
        <dgm:presLayoutVars>
          <dgm:bulletEnabled val="1"/>
        </dgm:presLayoutVars>
      </dgm:prSet>
      <dgm:spPr/>
    </dgm:pt>
    <dgm:pt modelId="{07FD3162-29F7-4701-BD37-6D18DE21E1B5}" type="pres">
      <dgm:prSet presAssocID="{190D17A3-0976-4232-BCD5-A5FB51A49168}" presName="sibTrans" presStyleLbl="sibTrans1D1" presStyleIdx="2" presStyleCnt="11"/>
      <dgm:spPr/>
    </dgm:pt>
    <dgm:pt modelId="{4CF41DA3-6C4A-41EC-B43F-7373646EE6D7}" type="pres">
      <dgm:prSet presAssocID="{190D17A3-0976-4232-BCD5-A5FB51A49168}" presName="connectorText" presStyleLbl="sibTrans1D1" presStyleIdx="2" presStyleCnt="11"/>
      <dgm:spPr/>
    </dgm:pt>
    <dgm:pt modelId="{4240BFE9-BB35-47F9-91E2-B6F08F6CD7F6}" type="pres">
      <dgm:prSet presAssocID="{C3D696F6-7ABA-4370-9583-E9CAF2A760A7}" presName="node" presStyleLbl="node1" presStyleIdx="3" presStyleCnt="12" custScaleX="82215" custScaleY="68646">
        <dgm:presLayoutVars>
          <dgm:bulletEnabled val="1"/>
        </dgm:presLayoutVars>
      </dgm:prSet>
      <dgm:spPr/>
    </dgm:pt>
    <dgm:pt modelId="{3AB33FBB-EDCA-4570-A915-1AA50F4603E2}" type="pres">
      <dgm:prSet presAssocID="{437880D7-995B-4C66-A69C-60A266D5C8A5}" presName="sibTrans" presStyleLbl="sibTrans1D1" presStyleIdx="3" presStyleCnt="11"/>
      <dgm:spPr/>
    </dgm:pt>
    <dgm:pt modelId="{40919EAA-4125-43A6-A8D7-37007E92D462}" type="pres">
      <dgm:prSet presAssocID="{437880D7-995B-4C66-A69C-60A266D5C8A5}" presName="connectorText" presStyleLbl="sibTrans1D1" presStyleIdx="3" presStyleCnt="11"/>
      <dgm:spPr/>
    </dgm:pt>
    <dgm:pt modelId="{0F30906E-9804-4D1D-8632-E6A66A34329C}" type="pres">
      <dgm:prSet presAssocID="{4B8B95A7-7A52-4AD4-8337-6852E82CD5AA}" presName="node" presStyleLbl="node1" presStyleIdx="4" presStyleCnt="12" custScaleX="82215" custScaleY="68646">
        <dgm:presLayoutVars>
          <dgm:bulletEnabled val="1"/>
        </dgm:presLayoutVars>
      </dgm:prSet>
      <dgm:spPr/>
    </dgm:pt>
    <dgm:pt modelId="{FD0E80A0-206E-4A85-9EE5-E3BFEF148864}" type="pres">
      <dgm:prSet presAssocID="{7693B77F-C32B-416D-B5E0-93CB4DEACB33}" presName="sibTrans" presStyleLbl="sibTrans1D1" presStyleIdx="4" presStyleCnt="11"/>
      <dgm:spPr/>
    </dgm:pt>
    <dgm:pt modelId="{82B7A51A-210F-44EE-8115-BE8ABC3DDEC5}" type="pres">
      <dgm:prSet presAssocID="{7693B77F-C32B-416D-B5E0-93CB4DEACB33}" presName="connectorText" presStyleLbl="sibTrans1D1" presStyleIdx="4" presStyleCnt="11"/>
      <dgm:spPr/>
    </dgm:pt>
    <dgm:pt modelId="{7DF0F959-41A8-41E4-A2D3-3A07CA08CD38}" type="pres">
      <dgm:prSet presAssocID="{FE60529F-E6CA-41FC-BB0E-EC402B58FDD5}" presName="node" presStyleLbl="node1" presStyleIdx="5" presStyleCnt="12" custScaleX="82215" custScaleY="68646">
        <dgm:presLayoutVars>
          <dgm:bulletEnabled val="1"/>
        </dgm:presLayoutVars>
      </dgm:prSet>
      <dgm:spPr/>
    </dgm:pt>
    <dgm:pt modelId="{7E67F5B4-B07A-4160-BCD9-7C8C64EA03F6}" type="pres">
      <dgm:prSet presAssocID="{2B366221-6401-45C6-9681-91BC007D79B9}" presName="sibTrans" presStyleLbl="sibTrans1D1" presStyleIdx="5" presStyleCnt="11"/>
      <dgm:spPr/>
    </dgm:pt>
    <dgm:pt modelId="{246D7678-8145-4139-A4B9-04182836576A}" type="pres">
      <dgm:prSet presAssocID="{2B366221-6401-45C6-9681-91BC007D79B9}" presName="connectorText" presStyleLbl="sibTrans1D1" presStyleIdx="5" presStyleCnt="11"/>
      <dgm:spPr/>
    </dgm:pt>
    <dgm:pt modelId="{2B513734-74EB-46F1-BAAA-53B6DB283377}" type="pres">
      <dgm:prSet presAssocID="{93814080-EAC7-45C0-8676-1BAF57EB319D}" presName="node" presStyleLbl="node1" presStyleIdx="6" presStyleCnt="12" custScaleX="82215" custScaleY="68646">
        <dgm:presLayoutVars>
          <dgm:bulletEnabled val="1"/>
        </dgm:presLayoutVars>
      </dgm:prSet>
      <dgm:spPr/>
    </dgm:pt>
    <dgm:pt modelId="{DF6ECF03-2540-43F6-9D54-2B4CBCDFF059}" type="pres">
      <dgm:prSet presAssocID="{0E6D697B-2530-450A-886C-68CAD18935FA}" presName="sibTrans" presStyleLbl="sibTrans1D1" presStyleIdx="6" presStyleCnt="11"/>
      <dgm:spPr/>
    </dgm:pt>
    <dgm:pt modelId="{5A19C2C7-3388-4B58-96F0-E305D68E5DE7}" type="pres">
      <dgm:prSet presAssocID="{0E6D697B-2530-450A-886C-68CAD18935FA}" presName="connectorText" presStyleLbl="sibTrans1D1" presStyleIdx="6" presStyleCnt="11"/>
      <dgm:spPr/>
    </dgm:pt>
    <dgm:pt modelId="{80A55B4D-CE25-4396-8E88-BFD395BD48F7}" type="pres">
      <dgm:prSet presAssocID="{11D0FD1B-B571-4AAA-9190-5970BC5FD624}" presName="node" presStyleLbl="node1" presStyleIdx="7" presStyleCnt="12" custScaleX="82215" custScaleY="68646">
        <dgm:presLayoutVars>
          <dgm:bulletEnabled val="1"/>
        </dgm:presLayoutVars>
      </dgm:prSet>
      <dgm:spPr/>
    </dgm:pt>
    <dgm:pt modelId="{5953ED07-E6D8-483C-85C0-D05F94FF7A1A}" type="pres">
      <dgm:prSet presAssocID="{66C06D3A-5BA9-46CE-B669-CB87D88A67C7}" presName="sibTrans" presStyleLbl="sibTrans1D1" presStyleIdx="7" presStyleCnt="11"/>
      <dgm:spPr/>
    </dgm:pt>
    <dgm:pt modelId="{09A77FA2-60B5-4ECB-BCC8-44A36EFE43D6}" type="pres">
      <dgm:prSet presAssocID="{66C06D3A-5BA9-46CE-B669-CB87D88A67C7}" presName="connectorText" presStyleLbl="sibTrans1D1" presStyleIdx="7" presStyleCnt="11"/>
      <dgm:spPr/>
    </dgm:pt>
    <dgm:pt modelId="{D09B4901-07BF-451D-B060-B971050350CC}" type="pres">
      <dgm:prSet presAssocID="{65A1B546-AD44-496D-95A2-ECE67E4F348A}" presName="node" presStyleLbl="node1" presStyleIdx="8" presStyleCnt="12" custScaleX="82215" custScaleY="68646">
        <dgm:presLayoutVars>
          <dgm:bulletEnabled val="1"/>
        </dgm:presLayoutVars>
      </dgm:prSet>
      <dgm:spPr/>
    </dgm:pt>
    <dgm:pt modelId="{823833B1-1BEC-4E54-BF88-3A7001CDEA9C}" type="pres">
      <dgm:prSet presAssocID="{124AB0C0-5129-4744-807A-295F40BA3DAC}" presName="sibTrans" presStyleLbl="sibTrans1D1" presStyleIdx="8" presStyleCnt="11"/>
      <dgm:spPr/>
    </dgm:pt>
    <dgm:pt modelId="{F1479E58-1272-40E1-A8F3-F422DF9DC3A8}" type="pres">
      <dgm:prSet presAssocID="{124AB0C0-5129-4744-807A-295F40BA3DAC}" presName="connectorText" presStyleLbl="sibTrans1D1" presStyleIdx="8" presStyleCnt="11"/>
      <dgm:spPr/>
    </dgm:pt>
    <dgm:pt modelId="{0A7121AE-105B-4226-A12C-48EA88DED22D}" type="pres">
      <dgm:prSet presAssocID="{27FA589E-BEFE-4868-B0C7-B9E9A411E1F4}" presName="node" presStyleLbl="node1" presStyleIdx="9" presStyleCnt="12" custScaleX="82215" custScaleY="68646">
        <dgm:presLayoutVars>
          <dgm:bulletEnabled val="1"/>
        </dgm:presLayoutVars>
      </dgm:prSet>
      <dgm:spPr/>
    </dgm:pt>
    <dgm:pt modelId="{5CFF14F8-C7F4-462E-A3FE-11849623DA72}" type="pres">
      <dgm:prSet presAssocID="{E05B895A-CEAB-4268-B181-94F195EFB1B5}" presName="sibTrans" presStyleLbl="sibTrans1D1" presStyleIdx="9" presStyleCnt="11"/>
      <dgm:spPr/>
    </dgm:pt>
    <dgm:pt modelId="{216960B0-8794-40D5-A4E1-755F7611B4C8}" type="pres">
      <dgm:prSet presAssocID="{E05B895A-CEAB-4268-B181-94F195EFB1B5}" presName="connectorText" presStyleLbl="sibTrans1D1" presStyleIdx="9" presStyleCnt="11"/>
      <dgm:spPr/>
    </dgm:pt>
    <dgm:pt modelId="{68D523BC-7C3B-4841-BDF1-246335143A78}" type="pres">
      <dgm:prSet presAssocID="{1E913D7B-A866-43BF-87FC-28BDC8C4DF74}" presName="node" presStyleLbl="node1" presStyleIdx="10" presStyleCnt="12" custScaleX="82215" custScaleY="68646">
        <dgm:presLayoutVars>
          <dgm:bulletEnabled val="1"/>
        </dgm:presLayoutVars>
      </dgm:prSet>
      <dgm:spPr/>
    </dgm:pt>
    <dgm:pt modelId="{DF64197A-1743-4B3A-A64A-245DB911447D}" type="pres">
      <dgm:prSet presAssocID="{CBB1125B-E7E1-4F6F-B686-1D52BD8CD5C0}" presName="sibTrans" presStyleLbl="sibTrans1D1" presStyleIdx="10" presStyleCnt="11"/>
      <dgm:spPr/>
    </dgm:pt>
    <dgm:pt modelId="{B9E4DB11-785B-4FAB-ACDF-101F85EF1D76}" type="pres">
      <dgm:prSet presAssocID="{CBB1125B-E7E1-4F6F-B686-1D52BD8CD5C0}" presName="connectorText" presStyleLbl="sibTrans1D1" presStyleIdx="10" presStyleCnt="11"/>
      <dgm:spPr/>
    </dgm:pt>
    <dgm:pt modelId="{BE407C85-A8C6-41B0-94C5-3B7A9BA3996E}" type="pres">
      <dgm:prSet presAssocID="{BBDBC495-6D86-4F33-A7E1-ECC3E10D6B0A}" presName="node" presStyleLbl="node1" presStyleIdx="11" presStyleCnt="12" custScaleX="82215" custScaleY="68646">
        <dgm:presLayoutVars>
          <dgm:bulletEnabled val="1"/>
        </dgm:presLayoutVars>
      </dgm:prSet>
      <dgm:spPr/>
    </dgm:pt>
  </dgm:ptLst>
  <dgm:cxnLst>
    <dgm:cxn modelId="{395BC501-045E-4C08-AE99-5666A17EC216}" srcId="{D66692C9-9FA3-4F8C-A4F1-0B3AC76076BA}" destId="{8F5CC9BA-D5F3-45C4-A7A4-49AE172B5E43}" srcOrd="1" destOrd="0" parTransId="{7E9AA0B9-65D0-476A-A1CD-D017FBC15D82}" sibTransId="{3BD75C4C-5B60-43F4-8B04-E9F57F2521AE}"/>
    <dgm:cxn modelId="{CF782507-FF59-42E9-BC4F-9D1B189C7A34}" type="presOf" srcId="{437880D7-995B-4C66-A69C-60A266D5C8A5}" destId="{40919EAA-4125-43A6-A8D7-37007E92D462}" srcOrd="1" destOrd="0" presId="urn:microsoft.com/office/officeart/2005/8/layout/bProcess3"/>
    <dgm:cxn modelId="{24309C07-947C-4108-919E-F07829B5A806}" type="presOf" srcId="{66C06D3A-5BA9-46CE-B669-CB87D88A67C7}" destId="{09A77FA2-60B5-4ECB-BCC8-44A36EFE43D6}" srcOrd="1" destOrd="0" presId="urn:microsoft.com/office/officeart/2005/8/layout/bProcess3"/>
    <dgm:cxn modelId="{D697CD0E-F04A-4AE6-9FE2-7F8EB1906F91}" type="presOf" srcId="{C3D696F6-7ABA-4370-9583-E9CAF2A760A7}" destId="{4240BFE9-BB35-47F9-91E2-B6F08F6CD7F6}" srcOrd="0" destOrd="0" presId="urn:microsoft.com/office/officeart/2005/8/layout/bProcess3"/>
    <dgm:cxn modelId="{B46CF315-ACFA-4412-8CC6-3FB1759CD863}" type="presOf" srcId="{0E6D697B-2530-450A-886C-68CAD18935FA}" destId="{5A19C2C7-3388-4B58-96F0-E305D68E5DE7}" srcOrd="1" destOrd="0" presId="urn:microsoft.com/office/officeart/2005/8/layout/bProcess3"/>
    <dgm:cxn modelId="{B63CB217-47BC-4D61-91DC-19DF9C01E190}" type="presOf" srcId="{8F5CC9BA-D5F3-45C4-A7A4-49AE172B5E43}" destId="{FE608909-8274-4315-AF16-69C34826FC67}" srcOrd="0" destOrd="0" presId="urn:microsoft.com/office/officeart/2005/8/layout/bProcess3"/>
    <dgm:cxn modelId="{B84B791A-D93C-4A1D-8B66-2FC38686EF54}" type="presOf" srcId="{E05B895A-CEAB-4268-B181-94F195EFB1B5}" destId="{216960B0-8794-40D5-A4E1-755F7611B4C8}" srcOrd="1" destOrd="0" presId="urn:microsoft.com/office/officeart/2005/8/layout/bProcess3"/>
    <dgm:cxn modelId="{C913641B-9F95-4A00-B6DC-067A3D205960}" srcId="{D66692C9-9FA3-4F8C-A4F1-0B3AC76076BA}" destId="{764D32EC-5664-4763-BD33-857B99D60330}" srcOrd="0" destOrd="0" parTransId="{3698817E-6823-4383-9FEE-8EC8B693764B}" sibTransId="{78121D55-24A3-4A4D-BCBD-9EC87D304663}"/>
    <dgm:cxn modelId="{EB36EC20-EA20-4A41-992F-29F60D4D4B99}" type="presOf" srcId="{190D17A3-0976-4232-BCD5-A5FB51A49168}" destId="{4CF41DA3-6C4A-41EC-B43F-7373646EE6D7}" srcOrd="1" destOrd="0" presId="urn:microsoft.com/office/officeart/2005/8/layout/bProcess3"/>
    <dgm:cxn modelId="{0EFE9A21-1CFE-43A2-9B31-28EE053F3F96}" type="presOf" srcId="{65A1B546-AD44-496D-95A2-ECE67E4F348A}" destId="{D09B4901-07BF-451D-B060-B971050350CC}" srcOrd="0" destOrd="0" presId="urn:microsoft.com/office/officeart/2005/8/layout/bProcess3"/>
    <dgm:cxn modelId="{A690FF21-57C0-434F-98B3-9791182CC914}" srcId="{4B8B95A7-7A52-4AD4-8337-6852E82CD5AA}" destId="{33F4CDBA-D039-44CA-9FA5-82578BADCCD2}" srcOrd="0" destOrd="0" parTransId="{879FFFC4-18BB-43CA-9358-36F3F7030FCA}" sibTransId="{628C54A3-E785-4B27-B3F5-4A22DDF9C572}"/>
    <dgm:cxn modelId="{8072A929-AA57-4065-9FAF-E616E20C05D4}" srcId="{27FA589E-BEFE-4868-B0C7-B9E9A411E1F4}" destId="{6D34F920-E45A-466A-85C9-817936BE45B4}" srcOrd="0" destOrd="0" parTransId="{F8C4A839-6A2E-4BBF-A101-194D2F7F216D}" sibTransId="{0109A5AE-580C-4FD1-844C-38710396BEF6}"/>
    <dgm:cxn modelId="{C88BB52C-D689-46A3-A651-53092538D68E}" type="presOf" srcId="{0B24A123-373D-46A1-8705-27C35E356E9C}" destId="{FE608909-8274-4315-AF16-69C34826FC67}" srcOrd="0" destOrd="1" presId="urn:microsoft.com/office/officeart/2005/8/layout/bProcess3"/>
    <dgm:cxn modelId="{116D1B39-7668-441F-87ED-3042DEC35781}" type="presOf" srcId="{27FA589E-BEFE-4868-B0C7-B9E9A411E1F4}" destId="{0A7121AE-105B-4226-A12C-48EA88DED22D}" srcOrd="0" destOrd="0" presId="urn:microsoft.com/office/officeart/2005/8/layout/bProcess3"/>
    <dgm:cxn modelId="{7789573A-6A9F-41D2-84B9-2D1AC84E69FD}" type="presOf" srcId="{6A5DF8D3-42FB-4A62-8A5A-F32021CBAD56}" destId="{4240BFE9-BB35-47F9-91E2-B6F08F6CD7F6}" srcOrd="0" destOrd="1" presId="urn:microsoft.com/office/officeart/2005/8/layout/bProcess3"/>
    <dgm:cxn modelId="{A956C63B-7086-4233-8AF8-B950A117AB3B}" srcId="{D66692C9-9FA3-4F8C-A4F1-0B3AC76076BA}" destId="{65A1B546-AD44-496D-95A2-ECE67E4F348A}" srcOrd="8" destOrd="0" parTransId="{73DE3E7A-F1A0-442F-BE11-979FCD04CC6B}" sibTransId="{124AB0C0-5129-4744-807A-295F40BA3DAC}"/>
    <dgm:cxn modelId="{CEAFB83C-8943-4B7F-93B9-BCB781E2426D}" type="presOf" srcId="{BBDBC495-6D86-4F33-A7E1-ECC3E10D6B0A}" destId="{BE407C85-A8C6-41B0-94C5-3B7A9BA3996E}" srcOrd="0" destOrd="0" presId="urn:microsoft.com/office/officeart/2005/8/layout/bProcess3"/>
    <dgm:cxn modelId="{DD6D295D-4DEB-4644-855A-48812C13EF12}" type="presOf" srcId="{1E913D7B-A866-43BF-87FC-28BDC8C4DF74}" destId="{68D523BC-7C3B-4841-BDF1-246335143A78}" srcOrd="0" destOrd="0" presId="urn:microsoft.com/office/officeart/2005/8/layout/bProcess3"/>
    <dgm:cxn modelId="{F0E88D5D-F200-4894-A8D9-9D585D95A876}" type="presOf" srcId="{26D7CA64-B54B-4849-8367-AC26822522E3}" destId="{0E139FD2-8B4F-4B1F-BA97-7A6CFF9D0E81}" srcOrd="0" destOrd="0" presId="urn:microsoft.com/office/officeart/2005/8/layout/bProcess3"/>
    <dgm:cxn modelId="{C228AE5D-FFC7-446F-96CF-D2161FDE0017}" srcId="{26D7CA64-B54B-4849-8367-AC26822522E3}" destId="{DE9E58D2-3370-42EC-8060-395F43E37C19}" srcOrd="0" destOrd="0" parTransId="{60764DE9-6944-4AB0-AEAF-46A0565A6532}" sibTransId="{F4BC2005-C44B-48E7-A0DF-30894F7D2D02}"/>
    <dgm:cxn modelId="{88A86060-E3A6-4643-AB92-B47752469164}" type="presOf" srcId="{DE9E58D2-3370-42EC-8060-395F43E37C19}" destId="{0E139FD2-8B4F-4B1F-BA97-7A6CFF9D0E81}" srcOrd="0" destOrd="1" presId="urn:microsoft.com/office/officeart/2005/8/layout/bProcess3"/>
    <dgm:cxn modelId="{1D3F7B60-A18D-43B8-AE96-8CF5FD39F040}" type="presOf" srcId="{93814080-EAC7-45C0-8676-1BAF57EB319D}" destId="{2B513734-74EB-46F1-BAAA-53B6DB283377}" srcOrd="0" destOrd="0" presId="urn:microsoft.com/office/officeart/2005/8/layout/bProcess3"/>
    <dgm:cxn modelId="{FEF20D62-A0F8-4D9A-AF4C-06641756E083}" type="presOf" srcId="{124AB0C0-5129-4744-807A-295F40BA3DAC}" destId="{823833B1-1BEC-4E54-BF88-3A7001CDEA9C}" srcOrd="0" destOrd="0" presId="urn:microsoft.com/office/officeart/2005/8/layout/bProcess3"/>
    <dgm:cxn modelId="{93A8C142-0FAE-414F-93C9-E942686CD432}" type="presOf" srcId="{66C06D3A-5BA9-46CE-B669-CB87D88A67C7}" destId="{5953ED07-E6D8-483C-85C0-D05F94FF7A1A}" srcOrd="0" destOrd="0" presId="urn:microsoft.com/office/officeart/2005/8/layout/bProcess3"/>
    <dgm:cxn modelId="{E8502565-518D-49ED-AA9A-C29348A6C8B3}" type="presOf" srcId="{E05B895A-CEAB-4268-B181-94F195EFB1B5}" destId="{5CFF14F8-C7F4-462E-A3FE-11849623DA72}" srcOrd="0" destOrd="0" presId="urn:microsoft.com/office/officeart/2005/8/layout/bProcess3"/>
    <dgm:cxn modelId="{A883B845-DC7D-478B-A6E3-47CD16156376}" srcId="{D66692C9-9FA3-4F8C-A4F1-0B3AC76076BA}" destId="{1E913D7B-A866-43BF-87FC-28BDC8C4DF74}" srcOrd="10" destOrd="0" parTransId="{B4F239BE-CEE7-4B17-99CD-5E92389A3348}" sibTransId="{CBB1125B-E7E1-4F6F-B686-1D52BD8CD5C0}"/>
    <dgm:cxn modelId="{DE94CA65-0ABB-4792-8254-C4FC24444CC3}" type="presOf" srcId="{437880D7-995B-4C66-A69C-60A266D5C8A5}" destId="{3AB33FBB-EDCA-4570-A915-1AA50F4603E2}" srcOrd="0" destOrd="0" presId="urn:microsoft.com/office/officeart/2005/8/layout/bProcess3"/>
    <dgm:cxn modelId="{B6714B66-CA71-4672-A8A2-4FEE3AFF7B2C}" type="presOf" srcId="{978CCAA9-98D4-44AF-A38E-BD0858B941CC}" destId="{2B513734-74EB-46F1-BAAA-53B6DB283377}" srcOrd="0" destOrd="1" presId="urn:microsoft.com/office/officeart/2005/8/layout/bProcess3"/>
    <dgm:cxn modelId="{BE8B7346-8F81-4FE2-9489-0CACCE99A54F}" type="presOf" srcId="{1C3DFA43-1AE6-46C8-AF9F-323888C5F601}" destId="{7DF0F959-41A8-41E4-A2D3-3A07CA08CD38}" srcOrd="0" destOrd="1" presId="urn:microsoft.com/office/officeart/2005/8/layout/bProcess3"/>
    <dgm:cxn modelId="{23C5196A-2904-4134-A3F2-2C4FF8F0FDE2}" srcId="{D66692C9-9FA3-4F8C-A4F1-0B3AC76076BA}" destId="{93814080-EAC7-45C0-8676-1BAF57EB319D}" srcOrd="6" destOrd="0" parTransId="{35C07CA6-3944-459A-9043-DC58A63C570B}" sibTransId="{0E6D697B-2530-450A-886C-68CAD18935FA}"/>
    <dgm:cxn modelId="{AD4F706A-2817-41A6-BE5E-E86E542239B4}" type="presOf" srcId="{7693B77F-C32B-416D-B5E0-93CB4DEACB33}" destId="{FD0E80A0-206E-4A85-9EE5-E3BFEF148864}" srcOrd="0" destOrd="0" presId="urn:microsoft.com/office/officeart/2005/8/layout/bProcess3"/>
    <dgm:cxn modelId="{87C8536F-671A-41FD-B172-70DA4EB91B32}" srcId="{D66692C9-9FA3-4F8C-A4F1-0B3AC76076BA}" destId="{4B8B95A7-7A52-4AD4-8337-6852E82CD5AA}" srcOrd="4" destOrd="0" parTransId="{19F24F4A-22F6-4780-8771-1CAE2765E92A}" sibTransId="{7693B77F-C32B-416D-B5E0-93CB4DEACB33}"/>
    <dgm:cxn modelId="{0248A26F-3345-476A-A57E-EACF031D97E4}" srcId="{C3D696F6-7ABA-4370-9583-E9CAF2A760A7}" destId="{6A5DF8D3-42FB-4A62-8A5A-F32021CBAD56}" srcOrd="0" destOrd="0" parTransId="{78C575BF-06F0-46A3-B026-832B56180FED}" sibTransId="{45786109-E7B8-44AC-8428-5140BDD9ED9F}"/>
    <dgm:cxn modelId="{9C4E2570-847E-4D2E-A4BD-B46D556D9E53}" srcId="{65A1B546-AD44-496D-95A2-ECE67E4F348A}" destId="{EC9AABE8-DA19-4128-BB1A-7A8E49C3DDE4}" srcOrd="0" destOrd="0" parTransId="{0324103E-7B8D-4D3A-ADBC-80C0B58E674B}" sibTransId="{CA01F7CC-AC27-4AF4-95A4-3DEA16C57E94}"/>
    <dgm:cxn modelId="{40553470-8816-46EB-B36C-D5B4445F1A60}" srcId="{1E913D7B-A866-43BF-87FC-28BDC8C4DF74}" destId="{EB0E2538-82D5-4CE9-9A4A-6077C9448B4D}" srcOrd="0" destOrd="0" parTransId="{4F536E50-5688-4711-BEEE-8DEA5C046012}" sibTransId="{10E4F7DF-BA35-4B7A-8F9B-99F5AA9DF4F4}"/>
    <dgm:cxn modelId="{478F7576-0FBE-4C8B-A1DA-AC5B699315E4}" srcId="{D66692C9-9FA3-4F8C-A4F1-0B3AC76076BA}" destId="{26D7CA64-B54B-4849-8367-AC26822522E3}" srcOrd="2" destOrd="0" parTransId="{920D7C88-DEAC-4EB5-9C6C-DAD76E9D762F}" sibTransId="{190D17A3-0976-4232-BCD5-A5FB51A49168}"/>
    <dgm:cxn modelId="{64F87557-EC91-44E5-BF0D-4869260D894C}" srcId="{D66692C9-9FA3-4F8C-A4F1-0B3AC76076BA}" destId="{BBDBC495-6D86-4F33-A7E1-ECC3E10D6B0A}" srcOrd="11" destOrd="0" parTransId="{C20990D7-087B-4C6E-8A0D-DE59FC7158A2}" sibTransId="{D80B608C-BFD7-4BE6-B81D-BF671D341694}"/>
    <dgm:cxn modelId="{65C79157-DF09-42BC-8788-CDCA37E4A8D3}" type="presOf" srcId="{2B366221-6401-45C6-9681-91BC007D79B9}" destId="{246D7678-8145-4139-A4B9-04182836576A}" srcOrd="1" destOrd="0" presId="urn:microsoft.com/office/officeart/2005/8/layout/bProcess3"/>
    <dgm:cxn modelId="{EA5CF857-2C0C-4BFA-A1BE-B19F6410F5E4}" type="presOf" srcId="{764D32EC-5664-4763-BD33-857B99D60330}" destId="{D1575464-1380-4814-BC88-4A146C4C2888}" srcOrd="0" destOrd="0" presId="urn:microsoft.com/office/officeart/2005/8/layout/bProcess3"/>
    <dgm:cxn modelId="{25A3A17C-BA7C-478E-A3CE-4F3F5C5C51B3}" type="presOf" srcId="{6D34F920-E45A-466A-85C9-817936BE45B4}" destId="{0A7121AE-105B-4226-A12C-48EA88DED22D}" srcOrd="0" destOrd="1" presId="urn:microsoft.com/office/officeart/2005/8/layout/bProcess3"/>
    <dgm:cxn modelId="{AAC2787D-1C46-47E3-8837-6DA9CD35EBC2}" srcId="{93814080-EAC7-45C0-8676-1BAF57EB319D}" destId="{978CCAA9-98D4-44AF-A38E-BD0858B941CC}" srcOrd="0" destOrd="0" parTransId="{9E8D862F-44F8-4A2A-A53A-CCB9C30C34FB}" sibTransId="{752FF477-B542-4E59-90D8-4F307EB83204}"/>
    <dgm:cxn modelId="{F0222185-F63D-4FC6-864E-9E0246FBAC5D}" type="presOf" srcId="{2B366221-6401-45C6-9681-91BC007D79B9}" destId="{7E67F5B4-B07A-4160-BCD9-7C8C64EA03F6}" srcOrd="0" destOrd="0" presId="urn:microsoft.com/office/officeart/2005/8/layout/bProcess3"/>
    <dgm:cxn modelId="{9984F28C-2501-49AB-8F69-E093F255C476}" type="presOf" srcId="{190D17A3-0976-4232-BCD5-A5FB51A49168}" destId="{07FD3162-29F7-4701-BD37-6D18DE21E1B5}" srcOrd="0" destOrd="0" presId="urn:microsoft.com/office/officeart/2005/8/layout/bProcess3"/>
    <dgm:cxn modelId="{71B0AA8D-EED9-4F01-B6D5-FFA9BEB047B5}" type="presOf" srcId="{3BD75C4C-5B60-43F4-8B04-E9F57F2521AE}" destId="{7D7D836B-51E2-43D5-A977-C7EE3737DEA8}" srcOrd="1" destOrd="0" presId="urn:microsoft.com/office/officeart/2005/8/layout/bProcess3"/>
    <dgm:cxn modelId="{8F43D28D-64AF-4DD6-A05A-60009CD0C739}" type="presOf" srcId="{D66692C9-9FA3-4F8C-A4F1-0B3AC76076BA}" destId="{B152FAD1-A7B9-4300-90D0-A49994905DBF}" srcOrd="0" destOrd="0" presId="urn:microsoft.com/office/officeart/2005/8/layout/bProcess3"/>
    <dgm:cxn modelId="{FB27F992-EE87-4B5F-818D-D721352C3501}" type="presOf" srcId="{CBB1125B-E7E1-4F6F-B686-1D52BD8CD5C0}" destId="{B9E4DB11-785B-4FAB-ACDF-101F85EF1D76}" srcOrd="1" destOrd="0" presId="urn:microsoft.com/office/officeart/2005/8/layout/bProcess3"/>
    <dgm:cxn modelId="{FAAF3C96-4A8E-45EB-8AA5-313232160AD5}" srcId="{D66692C9-9FA3-4F8C-A4F1-0B3AC76076BA}" destId="{C3D696F6-7ABA-4370-9583-E9CAF2A760A7}" srcOrd="3" destOrd="0" parTransId="{FBF6949A-9807-4CBD-BCD3-0206FEA3D9F7}" sibTransId="{437880D7-995B-4C66-A69C-60A266D5C8A5}"/>
    <dgm:cxn modelId="{AA0F329D-5C38-433A-81C5-4B7BB718CAD0}" srcId="{D66692C9-9FA3-4F8C-A4F1-0B3AC76076BA}" destId="{FE60529F-E6CA-41FC-BB0E-EC402B58FDD5}" srcOrd="5" destOrd="0" parTransId="{BF3B669A-D9FB-42E3-90E4-C94D3FA8830D}" sibTransId="{2B366221-6401-45C6-9681-91BC007D79B9}"/>
    <dgm:cxn modelId="{001470AC-20CF-4466-BCBE-25A10E331A8C}" type="presOf" srcId="{939F2AD1-D749-4DE8-B02B-A166ADB7F962}" destId="{D1575464-1380-4814-BC88-4A146C4C2888}" srcOrd="0" destOrd="1" presId="urn:microsoft.com/office/officeart/2005/8/layout/bProcess3"/>
    <dgm:cxn modelId="{35B6BFAE-0D6A-46B4-9C1A-BCC90BD56FBB}" type="presOf" srcId="{EB0E2538-82D5-4CE9-9A4A-6077C9448B4D}" destId="{68D523BC-7C3B-4841-BDF1-246335143A78}" srcOrd="0" destOrd="1" presId="urn:microsoft.com/office/officeart/2005/8/layout/bProcess3"/>
    <dgm:cxn modelId="{941F23B2-BD8E-4AD2-8DC6-8DB4D6858909}" type="presOf" srcId="{33F4CDBA-D039-44CA-9FA5-82578BADCCD2}" destId="{0F30906E-9804-4D1D-8632-E6A66A34329C}" srcOrd="0" destOrd="1" presId="urn:microsoft.com/office/officeart/2005/8/layout/bProcess3"/>
    <dgm:cxn modelId="{F76774BB-3794-42C2-94FF-6129083E4C93}" type="presOf" srcId="{7693B77F-C32B-416D-B5E0-93CB4DEACB33}" destId="{82B7A51A-210F-44EE-8115-BE8ABC3DDEC5}" srcOrd="1" destOrd="0" presId="urn:microsoft.com/office/officeart/2005/8/layout/bProcess3"/>
    <dgm:cxn modelId="{854C1ABC-647F-4FBC-B10E-F6328ED8ADB4}" type="presOf" srcId="{CBB1125B-E7E1-4F6F-B686-1D52BD8CD5C0}" destId="{DF64197A-1743-4B3A-A64A-245DB911447D}" srcOrd="0" destOrd="0" presId="urn:microsoft.com/office/officeart/2005/8/layout/bProcess3"/>
    <dgm:cxn modelId="{A7502EC0-8DC8-464D-9A2C-ABB97BD53A27}" srcId="{FE60529F-E6CA-41FC-BB0E-EC402B58FDD5}" destId="{1C3DFA43-1AE6-46C8-AF9F-323888C5F601}" srcOrd="0" destOrd="0" parTransId="{0F56C504-AD95-4189-A0C3-7065DED00BDD}" sibTransId="{44036F0D-E220-476A-9525-D08C328E396E}"/>
    <dgm:cxn modelId="{829973C0-500B-4083-A6FD-3F637D867AB3}" type="presOf" srcId="{FAF43078-EA43-497D-9950-37DC2440E871}" destId="{80A55B4D-CE25-4396-8E88-BFD395BD48F7}" srcOrd="0" destOrd="1" presId="urn:microsoft.com/office/officeart/2005/8/layout/bProcess3"/>
    <dgm:cxn modelId="{F82E9CC0-87C1-4C87-B74F-1D3EE4604A35}" type="presOf" srcId="{4B8B95A7-7A52-4AD4-8337-6852E82CD5AA}" destId="{0F30906E-9804-4D1D-8632-E6A66A34329C}" srcOrd="0" destOrd="0" presId="urn:microsoft.com/office/officeart/2005/8/layout/bProcess3"/>
    <dgm:cxn modelId="{7C907EC3-1727-45A8-8FF8-C93B98C6E33C}" type="presOf" srcId="{FE60529F-E6CA-41FC-BB0E-EC402B58FDD5}" destId="{7DF0F959-41A8-41E4-A2D3-3A07CA08CD38}" srcOrd="0" destOrd="0" presId="urn:microsoft.com/office/officeart/2005/8/layout/bProcess3"/>
    <dgm:cxn modelId="{FD1D5BCA-4469-40DF-9CE9-6C501BCD8083}" srcId="{11D0FD1B-B571-4AAA-9190-5970BC5FD624}" destId="{FAF43078-EA43-497D-9950-37DC2440E871}" srcOrd="0" destOrd="0" parTransId="{6ECDB86D-82D4-4F04-88EB-B1803EF6AAC9}" sibTransId="{228601EB-0471-4774-8461-C1E2EEB45D71}"/>
    <dgm:cxn modelId="{1BE1B6D1-E089-42A0-908C-0EC3A9B31AC8}" type="presOf" srcId="{0E6D697B-2530-450A-886C-68CAD18935FA}" destId="{DF6ECF03-2540-43F6-9D54-2B4CBCDFF059}" srcOrd="0" destOrd="0" presId="urn:microsoft.com/office/officeart/2005/8/layout/bProcess3"/>
    <dgm:cxn modelId="{CF83BDD9-CDC9-45A4-8845-5B4BFB374C7C}" type="presOf" srcId="{78121D55-24A3-4A4D-BCBD-9EC87D304663}" destId="{963D4CF2-D23E-431B-9431-DF3A52DA95C2}" srcOrd="1" destOrd="0" presId="urn:microsoft.com/office/officeart/2005/8/layout/bProcess3"/>
    <dgm:cxn modelId="{7DC011DA-DA98-43E0-9E7B-5A625CBC19A3}" srcId="{8F5CC9BA-D5F3-45C4-A7A4-49AE172B5E43}" destId="{0B24A123-373D-46A1-8705-27C35E356E9C}" srcOrd="0" destOrd="0" parTransId="{ED949D86-904A-48C6-997A-E955D9B06143}" sibTransId="{0ECC2BFF-F481-4FD9-AEA8-70D63941E259}"/>
    <dgm:cxn modelId="{BBCF17DA-C508-434D-87CE-8AD44FDBB2EE}" srcId="{D66692C9-9FA3-4F8C-A4F1-0B3AC76076BA}" destId="{11D0FD1B-B571-4AAA-9190-5970BC5FD624}" srcOrd="7" destOrd="0" parTransId="{6B3BAEF0-9C4C-4C22-9C17-05AD700E692C}" sibTransId="{66C06D3A-5BA9-46CE-B669-CB87D88A67C7}"/>
    <dgm:cxn modelId="{18730DDB-24AA-48B6-A5F8-A43E93916759}" type="presOf" srcId="{78121D55-24A3-4A4D-BCBD-9EC87D304663}" destId="{799C1915-B6F7-4DCF-A00A-E116DCC86367}" srcOrd="0" destOrd="0" presId="urn:microsoft.com/office/officeart/2005/8/layout/bProcess3"/>
    <dgm:cxn modelId="{BB9F73DE-A7CA-4812-80B5-C9C5C1A26A9A}" type="presOf" srcId="{11D0FD1B-B571-4AAA-9190-5970BC5FD624}" destId="{80A55B4D-CE25-4396-8E88-BFD395BD48F7}" srcOrd="0" destOrd="0" presId="urn:microsoft.com/office/officeart/2005/8/layout/bProcess3"/>
    <dgm:cxn modelId="{B1FCB6DF-5093-4839-88FA-011808ECC08E}" srcId="{764D32EC-5664-4763-BD33-857B99D60330}" destId="{939F2AD1-D749-4DE8-B02B-A166ADB7F962}" srcOrd="0" destOrd="0" parTransId="{B767C0BD-7EDF-4C45-B350-C8711748A74B}" sibTransId="{106AC2EE-968D-430A-8B53-27148F79F063}"/>
    <dgm:cxn modelId="{FD9D96E6-C386-4603-9EBA-31EF273BBE9C}" type="presOf" srcId="{124AB0C0-5129-4744-807A-295F40BA3DAC}" destId="{F1479E58-1272-40E1-A8F3-F422DF9DC3A8}" srcOrd="1" destOrd="0" presId="urn:microsoft.com/office/officeart/2005/8/layout/bProcess3"/>
    <dgm:cxn modelId="{6FACA8EA-892B-41E8-9026-323ACCD714FF}" type="presOf" srcId="{EC9AABE8-DA19-4128-BB1A-7A8E49C3DDE4}" destId="{D09B4901-07BF-451D-B060-B971050350CC}" srcOrd="0" destOrd="1" presId="urn:microsoft.com/office/officeart/2005/8/layout/bProcess3"/>
    <dgm:cxn modelId="{1D564BEB-D03D-49CF-BE20-BFB13B08EC9A}" srcId="{D66692C9-9FA3-4F8C-A4F1-0B3AC76076BA}" destId="{27FA589E-BEFE-4868-B0C7-B9E9A411E1F4}" srcOrd="9" destOrd="0" parTransId="{AEA5C558-DEEC-464D-A2FF-0F72AB34D323}" sibTransId="{E05B895A-CEAB-4268-B181-94F195EFB1B5}"/>
    <dgm:cxn modelId="{046A09F9-0936-4915-8EAD-CD7AE3B0757B}" type="presOf" srcId="{3BD75C4C-5B60-43F4-8B04-E9F57F2521AE}" destId="{11C83EC4-C0D3-4446-8650-87A0B8D85E73}" srcOrd="0" destOrd="0" presId="urn:microsoft.com/office/officeart/2005/8/layout/bProcess3"/>
    <dgm:cxn modelId="{C2543172-3545-45D4-B3C7-0D0AD8CA72D4}" type="presParOf" srcId="{B152FAD1-A7B9-4300-90D0-A49994905DBF}" destId="{D1575464-1380-4814-BC88-4A146C4C2888}" srcOrd="0" destOrd="0" presId="urn:microsoft.com/office/officeart/2005/8/layout/bProcess3"/>
    <dgm:cxn modelId="{0DAA887A-8462-489E-AC85-5AB2968B72DF}" type="presParOf" srcId="{B152FAD1-A7B9-4300-90D0-A49994905DBF}" destId="{799C1915-B6F7-4DCF-A00A-E116DCC86367}" srcOrd="1" destOrd="0" presId="urn:microsoft.com/office/officeart/2005/8/layout/bProcess3"/>
    <dgm:cxn modelId="{E6652D33-C727-4EA3-847C-60FA3C725E00}" type="presParOf" srcId="{799C1915-B6F7-4DCF-A00A-E116DCC86367}" destId="{963D4CF2-D23E-431B-9431-DF3A52DA95C2}" srcOrd="0" destOrd="0" presId="urn:microsoft.com/office/officeart/2005/8/layout/bProcess3"/>
    <dgm:cxn modelId="{FA643613-8B24-4796-9C30-86BF4041642C}" type="presParOf" srcId="{B152FAD1-A7B9-4300-90D0-A49994905DBF}" destId="{FE608909-8274-4315-AF16-69C34826FC67}" srcOrd="2" destOrd="0" presId="urn:microsoft.com/office/officeart/2005/8/layout/bProcess3"/>
    <dgm:cxn modelId="{1BEDD21A-A65B-4C03-B5EA-C6F55472C7FE}" type="presParOf" srcId="{B152FAD1-A7B9-4300-90D0-A49994905DBF}" destId="{11C83EC4-C0D3-4446-8650-87A0B8D85E73}" srcOrd="3" destOrd="0" presId="urn:microsoft.com/office/officeart/2005/8/layout/bProcess3"/>
    <dgm:cxn modelId="{74D0F52D-667A-4070-9478-0199C3520B75}" type="presParOf" srcId="{11C83EC4-C0D3-4446-8650-87A0B8D85E73}" destId="{7D7D836B-51E2-43D5-A977-C7EE3737DEA8}" srcOrd="0" destOrd="0" presId="urn:microsoft.com/office/officeart/2005/8/layout/bProcess3"/>
    <dgm:cxn modelId="{6F204CFF-AAA0-49D9-928B-465E0B134058}" type="presParOf" srcId="{B152FAD1-A7B9-4300-90D0-A49994905DBF}" destId="{0E139FD2-8B4F-4B1F-BA97-7A6CFF9D0E81}" srcOrd="4" destOrd="0" presId="urn:microsoft.com/office/officeart/2005/8/layout/bProcess3"/>
    <dgm:cxn modelId="{A1920901-EDEE-4704-81D6-F0FEDB8E6E2C}" type="presParOf" srcId="{B152FAD1-A7B9-4300-90D0-A49994905DBF}" destId="{07FD3162-29F7-4701-BD37-6D18DE21E1B5}" srcOrd="5" destOrd="0" presId="urn:microsoft.com/office/officeart/2005/8/layout/bProcess3"/>
    <dgm:cxn modelId="{CD58F45F-6A66-4D01-8667-0E20C113A3DA}" type="presParOf" srcId="{07FD3162-29F7-4701-BD37-6D18DE21E1B5}" destId="{4CF41DA3-6C4A-41EC-B43F-7373646EE6D7}" srcOrd="0" destOrd="0" presId="urn:microsoft.com/office/officeart/2005/8/layout/bProcess3"/>
    <dgm:cxn modelId="{7284419A-209E-49D8-9909-CD20FB48AACB}" type="presParOf" srcId="{B152FAD1-A7B9-4300-90D0-A49994905DBF}" destId="{4240BFE9-BB35-47F9-91E2-B6F08F6CD7F6}" srcOrd="6" destOrd="0" presId="urn:microsoft.com/office/officeart/2005/8/layout/bProcess3"/>
    <dgm:cxn modelId="{15745D1B-D911-45FD-B726-79E1A94DF24B}" type="presParOf" srcId="{B152FAD1-A7B9-4300-90D0-A49994905DBF}" destId="{3AB33FBB-EDCA-4570-A915-1AA50F4603E2}" srcOrd="7" destOrd="0" presId="urn:microsoft.com/office/officeart/2005/8/layout/bProcess3"/>
    <dgm:cxn modelId="{5D1C9846-7D07-4BDC-A3E2-3D5789C711A8}" type="presParOf" srcId="{3AB33FBB-EDCA-4570-A915-1AA50F4603E2}" destId="{40919EAA-4125-43A6-A8D7-37007E92D462}" srcOrd="0" destOrd="0" presId="urn:microsoft.com/office/officeart/2005/8/layout/bProcess3"/>
    <dgm:cxn modelId="{1A7D0538-5821-41C0-BABA-A8BA51B6ECA2}" type="presParOf" srcId="{B152FAD1-A7B9-4300-90D0-A49994905DBF}" destId="{0F30906E-9804-4D1D-8632-E6A66A34329C}" srcOrd="8" destOrd="0" presId="urn:microsoft.com/office/officeart/2005/8/layout/bProcess3"/>
    <dgm:cxn modelId="{ACA62A5F-E11C-4E7B-B291-F774FFA775B3}" type="presParOf" srcId="{B152FAD1-A7B9-4300-90D0-A49994905DBF}" destId="{FD0E80A0-206E-4A85-9EE5-E3BFEF148864}" srcOrd="9" destOrd="0" presId="urn:microsoft.com/office/officeart/2005/8/layout/bProcess3"/>
    <dgm:cxn modelId="{8236B03A-080F-4540-A9E2-8E707D5D3F09}" type="presParOf" srcId="{FD0E80A0-206E-4A85-9EE5-E3BFEF148864}" destId="{82B7A51A-210F-44EE-8115-BE8ABC3DDEC5}" srcOrd="0" destOrd="0" presId="urn:microsoft.com/office/officeart/2005/8/layout/bProcess3"/>
    <dgm:cxn modelId="{BA4410B6-020D-43C8-A043-0C8A42263186}" type="presParOf" srcId="{B152FAD1-A7B9-4300-90D0-A49994905DBF}" destId="{7DF0F959-41A8-41E4-A2D3-3A07CA08CD38}" srcOrd="10" destOrd="0" presId="urn:microsoft.com/office/officeart/2005/8/layout/bProcess3"/>
    <dgm:cxn modelId="{96FFF985-C322-4064-9A42-2A99829FFE76}" type="presParOf" srcId="{B152FAD1-A7B9-4300-90D0-A49994905DBF}" destId="{7E67F5B4-B07A-4160-BCD9-7C8C64EA03F6}" srcOrd="11" destOrd="0" presId="urn:microsoft.com/office/officeart/2005/8/layout/bProcess3"/>
    <dgm:cxn modelId="{6E485F94-B079-4DCC-9018-5BA2706A2255}" type="presParOf" srcId="{7E67F5B4-B07A-4160-BCD9-7C8C64EA03F6}" destId="{246D7678-8145-4139-A4B9-04182836576A}" srcOrd="0" destOrd="0" presId="urn:microsoft.com/office/officeart/2005/8/layout/bProcess3"/>
    <dgm:cxn modelId="{03C37009-604E-47D0-9FAD-55EBD922E9AF}" type="presParOf" srcId="{B152FAD1-A7B9-4300-90D0-A49994905DBF}" destId="{2B513734-74EB-46F1-BAAA-53B6DB283377}" srcOrd="12" destOrd="0" presId="urn:microsoft.com/office/officeart/2005/8/layout/bProcess3"/>
    <dgm:cxn modelId="{866B0576-2F4E-40BE-9779-6971A4491193}" type="presParOf" srcId="{B152FAD1-A7B9-4300-90D0-A49994905DBF}" destId="{DF6ECF03-2540-43F6-9D54-2B4CBCDFF059}" srcOrd="13" destOrd="0" presId="urn:microsoft.com/office/officeart/2005/8/layout/bProcess3"/>
    <dgm:cxn modelId="{EF9C3669-DD06-40DD-AD0A-7F76066C6BCB}" type="presParOf" srcId="{DF6ECF03-2540-43F6-9D54-2B4CBCDFF059}" destId="{5A19C2C7-3388-4B58-96F0-E305D68E5DE7}" srcOrd="0" destOrd="0" presId="urn:microsoft.com/office/officeart/2005/8/layout/bProcess3"/>
    <dgm:cxn modelId="{CA970C96-7846-4DC0-836C-27C0087DEDCD}" type="presParOf" srcId="{B152FAD1-A7B9-4300-90D0-A49994905DBF}" destId="{80A55B4D-CE25-4396-8E88-BFD395BD48F7}" srcOrd="14" destOrd="0" presId="urn:microsoft.com/office/officeart/2005/8/layout/bProcess3"/>
    <dgm:cxn modelId="{AFFBF24B-B928-4088-AE02-B075670E0D15}" type="presParOf" srcId="{B152FAD1-A7B9-4300-90D0-A49994905DBF}" destId="{5953ED07-E6D8-483C-85C0-D05F94FF7A1A}" srcOrd="15" destOrd="0" presId="urn:microsoft.com/office/officeart/2005/8/layout/bProcess3"/>
    <dgm:cxn modelId="{A06962B5-EAA9-45CE-87DE-A3FEC1AC067A}" type="presParOf" srcId="{5953ED07-E6D8-483C-85C0-D05F94FF7A1A}" destId="{09A77FA2-60B5-4ECB-BCC8-44A36EFE43D6}" srcOrd="0" destOrd="0" presId="urn:microsoft.com/office/officeart/2005/8/layout/bProcess3"/>
    <dgm:cxn modelId="{BE1781F4-A2BE-4AB9-B011-397A7B6F5468}" type="presParOf" srcId="{B152FAD1-A7B9-4300-90D0-A49994905DBF}" destId="{D09B4901-07BF-451D-B060-B971050350CC}" srcOrd="16" destOrd="0" presId="urn:microsoft.com/office/officeart/2005/8/layout/bProcess3"/>
    <dgm:cxn modelId="{E9B6D6F5-5A1A-4FC2-BD39-808D34B0AF7F}" type="presParOf" srcId="{B152FAD1-A7B9-4300-90D0-A49994905DBF}" destId="{823833B1-1BEC-4E54-BF88-3A7001CDEA9C}" srcOrd="17" destOrd="0" presId="urn:microsoft.com/office/officeart/2005/8/layout/bProcess3"/>
    <dgm:cxn modelId="{A20985D6-CE23-4CEE-B722-DAF2D9C66F1F}" type="presParOf" srcId="{823833B1-1BEC-4E54-BF88-3A7001CDEA9C}" destId="{F1479E58-1272-40E1-A8F3-F422DF9DC3A8}" srcOrd="0" destOrd="0" presId="urn:microsoft.com/office/officeart/2005/8/layout/bProcess3"/>
    <dgm:cxn modelId="{9C8C4B6E-1F28-42D5-AB7E-A69063DF8E48}" type="presParOf" srcId="{B152FAD1-A7B9-4300-90D0-A49994905DBF}" destId="{0A7121AE-105B-4226-A12C-48EA88DED22D}" srcOrd="18" destOrd="0" presId="urn:microsoft.com/office/officeart/2005/8/layout/bProcess3"/>
    <dgm:cxn modelId="{6F473C44-E58F-444C-9CE1-4D55F5B19E8C}" type="presParOf" srcId="{B152FAD1-A7B9-4300-90D0-A49994905DBF}" destId="{5CFF14F8-C7F4-462E-A3FE-11849623DA72}" srcOrd="19" destOrd="0" presId="urn:microsoft.com/office/officeart/2005/8/layout/bProcess3"/>
    <dgm:cxn modelId="{E94AE817-98F4-43C2-A472-B5D75DE9355D}" type="presParOf" srcId="{5CFF14F8-C7F4-462E-A3FE-11849623DA72}" destId="{216960B0-8794-40D5-A4E1-755F7611B4C8}" srcOrd="0" destOrd="0" presId="urn:microsoft.com/office/officeart/2005/8/layout/bProcess3"/>
    <dgm:cxn modelId="{6F5C28D2-8AF2-4F6A-AAC8-4C9BFE24A2D5}" type="presParOf" srcId="{B152FAD1-A7B9-4300-90D0-A49994905DBF}" destId="{68D523BC-7C3B-4841-BDF1-246335143A78}" srcOrd="20" destOrd="0" presId="urn:microsoft.com/office/officeart/2005/8/layout/bProcess3"/>
    <dgm:cxn modelId="{1F53BF7A-5F10-4D49-B472-30DCA4B57556}" type="presParOf" srcId="{B152FAD1-A7B9-4300-90D0-A49994905DBF}" destId="{DF64197A-1743-4B3A-A64A-245DB911447D}" srcOrd="21" destOrd="0" presId="urn:microsoft.com/office/officeart/2005/8/layout/bProcess3"/>
    <dgm:cxn modelId="{6B39D173-6E13-47A1-BAD7-347BC08DC28B}" type="presParOf" srcId="{DF64197A-1743-4B3A-A64A-245DB911447D}" destId="{B9E4DB11-785B-4FAB-ACDF-101F85EF1D76}" srcOrd="0" destOrd="0" presId="urn:microsoft.com/office/officeart/2005/8/layout/bProcess3"/>
    <dgm:cxn modelId="{9B2ACA7C-6864-49F2-A73F-1E31A0F6DA46}" type="presParOf" srcId="{B152FAD1-A7B9-4300-90D0-A49994905DBF}" destId="{BE407C85-A8C6-41B0-94C5-3B7A9BA3996E}" srcOrd="2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FF249-F1E9-4BD7-B6F3-89F394065686}">
      <dsp:nvSpPr>
        <dsp:cNvPr id="0" name=""/>
        <dsp:cNvSpPr/>
      </dsp:nvSpPr>
      <dsp:spPr>
        <a:xfrm>
          <a:off x="723900" y="0"/>
          <a:ext cx="4800600" cy="48006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A9F0CF-9C24-4FF1-91E3-852C6959A972}">
      <dsp:nvSpPr>
        <dsp:cNvPr id="0" name=""/>
        <dsp:cNvSpPr/>
      </dsp:nvSpPr>
      <dsp:spPr>
        <a:xfrm>
          <a:off x="1179957" y="456056"/>
          <a:ext cx="1872234" cy="1872234"/>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Statutory Goals</a:t>
          </a:r>
        </a:p>
      </dsp:txBody>
      <dsp:txXfrm>
        <a:off x="1271352" y="547451"/>
        <a:ext cx="1689444" cy="1689444"/>
      </dsp:txXfrm>
    </dsp:sp>
    <dsp:sp modelId="{B5AF3391-E13A-4612-8433-91D321913425}">
      <dsp:nvSpPr>
        <dsp:cNvPr id="0" name=""/>
        <dsp:cNvSpPr/>
      </dsp:nvSpPr>
      <dsp:spPr>
        <a:xfrm>
          <a:off x="3196208" y="456056"/>
          <a:ext cx="1872234" cy="1872234"/>
        </a:xfrm>
        <a:prstGeom prst="roundRect">
          <a:avLst/>
        </a:prstGeom>
        <a:solidFill>
          <a:schemeClr val="accent3">
            <a:hueOff val="-3552746"/>
            <a:satOff val="-15580"/>
            <a:lumOff val="91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Broadband Office/Task Force</a:t>
          </a:r>
        </a:p>
      </dsp:txBody>
      <dsp:txXfrm>
        <a:off x="3287603" y="547451"/>
        <a:ext cx="1689444" cy="1689444"/>
      </dsp:txXfrm>
    </dsp:sp>
    <dsp:sp modelId="{99598D25-D20F-4990-B75E-8101759D37F8}">
      <dsp:nvSpPr>
        <dsp:cNvPr id="0" name=""/>
        <dsp:cNvSpPr/>
      </dsp:nvSpPr>
      <dsp:spPr>
        <a:xfrm>
          <a:off x="1179957" y="2472308"/>
          <a:ext cx="1872234" cy="1872234"/>
        </a:xfrm>
        <a:prstGeom prst="roundRect">
          <a:avLst/>
        </a:prstGeom>
        <a:solidFill>
          <a:schemeClr val="accent3">
            <a:hueOff val="-7105493"/>
            <a:satOff val="-31161"/>
            <a:lumOff val="183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Data (Mapping Program)</a:t>
          </a:r>
        </a:p>
      </dsp:txBody>
      <dsp:txXfrm>
        <a:off x="1271352" y="2563703"/>
        <a:ext cx="1689444" cy="1689444"/>
      </dsp:txXfrm>
    </dsp:sp>
    <dsp:sp modelId="{A6A0846D-8157-4531-997B-3E0CF0BEB830}">
      <dsp:nvSpPr>
        <dsp:cNvPr id="0" name=""/>
        <dsp:cNvSpPr/>
      </dsp:nvSpPr>
      <dsp:spPr>
        <a:xfrm>
          <a:off x="3196208" y="2472308"/>
          <a:ext cx="1872234" cy="1872234"/>
        </a:xfrm>
        <a:prstGeom prst="roundRect">
          <a:avLst/>
        </a:prstGeom>
        <a:solidFill>
          <a:schemeClr val="accent3">
            <a:hueOff val="-10658239"/>
            <a:satOff val="-46741"/>
            <a:lumOff val="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Tools (</a:t>
          </a:r>
          <a:r>
            <a:rPr lang="en-US" sz="2000" kern="1200" dirty="0">
              <a:latin typeface="Calibri"/>
            </a:rPr>
            <a:t>Infrastructure Grants/Digital Equity)</a:t>
          </a:r>
          <a:endParaRPr lang="en-US" sz="2000" kern="1200" dirty="0"/>
        </a:p>
      </dsp:txBody>
      <dsp:txXfrm>
        <a:off x="3287603" y="2563703"/>
        <a:ext cx="1689444" cy="1689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121ED-12F5-4482-9D0C-25AC00FC32A5}">
      <dsp:nvSpPr>
        <dsp:cNvPr id="0" name=""/>
        <dsp:cNvSpPr/>
      </dsp:nvSpPr>
      <dsp:spPr>
        <a:xfrm>
          <a:off x="0" y="190018"/>
          <a:ext cx="5816247" cy="1685537"/>
        </a:xfrm>
        <a:prstGeom prst="rightArrow">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2C321-CB49-4458-B5C2-D52E22B9C20A}">
      <dsp:nvSpPr>
        <dsp:cNvPr id="0" name=""/>
        <dsp:cNvSpPr/>
      </dsp:nvSpPr>
      <dsp:spPr>
        <a:xfrm>
          <a:off x="3067729" y="1598802"/>
          <a:ext cx="2166892" cy="31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solidFill>
            </a:rPr>
            <a:t>MN uses a </a:t>
          </a:r>
          <a:r>
            <a:rPr lang="en-US" sz="2200" i="1" kern="1200" dirty="0">
              <a:solidFill>
                <a:schemeClr val="accent1">
                  <a:lumMod val="90000"/>
                  <a:lumOff val="10000"/>
                </a:schemeClr>
              </a:solidFill>
            </a:rPr>
            <a:t>Capacity</a:t>
          </a:r>
          <a:r>
            <a:rPr lang="en-US" sz="2200" i="1" kern="1200" dirty="0">
              <a:solidFill>
                <a:schemeClr val="tx1">
                  <a:lumMod val="50000"/>
                  <a:lumOff val="50000"/>
                </a:schemeClr>
              </a:solidFill>
            </a:rPr>
            <a:t> </a:t>
          </a:r>
          <a:r>
            <a:rPr lang="en-US" sz="2200" i="1" kern="1200" dirty="0">
              <a:solidFill>
                <a:schemeClr val="accent1">
                  <a:lumMod val="90000"/>
                  <a:lumOff val="10000"/>
                </a:schemeClr>
              </a:solidFill>
            </a:rPr>
            <a:t>Grant</a:t>
          </a:r>
          <a:r>
            <a:rPr lang="en-US" sz="2200" i="1" kern="1200" dirty="0">
              <a:solidFill>
                <a:schemeClr val="tx1">
                  <a:lumMod val="50000"/>
                  <a:lumOff val="50000"/>
                </a:schemeClr>
              </a:solidFill>
            </a:rPr>
            <a:t> </a:t>
          </a:r>
          <a:r>
            <a:rPr lang="en-US" sz="2200" kern="1200" dirty="0">
              <a:solidFill>
                <a:schemeClr val="tx2"/>
              </a:solidFill>
            </a:rPr>
            <a:t>to implement the Digital Opportunity Plan</a:t>
          </a:r>
        </a:p>
        <a:p>
          <a:pPr marL="228600" lvl="1" indent="-228600" algn="l" defTabSz="977900">
            <a:lnSpc>
              <a:spcPct val="90000"/>
            </a:lnSpc>
            <a:spcBef>
              <a:spcPct val="0"/>
            </a:spcBef>
            <a:spcAft>
              <a:spcPct val="15000"/>
            </a:spcAft>
            <a:buChar char="•"/>
          </a:pPr>
          <a:r>
            <a:rPr lang="en-US" sz="2200" kern="1200" dirty="0">
              <a:solidFill>
                <a:schemeClr val="tx2"/>
              </a:solidFill>
            </a:rPr>
            <a:t>NTIA administers one </a:t>
          </a:r>
          <a:r>
            <a:rPr lang="en-US" sz="2200" u="sng" kern="1200" dirty="0">
              <a:solidFill>
                <a:schemeClr val="accent2">
                  <a:lumMod val="50000"/>
                </a:schemeClr>
              </a:solidFill>
            </a:rPr>
            <a:t>Competitive Grant</a:t>
          </a:r>
          <a:r>
            <a:rPr lang="en-US" sz="2200" u="none" kern="1200" dirty="0">
              <a:solidFill>
                <a:schemeClr val="accent2">
                  <a:lumMod val="50000"/>
                </a:schemeClr>
              </a:solidFill>
            </a:rPr>
            <a:t> </a:t>
          </a:r>
          <a:r>
            <a:rPr lang="en-US" sz="2200" kern="1200" dirty="0">
              <a:solidFill>
                <a:schemeClr val="tx2"/>
              </a:solidFill>
            </a:rPr>
            <a:t>round each year</a:t>
          </a:r>
        </a:p>
      </dsp:txBody>
      <dsp:txXfrm>
        <a:off x="3067729" y="1598802"/>
        <a:ext cx="2166892" cy="3169687"/>
      </dsp:txXfrm>
    </dsp:sp>
    <dsp:sp modelId="{580CE45F-E232-41F4-A722-8A94B673C14A}">
      <dsp:nvSpPr>
        <dsp:cNvPr id="0" name=""/>
        <dsp:cNvSpPr/>
      </dsp:nvSpPr>
      <dsp:spPr>
        <a:xfrm>
          <a:off x="3067729" y="560352"/>
          <a:ext cx="2166892" cy="10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2024 - 2028</a:t>
          </a:r>
        </a:p>
      </dsp:txBody>
      <dsp:txXfrm>
        <a:off x="3067729" y="560352"/>
        <a:ext cx="2166892" cy="1008000"/>
      </dsp:txXfrm>
    </dsp:sp>
    <dsp:sp modelId="{E6E5D995-56AD-4D39-AC9D-E2E8C463C133}">
      <dsp:nvSpPr>
        <dsp:cNvPr id="0" name=""/>
        <dsp:cNvSpPr/>
      </dsp:nvSpPr>
      <dsp:spPr>
        <a:xfrm>
          <a:off x="467458" y="1598802"/>
          <a:ext cx="2166892" cy="31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solidFill>
            </a:rPr>
            <a:t>MN uses </a:t>
          </a:r>
          <a:r>
            <a:rPr lang="en-US" sz="2200" u="dashLong" kern="1200" baseline="0" dirty="0">
              <a:solidFill>
                <a:srgbClr val="FF0000"/>
              </a:solidFill>
            </a:rPr>
            <a:t>Planning Grant </a:t>
          </a:r>
          <a:r>
            <a:rPr lang="en-US" sz="2200" kern="1200" dirty="0">
              <a:solidFill>
                <a:schemeClr val="tx2"/>
              </a:solidFill>
            </a:rPr>
            <a:t>to develop statewide Digital Opportunity Plan due November 30</a:t>
          </a:r>
        </a:p>
      </dsp:txBody>
      <dsp:txXfrm>
        <a:off x="467458" y="1598802"/>
        <a:ext cx="2166892" cy="3169687"/>
      </dsp:txXfrm>
    </dsp:sp>
    <dsp:sp modelId="{A6899B48-3864-4FB7-921F-005BD9A5C346}">
      <dsp:nvSpPr>
        <dsp:cNvPr id="0" name=""/>
        <dsp:cNvSpPr/>
      </dsp:nvSpPr>
      <dsp:spPr>
        <a:xfrm>
          <a:off x="467458" y="574418"/>
          <a:ext cx="2166892" cy="10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2023</a:t>
          </a:r>
        </a:p>
      </dsp:txBody>
      <dsp:txXfrm>
        <a:off x="467458" y="574418"/>
        <a:ext cx="2166892" cy="100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C1915-B6F7-4DCF-A00A-E116DCC86367}">
      <dsp:nvSpPr>
        <dsp:cNvPr id="0" name=""/>
        <dsp:cNvSpPr/>
      </dsp:nvSpPr>
      <dsp:spPr>
        <a:xfrm>
          <a:off x="2293257" y="847941"/>
          <a:ext cx="607674" cy="91440"/>
        </a:xfrm>
        <a:custGeom>
          <a:avLst/>
          <a:gdLst/>
          <a:ahLst/>
          <a:cxnLst/>
          <a:rect l="0" t="0" r="0" b="0"/>
          <a:pathLst>
            <a:path>
              <a:moveTo>
                <a:pt x="0" y="45720"/>
              </a:moveTo>
              <a:lnTo>
                <a:pt x="607674"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solidFill>
          </a:endParaRPr>
        </a:p>
      </dsp:txBody>
      <dsp:txXfrm>
        <a:off x="2581137" y="890467"/>
        <a:ext cx="31913" cy="6388"/>
      </dsp:txXfrm>
    </dsp:sp>
    <dsp:sp modelId="{D1575464-1380-4814-BC88-4A146C4C2888}">
      <dsp:nvSpPr>
        <dsp:cNvPr id="0" name=""/>
        <dsp:cNvSpPr/>
      </dsp:nvSpPr>
      <dsp:spPr>
        <a:xfrm>
          <a:off x="13501" y="322161"/>
          <a:ext cx="2281555" cy="1143000"/>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dirty="0">
              <a:solidFill>
                <a:srgbClr val="000000"/>
              </a:solidFill>
            </a:rPr>
            <a:t>January</a:t>
          </a:r>
        </a:p>
        <a:p>
          <a:pPr marL="171450" lvl="1" indent="-171450" algn="l" defTabSz="711200">
            <a:lnSpc>
              <a:spcPct val="100000"/>
            </a:lnSpc>
            <a:spcBef>
              <a:spcPct val="0"/>
            </a:spcBef>
            <a:spcAft>
              <a:spcPts val="0"/>
            </a:spcAft>
            <a:buChar char="•"/>
          </a:pPr>
          <a:r>
            <a:rPr lang="en-US" sz="1600" kern="1200" dirty="0">
              <a:solidFill>
                <a:srgbClr val="000000"/>
              </a:solidFill>
            </a:rPr>
            <a:t>25: OBD kickoff event at Mystic Lake</a:t>
          </a:r>
        </a:p>
      </dsp:txBody>
      <dsp:txXfrm>
        <a:off x="13501" y="322161"/>
        <a:ext cx="2281555" cy="1143000"/>
      </dsp:txXfrm>
    </dsp:sp>
    <dsp:sp modelId="{11C83EC4-C0D3-4446-8650-87A0B8D85E73}">
      <dsp:nvSpPr>
        <dsp:cNvPr id="0" name=""/>
        <dsp:cNvSpPr/>
      </dsp:nvSpPr>
      <dsp:spPr>
        <a:xfrm>
          <a:off x="5213087" y="847941"/>
          <a:ext cx="607674" cy="91440"/>
        </a:xfrm>
        <a:custGeom>
          <a:avLst/>
          <a:gdLst/>
          <a:ahLst/>
          <a:cxnLst/>
          <a:rect l="0" t="0" r="0" b="0"/>
          <a:pathLst>
            <a:path>
              <a:moveTo>
                <a:pt x="0" y="45720"/>
              </a:moveTo>
              <a:lnTo>
                <a:pt x="607674"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solidFill>
          </a:endParaRPr>
        </a:p>
      </dsp:txBody>
      <dsp:txXfrm>
        <a:off x="5500968" y="890467"/>
        <a:ext cx="31913" cy="6388"/>
      </dsp:txXfrm>
    </dsp:sp>
    <dsp:sp modelId="{FE608909-8274-4315-AF16-69C34826FC67}">
      <dsp:nvSpPr>
        <dsp:cNvPr id="0" name=""/>
        <dsp:cNvSpPr/>
      </dsp:nvSpPr>
      <dsp:spPr>
        <a:xfrm>
          <a:off x="2933332" y="322161"/>
          <a:ext cx="2281555" cy="1143000"/>
        </a:xfrm>
        <a:prstGeom prst="rect">
          <a:avLst/>
        </a:prstGeom>
        <a:no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dirty="0">
              <a:solidFill>
                <a:srgbClr val="000000"/>
              </a:solidFill>
            </a:rPr>
            <a:t>February</a:t>
          </a:r>
          <a:endParaRPr lang="en-US" sz="2100" b="1" kern="1200" dirty="0">
            <a:solidFill>
              <a:srgbClr val="000000"/>
            </a:solidFill>
          </a:endParaRPr>
        </a:p>
        <a:p>
          <a:pPr marL="171450" lvl="1" indent="-171450" algn="l" defTabSz="711200">
            <a:lnSpc>
              <a:spcPct val="100000"/>
            </a:lnSpc>
            <a:spcBef>
              <a:spcPct val="0"/>
            </a:spcBef>
            <a:spcAft>
              <a:spcPts val="0"/>
            </a:spcAft>
            <a:buChar char="•"/>
          </a:pPr>
          <a:r>
            <a:rPr lang="en-US" sz="1600" kern="1200" dirty="0">
              <a:solidFill>
                <a:srgbClr val="000000"/>
              </a:solidFill>
            </a:rPr>
            <a:t>8, 15, 22: Virtual office hours for prospective DCCs</a:t>
          </a:r>
        </a:p>
      </dsp:txBody>
      <dsp:txXfrm>
        <a:off x="2933332" y="322161"/>
        <a:ext cx="2281555" cy="1143000"/>
      </dsp:txXfrm>
    </dsp:sp>
    <dsp:sp modelId="{07FD3162-29F7-4701-BD37-6D18DE21E1B5}">
      <dsp:nvSpPr>
        <dsp:cNvPr id="0" name=""/>
        <dsp:cNvSpPr/>
      </dsp:nvSpPr>
      <dsp:spPr>
        <a:xfrm>
          <a:off x="8132917" y="847941"/>
          <a:ext cx="607674" cy="91440"/>
        </a:xfrm>
        <a:custGeom>
          <a:avLst/>
          <a:gdLst/>
          <a:ahLst/>
          <a:cxnLst/>
          <a:rect l="0" t="0" r="0" b="0"/>
          <a:pathLst>
            <a:path>
              <a:moveTo>
                <a:pt x="0" y="45720"/>
              </a:moveTo>
              <a:lnTo>
                <a:pt x="607674" y="45720"/>
              </a:lnTo>
            </a:path>
          </a:pathLst>
        </a:custGeom>
        <a:noFill/>
        <a:ln w="9525"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solidFill>
          </a:endParaRPr>
        </a:p>
      </dsp:txBody>
      <dsp:txXfrm>
        <a:off x="8420798" y="890467"/>
        <a:ext cx="31913" cy="6388"/>
      </dsp:txXfrm>
    </dsp:sp>
    <dsp:sp modelId="{0E139FD2-8B4F-4B1F-BA97-7A6CFF9D0E81}">
      <dsp:nvSpPr>
        <dsp:cNvPr id="0" name=""/>
        <dsp:cNvSpPr/>
      </dsp:nvSpPr>
      <dsp:spPr>
        <a:xfrm>
          <a:off x="5853162" y="322161"/>
          <a:ext cx="2281555" cy="1143000"/>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dirty="0">
              <a:solidFill>
                <a:srgbClr val="000000"/>
              </a:solidFill>
            </a:rPr>
            <a:t>March</a:t>
          </a:r>
          <a:endParaRPr lang="en-US" sz="2100" b="1" kern="1200" dirty="0">
            <a:solidFill>
              <a:srgbClr val="000000"/>
            </a:solidFill>
          </a:endParaRPr>
        </a:p>
        <a:p>
          <a:pPr marL="171450" lvl="1" indent="-171450" algn="l" defTabSz="711200">
            <a:lnSpc>
              <a:spcPct val="100000"/>
            </a:lnSpc>
            <a:spcBef>
              <a:spcPct val="0"/>
            </a:spcBef>
            <a:spcAft>
              <a:spcPts val="0"/>
            </a:spcAft>
            <a:buChar char="•"/>
          </a:pPr>
          <a:r>
            <a:rPr lang="en-US" sz="1600" kern="1200" dirty="0">
              <a:solidFill>
                <a:srgbClr val="000000"/>
              </a:solidFill>
            </a:rPr>
            <a:t>3: Grant apps due</a:t>
          </a:r>
        </a:p>
      </dsp:txBody>
      <dsp:txXfrm>
        <a:off x="5853162" y="322161"/>
        <a:ext cx="2281555" cy="1143000"/>
      </dsp:txXfrm>
    </dsp:sp>
    <dsp:sp modelId="{3AB33FBB-EDCA-4570-A915-1AA50F4603E2}">
      <dsp:nvSpPr>
        <dsp:cNvPr id="0" name=""/>
        <dsp:cNvSpPr/>
      </dsp:nvSpPr>
      <dsp:spPr>
        <a:xfrm>
          <a:off x="1154279" y="1463361"/>
          <a:ext cx="8759490" cy="607674"/>
        </a:xfrm>
        <a:custGeom>
          <a:avLst/>
          <a:gdLst/>
          <a:ahLst/>
          <a:cxnLst/>
          <a:rect l="0" t="0" r="0" b="0"/>
          <a:pathLst>
            <a:path>
              <a:moveTo>
                <a:pt x="8759490" y="0"/>
              </a:moveTo>
              <a:lnTo>
                <a:pt x="8759490" y="320937"/>
              </a:lnTo>
              <a:lnTo>
                <a:pt x="0" y="320937"/>
              </a:lnTo>
              <a:lnTo>
                <a:pt x="0" y="607674"/>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solidFill>
          </a:endParaRPr>
        </a:p>
      </dsp:txBody>
      <dsp:txXfrm>
        <a:off x="5314457" y="1764004"/>
        <a:ext cx="439135" cy="6388"/>
      </dsp:txXfrm>
    </dsp:sp>
    <dsp:sp modelId="{4240BFE9-BB35-47F9-91E2-B6F08F6CD7F6}">
      <dsp:nvSpPr>
        <dsp:cNvPr id="0" name=""/>
        <dsp:cNvSpPr/>
      </dsp:nvSpPr>
      <dsp:spPr>
        <a:xfrm>
          <a:off x="8772992" y="322161"/>
          <a:ext cx="2281555" cy="1143000"/>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dirty="0">
              <a:solidFill>
                <a:srgbClr val="000000"/>
              </a:solidFill>
            </a:rPr>
            <a:t>April</a:t>
          </a:r>
          <a:endParaRPr lang="en-US" sz="2100" b="1" kern="1200" dirty="0">
            <a:solidFill>
              <a:srgbClr val="000000"/>
            </a:solidFill>
          </a:endParaRPr>
        </a:p>
        <a:p>
          <a:pPr marL="171450" lvl="1" indent="-171450" algn="l" defTabSz="711200">
            <a:lnSpc>
              <a:spcPct val="100000"/>
            </a:lnSpc>
            <a:spcBef>
              <a:spcPct val="0"/>
            </a:spcBef>
            <a:spcAft>
              <a:spcPts val="0"/>
            </a:spcAft>
            <a:buChar char="•"/>
          </a:pPr>
          <a:r>
            <a:rPr lang="en-US" sz="1600" kern="1200" dirty="0">
              <a:solidFill>
                <a:srgbClr val="000000"/>
              </a:solidFill>
            </a:rPr>
            <a:t>3: DCC work began</a:t>
          </a:r>
        </a:p>
      </dsp:txBody>
      <dsp:txXfrm>
        <a:off x="8772992" y="322161"/>
        <a:ext cx="2281555" cy="1143000"/>
      </dsp:txXfrm>
    </dsp:sp>
    <dsp:sp modelId="{FD0E80A0-206E-4A85-9EE5-E3BFEF148864}">
      <dsp:nvSpPr>
        <dsp:cNvPr id="0" name=""/>
        <dsp:cNvSpPr/>
      </dsp:nvSpPr>
      <dsp:spPr>
        <a:xfrm>
          <a:off x="2293257" y="2629217"/>
          <a:ext cx="607674" cy="91440"/>
        </a:xfrm>
        <a:custGeom>
          <a:avLst/>
          <a:gdLst/>
          <a:ahLst/>
          <a:cxnLst/>
          <a:rect l="0" t="0" r="0" b="0"/>
          <a:pathLst>
            <a:path>
              <a:moveTo>
                <a:pt x="0" y="45720"/>
              </a:moveTo>
              <a:lnTo>
                <a:pt x="607674"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solidFill>
          </a:endParaRPr>
        </a:p>
      </dsp:txBody>
      <dsp:txXfrm>
        <a:off x="2581137" y="2671742"/>
        <a:ext cx="31913" cy="6388"/>
      </dsp:txXfrm>
    </dsp:sp>
    <dsp:sp modelId="{0F30906E-9804-4D1D-8632-E6A66A34329C}">
      <dsp:nvSpPr>
        <dsp:cNvPr id="0" name=""/>
        <dsp:cNvSpPr/>
      </dsp:nvSpPr>
      <dsp:spPr>
        <a:xfrm>
          <a:off x="13501" y="2103436"/>
          <a:ext cx="2281555" cy="1143000"/>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dirty="0">
              <a:solidFill>
                <a:srgbClr val="000000"/>
              </a:solidFill>
            </a:rPr>
            <a:t>May</a:t>
          </a:r>
          <a:endParaRPr lang="en-US" sz="2100" b="1" kern="1200" dirty="0">
            <a:solidFill>
              <a:srgbClr val="000000"/>
            </a:solidFill>
          </a:endParaRPr>
        </a:p>
        <a:p>
          <a:pPr marL="171450" lvl="1" indent="-171450" algn="l" defTabSz="711200">
            <a:lnSpc>
              <a:spcPct val="100000"/>
            </a:lnSpc>
            <a:spcBef>
              <a:spcPct val="0"/>
            </a:spcBef>
            <a:spcAft>
              <a:spcPts val="0"/>
            </a:spcAft>
            <a:buChar char="•"/>
          </a:pPr>
          <a:r>
            <a:rPr lang="en-US" sz="1600" kern="1200" dirty="0">
              <a:solidFill>
                <a:srgbClr val="000000"/>
              </a:solidFill>
            </a:rPr>
            <a:t>All month: 1:1 check-ins with grantees</a:t>
          </a:r>
        </a:p>
      </dsp:txBody>
      <dsp:txXfrm>
        <a:off x="13501" y="2103436"/>
        <a:ext cx="2281555" cy="1143000"/>
      </dsp:txXfrm>
    </dsp:sp>
    <dsp:sp modelId="{7E67F5B4-B07A-4160-BCD9-7C8C64EA03F6}">
      <dsp:nvSpPr>
        <dsp:cNvPr id="0" name=""/>
        <dsp:cNvSpPr/>
      </dsp:nvSpPr>
      <dsp:spPr>
        <a:xfrm>
          <a:off x="5213087" y="2629217"/>
          <a:ext cx="607674" cy="91440"/>
        </a:xfrm>
        <a:custGeom>
          <a:avLst/>
          <a:gdLst/>
          <a:ahLst/>
          <a:cxnLst/>
          <a:rect l="0" t="0" r="0" b="0"/>
          <a:pathLst>
            <a:path>
              <a:moveTo>
                <a:pt x="0" y="45720"/>
              </a:moveTo>
              <a:lnTo>
                <a:pt x="607674"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00968" y="2671742"/>
        <a:ext cx="31913" cy="6388"/>
      </dsp:txXfrm>
    </dsp:sp>
    <dsp:sp modelId="{7DF0F959-41A8-41E4-A2D3-3A07CA08CD38}">
      <dsp:nvSpPr>
        <dsp:cNvPr id="0" name=""/>
        <dsp:cNvSpPr/>
      </dsp:nvSpPr>
      <dsp:spPr>
        <a:xfrm>
          <a:off x="2933332" y="2103436"/>
          <a:ext cx="2281555" cy="1143000"/>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dirty="0">
              <a:solidFill>
                <a:srgbClr val="000000"/>
              </a:solidFill>
            </a:rPr>
            <a:t>June</a:t>
          </a:r>
          <a:endParaRPr lang="en-US" sz="2100" b="1" kern="1200" dirty="0">
            <a:solidFill>
              <a:srgbClr val="000000"/>
            </a:solidFill>
          </a:endParaRPr>
        </a:p>
        <a:p>
          <a:pPr marL="171450" lvl="1" indent="-171450" algn="l" defTabSz="711200">
            <a:lnSpc>
              <a:spcPct val="100000"/>
            </a:lnSpc>
            <a:spcBef>
              <a:spcPct val="0"/>
            </a:spcBef>
            <a:spcAft>
              <a:spcPts val="0"/>
            </a:spcAft>
            <a:buChar char="•"/>
          </a:pPr>
          <a:r>
            <a:rPr lang="en-US" sz="1600" kern="1200" dirty="0">
              <a:solidFill>
                <a:srgbClr val="000000"/>
              </a:solidFill>
            </a:rPr>
            <a:t>30: Data submission deadline</a:t>
          </a:r>
        </a:p>
      </dsp:txBody>
      <dsp:txXfrm>
        <a:off x="2933332" y="2103436"/>
        <a:ext cx="2281555" cy="1143000"/>
      </dsp:txXfrm>
    </dsp:sp>
    <dsp:sp modelId="{DF6ECF03-2540-43F6-9D54-2B4CBCDFF059}">
      <dsp:nvSpPr>
        <dsp:cNvPr id="0" name=""/>
        <dsp:cNvSpPr/>
      </dsp:nvSpPr>
      <dsp:spPr>
        <a:xfrm>
          <a:off x="8132917" y="2629217"/>
          <a:ext cx="607674" cy="91440"/>
        </a:xfrm>
        <a:custGeom>
          <a:avLst/>
          <a:gdLst/>
          <a:ahLst/>
          <a:cxnLst/>
          <a:rect l="0" t="0" r="0" b="0"/>
          <a:pathLst>
            <a:path>
              <a:moveTo>
                <a:pt x="0" y="45720"/>
              </a:moveTo>
              <a:lnTo>
                <a:pt x="607674"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20798" y="2671742"/>
        <a:ext cx="31913" cy="6388"/>
      </dsp:txXfrm>
    </dsp:sp>
    <dsp:sp modelId="{2B513734-74EB-46F1-BAAA-53B6DB283377}">
      <dsp:nvSpPr>
        <dsp:cNvPr id="0" name=""/>
        <dsp:cNvSpPr/>
      </dsp:nvSpPr>
      <dsp:spPr>
        <a:xfrm>
          <a:off x="5853162" y="2103436"/>
          <a:ext cx="2281555" cy="1143000"/>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dirty="0">
              <a:solidFill>
                <a:srgbClr val="000000"/>
              </a:solidFill>
            </a:rPr>
            <a:t>July</a:t>
          </a:r>
          <a:endParaRPr lang="en-US" sz="2100" b="1" kern="1200" dirty="0">
            <a:solidFill>
              <a:srgbClr val="000000"/>
            </a:solidFill>
          </a:endParaRPr>
        </a:p>
        <a:p>
          <a:pPr marL="171450" lvl="1" indent="-171450" algn="l" defTabSz="711200">
            <a:lnSpc>
              <a:spcPct val="100000"/>
            </a:lnSpc>
            <a:spcBef>
              <a:spcPct val="0"/>
            </a:spcBef>
            <a:spcAft>
              <a:spcPts val="0"/>
            </a:spcAft>
            <a:buChar char="•"/>
          </a:pPr>
          <a:r>
            <a:rPr lang="en-US" sz="1600" kern="1200" dirty="0">
              <a:solidFill>
                <a:srgbClr val="000000"/>
              </a:solidFill>
            </a:rPr>
            <a:t>So much writing</a:t>
          </a:r>
        </a:p>
      </dsp:txBody>
      <dsp:txXfrm>
        <a:off x="5853162" y="2103436"/>
        <a:ext cx="2281555" cy="1143000"/>
      </dsp:txXfrm>
    </dsp:sp>
    <dsp:sp modelId="{5953ED07-E6D8-483C-85C0-D05F94FF7A1A}">
      <dsp:nvSpPr>
        <dsp:cNvPr id="0" name=""/>
        <dsp:cNvSpPr/>
      </dsp:nvSpPr>
      <dsp:spPr>
        <a:xfrm>
          <a:off x="1154279" y="3244637"/>
          <a:ext cx="8759490" cy="607674"/>
        </a:xfrm>
        <a:custGeom>
          <a:avLst/>
          <a:gdLst/>
          <a:ahLst/>
          <a:cxnLst/>
          <a:rect l="0" t="0" r="0" b="0"/>
          <a:pathLst>
            <a:path>
              <a:moveTo>
                <a:pt x="8759490" y="0"/>
              </a:moveTo>
              <a:lnTo>
                <a:pt x="8759490" y="320937"/>
              </a:lnTo>
              <a:lnTo>
                <a:pt x="0" y="320937"/>
              </a:lnTo>
              <a:lnTo>
                <a:pt x="0" y="607674"/>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4457" y="3545280"/>
        <a:ext cx="439135" cy="6388"/>
      </dsp:txXfrm>
    </dsp:sp>
    <dsp:sp modelId="{80A55B4D-CE25-4396-8E88-BFD395BD48F7}">
      <dsp:nvSpPr>
        <dsp:cNvPr id="0" name=""/>
        <dsp:cNvSpPr/>
      </dsp:nvSpPr>
      <dsp:spPr>
        <a:xfrm>
          <a:off x="8772992" y="2103436"/>
          <a:ext cx="2281555" cy="1143000"/>
        </a:xfrm>
        <a:prstGeom prst="rect">
          <a:avLst/>
        </a:prstGeom>
        <a:no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dirty="0">
              <a:solidFill>
                <a:srgbClr val="000000"/>
              </a:solidFill>
            </a:rPr>
            <a:t>August</a:t>
          </a:r>
          <a:endParaRPr lang="en-US" sz="1800" kern="1200" dirty="0">
            <a:solidFill>
              <a:srgbClr val="000000"/>
            </a:solidFill>
          </a:endParaRPr>
        </a:p>
        <a:p>
          <a:pPr marL="171450" lvl="1" indent="-171450" algn="l" defTabSz="711200">
            <a:lnSpc>
              <a:spcPct val="100000"/>
            </a:lnSpc>
            <a:spcBef>
              <a:spcPct val="0"/>
            </a:spcBef>
            <a:spcAft>
              <a:spcPts val="0"/>
            </a:spcAft>
            <a:buChar char="•"/>
          </a:pPr>
          <a:r>
            <a:rPr lang="en-US" sz="1600" kern="1200" dirty="0">
              <a:solidFill>
                <a:srgbClr val="000000"/>
              </a:solidFill>
            </a:rPr>
            <a:t>21: Draft posted, public comment period opened</a:t>
          </a:r>
        </a:p>
      </dsp:txBody>
      <dsp:txXfrm>
        <a:off x="8772992" y="2103436"/>
        <a:ext cx="2281555" cy="1143000"/>
      </dsp:txXfrm>
    </dsp:sp>
    <dsp:sp modelId="{823833B1-1BEC-4E54-BF88-3A7001CDEA9C}">
      <dsp:nvSpPr>
        <dsp:cNvPr id="0" name=""/>
        <dsp:cNvSpPr/>
      </dsp:nvSpPr>
      <dsp:spPr>
        <a:xfrm>
          <a:off x="2293257" y="4410492"/>
          <a:ext cx="607674" cy="91440"/>
        </a:xfrm>
        <a:custGeom>
          <a:avLst/>
          <a:gdLst/>
          <a:ahLst/>
          <a:cxnLst/>
          <a:rect l="0" t="0" r="0" b="0"/>
          <a:pathLst>
            <a:path>
              <a:moveTo>
                <a:pt x="0" y="45720"/>
              </a:moveTo>
              <a:lnTo>
                <a:pt x="607674"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1137" y="4453018"/>
        <a:ext cx="31913" cy="6388"/>
      </dsp:txXfrm>
    </dsp:sp>
    <dsp:sp modelId="{D09B4901-07BF-451D-B060-B971050350CC}">
      <dsp:nvSpPr>
        <dsp:cNvPr id="0" name=""/>
        <dsp:cNvSpPr/>
      </dsp:nvSpPr>
      <dsp:spPr>
        <a:xfrm>
          <a:off x="13501" y="3884712"/>
          <a:ext cx="2281555" cy="1143000"/>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dirty="0">
              <a:solidFill>
                <a:srgbClr val="000000"/>
              </a:solidFill>
            </a:rPr>
            <a:t>September</a:t>
          </a:r>
          <a:endParaRPr lang="en-US" sz="1800" kern="1200" dirty="0">
            <a:solidFill>
              <a:srgbClr val="000000"/>
            </a:solidFill>
          </a:endParaRPr>
        </a:p>
        <a:p>
          <a:pPr marL="171450" lvl="1" indent="-171450" algn="l" defTabSz="711200">
            <a:lnSpc>
              <a:spcPct val="100000"/>
            </a:lnSpc>
            <a:spcBef>
              <a:spcPct val="0"/>
            </a:spcBef>
            <a:spcAft>
              <a:spcPts val="0"/>
            </a:spcAft>
            <a:buChar char="•"/>
          </a:pPr>
          <a:r>
            <a:rPr lang="en-US" sz="1600" kern="1200" dirty="0">
              <a:solidFill>
                <a:srgbClr val="000000"/>
              </a:solidFill>
            </a:rPr>
            <a:t>29: Final day for public comment on draft plan</a:t>
          </a:r>
        </a:p>
      </dsp:txBody>
      <dsp:txXfrm>
        <a:off x="13501" y="3884712"/>
        <a:ext cx="2281555" cy="1143000"/>
      </dsp:txXfrm>
    </dsp:sp>
    <dsp:sp modelId="{5CFF14F8-C7F4-462E-A3FE-11849623DA72}">
      <dsp:nvSpPr>
        <dsp:cNvPr id="0" name=""/>
        <dsp:cNvSpPr/>
      </dsp:nvSpPr>
      <dsp:spPr>
        <a:xfrm>
          <a:off x="5213087" y="4410492"/>
          <a:ext cx="607674" cy="91440"/>
        </a:xfrm>
        <a:custGeom>
          <a:avLst/>
          <a:gdLst/>
          <a:ahLst/>
          <a:cxnLst/>
          <a:rect l="0" t="0" r="0" b="0"/>
          <a:pathLst>
            <a:path>
              <a:moveTo>
                <a:pt x="0" y="45720"/>
              </a:moveTo>
              <a:lnTo>
                <a:pt x="607674"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00968" y="4453018"/>
        <a:ext cx="31913" cy="6388"/>
      </dsp:txXfrm>
    </dsp:sp>
    <dsp:sp modelId="{0A7121AE-105B-4226-A12C-48EA88DED22D}">
      <dsp:nvSpPr>
        <dsp:cNvPr id="0" name=""/>
        <dsp:cNvSpPr/>
      </dsp:nvSpPr>
      <dsp:spPr>
        <a:xfrm>
          <a:off x="2933332" y="3884712"/>
          <a:ext cx="2281555" cy="1143000"/>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dirty="0">
              <a:solidFill>
                <a:srgbClr val="000000"/>
              </a:solidFill>
            </a:rPr>
            <a:t>October</a:t>
          </a:r>
        </a:p>
        <a:p>
          <a:pPr marL="171450" lvl="1" indent="-171450" algn="l" defTabSz="711200">
            <a:lnSpc>
              <a:spcPct val="100000"/>
            </a:lnSpc>
            <a:spcBef>
              <a:spcPct val="0"/>
            </a:spcBef>
            <a:spcAft>
              <a:spcPts val="0"/>
            </a:spcAft>
            <a:buChar char="•"/>
          </a:pPr>
          <a:r>
            <a:rPr lang="en-US" sz="1600" kern="1200" dirty="0">
              <a:solidFill>
                <a:srgbClr val="000000"/>
              </a:solidFill>
            </a:rPr>
            <a:t>Revisions</a:t>
          </a:r>
        </a:p>
      </dsp:txBody>
      <dsp:txXfrm>
        <a:off x="2933332" y="3884712"/>
        <a:ext cx="2281555" cy="1143000"/>
      </dsp:txXfrm>
    </dsp:sp>
    <dsp:sp modelId="{DF64197A-1743-4B3A-A64A-245DB911447D}">
      <dsp:nvSpPr>
        <dsp:cNvPr id="0" name=""/>
        <dsp:cNvSpPr/>
      </dsp:nvSpPr>
      <dsp:spPr>
        <a:xfrm>
          <a:off x="8132917" y="4410492"/>
          <a:ext cx="607674" cy="91440"/>
        </a:xfrm>
        <a:custGeom>
          <a:avLst/>
          <a:gdLst/>
          <a:ahLst/>
          <a:cxnLst/>
          <a:rect l="0" t="0" r="0" b="0"/>
          <a:pathLst>
            <a:path>
              <a:moveTo>
                <a:pt x="0" y="45720"/>
              </a:moveTo>
              <a:lnTo>
                <a:pt x="607674"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20798" y="4453018"/>
        <a:ext cx="31913" cy="6388"/>
      </dsp:txXfrm>
    </dsp:sp>
    <dsp:sp modelId="{68D523BC-7C3B-4841-BDF1-246335143A78}">
      <dsp:nvSpPr>
        <dsp:cNvPr id="0" name=""/>
        <dsp:cNvSpPr/>
      </dsp:nvSpPr>
      <dsp:spPr>
        <a:xfrm>
          <a:off x="5853162" y="3884712"/>
          <a:ext cx="2281555" cy="1143000"/>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dirty="0">
              <a:solidFill>
                <a:srgbClr val="000000"/>
              </a:solidFill>
            </a:rPr>
            <a:t>November</a:t>
          </a:r>
          <a:endParaRPr lang="en-US" sz="800" kern="1200" dirty="0">
            <a:solidFill>
              <a:srgbClr val="000000"/>
            </a:solidFill>
          </a:endParaRPr>
        </a:p>
        <a:p>
          <a:pPr marL="171450" lvl="1" indent="-171450" algn="l" defTabSz="711200">
            <a:lnSpc>
              <a:spcPct val="100000"/>
            </a:lnSpc>
            <a:spcBef>
              <a:spcPct val="0"/>
            </a:spcBef>
            <a:spcAft>
              <a:spcPts val="0"/>
            </a:spcAft>
            <a:buChar char="•"/>
          </a:pPr>
          <a:r>
            <a:rPr lang="en-US" sz="1600" kern="1200" dirty="0">
              <a:solidFill>
                <a:srgbClr val="000000"/>
              </a:solidFill>
            </a:rPr>
            <a:t>30: Final plan due</a:t>
          </a:r>
        </a:p>
      </dsp:txBody>
      <dsp:txXfrm>
        <a:off x="5853162" y="3884712"/>
        <a:ext cx="2281555" cy="1143000"/>
      </dsp:txXfrm>
    </dsp:sp>
    <dsp:sp modelId="{BE407C85-A8C6-41B0-94C5-3B7A9BA3996E}">
      <dsp:nvSpPr>
        <dsp:cNvPr id="0" name=""/>
        <dsp:cNvSpPr/>
      </dsp:nvSpPr>
      <dsp:spPr>
        <a:xfrm>
          <a:off x="8772992" y="3884712"/>
          <a:ext cx="2281555" cy="1143000"/>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a:solidFill>
                <a:srgbClr val="000000"/>
              </a:solidFill>
            </a:rPr>
            <a:t>December</a:t>
          </a:r>
          <a:endParaRPr lang="en-US" b="1" kern="1200">
            <a:solidFill>
              <a:srgbClr val="000000"/>
            </a:solidFill>
          </a:endParaRPr>
        </a:p>
        <a:p>
          <a:pPr marL="0" lvl="0" indent="0" algn="ctr" defTabSz="800100">
            <a:lnSpc>
              <a:spcPct val="100000"/>
            </a:lnSpc>
            <a:spcBef>
              <a:spcPct val="0"/>
            </a:spcBef>
            <a:spcAft>
              <a:spcPts val="0"/>
            </a:spcAft>
            <a:buNone/>
          </a:pPr>
          <a:endParaRPr lang="en-US" b="1" kern="1200">
            <a:solidFill>
              <a:srgbClr val="000000"/>
            </a:solidFill>
          </a:endParaRPr>
        </a:p>
        <a:p>
          <a:pPr marL="0" lvl="0" indent="0" algn="ctr" defTabSz="800100">
            <a:lnSpc>
              <a:spcPct val="100000"/>
            </a:lnSpc>
            <a:spcBef>
              <a:spcPct val="0"/>
            </a:spcBef>
            <a:spcAft>
              <a:spcPts val="0"/>
            </a:spcAft>
            <a:buNone/>
          </a:pPr>
          <a:endParaRPr lang="en-US" b="1" kern="1200">
            <a:solidFill>
              <a:srgbClr val="000000"/>
            </a:solidFill>
          </a:endParaRPr>
        </a:p>
        <a:p>
          <a:pPr marL="0" lvl="0" indent="0" algn="ctr" defTabSz="800100">
            <a:lnSpc>
              <a:spcPct val="100000"/>
            </a:lnSpc>
            <a:spcBef>
              <a:spcPct val="0"/>
            </a:spcBef>
            <a:spcAft>
              <a:spcPts val="0"/>
            </a:spcAft>
            <a:buNone/>
          </a:pPr>
          <a:endParaRPr lang="en-US" sz="1800" b="1" kern="1200" dirty="0">
            <a:solidFill>
              <a:srgbClr val="000000"/>
            </a:solidFill>
          </a:endParaRPr>
        </a:p>
      </dsp:txBody>
      <dsp:txXfrm>
        <a:off x="8772992" y="3884712"/>
        <a:ext cx="2281555"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5AEC2190-136E-47A9-BE83-9A6BF4B109B0}" type="datetime1">
              <a:rPr lang="en-US" smtClean="0">
                <a:latin typeface="Calibri" panose="020F0502020204030204" pitchFamily="34" charset="0"/>
              </a:rPr>
              <a:t>9/18/2023</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atin typeface="Calibri" panose="020F0502020204030204" pitchFamily="34" charset="0"/>
              </a:defRPr>
            </a:lvl1pPr>
          </a:lstStyle>
          <a:p>
            <a:fld id="{27B12E0F-607C-47B3-894D-D58478085589}" type="datetime1">
              <a:rPr lang="en-US" smtClean="0"/>
              <a:t>9/18/2023</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3333"/>
              </a:solidFill>
              <a:effectLst/>
              <a:latin typeface="+mj-lt"/>
              <a:ea typeface="Arial" panose="020B0604020202020204" pitchFamily="34"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110063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81685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68191-2601-4D16-BC0B-1F9159443CA5}" type="slidenum">
              <a:rPr lang="en-US" smtClean="0"/>
              <a:t>3</a:t>
            </a:fld>
            <a:endParaRPr lang="en-US" dirty="0"/>
          </a:p>
        </p:txBody>
      </p:sp>
    </p:spTree>
    <p:extLst>
      <p:ext uri="{BB962C8B-B14F-4D97-AF65-F5344CB8AC3E}">
        <p14:creationId xmlns:p14="http://schemas.microsoft.com/office/powerpoint/2010/main" val="428703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dirty="0"/>
          </a:p>
          <a:p>
            <a:endParaRPr lang="en-US" baseline="0" dirty="0"/>
          </a:p>
        </p:txBody>
      </p:sp>
      <p:sp>
        <p:nvSpPr>
          <p:cNvPr id="4" name="Slide Number Placeholder 3"/>
          <p:cNvSpPr>
            <a:spLocks noGrp="1"/>
          </p:cNvSpPr>
          <p:nvPr>
            <p:ph type="sldNum" sz="quarter" idx="10"/>
          </p:nvPr>
        </p:nvSpPr>
        <p:spPr/>
        <p:txBody>
          <a:bodyPr/>
          <a:lstStyle/>
          <a:p>
            <a:fld id="{8ED569BD-4F78-4CA6-98D7-81F048A50869}" type="slidenum">
              <a:rPr lang="en-US" smtClean="0"/>
              <a:t>5</a:t>
            </a:fld>
            <a:endParaRPr lang="en-US" dirty="0"/>
          </a:p>
        </p:txBody>
      </p:sp>
    </p:spTree>
    <p:extLst>
      <p:ext uri="{BB962C8B-B14F-4D97-AF65-F5344CB8AC3E}">
        <p14:creationId xmlns:p14="http://schemas.microsoft.com/office/powerpoint/2010/main" val="346620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428796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58757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204504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167471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We understand that one of the barriers to having broadband service is the ability to afford the monthly fee. The Federal Communications Commission has a program where eligible households can qualify for up to a $30/ month discount. We do have a handout on this as well.</a:t>
            </a:r>
            <a:endParaRPr lang="en-US" dirty="0">
              <a:cs typeface="Calibri"/>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1577780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a:t>mn.gov/deed</a:t>
            </a:r>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a:t>mn.gov/deed</a:t>
            </a:r>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endParaRPr lang="en-US" dirty="0"/>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a:t>mn.gov/deed</a:t>
            </a:r>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a:t>mn.gov/deed</a:t>
            </a:r>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dirty="0"/>
              <a:t>Click icon to add picture</a:t>
            </a:r>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dirty="0"/>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dirty="0"/>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dirty="0"/>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mn.gov/deed</a:t>
            </a:r>
          </a:p>
        </p:txBody>
      </p:sp>
      <p:sp>
        <p:nvSpPr>
          <p:cNvPr id="6" name="Picture Placeholder 7"/>
          <p:cNvSpPr>
            <a:spLocks noGrp="1"/>
          </p:cNvSpPr>
          <p:nvPr>
            <p:ph type="pic" sz="quarter" idx="17"/>
          </p:nvPr>
        </p:nvSpPr>
        <p:spPr bwMode="gray">
          <a:xfrm>
            <a:off x="0" y="0"/>
            <a:ext cx="12192000" cy="3380732"/>
          </a:xfrm>
        </p:spPr>
        <p:txBody>
          <a:bodyPr/>
          <a:lstStyle/>
          <a:p>
            <a:r>
              <a:rPr lang="en-US" dirty="0"/>
              <a:t>Click icon to add picture</a:t>
            </a:r>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dirty="0"/>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703797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a:t>mn.gov/deed</a:t>
            </a:r>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a:t>mn.gov/deed</a:t>
            </a:r>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dirty="0"/>
              <a:t>Click icon to add table</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a:t>mn.gov/deed</a:t>
            </a:r>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endParaRPr lang="en-US" dirty="0"/>
          </a:p>
        </p:txBody>
      </p:sp>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a:t>mn.gov/deed</a:t>
            </a:r>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a:t>mn.gov/deed</a:t>
            </a:r>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dirty="0"/>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dirty="0"/>
              <a:t>Click icon to add picture</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dirty="0"/>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endParaRPr lang="en-US" dirty="0"/>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a:t>mn.gov/deed</a:t>
            </a:r>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dirty="0"/>
              <a:t>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dirty="0"/>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endParaRPr lang="en-US" dirty="0"/>
          </a:p>
        </p:txBody>
      </p:sp>
      <p:sp>
        <p:nvSpPr>
          <p:cNvPr id="5" name="Footer Placeholder 5"/>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dirty="0"/>
              <a:t>mn.gov/deed</a:t>
            </a:r>
          </a:p>
        </p:txBody>
      </p:sp>
      <p:sp>
        <p:nvSpPr>
          <p:cNvPr id="4" name="Slide Number Placeholder 6"/>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dirty="0">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dirty="0"/>
              <a:t>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Conten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rIns="0">
            <a:normAutofit/>
          </a:bodyPr>
          <a:lstStyle>
            <a:lvl1pPr algn="l">
              <a:defRPr sz="3600">
                <a:solidFill>
                  <a:schemeClr val="bg1"/>
                </a:solidFill>
              </a:defRPr>
            </a:lvl1pPr>
          </a:lstStyle>
          <a:p>
            <a:r>
              <a:rPr lang="en-US"/>
              <a:t>Click to edit header</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bwMode="black"/>
        <p:txBody>
          <a:bodyPr/>
          <a:lstStyle/>
          <a:p>
            <a:fld id="{AD6BDE56-F3C9-4FAF-9315-F8909B73384C}" type="datetime1">
              <a:rPr lang="en-US" smtClean="0"/>
              <a:t>9/18/2023</a:t>
            </a:fld>
            <a:endParaRPr lang="en-US"/>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One Minnesota </a:t>
            </a:r>
            <a:r>
              <a:rPr lang="en-US">
                <a:solidFill>
                  <a:schemeClr val="accent1"/>
                </a:solidFill>
              </a:rPr>
              <a:t>|</a:t>
            </a:r>
            <a:r>
              <a:rPr lang="en-US"/>
              <a:t> mn.gov/URL</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99836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5CB4-28C6-02F4-947D-96FA9571DF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B12058-4A79-D766-495A-1C2ADE2BB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ECFEA-767A-C96B-1C1B-F84262B41F8E}"/>
              </a:ext>
            </a:extLst>
          </p:cNvPr>
          <p:cNvSpPr>
            <a:spLocks noGrp="1"/>
          </p:cNvSpPr>
          <p:nvPr>
            <p:ph type="dt" sz="half" idx="10"/>
          </p:nvPr>
        </p:nvSpPr>
        <p:spPr/>
        <p:txBody>
          <a:bodyPr/>
          <a:lstStyle/>
          <a:p>
            <a:fld id="{1B6999DA-9F57-49FD-A059-E23CBB1F800B}" type="datetimeFigureOut">
              <a:rPr lang="en-US" smtClean="0"/>
              <a:t>9/18/2023</a:t>
            </a:fld>
            <a:endParaRPr lang="en-US"/>
          </a:p>
        </p:txBody>
      </p:sp>
      <p:sp>
        <p:nvSpPr>
          <p:cNvPr id="5" name="Footer Placeholder 4">
            <a:extLst>
              <a:ext uri="{FF2B5EF4-FFF2-40B4-BE49-F238E27FC236}">
                <a16:creationId xmlns:a16="http://schemas.microsoft.com/office/drawing/2014/main" id="{67EFC50E-7AB0-7E3C-941E-3A1275A22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148D2-358B-E15C-DBFE-1D090EDB9FDA}"/>
              </a:ext>
            </a:extLst>
          </p:cNvPr>
          <p:cNvSpPr>
            <a:spLocks noGrp="1"/>
          </p:cNvSpPr>
          <p:nvPr>
            <p:ph type="sldNum" sz="quarter" idx="12"/>
          </p:nvPr>
        </p:nvSpPr>
        <p:spPr/>
        <p:txBody>
          <a:bodyPr/>
          <a:lstStyle/>
          <a:p>
            <a:fld id="{19247A07-D61E-4B5D-BFE4-FDD9E600A921}" type="slidenum">
              <a:rPr lang="en-US" smtClean="0"/>
              <a:t>‹#›</a:t>
            </a:fld>
            <a:endParaRPr lang="en-US"/>
          </a:p>
        </p:txBody>
      </p:sp>
    </p:spTree>
    <p:extLst>
      <p:ext uri="{BB962C8B-B14F-4D97-AF65-F5344CB8AC3E}">
        <p14:creationId xmlns:p14="http://schemas.microsoft.com/office/powerpoint/2010/main" val="250913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solidFill>
                  <a:schemeClr val="tx2"/>
                </a:solidFill>
              </a:defRPr>
            </a:lvl1pPr>
            <a:lvl2pPr>
              <a:buClr>
                <a:schemeClr val="accent1"/>
              </a:buClr>
              <a:defRPr>
                <a:solidFill>
                  <a:schemeClr val="tx2"/>
                </a:solidFill>
              </a:defRPr>
            </a:lvl2pPr>
            <a:lvl3pPr>
              <a:buClr>
                <a:schemeClr val="accent1"/>
              </a:buClr>
              <a:defRPr>
                <a:solidFill>
                  <a:schemeClr val="tx2"/>
                </a:solidFill>
              </a:defRPr>
            </a:lvl3pPr>
            <a:lvl4pPr>
              <a:buClr>
                <a:schemeClr val="accent1"/>
              </a:buClr>
              <a:defRPr>
                <a:solidFill>
                  <a:schemeClr val="tx2"/>
                </a:solidFill>
              </a:defRPr>
            </a:lvl4pPr>
            <a:lvl5pPr>
              <a:buClr>
                <a:schemeClr val="accent1"/>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dirty="0"/>
              <a:t>mn.gov/deed</a:t>
            </a:r>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 id="2147483830" r:id="rId54"/>
    <p:sldLayoutId id="2147483831" r:id="rId5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mn.gov/deed/programs-services/broadband/adoptio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s://www.fcc.gov/ac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deed.broadband.equity@state.mn.us"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CB19-E5C5-1FC7-AEC3-70A496464C90}"/>
              </a:ext>
            </a:extLst>
          </p:cNvPr>
          <p:cNvSpPr>
            <a:spLocks noGrp="1"/>
          </p:cNvSpPr>
          <p:nvPr>
            <p:ph type="ctrTitle"/>
          </p:nvPr>
        </p:nvSpPr>
        <p:spPr/>
        <p:txBody>
          <a:bodyPr/>
          <a:lstStyle/>
          <a:p>
            <a:r>
              <a:rPr lang="en-US" dirty="0"/>
              <a:t>Improving Broadband Access and Opportunities </a:t>
            </a:r>
          </a:p>
        </p:txBody>
      </p:sp>
      <p:sp>
        <p:nvSpPr>
          <p:cNvPr id="3" name="Text Placeholder 2">
            <a:extLst>
              <a:ext uri="{FF2B5EF4-FFF2-40B4-BE49-F238E27FC236}">
                <a16:creationId xmlns:a16="http://schemas.microsoft.com/office/drawing/2014/main" id="{C9F1B13D-C0D9-B237-3D89-4E316AFB0622}"/>
              </a:ext>
            </a:extLst>
          </p:cNvPr>
          <p:cNvSpPr>
            <a:spLocks noGrp="1"/>
          </p:cNvSpPr>
          <p:nvPr>
            <p:ph type="body" sz="quarter" idx="17"/>
          </p:nvPr>
        </p:nvSpPr>
        <p:spPr>
          <a:xfrm>
            <a:off x="838200" y="3959664"/>
            <a:ext cx="10515600" cy="875162"/>
          </a:xfrm>
        </p:spPr>
        <p:txBody>
          <a:bodyPr>
            <a:normAutofit/>
          </a:bodyPr>
          <a:lstStyle/>
          <a:p>
            <a:r>
              <a:rPr lang="en-US" dirty="0"/>
              <a:t>Bree Maki | Executive Director, Office of Broadband Development</a:t>
            </a:r>
            <a:br>
              <a:rPr lang="en-US" dirty="0"/>
            </a:br>
            <a:endParaRPr lang="en-US" dirty="0"/>
          </a:p>
        </p:txBody>
      </p:sp>
      <p:sp>
        <p:nvSpPr>
          <p:cNvPr id="4" name="Text Placeholder 2">
            <a:extLst>
              <a:ext uri="{FF2B5EF4-FFF2-40B4-BE49-F238E27FC236}">
                <a16:creationId xmlns:a16="http://schemas.microsoft.com/office/drawing/2014/main" id="{E41AFB5E-853F-E8CF-DB53-27C6F932213D}"/>
              </a:ext>
            </a:extLst>
          </p:cNvPr>
          <p:cNvSpPr txBox="1">
            <a:spLocks/>
          </p:cNvSpPr>
          <p:nvPr/>
        </p:nvSpPr>
        <p:spPr bwMode="black">
          <a:xfrm>
            <a:off x="838200" y="5982838"/>
            <a:ext cx="10515600" cy="73019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spcAft>
                <a:spcPts val="1000"/>
              </a:spcAft>
              <a:buClr>
                <a:schemeClr val="accent1"/>
              </a:buClr>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dirty="0"/>
              <a:t>September 19, 2023</a:t>
            </a:r>
          </a:p>
        </p:txBody>
      </p:sp>
    </p:spTree>
    <p:extLst>
      <p:ext uri="{BB962C8B-B14F-4D97-AF65-F5344CB8AC3E}">
        <p14:creationId xmlns:p14="http://schemas.microsoft.com/office/powerpoint/2010/main" val="2387782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53254A-4D03-7600-A4B7-5668F219BB41}"/>
              </a:ext>
            </a:extLst>
          </p:cNvPr>
          <p:cNvSpPr>
            <a:spLocks noGrp="1"/>
          </p:cNvSpPr>
          <p:nvPr>
            <p:ph sz="half" idx="1"/>
          </p:nvPr>
        </p:nvSpPr>
        <p:spPr>
          <a:xfrm>
            <a:off x="838200" y="1594624"/>
            <a:ext cx="2227217" cy="4582339"/>
          </a:xfrm>
        </p:spPr>
        <p:txBody>
          <a:bodyPr/>
          <a:lstStyle/>
          <a:p>
            <a:pPr marL="0" indent="0">
              <a:buNone/>
            </a:pPr>
            <a:endParaRPr lang="en-US" dirty="0">
              <a:solidFill>
                <a:schemeClr val="accent1">
                  <a:lumMod val="90000"/>
                  <a:lumOff val="10000"/>
                </a:schemeClr>
              </a:solidFill>
            </a:endParaRPr>
          </a:p>
          <a:p>
            <a:pPr marL="0" indent="0">
              <a:buNone/>
            </a:pPr>
            <a:r>
              <a:rPr lang="en-US" dirty="0">
                <a:solidFill>
                  <a:schemeClr val="accent1">
                    <a:lumMod val="90000"/>
                    <a:lumOff val="10000"/>
                  </a:schemeClr>
                </a:solidFill>
              </a:rPr>
              <a:t>Timeline from the Minnesota Five Year Action Plan submitted to NTIA in July 2023</a:t>
            </a:r>
          </a:p>
        </p:txBody>
      </p:sp>
      <p:sp>
        <p:nvSpPr>
          <p:cNvPr id="5" name="Footer Placeholder 4">
            <a:extLst>
              <a:ext uri="{FF2B5EF4-FFF2-40B4-BE49-F238E27FC236}">
                <a16:creationId xmlns:a16="http://schemas.microsoft.com/office/drawing/2014/main" id="{B49E89AB-49FB-4E6C-7E03-6CA14DDAFB04}"/>
              </a:ext>
            </a:extLst>
          </p:cNvPr>
          <p:cNvSpPr>
            <a:spLocks noGrp="1"/>
          </p:cNvSpPr>
          <p:nvPr>
            <p:ph type="ftr" sz="quarter" idx="3"/>
          </p:nvPr>
        </p:nvSpPr>
        <p:spPr/>
        <p:txBody>
          <a:bodyPr/>
          <a:lstStyle/>
          <a:p>
            <a:r>
              <a:rPr lang="en-US" dirty="0"/>
              <a:t>mn.gov/deed</a:t>
            </a:r>
          </a:p>
        </p:txBody>
      </p:sp>
      <p:pic>
        <p:nvPicPr>
          <p:cNvPr id="6" name="Content Placeholder 5">
            <a:extLst>
              <a:ext uri="{FF2B5EF4-FFF2-40B4-BE49-F238E27FC236}">
                <a16:creationId xmlns:a16="http://schemas.microsoft.com/office/drawing/2014/main" id="{8BBA5B19-0B00-3E50-4AA5-8EAC6151B302}"/>
              </a:ext>
            </a:extLst>
          </p:cNvPr>
          <p:cNvPicPr>
            <a:picLocks noGrp="1" noChangeAspect="1"/>
          </p:cNvPicPr>
          <p:nvPr>
            <p:ph sz="half" idx="2"/>
          </p:nvPr>
        </p:nvPicPr>
        <p:blipFill>
          <a:blip r:embed="rId2"/>
          <a:stretch>
            <a:fillRect/>
          </a:stretch>
        </p:blipFill>
        <p:spPr>
          <a:xfrm>
            <a:off x="3579223" y="134349"/>
            <a:ext cx="6320246" cy="6584948"/>
          </a:xfrm>
          <a:prstGeom prst="rect">
            <a:avLst/>
          </a:prstGeom>
        </p:spPr>
      </p:pic>
    </p:spTree>
    <p:extLst>
      <p:ext uri="{BB962C8B-B14F-4D97-AF65-F5344CB8AC3E}">
        <p14:creationId xmlns:p14="http://schemas.microsoft.com/office/powerpoint/2010/main" val="90895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22CCE-F877-50D7-F79B-2CA5D6CD07D5}"/>
              </a:ext>
            </a:extLst>
          </p:cNvPr>
          <p:cNvSpPr>
            <a:spLocks noGrp="1"/>
          </p:cNvSpPr>
          <p:nvPr>
            <p:ph type="title"/>
          </p:nvPr>
        </p:nvSpPr>
        <p:spPr/>
        <p:txBody>
          <a:bodyPr/>
          <a:lstStyle/>
          <a:p>
            <a:pPr algn="ctr"/>
            <a:r>
              <a:rPr lang="en-US" dirty="0"/>
              <a:t>Locations Eligible for BEAD Funding</a:t>
            </a:r>
          </a:p>
        </p:txBody>
      </p:sp>
      <p:sp>
        <p:nvSpPr>
          <p:cNvPr id="3" name="Content Placeholder 2">
            <a:extLst>
              <a:ext uri="{FF2B5EF4-FFF2-40B4-BE49-F238E27FC236}">
                <a16:creationId xmlns:a16="http://schemas.microsoft.com/office/drawing/2014/main" id="{491D83B8-3D7C-FE57-E304-A2F23D24D366}"/>
              </a:ext>
            </a:extLst>
          </p:cNvPr>
          <p:cNvSpPr>
            <a:spLocks noGrp="1"/>
          </p:cNvSpPr>
          <p:nvPr>
            <p:ph sz="half" idx="1"/>
          </p:nvPr>
        </p:nvSpPr>
        <p:spPr>
          <a:xfrm>
            <a:off x="838200" y="1496292"/>
            <a:ext cx="5181600" cy="4860058"/>
          </a:xfrm>
        </p:spPr>
        <p:txBody>
          <a:bodyPr>
            <a:normAutofit fontScale="70000" lnSpcReduction="20000"/>
          </a:bodyPr>
          <a:lstStyle/>
          <a:p>
            <a:r>
              <a:rPr lang="en-US" dirty="0"/>
              <a:t>NTIA defines eligibility--</a:t>
            </a:r>
          </a:p>
          <a:p>
            <a:pPr lvl="1"/>
            <a:r>
              <a:rPr lang="en-US" dirty="0"/>
              <a:t>If a location does not have reliable broadband service of 25/3 it is unserved (red on map)</a:t>
            </a:r>
          </a:p>
          <a:p>
            <a:pPr lvl="1"/>
            <a:r>
              <a:rPr lang="en-US" dirty="0"/>
              <a:t>If a location has reliable broadband service of 25/3 but not at or above 100/20 it is underserved (orange)</a:t>
            </a:r>
          </a:p>
          <a:p>
            <a:pPr lvl="1"/>
            <a:r>
              <a:rPr lang="en-US" dirty="0"/>
              <a:t>If a location has reliable broadband service at or above 100/20 it is served (green on map)</a:t>
            </a:r>
          </a:p>
          <a:p>
            <a:r>
              <a:rPr lang="en-US" dirty="0"/>
              <a:t>Reliable broadband service per NTIA includes wired or licensed fixed wireless service</a:t>
            </a:r>
          </a:p>
          <a:p>
            <a:r>
              <a:rPr lang="en-US" dirty="0"/>
              <a:t>State eligibility for Border-to-Border and Lower Population Density grants have historically only considered wired broadband service</a:t>
            </a:r>
          </a:p>
          <a:p>
            <a:r>
              <a:rPr lang="en-US" dirty="0"/>
              <a:t>We are planning the challenge process which will follow guidelines issued by NTIA—possible some areas that are green on map will flip to red if valid challenges are filed</a:t>
            </a:r>
          </a:p>
        </p:txBody>
      </p:sp>
      <p:pic>
        <p:nvPicPr>
          <p:cNvPr id="7" name="Content Placeholder 6">
            <a:extLst>
              <a:ext uri="{FF2B5EF4-FFF2-40B4-BE49-F238E27FC236}">
                <a16:creationId xmlns:a16="http://schemas.microsoft.com/office/drawing/2014/main" id="{5E68E92D-8A1C-61B0-293F-FCDCB16F56E4}"/>
              </a:ext>
            </a:extLst>
          </p:cNvPr>
          <p:cNvPicPr>
            <a:picLocks noGrp="1" noChangeAspect="1"/>
          </p:cNvPicPr>
          <p:nvPr>
            <p:ph sz="half" idx="2"/>
          </p:nvPr>
        </p:nvPicPr>
        <p:blipFill>
          <a:blip r:embed="rId2"/>
          <a:stretch>
            <a:fillRect/>
          </a:stretch>
        </p:blipFill>
        <p:spPr>
          <a:xfrm>
            <a:off x="6825808" y="1593850"/>
            <a:ext cx="3874383" cy="4583113"/>
          </a:xfrm>
        </p:spPr>
      </p:pic>
      <p:sp>
        <p:nvSpPr>
          <p:cNvPr id="5" name="Footer Placeholder 4">
            <a:extLst>
              <a:ext uri="{FF2B5EF4-FFF2-40B4-BE49-F238E27FC236}">
                <a16:creationId xmlns:a16="http://schemas.microsoft.com/office/drawing/2014/main" id="{EFA549FE-72E0-2D3F-F4CA-3969A0D37C8D}"/>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21362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B4FF69-AC88-42CA-A5A0-58E902FB9993}"/>
              </a:ext>
            </a:extLst>
          </p:cNvPr>
          <p:cNvSpPr>
            <a:spLocks noGrp="1"/>
          </p:cNvSpPr>
          <p:nvPr>
            <p:ph type="title"/>
          </p:nvPr>
        </p:nvSpPr>
        <p:spPr/>
        <p:txBody>
          <a:bodyPr/>
          <a:lstStyle/>
          <a:p>
            <a:pPr algn="ctr"/>
            <a:r>
              <a:rPr lang="en-US" dirty="0"/>
              <a:t>Digital Equity Act: The Basics</a:t>
            </a:r>
          </a:p>
        </p:txBody>
      </p:sp>
      <p:sp>
        <p:nvSpPr>
          <p:cNvPr id="10" name="Content Placeholder 9">
            <a:extLst>
              <a:ext uri="{FF2B5EF4-FFF2-40B4-BE49-F238E27FC236}">
                <a16:creationId xmlns:a16="http://schemas.microsoft.com/office/drawing/2014/main" id="{3A026516-B831-4632-8F8E-3081884CDBF7}"/>
              </a:ext>
            </a:extLst>
          </p:cNvPr>
          <p:cNvSpPr>
            <a:spLocks noGrp="1"/>
          </p:cNvSpPr>
          <p:nvPr>
            <p:ph idx="1"/>
          </p:nvPr>
        </p:nvSpPr>
        <p:spPr>
          <a:xfrm>
            <a:off x="279752" y="1414447"/>
            <a:ext cx="11912248" cy="5100831"/>
          </a:xfrm>
        </p:spPr>
        <p:txBody>
          <a:bodyPr>
            <a:normAutofit/>
          </a:bodyPr>
          <a:lstStyle/>
          <a:p>
            <a:r>
              <a:rPr lang="en-US" dirty="0"/>
              <a:t>Provides $2.75B for digital equity programs and activities</a:t>
            </a:r>
          </a:p>
          <a:p>
            <a:r>
              <a:rPr lang="en-US" dirty="0"/>
              <a:t>Three funding categories:</a:t>
            </a:r>
          </a:p>
          <a:p>
            <a:pPr lvl="1"/>
            <a:r>
              <a:rPr lang="en-US" dirty="0"/>
              <a:t>$60M in </a:t>
            </a:r>
            <a:r>
              <a:rPr lang="en-US" u="dashLong" dirty="0">
                <a:solidFill>
                  <a:srgbClr val="FF0000"/>
                </a:solidFill>
              </a:rPr>
              <a:t>planning grants</a:t>
            </a:r>
            <a:r>
              <a:rPr lang="en-US" dirty="0"/>
              <a:t> to states, tribes, </a:t>
            </a:r>
            <a:br>
              <a:rPr lang="en-US" dirty="0"/>
            </a:br>
            <a:r>
              <a:rPr lang="en-US" dirty="0"/>
              <a:t>and territories (MN = $881,905.10)</a:t>
            </a:r>
          </a:p>
          <a:p>
            <a:pPr lvl="1"/>
            <a:r>
              <a:rPr lang="en-US" dirty="0"/>
              <a:t>$1.44B in </a:t>
            </a:r>
            <a:r>
              <a:rPr lang="en-US" i="1" dirty="0">
                <a:solidFill>
                  <a:schemeClr val="accent1">
                    <a:lumMod val="90000"/>
                    <a:lumOff val="10000"/>
                  </a:schemeClr>
                </a:solidFill>
              </a:rPr>
              <a:t>capacity grants</a:t>
            </a:r>
            <a:r>
              <a:rPr lang="en-US" dirty="0"/>
              <a:t> to states, tribes,</a:t>
            </a:r>
            <a:br>
              <a:rPr lang="en-US" dirty="0"/>
            </a:br>
            <a:r>
              <a:rPr lang="en-US" dirty="0"/>
              <a:t>and territories</a:t>
            </a:r>
          </a:p>
          <a:p>
            <a:pPr lvl="1"/>
            <a:r>
              <a:rPr lang="en-US" dirty="0"/>
              <a:t>$1.25B in </a:t>
            </a:r>
            <a:r>
              <a:rPr lang="en-US" u="sng" dirty="0">
                <a:solidFill>
                  <a:schemeClr val="accent2">
                    <a:lumMod val="50000"/>
                  </a:schemeClr>
                </a:solidFill>
              </a:rPr>
              <a:t>competitive grants</a:t>
            </a:r>
            <a:r>
              <a:rPr lang="en-US" dirty="0"/>
              <a:t> to local</a:t>
            </a:r>
            <a:br>
              <a:rPr lang="en-US" dirty="0"/>
            </a:br>
            <a:r>
              <a:rPr lang="en-US" dirty="0"/>
              <a:t>governments, anchor institutions, etc.</a:t>
            </a:r>
          </a:p>
        </p:txBody>
      </p:sp>
      <p:sp>
        <p:nvSpPr>
          <p:cNvPr id="3" name="Rectangle 2">
            <a:extLst>
              <a:ext uri="{FF2B5EF4-FFF2-40B4-BE49-F238E27FC236}">
                <a16:creationId xmlns:a16="http://schemas.microsoft.com/office/drawing/2014/main" id="{0B1E2B75-8FFE-DA1A-7163-AF9026C851F6}"/>
              </a:ext>
            </a:extLst>
          </p:cNvPr>
          <p:cNvSpPr/>
          <p:nvPr/>
        </p:nvSpPr>
        <p:spPr>
          <a:xfrm>
            <a:off x="5879127" y="2438400"/>
            <a:ext cx="5816247" cy="3752155"/>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4DD1BE4E-8A2F-ACB2-0FD1-4B52F47DBCBE}"/>
              </a:ext>
            </a:extLst>
          </p:cNvPr>
          <p:cNvGraphicFramePr/>
          <p:nvPr/>
        </p:nvGraphicFramePr>
        <p:xfrm>
          <a:off x="5879127" y="1414448"/>
          <a:ext cx="5816247" cy="5204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009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E4A36E-A31D-23D5-FC32-3D7C83A1CC86}"/>
              </a:ext>
            </a:extLst>
          </p:cNvPr>
          <p:cNvSpPr>
            <a:spLocks noGrp="1"/>
          </p:cNvSpPr>
          <p:nvPr>
            <p:ph type="title"/>
          </p:nvPr>
        </p:nvSpPr>
        <p:spPr/>
        <p:txBody>
          <a:bodyPr/>
          <a:lstStyle/>
          <a:p>
            <a:r>
              <a:rPr lang="en-US" dirty="0"/>
              <a:t>Where We’ve Been and Where We’re Going</a:t>
            </a:r>
          </a:p>
        </p:txBody>
      </p:sp>
      <p:sp>
        <p:nvSpPr>
          <p:cNvPr id="4" name="Footer Placeholder 3">
            <a:extLst>
              <a:ext uri="{FF2B5EF4-FFF2-40B4-BE49-F238E27FC236}">
                <a16:creationId xmlns:a16="http://schemas.microsoft.com/office/drawing/2014/main" id="{2A1B3226-ECBD-DD8B-B3C9-3DBA2DFAC420}"/>
              </a:ext>
            </a:extLst>
          </p:cNvPr>
          <p:cNvSpPr>
            <a:spLocks noGrp="1"/>
          </p:cNvSpPr>
          <p:nvPr>
            <p:ph type="ftr" sz="quarter" idx="3"/>
          </p:nvPr>
        </p:nvSpPr>
        <p:spPr/>
        <p:txBody>
          <a:bodyPr/>
          <a:lstStyle/>
          <a:p>
            <a:r>
              <a:rPr lang="en-US"/>
              <a:t>mn.gov/deed</a:t>
            </a:r>
            <a:endParaRPr lang="en-US" dirty="0"/>
          </a:p>
        </p:txBody>
      </p:sp>
      <p:graphicFrame>
        <p:nvGraphicFramePr>
          <p:cNvPr id="8" name="Diagram 7">
            <a:extLst>
              <a:ext uri="{FF2B5EF4-FFF2-40B4-BE49-F238E27FC236}">
                <a16:creationId xmlns:a16="http://schemas.microsoft.com/office/drawing/2014/main" id="{C0807E95-1304-FBB9-F7FE-0283F253AFF2}"/>
              </a:ext>
            </a:extLst>
          </p:cNvPr>
          <p:cNvGraphicFramePr/>
          <p:nvPr/>
        </p:nvGraphicFramePr>
        <p:xfrm>
          <a:off x="561975" y="1219200"/>
          <a:ext cx="11068050" cy="5349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raphic 1" descr="Tropical scene outline">
            <a:extLst>
              <a:ext uri="{FF2B5EF4-FFF2-40B4-BE49-F238E27FC236}">
                <a16:creationId xmlns:a16="http://schemas.microsoft.com/office/drawing/2014/main" id="{A0CBF09C-EDA0-14D5-44FA-C29E7F39BB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80932" y="5456238"/>
            <a:ext cx="822838" cy="747711"/>
          </a:xfrm>
          <a:prstGeom prst="rect">
            <a:avLst/>
          </a:prstGeom>
        </p:spPr>
      </p:pic>
    </p:spTree>
    <p:extLst>
      <p:ext uri="{BB962C8B-B14F-4D97-AF65-F5344CB8AC3E}">
        <p14:creationId xmlns:p14="http://schemas.microsoft.com/office/powerpoint/2010/main" val="89368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1CCC-A067-275D-78D4-5D1A9AF0CC42}"/>
              </a:ext>
            </a:extLst>
          </p:cNvPr>
          <p:cNvSpPr>
            <a:spLocks noGrp="1"/>
          </p:cNvSpPr>
          <p:nvPr>
            <p:ph type="title"/>
          </p:nvPr>
        </p:nvSpPr>
        <p:spPr/>
        <p:txBody>
          <a:bodyPr/>
          <a:lstStyle/>
          <a:p>
            <a:pPr algn="ctr"/>
            <a:r>
              <a:rPr lang="en-US" dirty="0"/>
              <a:t>Where We Are Now</a:t>
            </a:r>
          </a:p>
        </p:txBody>
      </p:sp>
      <p:sp>
        <p:nvSpPr>
          <p:cNvPr id="3" name="Content Placeholder 2">
            <a:extLst>
              <a:ext uri="{FF2B5EF4-FFF2-40B4-BE49-F238E27FC236}">
                <a16:creationId xmlns:a16="http://schemas.microsoft.com/office/drawing/2014/main" id="{05C2B95C-F172-ECF6-A9CE-A0632D613600}"/>
              </a:ext>
            </a:extLst>
          </p:cNvPr>
          <p:cNvSpPr>
            <a:spLocks noGrp="1"/>
          </p:cNvSpPr>
          <p:nvPr>
            <p:ph idx="1"/>
          </p:nvPr>
        </p:nvSpPr>
        <p:spPr>
          <a:xfrm>
            <a:off x="838200" y="1526384"/>
            <a:ext cx="10515600" cy="4934513"/>
          </a:xfrm>
        </p:spPr>
        <p:txBody>
          <a:bodyPr>
            <a:normAutofit/>
          </a:bodyPr>
          <a:lstStyle/>
          <a:p>
            <a:r>
              <a:rPr lang="en-US" sz="2800" dirty="0"/>
              <a:t>A full draft of the plan is posted online</a:t>
            </a:r>
          </a:p>
          <a:p>
            <a:r>
              <a:rPr lang="en-US" sz="2800" dirty="0"/>
              <a:t>The public comment period is open through September 29</a:t>
            </a:r>
          </a:p>
          <a:p>
            <a:pPr lvl="1"/>
            <a:r>
              <a:rPr lang="en-US" sz="2400" dirty="0"/>
              <a:t>Online form</a:t>
            </a:r>
          </a:p>
          <a:p>
            <a:pPr lvl="1"/>
            <a:r>
              <a:rPr lang="en-US" sz="2400" dirty="0"/>
              <a:t>By mail</a:t>
            </a:r>
          </a:p>
          <a:p>
            <a:pPr lvl="1"/>
            <a:r>
              <a:rPr lang="en-US" sz="2400" dirty="0"/>
              <a:t>Listening sessions: 16 in-person + 2 virtual</a:t>
            </a:r>
          </a:p>
          <a:p>
            <a:pPr lvl="2"/>
            <a:r>
              <a:rPr lang="en-US" sz="2000" dirty="0"/>
              <a:t>Tomorrow at 6pm in Deer River</a:t>
            </a:r>
          </a:p>
          <a:p>
            <a:pPr lvl="2"/>
            <a:r>
              <a:rPr lang="en-US" sz="2000" dirty="0"/>
              <a:t>Thursday at 1pm in Minneapolis</a:t>
            </a:r>
          </a:p>
          <a:p>
            <a:pPr lvl="2"/>
            <a:r>
              <a:rPr lang="en-US" sz="2000" dirty="0"/>
              <a:t>9/26 at 6:30pm in International Falls</a:t>
            </a:r>
          </a:p>
          <a:p>
            <a:pPr lvl="2"/>
            <a:r>
              <a:rPr lang="en-US" sz="2000" dirty="0"/>
              <a:t>9/27 at 10am in Bemidji and virtually at 2pm</a:t>
            </a:r>
          </a:p>
        </p:txBody>
      </p:sp>
      <p:sp>
        <p:nvSpPr>
          <p:cNvPr id="8" name="Rectangle 7">
            <a:extLst>
              <a:ext uri="{FF2B5EF4-FFF2-40B4-BE49-F238E27FC236}">
                <a16:creationId xmlns:a16="http://schemas.microsoft.com/office/drawing/2014/main" id="{55D96A85-02AF-F349-D207-630E73AC08FE}"/>
              </a:ext>
            </a:extLst>
          </p:cNvPr>
          <p:cNvSpPr/>
          <p:nvPr/>
        </p:nvSpPr>
        <p:spPr>
          <a:xfrm>
            <a:off x="7080074" y="3147087"/>
            <a:ext cx="4552949" cy="2830662"/>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DEDDC71-EE1E-2B40-1097-E0682DBB6A47}"/>
              </a:ext>
            </a:extLst>
          </p:cNvPr>
          <p:cNvSpPr>
            <a:spLocks noGrp="1"/>
          </p:cNvSpPr>
          <p:nvPr>
            <p:ph type="ftr" sz="quarter" idx="3"/>
          </p:nvPr>
        </p:nvSpPr>
        <p:spPr/>
        <p:txBody>
          <a:bodyPr/>
          <a:lstStyle/>
          <a:p>
            <a:r>
              <a:rPr lang="en-US"/>
              <a:t>mn.gov/deed</a:t>
            </a:r>
            <a:endParaRPr lang="en-US" dirty="0"/>
          </a:p>
        </p:txBody>
      </p:sp>
      <p:pic>
        <p:nvPicPr>
          <p:cNvPr id="5" name="Picture 4" descr="Qr code&#10;&#10;Description automatically generated">
            <a:extLst>
              <a:ext uri="{FF2B5EF4-FFF2-40B4-BE49-F238E27FC236}">
                <a16:creationId xmlns:a16="http://schemas.microsoft.com/office/drawing/2014/main" id="{E423CB47-4DD6-9701-7DFF-6839D9FD9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689" y="3310334"/>
            <a:ext cx="2628902" cy="2628902"/>
          </a:xfrm>
          <a:prstGeom prst="rect">
            <a:avLst/>
          </a:prstGeom>
        </p:spPr>
      </p:pic>
      <p:sp>
        <p:nvSpPr>
          <p:cNvPr id="6" name="TextBox 5">
            <a:extLst>
              <a:ext uri="{FF2B5EF4-FFF2-40B4-BE49-F238E27FC236}">
                <a16:creationId xmlns:a16="http://schemas.microsoft.com/office/drawing/2014/main" id="{C50B0BAA-2762-732B-166A-833362C4B5CC}"/>
              </a:ext>
            </a:extLst>
          </p:cNvPr>
          <p:cNvSpPr txBox="1"/>
          <p:nvPr/>
        </p:nvSpPr>
        <p:spPr>
          <a:xfrm>
            <a:off x="7080074" y="3147087"/>
            <a:ext cx="4552949" cy="461665"/>
          </a:xfrm>
          <a:prstGeom prst="rect">
            <a:avLst/>
          </a:prstGeom>
          <a:noFill/>
        </p:spPr>
        <p:txBody>
          <a:bodyPr wrap="square">
            <a:spAutoFit/>
          </a:bodyPr>
          <a:lstStyle/>
          <a:p>
            <a:pPr algn="ctr"/>
            <a:r>
              <a:rPr lang="en-US" sz="2400" dirty="0">
                <a:solidFill>
                  <a:schemeClr val="tx2"/>
                </a:solidFill>
              </a:rPr>
              <a:t>OBD’s Digital Opportunity Website</a:t>
            </a:r>
          </a:p>
        </p:txBody>
      </p:sp>
      <p:sp>
        <p:nvSpPr>
          <p:cNvPr id="7" name="TextBox 6">
            <a:extLst>
              <a:ext uri="{FF2B5EF4-FFF2-40B4-BE49-F238E27FC236}">
                <a16:creationId xmlns:a16="http://schemas.microsoft.com/office/drawing/2014/main" id="{BB47C312-5B19-7774-791C-118A5FF69E36}"/>
              </a:ext>
            </a:extLst>
          </p:cNvPr>
          <p:cNvSpPr txBox="1"/>
          <p:nvPr/>
        </p:nvSpPr>
        <p:spPr>
          <a:xfrm>
            <a:off x="7918564" y="5608417"/>
            <a:ext cx="2985151" cy="369332"/>
          </a:xfrm>
          <a:prstGeom prst="rect">
            <a:avLst/>
          </a:prstGeom>
          <a:noFill/>
        </p:spPr>
        <p:txBody>
          <a:bodyPr wrap="square">
            <a:spAutoFit/>
          </a:bodyPr>
          <a:lstStyle/>
          <a:p>
            <a:pPr algn="ctr"/>
            <a:r>
              <a:rPr lang="en-US" dirty="0">
                <a:solidFill>
                  <a:schemeClr val="tx2"/>
                </a:solidFill>
              </a:rPr>
              <a:t>https://shorturl.at/wNOST</a:t>
            </a:r>
          </a:p>
        </p:txBody>
      </p:sp>
    </p:spTree>
    <p:extLst>
      <p:ext uri="{BB962C8B-B14F-4D97-AF65-F5344CB8AC3E}">
        <p14:creationId xmlns:p14="http://schemas.microsoft.com/office/powerpoint/2010/main" val="360641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BDDDB-5A34-4D36-BA80-034EF74EFAD2}"/>
              </a:ext>
            </a:extLst>
          </p:cNvPr>
          <p:cNvSpPr>
            <a:spLocks noGrp="1"/>
          </p:cNvSpPr>
          <p:nvPr>
            <p:ph type="title"/>
          </p:nvPr>
        </p:nvSpPr>
        <p:spPr/>
        <p:txBody>
          <a:bodyPr>
            <a:normAutofit/>
          </a:bodyPr>
          <a:lstStyle/>
          <a:p>
            <a:pPr algn="ctr"/>
            <a:r>
              <a:rPr lang="en-US" sz="4267" dirty="0"/>
              <a:t>FCC Affordable Connectivity Program</a:t>
            </a:r>
          </a:p>
        </p:txBody>
      </p:sp>
      <p:sp>
        <p:nvSpPr>
          <p:cNvPr id="3" name="Content Placeholder 2">
            <a:extLst>
              <a:ext uri="{FF2B5EF4-FFF2-40B4-BE49-F238E27FC236}">
                <a16:creationId xmlns:a16="http://schemas.microsoft.com/office/drawing/2014/main" id="{5A8B8988-7FE2-47DA-94EF-2C79AE1EBC47}"/>
              </a:ext>
            </a:extLst>
          </p:cNvPr>
          <p:cNvSpPr>
            <a:spLocks noGrp="1"/>
          </p:cNvSpPr>
          <p:nvPr>
            <p:ph idx="1"/>
          </p:nvPr>
        </p:nvSpPr>
        <p:spPr>
          <a:xfrm>
            <a:off x="838199" y="1774009"/>
            <a:ext cx="10515600" cy="4582339"/>
          </a:xfrm>
        </p:spPr>
        <p:txBody>
          <a:bodyPr>
            <a:normAutofit/>
          </a:bodyPr>
          <a:lstStyle/>
          <a:p>
            <a:pPr lvl="1"/>
            <a:r>
              <a:rPr lang="en-US" sz="2000" dirty="0">
                <a:solidFill>
                  <a:srgbClr val="333333"/>
                </a:solidFill>
              </a:rPr>
              <a:t>Funding (up to $30/month for eligible households, $75/month for eligible households on tribal lands) to assist with the monthly cost of broadband service</a:t>
            </a:r>
          </a:p>
          <a:p>
            <a:pPr lvl="1"/>
            <a:r>
              <a:rPr lang="en-US" sz="2000" dirty="0">
                <a:solidFill>
                  <a:srgbClr val="333333"/>
                </a:solidFill>
              </a:rPr>
              <a:t>Administered by the FCC (not OBD)—households sign up and funding goes to participating provider serving the household—funding could exhaust by May 2024</a:t>
            </a:r>
          </a:p>
          <a:p>
            <a:pPr lvl="1"/>
            <a:r>
              <a:rPr lang="en-US" sz="2000" dirty="0">
                <a:solidFill>
                  <a:srgbClr val="003865"/>
                </a:solidFill>
                <a:hlinkClick r:id="rId3"/>
              </a:rPr>
              <a:t>More information is available on our website</a:t>
            </a:r>
            <a:r>
              <a:rPr lang="en-US" sz="2000" dirty="0">
                <a:solidFill>
                  <a:srgbClr val="333333"/>
                </a:solidFill>
              </a:rPr>
              <a:t> and on the </a:t>
            </a:r>
            <a:r>
              <a:rPr lang="en-US" sz="2000" dirty="0">
                <a:solidFill>
                  <a:srgbClr val="003865"/>
                </a:solidFill>
                <a:hlinkClick r:id="rId4"/>
              </a:rPr>
              <a:t>FCC's website</a:t>
            </a:r>
            <a:endParaRPr lang="en-US" sz="2000" dirty="0">
              <a:solidFill>
                <a:srgbClr val="003865"/>
              </a:solidFill>
            </a:endParaRPr>
          </a:p>
          <a:p>
            <a:pPr marL="0" indent="0">
              <a:buNone/>
            </a:pPr>
            <a:endParaRPr lang="en-US" sz="2000" dirty="0"/>
          </a:p>
        </p:txBody>
      </p:sp>
      <p:sp>
        <p:nvSpPr>
          <p:cNvPr id="5" name="Slide Number Placeholder 4">
            <a:extLst>
              <a:ext uri="{FF2B5EF4-FFF2-40B4-BE49-F238E27FC236}">
                <a16:creationId xmlns:a16="http://schemas.microsoft.com/office/drawing/2014/main" id="{3F0B483B-B1D0-4B64-877E-72AB06E2EAFE}"/>
              </a:ext>
            </a:extLst>
          </p:cNvPr>
          <p:cNvSpPr>
            <a:spLocks noGrp="1"/>
          </p:cNvSpPr>
          <p:nvPr>
            <p:ph type="sldNum" sz="quarter" idx="12"/>
          </p:nvPr>
        </p:nvSpPr>
        <p:spPr bwMode="black">
          <a:xfrm>
            <a:off x="9891132" y="6356350"/>
            <a:ext cx="14626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15</a:t>
            </a:fld>
            <a:endParaRPr lang="en-US" dirty="0"/>
          </a:p>
        </p:txBody>
      </p:sp>
      <p:pic>
        <p:nvPicPr>
          <p:cNvPr id="6" name="Picture 5" descr="Smiling child using laptop computer">
            <a:extLst>
              <a:ext uri="{FF2B5EF4-FFF2-40B4-BE49-F238E27FC236}">
                <a16:creationId xmlns:a16="http://schemas.microsoft.com/office/drawing/2014/main" id="{FBBEF464-5A06-20A0-8FFD-C032DC8F6A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0370" y="4286809"/>
            <a:ext cx="3653431" cy="2434668"/>
          </a:xfrm>
          <a:prstGeom prst="rect">
            <a:avLst/>
          </a:prstGeom>
        </p:spPr>
      </p:pic>
      <p:pic>
        <p:nvPicPr>
          <p:cNvPr id="16" name="Picture 15" descr="Father and son using laptop">
            <a:extLst>
              <a:ext uri="{FF2B5EF4-FFF2-40B4-BE49-F238E27FC236}">
                <a16:creationId xmlns:a16="http://schemas.microsoft.com/office/drawing/2014/main" id="{9C109778-2414-6B32-EDCA-D775036491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0906" y="4286807"/>
            <a:ext cx="3652891" cy="2434667"/>
          </a:xfrm>
          <a:prstGeom prst="rect">
            <a:avLst/>
          </a:prstGeom>
        </p:spPr>
      </p:pic>
    </p:spTree>
    <p:extLst>
      <p:ext uri="{BB962C8B-B14F-4D97-AF65-F5344CB8AC3E}">
        <p14:creationId xmlns:p14="http://schemas.microsoft.com/office/powerpoint/2010/main" val="3781548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BF45-18AD-0A62-49D9-B49681D11BEC}"/>
              </a:ext>
            </a:extLst>
          </p:cNvPr>
          <p:cNvSpPr>
            <a:spLocks noGrp="1"/>
          </p:cNvSpPr>
          <p:nvPr>
            <p:ph type="title"/>
          </p:nvPr>
        </p:nvSpPr>
        <p:spPr/>
        <p:txBody>
          <a:bodyPr/>
          <a:lstStyle/>
          <a:p>
            <a:pPr algn="ctr"/>
            <a:r>
              <a:rPr lang="en-US" dirty="0"/>
              <a:t>Contact Information</a:t>
            </a:r>
          </a:p>
        </p:txBody>
      </p:sp>
      <p:sp>
        <p:nvSpPr>
          <p:cNvPr id="6" name="Content Placeholder 5">
            <a:extLst>
              <a:ext uri="{FF2B5EF4-FFF2-40B4-BE49-F238E27FC236}">
                <a16:creationId xmlns:a16="http://schemas.microsoft.com/office/drawing/2014/main" id="{CA765BE7-0653-18E0-33AE-9FE1F12B8F79}"/>
              </a:ext>
            </a:extLst>
          </p:cNvPr>
          <p:cNvSpPr>
            <a:spLocks noGrp="1"/>
          </p:cNvSpPr>
          <p:nvPr>
            <p:ph idx="1"/>
          </p:nvPr>
        </p:nvSpPr>
        <p:spPr>
          <a:xfrm>
            <a:off x="838200" y="1216024"/>
            <a:ext cx="10515600" cy="5328211"/>
          </a:xfrm>
        </p:spPr>
        <p:txBody>
          <a:bodyPr/>
          <a:lstStyle/>
          <a:p>
            <a:pPr marL="0" indent="0" algn="ctr">
              <a:spcBef>
                <a:spcPts val="0"/>
              </a:spcBef>
              <a:spcAft>
                <a:spcPts val="0"/>
              </a:spcAft>
              <a:buNone/>
            </a:pPr>
            <a:endParaRPr lang="en-US" dirty="0">
              <a:hlinkClick r:id="" action="ppaction://noaction"/>
            </a:endParaRPr>
          </a:p>
          <a:p>
            <a:pPr marL="0" indent="0" algn="ctr">
              <a:spcBef>
                <a:spcPts val="0"/>
              </a:spcBef>
              <a:spcAft>
                <a:spcPts val="0"/>
              </a:spcAft>
              <a:buNone/>
            </a:pPr>
            <a:r>
              <a:rPr lang="en-US" dirty="0">
                <a:hlinkClick r:id="" action="ppaction://noaction"/>
              </a:rPr>
              <a:t>bree.maki@state.mn.us</a:t>
            </a:r>
          </a:p>
          <a:p>
            <a:pPr marL="0" indent="0" algn="ctr">
              <a:spcBef>
                <a:spcPts val="0"/>
              </a:spcBef>
              <a:spcAft>
                <a:spcPts val="0"/>
              </a:spcAft>
              <a:buNone/>
            </a:pPr>
            <a:r>
              <a:rPr lang="en-US" dirty="0">
                <a:hlinkClick r:id="" action="ppaction://noaction"/>
              </a:rPr>
              <a:t>deed.broadband@state.mn.us</a:t>
            </a:r>
            <a:endParaRPr lang="en-US" dirty="0"/>
          </a:p>
          <a:p>
            <a:pPr marL="0" indent="0" algn="ctr">
              <a:spcBef>
                <a:spcPts val="0"/>
              </a:spcBef>
              <a:spcAft>
                <a:spcPts val="0"/>
              </a:spcAft>
              <a:buNone/>
            </a:pPr>
            <a:r>
              <a:rPr lang="en-US" dirty="0">
                <a:hlinkClick r:id="rId2"/>
              </a:rPr>
              <a:t>deed.broadband.equity@state.mn.us</a:t>
            </a:r>
            <a:endParaRPr lang="en-US" dirty="0"/>
          </a:p>
          <a:p>
            <a:pPr marL="0" indent="0" algn="ctr">
              <a:buNone/>
            </a:pPr>
            <a:br>
              <a:rPr lang="en-US" dirty="0"/>
            </a:br>
            <a:r>
              <a:rPr lang="en-US" dirty="0"/>
              <a:t>(</a:t>
            </a:r>
            <a:r>
              <a:rPr lang="en-US" b="0" i="0" dirty="0">
                <a:solidFill>
                  <a:srgbClr val="000000"/>
                </a:solidFill>
                <a:effectLst/>
                <a:latin typeface="Calibri" panose="020F0502020204030204" pitchFamily="34" charset="0"/>
              </a:rPr>
              <a:t>651) 259-7610</a:t>
            </a:r>
          </a:p>
          <a:p>
            <a:pPr marL="0" indent="0" algn="ctr">
              <a:buNone/>
            </a:pPr>
            <a:endParaRPr lang="en-US" b="0" i="0" dirty="0">
              <a:solidFill>
                <a:srgbClr val="000000"/>
              </a:solidFill>
              <a:effectLst/>
              <a:latin typeface="Calibri" panose="020F0502020204030204" pitchFamily="34" charset="0"/>
            </a:endParaRPr>
          </a:p>
          <a:p>
            <a:pPr marL="0" indent="0" algn="ctr">
              <a:buNone/>
            </a:pPr>
            <a:endParaRPr lang="en-US" dirty="0">
              <a:solidFill>
                <a:srgbClr val="000000"/>
              </a:solidFill>
              <a:latin typeface="Calibri" panose="020F0502020204030204" pitchFamily="34" charset="0"/>
            </a:endParaRPr>
          </a:p>
          <a:p>
            <a:pPr marL="0" indent="0" algn="ctr">
              <a:buNone/>
            </a:pPr>
            <a:endParaRPr lang="en-US" dirty="0"/>
          </a:p>
        </p:txBody>
      </p:sp>
      <p:sp>
        <p:nvSpPr>
          <p:cNvPr id="5" name="Footer Placeholder 4">
            <a:extLst>
              <a:ext uri="{FF2B5EF4-FFF2-40B4-BE49-F238E27FC236}">
                <a16:creationId xmlns:a16="http://schemas.microsoft.com/office/drawing/2014/main" id="{54CF59E8-F442-F848-803D-7A88B09E751C}"/>
              </a:ext>
            </a:extLst>
          </p:cNvPr>
          <p:cNvSpPr>
            <a:spLocks noGrp="1"/>
          </p:cNvSpPr>
          <p:nvPr>
            <p:ph type="ftr" sz="quarter" idx="3"/>
          </p:nvPr>
        </p:nvSpPr>
        <p:spPr/>
        <p:txBody>
          <a:bodyPr/>
          <a:lstStyle/>
          <a:p>
            <a:r>
              <a:rPr lang="en-US" dirty="0"/>
              <a:t>mn.gov/deed</a:t>
            </a:r>
          </a:p>
        </p:txBody>
      </p:sp>
      <p:sp>
        <p:nvSpPr>
          <p:cNvPr id="3" name="TextBox 2">
            <a:extLst>
              <a:ext uri="{FF2B5EF4-FFF2-40B4-BE49-F238E27FC236}">
                <a16:creationId xmlns:a16="http://schemas.microsoft.com/office/drawing/2014/main" id="{0FA068DA-ADE7-F653-C3D2-AD1C844907ED}"/>
              </a:ext>
            </a:extLst>
          </p:cNvPr>
          <p:cNvSpPr txBox="1"/>
          <p:nvPr/>
        </p:nvSpPr>
        <p:spPr>
          <a:xfrm>
            <a:off x="7640985" y="5682477"/>
            <a:ext cx="2757165" cy="461665"/>
          </a:xfrm>
          <a:prstGeom prst="rect">
            <a:avLst/>
          </a:prstGeom>
          <a:noFill/>
        </p:spPr>
        <p:txBody>
          <a:bodyPr wrap="none" rtlCol="0">
            <a:spAutoFit/>
          </a:bodyPr>
          <a:lstStyle/>
          <a:p>
            <a:pPr algn="ctr"/>
            <a:r>
              <a:rPr lang="en-US" sz="2400" dirty="0">
                <a:solidFill>
                  <a:schemeClr val="tx2"/>
                </a:solidFill>
              </a:rPr>
              <a:t>tiny.cc/OBDinclusion</a:t>
            </a:r>
          </a:p>
        </p:txBody>
      </p:sp>
      <p:sp>
        <p:nvSpPr>
          <p:cNvPr id="4" name="TextBox 3">
            <a:extLst>
              <a:ext uri="{FF2B5EF4-FFF2-40B4-BE49-F238E27FC236}">
                <a16:creationId xmlns:a16="http://schemas.microsoft.com/office/drawing/2014/main" id="{3EBD2F1F-B28E-89EB-462D-9EFD34860EB4}"/>
              </a:ext>
            </a:extLst>
          </p:cNvPr>
          <p:cNvSpPr txBox="1"/>
          <p:nvPr/>
        </p:nvSpPr>
        <p:spPr>
          <a:xfrm>
            <a:off x="7802055" y="3084697"/>
            <a:ext cx="2435026" cy="461665"/>
          </a:xfrm>
          <a:prstGeom prst="rect">
            <a:avLst/>
          </a:prstGeom>
          <a:noFill/>
        </p:spPr>
        <p:txBody>
          <a:bodyPr wrap="none" rtlCol="0">
            <a:spAutoFit/>
          </a:bodyPr>
          <a:lstStyle/>
          <a:p>
            <a:pPr algn="ctr"/>
            <a:r>
              <a:rPr lang="en-US" sz="2400" dirty="0">
                <a:solidFill>
                  <a:schemeClr val="tx2"/>
                </a:solidFill>
              </a:rPr>
              <a:t>Digital Equity Plan</a:t>
            </a:r>
          </a:p>
        </p:txBody>
      </p:sp>
      <p:pic>
        <p:nvPicPr>
          <p:cNvPr id="7" name="Picture 6" descr="Qr code&#10;&#10;Description automatically generated">
            <a:extLst>
              <a:ext uri="{FF2B5EF4-FFF2-40B4-BE49-F238E27FC236}">
                <a16:creationId xmlns:a16="http://schemas.microsoft.com/office/drawing/2014/main" id="{9CF485E8-A613-2168-263A-3EA61CD158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568" y="3483811"/>
            <a:ext cx="2286000" cy="2286000"/>
          </a:xfrm>
          <a:prstGeom prst="rect">
            <a:avLst/>
          </a:prstGeom>
        </p:spPr>
      </p:pic>
      <p:sp>
        <p:nvSpPr>
          <p:cNvPr id="11" name="TextBox 10">
            <a:extLst>
              <a:ext uri="{FF2B5EF4-FFF2-40B4-BE49-F238E27FC236}">
                <a16:creationId xmlns:a16="http://schemas.microsoft.com/office/drawing/2014/main" id="{FAB4C574-EC3F-3DBB-0D86-9FC655D27603}"/>
              </a:ext>
            </a:extLst>
          </p:cNvPr>
          <p:cNvSpPr txBox="1"/>
          <p:nvPr/>
        </p:nvSpPr>
        <p:spPr>
          <a:xfrm>
            <a:off x="1951300" y="5679451"/>
            <a:ext cx="2623027" cy="461665"/>
          </a:xfrm>
          <a:prstGeom prst="rect">
            <a:avLst/>
          </a:prstGeom>
          <a:noFill/>
        </p:spPr>
        <p:txBody>
          <a:bodyPr wrap="none" rtlCol="0">
            <a:spAutoFit/>
          </a:bodyPr>
          <a:lstStyle/>
          <a:p>
            <a:pPr algn="ctr"/>
            <a:r>
              <a:rPr lang="en-US" sz="2400" dirty="0">
                <a:solidFill>
                  <a:schemeClr val="tx2"/>
                </a:solidFill>
              </a:rPr>
              <a:t>tiny.cc/OBDwebsite</a:t>
            </a:r>
          </a:p>
        </p:txBody>
      </p:sp>
      <p:sp>
        <p:nvSpPr>
          <p:cNvPr id="12" name="TextBox 11">
            <a:extLst>
              <a:ext uri="{FF2B5EF4-FFF2-40B4-BE49-F238E27FC236}">
                <a16:creationId xmlns:a16="http://schemas.microsoft.com/office/drawing/2014/main" id="{3CFD1AF3-5F25-BDC4-D129-4EF4AC93438E}"/>
              </a:ext>
            </a:extLst>
          </p:cNvPr>
          <p:cNvSpPr txBox="1"/>
          <p:nvPr/>
        </p:nvSpPr>
        <p:spPr>
          <a:xfrm>
            <a:off x="1900486" y="3052355"/>
            <a:ext cx="2724657" cy="461665"/>
          </a:xfrm>
          <a:prstGeom prst="rect">
            <a:avLst/>
          </a:prstGeom>
          <a:noFill/>
        </p:spPr>
        <p:txBody>
          <a:bodyPr wrap="none" rtlCol="0">
            <a:spAutoFit/>
          </a:bodyPr>
          <a:lstStyle/>
          <a:p>
            <a:pPr algn="ctr"/>
            <a:r>
              <a:rPr lang="en-US" sz="2400" dirty="0">
                <a:solidFill>
                  <a:schemeClr val="tx2"/>
                </a:solidFill>
              </a:rPr>
              <a:t>OBD’s Main Website</a:t>
            </a:r>
          </a:p>
        </p:txBody>
      </p:sp>
      <p:pic>
        <p:nvPicPr>
          <p:cNvPr id="18" name="Picture 17" descr="Qr code&#10;&#10;Description automatically generated">
            <a:extLst>
              <a:ext uri="{FF2B5EF4-FFF2-40B4-BE49-F238E27FC236}">
                <a16:creationId xmlns:a16="http://schemas.microsoft.com/office/drawing/2014/main" id="{5CD0BCBF-775E-9111-3460-A65EF495C7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5966" y="3462574"/>
            <a:ext cx="2286000" cy="2286000"/>
          </a:xfrm>
          <a:prstGeom prst="rect">
            <a:avLst/>
          </a:prstGeom>
        </p:spPr>
      </p:pic>
    </p:spTree>
    <p:extLst>
      <p:ext uri="{BB962C8B-B14F-4D97-AF65-F5344CB8AC3E}">
        <p14:creationId xmlns:p14="http://schemas.microsoft.com/office/powerpoint/2010/main" val="85829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573E-71E9-2414-F86B-0CA1ABDC066E}"/>
              </a:ext>
            </a:extLst>
          </p:cNvPr>
          <p:cNvSpPr>
            <a:spLocks noGrp="1"/>
          </p:cNvSpPr>
          <p:nvPr>
            <p:ph type="title"/>
          </p:nvPr>
        </p:nvSpPr>
        <p:spPr/>
        <p:txBody>
          <a:bodyPr/>
          <a:lstStyle/>
          <a:p>
            <a:pPr algn="ctr"/>
            <a:r>
              <a:rPr lang="en-US" dirty="0"/>
              <a:t>Minnesota Office of Broadband Development (OBD)</a:t>
            </a:r>
          </a:p>
        </p:txBody>
      </p:sp>
      <p:sp>
        <p:nvSpPr>
          <p:cNvPr id="3" name="Content Placeholder 2">
            <a:extLst>
              <a:ext uri="{FF2B5EF4-FFF2-40B4-BE49-F238E27FC236}">
                <a16:creationId xmlns:a16="http://schemas.microsoft.com/office/drawing/2014/main" id="{5754A4C5-4EB7-395E-90EC-6C46D518D1E2}"/>
              </a:ext>
            </a:extLst>
          </p:cNvPr>
          <p:cNvSpPr>
            <a:spLocks noGrp="1"/>
          </p:cNvSpPr>
          <p:nvPr>
            <p:ph idx="1"/>
          </p:nvPr>
        </p:nvSpPr>
        <p:spPr/>
        <p:txBody>
          <a:bodyPr vert="horz" lIns="182880" tIns="301752" rIns="182880" bIns="45720" rtlCol="0" anchor="t">
            <a:normAutofit/>
          </a:bodyPr>
          <a:lstStyle/>
          <a:p>
            <a:r>
              <a:rPr lang="en-US" dirty="0"/>
              <a:t>Created in State Law in 2013, first grant round 2014</a:t>
            </a:r>
            <a:endParaRPr lang="en-US" dirty="0">
              <a:cs typeface="Calibri"/>
            </a:endParaRPr>
          </a:p>
          <a:p>
            <a:r>
              <a:rPr lang="en-US" dirty="0"/>
              <a:t>Purpose: to encourage, foster, develop, and improve broadband within the state in order to: drive job creation, promote innovation, and expand markets for MN businesses; to serve the growing needs of Minnesotans for education, healthcare, public safety, industries and businesses, governmental operations and citizens; and improve accessibility for underserved communities and populations (Written </a:t>
            </a:r>
            <a:r>
              <a:rPr lang="en-US" b="1" dirty="0"/>
              <a:t>7 years </a:t>
            </a:r>
            <a:r>
              <a:rPr lang="en-US" dirty="0"/>
              <a:t>before COVID!)</a:t>
            </a:r>
            <a:endParaRPr lang="en-US" dirty="0">
              <a:cs typeface="Calibri"/>
            </a:endParaRPr>
          </a:p>
        </p:txBody>
      </p:sp>
      <p:sp>
        <p:nvSpPr>
          <p:cNvPr id="4" name="Slide Number Placeholder 3">
            <a:extLst>
              <a:ext uri="{FF2B5EF4-FFF2-40B4-BE49-F238E27FC236}">
                <a16:creationId xmlns:a16="http://schemas.microsoft.com/office/drawing/2014/main" id="{06D3699A-BC0F-4250-3D88-F4F76EAAB126}"/>
              </a:ext>
            </a:extLst>
          </p:cNvPr>
          <p:cNvSpPr>
            <a:spLocks noGrp="1"/>
          </p:cNvSpPr>
          <p:nvPr>
            <p:ph type="sldNum" sz="quarter" idx="4294967295"/>
          </p:nvPr>
        </p:nvSpPr>
        <p:spPr bwMode="black">
          <a:xfrm>
            <a:off x="10729913" y="6356350"/>
            <a:ext cx="14620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284335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MN Broadband Policy Framework</a:t>
            </a:r>
          </a:p>
        </p:txBody>
      </p:sp>
      <p:graphicFrame>
        <p:nvGraphicFramePr>
          <p:cNvPr id="4" name="Diagram 3"/>
          <p:cNvGraphicFramePr/>
          <p:nvPr/>
        </p:nvGraphicFramePr>
        <p:xfrm>
          <a:off x="2971800" y="1638300"/>
          <a:ext cx="6248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760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8CBBA3-BBCE-173C-DFC3-87308E3D1248}"/>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8273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38092" y="4441686"/>
            <a:ext cx="5880295" cy="1384995"/>
          </a:xfrm>
          <a:prstGeom prst="rect">
            <a:avLst/>
          </a:prstGeom>
          <a:noFill/>
        </p:spPr>
        <p:txBody>
          <a:bodyPr wrap="square" lIns="91440" tIns="45720" rIns="91440" bIns="45720" rtlCol="0" anchor="t">
            <a:spAutoFit/>
          </a:bodyPr>
          <a:lstStyle/>
          <a:p>
            <a:r>
              <a:rPr lang="en-US" sz="1400" dirty="0"/>
              <a:t>All homes and businesses will have access to broadband service of at least:</a:t>
            </a:r>
          </a:p>
          <a:p>
            <a:endParaRPr lang="en-US" sz="1400" dirty="0"/>
          </a:p>
          <a:p>
            <a:pPr marL="285750" indent="-285750">
              <a:buFontTx/>
              <a:buChar char="-"/>
            </a:pPr>
            <a:r>
              <a:rPr lang="en-US" sz="1400" dirty="0"/>
              <a:t>25 Mbps download by 3 Mbps upload (current FCC definition) by 2022</a:t>
            </a:r>
            <a:endParaRPr lang="en-US" sz="1400" dirty="0">
              <a:cs typeface="Calibri"/>
            </a:endParaRPr>
          </a:p>
          <a:p>
            <a:pPr marL="285750" indent="-285750">
              <a:buFontTx/>
              <a:buChar char="-"/>
            </a:pPr>
            <a:r>
              <a:rPr lang="en-US" sz="1400" dirty="0"/>
              <a:t>100 Mbps download by 20 Mbps upload by 2026</a:t>
            </a:r>
            <a:endParaRPr lang="en-US" sz="1400" dirty="0">
              <a:cs typeface="Calibri"/>
            </a:endParaRPr>
          </a:p>
          <a:p>
            <a:pPr marL="285750" indent="-285750">
              <a:buFontTx/>
              <a:buChar char="-"/>
            </a:pPr>
            <a:endParaRPr lang="en-US" sz="1400" dirty="0">
              <a:cs typeface="Calibri"/>
            </a:endParaRPr>
          </a:p>
          <a:p>
            <a:r>
              <a:rPr lang="en-US" sz="1400" i="1" dirty="0">
                <a:cs typeface="Calibri"/>
              </a:rPr>
              <a:t>Numbers from November 2022</a:t>
            </a:r>
          </a:p>
        </p:txBody>
      </p:sp>
      <p:sp>
        <p:nvSpPr>
          <p:cNvPr id="6" name="Title 1"/>
          <p:cNvSpPr>
            <a:spLocks noGrp="1"/>
          </p:cNvSpPr>
          <p:nvPr>
            <p:ph type="title"/>
          </p:nvPr>
        </p:nvSpPr>
        <p:spPr>
          <a:xfrm>
            <a:off x="5500467" y="152400"/>
            <a:ext cx="6527409" cy="1219200"/>
          </a:xfrm>
        </p:spPr>
        <p:txBody>
          <a:bodyPr>
            <a:normAutofit/>
          </a:bodyPr>
          <a:lstStyle/>
          <a:p>
            <a:pPr algn="ctr"/>
            <a:r>
              <a:rPr lang="en-US" dirty="0"/>
              <a:t> Minnesota’s Unmet Needs</a:t>
            </a:r>
          </a:p>
        </p:txBody>
      </p:sp>
      <p:sp>
        <p:nvSpPr>
          <p:cNvPr id="2" name="TextBox 1"/>
          <p:cNvSpPr txBox="1"/>
          <p:nvPr/>
        </p:nvSpPr>
        <p:spPr>
          <a:xfrm>
            <a:off x="5838093" y="3733800"/>
            <a:ext cx="4718395" cy="707886"/>
          </a:xfrm>
          <a:prstGeom prst="rect">
            <a:avLst/>
          </a:prstGeom>
          <a:noFill/>
        </p:spPr>
        <p:txBody>
          <a:bodyPr wrap="square" rtlCol="0">
            <a:spAutoFit/>
          </a:bodyPr>
          <a:lstStyle/>
          <a:p>
            <a:pPr algn="ctr"/>
            <a:r>
              <a:rPr lang="en-US" sz="2000" b="1" dirty="0">
                <a:solidFill>
                  <a:schemeClr val="accent1">
                    <a:lumMod val="75000"/>
                  </a:schemeClr>
                </a:solidFill>
              </a:rPr>
              <a:t>State Statutory </a:t>
            </a:r>
          </a:p>
          <a:p>
            <a:pPr algn="ctr"/>
            <a:r>
              <a:rPr lang="en-US" sz="2000" b="1" dirty="0">
                <a:solidFill>
                  <a:schemeClr val="accent1">
                    <a:lumMod val="75000"/>
                  </a:schemeClr>
                </a:solidFill>
              </a:rPr>
              <a:t>Broadband Goals:</a:t>
            </a:r>
          </a:p>
        </p:txBody>
      </p:sp>
      <p:sp>
        <p:nvSpPr>
          <p:cNvPr id="8" name="TextBox 7"/>
          <p:cNvSpPr txBox="1"/>
          <p:nvPr/>
        </p:nvSpPr>
        <p:spPr>
          <a:xfrm>
            <a:off x="5500468" y="2417684"/>
            <a:ext cx="6691532" cy="70788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b="1" dirty="0">
                <a:solidFill>
                  <a:srgbClr val="FF0000"/>
                </a:solidFill>
              </a:rPr>
              <a:t>198,000 </a:t>
            </a:r>
            <a:r>
              <a:rPr lang="en-US" sz="2000" b="1" dirty="0"/>
              <a:t>households without access to 25/3 (2022 goal)</a:t>
            </a:r>
          </a:p>
          <a:p>
            <a:pPr marL="342900" indent="-342900">
              <a:buFont typeface="Arial" panose="020B0604020202020204" pitchFamily="34" charset="0"/>
              <a:buChar char="•"/>
            </a:pPr>
            <a:r>
              <a:rPr lang="en-US" sz="2000" b="1" dirty="0">
                <a:solidFill>
                  <a:srgbClr val="FF0000"/>
                </a:solidFill>
              </a:rPr>
              <a:t>291,000</a:t>
            </a:r>
            <a:r>
              <a:rPr lang="en-US" sz="2000" b="1" dirty="0"/>
              <a:t> without access to 100/20 (2026 goal)</a:t>
            </a:r>
            <a:endParaRPr lang="en-US" sz="2000" b="1" dirty="0">
              <a:cs typeface="Calibri"/>
            </a:endParaRPr>
          </a:p>
        </p:txBody>
      </p:sp>
      <p:pic>
        <p:nvPicPr>
          <p:cNvPr id="4" name="Picture 8">
            <a:extLst>
              <a:ext uri="{FF2B5EF4-FFF2-40B4-BE49-F238E27FC236}">
                <a16:creationId xmlns:a16="http://schemas.microsoft.com/office/drawing/2014/main" id="{30754274-C4E4-B527-0F24-39BEE865371D}"/>
              </a:ext>
            </a:extLst>
          </p:cNvPr>
          <p:cNvPicPr>
            <a:picLocks noChangeAspect="1"/>
          </p:cNvPicPr>
          <p:nvPr/>
        </p:nvPicPr>
        <p:blipFill>
          <a:blip r:embed="rId3"/>
          <a:stretch>
            <a:fillRect/>
          </a:stretch>
        </p:blipFill>
        <p:spPr>
          <a:xfrm>
            <a:off x="739347" y="208039"/>
            <a:ext cx="4578838" cy="6539651"/>
          </a:xfrm>
          <a:prstGeom prst="rect">
            <a:avLst/>
          </a:prstGeom>
        </p:spPr>
      </p:pic>
    </p:spTree>
    <p:extLst>
      <p:ext uri="{BB962C8B-B14F-4D97-AF65-F5344CB8AC3E}">
        <p14:creationId xmlns:p14="http://schemas.microsoft.com/office/powerpoint/2010/main" val="125649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DC09-40DA-D0AF-64CA-E09A3675C844}"/>
              </a:ext>
            </a:extLst>
          </p:cNvPr>
          <p:cNvSpPr>
            <a:spLocks noGrp="1"/>
          </p:cNvSpPr>
          <p:nvPr>
            <p:ph type="title"/>
          </p:nvPr>
        </p:nvSpPr>
        <p:spPr/>
        <p:txBody>
          <a:bodyPr>
            <a:normAutofit/>
          </a:bodyPr>
          <a:lstStyle/>
          <a:p>
            <a:pPr algn="ctr"/>
            <a:r>
              <a:rPr lang="en-US" dirty="0">
                <a:cs typeface="Calibri"/>
              </a:rPr>
              <a:t>Infrastructure Grant Programs</a:t>
            </a:r>
            <a:endParaRPr lang="en-US" sz="3600" dirty="0">
              <a:cs typeface="Calibri"/>
            </a:endParaRPr>
          </a:p>
        </p:txBody>
      </p:sp>
      <p:sp>
        <p:nvSpPr>
          <p:cNvPr id="3" name="Content Placeholder 2">
            <a:extLst>
              <a:ext uri="{FF2B5EF4-FFF2-40B4-BE49-F238E27FC236}">
                <a16:creationId xmlns:a16="http://schemas.microsoft.com/office/drawing/2014/main" id="{B3549603-F82E-CF67-6926-64DE4F99A0B9}"/>
              </a:ext>
            </a:extLst>
          </p:cNvPr>
          <p:cNvSpPr>
            <a:spLocks noGrp="1"/>
          </p:cNvSpPr>
          <p:nvPr>
            <p:ph idx="1"/>
          </p:nvPr>
        </p:nvSpPr>
        <p:spPr/>
        <p:txBody>
          <a:bodyPr vert="horz" lIns="91440" tIns="45720" rIns="91440" bIns="45720" rtlCol="0" anchor="t">
            <a:normAutofit/>
          </a:bodyPr>
          <a:lstStyle/>
          <a:p>
            <a:r>
              <a:rPr lang="en-US" dirty="0">
                <a:cs typeface="Calibri"/>
              </a:rPr>
              <a:t>Border-to-Border Broadband Infrastructure Grant Program (premier program);</a:t>
            </a:r>
          </a:p>
          <a:p>
            <a:r>
              <a:rPr lang="en-US" dirty="0">
                <a:cs typeface="Calibri"/>
              </a:rPr>
              <a:t>Lower Population Density Program (within Border-to-Border program framework);</a:t>
            </a:r>
          </a:p>
          <a:p>
            <a:r>
              <a:rPr lang="en-US" dirty="0">
                <a:cs typeface="Calibri"/>
              </a:rPr>
              <a:t>Line Extension Program</a:t>
            </a:r>
          </a:p>
        </p:txBody>
      </p:sp>
      <p:sp>
        <p:nvSpPr>
          <p:cNvPr id="4" name="Footer Placeholder 3">
            <a:extLst>
              <a:ext uri="{FF2B5EF4-FFF2-40B4-BE49-F238E27FC236}">
                <a16:creationId xmlns:a16="http://schemas.microsoft.com/office/drawing/2014/main" id="{539F71F8-7D54-659C-48FC-C1F936FF6F95}"/>
              </a:ext>
            </a:extLst>
          </p:cNvPr>
          <p:cNvSpPr>
            <a:spLocks noGrp="1"/>
          </p:cNvSpPr>
          <p:nvPr>
            <p:ph type="ftr" sz="quarter" idx="3"/>
          </p:nvPr>
        </p:nvSpPr>
        <p:spPr/>
        <p:txBody>
          <a:bodyPr lIns="91440" tIns="45720" rIns="91440" bIns="45720" anchor="ctr"/>
          <a:lstStyle/>
          <a:p>
            <a:r>
              <a:rPr lang="en-US" dirty="0"/>
              <a:t>mn.gov/deed</a:t>
            </a:r>
          </a:p>
        </p:txBody>
      </p:sp>
      <p:sp>
        <p:nvSpPr>
          <p:cNvPr id="5" name="Slide Number Placeholder 4">
            <a:extLst>
              <a:ext uri="{FF2B5EF4-FFF2-40B4-BE49-F238E27FC236}">
                <a16:creationId xmlns:a16="http://schemas.microsoft.com/office/drawing/2014/main" id="{8C9D9E2F-AF54-6F8C-9EF8-1C2FA88EB82C}"/>
              </a:ext>
            </a:extLst>
          </p:cNvPr>
          <p:cNvSpPr>
            <a:spLocks noGrp="1"/>
          </p:cNvSpPr>
          <p:nvPr>
            <p:ph type="sldNum" sz="quarter" idx="12"/>
          </p:nvPr>
        </p:nvSpPr>
        <p:spPr bwMode="black">
          <a:xfrm>
            <a:off x="9891132" y="6356350"/>
            <a:ext cx="14626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6</a:t>
            </a:fld>
            <a:endParaRPr lang="en-US" dirty="0"/>
          </a:p>
        </p:txBody>
      </p:sp>
      <p:pic>
        <p:nvPicPr>
          <p:cNvPr id="13" name="Picture 12">
            <a:extLst>
              <a:ext uri="{FF2B5EF4-FFF2-40B4-BE49-F238E27FC236}">
                <a16:creationId xmlns:a16="http://schemas.microsoft.com/office/drawing/2014/main" id="{BA87D424-FC20-94A3-1D80-0059C0878562}"/>
              </a:ext>
            </a:extLst>
          </p:cNvPr>
          <p:cNvPicPr>
            <a:picLocks noChangeAspect="1"/>
          </p:cNvPicPr>
          <p:nvPr/>
        </p:nvPicPr>
        <p:blipFill>
          <a:blip r:embed="rId3"/>
          <a:stretch>
            <a:fillRect/>
          </a:stretch>
        </p:blipFill>
        <p:spPr>
          <a:xfrm>
            <a:off x="946958" y="4263977"/>
            <a:ext cx="10298084" cy="1638332"/>
          </a:xfrm>
          <a:prstGeom prst="rect">
            <a:avLst/>
          </a:prstGeom>
        </p:spPr>
      </p:pic>
    </p:spTree>
    <p:extLst>
      <p:ext uri="{BB962C8B-B14F-4D97-AF65-F5344CB8AC3E}">
        <p14:creationId xmlns:p14="http://schemas.microsoft.com/office/powerpoint/2010/main" val="143018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527D-3B59-3A16-A368-093A10FFBE99}"/>
              </a:ext>
            </a:extLst>
          </p:cNvPr>
          <p:cNvSpPr>
            <a:spLocks noGrp="1"/>
          </p:cNvSpPr>
          <p:nvPr>
            <p:ph type="title"/>
          </p:nvPr>
        </p:nvSpPr>
        <p:spPr/>
        <p:txBody>
          <a:bodyPr/>
          <a:lstStyle/>
          <a:p>
            <a:r>
              <a:rPr lang="en-US" dirty="0"/>
              <a:t>Historical Project Awards</a:t>
            </a:r>
          </a:p>
        </p:txBody>
      </p:sp>
      <p:sp>
        <p:nvSpPr>
          <p:cNvPr id="4" name="Footer Placeholder 3">
            <a:extLst>
              <a:ext uri="{FF2B5EF4-FFF2-40B4-BE49-F238E27FC236}">
                <a16:creationId xmlns:a16="http://schemas.microsoft.com/office/drawing/2014/main" id="{9D7B0C9F-E65E-19AC-92E3-95CCDB31FA19}"/>
              </a:ext>
            </a:extLst>
          </p:cNvPr>
          <p:cNvSpPr>
            <a:spLocks noGrp="1"/>
          </p:cNvSpPr>
          <p:nvPr>
            <p:ph type="ftr" sz="quarter" idx="3"/>
          </p:nvPr>
        </p:nvSpPr>
        <p:spPr/>
        <p:txBody>
          <a:bodyPr/>
          <a:lstStyle/>
          <a:p>
            <a:r>
              <a:rPr lang="en-US" dirty="0"/>
              <a:t>mn.gov/deed</a:t>
            </a:r>
          </a:p>
        </p:txBody>
      </p:sp>
      <p:pic>
        <p:nvPicPr>
          <p:cNvPr id="10" name="Picture 9" descr="Map">
            <a:extLst>
              <a:ext uri="{FF2B5EF4-FFF2-40B4-BE49-F238E27FC236}">
                <a16:creationId xmlns:a16="http://schemas.microsoft.com/office/drawing/2014/main" id="{E453C227-2879-F983-E944-E42FAB898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71" y="322804"/>
            <a:ext cx="3942757" cy="6034406"/>
          </a:xfrm>
          <a:prstGeom prst="rect">
            <a:avLst/>
          </a:prstGeom>
        </p:spPr>
      </p:pic>
      <p:pic>
        <p:nvPicPr>
          <p:cNvPr id="12" name="Picture 11" descr="A picture containing table&#10;&#10;Description automatically generated">
            <a:extLst>
              <a:ext uri="{FF2B5EF4-FFF2-40B4-BE49-F238E27FC236}">
                <a16:creationId xmlns:a16="http://schemas.microsoft.com/office/drawing/2014/main" id="{C675962E-96D5-7FDC-2F31-3181131BF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164" y="981030"/>
            <a:ext cx="6112083" cy="5740444"/>
          </a:xfrm>
          <a:prstGeom prst="rect">
            <a:avLst/>
          </a:prstGeom>
        </p:spPr>
      </p:pic>
    </p:spTree>
    <p:extLst>
      <p:ext uri="{BB962C8B-B14F-4D97-AF65-F5344CB8AC3E}">
        <p14:creationId xmlns:p14="http://schemas.microsoft.com/office/powerpoint/2010/main" val="148683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F611-3278-4B07-9F04-BDDF397AEA0F}"/>
              </a:ext>
            </a:extLst>
          </p:cNvPr>
          <p:cNvSpPr>
            <a:spLocks noGrp="1"/>
          </p:cNvSpPr>
          <p:nvPr>
            <p:ph type="title"/>
          </p:nvPr>
        </p:nvSpPr>
        <p:spPr/>
        <p:txBody>
          <a:bodyPr>
            <a:noAutofit/>
          </a:bodyPr>
          <a:lstStyle/>
          <a:p>
            <a:pPr algn="ctr"/>
            <a:r>
              <a:rPr lang="en-US" sz="3733" dirty="0"/>
              <a:t>Infrastructure Investment and Jobs Act (IIJA)</a:t>
            </a:r>
          </a:p>
        </p:txBody>
      </p:sp>
      <p:sp>
        <p:nvSpPr>
          <p:cNvPr id="3" name="Content Placeholder 2">
            <a:extLst>
              <a:ext uri="{FF2B5EF4-FFF2-40B4-BE49-F238E27FC236}">
                <a16:creationId xmlns:a16="http://schemas.microsoft.com/office/drawing/2014/main" id="{8AE6834B-AEDB-4A62-B538-F660A515A894}"/>
              </a:ext>
            </a:extLst>
          </p:cNvPr>
          <p:cNvSpPr>
            <a:spLocks noGrp="1"/>
          </p:cNvSpPr>
          <p:nvPr>
            <p:ph idx="1"/>
          </p:nvPr>
        </p:nvSpPr>
        <p:spPr>
          <a:xfrm>
            <a:off x="365759" y="1594624"/>
            <a:ext cx="11479237" cy="4582339"/>
          </a:xfrm>
        </p:spPr>
        <p:txBody>
          <a:bodyPr vert="horz" lIns="91440" tIns="45720" rIns="91440" bIns="45720" rtlCol="0" anchor="t">
            <a:normAutofit fontScale="77500" lnSpcReduction="20000"/>
          </a:bodyPr>
          <a:lstStyle/>
          <a:p>
            <a:pPr marL="0" lvl="2" indent="0" algn="ctr">
              <a:buNone/>
            </a:pPr>
            <a:r>
              <a:rPr lang="en-US" sz="3200" dirty="0">
                <a:solidFill>
                  <a:srgbClr val="242424"/>
                </a:solidFill>
                <a:latin typeface="+mj-lt"/>
                <a:ea typeface="Times New Roman" panose="02020603050405020304" pitchFamily="18" charset="0"/>
              </a:rPr>
              <a:t>The Federal Government is making approximately $65 billion available for broadband nationwide.  There are </a:t>
            </a:r>
            <a:r>
              <a:rPr lang="en-US" sz="3200" dirty="0">
                <a:solidFill>
                  <a:schemeClr val="tx2">
                    <a:lumMod val="95000"/>
                    <a:lumOff val="5000"/>
                  </a:schemeClr>
                </a:solidFill>
                <a:latin typeface="+mj-lt"/>
                <a:ea typeface="Times New Roman" panose="02020603050405020304" pitchFamily="18" charset="0"/>
              </a:rPr>
              <a:t>two programs under that broadband funding include state involvement with funding administered through the National Telecommunications and Information Administration (NTIA) of the U.S. Dept. of Commerce. </a:t>
            </a:r>
            <a:r>
              <a:rPr lang="en-US" sz="3200" dirty="0">
                <a:latin typeface="+mj-lt"/>
                <a:ea typeface="Times New Roman" panose="02020603050405020304" pitchFamily="18" charset="0"/>
              </a:rPr>
              <a:t>Minnesota will receive a formula-based allocation for each program. Each program requires the state to develop a plan for how it will spend its allocation. </a:t>
            </a:r>
            <a:endParaRPr lang="en-US" sz="3200" dirty="0">
              <a:latin typeface="+mj-lt"/>
              <a:ea typeface="Times New Roman" panose="02020603050405020304" pitchFamily="18" charset="0"/>
              <a:cs typeface="Calibri"/>
            </a:endParaRPr>
          </a:p>
          <a:p>
            <a:pPr marL="0" indent="0" fontAlgn="base">
              <a:spcBef>
                <a:spcPts val="0"/>
              </a:spcBef>
              <a:spcAft>
                <a:spcPts val="0"/>
              </a:spcAft>
              <a:buNone/>
            </a:pPr>
            <a:endParaRPr lang="en-US" dirty="0">
              <a:solidFill>
                <a:schemeClr val="tx2">
                  <a:lumMod val="95000"/>
                  <a:lumOff val="5000"/>
                </a:schemeClr>
              </a:solidFill>
              <a:latin typeface="+mj-lt"/>
              <a:ea typeface="Times New Roman" panose="02020603050405020304" pitchFamily="18" charset="0"/>
            </a:endParaRPr>
          </a:p>
          <a:p>
            <a:pPr marL="457200" lvl="1" indent="0">
              <a:buNone/>
            </a:pPr>
            <a:r>
              <a:rPr lang="en-US" sz="2600" b="1" dirty="0">
                <a:solidFill>
                  <a:srgbClr val="242424"/>
                </a:solidFill>
                <a:latin typeface="+mj-lt"/>
                <a:ea typeface="Times New Roman" panose="02020603050405020304" pitchFamily="18" charset="0"/>
              </a:rPr>
              <a:t>The </a:t>
            </a:r>
            <a:r>
              <a:rPr lang="en-US" sz="2600" b="1" dirty="0">
                <a:latin typeface="+mj-lt"/>
                <a:ea typeface="Times New Roman" panose="02020603050405020304" pitchFamily="18" charset="0"/>
              </a:rPr>
              <a:t>Broadband Equity, Access and Deployment (or BEAD) Program - $42.5 billion </a:t>
            </a:r>
          </a:p>
          <a:p>
            <a:pPr lvl="2"/>
            <a:r>
              <a:rPr lang="en-US" sz="2600" dirty="0">
                <a:latin typeface="+mj-lt"/>
                <a:ea typeface="Times New Roman" panose="02020603050405020304" pitchFamily="18" charset="0"/>
              </a:rPr>
              <a:t>Development of this Plan has started and is due July 12, 2023  (Initial plan for the plan)</a:t>
            </a:r>
          </a:p>
          <a:p>
            <a:pPr lvl="2"/>
            <a:r>
              <a:rPr lang="en-US" sz="2600" dirty="0">
                <a:latin typeface="+mj-lt"/>
                <a:ea typeface="Times New Roman" panose="02020603050405020304" pitchFamily="18" charset="0"/>
              </a:rPr>
              <a:t>5 – year Action Plan submitted and posted July 2023</a:t>
            </a:r>
          </a:p>
          <a:p>
            <a:pPr lvl="2"/>
            <a:r>
              <a:rPr lang="en-US" sz="2600" dirty="0">
                <a:latin typeface="+mj-lt"/>
                <a:ea typeface="Times New Roman" panose="02020603050405020304" pitchFamily="18" charset="0"/>
              </a:rPr>
              <a:t>Draft BEAD Plan due December 31, 2023 and final plan due 365 days after initial plan approved</a:t>
            </a:r>
          </a:p>
          <a:p>
            <a:pPr lvl="2"/>
            <a:r>
              <a:rPr lang="en-US" sz="2600" dirty="0">
                <a:latin typeface="+mj-lt"/>
                <a:ea typeface="Times New Roman" panose="02020603050405020304" pitchFamily="18" charset="0"/>
              </a:rPr>
              <a:t>Projects to be complete 4 years after final plan approved</a:t>
            </a:r>
          </a:p>
          <a:p>
            <a:pPr marL="914400" lvl="2" indent="0">
              <a:buNone/>
            </a:pPr>
            <a:endParaRPr lang="en-US" sz="2600" dirty="0">
              <a:latin typeface="+mj-lt"/>
              <a:ea typeface="Times New Roman" panose="02020603050405020304" pitchFamily="18" charset="0"/>
              <a:cs typeface="Calibri"/>
            </a:endParaRPr>
          </a:p>
          <a:p>
            <a:pPr marL="914400" lvl="2" indent="0">
              <a:buNone/>
            </a:pPr>
            <a:endParaRPr lang="en-US" sz="2900" dirty="0">
              <a:latin typeface="+mj-l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9F2A1C14-0611-4A4B-8514-1D0329305DFD}"/>
              </a:ext>
            </a:extLst>
          </p:cNvPr>
          <p:cNvSpPr>
            <a:spLocks noGrp="1"/>
          </p:cNvSpPr>
          <p:nvPr>
            <p:ph type="ftr" sz="quarter" idx="3"/>
          </p:nvPr>
        </p:nvSpPr>
        <p:spPr/>
        <p:txBody>
          <a:bodyPr lIns="91440" tIns="45720" rIns="91440" bIns="45720" anchor="ctr"/>
          <a:lstStyle/>
          <a:p>
            <a:r>
              <a:rPr lang="en-US" dirty="0"/>
              <a:t>mn.gov/deed</a:t>
            </a:r>
          </a:p>
        </p:txBody>
      </p:sp>
      <p:sp>
        <p:nvSpPr>
          <p:cNvPr id="5" name="Slide Number Placeholder 4">
            <a:extLst>
              <a:ext uri="{FF2B5EF4-FFF2-40B4-BE49-F238E27FC236}">
                <a16:creationId xmlns:a16="http://schemas.microsoft.com/office/drawing/2014/main" id="{12F2E46A-FEB8-46A5-AF82-60F5F99FE70F}"/>
              </a:ext>
            </a:extLst>
          </p:cNvPr>
          <p:cNvSpPr>
            <a:spLocks noGrp="1"/>
          </p:cNvSpPr>
          <p:nvPr>
            <p:ph type="sldNum" sz="quarter" idx="12"/>
          </p:nvPr>
        </p:nvSpPr>
        <p:spPr bwMode="black">
          <a:xfrm>
            <a:off x="9891132" y="6356350"/>
            <a:ext cx="14626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189564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0F85-87A4-13AF-41FD-849AAD1D34FB}"/>
              </a:ext>
            </a:extLst>
          </p:cNvPr>
          <p:cNvSpPr>
            <a:spLocks noGrp="1"/>
          </p:cNvSpPr>
          <p:nvPr>
            <p:ph type="title"/>
          </p:nvPr>
        </p:nvSpPr>
        <p:spPr/>
        <p:txBody>
          <a:bodyPr/>
          <a:lstStyle/>
          <a:p>
            <a:pPr algn="ctr"/>
            <a:r>
              <a:rPr lang="en-US" dirty="0"/>
              <a:t>How Broadband Equity, Access and Deployment (BEAD) Funds Will Be Used</a:t>
            </a:r>
          </a:p>
        </p:txBody>
      </p:sp>
      <p:sp>
        <p:nvSpPr>
          <p:cNvPr id="3" name="Content Placeholder 2">
            <a:extLst>
              <a:ext uri="{FF2B5EF4-FFF2-40B4-BE49-F238E27FC236}">
                <a16:creationId xmlns:a16="http://schemas.microsoft.com/office/drawing/2014/main" id="{FE3B340D-74D3-453E-4C57-DF5B8D03A8D4}"/>
              </a:ext>
            </a:extLst>
          </p:cNvPr>
          <p:cNvSpPr>
            <a:spLocks noGrp="1"/>
          </p:cNvSpPr>
          <p:nvPr>
            <p:ph idx="1"/>
          </p:nvPr>
        </p:nvSpPr>
        <p:spPr/>
        <p:txBody>
          <a:bodyPr>
            <a:normAutofit lnSpcReduction="10000"/>
          </a:bodyPr>
          <a:lstStyle/>
          <a:p>
            <a:r>
              <a:rPr lang="en-US" sz="1700" dirty="0"/>
              <a:t>The MN Legislature has directed that any funding from IIJA for Broadband (i.e. BEAD) flow through the existing Border-to-Border programs</a:t>
            </a:r>
          </a:p>
          <a:p>
            <a:r>
              <a:rPr lang="en-US" sz="1700" dirty="0"/>
              <a:t>Details will be in the Initial Proposal (challenge process, eligible locations, subgrantee selection, high-cost threshold formula)</a:t>
            </a:r>
          </a:p>
          <a:p>
            <a:r>
              <a:rPr lang="en-US" sz="1700" dirty="0"/>
              <a:t>BEAD has priorities that the Initial Proposal has to demonstrate are met:</a:t>
            </a:r>
          </a:p>
          <a:p>
            <a:pPr lvl="1"/>
            <a:r>
              <a:rPr lang="en-US" sz="1300" dirty="0"/>
              <a:t>Priority #1: Service to all unserved locations (those identified on FCC maps as not having broadband service at speeds of at least 25Mbps download/3Mbps upload from broadband service provided over a wired connection or licensed fixed wireless)</a:t>
            </a:r>
          </a:p>
          <a:p>
            <a:pPr lvl="1"/>
            <a:r>
              <a:rPr lang="en-US" sz="1300" dirty="0"/>
              <a:t>Priority #2: Service to all underserved locations (those identified on FCC maps as having broadband service of at least 25/3 but not at or above 100/20 over a wired or licensed fixed wireless service)</a:t>
            </a:r>
          </a:p>
          <a:p>
            <a:pPr lvl="1"/>
            <a:r>
              <a:rPr lang="en-US" sz="1300" dirty="0"/>
              <a:t>Priority #3: Gigabit symmetrical service to Community Anchor Institutions</a:t>
            </a:r>
          </a:p>
          <a:p>
            <a:r>
              <a:rPr lang="en-US" sz="1700" dirty="0"/>
              <a:t>Minnesota’s allocation is </a:t>
            </a:r>
            <a:r>
              <a:rPr lang="en-US" sz="1600" b="1" dirty="0">
                <a:ea typeface="+mn-lt"/>
                <a:cs typeface="+mn-lt"/>
              </a:rPr>
              <a:t>$651,839,368 </a:t>
            </a:r>
            <a:r>
              <a:rPr lang="en-US" sz="1600" dirty="0">
                <a:ea typeface="+mn-lt"/>
                <a:cs typeface="+mn-lt"/>
              </a:rPr>
              <a:t>and </a:t>
            </a:r>
            <a:r>
              <a:rPr lang="en-US" sz="1700" dirty="0"/>
              <a:t>will all be needed to address Priorities #1 and #2</a:t>
            </a:r>
          </a:p>
          <a:p>
            <a:r>
              <a:rPr lang="en-US" sz="1700" dirty="0"/>
              <a:t>Challenge process in early 2024 to establish final list of eligible locations—only local governments, nonprofits and providers can participate in the challenge process—more information will be coming on how to participate</a:t>
            </a:r>
          </a:p>
        </p:txBody>
      </p:sp>
      <p:sp>
        <p:nvSpPr>
          <p:cNvPr id="4" name="Footer Placeholder 3">
            <a:extLst>
              <a:ext uri="{FF2B5EF4-FFF2-40B4-BE49-F238E27FC236}">
                <a16:creationId xmlns:a16="http://schemas.microsoft.com/office/drawing/2014/main" id="{56A9D0C1-7620-BE8A-E5F7-438352A54BA8}"/>
              </a:ext>
            </a:extLst>
          </p:cNvPr>
          <p:cNvSpPr>
            <a:spLocks noGrp="1"/>
          </p:cNvSpPr>
          <p:nvPr>
            <p:ph type="ftr" sz="quarter" idx="3"/>
          </p:nvPr>
        </p:nvSpPr>
        <p:spPr/>
        <p:txBody>
          <a:bodyPr/>
          <a:lstStyle/>
          <a:p>
            <a:r>
              <a:rPr lang="en-US" dirty="0"/>
              <a:t>mn.gov/deed</a:t>
            </a:r>
          </a:p>
        </p:txBody>
      </p:sp>
    </p:spTree>
    <p:extLst>
      <p:ext uri="{BB962C8B-B14F-4D97-AF65-F5344CB8AC3E}">
        <p14:creationId xmlns:p14="http://schemas.microsoft.com/office/powerpoint/2010/main" val="2878000920"/>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a2b9cc4-9546-41d4-b07c-49cc4f5b6cec" xsi:nil="true"/>
    <lcf76f155ced4ddcb4097134ff3c332f xmlns="fbfe8e86-7192-46a0-bbce-3363cf3f0c46">
      <Terms xmlns="http://schemas.microsoft.com/office/infopath/2007/PartnerControls"/>
    </lcf76f155ced4ddcb4097134ff3c332f>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56A3437F2045C24B9A90D6E50307CC3E" ma:contentTypeVersion="17" ma:contentTypeDescription="Create a new document." ma:contentTypeScope="" ma:versionID="f3ed8b4e14a7d1666d6ca2ee61f90a97">
  <xsd:schema xmlns:xsd="http://www.w3.org/2001/XMLSchema" xmlns:xs="http://www.w3.org/2001/XMLSchema" xmlns:p="http://schemas.microsoft.com/office/2006/metadata/properties" xmlns:ns2="fbfe8e86-7192-46a0-bbce-3363cf3f0c46" xmlns:ns3="0a2b9cc4-9546-41d4-b07c-49cc4f5b6cec" targetNamespace="http://schemas.microsoft.com/office/2006/metadata/properties" ma:root="true" ma:fieldsID="635daca5ce051a24b7f24b522c414de2" ns2:_="" ns3:_="">
    <xsd:import namespace="fbfe8e86-7192-46a0-bbce-3363cf3f0c46"/>
    <xsd:import namespace="0a2b9cc4-9546-41d4-b07c-49cc4f5b6c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e8e86-7192-46a0-bbce-3363cf3f0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2b9cc4-9546-41d4-b07c-49cc4f5b6ce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2b63779-b79d-4acd-8cb4-31555ac8ba7d}" ma:internalName="TaxCatchAll" ma:showField="CatchAllData" ma:web="0a2b9cc4-9546-41d4-b07c-49cc4f5b6ce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8B604-9059-4F1C-B8E2-C96A71A964D2}">
  <ds:schemaRefs>
    <ds:schemaRef ds:uri="http://purl.org/dc/elements/1.1/"/>
    <ds:schemaRef ds:uri="http://schemas.microsoft.com/office/2006/documentManagement/types"/>
    <ds:schemaRef ds:uri="http://purl.org/dc/terms/"/>
    <ds:schemaRef ds:uri="11b35ced-cbbd-4bb6-a753-082a779fefc4"/>
    <ds:schemaRef ds:uri="http://purl.org/dc/dcmitype/"/>
    <ds:schemaRef ds:uri="http://schemas.openxmlformats.org/package/2006/metadata/core-properties"/>
    <ds:schemaRef ds:uri="91a27f72-aaa3-479a-8056-4d1f482f6428"/>
    <ds:schemaRef ds:uri="http://schemas.microsoft.com/office/infopath/2007/PartnerControls"/>
    <ds:schemaRef ds:uri="http://schemas.microsoft.com/office/2006/metadata/properties"/>
    <ds:schemaRef ds:uri="http://www.w3.org/XML/1998/namespace"/>
    <ds:schemaRef ds:uri="0a2b9cc4-9546-41d4-b07c-49cc4f5b6cec"/>
    <ds:schemaRef ds:uri="fbfe8e86-7192-46a0-bbce-3363cf3f0c46"/>
  </ds:schemaRefs>
</ds:datastoreItem>
</file>

<file path=customXml/itemProps2.xml><?xml version="1.0" encoding="utf-8"?>
<ds:datastoreItem xmlns:ds="http://schemas.openxmlformats.org/officeDocument/2006/customXml" ds:itemID="{55A806B4-5841-45EA-A1AC-175CA52AEABD}">
  <ds:schemaRefs>
    <ds:schemaRef ds:uri="http://schemas.microsoft.com/sharepoint/v3/contenttype/forms"/>
  </ds:schemaRefs>
</ds:datastoreItem>
</file>

<file path=customXml/itemProps3.xml><?xml version="1.0" encoding="utf-8"?>
<ds:datastoreItem xmlns:ds="http://schemas.openxmlformats.org/officeDocument/2006/customXml" ds:itemID="{B9BD79F6-81D2-4A10-B7D0-48F3DFC3B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e8e86-7192-46a0-bbce-3363cf3f0c46"/>
    <ds:schemaRef ds:uri="0a2b9cc4-9546-41d4-b07c-49cc4f5b6c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State of Minnesota</Template>
  <TotalTime>9979</TotalTime>
  <Words>1249</Words>
  <Application>Microsoft Office PowerPoint</Application>
  <PresentationFormat>Widescreen</PresentationFormat>
  <Paragraphs>141</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Minnesota</vt:lpstr>
      <vt:lpstr>Improving Broadband Access and Opportunities </vt:lpstr>
      <vt:lpstr>Minnesota Office of Broadband Development (OBD)</vt:lpstr>
      <vt:lpstr>MN Broadband Policy Framework</vt:lpstr>
      <vt:lpstr>PowerPoint Presentation</vt:lpstr>
      <vt:lpstr> Minnesota’s Unmet Needs</vt:lpstr>
      <vt:lpstr>Infrastructure Grant Programs</vt:lpstr>
      <vt:lpstr>Historical Project Awards</vt:lpstr>
      <vt:lpstr>Infrastructure Investment and Jobs Act (IIJA)</vt:lpstr>
      <vt:lpstr>How Broadband Equity, Access and Deployment (BEAD) Funds Will Be Used</vt:lpstr>
      <vt:lpstr>PowerPoint Presentation</vt:lpstr>
      <vt:lpstr>Locations Eligible for BEAD Funding</vt:lpstr>
      <vt:lpstr>Digital Equity Act: The Basics</vt:lpstr>
      <vt:lpstr>Where We’ve Been and Where We’re Going</vt:lpstr>
      <vt:lpstr>Where We Are Now</vt:lpstr>
      <vt:lpstr>FCC Affordable Connectivity Program</vt:lpstr>
      <vt:lpstr>Contact Information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Johnson, Heidi A (DEED)</dc:creator>
  <cp:keywords/>
  <dc:description/>
  <cp:lastModifiedBy>Bossuyt, Carol (DEED)</cp:lastModifiedBy>
  <cp:revision>89</cp:revision>
  <cp:lastPrinted>2023-02-08T19:21:30Z</cp:lastPrinted>
  <dcterms:created xsi:type="dcterms:W3CDTF">2019-08-09T15:36:59Z</dcterms:created>
  <dcterms:modified xsi:type="dcterms:W3CDTF">2023-09-19T03:15:39Z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1.31</vt:lpwstr>
  </property>
  <property fmtid="{D5CDD505-2E9C-101B-9397-08002B2CF9AE}" pid="3" name="ContentTypeId">
    <vt:lpwstr>0x01010056A3437F2045C24B9A90D6E50307CC3E</vt:lpwstr>
  </property>
</Properties>
</file>