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7685-4D7C-4F05-BB95-ACC463C90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Bug TUSSEL WIRELESS, LLC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A5716-485A-41E9-830C-16801B146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GOVERNOR’S TASK FORCE ON BROADBAND</a:t>
            </a:r>
          </a:p>
          <a:p>
            <a:r>
              <a:rPr lang="en-US" dirty="0"/>
              <a:t>AUGUST 16, 2017</a:t>
            </a:r>
          </a:p>
        </p:txBody>
      </p:sp>
    </p:spTree>
    <p:extLst>
      <p:ext uri="{BB962C8B-B14F-4D97-AF65-F5344CB8AC3E}">
        <p14:creationId xmlns:p14="http://schemas.microsoft.com/office/powerpoint/2010/main" val="33176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D22-CEF1-44AA-B48C-5B34677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4729"/>
          </a:xfrm>
        </p:spPr>
        <p:txBody>
          <a:bodyPr/>
          <a:lstStyle/>
          <a:p>
            <a:pPr algn="ctr"/>
            <a:r>
              <a:rPr lang="en-US" dirty="0"/>
              <a:t>BUG TUSSEL WIRELESS,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92AD-9981-4AFE-8198-911B2A4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4329"/>
            <a:ext cx="9905998" cy="4812797"/>
          </a:xfrm>
        </p:spPr>
        <p:txBody>
          <a:bodyPr>
            <a:normAutofit/>
          </a:bodyPr>
          <a:lstStyle/>
          <a:p>
            <a:r>
              <a:rPr lang="en-US" dirty="0"/>
              <a:t>Founded in 2003 to provide communication services in rural areas where others can’t or won’t provide service (largely cellular service in </a:t>
            </a:r>
            <a:r>
              <a:rPr lang="en-US" dirty="0" err="1"/>
              <a:t>gsm</a:t>
            </a:r>
            <a:r>
              <a:rPr lang="en-US" dirty="0"/>
              <a:t> white spaces)</a:t>
            </a:r>
          </a:p>
          <a:p>
            <a:r>
              <a:rPr lang="en-US" dirty="0"/>
              <a:t>Began broadband initiatives in three counties in 2012 in “public-private” partnerships</a:t>
            </a:r>
          </a:p>
          <a:p>
            <a:pPr lvl="1"/>
            <a:r>
              <a:rPr lang="en-US" dirty="0"/>
              <a:t>Sauk County – Joint tower and fiberoptic use with county</a:t>
            </a:r>
          </a:p>
          <a:p>
            <a:pPr lvl="1"/>
            <a:r>
              <a:rPr lang="en-US" dirty="0"/>
              <a:t>Adams County -- $2.2 million conduit bond (</a:t>
            </a:r>
            <a:r>
              <a:rPr lang="en-US" dirty="0" err="1"/>
              <a:t>mdar</a:t>
            </a:r>
            <a:r>
              <a:rPr lang="en-US" dirty="0"/>
              <a:t>) in county with 2</a:t>
            </a:r>
            <a:r>
              <a:rPr lang="en-US" baseline="30000" dirty="0"/>
              <a:t>nd</a:t>
            </a:r>
            <a:r>
              <a:rPr lang="en-US" dirty="0"/>
              <a:t> lowest per capita income in state</a:t>
            </a:r>
          </a:p>
          <a:p>
            <a:pPr lvl="1"/>
            <a:r>
              <a:rPr lang="en-US" dirty="0"/>
              <a:t>Fond du Lac County -- $3.65 million conduit bond (MDAR) for electronic textbooks and  economic development</a:t>
            </a:r>
          </a:p>
          <a:p>
            <a:pPr lvl="1"/>
            <a:r>
              <a:rPr lang="en-US" dirty="0"/>
              <a:t>Results – nearly 6,000 new broadband customers with speeds from 512 kbps to 25 </a:t>
            </a:r>
            <a:r>
              <a:rPr lang="en-US" dirty="0" err="1"/>
              <a:t>mbps</a:t>
            </a:r>
            <a:r>
              <a:rPr lang="en-US" dirty="0"/>
              <a:t>; eliminated most complaints to counties and municipalities, created between 50 and 60 new jobs.</a:t>
            </a:r>
          </a:p>
        </p:txBody>
      </p:sp>
    </p:spTree>
    <p:extLst>
      <p:ext uri="{BB962C8B-B14F-4D97-AF65-F5344CB8AC3E}">
        <p14:creationId xmlns:p14="http://schemas.microsoft.com/office/powerpoint/2010/main" val="278837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D22-CEF1-44AA-B48C-5B34677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4729"/>
          </a:xfrm>
        </p:spPr>
        <p:txBody>
          <a:bodyPr/>
          <a:lstStyle/>
          <a:p>
            <a:pPr algn="ctr"/>
            <a:r>
              <a:rPr lang="en-US" dirty="0"/>
              <a:t>BUG TUSSEL WIRELESS,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92AD-9981-4AFE-8198-911B2A4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4329"/>
            <a:ext cx="9905998" cy="48127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Next Phase is 279 sites in 22 counties with large populations of unserved and underserved residents</a:t>
            </a:r>
          </a:p>
          <a:p>
            <a:pPr lvl="1"/>
            <a:r>
              <a:rPr lang="en-US" dirty="0"/>
              <a:t>Build towers with $51.25 million of private equity financing</a:t>
            </a:r>
          </a:p>
          <a:p>
            <a:pPr lvl="1"/>
            <a:r>
              <a:rPr lang="en-US" dirty="0"/>
              <a:t>Partner with a “big four” carrier to provide “demand side” roaming for 4G/5G </a:t>
            </a:r>
            <a:r>
              <a:rPr lang="en-US" dirty="0" err="1"/>
              <a:t>lte</a:t>
            </a:r>
            <a:endParaRPr lang="en-US" dirty="0"/>
          </a:p>
          <a:p>
            <a:pPr lvl="1"/>
            <a:r>
              <a:rPr lang="en-US" dirty="0"/>
              <a:t>Partner with communities for economic development impact</a:t>
            </a:r>
          </a:p>
          <a:p>
            <a:pPr lvl="2"/>
            <a:r>
              <a:rPr lang="en-US" dirty="0"/>
              <a:t>Jobs Creation  (1 BDM per county, Sales Reps, BTU Teachers, Installers, Construction)</a:t>
            </a:r>
          </a:p>
          <a:p>
            <a:pPr lvl="2"/>
            <a:r>
              <a:rPr lang="en-US" dirty="0"/>
              <a:t>Bug </a:t>
            </a:r>
            <a:r>
              <a:rPr lang="en-US" dirty="0" err="1"/>
              <a:t>Tussel</a:t>
            </a:r>
            <a:r>
              <a:rPr lang="en-US" dirty="0"/>
              <a:t> University (Small Business, Elderly, Social Media, Browsing)</a:t>
            </a:r>
          </a:p>
          <a:p>
            <a:pPr lvl="2"/>
            <a:r>
              <a:rPr lang="en-US" dirty="0"/>
              <a:t>Smart Villages and Towns (TVWS, Serving Vulnerable POPs, Tourism, Mobile AG, Telemedicine)</a:t>
            </a:r>
          </a:p>
          <a:p>
            <a:pPr lvl="1"/>
            <a:r>
              <a:rPr lang="en-US" dirty="0"/>
              <a:t>Results </a:t>
            </a:r>
          </a:p>
          <a:p>
            <a:pPr lvl="2"/>
            <a:r>
              <a:rPr lang="en-US" dirty="0"/>
              <a:t>Better service at all levels (Fixed, Mobile, Fiberoptic, M2M)</a:t>
            </a:r>
          </a:p>
          <a:p>
            <a:pPr lvl="2"/>
            <a:r>
              <a:rPr lang="en-US" dirty="0"/>
              <a:t>More engaged communities</a:t>
            </a:r>
          </a:p>
          <a:p>
            <a:pPr lvl="2"/>
            <a:r>
              <a:rPr lang="en-US" dirty="0"/>
              <a:t>More reliable cellular service</a:t>
            </a:r>
          </a:p>
          <a:p>
            <a:pPr lvl="2"/>
            <a:r>
              <a:rPr lang="en-US" dirty="0"/>
              <a:t>Core rural system for </a:t>
            </a:r>
            <a:r>
              <a:rPr lang="en-US" dirty="0" err="1"/>
              <a:t>Firstnet</a:t>
            </a:r>
            <a:endParaRPr lang="en-US" dirty="0"/>
          </a:p>
          <a:p>
            <a:pPr lvl="2"/>
            <a:r>
              <a:rPr lang="en-US" dirty="0"/>
              <a:t>Projected economic development through jobs and available technologies for commerce</a:t>
            </a:r>
          </a:p>
          <a:p>
            <a:pPr lvl="2"/>
            <a:r>
              <a:rPr lang="en-US" dirty="0"/>
              <a:t>Improved quality of life – </a:t>
            </a:r>
            <a:r>
              <a:rPr lang="en-US" dirty="0" err="1"/>
              <a:t>eldersly</a:t>
            </a:r>
            <a:r>
              <a:rPr lang="en-US" dirty="0"/>
              <a:t>, low income children, m2m, Security,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8154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D22-CEF1-44AA-B48C-5B34677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4729"/>
          </a:xfrm>
        </p:spPr>
        <p:txBody>
          <a:bodyPr/>
          <a:lstStyle/>
          <a:p>
            <a:pPr algn="ctr"/>
            <a:r>
              <a:rPr lang="en-US" dirty="0"/>
              <a:t>BUG TUSSEL WIRELESS,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92AD-9981-4AFE-8198-911B2A4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4329"/>
            <a:ext cx="9905998" cy="48127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Third Phase is funding for 2,200 additional sites in the Upper Midwest with large populations of unserved and underserved residents</a:t>
            </a:r>
          </a:p>
          <a:p>
            <a:pPr lvl="1"/>
            <a:r>
              <a:rPr lang="en-US" dirty="0"/>
              <a:t>Areas that lack 2 or 3 cellular carriers with solid service</a:t>
            </a:r>
          </a:p>
          <a:p>
            <a:pPr lvl="1"/>
            <a:r>
              <a:rPr lang="en-US" dirty="0"/>
              <a:t>Areas that lack 2 broadband carriers with at least 25 </a:t>
            </a:r>
            <a:r>
              <a:rPr lang="en-US" dirty="0" err="1"/>
              <a:t>Mbps</a:t>
            </a:r>
            <a:r>
              <a:rPr lang="en-US" dirty="0"/>
              <a:t> Option</a:t>
            </a:r>
          </a:p>
          <a:p>
            <a:pPr lvl="1"/>
            <a:r>
              <a:rPr lang="en-US" dirty="0"/>
              <a:t>Areas that lack economic development due to lack of education or training on current technology and its uses</a:t>
            </a:r>
          </a:p>
          <a:p>
            <a:pPr lvl="1"/>
            <a:r>
              <a:rPr lang="en-US" dirty="0"/>
              <a:t>Typical Rural Tower serves from 150 people to </a:t>
            </a:r>
            <a:r>
              <a:rPr lang="en-US"/>
              <a:t>3000 people</a:t>
            </a:r>
            <a:endParaRPr lang="en-US" dirty="0"/>
          </a:p>
          <a:p>
            <a:r>
              <a:rPr lang="en-US" dirty="0"/>
              <a:t>Must be economically sustainable</a:t>
            </a:r>
          </a:p>
          <a:p>
            <a:pPr lvl="1"/>
            <a:r>
              <a:rPr lang="en-US" dirty="0"/>
              <a:t>Access to land and zoning for 150-300’ tower constructed for $205,000 or less</a:t>
            </a:r>
          </a:p>
          <a:p>
            <a:pPr lvl="1"/>
            <a:r>
              <a:rPr lang="en-US" dirty="0"/>
              <a:t>80+ likely broadband customers willing to pay average of $50 per month</a:t>
            </a:r>
          </a:p>
          <a:p>
            <a:pPr lvl="1"/>
            <a:r>
              <a:rPr lang="en-US" dirty="0"/>
              <a:t>A big four carrier needing space on tower or roaming capability</a:t>
            </a:r>
          </a:p>
          <a:p>
            <a:pPr lvl="1"/>
            <a:r>
              <a:rPr lang="en-US" dirty="0"/>
              <a:t>Value creation for investors through</a:t>
            </a:r>
          </a:p>
          <a:p>
            <a:pPr lvl="2"/>
            <a:r>
              <a:rPr lang="en-US" dirty="0"/>
              <a:t>Tower value at 10-16X OCF</a:t>
            </a:r>
          </a:p>
          <a:p>
            <a:pPr lvl="2"/>
            <a:r>
              <a:rPr lang="en-US" dirty="0"/>
              <a:t>Subscriber value at 6-8X EBITDA</a:t>
            </a:r>
          </a:p>
          <a:p>
            <a:pPr lvl="2"/>
            <a:r>
              <a:rPr lang="en-US" dirty="0"/>
              <a:t>Equipment or Roaming value to Big Four Carrier at Pre Determined Price to avoid risk to Big Four Company or Capped Roaming cost</a:t>
            </a:r>
          </a:p>
          <a:p>
            <a:pPr lvl="2"/>
            <a:r>
              <a:rPr lang="en-US" dirty="0"/>
              <a:t>Commissions, Upgrades and </a:t>
            </a:r>
            <a:r>
              <a:rPr lang="en-US" dirty="0" err="1"/>
              <a:t>Anciallary</a:t>
            </a:r>
            <a:r>
              <a:rPr lang="en-US" dirty="0"/>
              <a:t> Services for Cellular Service, M2M, Telemedicine, Ag Business, Home Security, Entertainment Services and Other</a:t>
            </a:r>
          </a:p>
        </p:txBody>
      </p:sp>
    </p:spTree>
    <p:extLst>
      <p:ext uri="{BB962C8B-B14F-4D97-AF65-F5344CB8AC3E}">
        <p14:creationId xmlns:p14="http://schemas.microsoft.com/office/powerpoint/2010/main" val="177439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D22-CEF1-44AA-B48C-5B34677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4729"/>
          </a:xfrm>
        </p:spPr>
        <p:txBody>
          <a:bodyPr/>
          <a:lstStyle/>
          <a:p>
            <a:pPr algn="ctr"/>
            <a:r>
              <a:rPr lang="en-US" dirty="0"/>
              <a:t>BUG TUSSEL WIRELESS, LLC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92AD-9981-4AFE-8198-911B2A4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4329"/>
            <a:ext cx="9905998" cy="48127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Next Phase is 279 sites in 22 counties with large populations of unserved and underserved residents</a:t>
            </a:r>
          </a:p>
          <a:p>
            <a:pPr lvl="1"/>
            <a:r>
              <a:rPr lang="en-US" dirty="0"/>
              <a:t>Build towers with $51.25 million of private equity financing</a:t>
            </a:r>
          </a:p>
          <a:p>
            <a:pPr lvl="1"/>
            <a:r>
              <a:rPr lang="en-US" dirty="0"/>
              <a:t>Partner with a “big four” carrier to provide “demand side” roaming for 4G/5G </a:t>
            </a:r>
            <a:r>
              <a:rPr lang="en-US" dirty="0" err="1"/>
              <a:t>lte</a:t>
            </a:r>
            <a:endParaRPr lang="en-US" dirty="0"/>
          </a:p>
          <a:p>
            <a:pPr lvl="1"/>
            <a:r>
              <a:rPr lang="en-US" dirty="0"/>
              <a:t>Partner with communities for economic development impact</a:t>
            </a:r>
          </a:p>
          <a:p>
            <a:pPr lvl="2"/>
            <a:r>
              <a:rPr lang="en-US" dirty="0"/>
              <a:t>Jobs Creation  (1 BDM per county, Sales Reps, BTU Teachers, Installers, Construction)</a:t>
            </a:r>
          </a:p>
          <a:p>
            <a:pPr lvl="2"/>
            <a:r>
              <a:rPr lang="en-US" dirty="0"/>
              <a:t>Bug </a:t>
            </a:r>
            <a:r>
              <a:rPr lang="en-US" dirty="0" err="1"/>
              <a:t>Tussel</a:t>
            </a:r>
            <a:r>
              <a:rPr lang="en-US" dirty="0"/>
              <a:t> University (Small Business, Elderly, Social Media, Browsing)</a:t>
            </a:r>
          </a:p>
          <a:p>
            <a:pPr lvl="2"/>
            <a:r>
              <a:rPr lang="en-US" dirty="0"/>
              <a:t>Smart Villages and Towns (TVWS, Serving Vulnerable POPs, Tourism, Mobile AG, Telemedicine)</a:t>
            </a:r>
          </a:p>
          <a:p>
            <a:pPr lvl="1"/>
            <a:r>
              <a:rPr lang="en-US" dirty="0"/>
              <a:t>Results </a:t>
            </a:r>
          </a:p>
          <a:p>
            <a:pPr lvl="2"/>
            <a:r>
              <a:rPr lang="en-US" dirty="0"/>
              <a:t>Better service at all levels (Fixed, Mobile, Fiberoptic, M2M)</a:t>
            </a:r>
          </a:p>
          <a:p>
            <a:pPr lvl="2"/>
            <a:r>
              <a:rPr lang="en-US" dirty="0"/>
              <a:t>More engaged communities</a:t>
            </a:r>
          </a:p>
          <a:p>
            <a:pPr lvl="2"/>
            <a:r>
              <a:rPr lang="en-US" dirty="0"/>
              <a:t>More reliable cellular service</a:t>
            </a:r>
          </a:p>
          <a:p>
            <a:pPr lvl="2"/>
            <a:r>
              <a:rPr lang="en-US" dirty="0"/>
              <a:t>Core rural system for </a:t>
            </a:r>
            <a:r>
              <a:rPr lang="en-US" dirty="0" err="1"/>
              <a:t>Firstnet</a:t>
            </a:r>
            <a:endParaRPr lang="en-US" dirty="0"/>
          </a:p>
          <a:p>
            <a:pPr lvl="2"/>
            <a:r>
              <a:rPr lang="en-US" dirty="0"/>
              <a:t>Projected economic development through jobs and available technologies for commerce</a:t>
            </a:r>
          </a:p>
          <a:p>
            <a:pPr lvl="2"/>
            <a:r>
              <a:rPr lang="en-US" dirty="0"/>
              <a:t>Improved quality of life – </a:t>
            </a:r>
            <a:r>
              <a:rPr lang="en-US" dirty="0" err="1"/>
              <a:t>eldersly</a:t>
            </a:r>
            <a:r>
              <a:rPr lang="en-US" dirty="0"/>
              <a:t>, low income children, m2m, Security,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50322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87F5-D1B4-43C5-93D2-72F26BD1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Bug </a:t>
            </a:r>
            <a:r>
              <a:rPr lang="en-US" dirty="0" err="1"/>
              <a:t>Tussel</a:t>
            </a:r>
            <a:r>
              <a:rPr lang="en-US" dirty="0"/>
              <a:t> wireless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7D5A-0157-4C57-BB43-EF3D5F40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Steve Schneider, President/CEO</a:t>
            </a:r>
          </a:p>
          <a:p>
            <a:pPr algn="ctr"/>
            <a:r>
              <a:rPr lang="en-US" dirty="0"/>
              <a:t>Bug </a:t>
            </a:r>
            <a:r>
              <a:rPr lang="en-US" dirty="0" err="1"/>
              <a:t>Tussel</a:t>
            </a:r>
            <a:r>
              <a:rPr lang="en-US" dirty="0"/>
              <a:t> Wireless, LLC; 130 East Walnut, #300; Green Bay, WI  54301</a:t>
            </a:r>
          </a:p>
          <a:p>
            <a:pPr algn="ctr"/>
            <a:r>
              <a:rPr lang="en-US" dirty="0"/>
              <a:t>Steve.Schneider@BugTusselWireless.com</a:t>
            </a:r>
          </a:p>
        </p:txBody>
      </p:sp>
    </p:spTree>
    <p:extLst>
      <p:ext uri="{BB962C8B-B14F-4D97-AF65-F5344CB8AC3E}">
        <p14:creationId xmlns:p14="http://schemas.microsoft.com/office/powerpoint/2010/main" val="399011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0559B2-7D66-4E23-84AB-3896B4261EAA}"/>
</file>

<file path=customXml/itemProps2.xml><?xml version="1.0" encoding="utf-8"?>
<ds:datastoreItem xmlns:ds="http://schemas.openxmlformats.org/officeDocument/2006/customXml" ds:itemID="{C5614862-E9DD-49B0-A83C-9AC2D7294CF8}"/>
</file>

<file path=customXml/itemProps3.xml><?xml version="1.0" encoding="utf-8"?>
<ds:datastoreItem xmlns:ds="http://schemas.openxmlformats.org/officeDocument/2006/customXml" ds:itemID="{A760FCF4-E25C-4EA0-B7CF-1C3AAD4D23CC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33</TotalTime>
  <Words>663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 Bug TUSSEL WIRELESS, LLC  </vt:lpstr>
      <vt:lpstr>BUG TUSSEL WIRELESS, LLC</vt:lpstr>
      <vt:lpstr>BUG TUSSEL WIRELESS, LLC</vt:lpstr>
      <vt:lpstr>BUG TUSSEL WIRELESS, LLC</vt:lpstr>
      <vt:lpstr>BUG TUSSEL WIRELESS, LLC</vt:lpstr>
      <vt:lpstr>Bug Tussel wireless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TUSSEL WIRELESS, LLC</dc:title>
  <dc:creator>Steve Schneider</dc:creator>
  <cp:lastModifiedBy>Wells, Diane (COMM)</cp:lastModifiedBy>
  <cp:revision>5</cp:revision>
  <dcterms:created xsi:type="dcterms:W3CDTF">2017-08-15T04:19:39Z</dcterms:created>
  <dcterms:modified xsi:type="dcterms:W3CDTF">2017-08-15T14:47:57Z</dcterms:modified>
</cp:coreProperties>
</file>