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8" r:id="rId4"/>
  </p:sldMasterIdLst>
  <p:notesMasterIdLst>
    <p:notesMasterId r:id="rId15"/>
  </p:notesMasterIdLst>
  <p:handoutMasterIdLst>
    <p:handoutMasterId r:id="rId16"/>
  </p:handoutMasterIdLst>
  <p:sldIdLst>
    <p:sldId id="285" r:id="rId5"/>
    <p:sldId id="286" r:id="rId6"/>
    <p:sldId id="353" r:id="rId7"/>
    <p:sldId id="311" r:id="rId8"/>
    <p:sldId id="352" r:id="rId9"/>
    <p:sldId id="354" r:id="rId10"/>
    <p:sldId id="355" r:id="rId11"/>
    <p:sldId id="356" r:id="rId12"/>
    <p:sldId id="357" r:id="rId13"/>
    <p:sldId id="271" r:id="rId14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lissa Bubbers" initials="MB" lastIdx="1" clrIdx="0">
    <p:extLst>
      <p:ext uri="{19B8F6BF-5375-455C-9EA6-DF929625EA0E}">
        <p15:presenceInfo xmlns:p15="http://schemas.microsoft.com/office/powerpoint/2012/main" userId="S-1-5-21-1261802071-3595910187-2531752481-361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6" autoAdjust="0"/>
    <p:restoredTop sz="80471" autoAdjust="0"/>
  </p:normalViewPr>
  <p:slideViewPr>
    <p:cSldViewPr snapToGrid="0">
      <p:cViewPr varScale="1">
        <p:scale>
          <a:sx n="77" d="100"/>
          <a:sy n="77" d="100"/>
        </p:scale>
        <p:origin x="835" y="72"/>
      </p:cViewPr>
      <p:guideLst/>
    </p:cSldViewPr>
  </p:slideViewPr>
  <p:outlineViewPr>
    <p:cViewPr>
      <p:scale>
        <a:sx n="33" d="100"/>
        <a:sy n="33" d="100"/>
      </p:scale>
      <p:origin x="0" y="-666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53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012" cy="463064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477" y="0"/>
            <a:ext cx="3011012" cy="463064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>
              <a:defRPr sz="1200"/>
            </a:lvl1pPr>
          </a:lstStyle>
          <a:p>
            <a:fld id="{B66E6B72-75D4-491A-A280-8022405959DA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3012"/>
            <a:ext cx="3011012" cy="463064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477" y="8773012"/>
            <a:ext cx="3011012" cy="463064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r">
              <a:defRPr sz="1200"/>
            </a:lvl1pPr>
          </a:lstStyle>
          <a:p>
            <a:fld id="{0977B54C-5EA1-4410-8862-E8D4F2223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016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11699" cy="463407"/>
          </a:xfrm>
          <a:prstGeom prst="rect">
            <a:avLst/>
          </a:prstGeom>
        </p:spPr>
        <p:txBody>
          <a:bodyPr vert="horz" lIns="92730" tIns="46365" rIns="92730" bIns="463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9" y="1"/>
            <a:ext cx="3011699" cy="463407"/>
          </a:xfrm>
          <a:prstGeom prst="rect">
            <a:avLst/>
          </a:prstGeom>
        </p:spPr>
        <p:txBody>
          <a:bodyPr vert="horz" lIns="92730" tIns="46365" rIns="92730" bIns="46365" rtlCol="0"/>
          <a:lstStyle>
            <a:lvl1pPr algn="r">
              <a:defRPr sz="1200"/>
            </a:lvl1pPr>
          </a:lstStyle>
          <a:p>
            <a:fld id="{1D44D930-82BD-4DF0-A54E-C9CF482F4264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30" tIns="46365" rIns="92730" bIns="463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730" tIns="46365" rIns="92730" bIns="4636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669"/>
            <a:ext cx="3011699" cy="463406"/>
          </a:xfrm>
          <a:prstGeom prst="rect">
            <a:avLst/>
          </a:prstGeom>
        </p:spPr>
        <p:txBody>
          <a:bodyPr vert="horz" lIns="92730" tIns="46365" rIns="92730" bIns="463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9" y="8772669"/>
            <a:ext cx="3011699" cy="463406"/>
          </a:xfrm>
          <a:prstGeom prst="rect">
            <a:avLst/>
          </a:prstGeom>
        </p:spPr>
        <p:txBody>
          <a:bodyPr vert="horz" lIns="92730" tIns="46365" rIns="92730" bIns="46365" rtlCol="0" anchor="b"/>
          <a:lstStyle>
            <a:lvl1pPr algn="r">
              <a:defRPr sz="1200"/>
            </a:lvl1pPr>
          </a:lstStyle>
          <a:p>
            <a:fld id="{B6547D84-6609-4F93-8535-5F3330E80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707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547D84-6609-4F93-8535-5F3330E8034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57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547D84-6609-4F93-8535-5F3330E8034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895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0627" indent="-170627">
              <a:buFont typeface="Arial" panose="020B0604020202020204" pitchFamily="34" charset="0"/>
              <a:buChar char="•"/>
            </a:pPr>
            <a:r>
              <a:rPr lang="en-US" dirty="0"/>
              <a:t>Information Sessions or offered in AM one week, and in the PM the week after</a:t>
            </a:r>
          </a:p>
          <a:p>
            <a:pPr marL="170627" indent="-170627">
              <a:buFont typeface="Arial" panose="020B0604020202020204" pitchFamily="34" charset="0"/>
              <a:buChar char="•"/>
            </a:pPr>
            <a:r>
              <a:rPr lang="en-US" dirty="0"/>
              <a:t>Facilitated by Career Navigators</a:t>
            </a:r>
          </a:p>
          <a:p>
            <a:pPr marL="170627" indent="-170627">
              <a:buFont typeface="Arial" panose="020B0604020202020204" pitchFamily="34" charset="0"/>
              <a:buChar char="•"/>
            </a:pPr>
            <a:r>
              <a:rPr lang="en-US" dirty="0"/>
              <a:t>Intake Technicians review applications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547D84-6609-4F93-8535-5F3330E803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792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0627" indent="-170627" defTabSz="910011">
              <a:buFont typeface="Arial" panose="020B0604020202020204" pitchFamily="34" charset="0"/>
              <a:buChar char="•"/>
              <a:defRPr/>
            </a:pPr>
            <a:r>
              <a:rPr lang="en-US" dirty="0"/>
              <a:t>Assist with career exploration and vocational counseling when interested in multiple pathways trainings or other career search activities</a:t>
            </a:r>
          </a:p>
          <a:p>
            <a:pPr marL="170627" indent="-170627" defTabSz="910011">
              <a:buFont typeface="Arial" panose="020B0604020202020204" pitchFamily="34" charset="0"/>
              <a:buChar char="•"/>
              <a:defRPr/>
            </a:pPr>
            <a:r>
              <a:rPr lang="en-US" sz="1100" dirty="0"/>
              <a:t>Goal setting and case management for participants who don’t meet initial assessment cut scores</a:t>
            </a:r>
          </a:p>
          <a:p>
            <a:pPr marL="170627" indent="-170627">
              <a:buFont typeface="Arial" panose="020B0604020202020204" pitchFamily="34" charset="0"/>
              <a:buChar char="•"/>
            </a:pPr>
            <a:r>
              <a:rPr lang="en-US" dirty="0"/>
              <a:t>Collaborate with Metro North</a:t>
            </a:r>
          </a:p>
          <a:p>
            <a:pPr marL="170627" indent="-170627">
              <a:buFont typeface="Arial" panose="020B0604020202020204" pitchFamily="34" charset="0"/>
              <a:buChar char="•"/>
            </a:pPr>
            <a:r>
              <a:rPr lang="en-US" dirty="0"/>
              <a:t>Track participant progress</a:t>
            </a:r>
            <a:endParaRPr lang="en-US" sz="1100" dirty="0"/>
          </a:p>
          <a:p>
            <a:pPr marL="170627" indent="-170627">
              <a:buFont typeface="Arial" panose="020B0604020202020204" pitchFamily="34" charset="0"/>
              <a:buChar char="•"/>
            </a:pPr>
            <a:r>
              <a:rPr lang="en-US" dirty="0"/>
              <a:t>Connect with community programs and resources </a:t>
            </a:r>
          </a:p>
          <a:p>
            <a:pPr marL="170627" indent="-170627">
              <a:buFont typeface="Arial" panose="020B0604020202020204" pitchFamily="34" charset="0"/>
              <a:buChar char="•"/>
            </a:pPr>
            <a:r>
              <a:rPr lang="en-US" dirty="0"/>
              <a:t>After completion of intake and assessment testing process pass file to Navigator</a:t>
            </a:r>
          </a:p>
          <a:p>
            <a:pPr marL="170627" indent="-170627" defTabSz="910011">
              <a:buFont typeface="Arial" panose="020B0604020202020204" pitchFamily="34" charset="0"/>
              <a:buChar char="•"/>
              <a:defRPr/>
            </a:pPr>
            <a:endParaRPr lang="en-US" sz="1000" dirty="0"/>
          </a:p>
          <a:p>
            <a:pPr marL="170627" indent="-170627" defTabSz="910011">
              <a:buFont typeface="Arial" panose="020B0604020202020204" pitchFamily="34" charset="0"/>
              <a:buChar char="•"/>
              <a:defRPr/>
            </a:pPr>
            <a:endParaRPr lang="en-US" sz="11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547D84-6609-4F93-8535-5F3330E8034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144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0627" indent="-170627">
              <a:buFont typeface="Arial" panose="020B0604020202020204" pitchFamily="34" charset="0"/>
              <a:buChar char="•"/>
            </a:pPr>
            <a:r>
              <a:rPr lang="en-US" dirty="0"/>
              <a:t>test taking basics/strategies</a:t>
            </a:r>
          </a:p>
          <a:p>
            <a:pPr marL="170627" indent="-170627">
              <a:buFont typeface="Arial" panose="020B0604020202020204" pitchFamily="34" charset="0"/>
              <a:buChar char="•"/>
            </a:pPr>
            <a:r>
              <a:rPr lang="en-US" dirty="0"/>
              <a:t>practice questions for both subject areas</a:t>
            </a:r>
          </a:p>
          <a:p>
            <a:pPr marL="170627" indent="-170627">
              <a:buFont typeface="Arial" panose="020B0604020202020204" pitchFamily="34" charset="0"/>
              <a:buChar char="•"/>
            </a:pPr>
            <a:r>
              <a:rPr lang="en-US" dirty="0"/>
              <a:t>brush up basic math skills formulas and how to use the calculator</a:t>
            </a:r>
          </a:p>
          <a:p>
            <a:pPr marL="170627" indent="-170627">
              <a:buFont typeface="Arial" panose="020B0604020202020204" pitchFamily="34" charset="0"/>
              <a:buChar char="•"/>
            </a:pPr>
            <a:r>
              <a:rPr lang="en-US" dirty="0"/>
              <a:t>relaxation techniques and ways to combat test anxiety</a:t>
            </a:r>
          </a:p>
          <a:p>
            <a:pPr marL="170627" indent="-170627">
              <a:buFont typeface="Arial" panose="020B0604020202020204" pitchFamily="34" charset="0"/>
              <a:buChar char="•"/>
            </a:pPr>
            <a:r>
              <a:rPr lang="en-US" dirty="0"/>
              <a:t>go over sample tests and answer any questions they may have</a:t>
            </a:r>
          </a:p>
          <a:p>
            <a:pPr marL="170627" indent="-170627">
              <a:buFont typeface="Arial" panose="020B0604020202020204" pitchFamily="34" charset="0"/>
              <a:buChar char="•"/>
            </a:pPr>
            <a:r>
              <a:rPr lang="en-US" dirty="0"/>
              <a:t>can refer them to Distance Learning opportunities if they are interested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547D84-6609-4F93-8535-5F3330E8034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778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Universal Application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547D84-6609-4F93-8535-5F3330E8034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683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0627" indent="-170627">
              <a:buFont typeface="Arial" panose="020B0604020202020204" pitchFamily="34" charset="0"/>
              <a:buChar char="•"/>
            </a:pPr>
            <a:r>
              <a:rPr lang="en-US" dirty="0"/>
              <a:t>Collaborate with Metro North and college</a:t>
            </a:r>
          </a:p>
          <a:p>
            <a:pPr marL="170627" indent="-170627">
              <a:buFont typeface="Arial" panose="020B0604020202020204" pitchFamily="34" charset="0"/>
              <a:buChar char="•"/>
            </a:pPr>
            <a:r>
              <a:rPr lang="en-US" dirty="0"/>
              <a:t>Track participant progress</a:t>
            </a:r>
            <a:endParaRPr lang="en-US" sz="1100" dirty="0"/>
          </a:p>
          <a:p>
            <a:pPr marL="170627" indent="-170627">
              <a:buFont typeface="Arial" panose="020B0604020202020204" pitchFamily="34" charset="0"/>
              <a:buChar char="•"/>
            </a:pPr>
            <a:r>
              <a:rPr lang="en-US" dirty="0"/>
              <a:t>Connect with community programs and resources</a:t>
            </a:r>
          </a:p>
          <a:p>
            <a:pPr marL="170627" indent="-170627">
              <a:buFont typeface="Arial" panose="020B0604020202020204" pitchFamily="34" charset="0"/>
              <a:buChar char="•"/>
            </a:pPr>
            <a:endParaRPr lang="en-US" sz="11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547D84-6609-4F93-8535-5F3330E8034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5215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0627" indent="-170627" defTabSz="910011">
              <a:buFont typeface="Arial" panose="020B0604020202020204" pitchFamily="34" charset="0"/>
              <a:buChar char="•"/>
              <a:defRPr/>
            </a:pPr>
            <a:r>
              <a:rPr lang="en-US" dirty="0"/>
              <a:t>Hiring events scheduled around training graduations</a:t>
            </a:r>
          </a:p>
          <a:p>
            <a:pPr marL="170627" indent="-170627" defTabSz="910011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547D84-6609-4F93-8535-5F3330E8034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031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5/15/2019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95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smtClean="0"/>
              <a:t>5/15/2019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69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t>5/15/2019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73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t>5/15/2019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96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5/15/2019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1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smtClean="0"/>
              <a:t>5/15/2019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04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smtClean="0"/>
              <a:t>5/15/2019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89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smtClean="0"/>
              <a:t>5/15/2019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20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smtClean="0"/>
              <a:t>5/15/2019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74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5/15/2019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48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5/15/2019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76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5/15/2019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98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5/15/2019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51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5/15/2019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54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5/15/2019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75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5/15/2019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5/15/2019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71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5/15/2019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204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Kati.neher@co.anoka.mn.us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E705EFA-33F3-4241-ACEB-292253FDF8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8926" y="2597942"/>
            <a:ext cx="5163773" cy="1876110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CAREER PATHWAY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Demonstration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Project</a:t>
            </a:r>
          </a:p>
          <a:p>
            <a:pPr algn="ctr"/>
            <a:endParaRPr lang="en-US" sz="2800" dirty="0">
              <a:solidFill>
                <a:schemeClr val="bg1"/>
              </a:solidFill>
            </a:endParaRPr>
          </a:p>
          <a:p>
            <a:pPr algn="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23F52AD-6B93-4E62-9899-158519C9DEB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2549" y="950715"/>
            <a:ext cx="5943127" cy="11772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9ECC914-F3D5-42BE-815C-43658209C4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549" y="5824765"/>
            <a:ext cx="2450439" cy="3274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53B862A-54A4-4ACF-A724-BD8C89B92990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50039" y="5701153"/>
            <a:ext cx="1785323" cy="4504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0AB3A78-852D-44F9-8765-0F4A58CB5A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53732" y="782482"/>
            <a:ext cx="3095719" cy="53121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1B6AE44-4CC9-458B-BD66-C452337CEDAA}"/>
              </a:ext>
            </a:extLst>
          </p:cNvPr>
          <p:cNvSpPr/>
          <p:nvPr/>
        </p:nvSpPr>
        <p:spPr>
          <a:xfrm>
            <a:off x="3938269" y="4482412"/>
            <a:ext cx="385560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Kati Neher, Program Coordinator</a:t>
            </a:r>
          </a:p>
          <a:p>
            <a:pPr algn="r"/>
            <a:r>
              <a:rPr lang="en-US" dirty="0">
                <a:solidFill>
                  <a:schemeClr val="bg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Kati.Neher@co.anoka.mn.us</a:t>
            </a:r>
            <a:endParaRPr lang="en-US" dirty="0">
              <a:solidFill>
                <a:schemeClr val="bg1"/>
              </a:solidFill>
            </a:endParaRPr>
          </a:p>
          <a:p>
            <a:pPr algn="r"/>
            <a:r>
              <a:rPr lang="en-US" dirty="0">
                <a:solidFill>
                  <a:schemeClr val="bg1"/>
                </a:solidFill>
              </a:rPr>
              <a:t>763-324-2277</a:t>
            </a:r>
          </a:p>
        </p:txBody>
      </p:sp>
    </p:spTree>
    <p:extLst>
      <p:ext uri="{BB962C8B-B14F-4D97-AF65-F5344CB8AC3E}">
        <p14:creationId xmlns:p14="http://schemas.microsoft.com/office/powerpoint/2010/main" val="6039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46B61C8-5AA8-4B5E-BB6C-A438EA350134}"/>
              </a:ext>
            </a:extLst>
          </p:cNvPr>
          <p:cNvSpPr/>
          <p:nvPr/>
        </p:nvSpPr>
        <p:spPr>
          <a:xfrm>
            <a:off x="637642" y="4238995"/>
            <a:ext cx="40885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3B3EB94-1462-42FE-9443-89594A796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1396" y="3847700"/>
            <a:ext cx="5626619" cy="8107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CC76369-58F3-4C96-BBF8-86A288F144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582" y="5153195"/>
            <a:ext cx="3426246" cy="819048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xmlns="" id="{74856E6B-6E88-4110-AEC3-0E20BB729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798" y="1063417"/>
            <a:ext cx="9534070" cy="1372986"/>
          </a:xfrm>
        </p:spPr>
        <p:txBody>
          <a:bodyPr/>
          <a:lstStyle/>
          <a:p>
            <a:pPr algn="ctr"/>
            <a:r>
              <a:rPr lang="en-US" sz="6600" dirty="0"/>
              <a:t>Questions</a:t>
            </a:r>
            <a:r>
              <a:rPr lang="en-US" sz="6600" dirty="0">
                <a:latin typeface="Cambria" panose="0204050305040603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9091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22FD9A-A21D-4362-B10E-846DBDE2F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354" y="973668"/>
            <a:ext cx="11391441" cy="706964"/>
          </a:xfrm>
        </p:spPr>
        <p:txBody>
          <a:bodyPr/>
          <a:lstStyle/>
          <a:p>
            <a:pPr algn="ctr"/>
            <a:r>
              <a:rPr lang="en-US" dirty="0"/>
              <a:t>CAREER PATHWAY TRAINING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4C41F8F-AE49-4A5C-97AC-9312F4003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354" y="4018618"/>
            <a:ext cx="11525460" cy="157055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5500" b="1" dirty="0">
                <a:latin typeface="Century Gothic" panose="020B0502020202020204" pitchFamily="34" charset="0"/>
                <a:cs typeface="Calibri" panose="020F0502020204030204" pitchFamily="34" charset="0"/>
              </a:rPr>
              <a:t>   </a:t>
            </a:r>
            <a:r>
              <a:rPr lang="en-US" sz="7200" b="1" u="sng" dirty="0">
                <a:latin typeface="Century Gothic" panose="020B0502020202020204" pitchFamily="34" charset="0"/>
                <a:cs typeface="Calibri" panose="020F0502020204030204" pitchFamily="34" charset="0"/>
              </a:rPr>
              <a:t>Business Services Industry</a:t>
            </a:r>
            <a:r>
              <a:rPr lang="en-US" sz="7200" b="1" dirty="0">
                <a:latin typeface="Century Gothic" panose="020B0502020202020204" pitchFamily="34" charset="0"/>
                <a:cs typeface="Calibri" panose="020F0502020204030204" pitchFamily="34" charset="0"/>
              </a:rPr>
              <a:t>			</a:t>
            </a:r>
            <a:r>
              <a:rPr lang="en-US" sz="7200" b="1" u="sng" dirty="0">
                <a:latin typeface="Century Gothic" panose="020B0502020202020204" pitchFamily="34" charset="0"/>
                <a:cs typeface="Calibri" panose="020F0502020204030204" pitchFamily="34" charset="0"/>
              </a:rPr>
              <a:t>Manufacturing Industry</a:t>
            </a:r>
            <a:r>
              <a:rPr lang="en-US" sz="7200" b="1" dirty="0">
                <a:latin typeface="Century Gothic" panose="020B0502020202020204" pitchFamily="34" charset="0"/>
                <a:cs typeface="Calibri" panose="020F0502020204030204" pitchFamily="34" charset="0"/>
              </a:rPr>
              <a:t>	   		</a:t>
            </a:r>
            <a:r>
              <a:rPr lang="en-US" sz="7200" b="1" u="sng" dirty="0">
                <a:latin typeface="Century Gothic" panose="020B0502020202020204" pitchFamily="34" charset="0"/>
                <a:cs typeface="Calibri" panose="020F0502020204030204" pitchFamily="34" charset="0"/>
              </a:rPr>
              <a:t>Health Care Industry</a:t>
            </a:r>
            <a:r>
              <a:rPr lang="en-US" sz="7200" b="1" dirty="0">
                <a:latin typeface="Century Gothic" panose="020B0502020202020204" pitchFamily="34" charset="0"/>
                <a:cs typeface="Calibri" panose="020F0502020204030204" pitchFamily="34" charset="0"/>
              </a:rPr>
              <a:t>          </a:t>
            </a:r>
          </a:p>
          <a:p>
            <a:pPr marL="0" indent="0">
              <a:buNone/>
            </a:pPr>
            <a:r>
              <a:rPr lang="en-US" sz="7200" b="1" i="1" dirty="0">
                <a:latin typeface="Century Gothic" panose="020B0502020202020204" pitchFamily="34" charset="0"/>
                <a:cs typeface="Calibri" panose="020F0502020204030204" pitchFamily="34" charset="0"/>
              </a:rPr>
              <a:t>  </a:t>
            </a:r>
            <a:r>
              <a:rPr lang="en-US" sz="7200" dirty="0">
                <a:latin typeface="Century Gothic" panose="020B0502020202020204" pitchFamily="34" charset="0"/>
                <a:cs typeface="Calibri" panose="020F0502020204030204" pitchFamily="34" charset="0"/>
              </a:rPr>
              <a:t>Call Center Agent Training         		Warehouse Associate Training     	Basic Life Support/First Aid</a:t>
            </a:r>
          </a:p>
          <a:p>
            <a:pPr marL="0" indent="0">
              <a:buNone/>
            </a:pPr>
            <a:r>
              <a:rPr lang="en-US" sz="7200" dirty="0">
                <a:latin typeface="Century Gothic" panose="020B0502020202020204" pitchFamily="34" charset="0"/>
                <a:cs typeface="Calibri" panose="020F0502020204030204" pitchFamily="34" charset="0"/>
              </a:rPr>
              <a:t>  Office &amp; Administrative Training        	Precision Sheet Metal Training      	Certified Nursing Training</a:t>
            </a:r>
          </a:p>
          <a:p>
            <a:pPr marL="0" indent="0">
              <a:buNone/>
            </a:pPr>
            <a:r>
              <a:rPr lang="en-US" sz="8000" dirty="0">
                <a:latin typeface="Century Gothic" panose="020B0502020202020204" pitchFamily="34" charset="0"/>
                <a:cs typeface="Calibri" panose="020F0502020204030204" pitchFamily="34" charset="0"/>
              </a:rPr>
              <a:t>  911 Telecommunications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3FE0873-7083-43DE-B171-AEC9A77827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6377"/>
          <a:stretch/>
        </p:blipFill>
        <p:spPr>
          <a:xfrm>
            <a:off x="4343383" y="1850829"/>
            <a:ext cx="3139723" cy="1997593"/>
          </a:xfrm>
          <a:prstGeom prst="rect">
            <a:avLst/>
          </a:prstGeom>
        </p:spPr>
      </p:pic>
      <p:pic>
        <p:nvPicPr>
          <p:cNvPr id="10" name="Picture 9" descr="C:\Users\kjpeters\AppData\Local\Microsoft\Windows\INetCache\Content.Word\keyboard.jpg">
            <a:extLst>
              <a:ext uri="{FF2B5EF4-FFF2-40B4-BE49-F238E27FC236}">
                <a16:creationId xmlns:a16="http://schemas.microsoft.com/office/drawing/2014/main" xmlns="" id="{AA2921E3-192D-4FBE-8204-A46E8F56C3D4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8" b="24217"/>
          <a:stretch/>
        </p:blipFill>
        <p:spPr bwMode="auto">
          <a:xfrm>
            <a:off x="474646" y="1850829"/>
            <a:ext cx="3535495" cy="19975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24A25C6-E957-4128-917B-2273393CE37A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2" r="1924" b="7235"/>
          <a:stretch/>
        </p:blipFill>
        <p:spPr bwMode="auto">
          <a:xfrm>
            <a:off x="7827364" y="1850829"/>
            <a:ext cx="3894581" cy="19975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3B279AA-32B9-494C-AD35-FEF6341A34F2}"/>
              </a:ext>
            </a:extLst>
          </p:cNvPr>
          <p:cNvSpPr txBox="1"/>
          <p:nvPr/>
        </p:nvSpPr>
        <p:spPr>
          <a:xfrm>
            <a:off x="0" y="5468414"/>
            <a:ext cx="113464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In Partnership with:</a:t>
            </a:r>
          </a:p>
          <a:p>
            <a:r>
              <a:rPr lang="en-US" b="1" dirty="0"/>
              <a:t>	</a:t>
            </a:r>
            <a:r>
              <a:rPr lang="en-US" dirty="0"/>
              <a:t>Metro North Adult Basic Education						Anoka Ramsey Community College</a:t>
            </a:r>
          </a:p>
          <a:p>
            <a:r>
              <a:rPr lang="en-US" dirty="0"/>
              <a:t>	Anoka Technical College								CareerForce in Blaine</a:t>
            </a:r>
          </a:p>
          <a:p>
            <a:r>
              <a:rPr lang="en-US" b="1" dirty="0"/>
              <a:t>	</a:t>
            </a:r>
            <a:r>
              <a:rPr lang="en-US" dirty="0"/>
              <a:t>Various Local Employers</a:t>
            </a:r>
          </a:p>
        </p:txBody>
      </p:sp>
    </p:spTree>
    <p:extLst>
      <p:ext uri="{BB962C8B-B14F-4D97-AF65-F5344CB8AC3E}">
        <p14:creationId xmlns:p14="http://schemas.microsoft.com/office/powerpoint/2010/main" val="3065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90685D-58A3-47F3-A95A-563B81BAF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Sessions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2F199A2-9600-45F3-94B5-F47455812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0708" y="2554732"/>
            <a:ext cx="10089356" cy="3833876"/>
          </a:xfrm>
        </p:spPr>
        <p:txBody>
          <a:bodyPr>
            <a:normAutofit/>
          </a:bodyPr>
          <a:lstStyle/>
          <a:p>
            <a:r>
              <a:rPr lang="en-US" sz="2400" dirty="0"/>
              <a:t>Offered every Monday.  No registration necessary.</a:t>
            </a:r>
          </a:p>
          <a:p>
            <a:r>
              <a:rPr lang="en-US" sz="2400" dirty="0"/>
              <a:t>Detailed information is presented about all Career Pathways for customers to make an informed choice about which program they would like to enter.</a:t>
            </a:r>
          </a:p>
          <a:p>
            <a:r>
              <a:rPr lang="en-US" sz="2400" dirty="0"/>
              <a:t>If interested in training, a Universal Application is filled out and the eligibility verification process is started.</a:t>
            </a:r>
          </a:p>
        </p:txBody>
      </p:sp>
    </p:spTree>
    <p:extLst>
      <p:ext uri="{BB962C8B-B14F-4D97-AF65-F5344CB8AC3E}">
        <p14:creationId xmlns:p14="http://schemas.microsoft.com/office/powerpoint/2010/main" val="403066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0422BC-E10C-49DF-85D2-C0DD85066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565" y="1260733"/>
            <a:ext cx="3960367" cy="4705598"/>
          </a:xfrm>
        </p:spPr>
        <p:txBody>
          <a:bodyPr/>
          <a:lstStyle/>
          <a:p>
            <a:r>
              <a:rPr lang="en-US" sz="2800" dirty="0"/>
              <a:t>Career Pathway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On-Boarding Navigator’s </a:t>
            </a:r>
            <a:br>
              <a:rPr lang="en-US" dirty="0"/>
            </a:br>
            <a:r>
              <a:rPr lang="en-US" dirty="0"/>
              <a:t>Role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800" dirty="0"/>
              <a:t>Engage customers early on in the process.</a:t>
            </a:r>
            <a:r>
              <a:rPr lang="en-US" dirty="0"/>
              <a:t/>
            </a:r>
            <a:br>
              <a:rPr lang="en-US" dirty="0"/>
            </a:b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3200" dirty="0">
                <a:solidFill>
                  <a:schemeClr val="accent1">
                    <a:lumMod val="75000"/>
                  </a:schemeClr>
                </a:solidFill>
              </a:rPr>
            </a:b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E09061-AEBB-4043-97A8-D3A07D3167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94882" y="1499617"/>
            <a:ext cx="5565470" cy="5096255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cap="none" dirty="0">
                <a:solidFill>
                  <a:schemeClr val="accent1">
                    <a:lumMod val="50000"/>
                  </a:schemeClr>
                </a:solidFill>
              </a:rPr>
              <a:t>Once determined eligible, On-Boarding Navigator will advise applicant about the next steps to take place.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cap="none" dirty="0">
                <a:solidFill>
                  <a:schemeClr val="accent1">
                    <a:lumMod val="50000"/>
                  </a:schemeClr>
                </a:solidFill>
              </a:rPr>
              <a:t>If ineligible or interested in a different training, follow up with customers to provide an overview of other services available.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cap="none" dirty="0">
                <a:solidFill>
                  <a:schemeClr val="accent1">
                    <a:lumMod val="50000"/>
                  </a:schemeClr>
                </a:solidFill>
              </a:rPr>
              <a:t>If applicant needs to brush up on basic skills, bring applicant back to reapply for training when ready.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cap="none" dirty="0">
                <a:solidFill>
                  <a:schemeClr val="accent1">
                    <a:lumMod val="50000"/>
                  </a:schemeClr>
                </a:solidFill>
              </a:rPr>
              <a:t>Seamless transition to assigned Career Navigator</a:t>
            </a:r>
            <a:endParaRPr lang="en-US" sz="1800" b="1" cap="none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1" cap="none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90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43A0D48-2C71-4B28-BF78-D63371DE947A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2057841" y="2131224"/>
            <a:ext cx="8076318" cy="4172040"/>
          </a:xfrm>
        </p:spPr>
        <p:txBody>
          <a:bodyPr>
            <a:norm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2000" b="1" dirty="0"/>
              <a:t>On-Boarding Navigator will set up 2-hour Refresher Course:</a:t>
            </a:r>
          </a:p>
          <a:p>
            <a:pPr marL="682625" lvl="1" indent="-280988">
              <a:buFont typeface="Wingdings" panose="05000000000000000000" pitchFamily="2" charset="2"/>
              <a:buChar char="Ø"/>
            </a:pPr>
            <a:r>
              <a:rPr lang="en-US" sz="1500" dirty="0"/>
              <a:t>Prepare for math and reading assessment</a:t>
            </a:r>
          </a:p>
          <a:p>
            <a:pPr marL="682625" lvl="1" indent="-280988">
              <a:buFont typeface="Wingdings" panose="05000000000000000000" pitchFamily="2" charset="2"/>
              <a:buChar char="Ø"/>
            </a:pPr>
            <a:r>
              <a:rPr lang="en-US" sz="1500" dirty="0"/>
              <a:t>Reduce text anxiety and other barriers</a:t>
            </a:r>
          </a:p>
          <a:p>
            <a:pPr marL="682625" lvl="1" indent="-280988">
              <a:buFont typeface="Wingdings" panose="05000000000000000000" pitchFamily="2" charset="2"/>
              <a:buChar char="Ø"/>
            </a:pPr>
            <a:r>
              <a:rPr lang="en-US" sz="1500" dirty="0"/>
              <a:t>Increase individual’s confidence</a:t>
            </a:r>
          </a:p>
          <a:p>
            <a:pPr marL="682625" lvl="1" indent="-280988">
              <a:buFont typeface="Wingdings" panose="05000000000000000000" pitchFamily="2" charset="2"/>
              <a:buChar char="Ø"/>
            </a:pPr>
            <a:r>
              <a:rPr lang="en-US" sz="1500" dirty="0"/>
              <a:t>Review how to use a graphing calculator</a:t>
            </a:r>
            <a:endParaRPr lang="en-US" sz="2000" dirty="0"/>
          </a:p>
          <a:p>
            <a:pPr marL="682625" lvl="1" indent="-280988">
              <a:buFont typeface="Wingdings" panose="05000000000000000000" pitchFamily="2" charset="2"/>
              <a:buChar char="Ø"/>
            </a:pPr>
            <a:r>
              <a:rPr lang="en-US" sz="1700" b="1" dirty="0"/>
              <a:t>Additional Next Steps: 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500" dirty="0"/>
              <a:t>TABE Testing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500" dirty="0"/>
              <a:t>Computer and typing assessments, if needed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900" b="1" dirty="0"/>
              <a:t>If applicant meets test scores they are referred to the assigned Career Navigator to develop a Career Pathway Training plan.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endParaRPr lang="en-US" dirty="0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xmlns="" id="{E30F9A9F-53CC-4F08-8853-8B8A1FFCF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6" y="242551"/>
            <a:ext cx="4731284" cy="185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27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1C0A8B-4F05-48AC-B1D9-556C687E6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Leveraging Funding and Resources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09EEB48-1413-48C4-BD21-D005935A7E82}"/>
              </a:ext>
            </a:extLst>
          </p:cNvPr>
          <p:cNvSpPr txBox="1"/>
          <p:nvPr/>
        </p:nvSpPr>
        <p:spPr>
          <a:xfrm>
            <a:off x="731520" y="2426017"/>
            <a:ext cx="112776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Intake Technicians will assess Eligibility for other Anoka County programs: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000" dirty="0"/>
              <a:t>Senior Employment Services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000" dirty="0"/>
              <a:t>WIOA Adult and Dislocated Worker Program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000" dirty="0"/>
              <a:t>WIOA Youth Program and Minnesota Youth Programs</a:t>
            </a:r>
          </a:p>
          <a:p>
            <a:endParaRPr lang="en-US" sz="2400" dirty="0"/>
          </a:p>
          <a:p>
            <a:r>
              <a:rPr lang="en-US" sz="2400" dirty="0"/>
              <a:t>On-Boarding Navigator will Refer to other Programs or Services: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Disability Resource Coordinator for assistance with accommodations like Assistive Technology for Training and Employment or Advocacy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000" dirty="0"/>
              <a:t>Job Search Classes offered at </a:t>
            </a:r>
            <a:r>
              <a:rPr lang="en-US" sz="2000" dirty="0" err="1"/>
              <a:t>CareerForce</a:t>
            </a:r>
            <a:r>
              <a:rPr lang="en-US" sz="2000" dirty="0"/>
              <a:t> in Blaine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000" dirty="0"/>
              <a:t>Metro North or other training facility for brush up on basic skills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000" dirty="0"/>
              <a:t>Other Community Resources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84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0422BC-E10C-49DF-85D2-C0DD85066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565" y="1260733"/>
            <a:ext cx="4351025" cy="4705598"/>
          </a:xfrm>
        </p:spPr>
        <p:txBody>
          <a:bodyPr/>
          <a:lstStyle/>
          <a:p>
            <a:r>
              <a:rPr lang="en-US" sz="2800" dirty="0"/>
              <a:t>Career Pathway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Navigator’s </a:t>
            </a:r>
            <a:br>
              <a:rPr lang="en-US" dirty="0"/>
            </a:br>
            <a:r>
              <a:rPr lang="en-US" dirty="0"/>
              <a:t>Role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800" dirty="0"/>
              <a:t>Assist participants through training, job placement and retention.</a:t>
            </a:r>
            <a:r>
              <a:rPr lang="en-US" dirty="0"/>
              <a:t/>
            </a:r>
            <a:br>
              <a:rPr lang="en-US" dirty="0"/>
            </a:b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3200" dirty="0">
                <a:solidFill>
                  <a:schemeClr val="accent1">
                    <a:lumMod val="75000"/>
                  </a:schemeClr>
                </a:solidFill>
              </a:rPr>
            </a:b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E09061-AEBB-4043-97A8-D3A07D3167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16802" y="1260733"/>
            <a:ext cx="5516702" cy="5359523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cap="none" dirty="0">
                <a:solidFill>
                  <a:schemeClr val="accent1">
                    <a:lumMod val="50000"/>
                  </a:schemeClr>
                </a:solidFill>
              </a:rPr>
              <a:t>Work individually and within group cohort to promote active engagement in program components.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cap="none" dirty="0">
                <a:solidFill>
                  <a:schemeClr val="accent1">
                    <a:lumMod val="50000"/>
                  </a:schemeClr>
                </a:solidFill>
              </a:rPr>
              <a:t>Review rules and expectations, troubleshoot problems and issue support services as needed.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cap="none" dirty="0">
                <a:solidFill>
                  <a:schemeClr val="accent1">
                    <a:lumMod val="50000"/>
                  </a:schemeClr>
                </a:solidFill>
              </a:rPr>
              <a:t>Coordinate resume and interviewing workshops for participants.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cap="none" dirty="0">
                <a:solidFill>
                  <a:schemeClr val="accent1">
                    <a:lumMod val="50000"/>
                  </a:schemeClr>
                </a:solidFill>
              </a:rPr>
              <a:t>Provide coaching and guidance regarding career decision making and employment opportunities.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cap="none" dirty="0">
                <a:solidFill>
                  <a:schemeClr val="accent1">
                    <a:lumMod val="50000"/>
                  </a:schemeClr>
                </a:solidFill>
              </a:rPr>
              <a:t>Work with Workforce Development Specialist to coordinate industry specific hiring events.</a:t>
            </a:r>
            <a:endParaRPr lang="en-US" sz="1800" b="1" cap="none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1" cap="none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40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8E585E0-19AC-4938-A75A-73A202807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121" y="0"/>
            <a:ext cx="85417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5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83B4014-0E19-44E2-B080-9CB8FC8F4D28}"/>
              </a:ext>
            </a:extLst>
          </p:cNvPr>
          <p:cNvSpPr txBox="1"/>
          <p:nvPr/>
        </p:nvSpPr>
        <p:spPr>
          <a:xfrm>
            <a:off x="1145177" y="836512"/>
            <a:ext cx="886358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Successful Graduation and Follow-up</a:t>
            </a:r>
          </a:p>
          <a:p>
            <a:pPr algn="ctr"/>
            <a:endParaRPr lang="en-US" sz="3200" dirty="0">
              <a:solidFill>
                <a:schemeClr val="bg1"/>
              </a:solidFill>
            </a:endParaRPr>
          </a:p>
          <a:p>
            <a:pPr marL="463550" indent="-4635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Upon graduation each career pathway has committed employer partners who actively seek out successful graduates for employment.</a:t>
            </a:r>
          </a:p>
          <a:p>
            <a:pPr marL="463550" indent="-463550"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bg1"/>
              </a:solidFill>
            </a:endParaRPr>
          </a:p>
          <a:p>
            <a:pPr marL="463550" indent="-4635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Industry specific hiring events at CareerForce in Blaine, coordinated by Workforce Development Specialist.</a:t>
            </a:r>
          </a:p>
          <a:p>
            <a:pPr marL="463550" indent="-463550"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bg1"/>
              </a:solidFill>
            </a:endParaRPr>
          </a:p>
          <a:p>
            <a:pPr marL="463550" indent="-4635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Career Navigator will follow-up with participant to establish how things are going on the job and help resolve any professional or personal issues that could impact job retention.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41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8f70c61a-e30f-455d-a435-e8adc6167725">Information Session</Category>
    <Pathway xmlns="8f70c61a-e30f-455d-a435-e8adc616772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0F9DE6F6475D48A40CA31B7E092991" ma:contentTypeVersion="2" ma:contentTypeDescription="Create a new document." ma:contentTypeScope="" ma:versionID="7557ae927ff919b669697ce6979f85fd">
  <xsd:schema xmlns:xsd="http://www.w3.org/2001/XMLSchema" xmlns:xs="http://www.w3.org/2001/XMLSchema" xmlns:p="http://schemas.microsoft.com/office/2006/metadata/properties" xmlns:ns2="8f70c61a-e30f-455d-a435-e8adc6167725" targetNamespace="http://schemas.microsoft.com/office/2006/metadata/properties" ma:root="true" ma:fieldsID="8dbb19b3636aec4596d27690c40be839" ns2:_="">
    <xsd:import namespace="8f70c61a-e30f-455d-a435-e8adc6167725"/>
    <xsd:element name="properties">
      <xsd:complexType>
        <xsd:sequence>
          <xsd:element name="documentManagement">
            <xsd:complexType>
              <xsd:all>
                <xsd:element ref="ns2:Category" minOccurs="0"/>
                <xsd:element ref="ns2:Pathw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70c61a-e30f-455d-a435-e8adc6167725" elementFormDefault="qualified">
    <xsd:import namespace="http://schemas.microsoft.com/office/2006/documentManagement/types"/>
    <xsd:import namespace="http://schemas.microsoft.com/office/infopath/2007/PartnerControls"/>
    <xsd:element name="Category" ma:index="8" nillable="true" ma:displayName="Category" ma:default="Marketing Materials" ma:description="document category" ma:format="Dropdown" ma:internalName="Category">
      <xsd:simpleType>
        <xsd:union memberTypes="dms:Text">
          <xsd:simpleType>
            <xsd:restriction base="dms:Choice">
              <xsd:enumeration value="Marketing Materials"/>
              <xsd:enumeration value="Information Session"/>
            </xsd:restriction>
          </xsd:simpleType>
        </xsd:union>
      </xsd:simpleType>
    </xsd:element>
    <xsd:element name="Pathway" ma:index="9" nillable="true" ma:displayName="Pathway" ma:format="Dropdown" ma:internalName="Pathway">
      <xsd:simpleType>
        <xsd:union memberTypes="dms:Text">
          <xsd:simpleType>
            <xsd:restriction base="dms:Choice">
              <xsd:enumeration value="911"/>
              <xsd:enumeration value="CCA"/>
              <xsd:enumeration value="HCP"/>
              <xsd:enumeration value="OAT"/>
              <xsd:enumeration value="PSM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6F3B24-051F-4B60-A7C9-476EF81562B5}">
  <ds:schemaRefs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terms/"/>
    <ds:schemaRef ds:uri="8f70c61a-e30f-455d-a435-e8adc6167725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E3EF8D2-1998-4C4B-82FD-6AAEA1E4301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536B92-BEF7-4D7B-B096-B8E9337079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70c61a-e30f-455d-a435-e8adc61677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3467</TotalTime>
  <Words>581</Words>
  <Application>Microsoft Office PowerPoint</Application>
  <PresentationFormat>Widescreen</PresentationFormat>
  <Paragraphs>89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Cambria</vt:lpstr>
      <vt:lpstr>Century Gothic</vt:lpstr>
      <vt:lpstr>Wingdings</vt:lpstr>
      <vt:lpstr>Wingdings 3</vt:lpstr>
      <vt:lpstr>Ion Boardroom</vt:lpstr>
      <vt:lpstr>PowerPoint Presentation</vt:lpstr>
      <vt:lpstr>CAREER PATHWAY TRAINING OPTIONS</vt:lpstr>
      <vt:lpstr>Information Sessions</vt:lpstr>
      <vt:lpstr>Career Pathway On-Boarding Navigator’s  Role  Engage customers early on in the process.  </vt:lpstr>
      <vt:lpstr>PowerPoint Presentation</vt:lpstr>
      <vt:lpstr>Leveraging Funding and Resources</vt:lpstr>
      <vt:lpstr>Career Pathway Navigator’s  Role  Assist participants through training, job placement and retention.  </vt:lpstr>
      <vt:lpstr>PowerPoint Presentation</vt:lpstr>
      <vt:lpstr>PowerPoint Presentation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 Pathways Information Sessions New PowerPoint</dc:title>
  <dc:creator>Jeanine Christenson</dc:creator>
  <cp:lastModifiedBy>Kammen, Kay (DEED)</cp:lastModifiedBy>
  <cp:revision>294</cp:revision>
  <cp:lastPrinted>2019-05-15T17:16:41Z</cp:lastPrinted>
  <dcterms:created xsi:type="dcterms:W3CDTF">2018-10-11T18:27:26Z</dcterms:created>
  <dcterms:modified xsi:type="dcterms:W3CDTF">2019-05-15T17:28:56Z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0x010100BC0F9DE6F6475D48A40CA31B7E092991</vt:lpwstr>
  </property>
</Properties>
</file>