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1" r:id="rId3"/>
    <p:sldId id="258" r:id="rId4"/>
    <p:sldId id="264" r:id="rId5"/>
    <p:sldId id="265" r:id="rId6"/>
    <p:sldId id="266" r:id="rId7"/>
    <p:sldId id="267" r:id="rId8"/>
    <p:sldId id="269" r:id="rId9"/>
    <p:sldId id="268"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0" d="100"/>
          <a:sy n="60" d="100"/>
        </p:scale>
        <p:origin x="7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EAC93-1A4E-48A0-AAC5-04BB95AED041}" type="datetimeFigureOut">
              <a:rPr lang="en-US" smtClean="0"/>
              <a:t>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2F969-74AF-4D62-87D3-71D315462924}" type="slidenum">
              <a:rPr lang="en-US" smtClean="0"/>
              <a:t>‹#›</a:t>
            </a:fld>
            <a:endParaRPr lang="en-US"/>
          </a:p>
        </p:txBody>
      </p:sp>
    </p:spTree>
    <p:extLst>
      <p:ext uri="{BB962C8B-B14F-4D97-AF65-F5344CB8AC3E}">
        <p14:creationId xmlns:p14="http://schemas.microsoft.com/office/powerpoint/2010/main" val="131397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57913" cy="3463925"/>
          </a:xfrm>
        </p:spPr>
      </p:sp>
      <p:sp>
        <p:nvSpPr>
          <p:cNvPr id="3" name="Notes Placeholder 2"/>
          <p:cNvSpPr>
            <a:spLocks noGrp="1"/>
          </p:cNvSpPr>
          <p:nvPr>
            <p:ph type="body" idx="1"/>
          </p:nvPr>
        </p:nvSpPr>
        <p:spPr/>
        <p:txBody>
          <a:bodyPr/>
          <a:lstStyle/>
          <a:p>
            <a:r>
              <a:rPr lang="en-US" b="1" dirty="0"/>
              <a:t>Welcome </a:t>
            </a:r>
            <a:r>
              <a:rPr lang="en-US" b="1" dirty="0" smtClean="0"/>
              <a:t>to Comcast! </a:t>
            </a:r>
            <a:r>
              <a:rPr lang="en-US" b="1" dirty="0"/>
              <a:t>We’re glad you’re here and we’re excited to give you an overview of our industry, our company and the important work we’re doing across the Twin Cities Region to support strong businesses and strong </a:t>
            </a:r>
            <a:r>
              <a:rPr lang="en-US" b="1" dirty="0" smtClean="0"/>
              <a:t>communities.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EE621C6-A70A-4840-B333-37E1B8A61CF9}"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08539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ea typeface="ヒラギノ角ゴ Pro W3" charset="0"/>
                <a:cs typeface="ヒラギノ角ゴ Pro W3" charset="0"/>
              </a:rPr>
              <a:t>While Comcast Business is the fastest-growing segment within the Comcast portfolio, people are often surprised by the scope and breadth of our offerings. </a:t>
            </a:r>
          </a:p>
          <a:p>
            <a:pPr marL="171450" indent="-171450">
              <a:buFont typeface="Arial" panose="020B0604020202020204" pitchFamily="34" charset="0"/>
              <a:buChar char="•"/>
            </a:pPr>
            <a:r>
              <a:rPr lang="en-US" b="1" dirty="0">
                <a:ea typeface="ヒラギノ角ゴ Pro W3" charset="0"/>
                <a:cs typeface="ヒラギノ角ゴ Pro W3" charset="0"/>
              </a:rPr>
              <a:t>Whether businesses want to connect with customers via the Internet, use advanced cloud services or link multi-site operations together on a secure, private network, Comcast Business provides network solutions that work.</a:t>
            </a:r>
            <a:r>
              <a:rPr lang="en-US" dirty="0">
                <a:ea typeface="ヒラギノ角ゴ Pro W3" charset="0"/>
                <a:cs typeface="ヒラギノ角ゴ Pro W3" charset="0"/>
              </a:rPr>
              <a:t> </a:t>
            </a:r>
          </a:p>
          <a:p>
            <a:pPr marL="171450" lvl="0" indent="-171450" defTabSz="457200" eaLnBrk="0" fontAlgn="base" hangingPunct="0">
              <a:spcBef>
                <a:spcPct val="30000"/>
              </a:spcBef>
              <a:spcAft>
                <a:spcPct val="0"/>
              </a:spcAft>
              <a:buFont typeface="Arial" panose="020B0604020202020204" pitchFamily="34" charset="0"/>
              <a:buChar char="•"/>
              <a:defRPr/>
            </a:pPr>
            <a:r>
              <a:rPr lang="en-US" b="1" dirty="0">
                <a:ea typeface="ヒラギノ角ゴ Pro W3" charset="0"/>
                <a:cs typeface="ヒラギノ角ゴ Pro W3" charset="0"/>
              </a:rPr>
              <a:t>We offer business-to-business Internet, Voice, Video and fiber optic services. </a:t>
            </a:r>
          </a:p>
          <a:p>
            <a:pPr marL="171450" lvl="0" indent="-171450" defTabSz="457200" eaLnBrk="0" fontAlgn="base" hangingPunct="0">
              <a:spcBef>
                <a:spcPct val="30000"/>
              </a:spcBef>
              <a:spcAft>
                <a:spcPct val="0"/>
              </a:spcAft>
              <a:buFont typeface="Arial" panose="020B0604020202020204" pitchFamily="34" charset="0"/>
              <a:buChar char="•"/>
              <a:defRPr/>
            </a:pPr>
            <a:r>
              <a:rPr lang="en-US" b="1" dirty="0">
                <a:ea typeface="ヒラギノ角ゴ Pro W3" charset="0"/>
                <a:cs typeface="ヒラギノ角ゴ Pro W3" charset="0"/>
              </a:rPr>
              <a:t>From a single-person office to large, multi-national corporations, Comcast Business has affordable, reliable and scalable technology solutions . . . and as businesses change, Comcast Business changes with them.</a:t>
            </a:r>
            <a:endParaRPr lang="en-US" dirty="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D7BBA7E7-EEFC-4D47-BB60-3A7918007F81}" type="slidenum">
              <a:rPr lang="en-US" smtClean="0"/>
              <a:t>2</a:t>
            </a:fld>
            <a:endParaRPr lang="en-US" dirty="0"/>
          </a:p>
        </p:txBody>
      </p:sp>
    </p:spTree>
    <p:extLst>
      <p:ext uri="{BB962C8B-B14F-4D97-AF65-F5344CB8AC3E}">
        <p14:creationId xmlns:p14="http://schemas.microsoft.com/office/powerpoint/2010/main" val="213006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 we do it? We invest</a:t>
            </a:r>
            <a:r>
              <a:rPr lang="en-US" b="1" baseline="0" dirty="0" smtClean="0"/>
              <a:t> to ensure we can meet consumer demand.</a:t>
            </a:r>
            <a:endParaRPr lang="en-US" b="1" dirty="0"/>
          </a:p>
        </p:txBody>
      </p:sp>
      <p:sp>
        <p:nvSpPr>
          <p:cNvPr id="4" name="Slide Number Placeholder 3"/>
          <p:cNvSpPr>
            <a:spLocks noGrp="1"/>
          </p:cNvSpPr>
          <p:nvPr>
            <p:ph type="sldNum" sz="quarter" idx="10"/>
          </p:nvPr>
        </p:nvSpPr>
        <p:spPr/>
        <p:txBody>
          <a:bodyPr/>
          <a:lstStyle/>
          <a:p>
            <a:fld id="{D7BBA7E7-EEFC-4D47-BB60-3A7918007F81}" type="slidenum">
              <a:rPr lang="en-US" smtClean="0"/>
              <a:t>3</a:t>
            </a:fld>
            <a:endParaRPr lang="en-US" dirty="0"/>
          </a:p>
        </p:txBody>
      </p:sp>
    </p:spTree>
    <p:extLst>
      <p:ext uri="{BB962C8B-B14F-4D97-AF65-F5344CB8AC3E}">
        <p14:creationId xmlns:p14="http://schemas.microsoft.com/office/powerpoint/2010/main" val="6461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a:t>
            </a:r>
            <a:r>
              <a:rPr lang="en-US" b="1" baseline="0" dirty="0" smtClean="0"/>
              <a:t> leverage the power of our network. And, we work hard to connect you to what’s most important—better than anyone else.</a:t>
            </a:r>
            <a:endParaRPr lang="en-US" b="1" dirty="0"/>
          </a:p>
        </p:txBody>
      </p:sp>
      <p:sp>
        <p:nvSpPr>
          <p:cNvPr id="4" name="Slide Number Placeholder 3"/>
          <p:cNvSpPr>
            <a:spLocks noGrp="1"/>
          </p:cNvSpPr>
          <p:nvPr>
            <p:ph type="sldNum" sz="quarter" idx="10"/>
          </p:nvPr>
        </p:nvSpPr>
        <p:spPr/>
        <p:txBody>
          <a:bodyPr/>
          <a:lstStyle/>
          <a:p>
            <a:fld id="{D7BBA7E7-EEFC-4D47-BB60-3A7918007F81}" type="slidenum">
              <a:rPr lang="en-US" smtClean="0"/>
              <a:t>4</a:t>
            </a:fld>
            <a:endParaRPr lang="en-US" dirty="0"/>
          </a:p>
        </p:txBody>
      </p:sp>
    </p:spTree>
    <p:extLst>
      <p:ext uri="{BB962C8B-B14F-4D97-AF65-F5344CB8AC3E}">
        <p14:creationId xmlns:p14="http://schemas.microsoft.com/office/powerpoint/2010/main" val="252315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31D03-6813-4F73-B146-78716EA33FC1}" type="slidenum">
              <a:rPr lang="en-US" smtClean="0"/>
              <a:t>5</a:t>
            </a:fld>
            <a:endParaRPr lang="en-US"/>
          </a:p>
        </p:txBody>
      </p:sp>
    </p:spTree>
    <p:extLst>
      <p:ext uri="{BB962C8B-B14F-4D97-AF65-F5344CB8AC3E}">
        <p14:creationId xmlns:p14="http://schemas.microsoft.com/office/powerpoint/2010/main" val="342952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4A438-2B5D-4F12-B099-B43F20146FB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3230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Arial" panose="020B0604020202020204" pitchFamily="34" charset="0"/>
              <a:buChar char="•"/>
            </a:pPr>
            <a:r>
              <a:rPr lang="en-US" dirty="0" smtClean="0"/>
              <a:t>Self service support for MPLS networks is non existent</a:t>
            </a:r>
          </a:p>
          <a:p>
            <a:pPr lvl="1">
              <a:buClrTx/>
              <a:buFont typeface="Arial" panose="020B0604020202020204" pitchFamily="34" charset="0"/>
              <a:buChar char="•"/>
            </a:pPr>
            <a:r>
              <a:rPr lang="en-US" dirty="0" smtClean="0"/>
              <a:t>Legacy network changes/updates are still performed site by site, often manually and must be scheduled sometimes weeks in advance</a:t>
            </a:r>
          </a:p>
          <a:p>
            <a:pPr lvl="1">
              <a:buClrTx/>
              <a:buFont typeface="Arial" panose="020B0604020202020204" pitchFamily="34" charset="0"/>
              <a:buChar char="•"/>
            </a:pPr>
            <a:r>
              <a:rPr lang="en-US" dirty="0" smtClean="0"/>
              <a:t>Customers want to interact with their service, make changes in real time and have their service tell them what they need to know</a:t>
            </a:r>
          </a:p>
          <a:p>
            <a:endParaRPr lang="en-US" dirty="0"/>
          </a:p>
        </p:txBody>
      </p:sp>
      <p:sp>
        <p:nvSpPr>
          <p:cNvPr id="4" name="Slide Number Placeholder 3"/>
          <p:cNvSpPr>
            <a:spLocks noGrp="1"/>
          </p:cNvSpPr>
          <p:nvPr>
            <p:ph type="sldNum" sz="quarter" idx="10"/>
          </p:nvPr>
        </p:nvSpPr>
        <p:spPr/>
        <p:txBody>
          <a:bodyPr/>
          <a:lstStyle/>
          <a:p>
            <a:fld id="{0986ACF0-66BD-4A16-9DB2-3C4B518A10BE}" type="slidenum">
              <a:rPr lang="en-US" smtClean="0"/>
              <a:t>7</a:t>
            </a:fld>
            <a:endParaRPr lang="en-US"/>
          </a:p>
        </p:txBody>
      </p:sp>
    </p:spTree>
    <p:extLst>
      <p:ext uri="{BB962C8B-B14F-4D97-AF65-F5344CB8AC3E}">
        <p14:creationId xmlns:p14="http://schemas.microsoft.com/office/powerpoint/2010/main" val="247179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Arial" panose="020B0604020202020204" pitchFamily="34" charset="0"/>
              <a:buChar char="•"/>
            </a:pPr>
            <a:r>
              <a:rPr lang="en-US" dirty="0" smtClean="0"/>
              <a:t>Self service support for MPLS networks is non existent</a:t>
            </a:r>
          </a:p>
          <a:p>
            <a:pPr lvl="1">
              <a:buClrTx/>
              <a:buFont typeface="Arial" panose="020B0604020202020204" pitchFamily="34" charset="0"/>
              <a:buChar char="•"/>
            </a:pPr>
            <a:r>
              <a:rPr lang="en-US" dirty="0" smtClean="0"/>
              <a:t>Legacy network changes/updates are still performed site by site, often manually and must be scheduled sometimes weeks in advance</a:t>
            </a:r>
          </a:p>
          <a:p>
            <a:pPr lvl="1">
              <a:buClrTx/>
              <a:buFont typeface="Arial" panose="020B0604020202020204" pitchFamily="34" charset="0"/>
              <a:buChar char="•"/>
            </a:pPr>
            <a:r>
              <a:rPr lang="en-US" dirty="0" smtClean="0"/>
              <a:t>Customers want to interact with their service, make changes in real time and have their service tell them what they need to know</a:t>
            </a:r>
          </a:p>
          <a:p>
            <a:endParaRPr lang="en-US" dirty="0"/>
          </a:p>
        </p:txBody>
      </p:sp>
      <p:sp>
        <p:nvSpPr>
          <p:cNvPr id="4" name="Slide Number Placeholder 3"/>
          <p:cNvSpPr>
            <a:spLocks noGrp="1"/>
          </p:cNvSpPr>
          <p:nvPr>
            <p:ph type="sldNum" sz="quarter" idx="10"/>
          </p:nvPr>
        </p:nvSpPr>
        <p:spPr/>
        <p:txBody>
          <a:bodyPr/>
          <a:lstStyle/>
          <a:p>
            <a:fld id="{0986ACF0-66BD-4A16-9DB2-3C4B518A10BE}" type="slidenum">
              <a:rPr lang="en-US" smtClean="0"/>
              <a:t>8</a:t>
            </a:fld>
            <a:endParaRPr lang="en-US"/>
          </a:p>
        </p:txBody>
      </p:sp>
    </p:spTree>
    <p:extLst>
      <p:ext uri="{BB962C8B-B14F-4D97-AF65-F5344CB8AC3E}">
        <p14:creationId xmlns:p14="http://schemas.microsoft.com/office/powerpoint/2010/main" val="42007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57913" cy="3463925"/>
          </a:xfrm>
        </p:spPr>
      </p:sp>
      <p:sp>
        <p:nvSpPr>
          <p:cNvPr id="3" name="Notes Placeholder 2"/>
          <p:cNvSpPr>
            <a:spLocks noGrp="1"/>
          </p:cNvSpPr>
          <p:nvPr>
            <p:ph type="body" idx="1"/>
          </p:nvPr>
        </p:nvSpPr>
        <p:spPr/>
        <p:txBody>
          <a:bodyPr/>
          <a:lstStyle/>
          <a:p>
            <a:r>
              <a:rPr lang="en-US" b="1" dirty="0" smtClean="0"/>
              <a:t>Thank you. </a:t>
            </a:r>
            <a:endParaRPr lang="en-US" b="1" dirty="0"/>
          </a:p>
        </p:txBody>
      </p:sp>
      <p:sp>
        <p:nvSpPr>
          <p:cNvPr id="4" name="Slide Number Placeholder 3"/>
          <p:cNvSpPr>
            <a:spLocks noGrp="1"/>
          </p:cNvSpPr>
          <p:nvPr>
            <p:ph type="sldNum" sz="quarter" idx="10"/>
          </p:nvPr>
        </p:nvSpPr>
        <p:spPr/>
        <p:txBody>
          <a:bodyPr/>
          <a:lstStyle/>
          <a:p>
            <a:pPr>
              <a:defRPr/>
            </a:pPr>
            <a:fld id="{EEE621C6-A70A-4840-B333-37E1B8A61CF9}"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4819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5A9F7-08D8-42E3-A7A3-20C523D26F16}"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109656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5A9F7-08D8-42E3-A7A3-20C523D26F16}"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96685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5A9F7-08D8-42E3-A7A3-20C523D26F16}"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120104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images w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26001" y="1566333"/>
            <a:ext cx="6745817" cy="4402138"/>
          </a:xfrm>
        </p:spPr>
        <p:txBody>
          <a:bodyPr/>
          <a:lstStyle>
            <a:lvl2pPr marL="0" indent="0">
              <a:buNone/>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p:cNvSpPr>
            <a:spLocks noGrp="1"/>
          </p:cNvSpPr>
          <p:nvPr>
            <p:ph type="pic" sz="quarter" idx="14"/>
          </p:nvPr>
        </p:nvSpPr>
        <p:spPr>
          <a:xfrm>
            <a:off x="620889" y="1576917"/>
            <a:ext cx="3913632" cy="1958446"/>
          </a:xfrm>
        </p:spPr>
        <p:txBody>
          <a:bodyPr/>
          <a:lstStyle/>
          <a:p>
            <a:pPr lvl="0"/>
            <a:r>
              <a:rPr lang="en-US" noProof="0" dirty="0" smtClean="0"/>
              <a:t>Click icon to add picture</a:t>
            </a:r>
            <a:endParaRPr lang="en-US" noProof="0" dirty="0"/>
          </a:p>
        </p:txBody>
      </p:sp>
      <p:sp>
        <p:nvSpPr>
          <p:cNvPr id="13" name="Picture Placeholder 10"/>
          <p:cNvSpPr>
            <a:spLocks noGrp="1"/>
          </p:cNvSpPr>
          <p:nvPr>
            <p:ph type="pic" sz="quarter" idx="15"/>
          </p:nvPr>
        </p:nvSpPr>
        <p:spPr>
          <a:xfrm>
            <a:off x="620889" y="3947583"/>
            <a:ext cx="3913632" cy="1958446"/>
          </a:xfrm>
        </p:spPr>
        <p:txBody>
          <a:bodyPr/>
          <a:lstStyle/>
          <a:p>
            <a:pPr lvl="0"/>
            <a:r>
              <a:rPr lang="en-US" noProof="0" dirty="0" smtClean="0"/>
              <a:t>Click icon to add picture</a:t>
            </a:r>
            <a:endParaRPr lang="en-US" noProof="0"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6" name="Rectangle 5"/>
          <p:cNvSpPr>
            <a:spLocks noGrp="1" noChangeArrowheads="1"/>
          </p:cNvSpPr>
          <p:nvPr>
            <p:ph type="ftr" sz="quarter" idx="16"/>
          </p:nvPr>
        </p:nvSpPr>
        <p:spPr>
          <a:ln/>
        </p:spPr>
        <p:txBody>
          <a:bodyPr/>
          <a:lstStyle>
            <a:lvl1pPr>
              <a:defRPr/>
            </a:lvl1pPr>
          </a:lstStyle>
          <a:p>
            <a:pPr>
              <a:defRPr/>
            </a:pPr>
            <a:r>
              <a:rPr lang="en-US" dirty="0"/>
              <a:t>Presentation title (optional)</a:t>
            </a:r>
          </a:p>
        </p:txBody>
      </p:sp>
      <p:sp>
        <p:nvSpPr>
          <p:cNvPr id="7" name="Rectangle 11"/>
          <p:cNvSpPr>
            <a:spLocks noGrp="1" noChangeArrowheads="1"/>
          </p:cNvSpPr>
          <p:nvPr>
            <p:ph type="sldNum" sz="quarter" idx="17"/>
          </p:nvPr>
        </p:nvSpPr>
        <p:spPr>
          <a:ln/>
        </p:spPr>
        <p:txBody>
          <a:bodyPr/>
          <a:lstStyle>
            <a:lvl1pPr>
              <a:defRPr/>
            </a:lvl1pPr>
          </a:lstStyle>
          <a:p>
            <a:fld id="{D95C630E-C224-F64B-A646-333BCFDF0CE5}" type="slidenum">
              <a:rPr lang="en-US"/>
              <a:pPr/>
              <a:t>‹#›</a:t>
            </a:fld>
            <a:endParaRPr lang="en-US" dirty="0"/>
          </a:p>
        </p:txBody>
      </p:sp>
    </p:spTree>
    <p:extLst>
      <p:ext uri="{BB962C8B-B14F-4D97-AF65-F5344CB8AC3E}">
        <p14:creationId xmlns:p14="http://schemas.microsoft.com/office/powerpoint/2010/main" val="378669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4B Header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49936" y="1069849"/>
            <a:ext cx="11631168" cy="5000277"/>
          </a:xfrm>
          <a:prstGeom prst="rect">
            <a:avLst/>
          </a:prstGeom>
        </p:spPr>
        <p:txBody>
          <a:bodyPr>
            <a:normAutofit/>
          </a:bodyPr>
          <a:lstStyle>
            <a:lvl1pPr marL="342900" indent="-342900">
              <a:buClr>
                <a:schemeClr val="tx1"/>
              </a:buClr>
              <a:buFont typeface="Wingdings" panose="05000000000000000000" pitchFamily="2" charset="2"/>
              <a:buChar char="§"/>
              <a:defRPr sz="2400" b="0" i="0">
                <a:solidFill>
                  <a:schemeClr val="tx2"/>
                </a:solidFill>
                <a:latin typeface="Arial" panose="020B0604020202020204" pitchFamily="34" charset="0"/>
                <a:cs typeface="Arial" panose="020B0604020202020204" pitchFamily="34" charset="0"/>
              </a:defRPr>
            </a:lvl1pPr>
            <a:lvl2pPr marL="742950" indent="-285750">
              <a:buClr>
                <a:schemeClr val="tx1"/>
              </a:buClr>
              <a:buFont typeface="Wingdings" panose="05000000000000000000" pitchFamily="2" charset="2"/>
              <a:buChar char="§"/>
              <a:defRPr sz="2000" b="0" i="0">
                <a:solidFill>
                  <a:schemeClr val="tx2"/>
                </a:solidFill>
                <a:latin typeface="Arial" panose="020B0604020202020204" pitchFamily="34" charset="0"/>
                <a:cs typeface="Arial" panose="020B0604020202020204" pitchFamily="34" charset="0"/>
              </a:defRPr>
            </a:lvl2pPr>
            <a:lvl3pPr marL="1143000" indent="-228600">
              <a:buClr>
                <a:schemeClr val="tx1"/>
              </a:buClr>
              <a:buFont typeface="Wingdings" panose="05000000000000000000" pitchFamily="2" charset="2"/>
              <a:buChar char="§"/>
              <a:defRPr sz="1800" b="0" i="0">
                <a:solidFill>
                  <a:schemeClr val="tx2"/>
                </a:solidFill>
                <a:latin typeface="Arial" panose="020B0604020202020204" pitchFamily="34" charset="0"/>
                <a:cs typeface="Arial" panose="020B0604020202020204" pitchFamily="34" charset="0"/>
              </a:defRPr>
            </a:lvl3pPr>
            <a:lvl4pPr marL="1600200" indent="-228600">
              <a:buClr>
                <a:schemeClr val="tx1"/>
              </a:buClr>
              <a:buFont typeface="Wingdings" panose="05000000000000000000" pitchFamily="2" charset="2"/>
              <a:buChar char="§"/>
              <a:defRPr sz="1600" b="0" i="0">
                <a:solidFill>
                  <a:schemeClr val="tx2"/>
                </a:solidFill>
                <a:latin typeface="Arial" panose="020B0604020202020204" pitchFamily="34" charset="0"/>
                <a:cs typeface="Arial" panose="020B0604020202020204" pitchFamily="34" charset="0"/>
              </a:defRPr>
            </a:lvl4pPr>
            <a:lvl5pPr marL="2057400" indent="-228600">
              <a:buClr>
                <a:schemeClr val="tx1"/>
              </a:buClr>
              <a:buFont typeface="Wingdings" panose="05000000000000000000" pitchFamily="2" charset="2"/>
              <a:buChar char="§"/>
              <a:defRPr sz="1600" b="0" i="0">
                <a:solidFill>
                  <a:schemeClr val="tx2"/>
                </a:solidFill>
                <a:latin typeface="Arial" panose="020B0604020202020204" pitchFamily="34" charset="0"/>
                <a:cs typeface="Arial" panose="020B0604020202020204" pitchFamily="34" charset="0"/>
              </a:defRPr>
            </a:lvl5pPr>
            <a:lvl6pPr marL="2286000" indent="0">
              <a:buNone/>
              <a:defRPr/>
            </a:lvl6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10" name="Title 1"/>
          <p:cNvSpPr>
            <a:spLocks noGrp="1"/>
          </p:cNvSpPr>
          <p:nvPr>
            <p:ph type="title" hasCustomPrompt="1"/>
          </p:nvPr>
        </p:nvSpPr>
        <p:spPr>
          <a:xfrm>
            <a:off x="268224" y="155448"/>
            <a:ext cx="11631168" cy="694944"/>
          </a:xfrm>
          <a:prstGeom prst="rect">
            <a:avLst/>
          </a:prstGeom>
          <a:noFill/>
          <a:ln w="57150">
            <a:noFill/>
          </a:ln>
        </p:spPr>
        <p:txBody>
          <a:bodyPr anchor="ctr">
            <a:normAutofit/>
          </a:bodyPr>
          <a:lstStyle>
            <a:lvl1pPr algn="l">
              <a:defRPr sz="3200" b="1" i="0" u="none" baseline="0">
                <a:solidFill>
                  <a:schemeClr val="tx2"/>
                </a:solidFill>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8" name="Slide Number Placeholder 5"/>
          <p:cNvSpPr>
            <a:spLocks noGrp="1"/>
          </p:cNvSpPr>
          <p:nvPr>
            <p:ph type="sldNum" sz="quarter" idx="12"/>
          </p:nvPr>
        </p:nvSpPr>
        <p:spPr>
          <a:xfrm>
            <a:off x="4319462" y="6385055"/>
            <a:ext cx="3687187" cy="365125"/>
          </a:xfrm>
          <a:prstGeom prst="rect">
            <a:avLst/>
          </a:prstGeom>
        </p:spPr>
        <p:txBody>
          <a:bodyPr/>
          <a:lstStyle>
            <a:lvl1pPr algn="ctr">
              <a:defRPr sz="1000">
                <a:solidFill>
                  <a:schemeClr val="tx2"/>
                </a:solidFill>
              </a:defRPr>
            </a:lvl1pPr>
          </a:lstStyle>
          <a:p>
            <a:fld id="{7589FC9C-E6F6-5D46-B924-B61A39A81A38}" type="slidenum">
              <a:rPr lang="en-US" smtClean="0"/>
              <a:pPr/>
              <a:t>‹#›</a:t>
            </a:fld>
            <a:endParaRPr lang="en-US" dirty="0"/>
          </a:p>
        </p:txBody>
      </p:sp>
      <p:cxnSp>
        <p:nvCxnSpPr>
          <p:cNvPr id="9" name="Straight Connector 8"/>
          <p:cNvCxnSpPr/>
          <p:nvPr userDrawn="1"/>
        </p:nvCxnSpPr>
        <p:spPr>
          <a:xfrm>
            <a:off x="182880" y="935656"/>
            <a:ext cx="11765280" cy="0"/>
          </a:xfrm>
          <a:prstGeom prst="line">
            <a:avLst/>
          </a:prstGeom>
          <a:ln/>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1395" y="6283202"/>
            <a:ext cx="1447200" cy="376172"/>
          </a:xfrm>
          <a:prstGeom prst="rect">
            <a:avLst/>
          </a:prstGeom>
        </p:spPr>
      </p:pic>
      <p:pic>
        <p:nvPicPr>
          <p:cNvPr id="4" name="Picture 3"/>
          <p:cNvPicPr>
            <a:picLocks noChangeAspect="1"/>
          </p:cNvPicPr>
          <p:nvPr userDrawn="1"/>
        </p:nvPicPr>
        <p:blipFill>
          <a:blip r:embed="rId3"/>
          <a:stretch>
            <a:fillRect/>
          </a:stretch>
        </p:blipFill>
        <p:spPr>
          <a:xfrm>
            <a:off x="370175" y="6283203"/>
            <a:ext cx="1965195" cy="466977"/>
          </a:xfrm>
          <a:prstGeom prst="rect">
            <a:avLst/>
          </a:prstGeom>
        </p:spPr>
      </p:pic>
    </p:spTree>
    <p:extLst>
      <p:ext uri="{BB962C8B-B14F-4D97-AF65-F5344CB8AC3E}">
        <p14:creationId xmlns:p14="http://schemas.microsoft.com/office/powerpoint/2010/main" val="2457528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5A9F7-08D8-42E3-A7A3-20C523D26F16}"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293089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5A9F7-08D8-42E3-A7A3-20C523D26F16}"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393367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5A9F7-08D8-42E3-A7A3-20C523D26F16}"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183000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5A9F7-08D8-42E3-A7A3-20C523D26F16}"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7424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5A9F7-08D8-42E3-A7A3-20C523D26F16}"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428744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5A9F7-08D8-42E3-A7A3-20C523D26F16}"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186985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5A9F7-08D8-42E3-A7A3-20C523D26F16}"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257521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5A9F7-08D8-42E3-A7A3-20C523D26F16}"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204C-AE12-46E3-844F-62B36D4C6E0F}" type="slidenum">
              <a:rPr lang="en-US" smtClean="0"/>
              <a:t>‹#›</a:t>
            </a:fld>
            <a:endParaRPr lang="en-US"/>
          </a:p>
        </p:txBody>
      </p:sp>
    </p:spTree>
    <p:extLst>
      <p:ext uri="{BB962C8B-B14F-4D97-AF65-F5344CB8AC3E}">
        <p14:creationId xmlns:p14="http://schemas.microsoft.com/office/powerpoint/2010/main" val="402964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5A9F7-08D8-42E3-A7A3-20C523D26F16}" type="datetimeFigureOut">
              <a:rPr lang="en-US" smtClean="0"/>
              <a:t>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C204C-AE12-46E3-844F-62B36D4C6E0F}" type="slidenum">
              <a:rPr lang="en-US" smtClean="0"/>
              <a:t>‹#›</a:t>
            </a:fld>
            <a:endParaRPr lang="en-US"/>
          </a:p>
        </p:txBody>
      </p:sp>
    </p:spTree>
    <p:extLst>
      <p:ext uri="{BB962C8B-B14F-4D97-AF65-F5344CB8AC3E}">
        <p14:creationId xmlns:p14="http://schemas.microsoft.com/office/powerpoint/2010/main" val="331493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corporate.comcast.com/news-information/news-feed/comcast-begins-rollout-of-residential-2-gig-service-in-atlanta-metro-are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Client_Files\17300 Comcast\Media Day 2016\Materials from Comcast\Logo on office door.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760" y="0"/>
            <a:ext cx="13004800" cy="867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62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Client_Files\17300 Comcast\Media Day 2016\Materials from Comcast\Logo on office door.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99608"/>
            <a:ext cx="12192000" cy="8131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3612" y="5461462"/>
            <a:ext cx="1524776" cy="923330"/>
          </a:xfrm>
          <a:prstGeom prst="rect">
            <a:avLst/>
          </a:prstGeom>
          <a:noFill/>
        </p:spPr>
        <p:txBody>
          <a:bodyPr wrap="none" rtlCol="0">
            <a:spAutoFit/>
          </a:bodyPr>
          <a:lstStyle/>
          <a:p>
            <a:r>
              <a:rPr lang="en-US" sz="5400" dirty="0" smtClean="0"/>
              <a:t>Q&amp;A</a:t>
            </a:r>
            <a:endParaRPr lang="en-US" sz="5400" dirty="0"/>
          </a:p>
        </p:txBody>
      </p:sp>
    </p:spTree>
    <p:extLst>
      <p:ext uri="{BB962C8B-B14F-4D97-AF65-F5344CB8AC3E}">
        <p14:creationId xmlns:p14="http://schemas.microsoft.com/office/powerpoint/2010/main" val="317106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lvl1pPr defTabSz="939800" eaLnBrk="0" hangingPunct="0">
              <a:defRPr sz="2400">
                <a:solidFill>
                  <a:schemeClr val="tx1"/>
                </a:solidFill>
                <a:latin typeface="Arial" charset="0"/>
                <a:ea typeface="ヒラギノ角ゴ Pro W3" charset="0"/>
                <a:cs typeface="ヒラギノ角ゴ Pro W3" charset="0"/>
              </a:defRPr>
            </a:lvl1pPr>
            <a:lvl2pPr marL="742950" indent="-285750" defTabSz="939800" eaLnBrk="0" hangingPunct="0">
              <a:defRPr sz="2400">
                <a:solidFill>
                  <a:schemeClr val="tx1"/>
                </a:solidFill>
                <a:latin typeface="Arial" charset="0"/>
                <a:ea typeface="ヒラギノ角ゴ Pro W3" charset="0"/>
              </a:defRPr>
            </a:lvl2pPr>
            <a:lvl3pPr marL="1143000" indent="-228600" defTabSz="939800" eaLnBrk="0" hangingPunct="0">
              <a:defRPr sz="2400">
                <a:solidFill>
                  <a:schemeClr val="tx1"/>
                </a:solidFill>
                <a:latin typeface="Arial" charset="0"/>
                <a:ea typeface="ヒラギノ角ゴ Pro W3" charset="0"/>
              </a:defRPr>
            </a:lvl3pPr>
            <a:lvl4pPr marL="1600200" indent="-228600" defTabSz="939800" eaLnBrk="0" hangingPunct="0">
              <a:defRPr sz="2400">
                <a:solidFill>
                  <a:schemeClr val="tx1"/>
                </a:solidFill>
                <a:latin typeface="Arial" charset="0"/>
                <a:ea typeface="ヒラギノ角ゴ Pro W3" charset="0"/>
              </a:defRPr>
            </a:lvl4pPr>
            <a:lvl5pPr marL="2057400" indent="-228600" defTabSz="939800" eaLnBrk="0" hangingPunct="0">
              <a:defRPr sz="2400">
                <a:solidFill>
                  <a:schemeClr val="tx1"/>
                </a:solidFill>
                <a:latin typeface="Arial" charset="0"/>
                <a:ea typeface="ヒラギノ角ゴ Pro W3" charset="0"/>
              </a:defRPr>
            </a:lvl5pPr>
            <a:lvl6pPr marL="2514600" indent="-228600" defTabSz="9398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defTabSz="9398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defTabSz="9398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defTabSz="939800" eaLnBrk="0" fontAlgn="base" hangingPunct="0">
              <a:spcBef>
                <a:spcPct val="0"/>
              </a:spcBef>
              <a:spcAft>
                <a:spcPct val="0"/>
              </a:spcAft>
              <a:defRPr sz="2400">
                <a:solidFill>
                  <a:schemeClr val="tx1"/>
                </a:solidFill>
                <a:latin typeface="Arial" charset="0"/>
                <a:ea typeface="ヒラギノ角ゴ Pro W3" charset="0"/>
              </a:defRPr>
            </a:lvl9pPr>
          </a:lstStyle>
          <a:p>
            <a:fld id="{4C3C7D2B-5935-AC47-A1A2-9933E88A5E23}" type="slidenum">
              <a:rPr lang="en-US" sz="800">
                <a:cs typeface="ＭＳ Ｐゴシック" charset="0"/>
              </a:rPr>
              <a:pPr/>
              <a:t>2</a:t>
            </a:fld>
            <a:endParaRPr lang="en-US" sz="800" dirty="0">
              <a:cs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18" y="260269"/>
            <a:ext cx="12192000" cy="812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2" y="2342231"/>
            <a:ext cx="2371050" cy="1924554"/>
          </a:xfrm>
          <a:prstGeom prst="rect">
            <a:avLst/>
          </a:prstGeom>
        </p:spPr>
      </p:pic>
      <p:sp>
        <p:nvSpPr>
          <p:cNvPr id="4" name="TextBox 3"/>
          <p:cNvSpPr txBox="1"/>
          <p:nvPr/>
        </p:nvSpPr>
        <p:spPr>
          <a:xfrm>
            <a:off x="1014153" y="2943346"/>
            <a:ext cx="3559629" cy="1323439"/>
          </a:xfrm>
          <a:prstGeom prst="rect">
            <a:avLst/>
          </a:prstGeom>
          <a:noFill/>
        </p:spPr>
        <p:txBody>
          <a:bodyPr wrap="none" rtlCol="0">
            <a:spAutoFit/>
          </a:bodyPr>
          <a:lstStyle/>
          <a:p>
            <a:r>
              <a:rPr lang="en-US" sz="3200" dirty="0" smtClean="0"/>
              <a:t>Chris Hanna</a:t>
            </a:r>
          </a:p>
          <a:p>
            <a:r>
              <a:rPr lang="en-US" sz="2400" dirty="0" smtClean="0"/>
              <a:t>Sales Engineering Manager</a:t>
            </a:r>
          </a:p>
          <a:p>
            <a:r>
              <a:rPr lang="en-US" sz="2400" dirty="0" smtClean="0"/>
              <a:t>Comcast Business</a:t>
            </a:r>
            <a:endParaRPr lang="en-US" sz="2400" dirty="0"/>
          </a:p>
        </p:txBody>
      </p:sp>
    </p:spTree>
    <p:extLst>
      <p:ext uri="{BB962C8B-B14F-4D97-AF65-F5344CB8AC3E}">
        <p14:creationId xmlns:p14="http://schemas.microsoft.com/office/powerpoint/2010/main" val="408689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lvl1pPr defTabSz="939800" eaLnBrk="0" hangingPunct="0">
              <a:defRPr sz="2400">
                <a:solidFill>
                  <a:schemeClr val="tx1"/>
                </a:solidFill>
                <a:latin typeface="Arial" charset="0"/>
                <a:ea typeface="ヒラギノ角ゴ Pro W3" charset="0"/>
                <a:cs typeface="ヒラギノ角ゴ Pro W3" charset="0"/>
              </a:defRPr>
            </a:lvl1pPr>
            <a:lvl2pPr marL="742950" indent="-285750" defTabSz="939800" eaLnBrk="0" hangingPunct="0">
              <a:defRPr sz="2400">
                <a:solidFill>
                  <a:schemeClr val="tx1"/>
                </a:solidFill>
                <a:latin typeface="Arial" charset="0"/>
                <a:ea typeface="ヒラギノ角ゴ Pro W3" charset="0"/>
              </a:defRPr>
            </a:lvl2pPr>
            <a:lvl3pPr marL="1143000" indent="-228600" defTabSz="939800" eaLnBrk="0" hangingPunct="0">
              <a:defRPr sz="2400">
                <a:solidFill>
                  <a:schemeClr val="tx1"/>
                </a:solidFill>
                <a:latin typeface="Arial" charset="0"/>
                <a:ea typeface="ヒラギノ角ゴ Pro W3" charset="0"/>
              </a:defRPr>
            </a:lvl3pPr>
            <a:lvl4pPr marL="1600200" indent="-228600" defTabSz="939800" eaLnBrk="0" hangingPunct="0">
              <a:defRPr sz="2400">
                <a:solidFill>
                  <a:schemeClr val="tx1"/>
                </a:solidFill>
                <a:latin typeface="Arial" charset="0"/>
                <a:ea typeface="ヒラギノ角ゴ Pro W3" charset="0"/>
              </a:defRPr>
            </a:lvl4pPr>
            <a:lvl5pPr marL="2057400" indent="-228600" defTabSz="939800" eaLnBrk="0" hangingPunct="0">
              <a:defRPr sz="2400">
                <a:solidFill>
                  <a:schemeClr val="tx1"/>
                </a:solidFill>
                <a:latin typeface="Arial" charset="0"/>
                <a:ea typeface="ヒラギノ角ゴ Pro W3" charset="0"/>
              </a:defRPr>
            </a:lvl5pPr>
            <a:lvl6pPr marL="2514600" indent="-228600" defTabSz="9398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defTabSz="9398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defTabSz="9398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defTabSz="939800" eaLnBrk="0" fontAlgn="base" hangingPunct="0">
              <a:spcBef>
                <a:spcPct val="0"/>
              </a:spcBef>
              <a:spcAft>
                <a:spcPct val="0"/>
              </a:spcAft>
              <a:defRPr sz="2400">
                <a:solidFill>
                  <a:schemeClr val="tx1"/>
                </a:solidFill>
                <a:latin typeface="Arial" charset="0"/>
                <a:ea typeface="ヒラギノ角ゴ Pro W3" charset="0"/>
              </a:defRPr>
            </a:lvl9pPr>
          </a:lstStyle>
          <a:p>
            <a:fld id="{4C3C7D2B-5935-AC47-A1A2-9933E88A5E23}" type="slidenum">
              <a:rPr lang="en-US" sz="800">
                <a:cs typeface="ＭＳ Ｐゴシック" charset="0"/>
              </a:rPr>
              <a:pPr/>
              <a:t>3</a:t>
            </a:fld>
            <a:endParaRPr lang="en-US" sz="800" dirty="0">
              <a:cs typeface="ＭＳ Ｐゴシック" charset="0"/>
            </a:endParaRPr>
          </a:p>
        </p:txBody>
      </p:sp>
      <p:pic>
        <p:nvPicPr>
          <p:cNvPr id="5123" name="Picture 3" descr="Searc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314801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orporate.comcast.com/images/gigabit-speeds-press-release-hero-final.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 y="0"/>
            <a:ext cx="12192000" cy="685098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66676" y="46341"/>
            <a:ext cx="12058650" cy="1325563"/>
          </a:xfrm>
        </p:spPr>
        <p:txBody>
          <a:bodyPr>
            <a:normAutofit/>
          </a:bodyPr>
          <a:lstStyle/>
          <a:p>
            <a:pPr algn="ctr"/>
            <a:r>
              <a:rPr lang="en-US" sz="4800" b="1" dirty="0">
                <a:solidFill>
                  <a:schemeClr val="bg1"/>
                </a:solidFill>
                <a:latin typeface="Arial" charset="0"/>
              </a:rPr>
              <a:t>How It’s All Possible: </a:t>
            </a:r>
            <a:r>
              <a:rPr lang="en-US" sz="4800" b="1" dirty="0" smtClean="0">
                <a:solidFill>
                  <a:schemeClr val="bg1"/>
                </a:solidFill>
                <a:latin typeface="Arial" charset="0"/>
              </a:rPr>
              <a:t>We Invest</a:t>
            </a:r>
            <a:endParaRPr lang="en-US" b="1" dirty="0">
              <a:solidFill>
                <a:schemeClr val="tx1"/>
              </a:solidFill>
              <a:latin typeface="+mn-lt"/>
            </a:endParaRPr>
          </a:p>
        </p:txBody>
      </p:sp>
      <p:sp>
        <p:nvSpPr>
          <p:cNvPr id="8" name="TextBox 7"/>
          <p:cNvSpPr txBox="1"/>
          <p:nvPr/>
        </p:nvSpPr>
        <p:spPr>
          <a:xfrm>
            <a:off x="66676" y="1371904"/>
            <a:ext cx="6968438" cy="553997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bg1"/>
                </a:solidFill>
                <a:latin typeface="Arial" panose="020B0604020202020204" pitchFamily="34" charset="0"/>
                <a:cs typeface="Arial" panose="020B0604020202020204" pitchFamily="34" charset="0"/>
              </a:rPr>
              <a:t>Comcast invested more than $40 million in Twin Cities Region network expansion since 2016</a:t>
            </a:r>
          </a:p>
          <a:p>
            <a:pPr marL="342900" indent="-342900">
              <a:buFont typeface="Arial" panose="020B0604020202020204" pitchFamily="34" charset="0"/>
              <a:buChar char="•"/>
            </a:pPr>
            <a:endParaRPr lang="en-US" sz="20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schemeClr val="bg1"/>
                </a:solidFill>
                <a:latin typeface="Arial" panose="020B0604020202020204" pitchFamily="34" charset="0"/>
                <a:cs typeface="Arial" panose="020B0604020202020204" pitchFamily="34" charset="0"/>
              </a:rPr>
              <a:t>More than $6 million in network expansions in downtown Minneapolis, bringing greater competitive choice to hundreds of new businesses </a:t>
            </a:r>
          </a:p>
          <a:p>
            <a:pPr marL="342900" indent="-342900">
              <a:buFont typeface="Arial" panose="020B0604020202020204" pitchFamily="34" charset="0"/>
              <a:buChar char="•"/>
            </a:pPr>
            <a:endParaRPr lang="en-US" sz="20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smtClean="0">
                <a:solidFill>
                  <a:schemeClr val="bg1"/>
                </a:solidFill>
                <a:latin typeface="Arial" panose="020B0604020202020204" pitchFamily="34" charset="0"/>
                <a:cs typeface="Arial" panose="020B0604020202020204" pitchFamily="34" charset="0"/>
              </a:rPr>
              <a:t>Introduction of ubiquitous 1-Gig internet service to Twin Cities area businesses using Comcast’s existing network</a:t>
            </a:r>
            <a:endParaRPr lang="en-US" sz="2000" b="1" dirty="0">
              <a:solidFill>
                <a:schemeClr val="bg1"/>
              </a:solidFill>
              <a:latin typeface="Arial" panose="020B0604020202020204" pitchFamily="34" charset="0"/>
              <a:cs typeface="Arial" panose="020B0604020202020204" pitchFamily="34" charset="0"/>
            </a:endParaRPr>
          </a:p>
          <a:p>
            <a:pPr lvl="0"/>
            <a:endParaRPr lang="en-US" sz="2000" b="1" dirty="0" smtClean="0">
              <a:solidFill>
                <a:schemeClr val="bg1"/>
              </a:solidFill>
            </a:endParaRPr>
          </a:p>
          <a:p>
            <a:pPr marL="342900" lvl="0" indent="-342900">
              <a:buFont typeface="Arial" panose="020B0604020202020204" pitchFamily="34" charset="0"/>
              <a:buChar char="•"/>
            </a:pPr>
            <a:r>
              <a:rPr lang="en-US" sz="2000" b="1" dirty="0" smtClean="0">
                <a:solidFill>
                  <a:schemeClr val="bg1"/>
                </a:solidFill>
              </a:rPr>
              <a:t>Activation </a:t>
            </a:r>
            <a:r>
              <a:rPr lang="en-US" sz="2000" b="1" dirty="0">
                <a:solidFill>
                  <a:schemeClr val="bg1"/>
                </a:solidFill>
              </a:rPr>
              <a:t>of </a:t>
            </a:r>
            <a:r>
              <a:rPr lang="en-US" sz="2000" b="1" dirty="0" smtClean="0">
                <a:solidFill>
                  <a:schemeClr val="bg1"/>
                </a:solidFill>
              </a:rPr>
              <a:t>enterprise-level Comcast Business </a:t>
            </a:r>
            <a:r>
              <a:rPr lang="en-US" sz="2000" b="1" dirty="0" err="1" smtClean="0">
                <a:solidFill>
                  <a:schemeClr val="bg1"/>
                </a:solidFill>
              </a:rPr>
              <a:t>ActiveCore</a:t>
            </a:r>
            <a:r>
              <a:rPr lang="en-US" sz="2000" b="1" dirty="0" smtClean="0">
                <a:solidFill>
                  <a:schemeClr val="bg1"/>
                </a:solidFill>
              </a:rPr>
              <a:t> SDN platform, the </a:t>
            </a:r>
            <a:r>
              <a:rPr lang="en-US" sz="2000" b="1" dirty="0">
                <a:solidFill>
                  <a:schemeClr val="bg1"/>
                </a:solidFill>
              </a:rPr>
              <a:t>first cable-delivered, gigabit-ready SDN platform allowing businesses to manage networks, systems and costs across multiple locations.</a:t>
            </a: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3538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orporate.comcast.com/images/nashville-gig-hero.jpg"/>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 y="0"/>
            <a:ext cx="12192000" cy="685098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34391" y="416097"/>
            <a:ext cx="11723220" cy="807267"/>
          </a:xfrm>
        </p:spPr>
        <p:txBody>
          <a:bodyPr>
            <a:noAutofit/>
          </a:bodyPr>
          <a:lstStyle/>
          <a:p>
            <a:pPr algn="ctr"/>
            <a:r>
              <a:rPr lang="en-US" sz="4800" b="1" dirty="0">
                <a:solidFill>
                  <a:schemeClr val="bg1"/>
                </a:solidFill>
                <a:latin typeface="Arial" charset="0"/>
              </a:rPr>
              <a:t>How It’s All Possible: We Leverage Our Reliable &amp; Scalable Network</a:t>
            </a:r>
            <a:endParaRPr lang="en-US" sz="4800" b="1" dirty="0">
              <a:solidFill>
                <a:schemeClr val="bg1"/>
              </a:solidFill>
            </a:endParaRPr>
          </a:p>
        </p:txBody>
      </p:sp>
      <p:sp>
        <p:nvSpPr>
          <p:cNvPr id="6" name="Slide Number Placeholder 5"/>
          <p:cNvSpPr>
            <a:spLocks noGrp="1"/>
          </p:cNvSpPr>
          <p:nvPr>
            <p:ph type="sldNum" sz="quarter" idx="17"/>
          </p:nvPr>
        </p:nvSpPr>
        <p:spPr/>
        <p:txBody>
          <a:bodyPr/>
          <a:lstStyle>
            <a:lvl1pPr defTabSz="939800" eaLnBrk="0" hangingPunct="0">
              <a:defRPr sz="2400">
                <a:solidFill>
                  <a:schemeClr val="tx1"/>
                </a:solidFill>
                <a:latin typeface="Arial" charset="0"/>
                <a:ea typeface="ヒラギノ角ゴ Pro W3" charset="0"/>
                <a:cs typeface="ヒラギノ角ゴ Pro W3" charset="0"/>
              </a:defRPr>
            </a:lvl1pPr>
            <a:lvl2pPr marL="742950" indent="-285750" defTabSz="939800" eaLnBrk="0" hangingPunct="0">
              <a:defRPr sz="2400">
                <a:solidFill>
                  <a:schemeClr val="tx1"/>
                </a:solidFill>
                <a:latin typeface="Arial" charset="0"/>
                <a:ea typeface="ヒラギノ角ゴ Pro W3" charset="0"/>
              </a:defRPr>
            </a:lvl2pPr>
            <a:lvl3pPr marL="1143000" indent="-228600" defTabSz="939800" eaLnBrk="0" hangingPunct="0">
              <a:defRPr sz="2400">
                <a:solidFill>
                  <a:schemeClr val="tx1"/>
                </a:solidFill>
                <a:latin typeface="Arial" charset="0"/>
                <a:ea typeface="ヒラギノ角ゴ Pro W3" charset="0"/>
              </a:defRPr>
            </a:lvl3pPr>
            <a:lvl4pPr marL="1600200" indent="-228600" defTabSz="939800" eaLnBrk="0" hangingPunct="0">
              <a:defRPr sz="2400">
                <a:solidFill>
                  <a:schemeClr val="tx1"/>
                </a:solidFill>
                <a:latin typeface="Arial" charset="0"/>
                <a:ea typeface="ヒラギノ角ゴ Pro W3" charset="0"/>
              </a:defRPr>
            </a:lvl4pPr>
            <a:lvl5pPr marL="2057400" indent="-228600" defTabSz="939800" eaLnBrk="0" hangingPunct="0">
              <a:defRPr sz="2400">
                <a:solidFill>
                  <a:schemeClr val="tx1"/>
                </a:solidFill>
                <a:latin typeface="Arial" charset="0"/>
                <a:ea typeface="ヒラギノ角ゴ Pro W3" charset="0"/>
              </a:defRPr>
            </a:lvl5pPr>
            <a:lvl6pPr marL="2514600" indent="-228600" defTabSz="9398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defTabSz="9398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defTabSz="9398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defTabSz="939800" eaLnBrk="0" fontAlgn="base" hangingPunct="0">
              <a:spcBef>
                <a:spcPct val="0"/>
              </a:spcBef>
              <a:spcAft>
                <a:spcPct val="0"/>
              </a:spcAft>
              <a:defRPr sz="2400">
                <a:solidFill>
                  <a:schemeClr val="tx1"/>
                </a:solidFill>
                <a:latin typeface="Arial" charset="0"/>
                <a:ea typeface="ヒラギノ角ゴ Pro W3" charset="0"/>
              </a:defRPr>
            </a:lvl9pPr>
          </a:lstStyle>
          <a:p>
            <a:fld id="{4C3C7D2B-5935-AC47-A1A2-9933E88A5E23}" type="slidenum">
              <a:rPr lang="en-US" sz="800">
                <a:cs typeface="ＭＳ Ｐゴシック" charset="0"/>
              </a:rPr>
              <a:pPr/>
              <a:t>4</a:t>
            </a:fld>
            <a:endParaRPr lang="en-US" sz="800" dirty="0">
              <a:cs typeface="ＭＳ Ｐゴシック" charset="0"/>
            </a:endParaRPr>
          </a:p>
        </p:txBody>
      </p:sp>
      <p:sp>
        <p:nvSpPr>
          <p:cNvPr id="7" name="Text Placeholder 8"/>
          <p:cNvSpPr txBox="1">
            <a:spLocks/>
          </p:cNvSpPr>
          <p:nvPr/>
        </p:nvSpPr>
        <p:spPr bwMode="auto">
          <a:xfrm>
            <a:off x="384992" y="3205162"/>
            <a:ext cx="10791824"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lIns="0" tIns="0" rIns="0" bIns="0"/>
          <a:lstStyle>
            <a:lvl1pPr eaLnBrk="0" hangingPunct="0">
              <a:defRPr sz="2400">
                <a:solidFill>
                  <a:schemeClr val="tx1"/>
                </a:solidFill>
                <a:latin typeface="Arial" charset="0"/>
                <a:ea typeface="ヒラギノ角ゴ Pro W3" charset="0"/>
                <a:cs typeface="ヒラギノ角ゴ Pro W3" charset="0"/>
              </a:defRPr>
            </a:lvl1pPr>
            <a:lvl2pPr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342900" indent="-342900">
              <a:lnSpc>
                <a:spcPct val="100000"/>
              </a:lnSpc>
              <a:spcBef>
                <a:spcPts val="0"/>
              </a:spcBef>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Comcast’s DOCSIS 3.1-based business internet service provides gigabit speeds for any business environment – whether a distributed enterprise with locations across the country or a small business with only a handful of locations</a:t>
            </a:r>
            <a:r>
              <a:rPr lang="en-US" sz="2000" b="1" dirty="0" smtClean="0">
                <a:solidFill>
                  <a:schemeClr val="bg1"/>
                </a:solidFill>
                <a:latin typeface="Arial" panose="020B0604020202020204" pitchFamily="34" charset="0"/>
                <a:cs typeface="Arial" panose="020B0604020202020204" pitchFamily="34" charset="0"/>
              </a:rPr>
              <a:t>.</a:t>
            </a:r>
          </a:p>
          <a:p>
            <a:pPr marL="342900" indent="-342900">
              <a:lnSpc>
                <a:spcPct val="100000"/>
              </a:lnSpc>
              <a:spcBef>
                <a:spcPts val="0"/>
              </a:spcBef>
              <a:buFont typeface="Arial" panose="020B0604020202020204" pitchFamily="34" charset="0"/>
              <a:buChar char="•"/>
            </a:pPr>
            <a:endParaRPr lang="en-US" sz="2000" b="1" dirty="0" smtClean="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000" b="1" dirty="0">
                <a:solidFill>
                  <a:schemeClr val="bg1"/>
                </a:solidFill>
              </a:rPr>
              <a:t>Its speed and cost efficiencies make it ideally suited for government agencies and organizations in the retail, healthcare, manufacturing, hospitality and education industries.</a:t>
            </a:r>
            <a:r>
              <a:rPr lang="en-US" sz="2000" b="1" dirty="0" smtClean="0">
                <a:solidFill>
                  <a:schemeClr val="bg1"/>
                </a:solidFill>
                <a:latin typeface="Arial" panose="020B0604020202020204" pitchFamily="34" charset="0"/>
                <a:cs typeface="Arial" panose="020B0604020202020204" pitchFamily="34" charset="0"/>
              </a:rPr>
              <a:t> </a:t>
            </a:r>
          </a:p>
          <a:p>
            <a:pPr>
              <a:lnSpc>
                <a:spcPct val="100000"/>
              </a:lnSpc>
              <a:spcBef>
                <a:spcPts val="0"/>
              </a:spcBef>
            </a:pPr>
            <a:endParaRPr lang="en-US" sz="2000" b="1" dirty="0" smtClean="0">
              <a:solidFill>
                <a:schemeClr val="bg1"/>
              </a:solidFill>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000" b="1" dirty="0">
                <a:solidFill>
                  <a:schemeClr val="bg1"/>
                </a:solidFill>
              </a:rPr>
              <a:t>The service tiers complement existing gigabit and multi-gigabit options already available to Comcast Business customers, including Comcast Business Ethernet, which the company launched in, and has been expanding nationally since, 2011</a:t>
            </a:r>
            <a:endParaRPr lang="en-US" sz="2000" b="1" dirty="0" smtClean="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384992" y="1877422"/>
            <a:ext cx="5776912"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bg1"/>
                </a:solidFill>
                <a:latin typeface="Arial" panose="020B0604020202020204" pitchFamily="34" charset="0"/>
                <a:cs typeface="Arial" panose="020B0604020202020204" pitchFamily="34" charset="0"/>
              </a:rPr>
              <a:t>Introduced world’s first DOCSIS 3.1 technology to deliver gigabit internet speeds.</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69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ands.emf"/>
          <p:cNvPicPr>
            <a:picLocks noChangeAspect="1"/>
          </p:cNvPicPr>
          <p:nvPr/>
        </p:nvPicPr>
        <p:blipFill rotWithShape="1">
          <a:blip r:embed="rId3">
            <a:extLst>
              <a:ext uri="{28A0092B-C50C-407E-A947-70E740481C1C}">
                <a14:useLocalDpi xmlns:a14="http://schemas.microsoft.com/office/drawing/2010/main" val="0"/>
              </a:ext>
            </a:extLst>
          </a:blip>
          <a:srcRect b="21591"/>
          <a:stretch/>
        </p:blipFill>
        <p:spPr>
          <a:xfrm>
            <a:off x="-29706" y="4697213"/>
            <a:ext cx="1835793" cy="1109916"/>
          </a:xfrm>
          <a:prstGeom prst="rect">
            <a:avLst/>
          </a:prstGeom>
        </p:spPr>
      </p:pic>
      <p:sp>
        <p:nvSpPr>
          <p:cNvPr id="14" name="Rectangle 13"/>
          <p:cNvSpPr/>
          <p:nvPr/>
        </p:nvSpPr>
        <p:spPr>
          <a:xfrm>
            <a:off x="1675572" y="3558403"/>
            <a:ext cx="2537755" cy="2472472"/>
          </a:xfrm>
          <a:prstGeom prst="rect">
            <a:avLst/>
          </a:prstGeom>
        </p:spPr>
        <p:txBody>
          <a:bodyPr wrap="square">
            <a:spAutoFit/>
          </a:bodyPr>
          <a:lstStyle/>
          <a:p>
            <a:pPr>
              <a:spcBef>
                <a:spcPts val="1600"/>
              </a:spcBef>
              <a:tabLst>
                <a:tab pos="1598044" algn="l"/>
              </a:tabLst>
            </a:pPr>
            <a:r>
              <a:rPr lang="en-US" sz="1600" b="1" dirty="0">
                <a:solidFill>
                  <a:srgbClr val="0056A9"/>
                </a:solidFill>
                <a:latin typeface="Arial Narrow"/>
                <a:cs typeface="Arial Narrow"/>
              </a:rPr>
              <a:t>Our industry leading Business Internet and Ethernet</a:t>
            </a:r>
            <a:r>
              <a:rPr lang="en-US" sz="1600" b="1" dirty="0">
                <a:solidFill>
                  <a:srgbClr val="595959"/>
                </a:solidFill>
                <a:latin typeface="Arial Narrow"/>
                <a:cs typeface="Arial Narrow"/>
              </a:rPr>
              <a:t> </a:t>
            </a:r>
            <a:r>
              <a:rPr lang="en-US" sz="1600" dirty="0">
                <a:solidFill>
                  <a:srgbClr val="595959"/>
                </a:solidFill>
                <a:latin typeface="Arial Narrow"/>
                <a:cs typeface="Arial Narrow"/>
              </a:rPr>
              <a:t>network infrastructure</a:t>
            </a:r>
            <a:br>
              <a:rPr lang="en-US" sz="1600" dirty="0">
                <a:solidFill>
                  <a:srgbClr val="595959"/>
                </a:solidFill>
                <a:latin typeface="Arial Narrow"/>
                <a:cs typeface="Arial Narrow"/>
              </a:rPr>
            </a:br>
            <a:endParaRPr lang="en-US" sz="1600" dirty="0">
              <a:solidFill>
                <a:srgbClr val="595959"/>
              </a:solidFill>
              <a:latin typeface="Arial Narrow"/>
              <a:cs typeface="Arial Narrow"/>
            </a:endParaRPr>
          </a:p>
          <a:p>
            <a:pPr>
              <a:spcBef>
                <a:spcPts val="1600"/>
              </a:spcBef>
              <a:tabLst>
                <a:tab pos="1598044" algn="l"/>
              </a:tabLst>
            </a:pPr>
            <a:r>
              <a:rPr lang="en-US" sz="1600" dirty="0">
                <a:solidFill>
                  <a:srgbClr val="595959"/>
                </a:solidFill>
                <a:latin typeface="Arial Narrow"/>
                <a:cs typeface="Arial Narrow"/>
              </a:rPr>
              <a:t>Our deep, rich </a:t>
            </a:r>
            <a:r>
              <a:rPr lang="en-US" sz="1600" b="1" dirty="0">
                <a:solidFill>
                  <a:srgbClr val="0056A9"/>
                </a:solidFill>
                <a:latin typeface="Arial Narrow"/>
                <a:cs typeface="Arial Narrow"/>
              </a:rPr>
              <a:t>relationships with leading providers</a:t>
            </a:r>
          </a:p>
          <a:p>
            <a:pPr>
              <a:spcBef>
                <a:spcPts val="1600"/>
              </a:spcBef>
              <a:tabLst>
                <a:tab pos="1598044" algn="l"/>
              </a:tabLst>
            </a:pPr>
            <a:r>
              <a:rPr lang="en-US" sz="1600" dirty="0">
                <a:solidFill>
                  <a:srgbClr val="1F3F7D"/>
                </a:solidFill>
                <a:latin typeface="Arial Narrow"/>
                <a:cs typeface="Arial Narrow"/>
              </a:rPr>
              <a:t/>
            </a:r>
            <a:br>
              <a:rPr lang="en-US" sz="1600" dirty="0">
                <a:solidFill>
                  <a:srgbClr val="1F3F7D"/>
                </a:solidFill>
                <a:latin typeface="Arial Narrow"/>
                <a:cs typeface="Arial Narrow"/>
              </a:rPr>
            </a:br>
            <a:endParaRPr lang="en-US" sz="1600" b="1" dirty="0">
              <a:solidFill>
                <a:srgbClr val="1F3F7D"/>
              </a:solidFill>
              <a:latin typeface="Arial Narrow"/>
              <a:cs typeface="Arial Narrow"/>
            </a:endParaRPr>
          </a:p>
        </p:txBody>
      </p:sp>
      <p:sp>
        <p:nvSpPr>
          <p:cNvPr id="15" name="Rectangle 14"/>
          <p:cNvSpPr/>
          <p:nvPr/>
        </p:nvSpPr>
        <p:spPr>
          <a:xfrm>
            <a:off x="5716879" y="3556468"/>
            <a:ext cx="2172707" cy="2767937"/>
          </a:xfrm>
          <a:prstGeom prst="rect">
            <a:avLst/>
          </a:prstGeom>
        </p:spPr>
        <p:txBody>
          <a:bodyPr wrap="square">
            <a:spAutoFit/>
          </a:bodyPr>
          <a:lstStyle/>
          <a:p>
            <a:pPr>
              <a:spcBef>
                <a:spcPts val="1600"/>
              </a:spcBef>
              <a:tabLst>
                <a:tab pos="1598044" algn="l"/>
              </a:tabLst>
            </a:pPr>
            <a:r>
              <a:rPr lang="en-US" sz="1600" b="1" dirty="0">
                <a:solidFill>
                  <a:srgbClr val="0056A9"/>
                </a:solidFill>
                <a:latin typeface="Arial Narrow"/>
                <a:cs typeface="Arial Narrow"/>
              </a:rPr>
              <a:t>Our continual network investment;</a:t>
            </a:r>
            <a:r>
              <a:rPr lang="en-US" sz="1600" b="1" dirty="0">
                <a:solidFill>
                  <a:srgbClr val="595959"/>
                </a:solidFill>
                <a:latin typeface="Arial Narrow"/>
                <a:cs typeface="Arial Narrow"/>
              </a:rPr>
              <a:t> </a:t>
            </a:r>
            <a:r>
              <a:rPr lang="en-US" sz="1600" dirty="0">
                <a:solidFill>
                  <a:srgbClr val="595959"/>
                </a:solidFill>
                <a:latin typeface="Arial Narrow"/>
                <a:cs typeface="Arial Narrow"/>
              </a:rPr>
              <a:t>$4.5B and we’re not done</a:t>
            </a:r>
            <a:br>
              <a:rPr lang="en-US" sz="1600" dirty="0">
                <a:solidFill>
                  <a:srgbClr val="595959"/>
                </a:solidFill>
                <a:latin typeface="Arial Narrow"/>
                <a:cs typeface="Arial Narrow"/>
              </a:rPr>
            </a:br>
            <a:r>
              <a:rPr lang="en-US" sz="1600" dirty="0">
                <a:solidFill>
                  <a:srgbClr val="595959"/>
                </a:solidFill>
                <a:latin typeface="Arial Narrow"/>
                <a:cs typeface="Arial Narrow"/>
              </a:rPr>
              <a:t/>
            </a:r>
            <a:br>
              <a:rPr lang="en-US" sz="1600" dirty="0">
                <a:solidFill>
                  <a:srgbClr val="595959"/>
                </a:solidFill>
                <a:latin typeface="Arial Narrow"/>
                <a:cs typeface="Arial Narrow"/>
              </a:rPr>
            </a:br>
            <a:endParaRPr lang="en-US" sz="1600" dirty="0">
              <a:solidFill>
                <a:srgbClr val="1F3F7D"/>
              </a:solidFill>
              <a:latin typeface="Arial Narrow"/>
              <a:cs typeface="Arial Narrow"/>
            </a:endParaRPr>
          </a:p>
          <a:p>
            <a:pPr>
              <a:spcBef>
                <a:spcPts val="1600"/>
              </a:spcBef>
              <a:tabLst>
                <a:tab pos="1598044" algn="l"/>
              </a:tabLst>
            </a:pPr>
            <a:r>
              <a:rPr lang="en-US" sz="1600" dirty="0">
                <a:solidFill>
                  <a:srgbClr val="595959"/>
                </a:solidFill>
                <a:latin typeface="Arial Narrow"/>
                <a:cs typeface="Arial Narrow"/>
              </a:rPr>
              <a:t>Our extensive </a:t>
            </a:r>
            <a:r>
              <a:rPr lang="en-US" sz="1600" b="1" dirty="0">
                <a:solidFill>
                  <a:srgbClr val="0056A9"/>
                </a:solidFill>
                <a:latin typeface="Arial Narrow"/>
                <a:cs typeface="Arial Narrow"/>
              </a:rPr>
              <a:t>Managed Services portfolio</a:t>
            </a:r>
          </a:p>
          <a:p>
            <a:pPr>
              <a:lnSpc>
                <a:spcPct val="110000"/>
              </a:lnSpc>
              <a:spcBef>
                <a:spcPts val="1600"/>
              </a:spcBef>
            </a:pPr>
            <a:r>
              <a:rPr lang="en-US" sz="1600" b="1" dirty="0">
                <a:solidFill>
                  <a:srgbClr val="1F3F7D"/>
                </a:solidFill>
                <a:latin typeface="Arial Narrow"/>
                <a:cs typeface="Arial Narrow"/>
              </a:rPr>
              <a:t/>
            </a:r>
            <a:br>
              <a:rPr lang="en-US" sz="1600" b="1" dirty="0">
                <a:solidFill>
                  <a:srgbClr val="1F3F7D"/>
                </a:solidFill>
                <a:latin typeface="Arial Narrow"/>
                <a:cs typeface="Arial Narrow"/>
              </a:rPr>
            </a:br>
            <a:endParaRPr lang="en-US" sz="1600" b="1" dirty="0">
              <a:solidFill>
                <a:srgbClr val="1F3F7D"/>
              </a:solidFill>
              <a:latin typeface="Arial Narrow"/>
              <a:cs typeface="Arial Narrow"/>
            </a:endParaRPr>
          </a:p>
        </p:txBody>
      </p:sp>
      <p:pic>
        <p:nvPicPr>
          <p:cNvPr id="16" name="Picture 15" descr="managed_portfolio.emf"/>
          <p:cNvPicPr>
            <a:picLocks noChangeAspect="1"/>
          </p:cNvPicPr>
          <p:nvPr/>
        </p:nvPicPr>
        <p:blipFill rotWithShape="1">
          <a:blip r:embed="rId4">
            <a:extLst>
              <a:ext uri="{28A0092B-C50C-407E-A947-70E740481C1C}">
                <a14:useLocalDpi xmlns:a14="http://schemas.microsoft.com/office/drawing/2010/main" val="0"/>
              </a:ext>
            </a:extLst>
          </a:blip>
          <a:srcRect b="20877"/>
          <a:stretch/>
        </p:blipFill>
        <p:spPr>
          <a:xfrm>
            <a:off x="4011709" y="4737356"/>
            <a:ext cx="1745052" cy="1054377"/>
          </a:xfrm>
          <a:prstGeom prst="rect">
            <a:avLst/>
          </a:prstGeom>
        </p:spPr>
      </p:pic>
      <p:sp>
        <p:nvSpPr>
          <p:cNvPr id="17" name="Rectangle 16"/>
          <p:cNvSpPr/>
          <p:nvPr/>
        </p:nvSpPr>
        <p:spPr>
          <a:xfrm>
            <a:off x="350181" y="2807497"/>
            <a:ext cx="6096000" cy="379656"/>
          </a:xfrm>
          <a:prstGeom prst="rect">
            <a:avLst/>
          </a:prstGeom>
        </p:spPr>
        <p:txBody>
          <a:bodyPr lIns="0">
            <a:spAutoFit/>
          </a:bodyPr>
          <a:lstStyle/>
          <a:p>
            <a:pPr>
              <a:spcBef>
                <a:spcPts val="1600"/>
              </a:spcBef>
            </a:pPr>
            <a:r>
              <a:rPr lang="en-US" sz="1867" b="1" dirty="0">
                <a:solidFill>
                  <a:schemeClr val="accent3"/>
                </a:solidFill>
                <a:latin typeface="Arial Narrow"/>
                <a:cs typeface="Arial Narrow"/>
              </a:rPr>
              <a:t>WE WILL ACCOMPLISH THIS BY LEVERAGING:</a:t>
            </a:r>
            <a:endParaRPr lang="en-US" sz="1867" dirty="0">
              <a:solidFill>
                <a:schemeClr val="accent3"/>
              </a:solidFill>
              <a:latin typeface="Arial Narrow"/>
              <a:cs typeface="Arial Narrow"/>
            </a:endParaRPr>
          </a:p>
        </p:txBody>
      </p:sp>
      <p:pic>
        <p:nvPicPr>
          <p:cNvPr id="18" name="Picture 17" descr="ehternet.emf"/>
          <p:cNvPicPr>
            <a:picLocks noChangeAspect="1"/>
          </p:cNvPicPr>
          <p:nvPr/>
        </p:nvPicPr>
        <p:blipFill rotWithShape="1">
          <a:blip r:embed="rId5">
            <a:extLst>
              <a:ext uri="{28A0092B-C50C-407E-A947-70E740481C1C}">
                <a14:useLocalDpi xmlns:a14="http://schemas.microsoft.com/office/drawing/2010/main" val="0"/>
              </a:ext>
            </a:extLst>
          </a:blip>
          <a:srcRect b="23628"/>
          <a:stretch/>
        </p:blipFill>
        <p:spPr>
          <a:xfrm>
            <a:off x="53279" y="3483096"/>
            <a:ext cx="1697997" cy="992445"/>
          </a:xfrm>
          <a:prstGeom prst="rect">
            <a:avLst/>
          </a:prstGeom>
        </p:spPr>
      </p:pic>
      <p:pic>
        <p:nvPicPr>
          <p:cNvPr id="12" name="Picture 11" descr="USmapsss2.emf"/>
          <p:cNvPicPr>
            <a:picLocks noChangeAspect="1"/>
          </p:cNvPicPr>
          <p:nvPr/>
        </p:nvPicPr>
        <p:blipFill rotWithShape="1">
          <a:blip r:embed="rId6">
            <a:extLst>
              <a:ext uri="{28A0092B-C50C-407E-A947-70E740481C1C}">
                <a14:useLocalDpi xmlns:a14="http://schemas.microsoft.com/office/drawing/2010/main" val="0"/>
              </a:ext>
            </a:extLst>
          </a:blip>
          <a:srcRect b="17645"/>
          <a:stretch/>
        </p:blipFill>
        <p:spPr>
          <a:xfrm>
            <a:off x="3981840" y="3236578"/>
            <a:ext cx="1756621" cy="1315933"/>
          </a:xfrm>
          <a:prstGeom prst="rect">
            <a:avLst/>
          </a:prstGeom>
        </p:spPr>
      </p:pic>
      <p:cxnSp>
        <p:nvCxnSpPr>
          <p:cNvPr id="22" name="Straight Connector 21"/>
          <p:cNvCxnSpPr/>
          <p:nvPr/>
        </p:nvCxnSpPr>
        <p:spPr bwMode="auto">
          <a:xfrm flipH="1" flipV="1">
            <a:off x="8575789" y="935815"/>
            <a:ext cx="18328" cy="5320684"/>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p:spPr>
      </p:cxnSp>
      <p:sp>
        <p:nvSpPr>
          <p:cNvPr id="26" name="Title 1"/>
          <p:cNvSpPr txBox="1">
            <a:spLocks/>
          </p:cNvSpPr>
          <p:nvPr/>
        </p:nvSpPr>
        <p:spPr>
          <a:xfrm>
            <a:off x="3" y="309620"/>
            <a:ext cx="5967304" cy="517001"/>
          </a:xfrm>
          <a:prstGeom prst="rect">
            <a:avLst/>
          </a:prstGeom>
          <a:solidFill>
            <a:srgbClr val="0644AC"/>
          </a:solidFill>
        </p:spPr>
        <p:txBody>
          <a:bodyPr vert="horz" wrap="square" lIns="365760" tIns="0" rIns="121920" bIns="0" rtlCol="0" anchor="ctr"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733" b="1" dirty="0">
                <a:solidFill>
                  <a:schemeClr val="bg1"/>
                </a:solidFill>
                <a:latin typeface="Arial Narrow"/>
                <a:cs typeface="Arial Narrow"/>
              </a:rPr>
              <a:t>WHY COMCAST BUSINESS?</a:t>
            </a:r>
          </a:p>
        </p:txBody>
      </p:sp>
      <p:sp>
        <p:nvSpPr>
          <p:cNvPr id="28" name="Title 1"/>
          <p:cNvSpPr txBox="1">
            <a:spLocks/>
          </p:cNvSpPr>
          <p:nvPr/>
        </p:nvSpPr>
        <p:spPr>
          <a:xfrm>
            <a:off x="370350" y="914401"/>
            <a:ext cx="7613447" cy="493740"/>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133" b="1" dirty="0">
                <a:solidFill>
                  <a:srgbClr val="005BBB"/>
                </a:solidFill>
                <a:latin typeface="Arial Narrow"/>
                <a:cs typeface="Arial Narrow"/>
              </a:rPr>
              <a:t>COMCAST’S ENTERPRISE SERVICES PROVIDES A ONE-STOP SHOP FOR YOUR MANAGED NETWORK NEEDS</a:t>
            </a:r>
          </a:p>
          <a:p>
            <a:pPr algn="l"/>
            <a:endParaRPr lang="en-US" sz="2133" b="1" dirty="0">
              <a:solidFill>
                <a:srgbClr val="005BBB"/>
              </a:solidFill>
              <a:latin typeface="Arial Narrow"/>
              <a:cs typeface="Arial Narrow"/>
            </a:endParaRPr>
          </a:p>
        </p:txBody>
      </p:sp>
      <p:sp>
        <p:nvSpPr>
          <p:cNvPr id="29" name="Rectangle 28"/>
          <p:cNvSpPr/>
          <p:nvPr/>
        </p:nvSpPr>
        <p:spPr>
          <a:xfrm>
            <a:off x="359179" y="1789193"/>
            <a:ext cx="7691940" cy="584775"/>
          </a:xfrm>
          <a:prstGeom prst="rect">
            <a:avLst/>
          </a:prstGeom>
        </p:spPr>
        <p:txBody>
          <a:bodyPr wrap="square" lIns="0">
            <a:spAutoFit/>
          </a:bodyPr>
          <a:lstStyle/>
          <a:p>
            <a:pPr>
              <a:spcBef>
                <a:spcPts val="1600"/>
              </a:spcBef>
            </a:pPr>
            <a:r>
              <a:rPr lang="en-US" sz="1600" dirty="0">
                <a:latin typeface="Arial Narrow"/>
                <a:cs typeface="Arial Narrow"/>
              </a:rPr>
              <a:t>We will design, build, implement, and manage a customized communications network for you anywhere in the continental US.</a:t>
            </a:r>
          </a:p>
        </p:txBody>
      </p:sp>
      <p:sp>
        <p:nvSpPr>
          <p:cNvPr id="30" name="Content Placeholder 4"/>
          <p:cNvSpPr txBox="1">
            <a:spLocks/>
          </p:cNvSpPr>
          <p:nvPr/>
        </p:nvSpPr>
        <p:spPr>
          <a:xfrm>
            <a:off x="8998192" y="4102382"/>
            <a:ext cx="2750985" cy="1191605"/>
          </a:xfrm>
          <a:prstGeom prst="rect">
            <a:avLst/>
          </a:prstGeom>
        </p:spPr>
        <p:txBody>
          <a:bodyPr vert="horz" lIns="0" tIns="60960" rIns="121920" bIns="60960" rtlCol="0">
            <a:noAutofit/>
          </a:bodyPr>
          <a:lstStyle>
            <a:lvl1pPr marL="173038" indent="-173038" algn="l" rtl="0" eaLnBrk="1" fontAlgn="base" hangingPunct="1">
              <a:lnSpc>
                <a:spcPct val="90000"/>
              </a:lnSpc>
              <a:spcBef>
                <a:spcPts val="800"/>
              </a:spcBef>
              <a:spcAft>
                <a:spcPct val="0"/>
              </a:spcAft>
              <a:buClr>
                <a:schemeClr val="accent5"/>
              </a:buClr>
              <a:buFont typeface="Arial"/>
              <a:buChar char="•"/>
              <a:defRPr sz="2000">
                <a:solidFill>
                  <a:schemeClr val="tx1"/>
                </a:solidFill>
                <a:latin typeface="+mn-lt"/>
                <a:ea typeface="Geneva" charset="0"/>
                <a:cs typeface="ヒラギノ角ゴ Pro W3" charset="0"/>
              </a:defRPr>
            </a:lvl1pPr>
            <a:lvl2pPr marL="341313" indent="-166688" algn="l" rtl="0" eaLnBrk="1" fontAlgn="base" hangingPunct="1">
              <a:lnSpc>
                <a:spcPct val="90000"/>
              </a:lnSpc>
              <a:spcBef>
                <a:spcPts val="800"/>
              </a:spcBef>
              <a:spcAft>
                <a:spcPct val="0"/>
              </a:spcAft>
              <a:buClr>
                <a:schemeClr val="accent6"/>
              </a:buClr>
              <a:buFont typeface="Lucida Grande"/>
              <a:buChar char="‒"/>
              <a:defRPr sz="1800" baseline="0">
                <a:solidFill>
                  <a:schemeClr val="tx1"/>
                </a:solidFill>
                <a:latin typeface="+mn-lt"/>
                <a:ea typeface="+mn-ea"/>
                <a:cs typeface="ヒラギノ角ゴ Pro W3" charset="0"/>
              </a:defRPr>
            </a:lvl2pPr>
            <a:lvl3pPr marL="630238" indent="-174625" algn="l" rtl="0" eaLnBrk="1" fontAlgn="base" hangingPunct="1">
              <a:lnSpc>
                <a:spcPct val="90000"/>
              </a:lnSpc>
              <a:spcBef>
                <a:spcPts val="800"/>
              </a:spcBef>
              <a:spcAft>
                <a:spcPct val="0"/>
              </a:spcAft>
              <a:buClr>
                <a:schemeClr val="accent4"/>
              </a:buClr>
              <a:buChar char="–"/>
              <a:defRPr sz="1800">
                <a:solidFill>
                  <a:schemeClr val="tx1"/>
                </a:solidFill>
                <a:latin typeface="+mn-lt"/>
                <a:ea typeface="+mn-ea"/>
                <a:cs typeface="ヒラギノ角ゴ Pro W3" charset="0"/>
              </a:defRPr>
            </a:lvl3pPr>
            <a:lvl4pPr marL="858838" indent="-61913" algn="l" rtl="0" eaLnBrk="1" fontAlgn="base" hangingPunct="1">
              <a:lnSpc>
                <a:spcPct val="90000"/>
              </a:lnSpc>
              <a:spcBef>
                <a:spcPts val="800"/>
              </a:spcBef>
              <a:spcAft>
                <a:spcPct val="0"/>
              </a:spcAft>
              <a:buClr>
                <a:schemeClr val="accent6"/>
              </a:buClr>
              <a:buFont typeface="Lucida Grande"/>
              <a:buNone/>
              <a:defRPr sz="1800">
                <a:solidFill>
                  <a:schemeClr val="tx1"/>
                </a:solidFill>
                <a:latin typeface="+mn-lt"/>
                <a:ea typeface="+mn-ea"/>
                <a:cs typeface="ヒラギノ角ゴ Pro W3" charset="0"/>
              </a:defRPr>
            </a:lvl4pPr>
            <a:lvl5pPr marL="2057400" indent="-228600" algn="l" rtl="0" eaLnBrk="1" fontAlgn="base" hangingPunct="1">
              <a:lnSpc>
                <a:spcPct val="90000"/>
              </a:lnSpc>
              <a:spcBef>
                <a:spcPts val="800"/>
              </a:spcBef>
              <a:spcAft>
                <a:spcPct val="0"/>
              </a:spcAft>
              <a:buClr>
                <a:schemeClr val="accent6"/>
              </a:buClr>
              <a:buChar char="»"/>
              <a:defRPr sz="1800">
                <a:solidFill>
                  <a:schemeClr val="tx1"/>
                </a:solidFill>
                <a:latin typeface="+mn-lt"/>
                <a:ea typeface="+mn-ea"/>
                <a:cs typeface="ヒラギノ角ゴ Pro W3" charset="0"/>
              </a:defRPr>
            </a:lvl5pPr>
            <a:lvl6pPr marL="2514600" indent="-228600" algn="l" rtl="0" eaLnBrk="1" fontAlgn="base" hangingPunct="1">
              <a:spcBef>
                <a:spcPct val="20000"/>
              </a:spcBef>
              <a:spcAft>
                <a:spcPct val="0"/>
              </a:spcAft>
              <a:buChar char="»"/>
              <a:defRPr sz="2700">
                <a:solidFill>
                  <a:schemeClr val="tx1"/>
                </a:solidFill>
                <a:latin typeface="+mn-lt"/>
                <a:ea typeface="+mn-ea"/>
              </a:defRPr>
            </a:lvl6pPr>
            <a:lvl7pPr marL="2971800" indent="-228600" algn="l" rtl="0" eaLnBrk="1" fontAlgn="base" hangingPunct="1">
              <a:spcBef>
                <a:spcPct val="20000"/>
              </a:spcBef>
              <a:spcAft>
                <a:spcPct val="0"/>
              </a:spcAft>
              <a:buChar char="»"/>
              <a:defRPr sz="2700">
                <a:solidFill>
                  <a:schemeClr val="tx1"/>
                </a:solidFill>
                <a:latin typeface="+mn-lt"/>
                <a:ea typeface="+mn-ea"/>
              </a:defRPr>
            </a:lvl7pPr>
            <a:lvl8pPr marL="3429000" indent="-228600" algn="l" rtl="0" eaLnBrk="1" fontAlgn="base" hangingPunct="1">
              <a:spcBef>
                <a:spcPct val="20000"/>
              </a:spcBef>
              <a:spcAft>
                <a:spcPct val="0"/>
              </a:spcAft>
              <a:buChar char="»"/>
              <a:defRPr sz="2700">
                <a:solidFill>
                  <a:schemeClr val="tx1"/>
                </a:solidFill>
                <a:latin typeface="+mn-lt"/>
                <a:ea typeface="+mn-ea"/>
              </a:defRPr>
            </a:lvl8pPr>
            <a:lvl9pPr marL="3886200" indent="-228600" algn="l" rtl="0" eaLnBrk="1" fontAlgn="base" hangingPunct="1">
              <a:spcBef>
                <a:spcPct val="20000"/>
              </a:spcBef>
              <a:spcAft>
                <a:spcPct val="0"/>
              </a:spcAft>
              <a:buChar char="»"/>
              <a:defRPr sz="2700">
                <a:solidFill>
                  <a:schemeClr val="tx1"/>
                </a:solidFill>
                <a:latin typeface="+mn-lt"/>
                <a:ea typeface="+mn-ea"/>
              </a:defRPr>
            </a:lvl9pPr>
          </a:lstStyle>
          <a:p>
            <a:pPr marL="0" indent="0">
              <a:lnSpc>
                <a:spcPct val="100000"/>
              </a:lnSpc>
              <a:spcBef>
                <a:spcPts val="1600"/>
              </a:spcBef>
              <a:buNone/>
            </a:pPr>
            <a:r>
              <a:rPr lang="en-US" sz="2400" dirty="0">
                <a:solidFill>
                  <a:srgbClr val="0056A9"/>
                </a:solidFill>
                <a:latin typeface="Arial Narrow"/>
                <a:cs typeface="Arial Narrow"/>
              </a:rPr>
              <a:t>One Source.</a:t>
            </a:r>
            <a:br>
              <a:rPr lang="en-US" sz="2400" dirty="0">
                <a:solidFill>
                  <a:srgbClr val="0056A9"/>
                </a:solidFill>
                <a:latin typeface="Arial Narrow"/>
                <a:cs typeface="Arial Narrow"/>
              </a:rPr>
            </a:br>
            <a:r>
              <a:rPr lang="en-US" sz="2400" dirty="0">
                <a:solidFill>
                  <a:srgbClr val="0056A9"/>
                </a:solidFill>
                <a:latin typeface="Arial Narrow"/>
                <a:cs typeface="Arial Narrow"/>
              </a:rPr>
              <a:t>One Company.</a:t>
            </a:r>
            <a:br>
              <a:rPr lang="en-US" sz="2400" dirty="0">
                <a:solidFill>
                  <a:srgbClr val="0056A9"/>
                </a:solidFill>
                <a:latin typeface="Arial Narrow"/>
                <a:cs typeface="Arial Narrow"/>
              </a:rPr>
            </a:br>
            <a:r>
              <a:rPr lang="en-US" sz="2400" dirty="0">
                <a:solidFill>
                  <a:srgbClr val="0056A9"/>
                </a:solidFill>
                <a:latin typeface="Arial Narrow"/>
                <a:cs typeface="Arial Narrow"/>
              </a:rPr>
              <a:t>Built for Performance.  </a:t>
            </a:r>
            <a:br>
              <a:rPr lang="en-US" sz="2400" dirty="0">
                <a:solidFill>
                  <a:srgbClr val="0056A9"/>
                </a:solidFill>
                <a:latin typeface="Arial Narrow"/>
                <a:cs typeface="Arial Narrow"/>
              </a:rPr>
            </a:br>
            <a:r>
              <a:rPr lang="en-US" sz="2400" b="1" dirty="0">
                <a:solidFill>
                  <a:srgbClr val="0056A9"/>
                </a:solidFill>
                <a:latin typeface="Arial Narrow"/>
                <a:cs typeface="Arial Narrow"/>
              </a:rPr>
              <a:t>Built for Business.</a:t>
            </a:r>
          </a:p>
          <a:p>
            <a:pPr marL="0" indent="0">
              <a:lnSpc>
                <a:spcPct val="100000"/>
              </a:lnSpc>
              <a:spcBef>
                <a:spcPts val="1600"/>
              </a:spcBef>
              <a:buNone/>
            </a:pPr>
            <a:r>
              <a:rPr lang="en-US" sz="2400" dirty="0">
                <a:solidFill>
                  <a:srgbClr val="0056A9"/>
                </a:solidFill>
                <a:latin typeface="Arial Narrow"/>
                <a:cs typeface="Arial Narrow"/>
              </a:rPr>
              <a:t/>
            </a:r>
            <a:br>
              <a:rPr lang="en-US" sz="2400" dirty="0">
                <a:solidFill>
                  <a:srgbClr val="0056A9"/>
                </a:solidFill>
                <a:latin typeface="Arial Narrow"/>
                <a:cs typeface="Arial Narrow"/>
              </a:rPr>
            </a:br>
            <a:r>
              <a:rPr lang="en-US" sz="2400" dirty="0">
                <a:solidFill>
                  <a:srgbClr val="0056A9"/>
                </a:solidFill>
                <a:latin typeface="Arial Narrow"/>
                <a:cs typeface="Arial Narrow"/>
              </a:rPr>
              <a:t/>
            </a:r>
            <a:br>
              <a:rPr lang="en-US" sz="2400" dirty="0">
                <a:solidFill>
                  <a:srgbClr val="0056A9"/>
                </a:solidFill>
                <a:latin typeface="Arial Narrow"/>
                <a:cs typeface="Arial Narrow"/>
              </a:rPr>
            </a:br>
            <a:endParaRPr lang="en-US" sz="2400" dirty="0">
              <a:solidFill>
                <a:srgbClr val="0056A9"/>
              </a:solidFill>
              <a:latin typeface="Arial Narrow"/>
              <a:cs typeface="Arial Narrow"/>
            </a:endParaRPr>
          </a:p>
          <a:p>
            <a:pPr marL="0" indent="0" algn="ctr">
              <a:lnSpc>
                <a:spcPct val="100000"/>
              </a:lnSpc>
              <a:spcBef>
                <a:spcPts val="1600"/>
              </a:spcBef>
              <a:buNone/>
            </a:pPr>
            <a:endParaRPr lang="en-US" sz="2400" dirty="0">
              <a:solidFill>
                <a:srgbClr val="0056A9"/>
              </a:solidFill>
              <a:latin typeface="Arial Narrow"/>
              <a:cs typeface="Arial Narrow"/>
            </a:endParaRPr>
          </a:p>
          <a:p>
            <a:pPr marL="0" indent="0" algn="ctr">
              <a:lnSpc>
                <a:spcPct val="100000"/>
              </a:lnSpc>
              <a:spcBef>
                <a:spcPts val="1600"/>
              </a:spcBef>
              <a:buNone/>
            </a:pPr>
            <a:r>
              <a:rPr lang="en-US" sz="2400" dirty="0">
                <a:solidFill>
                  <a:srgbClr val="0056A9"/>
                </a:solidFill>
                <a:latin typeface="Arial Narrow"/>
                <a:cs typeface="Arial Narrow"/>
              </a:rPr>
              <a:t/>
            </a:r>
            <a:br>
              <a:rPr lang="en-US" sz="2400" dirty="0">
                <a:solidFill>
                  <a:srgbClr val="0056A9"/>
                </a:solidFill>
                <a:latin typeface="Arial Narrow"/>
                <a:cs typeface="Arial Narrow"/>
              </a:rPr>
            </a:br>
            <a:endParaRPr lang="en-US" sz="2400" dirty="0">
              <a:solidFill>
                <a:srgbClr val="0056A9"/>
              </a:solidFill>
              <a:latin typeface="Arial Narrow"/>
              <a:cs typeface="Arial Narrow"/>
            </a:endParaRPr>
          </a:p>
        </p:txBody>
      </p:sp>
      <p:pic>
        <p:nvPicPr>
          <p:cNvPr id="31" name="Picture 30" descr="nework.e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0067" y="2522806"/>
            <a:ext cx="2650283" cy="1383775"/>
          </a:xfrm>
          <a:prstGeom prst="rect">
            <a:avLst/>
          </a:prstGeom>
        </p:spPr>
      </p:pic>
      <p:cxnSp>
        <p:nvCxnSpPr>
          <p:cNvPr id="34" name="Straight Connector 33"/>
          <p:cNvCxnSpPr/>
          <p:nvPr/>
        </p:nvCxnSpPr>
        <p:spPr bwMode="auto">
          <a:xfrm flipV="1">
            <a:off x="351590" y="2577931"/>
            <a:ext cx="8224780" cy="28333"/>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p:spPr>
      </p:cxnSp>
    </p:spTree>
    <p:extLst>
      <p:ext uri="{BB962C8B-B14F-4D97-AF65-F5344CB8AC3E}">
        <p14:creationId xmlns:p14="http://schemas.microsoft.com/office/powerpoint/2010/main" val="304033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69880" y="1413464"/>
            <a:ext cx="5091139" cy="3238563"/>
          </a:xfrm>
          <a:prstGeom prst="rect">
            <a:avLst/>
          </a:prstGeom>
          <a:noFill/>
        </p:spPr>
        <p:txBody>
          <a:bodyPr wrap="square" lIns="0" tIns="0" rIns="0" bIns="0" numCol="2" spcCol="91440" rtlCol="0">
            <a:noAutofit/>
          </a:bodyPr>
          <a:lstStyle/>
          <a:p>
            <a:pPr>
              <a:lnSpc>
                <a:spcPct val="90000"/>
              </a:lnSpc>
              <a:spcBef>
                <a:spcPts val="800"/>
              </a:spcBef>
              <a:buClr>
                <a:srgbClr val="FF6600"/>
              </a:buClr>
            </a:pPr>
            <a:r>
              <a:rPr lang="en-US" sz="1333" b="1" dirty="0">
                <a:latin typeface="Arial Narrow"/>
                <a:cs typeface="Arial Narrow"/>
              </a:rPr>
              <a:t>OUR NETWORK:</a:t>
            </a:r>
            <a:endParaRPr lang="en-US" sz="1333" dirty="0">
              <a:latin typeface="Arial Narrow"/>
              <a:cs typeface="Arial Narrow"/>
            </a:endParaRPr>
          </a:p>
          <a:p>
            <a:pPr marL="150280" indent="-150280">
              <a:lnSpc>
                <a:spcPct val="90000"/>
              </a:lnSpc>
              <a:spcBef>
                <a:spcPts val="800"/>
              </a:spcBef>
              <a:buFont typeface="Arial"/>
              <a:buChar char="•"/>
            </a:pPr>
            <a:r>
              <a:rPr lang="en-US" sz="1333" dirty="0">
                <a:latin typeface="Arial Narrow"/>
                <a:cs typeface="Arial Narrow"/>
              </a:rPr>
              <a:t>Far-reaching </a:t>
            </a:r>
            <a:r>
              <a:rPr lang="en-US" sz="1333" b="1" dirty="0">
                <a:latin typeface="Arial Narrow"/>
                <a:cs typeface="Arial Narrow"/>
              </a:rPr>
              <a:t>fiber and HFC infrastructure</a:t>
            </a:r>
          </a:p>
          <a:p>
            <a:pPr marL="150280" indent="-150280">
              <a:lnSpc>
                <a:spcPct val="90000"/>
              </a:lnSpc>
              <a:spcBef>
                <a:spcPts val="800"/>
              </a:spcBef>
              <a:buFont typeface="Arial"/>
              <a:buChar char="•"/>
            </a:pPr>
            <a:r>
              <a:rPr lang="en-US" sz="1333" b="1" dirty="0">
                <a:latin typeface="Arial Narrow"/>
                <a:cs typeface="Arial Narrow"/>
              </a:rPr>
              <a:t>Physically diverse network </a:t>
            </a:r>
            <a:r>
              <a:rPr lang="en-US" sz="1333" dirty="0">
                <a:latin typeface="Arial Narrow"/>
                <a:cs typeface="Arial Narrow"/>
              </a:rPr>
              <a:t>from telcos (routes, access points, building access, etc.)</a:t>
            </a:r>
          </a:p>
          <a:p>
            <a:pPr marL="150280" indent="-150280">
              <a:lnSpc>
                <a:spcPct val="90000"/>
              </a:lnSpc>
              <a:spcBef>
                <a:spcPts val="800"/>
              </a:spcBef>
              <a:buFont typeface="Arial"/>
              <a:buChar char="•"/>
            </a:pPr>
            <a:r>
              <a:rPr lang="en-US" sz="1333" b="1" dirty="0">
                <a:latin typeface="Arial Narrow"/>
                <a:cs typeface="Arial Narrow"/>
              </a:rPr>
              <a:t>Largest converged IP network in the country</a:t>
            </a:r>
          </a:p>
          <a:p>
            <a:pPr marL="150280" indent="-150280">
              <a:lnSpc>
                <a:spcPct val="90000"/>
              </a:lnSpc>
              <a:spcBef>
                <a:spcPts val="800"/>
              </a:spcBef>
              <a:buFont typeface="Arial"/>
              <a:buChar char="•"/>
            </a:pPr>
            <a:r>
              <a:rPr lang="en-US" sz="1333" dirty="0">
                <a:latin typeface="Arial Narrow"/>
                <a:cs typeface="Arial Narrow"/>
              </a:rPr>
              <a:t>Comcast continues to </a:t>
            </a:r>
            <a:r>
              <a:rPr lang="en-US" sz="1333" b="1" dirty="0">
                <a:latin typeface="Arial Narrow"/>
                <a:cs typeface="Arial Narrow"/>
              </a:rPr>
              <a:t>double its network Capacity </a:t>
            </a:r>
            <a:r>
              <a:rPr lang="en-US" sz="1333" dirty="0">
                <a:latin typeface="Arial Narrow"/>
                <a:cs typeface="Arial Narrow"/>
              </a:rPr>
              <a:t>every 18 – 24 </a:t>
            </a:r>
            <a:r>
              <a:rPr lang="en-US" sz="1333" dirty="0" smtClean="0">
                <a:latin typeface="Arial Narrow"/>
                <a:cs typeface="Arial Narrow"/>
              </a:rPr>
              <a:t>months </a:t>
            </a:r>
            <a:endParaRPr lang="en-US" sz="1333" dirty="0">
              <a:latin typeface="Arial Narrow"/>
              <a:cs typeface="Arial Narrow"/>
            </a:endParaRPr>
          </a:p>
          <a:p>
            <a:pPr marL="150280" indent="-150280">
              <a:lnSpc>
                <a:spcPct val="90000"/>
              </a:lnSpc>
              <a:spcBef>
                <a:spcPts val="800"/>
              </a:spcBef>
              <a:buFont typeface="Arial"/>
              <a:buChar char="•"/>
            </a:pPr>
            <a:endParaRPr lang="en-US" sz="1333" dirty="0">
              <a:latin typeface="Arial Narrow"/>
              <a:cs typeface="Arial Narrow"/>
            </a:endParaRPr>
          </a:p>
          <a:p>
            <a:pPr marL="150280" indent="-150280">
              <a:lnSpc>
                <a:spcPct val="90000"/>
              </a:lnSpc>
              <a:spcBef>
                <a:spcPts val="800"/>
              </a:spcBef>
              <a:buFont typeface="Arial"/>
              <a:buChar char="•"/>
            </a:pPr>
            <a:endParaRPr lang="en-US" sz="1333" dirty="0">
              <a:latin typeface="Arial Narrow"/>
              <a:cs typeface="Arial Narrow"/>
            </a:endParaRPr>
          </a:p>
          <a:p>
            <a:pPr>
              <a:lnSpc>
                <a:spcPct val="90000"/>
              </a:lnSpc>
              <a:spcBef>
                <a:spcPts val="800"/>
              </a:spcBef>
            </a:pPr>
            <a:endParaRPr lang="en-US" sz="1333" dirty="0">
              <a:latin typeface="Arial Narrow"/>
              <a:cs typeface="Arial Narrow"/>
            </a:endParaRPr>
          </a:p>
          <a:p>
            <a:pPr marL="150280" indent="-150280">
              <a:lnSpc>
                <a:spcPct val="90000"/>
              </a:lnSpc>
              <a:spcBef>
                <a:spcPts val="800"/>
              </a:spcBef>
              <a:buFont typeface="Arial"/>
              <a:buChar char="•"/>
            </a:pPr>
            <a:r>
              <a:rPr lang="en-US" sz="1333" b="1" dirty="0">
                <a:latin typeface="Arial Narrow"/>
                <a:cs typeface="Arial Narrow"/>
              </a:rPr>
              <a:t>Network monitoring and management </a:t>
            </a:r>
            <a:r>
              <a:rPr lang="en-US" sz="1333" dirty="0">
                <a:latin typeface="Arial Narrow"/>
                <a:cs typeface="Arial Narrow"/>
              </a:rPr>
              <a:t>in every market 24x7x365</a:t>
            </a:r>
          </a:p>
          <a:p>
            <a:pPr marL="150280" indent="-150280">
              <a:lnSpc>
                <a:spcPct val="90000"/>
              </a:lnSpc>
              <a:spcBef>
                <a:spcPts val="800"/>
              </a:spcBef>
              <a:buFont typeface="Arial"/>
              <a:buChar char="•"/>
            </a:pPr>
            <a:r>
              <a:rPr lang="en-US" sz="1333" b="1" dirty="0">
                <a:latin typeface="Arial Narrow"/>
                <a:cs typeface="Arial Narrow"/>
              </a:rPr>
              <a:t>Customer Monitoring </a:t>
            </a:r>
            <a:r>
              <a:rPr lang="en-US" sz="1333" dirty="0">
                <a:latin typeface="Arial Narrow"/>
                <a:cs typeface="Arial Narrow"/>
              </a:rPr>
              <a:t>from Redundant NOCs</a:t>
            </a:r>
          </a:p>
          <a:p>
            <a:pPr marL="150280" indent="-150280">
              <a:lnSpc>
                <a:spcPct val="90000"/>
              </a:lnSpc>
              <a:spcBef>
                <a:spcPts val="800"/>
              </a:spcBef>
              <a:buFont typeface="Arial"/>
              <a:buChar char="•"/>
            </a:pPr>
            <a:r>
              <a:rPr lang="en-US" sz="1333" dirty="0">
                <a:latin typeface="Arial Narrow"/>
                <a:cs typeface="Arial Narrow"/>
              </a:rPr>
              <a:t>Voice SLA; 99.9% availability</a:t>
            </a:r>
          </a:p>
          <a:p>
            <a:pPr marL="150280" indent="-150280">
              <a:lnSpc>
                <a:spcPct val="90000"/>
              </a:lnSpc>
              <a:spcBef>
                <a:spcPts val="800"/>
              </a:spcBef>
              <a:buFont typeface="Arial"/>
              <a:buChar char="•"/>
            </a:pPr>
            <a:r>
              <a:rPr lang="en-US" sz="1333" dirty="0">
                <a:latin typeface="Arial Narrow"/>
                <a:cs typeface="Arial Narrow"/>
              </a:rPr>
              <a:t>Metro Ethernet </a:t>
            </a:r>
            <a:r>
              <a:rPr lang="en-US" sz="1333" dirty="0" smtClean="0">
                <a:latin typeface="Arial Narrow"/>
                <a:cs typeface="Arial Narrow"/>
              </a:rPr>
              <a:t>Forum </a:t>
            </a:r>
            <a:r>
              <a:rPr lang="en-US" sz="1333" b="1" dirty="0" smtClean="0">
                <a:latin typeface="Arial Narrow"/>
                <a:cs typeface="Arial Narrow"/>
              </a:rPr>
              <a:t>Multiple Award Winner Every Year Since 2013</a:t>
            </a:r>
            <a:endParaRPr lang="en-US" sz="1333" dirty="0">
              <a:latin typeface="Arial Narrow"/>
              <a:cs typeface="Arial Narrow"/>
            </a:endParaRPr>
          </a:p>
          <a:p>
            <a:pPr marL="150280" indent="-150280">
              <a:lnSpc>
                <a:spcPct val="90000"/>
              </a:lnSpc>
              <a:spcBef>
                <a:spcPts val="800"/>
              </a:spcBef>
              <a:buFont typeface="Arial"/>
              <a:buChar char="•"/>
            </a:pPr>
            <a:endParaRPr lang="en-US" sz="1333" dirty="0">
              <a:latin typeface="Arial Narrow"/>
              <a:cs typeface="Arial Narrow"/>
            </a:endParaRPr>
          </a:p>
          <a:p>
            <a:pPr marL="150280" indent="-150280">
              <a:lnSpc>
                <a:spcPct val="90000"/>
              </a:lnSpc>
              <a:spcBef>
                <a:spcPts val="800"/>
              </a:spcBef>
              <a:buFont typeface="Arial"/>
              <a:buChar char="•"/>
            </a:pPr>
            <a:endParaRPr lang="en-US" sz="1333" dirty="0">
              <a:latin typeface="Arial Narrow"/>
              <a:cs typeface="Arial Narrow"/>
            </a:endParaRPr>
          </a:p>
        </p:txBody>
      </p:sp>
      <p:sp>
        <p:nvSpPr>
          <p:cNvPr id="38" name="Rectangle 37"/>
          <p:cNvSpPr/>
          <p:nvPr/>
        </p:nvSpPr>
        <p:spPr bwMode="auto">
          <a:xfrm>
            <a:off x="0" y="4019621"/>
            <a:ext cx="7003627" cy="2233369"/>
          </a:xfrm>
          <a:prstGeom prst="rect">
            <a:avLst/>
          </a:prstGeom>
          <a:solidFill>
            <a:srgbClr val="0B387C"/>
          </a:solidFill>
          <a:ln w="9525" cap="flat" cmpd="sng" algn="ctr">
            <a:no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41" name="TextBox 40"/>
          <p:cNvSpPr txBox="1"/>
          <p:nvPr/>
        </p:nvSpPr>
        <p:spPr>
          <a:xfrm>
            <a:off x="1150035" y="4157694"/>
            <a:ext cx="1591152" cy="705213"/>
          </a:xfrm>
          <a:prstGeom prst="rect">
            <a:avLst/>
          </a:prstGeom>
          <a:noFill/>
        </p:spPr>
        <p:txBody>
          <a:bodyPr wrap="square" lIns="0" tIns="0" rIns="0" bIns="0" numCol="1" rtlCol="0">
            <a:noAutofit/>
          </a:bodyPr>
          <a:lstStyle/>
          <a:p>
            <a:pPr eaLnBrk="0" hangingPunct="0">
              <a:lnSpc>
                <a:spcPct val="110000"/>
              </a:lnSpc>
              <a:spcAft>
                <a:spcPts val="1067"/>
              </a:spcAft>
            </a:pPr>
            <a:endParaRPr lang="en-US" sz="1333" b="1" dirty="0">
              <a:solidFill>
                <a:schemeClr val="bg1"/>
              </a:solidFill>
              <a:latin typeface="Arial Narrow"/>
              <a:cs typeface="Arial Narrow"/>
            </a:endParaRPr>
          </a:p>
          <a:p>
            <a:pPr eaLnBrk="0" hangingPunct="0">
              <a:lnSpc>
                <a:spcPct val="110000"/>
              </a:lnSpc>
              <a:spcAft>
                <a:spcPts val="1067"/>
              </a:spcAft>
            </a:pPr>
            <a:r>
              <a:rPr lang="en-US" sz="1333" b="1" dirty="0">
                <a:solidFill>
                  <a:schemeClr val="bg1"/>
                </a:solidFill>
                <a:latin typeface="Arial Narrow"/>
                <a:cs typeface="Arial Narrow"/>
              </a:rPr>
              <a:t>Over 1 Million </a:t>
            </a:r>
            <a:r>
              <a:rPr lang="en-US" sz="1333" dirty="0">
                <a:solidFill>
                  <a:schemeClr val="bg1"/>
                </a:solidFill>
                <a:latin typeface="Arial Narrow"/>
                <a:cs typeface="Arial Narrow"/>
              </a:rPr>
              <a:t>Ethernet enabled buildings</a:t>
            </a:r>
            <a:br>
              <a:rPr lang="en-US" sz="1333" dirty="0">
                <a:solidFill>
                  <a:schemeClr val="bg1"/>
                </a:solidFill>
                <a:latin typeface="Arial Narrow"/>
                <a:cs typeface="Arial Narrow"/>
              </a:rPr>
            </a:br>
            <a:endParaRPr lang="en-US" sz="1333" b="1" dirty="0">
              <a:solidFill>
                <a:schemeClr val="bg1"/>
              </a:solidFill>
              <a:latin typeface="Arial Narrow"/>
              <a:cs typeface="Arial Narrow"/>
            </a:endParaRPr>
          </a:p>
          <a:p>
            <a:pPr eaLnBrk="0" hangingPunct="0">
              <a:lnSpc>
                <a:spcPct val="110000"/>
              </a:lnSpc>
              <a:spcAft>
                <a:spcPts val="1067"/>
              </a:spcAft>
            </a:pPr>
            <a:r>
              <a:rPr lang="en-US" sz="1333" b="1" dirty="0" smtClean="0">
                <a:solidFill>
                  <a:schemeClr val="bg1"/>
                </a:solidFill>
                <a:latin typeface="Arial Narrow"/>
                <a:cs typeface="Arial Narrow"/>
              </a:rPr>
              <a:t>Backbone carries 12% of the worlds Internet traffic</a:t>
            </a:r>
            <a:endParaRPr lang="en-US" sz="1333" dirty="0">
              <a:solidFill>
                <a:schemeClr val="bg1"/>
              </a:solidFill>
              <a:latin typeface="Arial Narrow"/>
              <a:cs typeface="Arial Narrow"/>
            </a:endParaRPr>
          </a:p>
          <a:p>
            <a:pPr eaLnBrk="0" hangingPunct="0">
              <a:lnSpc>
                <a:spcPct val="110000"/>
              </a:lnSpc>
              <a:spcAft>
                <a:spcPts val="1067"/>
              </a:spcAft>
            </a:pPr>
            <a:endParaRPr lang="en-US" sz="1333" dirty="0">
              <a:solidFill>
                <a:schemeClr val="bg1"/>
              </a:solidFill>
              <a:latin typeface="Arial Narrow"/>
              <a:cs typeface="Arial Narrow"/>
            </a:endParaRPr>
          </a:p>
        </p:txBody>
      </p:sp>
      <p:sp>
        <p:nvSpPr>
          <p:cNvPr id="42" name="TextBox 41"/>
          <p:cNvSpPr txBox="1"/>
          <p:nvPr/>
        </p:nvSpPr>
        <p:spPr>
          <a:xfrm>
            <a:off x="2628650" y="4314034"/>
            <a:ext cx="1393625" cy="629533"/>
          </a:xfrm>
          <a:prstGeom prst="rect">
            <a:avLst/>
          </a:prstGeom>
          <a:noFill/>
        </p:spPr>
        <p:txBody>
          <a:bodyPr wrap="square" lIns="0" tIns="0" rIns="0" bIns="0" numCol="1" rtlCol="0">
            <a:noAutofit/>
          </a:bodyPr>
          <a:lstStyle/>
          <a:p>
            <a:pPr eaLnBrk="0" hangingPunct="0">
              <a:lnSpc>
                <a:spcPct val="110000"/>
              </a:lnSpc>
              <a:spcAft>
                <a:spcPts val="1067"/>
              </a:spcAft>
            </a:pPr>
            <a:endParaRPr lang="en-US" sz="1333" dirty="0">
              <a:solidFill>
                <a:srgbClr val="FFFFFF"/>
              </a:solidFill>
              <a:latin typeface="Arial" pitchFamily="34" charset="0"/>
            </a:endParaRPr>
          </a:p>
          <a:p>
            <a:pPr eaLnBrk="0" hangingPunct="0">
              <a:lnSpc>
                <a:spcPct val="110000"/>
              </a:lnSpc>
              <a:spcAft>
                <a:spcPts val="1067"/>
              </a:spcAft>
            </a:pPr>
            <a:endParaRPr lang="en-US" sz="1333" dirty="0">
              <a:solidFill>
                <a:srgbClr val="FFFFFF"/>
              </a:solidFill>
              <a:latin typeface="Arial" pitchFamily="34" charset="0"/>
            </a:endParaRPr>
          </a:p>
          <a:p>
            <a:pPr eaLnBrk="0" hangingPunct="0">
              <a:lnSpc>
                <a:spcPct val="110000"/>
              </a:lnSpc>
              <a:spcAft>
                <a:spcPts val="1067"/>
              </a:spcAft>
            </a:pPr>
            <a:endParaRPr lang="en-US" sz="1333" dirty="0">
              <a:solidFill>
                <a:srgbClr val="FFFFFF"/>
              </a:solidFill>
              <a:latin typeface="Arial" pitchFamily="34" charset="0"/>
            </a:endParaRPr>
          </a:p>
        </p:txBody>
      </p:sp>
      <p:sp>
        <p:nvSpPr>
          <p:cNvPr id="43" name="TextBox 42"/>
          <p:cNvSpPr txBox="1"/>
          <p:nvPr/>
        </p:nvSpPr>
        <p:spPr>
          <a:xfrm>
            <a:off x="3665828" y="4447269"/>
            <a:ext cx="1335571" cy="1818064"/>
          </a:xfrm>
          <a:prstGeom prst="rect">
            <a:avLst/>
          </a:prstGeom>
          <a:noFill/>
        </p:spPr>
        <p:txBody>
          <a:bodyPr wrap="square" lIns="0" tIns="0" rIns="0" bIns="0" numCol="1" rtlCol="0">
            <a:noAutofit/>
          </a:bodyPr>
          <a:lstStyle/>
          <a:p>
            <a:pPr eaLnBrk="0" hangingPunct="0">
              <a:lnSpc>
                <a:spcPct val="110000"/>
              </a:lnSpc>
              <a:spcAft>
                <a:spcPts val="1067"/>
              </a:spcAft>
            </a:pPr>
            <a:r>
              <a:rPr lang="en-US" sz="1333" b="1" dirty="0" smtClean="0">
                <a:solidFill>
                  <a:schemeClr val="bg1"/>
                </a:solidFill>
                <a:latin typeface="Arial Narrow"/>
                <a:cs typeface="Arial Narrow"/>
              </a:rPr>
              <a:t>15 miles of fiber built every day</a:t>
            </a:r>
            <a:endParaRPr lang="en-US" sz="1333" dirty="0">
              <a:solidFill>
                <a:schemeClr val="bg1"/>
              </a:solidFill>
              <a:latin typeface="Arial Narrow"/>
              <a:cs typeface="Arial Narrow"/>
            </a:endParaRPr>
          </a:p>
          <a:p>
            <a:pPr eaLnBrk="0" hangingPunct="0">
              <a:lnSpc>
                <a:spcPct val="110000"/>
              </a:lnSpc>
              <a:spcAft>
                <a:spcPts val="1067"/>
              </a:spcAft>
            </a:pPr>
            <a:endParaRPr lang="en-US" sz="1333" dirty="0">
              <a:solidFill>
                <a:schemeClr val="bg1"/>
              </a:solidFill>
              <a:latin typeface="Arial Narrow"/>
              <a:cs typeface="Arial Narrow"/>
            </a:endParaRPr>
          </a:p>
          <a:p>
            <a:pPr eaLnBrk="0" hangingPunct="0">
              <a:lnSpc>
                <a:spcPct val="110000"/>
              </a:lnSpc>
              <a:spcAft>
                <a:spcPts val="1067"/>
              </a:spcAft>
            </a:pPr>
            <a:r>
              <a:rPr lang="en-US" sz="1333" b="1" dirty="0">
                <a:solidFill>
                  <a:schemeClr val="bg1"/>
                </a:solidFill>
                <a:latin typeface="Arial Narrow"/>
                <a:cs typeface="Arial Narrow"/>
              </a:rPr>
              <a:t>400+ </a:t>
            </a:r>
            <a:r>
              <a:rPr lang="en-US" sz="1333" dirty="0">
                <a:solidFill>
                  <a:schemeClr val="bg1"/>
                </a:solidFill>
                <a:latin typeface="Arial Narrow"/>
                <a:cs typeface="Arial Narrow"/>
              </a:rPr>
              <a:t>connected </a:t>
            </a:r>
            <a:br>
              <a:rPr lang="en-US" sz="1333" dirty="0">
                <a:solidFill>
                  <a:schemeClr val="bg1"/>
                </a:solidFill>
                <a:latin typeface="Arial Narrow"/>
                <a:cs typeface="Arial Narrow"/>
              </a:rPr>
            </a:br>
            <a:r>
              <a:rPr lang="en-US" sz="1333" dirty="0">
                <a:solidFill>
                  <a:schemeClr val="bg1"/>
                </a:solidFill>
                <a:latin typeface="Arial Narrow"/>
                <a:cs typeface="Arial Narrow"/>
              </a:rPr>
              <a:t>data centers</a:t>
            </a:r>
          </a:p>
          <a:p>
            <a:pPr eaLnBrk="0" hangingPunct="0">
              <a:lnSpc>
                <a:spcPct val="110000"/>
              </a:lnSpc>
              <a:spcAft>
                <a:spcPts val="1067"/>
              </a:spcAft>
            </a:pPr>
            <a:endParaRPr lang="en-US" sz="1333" dirty="0">
              <a:solidFill>
                <a:schemeClr val="bg1"/>
              </a:solidFill>
              <a:latin typeface="Arial Narrow"/>
              <a:cs typeface="Arial Narrow"/>
            </a:endParaRPr>
          </a:p>
          <a:p>
            <a:pPr eaLnBrk="0" hangingPunct="0">
              <a:lnSpc>
                <a:spcPct val="110000"/>
              </a:lnSpc>
              <a:spcAft>
                <a:spcPts val="1067"/>
              </a:spcAft>
            </a:pPr>
            <a:endParaRPr lang="en-US" sz="1333" dirty="0">
              <a:solidFill>
                <a:schemeClr val="bg1"/>
              </a:solidFill>
              <a:latin typeface="Arial Narrow"/>
              <a:cs typeface="Arial Narrow"/>
            </a:endParaRPr>
          </a:p>
        </p:txBody>
      </p:sp>
      <p:pic>
        <p:nvPicPr>
          <p:cNvPr id="44" name="Picture 43" descr="ethernet_teal.em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351" y="4270354"/>
            <a:ext cx="695456" cy="681117"/>
          </a:xfrm>
          <a:prstGeom prst="rect">
            <a:avLst/>
          </a:prstGeom>
        </p:spPr>
      </p:pic>
      <p:pic>
        <p:nvPicPr>
          <p:cNvPr id="45" name="Picture 44" descr="fibernew_teal.e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5288" y="4375194"/>
            <a:ext cx="642337" cy="642337"/>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5531" y="4358371"/>
            <a:ext cx="651327" cy="626360"/>
          </a:xfrm>
          <a:prstGeom prst="rect">
            <a:avLst/>
          </a:prstGeom>
        </p:spPr>
      </p:pic>
      <p:pic>
        <p:nvPicPr>
          <p:cNvPr id="47" name="Picture 46" descr="WireBundle.em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5583" y="5180081"/>
            <a:ext cx="825696" cy="843263"/>
          </a:xfrm>
          <a:prstGeom prst="rect">
            <a:avLst/>
          </a:prstGeom>
        </p:spPr>
      </p:pic>
      <p:pic>
        <p:nvPicPr>
          <p:cNvPr id="48" name="Picture 47" descr="Buiding.em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61331" y="5168861"/>
            <a:ext cx="792179" cy="784096"/>
          </a:xfrm>
          <a:prstGeom prst="rect">
            <a:avLst/>
          </a:prstGeom>
        </p:spPr>
      </p:pic>
      <p:pic>
        <p:nvPicPr>
          <p:cNvPr id="49" name="Picture 48" descr="CB-Network-map-teal.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90178" y="800421"/>
            <a:ext cx="6661559" cy="3826232"/>
          </a:xfrm>
          <a:prstGeom prst="rect">
            <a:avLst/>
          </a:prstGeom>
        </p:spPr>
      </p:pic>
      <p:sp>
        <p:nvSpPr>
          <p:cNvPr id="50" name="TextBox 49"/>
          <p:cNvSpPr txBox="1"/>
          <p:nvPr/>
        </p:nvSpPr>
        <p:spPr>
          <a:xfrm>
            <a:off x="5856931" y="4447270"/>
            <a:ext cx="1035920" cy="587687"/>
          </a:xfrm>
          <a:prstGeom prst="rect">
            <a:avLst/>
          </a:prstGeom>
        </p:spPr>
        <p:txBody>
          <a:bodyPr vert="horz" wrap="square" lIns="0" tIns="0" rIns="0" bIns="0" rtlCol="0" anchor="t">
            <a:noAutofit/>
          </a:bodyPr>
          <a:lstStyle/>
          <a:p>
            <a:pPr>
              <a:lnSpc>
                <a:spcPct val="110000"/>
              </a:lnSpc>
            </a:pPr>
            <a:r>
              <a:rPr lang="en-US" sz="1267" b="1" dirty="0">
                <a:solidFill>
                  <a:schemeClr val="bg1"/>
                </a:solidFill>
                <a:latin typeface="Arial Narrow"/>
                <a:cs typeface="Arial Narrow"/>
              </a:rPr>
              <a:t>4th Largest </a:t>
            </a:r>
            <a:r>
              <a:rPr lang="en-US" sz="1267" dirty="0">
                <a:solidFill>
                  <a:schemeClr val="bg1"/>
                </a:solidFill>
                <a:latin typeface="Arial Narrow"/>
                <a:cs typeface="Arial Narrow"/>
              </a:rPr>
              <a:t>Voice Provider</a:t>
            </a:r>
            <a:br>
              <a:rPr lang="en-US" sz="1267" dirty="0">
                <a:solidFill>
                  <a:schemeClr val="bg1"/>
                </a:solidFill>
                <a:latin typeface="Arial Narrow"/>
                <a:cs typeface="Arial Narrow"/>
              </a:rPr>
            </a:br>
            <a:r>
              <a:rPr lang="en-US" sz="1267" dirty="0">
                <a:solidFill>
                  <a:schemeClr val="bg1"/>
                </a:solidFill>
                <a:latin typeface="Arial Narrow"/>
                <a:cs typeface="Arial Narrow"/>
              </a:rPr>
              <a:t> in the Nation</a:t>
            </a:r>
          </a:p>
          <a:p>
            <a:pPr algn="l">
              <a:lnSpc>
                <a:spcPct val="110000"/>
              </a:lnSpc>
            </a:pPr>
            <a:endParaRPr lang="en-US" sz="2133" b="1" dirty="0">
              <a:solidFill>
                <a:schemeClr val="bg1"/>
              </a:solidFill>
              <a:latin typeface="Arial Narrow"/>
              <a:cs typeface="Arial Narrow"/>
            </a:endParaRPr>
          </a:p>
        </p:txBody>
      </p:sp>
      <p:sp>
        <p:nvSpPr>
          <p:cNvPr id="16" name="Title 1"/>
          <p:cNvSpPr txBox="1">
            <a:spLocks/>
          </p:cNvSpPr>
          <p:nvPr/>
        </p:nvSpPr>
        <p:spPr>
          <a:xfrm>
            <a:off x="370350" y="914401"/>
            <a:ext cx="2818301" cy="376700"/>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2133" b="1" dirty="0">
                <a:solidFill>
                  <a:srgbClr val="005BBB"/>
                </a:solidFill>
                <a:latin typeface="Arial Narrow"/>
                <a:cs typeface="Arial Narrow"/>
              </a:rPr>
              <a:t>WITH NATIONAL REACH</a:t>
            </a:r>
          </a:p>
        </p:txBody>
      </p:sp>
      <p:sp>
        <p:nvSpPr>
          <p:cNvPr id="17" name="Title 1"/>
          <p:cNvSpPr txBox="1">
            <a:spLocks/>
          </p:cNvSpPr>
          <p:nvPr/>
        </p:nvSpPr>
        <p:spPr>
          <a:xfrm>
            <a:off x="2" y="309620"/>
            <a:ext cx="4544905" cy="517001"/>
          </a:xfrm>
          <a:prstGeom prst="rect">
            <a:avLst/>
          </a:prstGeom>
          <a:solidFill>
            <a:srgbClr val="0644AC"/>
          </a:solidFill>
        </p:spPr>
        <p:txBody>
          <a:bodyPr vert="horz" wrap="square" lIns="365760" tIns="0" rIns="121920" bIns="0" rtlCol="0" anchor="ctr" anchorCtr="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733" b="1" dirty="0">
                <a:solidFill>
                  <a:srgbClr val="FFFFFF"/>
                </a:solidFill>
                <a:latin typeface="Arial Narrow"/>
                <a:cs typeface="Arial Narrow"/>
              </a:rPr>
              <a:t>DIVERSE NETWORK</a:t>
            </a:r>
          </a:p>
        </p:txBody>
      </p:sp>
    </p:spTree>
    <p:extLst>
      <p:ext uri="{BB962C8B-B14F-4D97-AF65-F5344CB8AC3E}">
        <p14:creationId xmlns:p14="http://schemas.microsoft.com/office/powerpoint/2010/main" val="44445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28019" lvl="1" indent="0">
              <a:buClrTx/>
              <a:buNone/>
            </a:pPr>
            <a:r>
              <a:rPr lang="en-US" b="1" dirty="0" smtClean="0">
                <a:solidFill>
                  <a:schemeClr val="tx1"/>
                </a:solidFill>
              </a:rPr>
              <a:t>~ 70 New accounts built for temporary services in the Metro</a:t>
            </a:r>
          </a:p>
          <a:p>
            <a:pPr marL="457200" lvl="1" indent="0">
              <a:buClrTx/>
              <a:buNone/>
            </a:pPr>
            <a:endParaRPr lang="en-US" dirty="0"/>
          </a:p>
          <a:p>
            <a:pPr marL="128019" lvl="1" indent="0">
              <a:buClrTx/>
              <a:buNone/>
            </a:pPr>
            <a:r>
              <a:rPr lang="en-US" b="1" dirty="0" smtClean="0">
                <a:solidFill>
                  <a:schemeClr val="tx1"/>
                </a:solidFill>
              </a:rPr>
              <a:t>Broad Range of products provided at a variety of venues</a:t>
            </a:r>
          </a:p>
          <a:p>
            <a:pPr marL="470919" lvl="1" indent="-342900">
              <a:buClrTx/>
            </a:pPr>
            <a:r>
              <a:rPr lang="en-US" b="1" dirty="0" smtClean="0"/>
              <a:t>Dark Fiber</a:t>
            </a:r>
          </a:p>
          <a:p>
            <a:pPr marL="470919" lvl="1" indent="-342900">
              <a:buClrTx/>
            </a:pPr>
            <a:r>
              <a:rPr lang="en-US" b="1" dirty="0" smtClean="0"/>
              <a:t>Metro Ethernet</a:t>
            </a:r>
          </a:p>
          <a:p>
            <a:pPr marL="470919" lvl="1" indent="-342900">
              <a:buClrTx/>
            </a:pPr>
            <a:r>
              <a:rPr lang="en-US" b="1" dirty="0" smtClean="0"/>
              <a:t>Business Internet</a:t>
            </a:r>
          </a:p>
          <a:p>
            <a:pPr marL="470919" lvl="1" indent="-342900">
              <a:buClrTx/>
            </a:pPr>
            <a:r>
              <a:rPr lang="en-US" b="1" dirty="0" smtClean="0"/>
              <a:t>Voice Services (BCV, Mobility, PRI, BVE)</a:t>
            </a:r>
          </a:p>
          <a:p>
            <a:pPr marL="470919" lvl="1" indent="-342900">
              <a:buClrTx/>
            </a:pPr>
            <a:r>
              <a:rPr lang="en-US" b="1" dirty="0" smtClean="0"/>
              <a:t>Video</a:t>
            </a:r>
          </a:p>
          <a:p>
            <a:pPr marL="470919" lvl="1" indent="-342900">
              <a:buClrTx/>
            </a:pPr>
            <a:endParaRPr lang="en-US" b="1" dirty="0" smtClean="0"/>
          </a:p>
          <a:p>
            <a:pPr marL="128019" lvl="1" indent="0" algn="ctr">
              <a:buClrTx/>
              <a:buNone/>
            </a:pPr>
            <a:r>
              <a:rPr lang="en-US" b="1" dirty="0" smtClean="0">
                <a:solidFill>
                  <a:schemeClr val="tx1"/>
                </a:solidFill>
              </a:rPr>
              <a:t>Discussions took place early in 2017 but things didn’t really heat up until the state of MN started to get really cold.</a:t>
            </a:r>
            <a:endParaRPr lang="en-US" dirty="0" smtClean="0"/>
          </a:p>
          <a:p>
            <a:pPr marL="128019" lvl="1" indent="0">
              <a:buClrTx/>
              <a:buNone/>
            </a:pPr>
            <a:endParaRPr lang="en-US" sz="1800" dirty="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Super Bowl 52 Overview</a:t>
            </a:r>
            <a:endParaRPr lang="en-US" dirty="0"/>
          </a:p>
        </p:txBody>
      </p:sp>
      <p:sp>
        <p:nvSpPr>
          <p:cNvPr id="4" name="Slide Number Placeholder 3"/>
          <p:cNvSpPr>
            <a:spLocks noGrp="1"/>
          </p:cNvSpPr>
          <p:nvPr>
            <p:ph type="sldNum" sz="quarter" idx="12"/>
          </p:nvPr>
        </p:nvSpPr>
        <p:spPr/>
        <p:txBody>
          <a:bodyPr/>
          <a:lstStyle/>
          <a:p>
            <a:fld id="{7589FC9C-E6F6-5D46-B924-B61A39A81A38}" type="slidenum">
              <a:rPr lang="en-US" smtClean="0"/>
              <a:pPr/>
              <a:t>7</a:t>
            </a:fld>
            <a:endParaRPr lang="en-US" dirty="0"/>
          </a:p>
        </p:txBody>
      </p:sp>
    </p:spTree>
    <p:extLst>
      <p:ext uri="{BB962C8B-B14F-4D97-AF65-F5344CB8AC3E}">
        <p14:creationId xmlns:p14="http://schemas.microsoft.com/office/powerpoint/2010/main" val="3836725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224" y="1414877"/>
            <a:ext cx="11631168" cy="842078"/>
          </a:xfrm>
        </p:spPr>
        <p:txBody>
          <a:bodyPr>
            <a:normAutofit/>
          </a:bodyPr>
          <a:lstStyle/>
          <a:p>
            <a:pPr marL="128019" lvl="1" indent="0" algn="ctr">
              <a:buClrTx/>
              <a:buNone/>
            </a:pPr>
            <a:r>
              <a:rPr lang="en-US" sz="3200" b="1" dirty="0" smtClean="0">
                <a:solidFill>
                  <a:schemeClr val="accent1">
                    <a:lumMod val="75000"/>
                  </a:schemeClr>
                </a:solidFill>
              </a:rPr>
              <a:t>The Comcast Team</a:t>
            </a:r>
            <a:endParaRPr lang="en-US" sz="3200" dirty="0" smtClean="0">
              <a:solidFill>
                <a:schemeClr val="accent1">
                  <a:lumMod val="75000"/>
                </a:schemeClr>
              </a:solidFill>
            </a:endParaRPr>
          </a:p>
          <a:p>
            <a:pPr marL="128019" lvl="1" indent="0" algn="ctr">
              <a:buClrTx/>
              <a:buNone/>
            </a:pPr>
            <a:endParaRPr lang="en-US" sz="1800" dirty="0">
              <a:solidFill>
                <a:schemeClr val="accent1">
                  <a:lumMod val="75000"/>
                </a:schemeClr>
              </a:solidFill>
            </a:endParaRPr>
          </a:p>
          <a:p>
            <a:pPr algn="ctr"/>
            <a:endParaRPr lang="en-US" dirty="0" smtClean="0">
              <a:solidFill>
                <a:schemeClr val="accent1">
                  <a:lumMod val="75000"/>
                </a:schemeClr>
              </a:solidFill>
            </a:endParaRPr>
          </a:p>
          <a:p>
            <a:pPr marL="0" indent="0" algn="ctr">
              <a:buNone/>
            </a:pPr>
            <a:endParaRPr lang="en-US" dirty="0">
              <a:solidFill>
                <a:schemeClr val="accent1">
                  <a:lumMod val="75000"/>
                </a:schemeClr>
              </a:solidFill>
            </a:endParaRPr>
          </a:p>
        </p:txBody>
      </p:sp>
      <p:sp>
        <p:nvSpPr>
          <p:cNvPr id="3" name="Title 2"/>
          <p:cNvSpPr>
            <a:spLocks noGrp="1"/>
          </p:cNvSpPr>
          <p:nvPr>
            <p:ph type="title"/>
          </p:nvPr>
        </p:nvSpPr>
        <p:spPr/>
        <p:txBody>
          <a:bodyPr/>
          <a:lstStyle/>
          <a:p>
            <a:r>
              <a:rPr lang="en-US" dirty="0" smtClean="0"/>
              <a:t>Super Bowl 52 Overview</a:t>
            </a:r>
            <a:endParaRPr lang="en-US" dirty="0"/>
          </a:p>
        </p:txBody>
      </p:sp>
      <p:sp>
        <p:nvSpPr>
          <p:cNvPr id="4" name="Slide Number Placeholder 3"/>
          <p:cNvSpPr>
            <a:spLocks noGrp="1"/>
          </p:cNvSpPr>
          <p:nvPr>
            <p:ph type="sldNum" sz="quarter" idx="12"/>
          </p:nvPr>
        </p:nvSpPr>
        <p:spPr/>
        <p:txBody>
          <a:bodyPr/>
          <a:lstStyle/>
          <a:p>
            <a:fld id="{7589FC9C-E6F6-5D46-B924-B61A39A81A38}" type="slidenum">
              <a:rPr lang="en-US" smtClean="0"/>
              <a:pPr/>
              <a:t>8</a:t>
            </a:fld>
            <a:endParaRPr lang="en-US" dirty="0"/>
          </a:p>
        </p:txBody>
      </p:sp>
      <p:sp>
        <p:nvSpPr>
          <p:cNvPr id="5" name="TextBox 4"/>
          <p:cNvSpPr txBox="1"/>
          <p:nvPr/>
        </p:nvSpPr>
        <p:spPr>
          <a:xfrm>
            <a:off x="5607454" y="2570004"/>
            <a:ext cx="1111202" cy="646331"/>
          </a:xfrm>
          <a:prstGeom prst="rect">
            <a:avLst/>
          </a:prstGeom>
          <a:noFill/>
        </p:spPr>
        <p:txBody>
          <a:bodyPr wrap="none" rtlCol="0">
            <a:spAutoFit/>
          </a:bodyPr>
          <a:lstStyle/>
          <a:p>
            <a:r>
              <a:rPr lang="en-US" sz="3600" dirty="0" smtClean="0">
                <a:solidFill>
                  <a:schemeClr val="accent1">
                    <a:lumMod val="75000"/>
                  </a:schemeClr>
                </a:solidFill>
              </a:rPr>
              <a:t>Agile</a:t>
            </a:r>
            <a:endParaRPr lang="en-US" sz="3600" dirty="0">
              <a:solidFill>
                <a:schemeClr val="accent1">
                  <a:lumMod val="75000"/>
                </a:schemeClr>
              </a:solidFill>
            </a:endParaRPr>
          </a:p>
        </p:txBody>
      </p:sp>
      <p:sp>
        <p:nvSpPr>
          <p:cNvPr id="6" name="TextBox 5"/>
          <p:cNvSpPr txBox="1"/>
          <p:nvPr/>
        </p:nvSpPr>
        <p:spPr>
          <a:xfrm>
            <a:off x="4400296" y="3904047"/>
            <a:ext cx="3628109" cy="646331"/>
          </a:xfrm>
          <a:prstGeom prst="rect">
            <a:avLst/>
          </a:prstGeom>
          <a:noFill/>
        </p:spPr>
        <p:txBody>
          <a:bodyPr wrap="none" rtlCol="0">
            <a:spAutoFit/>
          </a:bodyPr>
          <a:lstStyle/>
          <a:p>
            <a:r>
              <a:rPr lang="en-US" sz="3600" dirty="0" smtClean="0">
                <a:solidFill>
                  <a:schemeClr val="accent1">
                    <a:lumMod val="75000"/>
                  </a:schemeClr>
                </a:solidFill>
              </a:rPr>
              <a:t>Easy to Work With</a:t>
            </a:r>
            <a:endParaRPr lang="en-US" sz="3600" dirty="0">
              <a:solidFill>
                <a:schemeClr val="accent1">
                  <a:lumMod val="75000"/>
                </a:schemeClr>
              </a:solidFill>
            </a:endParaRPr>
          </a:p>
        </p:txBody>
      </p:sp>
    </p:spTree>
    <p:extLst>
      <p:ext uri="{BB962C8B-B14F-4D97-AF65-F5344CB8AC3E}">
        <p14:creationId xmlns:p14="http://schemas.microsoft.com/office/powerpoint/2010/main" val="8971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Comcast Investment</a:t>
            </a:r>
            <a:endParaRPr lang="en-US" dirty="0"/>
          </a:p>
        </p:txBody>
      </p:sp>
      <p:sp>
        <p:nvSpPr>
          <p:cNvPr id="4" name="Slide Number Placeholder 3"/>
          <p:cNvSpPr>
            <a:spLocks noGrp="1"/>
          </p:cNvSpPr>
          <p:nvPr>
            <p:ph type="sldNum" sz="quarter" idx="12"/>
          </p:nvPr>
        </p:nvSpPr>
        <p:spPr/>
        <p:txBody>
          <a:bodyPr/>
          <a:lstStyle/>
          <a:p>
            <a:fld id="{7589FC9C-E6F6-5D46-B924-B61A39A81A38}" type="slidenum">
              <a:rPr lang="en-US" smtClean="0"/>
              <a:pPr/>
              <a:t>9</a:t>
            </a:fld>
            <a:endParaRPr lang="en-US" dirty="0"/>
          </a:p>
        </p:txBody>
      </p:sp>
      <p:sp>
        <p:nvSpPr>
          <p:cNvPr id="5" name="Content Placeholder 1"/>
          <p:cNvSpPr txBox="1">
            <a:spLocks noGrp="1"/>
          </p:cNvSpPr>
          <p:nvPr>
            <p:ph idx="1"/>
          </p:nvPr>
        </p:nvSpPr>
        <p:spPr>
          <a:xfrm>
            <a:off x="1054747" y="2975956"/>
            <a:ext cx="8737092" cy="3700999"/>
          </a:xfrm>
          <a:prstGeom prst="rect">
            <a:avLst/>
          </a:prstGeom>
        </p:spPr>
        <p:txBody>
          <a:bodyPr>
            <a:normAutofit/>
          </a:bodyPr>
          <a:lstStyle>
            <a:lvl1pPr marL="457178" indent="-457178" algn="l" rtl="0" eaLnBrk="0" fontAlgn="base" hangingPunct="0">
              <a:spcBef>
                <a:spcPct val="20000"/>
              </a:spcBef>
              <a:spcAft>
                <a:spcPct val="0"/>
              </a:spcAft>
              <a:defRPr sz="2667">
                <a:solidFill>
                  <a:schemeClr val="tx1"/>
                </a:solidFill>
                <a:latin typeface="+mn-lt"/>
                <a:ea typeface="Geneva" charset="0"/>
                <a:cs typeface="ヒラギノ角ゴ Pro W3" charset="0"/>
              </a:defRPr>
            </a:lvl1pPr>
            <a:lvl2pPr marL="380981" indent="-380981" algn="l" rtl="0" eaLnBrk="0" fontAlgn="base" hangingPunct="0">
              <a:spcBef>
                <a:spcPct val="20000"/>
              </a:spcBef>
              <a:spcAft>
                <a:spcPct val="0"/>
              </a:spcAft>
              <a:buFont typeface="Times" charset="0"/>
              <a:buChar char="•"/>
              <a:defRPr sz="2667">
                <a:solidFill>
                  <a:schemeClr val="tx1"/>
                </a:solidFill>
                <a:latin typeface="+mn-lt"/>
                <a:ea typeface="+mn-ea"/>
                <a:cs typeface="ヒラギノ角ゴ Pro W3" charset="0"/>
              </a:defRPr>
            </a:lvl2pPr>
            <a:lvl3pPr marL="770427" indent="-304784" algn="l" rtl="0" eaLnBrk="0" fontAlgn="base" hangingPunct="0">
              <a:spcBef>
                <a:spcPct val="20000"/>
              </a:spcBef>
              <a:spcAft>
                <a:spcPct val="0"/>
              </a:spcAft>
              <a:buChar char="–"/>
              <a:defRPr sz="2667">
                <a:solidFill>
                  <a:schemeClr val="tx1"/>
                </a:solidFill>
                <a:latin typeface="+mn-lt"/>
                <a:ea typeface="+mn-ea"/>
                <a:cs typeface="ヒラギノ角ゴ Pro W3" charset="0"/>
              </a:defRPr>
            </a:lvl3pPr>
            <a:lvl4pPr marL="1142942" indent="-376748" algn="l" rtl="0" eaLnBrk="0" fontAlgn="base" hangingPunct="0">
              <a:spcBef>
                <a:spcPct val="20000"/>
              </a:spcBef>
              <a:spcAft>
                <a:spcPct val="0"/>
              </a:spcAft>
              <a:buFont typeface="Lucida Grande" charset="0"/>
              <a:buChar char="−"/>
              <a:defRPr sz="2133">
                <a:solidFill>
                  <a:schemeClr val="tx1"/>
                </a:solidFill>
                <a:latin typeface="+mn-lt"/>
                <a:ea typeface="+mn-ea"/>
                <a:cs typeface="ヒラギノ角ゴ Pro W3" charset="0"/>
              </a:defRPr>
            </a:lvl4pPr>
            <a:lvl5pPr marL="2743062" indent="-304784" algn="l" rtl="0" eaLnBrk="0" fontAlgn="base" hangingPunct="0">
              <a:spcBef>
                <a:spcPct val="20000"/>
              </a:spcBef>
              <a:spcAft>
                <a:spcPct val="0"/>
              </a:spcAft>
              <a:buChar char="»"/>
              <a:defRPr>
                <a:solidFill>
                  <a:schemeClr val="tx1"/>
                </a:solidFill>
                <a:latin typeface="+mn-lt"/>
                <a:ea typeface="+mn-ea"/>
                <a:cs typeface="ヒラギノ角ゴ Pro W3" charset="0"/>
              </a:defRPr>
            </a:lvl5pPr>
            <a:lvl6pPr marL="3352632" indent="-304784" algn="l" rtl="0" eaLnBrk="1" fontAlgn="base" hangingPunct="1">
              <a:spcBef>
                <a:spcPct val="20000"/>
              </a:spcBef>
              <a:spcAft>
                <a:spcPct val="0"/>
              </a:spcAft>
              <a:buChar char="»"/>
              <a:defRPr sz="3600">
                <a:solidFill>
                  <a:schemeClr val="tx1"/>
                </a:solidFill>
                <a:latin typeface="+mn-lt"/>
                <a:ea typeface="+mn-ea"/>
              </a:defRPr>
            </a:lvl6pPr>
            <a:lvl7pPr marL="3962202" indent="-304784" algn="l" rtl="0" eaLnBrk="1" fontAlgn="base" hangingPunct="1">
              <a:spcBef>
                <a:spcPct val="20000"/>
              </a:spcBef>
              <a:spcAft>
                <a:spcPct val="0"/>
              </a:spcAft>
              <a:buChar char="»"/>
              <a:defRPr sz="3600">
                <a:solidFill>
                  <a:schemeClr val="tx1"/>
                </a:solidFill>
                <a:latin typeface="+mn-lt"/>
                <a:ea typeface="+mn-ea"/>
              </a:defRPr>
            </a:lvl7pPr>
            <a:lvl8pPr marL="4571772" indent="-304784" algn="l" rtl="0" eaLnBrk="1" fontAlgn="base" hangingPunct="1">
              <a:spcBef>
                <a:spcPct val="20000"/>
              </a:spcBef>
              <a:spcAft>
                <a:spcPct val="0"/>
              </a:spcAft>
              <a:buChar char="»"/>
              <a:defRPr sz="3600">
                <a:solidFill>
                  <a:schemeClr val="tx1"/>
                </a:solidFill>
                <a:latin typeface="+mn-lt"/>
                <a:ea typeface="+mn-ea"/>
              </a:defRPr>
            </a:lvl8pPr>
            <a:lvl9pPr marL="5181341" indent="-304784" algn="l" rtl="0" eaLnBrk="1" fontAlgn="base" hangingPunct="1">
              <a:spcBef>
                <a:spcPct val="20000"/>
              </a:spcBef>
              <a:spcAft>
                <a:spcPct val="0"/>
              </a:spcAft>
              <a:buChar char="»"/>
              <a:defRPr sz="3600">
                <a:solidFill>
                  <a:schemeClr val="tx1"/>
                </a:solidFill>
                <a:latin typeface="+mn-lt"/>
                <a:ea typeface="+mn-ea"/>
              </a:defRPr>
            </a:lvl9pPr>
          </a:lstStyle>
          <a:p>
            <a:pPr marL="0" indent="0" defTabSz="914377">
              <a:lnSpc>
                <a:spcPct val="120000"/>
              </a:lnSpc>
              <a:spcBef>
                <a:spcPts val="0"/>
              </a:spcBef>
              <a:buClr>
                <a:srgbClr val="0E57C4"/>
              </a:buClr>
              <a:buSzPct val="100000"/>
            </a:pPr>
            <a:endParaRPr lang="en-US" sz="1400" i="1" kern="0" dirty="0">
              <a:solidFill>
                <a:srgbClr val="000000"/>
              </a:solidFill>
              <a:latin typeface="Arial Narrow" panose="020B0606020202030204" pitchFamily="34" charset="0"/>
            </a:endParaRPr>
          </a:p>
          <a:p>
            <a:pPr marL="0" indent="0" algn="ctr" defTabSz="914377">
              <a:lnSpc>
                <a:spcPct val="120000"/>
              </a:lnSpc>
              <a:spcBef>
                <a:spcPts val="0"/>
              </a:spcBef>
              <a:buClr>
                <a:srgbClr val="0E57C4"/>
              </a:buClr>
              <a:buSzPct val="100000"/>
              <a:buNone/>
            </a:pPr>
            <a:r>
              <a:rPr lang="en-US" sz="3200" b="1" kern="0" dirty="0">
                <a:solidFill>
                  <a:srgbClr val="000000"/>
                </a:solidFill>
                <a:latin typeface="Arial Narrow" panose="020B0606020202030204" pitchFamily="34" charset="0"/>
              </a:rPr>
              <a:t>We would not have been able to provide the </a:t>
            </a:r>
            <a:r>
              <a:rPr lang="en-US" sz="3200" b="1" kern="0" dirty="0" smtClean="0">
                <a:solidFill>
                  <a:srgbClr val="000000"/>
                </a:solidFill>
                <a:latin typeface="Arial Narrow" panose="020B0606020202030204" pitchFamily="34" charset="0"/>
              </a:rPr>
              <a:t>services that we did </a:t>
            </a:r>
            <a:r>
              <a:rPr lang="en-US" sz="3200" b="1" kern="0" dirty="0">
                <a:solidFill>
                  <a:srgbClr val="000000"/>
                </a:solidFill>
                <a:latin typeface="Arial Narrow" panose="020B0606020202030204" pitchFamily="34" charset="0"/>
              </a:rPr>
              <a:t>and execute </a:t>
            </a:r>
            <a:r>
              <a:rPr lang="en-US" sz="3200" b="1" kern="0" dirty="0" smtClean="0">
                <a:solidFill>
                  <a:srgbClr val="000000"/>
                </a:solidFill>
                <a:latin typeface="Arial Narrow" panose="020B0606020202030204" pitchFamily="34" charset="0"/>
              </a:rPr>
              <a:t>effectively without </a:t>
            </a:r>
            <a:r>
              <a:rPr lang="en-US" sz="3200" b="1" kern="0" dirty="0">
                <a:solidFill>
                  <a:srgbClr val="000000"/>
                </a:solidFill>
                <a:latin typeface="Arial Narrow" panose="020B0606020202030204" pitchFamily="34" charset="0"/>
              </a:rPr>
              <a:t>the investment we have made in </a:t>
            </a:r>
            <a:r>
              <a:rPr lang="en-US" sz="3200" b="1" kern="0" dirty="0" smtClean="0">
                <a:solidFill>
                  <a:srgbClr val="000000"/>
                </a:solidFill>
                <a:latin typeface="Arial Narrow" panose="020B0606020202030204" pitchFamily="34" charset="0"/>
              </a:rPr>
              <a:t>our infrastructure.</a:t>
            </a:r>
            <a:endParaRPr lang="en-US" sz="1400" i="1" kern="0" dirty="0">
              <a:solidFill>
                <a:prstClr val="black"/>
              </a:solidFill>
              <a:latin typeface="Arial Narrow" panose="020B0606020202030204" pitchFamily="34" charset="0"/>
            </a:endParaRPr>
          </a:p>
          <a:p>
            <a:pPr marL="457200" lvl="1" indent="0">
              <a:buNone/>
            </a:pPr>
            <a:endParaRPr lang="en-US" sz="1400" kern="0" dirty="0">
              <a:solidFill>
                <a:srgbClr val="37383B"/>
              </a:solidFill>
              <a:latin typeface="Arial Narrow" panose="020B0606020202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038" y="1371599"/>
            <a:ext cx="1626509" cy="1320219"/>
          </a:xfrm>
          <a:prstGeom prst="rect">
            <a:avLst/>
          </a:prstGeom>
        </p:spPr>
      </p:pic>
    </p:spTree>
    <p:extLst>
      <p:ext uri="{BB962C8B-B14F-4D97-AF65-F5344CB8AC3E}">
        <p14:creationId xmlns:p14="http://schemas.microsoft.com/office/powerpoint/2010/main" val="309765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5A9FB8-2F7D-43B9-BB34-B034255E45D4}"/>
</file>

<file path=customXml/itemProps2.xml><?xml version="1.0" encoding="utf-8"?>
<ds:datastoreItem xmlns:ds="http://schemas.openxmlformats.org/officeDocument/2006/customXml" ds:itemID="{6F4B08A9-DC4E-4313-B775-FBA633D5005D}"/>
</file>

<file path=customXml/itemProps3.xml><?xml version="1.0" encoding="utf-8"?>
<ds:datastoreItem xmlns:ds="http://schemas.openxmlformats.org/officeDocument/2006/customXml" ds:itemID="{193A984E-F7FA-4EAC-874E-90B20375FD97}"/>
</file>

<file path=docProps/app.xml><?xml version="1.0" encoding="utf-8"?>
<Properties xmlns="http://schemas.openxmlformats.org/officeDocument/2006/extended-properties" xmlns:vt="http://schemas.openxmlformats.org/officeDocument/2006/docPropsVTypes">
  <TotalTime>942</TotalTime>
  <Words>751</Words>
  <Application>Microsoft Office PowerPoint</Application>
  <PresentationFormat>Widescreen</PresentationFormat>
  <Paragraphs>105</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Arial</vt:lpstr>
      <vt:lpstr>Arial Narrow</vt:lpstr>
      <vt:lpstr>Calibri</vt:lpstr>
      <vt:lpstr>Calibri Light</vt:lpstr>
      <vt:lpstr>Geneva</vt:lpstr>
      <vt:lpstr>Times</vt:lpstr>
      <vt:lpstr>Wingdings</vt:lpstr>
      <vt:lpstr>ヒラギノ角ゴ Pro W3</vt:lpstr>
      <vt:lpstr>Office Theme</vt:lpstr>
      <vt:lpstr>PowerPoint Presentation</vt:lpstr>
      <vt:lpstr>PowerPoint Presentation</vt:lpstr>
      <vt:lpstr>How It’s All Possible: We Invest</vt:lpstr>
      <vt:lpstr>How It’s All Possible: We Leverage Our Reliable &amp; Scalable Network</vt:lpstr>
      <vt:lpstr>PowerPoint Presentation</vt:lpstr>
      <vt:lpstr>PowerPoint Presentation</vt:lpstr>
      <vt:lpstr>Super Bowl 52 Overview</vt:lpstr>
      <vt:lpstr>Super Bowl 52 Overview</vt:lpstr>
      <vt:lpstr>Comcast Investment</vt:lpstr>
      <vt:lpstr>PowerPoint Presentation</vt:lpstr>
    </vt:vector>
  </TitlesOfParts>
  <Company>Comcast Cable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Hensing, Kate</dc:creator>
  <cp:lastModifiedBy>Wells, Diane (COMM)</cp:lastModifiedBy>
  <cp:revision>12</cp:revision>
  <dcterms:created xsi:type="dcterms:W3CDTF">2018-02-06T17:45:39Z</dcterms:created>
  <dcterms:modified xsi:type="dcterms:W3CDTF">2018-02-07T22:10:59Z</dcterms:modified>
</cp:coreProperties>
</file>