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0fa5257d7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0fa5257d7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e3d436a4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e3d436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e3d436a4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0e3d436a4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e3d436a41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e3d436a4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e3d436a41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0e3d436a4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0e3d436a41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0e3d436a41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0e3d436a41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0e3d436a41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fa5257d7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fa5257d7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e3d436a4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0e3d436a4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0e3d436a41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0e3d436a4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0e3d436a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0e3d436a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0e3d436a41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0e3d436a41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0e3d436a41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0e3d436a41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0e3d436a41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0e3d436a41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e3d436a41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e3d436a41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0e3d436a41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0e3d436a41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0e3d436a41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0e3d436a41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0e3d436a41_0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0e3d436a41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0e3d436a41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0e3d436a4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0e3d436a41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0e3d436a41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0fa5257d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0fa5257d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0e3d436a4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0e3d436a4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0e3d436a41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0e3d436a41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0e3d436a41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0e3d436a41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0e3d436a41_0_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0e3d436a41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0e3d436a41_0_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0e3d436a41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0fa5257d7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0fa5257d7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0fa5257d7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0fa5257d7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0fa5257d7d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0fa5257d7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0fa5257d7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0fa5257d7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0fa5257d7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0fa5257d7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0fa5257d7d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0fa5257d7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0e3d436a4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0e3d436a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0fa5257d7d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0fa5257d7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0e3d436a41_0_6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0e3d436a41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e3d436a41_0_7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e3d436a41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e3d436a41_0_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e3d436a41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e3d436a41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0e3d436a41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0fa5257d7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0fa5257d7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5200"/>
              <a:buNone/>
              <a:defRPr sz="52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A0019"/>
              </a:buClr>
              <a:buSzPts val="2800"/>
              <a:buNone/>
              <a:defRPr sz="2800">
                <a:solidFill>
                  <a:srgbClr val="7A0019"/>
                </a:solidFill>
              </a:defRPr>
            </a:lvl1pPr>
            <a:lvl2pPr lvl="1" algn="ctr">
              <a:lnSpc>
                <a:spcPct val="100000"/>
              </a:lnSpc>
              <a:spcBef>
                <a:spcPts val="0"/>
              </a:spcBef>
              <a:spcAft>
                <a:spcPts val="0"/>
              </a:spcAft>
              <a:buClr>
                <a:srgbClr val="FFCC33"/>
              </a:buClr>
              <a:buSzPts val="2800"/>
              <a:buNone/>
              <a:defRPr sz="2800">
                <a:solidFill>
                  <a:srgbClr val="FFCC33"/>
                </a:solidFill>
              </a:defRPr>
            </a:lvl2pPr>
            <a:lvl3pPr lvl="2" algn="ctr">
              <a:lnSpc>
                <a:spcPct val="100000"/>
              </a:lnSpc>
              <a:spcBef>
                <a:spcPts val="0"/>
              </a:spcBef>
              <a:spcAft>
                <a:spcPts val="0"/>
              </a:spcAft>
              <a:buClr>
                <a:srgbClr val="FFCC33"/>
              </a:buClr>
              <a:buSzPts val="2800"/>
              <a:buNone/>
              <a:defRPr sz="2800">
                <a:solidFill>
                  <a:srgbClr val="FFCC33"/>
                </a:solidFill>
              </a:defRPr>
            </a:lvl3pPr>
            <a:lvl4pPr lvl="3" algn="ctr">
              <a:lnSpc>
                <a:spcPct val="100000"/>
              </a:lnSpc>
              <a:spcBef>
                <a:spcPts val="0"/>
              </a:spcBef>
              <a:spcAft>
                <a:spcPts val="0"/>
              </a:spcAft>
              <a:buClr>
                <a:srgbClr val="FFCC33"/>
              </a:buClr>
              <a:buSzPts val="2800"/>
              <a:buNone/>
              <a:defRPr sz="2800">
                <a:solidFill>
                  <a:srgbClr val="FFCC33"/>
                </a:solidFill>
              </a:defRPr>
            </a:lvl4pPr>
            <a:lvl5pPr lvl="4" algn="ctr">
              <a:lnSpc>
                <a:spcPct val="100000"/>
              </a:lnSpc>
              <a:spcBef>
                <a:spcPts val="0"/>
              </a:spcBef>
              <a:spcAft>
                <a:spcPts val="0"/>
              </a:spcAft>
              <a:buClr>
                <a:srgbClr val="FFCC33"/>
              </a:buClr>
              <a:buSzPts val="2800"/>
              <a:buNone/>
              <a:defRPr sz="2800">
                <a:solidFill>
                  <a:srgbClr val="FFCC33"/>
                </a:solidFill>
              </a:defRPr>
            </a:lvl5pPr>
            <a:lvl6pPr lvl="5" algn="ctr">
              <a:lnSpc>
                <a:spcPct val="100000"/>
              </a:lnSpc>
              <a:spcBef>
                <a:spcPts val="0"/>
              </a:spcBef>
              <a:spcAft>
                <a:spcPts val="0"/>
              </a:spcAft>
              <a:buClr>
                <a:srgbClr val="FFCC33"/>
              </a:buClr>
              <a:buSzPts val="2800"/>
              <a:buNone/>
              <a:defRPr sz="2800">
                <a:solidFill>
                  <a:srgbClr val="FFCC33"/>
                </a:solidFill>
              </a:defRPr>
            </a:lvl6pPr>
            <a:lvl7pPr lvl="6" algn="ctr">
              <a:lnSpc>
                <a:spcPct val="100000"/>
              </a:lnSpc>
              <a:spcBef>
                <a:spcPts val="0"/>
              </a:spcBef>
              <a:spcAft>
                <a:spcPts val="0"/>
              </a:spcAft>
              <a:buClr>
                <a:srgbClr val="FFCC33"/>
              </a:buClr>
              <a:buSzPts val="2800"/>
              <a:buNone/>
              <a:defRPr sz="2800">
                <a:solidFill>
                  <a:srgbClr val="FFCC33"/>
                </a:solidFill>
              </a:defRPr>
            </a:lvl7pPr>
            <a:lvl8pPr lvl="7" algn="ctr">
              <a:lnSpc>
                <a:spcPct val="100000"/>
              </a:lnSpc>
              <a:spcBef>
                <a:spcPts val="0"/>
              </a:spcBef>
              <a:spcAft>
                <a:spcPts val="0"/>
              </a:spcAft>
              <a:buClr>
                <a:srgbClr val="FFCC33"/>
              </a:buClr>
              <a:buSzPts val="2800"/>
              <a:buNone/>
              <a:defRPr sz="2800">
                <a:solidFill>
                  <a:srgbClr val="FFCC33"/>
                </a:solidFill>
              </a:defRPr>
            </a:lvl8pPr>
            <a:lvl9pPr lvl="8" algn="ctr">
              <a:lnSpc>
                <a:spcPct val="100000"/>
              </a:lnSpc>
              <a:spcBef>
                <a:spcPts val="0"/>
              </a:spcBef>
              <a:spcAft>
                <a:spcPts val="0"/>
              </a:spcAft>
              <a:buClr>
                <a:srgbClr val="FFCC33"/>
              </a:buClr>
              <a:buSzPts val="2800"/>
              <a:buNone/>
              <a:defRPr sz="2800">
                <a:solidFill>
                  <a:srgbClr val="FFCC33"/>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no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7A0019"/>
              </a:buClr>
              <a:buSzPts val="2800"/>
              <a:buNone/>
              <a:defRPr sz="2800">
                <a:solidFill>
                  <a:srgbClr val="7A0019"/>
                </a:solidFill>
              </a:defRPr>
            </a:lvl1pPr>
            <a:lvl2pPr lvl="1" algn="ctr" rtl="0">
              <a:lnSpc>
                <a:spcPct val="100000"/>
              </a:lnSpc>
              <a:spcBef>
                <a:spcPts val="0"/>
              </a:spcBef>
              <a:spcAft>
                <a:spcPts val="0"/>
              </a:spcAft>
              <a:buClr>
                <a:srgbClr val="FFCC33"/>
              </a:buClr>
              <a:buSzPts val="2800"/>
              <a:buNone/>
              <a:defRPr sz="2800">
                <a:solidFill>
                  <a:srgbClr val="FFCC33"/>
                </a:solidFill>
              </a:defRPr>
            </a:lvl2pPr>
            <a:lvl3pPr lvl="2" algn="ctr" rtl="0">
              <a:lnSpc>
                <a:spcPct val="100000"/>
              </a:lnSpc>
              <a:spcBef>
                <a:spcPts val="0"/>
              </a:spcBef>
              <a:spcAft>
                <a:spcPts val="0"/>
              </a:spcAft>
              <a:buClr>
                <a:srgbClr val="FFCC33"/>
              </a:buClr>
              <a:buSzPts val="2800"/>
              <a:buNone/>
              <a:defRPr sz="2800">
                <a:solidFill>
                  <a:srgbClr val="FFCC33"/>
                </a:solidFill>
              </a:defRPr>
            </a:lvl3pPr>
            <a:lvl4pPr lvl="3" algn="ctr" rtl="0">
              <a:lnSpc>
                <a:spcPct val="100000"/>
              </a:lnSpc>
              <a:spcBef>
                <a:spcPts val="0"/>
              </a:spcBef>
              <a:spcAft>
                <a:spcPts val="0"/>
              </a:spcAft>
              <a:buClr>
                <a:srgbClr val="FFCC33"/>
              </a:buClr>
              <a:buSzPts val="2800"/>
              <a:buNone/>
              <a:defRPr sz="2800">
                <a:solidFill>
                  <a:srgbClr val="FFCC33"/>
                </a:solidFill>
              </a:defRPr>
            </a:lvl4pPr>
            <a:lvl5pPr lvl="4" algn="ctr" rtl="0">
              <a:lnSpc>
                <a:spcPct val="100000"/>
              </a:lnSpc>
              <a:spcBef>
                <a:spcPts val="0"/>
              </a:spcBef>
              <a:spcAft>
                <a:spcPts val="0"/>
              </a:spcAft>
              <a:buClr>
                <a:srgbClr val="FFCC33"/>
              </a:buClr>
              <a:buSzPts val="2800"/>
              <a:buNone/>
              <a:defRPr sz="2800">
                <a:solidFill>
                  <a:srgbClr val="FFCC33"/>
                </a:solidFill>
              </a:defRPr>
            </a:lvl5pPr>
            <a:lvl6pPr lvl="5" algn="ctr" rtl="0">
              <a:lnSpc>
                <a:spcPct val="100000"/>
              </a:lnSpc>
              <a:spcBef>
                <a:spcPts val="0"/>
              </a:spcBef>
              <a:spcAft>
                <a:spcPts val="0"/>
              </a:spcAft>
              <a:buClr>
                <a:srgbClr val="FFCC33"/>
              </a:buClr>
              <a:buSzPts val="2800"/>
              <a:buNone/>
              <a:defRPr sz="2800">
                <a:solidFill>
                  <a:srgbClr val="FFCC33"/>
                </a:solidFill>
              </a:defRPr>
            </a:lvl6pPr>
            <a:lvl7pPr lvl="6" algn="ctr" rtl="0">
              <a:lnSpc>
                <a:spcPct val="100000"/>
              </a:lnSpc>
              <a:spcBef>
                <a:spcPts val="0"/>
              </a:spcBef>
              <a:spcAft>
                <a:spcPts val="0"/>
              </a:spcAft>
              <a:buClr>
                <a:srgbClr val="FFCC33"/>
              </a:buClr>
              <a:buSzPts val="2800"/>
              <a:buNone/>
              <a:defRPr sz="2800">
                <a:solidFill>
                  <a:srgbClr val="FFCC33"/>
                </a:solidFill>
              </a:defRPr>
            </a:lvl7pPr>
            <a:lvl8pPr lvl="7" algn="ctr" rtl="0">
              <a:lnSpc>
                <a:spcPct val="100000"/>
              </a:lnSpc>
              <a:spcBef>
                <a:spcPts val="0"/>
              </a:spcBef>
              <a:spcAft>
                <a:spcPts val="0"/>
              </a:spcAft>
              <a:buClr>
                <a:srgbClr val="FFCC33"/>
              </a:buClr>
              <a:buSzPts val="2800"/>
              <a:buNone/>
              <a:defRPr sz="2800">
                <a:solidFill>
                  <a:srgbClr val="FFCC33"/>
                </a:solidFill>
              </a:defRPr>
            </a:lvl8pPr>
            <a:lvl9pPr lvl="8" algn="ctr" rtl="0">
              <a:lnSpc>
                <a:spcPct val="100000"/>
              </a:lnSpc>
              <a:spcBef>
                <a:spcPts val="0"/>
              </a:spcBef>
              <a:spcAft>
                <a:spcPts val="0"/>
              </a:spcAft>
              <a:buClr>
                <a:srgbClr val="FFCC33"/>
              </a:buClr>
              <a:buSzPts val="2800"/>
              <a:buNone/>
              <a:defRPr sz="2800">
                <a:solidFill>
                  <a:srgbClr val="FFCC33"/>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7A0019"/>
              </a:buClr>
              <a:buSzPts val="2800"/>
              <a:buFont typeface="Raleway"/>
              <a:buNone/>
              <a:defRPr sz="2800">
                <a:solidFill>
                  <a:srgbClr val="7A0019"/>
                </a:solidFill>
                <a:latin typeface="Raleway"/>
                <a:ea typeface="Raleway"/>
                <a:cs typeface="Raleway"/>
                <a:sym typeface="Raleway"/>
              </a:defRPr>
            </a:lvl1pPr>
            <a:lvl2pPr lvl="1">
              <a:spcBef>
                <a:spcPts val="0"/>
              </a:spcBef>
              <a:spcAft>
                <a:spcPts val="0"/>
              </a:spcAft>
              <a:buClr>
                <a:srgbClr val="7A0019"/>
              </a:buClr>
              <a:buSzPts val="2800"/>
              <a:buNone/>
              <a:defRPr sz="2800">
                <a:solidFill>
                  <a:srgbClr val="7A0019"/>
                </a:solidFill>
              </a:defRPr>
            </a:lvl2pPr>
            <a:lvl3pPr lvl="2">
              <a:spcBef>
                <a:spcPts val="0"/>
              </a:spcBef>
              <a:spcAft>
                <a:spcPts val="0"/>
              </a:spcAft>
              <a:buClr>
                <a:srgbClr val="7A0019"/>
              </a:buClr>
              <a:buSzPts val="2800"/>
              <a:buNone/>
              <a:defRPr sz="2800">
                <a:solidFill>
                  <a:srgbClr val="7A0019"/>
                </a:solidFill>
              </a:defRPr>
            </a:lvl3pPr>
            <a:lvl4pPr lvl="3">
              <a:spcBef>
                <a:spcPts val="0"/>
              </a:spcBef>
              <a:spcAft>
                <a:spcPts val="0"/>
              </a:spcAft>
              <a:buClr>
                <a:srgbClr val="7A0019"/>
              </a:buClr>
              <a:buSzPts val="2800"/>
              <a:buNone/>
              <a:defRPr sz="2800">
                <a:solidFill>
                  <a:srgbClr val="7A0019"/>
                </a:solidFill>
              </a:defRPr>
            </a:lvl4pPr>
            <a:lvl5pPr lvl="4">
              <a:spcBef>
                <a:spcPts val="0"/>
              </a:spcBef>
              <a:spcAft>
                <a:spcPts val="0"/>
              </a:spcAft>
              <a:buClr>
                <a:srgbClr val="7A0019"/>
              </a:buClr>
              <a:buSzPts val="2800"/>
              <a:buNone/>
              <a:defRPr sz="2800">
                <a:solidFill>
                  <a:srgbClr val="7A0019"/>
                </a:solidFill>
              </a:defRPr>
            </a:lvl5pPr>
            <a:lvl6pPr lvl="5">
              <a:spcBef>
                <a:spcPts val="0"/>
              </a:spcBef>
              <a:spcAft>
                <a:spcPts val="0"/>
              </a:spcAft>
              <a:buClr>
                <a:srgbClr val="7A0019"/>
              </a:buClr>
              <a:buSzPts val="2800"/>
              <a:buNone/>
              <a:defRPr sz="2800">
                <a:solidFill>
                  <a:srgbClr val="7A0019"/>
                </a:solidFill>
              </a:defRPr>
            </a:lvl6pPr>
            <a:lvl7pPr lvl="6">
              <a:spcBef>
                <a:spcPts val="0"/>
              </a:spcBef>
              <a:spcAft>
                <a:spcPts val="0"/>
              </a:spcAft>
              <a:buClr>
                <a:srgbClr val="7A0019"/>
              </a:buClr>
              <a:buSzPts val="2800"/>
              <a:buNone/>
              <a:defRPr sz="2800">
                <a:solidFill>
                  <a:srgbClr val="7A0019"/>
                </a:solidFill>
              </a:defRPr>
            </a:lvl7pPr>
            <a:lvl8pPr lvl="7">
              <a:spcBef>
                <a:spcPts val="0"/>
              </a:spcBef>
              <a:spcAft>
                <a:spcPts val="0"/>
              </a:spcAft>
              <a:buClr>
                <a:srgbClr val="7A0019"/>
              </a:buClr>
              <a:buSzPts val="2800"/>
              <a:buNone/>
              <a:defRPr sz="2800">
                <a:solidFill>
                  <a:srgbClr val="7A0019"/>
                </a:solidFill>
              </a:defRPr>
            </a:lvl8pPr>
            <a:lvl9pPr lvl="8">
              <a:spcBef>
                <a:spcPts val="0"/>
              </a:spcBef>
              <a:spcAft>
                <a:spcPts val="0"/>
              </a:spcAft>
              <a:buClr>
                <a:srgbClr val="7A0019"/>
              </a:buClr>
              <a:buSzPts val="2800"/>
              <a:buNone/>
              <a:defRPr sz="2800">
                <a:solidFill>
                  <a:srgbClr val="7A0019"/>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aleway"/>
              <a:buChar char="●"/>
              <a:defRPr sz="1800">
                <a:latin typeface="Raleway"/>
                <a:ea typeface="Raleway"/>
                <a:cs typeface="Raleway"/>
                <a:sym typeface="Raleway"/>
              </a:defRPr>
            </a:lvl1pPr>
            <a:lvl2pPr marL="914400" lvl="1" indent="-317500">
              <a:lnSpc>
                <a:spcPct val="115000"/>
              </a:lnSpc>
              <a:spcBef>
                <a:spcPts val="1600"/>
              </a:spcBef>
              <a:spcAft>
                <a:spcPts val="0"/>
              </a:spcAft>
              <a:buSzPts val="1400"/>
              <a:buFont typeface="Raleway"/>
              <a:buChar char="○"/>
              <a:defRPr>
                <a:latin typeface="Raleway"/>
                <a:ea typeface="Raleway"/>
                <a:cs typeface="Raleway"/>
                <a:sym typeface="Raleway"/>
              </a:defRPr>
            </a:lvl2pPr>
            <a:lvl3pPr marL="1371600" lvl="2" indent="-317500">
              <a:lnSpc>
                <a:spcPct val="115000"/>
              </a:lnSpc>
              <a:spcBef>
                <a:spcPts val="1600"/>
              </a:spcBef>
              <a:spcAft>
                <a:spcPts val="0"/>
              </a:spcAft>
              <a:buSzPts val="1400"/>
              <a:buFont typeface="Raleway"/>
              <a:buChar char="■"/>
              <a:defRPr>
                <a:latin typeface="Raleway"/>
                <a:ea typeface="Raleway"/>
                <a:cs typeface="Raleway"/>
                <a:sym typeface="Raleway"/>
              </a:defRPr>
            </a:lvl3pPr>
            <a:lvl4pPr marL="1828800" lvl="3" indent="-317500">
              <a:lnSpc>
                <a:spcPct val="115000"/>
              </a:lnSpc>
              <a:spcBef>
                <a:spcPts val="1600"/>
              </a:spcBef>
              <a:spcAft>
                <a:spcPts val="0"/>
              </a:spcAft>
              <a:buSzPts val="1400"/>
              <a:buFont typeface="Raleway"/>
              <a:buChar char="●"/>
              <a:defRPr>
                <a:latin typeface="Raleway"/>
                <a:ea typeface="Raleway"/>
                <a:cs typeface="Raleway"/>
                <a:sym typeface="Raleway"/>
              </a:defRPr>
            </a:lvl4pPr>
            <a:lvl5pPr marL="2286000" lvl="4" indent="-317500">
              <a:lnSpc>
                <a:spcPct val="115000"/>
              </a:lnSpc>
              <a:spcBef>
                <a:spcPts val="1600"/>
              </a:spcBef>
              <a:spcAft>
                <a:spcPts val="0"/>
              </a:spcAft>
              <a:buSzPts val="1400"/>
              <a:buFont typeface="Raleway"/>
              <a:buChar char="○"/>
              <a:defRPr>
                <a:latin typeface="Raleway"/>
                <a:ea typeface="Raleway"/>
                <a:cs typeface="Raleway"/>
                <a:sym typeface="Raleway"/>
              </a:defRPr>
            </a:lvl5pPr>
            <a:lvl6pPr marL="2743200" lvl="5" indent="-317500">
              <a:lnSpc>
                <a:spcPct val="115000"/>
              </a:lnSpc>
              <a:spcBef>
                <a:spcPts val="1600"/>
              </a:spcBef>
              <a:spcAft>
                <a:spcPts val="0"/>
              </a:spcAft>
              <a:buSzPts val="1400"/>
              <a:buFont typeface="Raleway"/>
              <a:buChar char="■"/>
              <a:defRPr>
                <a:latin typeface="Raleway"/>
                <a:ea typeface="Raleway"/>
                <a:cs typeface="Raleway"/>
                <a:sym typeface="Raleway"/>
              </a:defRPr>
            </a:lvl6pPr>
            <a:lvl7pPr marL="3200400" lvl="6" indent="-317500">
              <a:lnSpc>
                <a:spcPct val="115000"/>
              </a:lnSpc>
              <a:spcBef>
                <a:spcPts val="1600"/>
              </a:spcBef>
              <a:spcAft>
                <a:spcPts val="0"/>
              </a:spcAft>
              <a:buSzPts val="1400"/>
              <a:buFont typeface="Raleway"/>
              <a:buChar char="●"/>
              <a:defRPr>
                <a:latin typeface="Raleway"/>
                <a:ea typeface="Raleway"/>
                <a:cs typeface="Raleway"/>
                <a:sym typeface="Raleway"/>
              </a:defRPr>
            </a:lvl7pPr>
            <a:lvl8pPr marL="3657600" lvl="7" indent="-317500">
              <a:lnSpc>
                <a:spcPct val="115000"/>
              </a:lnSpc>
              <a:spcBef>
                <a:spcPts val="1600"/>
              </a:spcBef>
              <a:spcAft>
                <a:spcPts val="0"/>
              </a:spcAft>
              <a:buSzPts val="1400"/>
              <a:buFont typeface="Raleway"/>
              <a:buChar char="○"/>
              <a:defRPr>
                <a:latin typeface="Raleway"/>
                <a:ea typeface="Raleway"/>
                <a:cs typeface="Raleway"/>
                <a:sym typeface="Raleway"/>
              </a:defRPr>
            </a:lvl8pPr>
            <a:lvl9pPr marL="4114800" lvl="8" indent="-317500">
              <a:lnSpc>
                <a:spcPct val="115000"/>
              </a:lnSpc>
              <a:spcBef>
                <a:spcPts val="1600"/>
              </a:spcBef>
              <a:spcAft>
                <a:spcPts val="1600"/>
              </a:spcAft>
              <a:buSzPts val="1400"/>
              <a:buFont typeface="Raleway"/>
              <a:buChar char="■"/>
              <a:defRPr>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revisor.mn.gov/bills/bill.php?b=senate&amp;ssn=0&amp;y=2023&amp;f=sf757" TargetMode="External"/><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mn.gov/mmb-stat/documents/budget/2024-25-biennial-budget-books/governors-recommendations-january/education.pdf" TargetMode="External"/><Relationship Id="rId10" Type="http://schemas.openxmlformats.org/officeDocument/2006/relationships/image" Target="../media/image32.png"/><Relationship Id="rId4" Type="http://schemas.openxmlformats.org/officeDocument/2006/relationships/hyperlink" Target="https://www.revisor.mn.gov/bills/bill.php?b=House&amp;f=HF759&amp;ssn=0&amp;y=2023" TargetMode="External"/><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www.brookings.edu/essay/building-skills-for-life-how-to-expand-and-improve-computer-science-education-around-the-worl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mailto:pete6118@umn.edu"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k12cs.org/wp-content/uploads/2016/09/K%E2%80%9312-Computer-Science-Framewor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2014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Current Context of Computer Science Education in Minnesota</a:t>
            </a:r>
            <a:endParaRPr sz="4400">
              <a:latin typeface="Raleway"/>
              <a:ea typeface="Raleway"/>
              <a:cs typeface="Raleway"/>
              <a:sym typeface="Raleway"/>
            </a:endParaRPr>
          </a:p>
        </p:txBody>
      </p:sp>
      <p:sp>
        <p:nvSpPr>
          <p:cNvPr id="61" name="Google Shape;61;p14"/>
          <p:cNvSpPr txBox="1">
            <a:spLocks noGrp="1"/>
          </p:cNvSpPr>
          <p:nvPr>
            <p:ph type="subTitle" idx="1"/>
          </p:nvPr>
        </p:nvSpPr>
        <p:spPr>
          <a:xfrm>
            <a:off x="311700" y="2868475"/>
            <a:ext cx="8520600" cy="9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MN Broadband Task Force</a:t>
            </a:r>
            <a:endParaRPr/>
          </a:p>
          <a:p>
            <a:pPr marL="0" lvl="0" indent="0" algn="ctr" rtl="0">
              <a:spcBef>
                <a:spcPts val="0"/>
              </a:spcBef>
              <a:spcAft>
                <a:spcPts val="0"/>
              </a:spcAft>
              <a:buNone/>
            </a:pPr>
            <a:r>
              <a:rPr lang="en"/>
              <a:t>2/22/23</a:t>
            </a:r>
            <a:endParaRPr/>
          </a:p>
          <a:p>
            <a:pPr marL="0" lvl="0" indent="0" algn="ctr" rtl="0">
              <a:spcBef>
                <a:spcPts val="0"/>
              </a:spcBef>
              <a:spcAft>
                <a:spcPts val="0"/>
              </a:spcAft>
              <a:buNone/>
            </a:pPr>
            <a:r>
              <a:rPr lang="en"/>
              <a:t>Slides: https://z.umn.edu/csed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Agency, Skills, and Opportunities</a:t>
            </a:r>
            <a:endParaRPr/>
          </a:p>
        </p:txBody>
      </p:sp>
      <p:sp>
        <p:nvSpPr>
          <p:cNvPr id="129" name="Google Shape;129;p23"/>
          <p:cNvSpPr txBox="1">
            <a:spLocks noGrp="1"/>
          </p:cNvSpPr>
          <p:nvPr>
            <p:ph type="body" idx="2"/>
          </p:nvPr>
        </p:nvSpPr>
        <p:spPr>
          <a:xfrm>
            <a:off x="364000" y="1261275"/>
            <a:ext cx="47403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highlight>
                  <a:srgbClr val="FFFFFF"/>
                </a:highlight>
              </a:rPr>
              <a:t>Young people of all races and cultures want to learn computer science (CS).</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CS equips young people with the problem solving, critical thinking, collaboration, and technical skills to create solutions for issues they care about now.</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b="1">
                <a:solidFill>
                  <a:schemeClr val="dk1"/>
                </a:solidFill>
                <a:highlight>
                  <a:srgbClr val="FFCC33"/>
                </a:highlight>
              </a:rPr>
              <a:t>There are some initial studies that show participation in CS education improves creativity, math, metacognition, and spatial skills and that these skills transfer to performance in other subjects. (https://codeorg.medium.com/cs-helps-students-outperform-in-school-college-and-workplace-66dd64a69536)</a:t>
            </a:r>
            <a:endParaRPr b="1">
              <a:solidFill>
                <a:schemeClr val="dk1"/>
              </a:solidFill>
              <a:highlight>
                <a:srgbClr val="FFCC33"/>
              </a:highlight>
            </a:endParaRPr>
          </a:p>
          <a:p>
            <a:pPr marL="0" lvl="0" indent="0" algn="l" rtl="0">
              <a:spcBef>
                <a:spcPts val="1600"/>
              </a:spcBef>
              <a:spcAft>
                <a:spcPts val="1600"/>
              </a:spcAft>
              <a:buNone/>
            </a:pPr>
            <a:endParaRPr b="1">
              <a:solidFill>
                <a:schemeClr val="dk1"/>
              </a:solidFill>
              <a:highlight>
                <a:srgbClr val="FFFFFF"/>
              </a:highlight>
            </a:endParaRPr>
          </a:p>
        </p:txBody>
      </p:sp>
      <p:pic>
        <p:nvPicPr>
          <p:cNvPr id="130" name="Google Shape;130;p23"/>
          <p:cNvPicPr preferRelativeResize="0"/>
          <p:nvPr/>
        </p:nvPicPr>
        <p:blipFill>
          <a:blip r:embed="rId3">
            <a:alphaModFix/>
          </a:blip>
          <a:stretch>
            <a:fillRect/>
          </a:stretch>
        </p:blipFill>
        <p:spPr>
          <a:xfrm>
            <a:off x="5457000" y="1894250"/>
            <a:ext cx="3419676" cy="1282375"/>
          </a:xfrm>
          <a:prstGeom prst="rect">
            <a:avLst/>
          </a:prstGeom>
          <a:noFill/>
          <a:ln>
            <a:noFill/>
          </a:ln>
        </p:spPr>
      </p:pic>
      <p:sp>
        <p:nvSpPr>
          <p:cNvPr id="131" name="Google Shape;131;p23"/>
          <p:cNvSpPr txBox="1"/>
          <p:nvPr/>
        </p:nvSpPr>
        <p:spPr>
          <a:xfrm>
            <a:off x="5832300" y="326682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https://centerx.gseis.ucla.edu/computer-science-equity-project/student-voice/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Driving Questions</a:t>
            </a:r>
            <a:endParaRPr/>
          </a:p>
        </p:txBody>
      </p:sp>
      <p:sp>
        <p:nvSpPr>
          <p:cNvPr id="137" name="Google Shape;137;p24"/>
          <p:cNvSpPr txBox="1">
            <a:spLocks noGrp="1"/>
          </p:cNvSpPr>
          <p:nvPr>
            <p:ph type="body" idx="1"/>
          </p:nvPr>
        </p:nvSpPr>
        <p:spPr>
          <a:xfrm>
            <a:off x="311700" y="1152475"/>
            <a:ext cx="3999900" cy="3667800"/>
          </a:xfrm>
          <a:prstGeom prst="rect">
            <a:avLst/>
          </a:prstGeom>
          <a:solidFill>
            <a:srgbClr val="FFCC33"/>
          </a:solidFill>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3000"/>
              <a:t>How did Minnesota become last in the nation for access to computer science education?</a:t>
            </a:r>
            <a:endParaRPr sz="3000"/>
          </a:p>
        </p:txBody>
      </p:sp>
      <p:sp>
        <p:nvSpPr>
          <p:cNvPr id="138" name="Google Shape;138;p24"/>
          <p:cNvSpPr txBox="1">
            <a:spLocks noGrp="1"/>
          </p:cNvSpPr>
          <p:nvPr>
            <p:ph type="body" idx="2"/>
          </p:nvPr>
        </p:nvSpPr>
        <p:spPr>
          <a:xfrm>
            <a:off x="4832400" y="1152475"/>
            <a:ext cx="3999900" cy="3667800"/>
          </a:xfrm>
          <a:prstGeom prst="rect">
            <a:avLst/>
          </a:prstGeom>
          <a:solidFill>
            <a:srgbClr val="FFCC33"/>
          </a:solidFill>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2800"/>
              <a:t>What current initiatives are underway to address the shortage of computer science education opportunities?</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Complexities of Local Control</a:t>
            </a:r>
            <a:endParaRPr/>
          </a:p>
        </p:txBody>
      </p:sp>
      <p:pic>
        <p:nvPicPr>
          <p:cNvPr id="144" name="Google Shape;144;p25"/>
          <p:cNvPicPr preferRelativeResize="0"/>
          <p:nvPr/>
        </p:nvPicPr>
        <p:blipFill>
          <a:blip r:embed="rId3">
            <a:alphaModFix/>
          </a:blip>
          <a:stretch>
            <a:fillRect/>
          </a:stretch>
        </p:blipFill>
        <p:spPr>
          <a:xfrm>
            <a:off x="4302250" y="421875"/>
            <a:ext cx="4197849" cy="4197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Complexities of Local Control</a:t>
            </a:r>
            <a:endParaRPr/>
          </a:p>
        </p:txBody>
      </p:sp>
      <p:sp>
        <p:nvSpPr>
          <p:cNvPr id="150" name="Google Shape;150;p26"/>
          <p:cNvSpPr txBox="1">
            <a:spLocks noGrp="1"/>
          </p:cNvSpPr>
          <p:nvPr>
            <p:ph type="body" idx="1"/>
          </p:nvPr>
        </p:nvSpPr>
        <p:spPr>
          <a:xfrm>
            <a:off x="311700" y="1389600"/>
            <a:ext cx="3737100" cy="3179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Local vision and leadership</a:t>
            </a:r>
            <a:endParaRPr sz="1900"/>
          </a:p>
          <a:p>
            <a:pPr marL="0" lvl="0" indent="0" algn="l" rtl="0">
              <a:spcBef>
                <a:spcPts val="1600"/>
              </a:spcBef>
              <a:spcAft>
                <a:spcPts val="1600"/>
              </a:spcAft>
              <a:buNone/>
            </a:pPr>
            <a:endParaRPr/>
          </a:p>
        </p:txBody>
      </p:sp>
      <p:pic>
        <p:nvPicPr>
          <p:cNvPr id="151" name="Google Shape;151;p26"/>
          <p:cNvPicPr preferRelativeResize="0"/>
          <p:nvPr/>
        </p:nvPicPr>
        <p:blipFill>
          <a:blip r:embed="rId3">
            <a:alphaModFix/>
          </a:blip>
          <a:stretch>
            <a:fillRect/>
          </a:stretch>
        </p:blipFill>
        <p:spPr>
          <a:xfrm>
            <a:off x="4302250" y="421875"/>
            <a:ext cx="4197849" cy="4197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Complexities of Local Control</a:t>
            </a:r>
            <a:endParaRPr/>
          </a:p>
        </p:txBody>
      </p:sp>
      <p:sp>
        <p:nvSpPr>
          <p:cNvPr id="157" name="Google Shape;157;p27"/>
          <p:cNvSpPr txBox="1">
            <a:spLocks noGrp="1"/>
          </p:cNvSpPr>
          <p:nvPr>
            <p:ph type="body" idx="1"/>
          </p:nvPr>
        </p:nvSpPr>
        <p:spPr>
          <a:xfrm>
            <a:off x="311700" y="1389600"/>
            <a:ext cx="3737100" cy="3179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666666"/>
              </a:buClr>
              <a:buSzPts val="1900"/>
              <a:buChar char="●"/>
            </a:pPr>
            <a:r>
              <a:rPr lang="en" sz="1900">
                <a:solidFill>
                  <a:srgbClr val="666666"/>
                </a:solidFill>
              </a:rPr>
              <a:t>Local vision and leadership</a:t>
            </a:r>
            <a:endParaRPr sz="1900">
              <a:solidFill>
                <a:srgbClr val="666666"/>
              </a:solidFill>
            </a:endParaRPr>
          </a:p>
          <a:p>
            <a:pPr marL="457200" lvl="0" indent="-349250" algn="l" rtl="0">
              <a:spcBef>
                <a:spcPts val="0"/>
              </a:spcBef>
              <a:spcAft>
                <a:spcPts val="0"/>
              </a:spcAft>
              <a:buSzPts val="1900"/>
              <a:buChar char="●"/>
            </a:pPr>
            <a:r>
              <a:rPr lang="en" sz="1900"/>
              <a:t>Parent input and advocacy</a:t>
            </a:r>
            <a:endParaRPr/>
          </a:p>
        </p:txBody>
      </p:sp>
      <p:pic>
        <p:nvPicPr>
          <p:cNvPr id="158" name="Google Shape;158;p27"/>
          <p:cNvPicPr preferRelativeResize="0"/>
          <p:nvPr/>
        </p:nvPicPr>
        <p:blipFill>
          <a:blip r:embed="rId3">
            <a:alphaModFix/>
          </a:blip>
          <a:stretch>
            <a:fillRect/>
          </a:stretch>
        </p:blipFill>
        <p:spPr>
          <a:xfrm>
            <a:off x="4302250" y="421875"/>
            <a:ext cx="4197849" cy="4197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Complexities of Local Control</a:t>
            </a:r>
            <a:endParaRPr/>
          </a:p>
        </p:txBody>
      </p:sp>
      <p:sp>
        <p:nvSpPr>
          <p:cNvPr id="164" name="Google Shape;164;p28"/>
          <p:cNvSpPr txBox="1">
            <a:spLocks noGrp="1"/>
          </p:cNvSpPr>
          <p:nvPr>
            <p:ph type="body" idx="1"/>
          </p:nvPr>
        </p:nvSpPr>
        <p:spPr>
          <a:xfrm>
            <a:off x="311700" y="1389600"/>
            <a:ext cx="3737100" cy="3179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666666"/>
              </a:buClr>
              <a:buSzPts val="1900"/>
              <a:buChar char="●"/>
            </a:pPr>
            <a:r>
              <a:rPr lang="en" sz="1900">
                <a:solidFill>
                  <a:srgbClr val="666666"/>
                </a:solidFill>
              </a:rPr>
              <a:t>Local vision and leadership</a:t>
            </a:r>
            <a:endParaRPr sz="1900">
              <a:solidFill>
                <a:srgbClr val="666666"/>
              </a:solidFill>
            </a:endParaRPr>
          </a:p>
          <a:p>
            <a:pPr marL="457200" lvl="0" indent="-349250" algn="l" rtl="0">
              <a:spcBef>
                <a:spcPts val="0"/>
              </a:spcBef>
              <a:spcAft>
                <a:spcPts val="0"/>
              </a:spcAft>
              <a:buClr>
                <a:srgbClr val="666666"/>
              </a:buClr>
              <a:buSzPts val="1900"/>
              <a:buChar char="●"/>
            </a:pPr>
            <a:r>
              <a:rPr lang="en" sz="1900">
                <a:solidFill>
                  <a:srgbClr val="666666"/>
                </a:solidFill>
              </a:rPr>
              <a:t>Parent input and advocacy</a:t>
            </a:r>
            <a:endParaRPr sz="1900">
              <a:solidFill>
                <a:srgbClr val="666666"/>
              </a:solidFill>
            </a:endParaRPr>
          </a:p>
          <a:p>
            <a:pPr marL="457200" lvl="0" indent="-349250" algn="l" rtl="0">
              <a:spcBef>
                <a:spcPts val="0"/>
              </a:spcBef>
              <a:spcAft>
                <a:spcPts val="0"/>
              </a:spcAft>
              <a:buSzPts val="1900"/>
              <a:buChar char="●"/>
            </a:pPr>
            <a:r>
              <a:rPr lang="en" sz="1900"/>
              <a:t>Lack of centralized support and feedback loops</a:t>
            </a:r>
            <a:endParaRPr sz="1900"/>
          </a:p>
          <a:p>
            <a:pPr marL="0" lvl="0" indent="0" algn="l" rtl="0">
              <a:spcBef>
                <a:spcPts val="1600"/>
              </a:spcBef>
              <a:spcAft>
                <a:spcPts val="1600"/>
              </a:spcAft>
              <a:buNone/>
            </a:pPr>
            <a:endParaRPr/>
          </a:p>
        </p:txBody>
      </p:sp>
      <p:pic>
        <p:nvPicPr>
          <p:cNvPr id="165" name="Google Shape;165;p28"/>
          <p:cNvPicPr preferRelativeResize="0"/>
          <p:nvPr/>
        </p:nvPicPr>
        <p:blipFill>
          <a:blip r:embed="rId3">
            <a:alphaModFix/>
          </a:blip>
          <a:stretch>
            <a:fillRect/>
          </a:stretch>
        </p:blipFill>
        <p:spPr>
          <a:xfrm>
            <a:off x="4302250" y="421875"/>
            <a:ext cx="4197849" cy="4197849"/>
          </a:xfrm>
          <a:prstGeom prst="rect">
            <a:avLst/>
          </a:prstGeom>
          <a:noFill/>
          <a:ln>
            <a:noFill/>
          </a:ln>
        </p:spPr>
      </p:pic>
      <p:sp>
        <p:nvSpPr>
          <p:cNvPr id="166" name="Google Shape;166;p28"/>
          <p:cNvSpPr/>
          <p:nvPr/>
        </p:nvSpPr>
        <p:spPr>
          <a:xfrm>
            <a:off x="5038700" y="1984700"/>
            <a:ext cx="1561200" cy="1561200"/>
          </a:xfrm>
          <a:prstGeom prst="ellipse">
            <a:avLst/>
          </a:prstGeom>
          <a:solidFill>
            <a:srgbClr val="4A86E8"/>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5423675" y="2199950"/>
            <a:ext cx="641700" cy="641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rot="10800000">
            <a:off x="5573375" y="2658450"/>
            <a:ext cx="641700" cy="641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Complexities of Local Control</a:t>
            </a:r>
            <a:endParaRPr/>
          </a:p>
        </p:txBody>
      </p:sp>
      <p:sp>
        <p:nvSpPr>
          <p:cNvPr id="174" name="Google Shape;174;p29"/>
          <p:cNvSpPr txBox="1">
            <a:spLocks noGrp="1"/>
          </p:cNvSpPr>
          <p:nvPr>
            <p:ph type="body" idx="1"/>
          </p:nvPr>
        </p:nvSpPr>
        <p:spPr>
          <a:xfrm>
            <a:off x="311700" y="1389600"/>
            <a:ext cx="3737100" cy="3179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666666"/>
              </a:buClr>
              <a:buSzPts val="1900"/>
              <a:buChar char="●"/>
            </a:pPr>
            <a:r>
              <a:rPr lang="en" sz="1900">
                <a:solidFill>
                  <a:srgbClr val="666666"/>
                </a:solidFill>
              </a:rPr>
              <a:t>Local vision and leadership</a:t>
            </a:r>
            <a:endParaRPr sz="1900">
              <a:solidFill>
                <a:srgbClr val="666666"/>
              </a:solidFill>
            </a:endParaRPr>
          </a:p>
          <a:p>
            <a:pPr marL="457200" lvl="0" indent="-349250" algn="l" rtl="0">
              <a:spcBef>
                <a:spcPts val="0"/>
              </a:spcBef>
              <a:spcAft>
                <a:spcPts val="0"/>
              </a:spcAft>
              <a:buClr>
                <a:srgbClr val="666666"/>
              </a:buClr>
              <a:buSzPts val="1900"/>
              <a:buChar char="●"/>
            </a:pPr>
            <a:r>
              <a:rPr lang="en" sz="1900">
                <a:solidFill>
                  <a:srgbClr val="666666"/>
                </a:solidFill>
              </a:rPr>
              <a:t>Parent input and advocacy</a:t>
            </a:r>
            <a:endParaRPr sz="1900">
              <a:solidFill>
                <a:srgbClr val="666666"/>
              </a:solidFill>
            </a:endParaRPr>
          </a:p>
          <a:p>
            <a:pPr marL="457200" lvl="0" indent="-349250" algn="l" rtl="0">
              <a:spcBef>
                <a:spcPts val="0"/>
              </a:spcBef>
              <a:spcAft>
                <a:spcPts val="0"/>
              </a:spcAft>
              <a:buClr>
                <a:srgbClr val="666666"/>
              </a:buClr>
              <a:buSzPts val="1900"/>
              <a:buChar char="●"/>
            </a:pPr>
            <a:r>
              <a:rPr lang="en" sz="1900">
                <a:solidFill>
                  <a:srgbClr val="666666"/>
                </a:solidFill>
              </a:rPr>
              <a:t>Lack of centralized support and feedback loops</a:t>
            </a:r>
            <a:endParaRPr sz="1900">
              <a:solidFill>
                <a:srgbClr val="666666"/>
              </a:solidFill>
            </a:endParaRPr>
          </a:p>
          <a:p>
            <a:pPr marL="914400" lvl="1" indent="-349250" algn="l" rtl="0">
              <a:spcBef>
                <a:spcPts val="0"/>
              </a:spcBef>
              <a:spcAft>
                <a:spcPts val="0"/>
              </a:spcAft>
              <a:buSzPts val="1900"/>
              <a:buChar char="○"/>
            </a:pPr>
            <a:r>
              <a:rPr lang="en" sz="1900"/>
              <a:t>Lack of investment in computer science education at the state level</a:t>
            </a:r>
            <a:endParaRPr sz="1900"/>
          </a:p>
          <a:p>
            <a:pPr marL="0" lvl="0" indent="0" algn="l" rtl="0">
              <a:spcBef>
                <a:spcPts val="1600"/>
              </a:spcBef>
              <a:spcAft>
                <a:spcPts val="1600"/>
              </a:spcAft>
              <a:buNone/>
            </a:pPr>
            <a:endParaRPr/>
          </a:p>
        </p:txBody>
      </p:sp>
      <p:pic>
        <p:nvPicPr>
          <p:cNvPr id="175" name="Google Shape;175;p29"/>
          <p:cNvPicPr preferRelativeResize="0"/>
          <p:nvPr/>
        </p:nvPicPr>
        <p:blipFill>
          <a:blip r:embed="rId3">
            <a:alphaModFix/>
          </a:blip>
          <a:stretch>
            <a:fillRect/>
          </a:stretch>
        </p:blipFill>
        <p:spPr>
          <a:xfrm>
            <a:off x="4302250" y="421875"/>
            <a:ext cx="4197849" cy="4197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0"/>
          <p:cNvPicPr preferRelativeResize="0"/>
          <p:nvPr/>
        </p:nvPicPr>
        <p:blipFill>
          <a:blip r:embed="rId3">
            <a:alphaModFix/>
          </a:blip>
          <a:stretch>
            <a:fillRect/>
          </a:stretch>
        </p:blipFill>
        <p:spPr>
          <a:xfrm>
            <a:off x="545325" y="91200"/>
            <a:ext cx="2194550" cy="2253325"/>
          </a:xfrm>
          <a:prstGeom prst="rect">
            <a:avLst/>
          </a:prstGeom>
          <a:noFill/>
          <a:ln>
            <a:noFill/>
          </a:ln>
        </p:spPr>
      </p:pic>
      <p:sp>
        <p:nvSpPr>
          <p:cNvPr id="181" name="Google Shape;181;p30"/>
          <p:cNvSpPr txBox="1"/>
          <p:nvPr/>
        </p:nvSpPr>
        <p:spPr>
          <a:xfrm>
            <a:off x="5309075" y="25400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https://ncbce.org/</a:t>
            </a:r>
            <a:endParaRPr/>
          </a:p>
        </p:txBody>
      </p:sp>
      <p:pic>
        <p:nvPicPr>
          <p:cNvPr id="182" name="Google Shape;182;p30"/>
          <p:cNvPicPr preferRelativeResize="0"/>
          <p:nvPr/>
        </p:nvPicPr>
        <p:blipFill>
          <a:blip r:embed="rId4">
            <a:alphaModFix/>
          </a:blip>
          <a:stretch>
            <a:fillRect/>
          </a:stretch>
        </p:blipFill>
        <p:spPr>
          <a:xfrm>
            <a:off x="4601926" y="91200"/>
            <a:ext cx="4203976" cy="2448824"/>
          </a:xfrm>
          <a:prstGeom prst="rect">
            <a:avLst/>
          </a:prstGeom>
          <a:noFill/>
          <a:ln>
            <a:noFill/>
          </a:ln>
        </p:spPr>
      </p:pic>
      <p:sp>
        <p:nvSpPr>
          <p:cNvPr id="183" name="Google Shape;183;p30"/>
          <p:cNvSpPr txBox="1"/>
          <p:nvPr/>
        </p:nvSpPr>
        <p:spPr>
          <a:xfrm>
            <a:off x="266025" y="23716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https://www.codevirginia.org/</a:t>
            </a:r>
            <a:endParaRPr/>
          </a:p>
        </p:txBody>
      </p:sp>
      <p:pic>
        <p:nvPicPr>
          <p:cNvPr id="184" name="Google Shape;184;p30"/>
          <p:cNvPicPr preferRelativeResize="0"/>
          <p:nvPr/>
        </p:nvPicPr>
        <p:blipFill rotWithShape="1">
          <a:blip r:embed="rId5">
            <a:alphaModFix/>
          </a:blip>
          <a:srcRect b="9641"/>
          <a:stretch/>
        </p:blipFill>
        <p:spPr>
          <a:xfrm>
            <a:off x="2158800" y="3136950"/>
            <a:ext cx="4203974" cy="959550"/>
          </a:xfrm>
          <a:prstGeom prst="rect">
            <a:avLst/>
          </a:prstGeom>
          <a:noFill/>
          <a:ln>
            <a:noFill/>
          </a:ln>
        </p:spPr>
      </p:pic>
      <p:sp>
        <p:nvSpPr>
          <p:cNvPr id="185" name="Google Shape;185;p30"/>
          <p:cNvSpPr txBox="1"/>
          <p:nvPr/>
        </p:nvSpPr>
        <p:spPr>
          <a:xfrm>
            <a:off x="2926075" y="40965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https://www.infohio.org/about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cxnSp>
        <p:nvCxnSpPr>
          <p:cNvPr id="190" name="Google Shape;190;p31"/>
          <p:cNvCxnSpPr>
            <a:stCxn id="191" idx="2"/>
            <a:endCxn id="192"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193" name="Google Shape;193;p31"/>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194" name="Google Shape;194;p31"/>
          <p:cNvCxnSpPr>
            <a:stCxn id="192" idx="0"/>
            <a:endCxn id="195" idx="2"/>
          </p:cNvCxnSpPr>
          <p:nvPr/>
        </p:nvCxnSpPr>
        <p:spPr>
          <a:xfrm rot="10800000" flipH="1">
            <a:off x="1524425" y="1093900"/>
            <a:ext cx="480000" cy="276540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1"/>
          <p:cNvCxnSpPr>
            <a:stCxn id="192" idx="0"/>
            <a:endCxn id="197" idx="2"/>
          </p:cNvCxnSpPr>
          <p:nvPr/>
        </p:nvCxnSpPr>
        <p:spPr>
          <a:xfrm rot="10800000" flipH="1">
            <a:off x="1524425" y="1850800"/>
            <a:ext cx="2010300" cy="200850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1"/>
          <p:cNvCxnSpPr>
            <a:stCxn id="192" idx="0"/>
            <a:endCxn id="199"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1"/>
          <p:cNvCxnSpPr>
            <a:stCxn id="192" idx="0"/>
            <a:endCxn id="201"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1"/>
          <p:cNvCxnSpPr>
            <a:stCxn id="192" idx="0"/>
            <a:endCxn id="203"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1"/>
          <p:cNvCxnSpPr>
            <a:stCxn id="192" idx="0"/>
            <a:endCxn id="205"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31"/>
          <p:cNvCxnSpPr>
            <a:stCxn id="192" idx="0"/>
            <a:endCxn id="207"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208" name="Google Shape;208;p31"/>
          <p:cNvCxnSpPr>
            <a:stCxn id="192" idx="0"/>
            <a:endCxn id="209"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p31"/>
          <p:cNvCxnSpPr>
            <a:stCxn id="191" idx="0"/>
            <a:endCxn id="195" idx="2"/>
          </p:cNvCxnSpPr>
          <p:nvPr/>
        </p:nvCxnSpPr>
        <p:spPr>
          <a:xfrm rot="10800000" flipH="1">
            <a:off x="1577875" y="1093900"/>
            <a:ext cx="426600" cy="850800"/>
          </a:xfrm>
          <a:prstGeom prst="straightConnector1">
            <a:avLst/>
          </a:prstGeom>
          <a:noFill/>
          <a:ln w="9525" cap="flat" cmpd="sng">
            <a:solidFill>
              <a:schemeClr val="dk2"/>
            </a:solidFill>
            <a:prstDash val="solid"/>
            <a:round/>
            <a:headEnd type="none" w="med" len="med"/>
            <a:tailEnd type="none" w="med" len="med"/>
          </a:ln>
        </p:spPr>
      </p:cxnSp>
      <p:cxnSp>
        <p:nvCxnSpPr>
          <p:cNvPr id="211" name="Google Shape;211;p31"/>
          <p:cNvCxnSpPr>
            <a:stCxn id="191" idx="0"/>
            <a:endCxn id="197" idx="2"/>
          </p:cNvCxnSpPr>
          <p:nvPr/>
        </p:nvCxnSpPr>
        <p:spPr>
          <a:xfrm rot="10800000" flipH="1">
            <a:off x="1577875" y="1850800"/>
            <a:ext cx="1956900" cy="939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31"/>
          <p:cNvCxnSpPr>
            <a:stCxn id="191" idx="0"/>
            <a:endCxn id="209"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213" name="Google Shape;213;p31"/>
          <p:cNvCxnSpPr>
            <a:stCxn id="191" idx="2"/>
            <a:endCxn id="205"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p31"/>
          <p:cNvCxnSpPr>
            <a:stCxn id="191" idx="3"/>
            <a:endCxn id="199"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31"/>
          <p:cNvCxnSpPr>
            <a:stCxn id="191" idx="2"/>
            <a:endCxn id="203"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216" name="Google Shape;216;p31"/>
          <p:cNvCxnSpPr>
            <a:stCxn id="201" idx="0"/>
            <a:endCxn id="191"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p31"/>
          <p:cNvCxnSpPr>
            <a:stCxn id="207" idx="0"/>
            <a:endCxn id="191"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31"/>
          <p:cNvCxnSpPr>
            <a:stCxn id="197" idx="1"/>
            <a:endCxn id="195" idx="2"/>
          </p:cNvCxnSpPr>
          <p:nvPr/>
        </p:nvCxnSpPr>
        <p:spPr>
          <a:xfrm rot="10800000">
            <a:off x="2004300" y="1093913"/>
            <a:ext cx="76200" cy="4491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31"/>
          <p:cNvCxnSpPr>
            <a:stCxn id="209" idx="1"/>
            <a:endCxn id="195" idx="3"/>
          </p:cNvCxnSpPr>
          <p:nvPr/>
        </p:nvCxnSpPr>
        <p:spPr>
          <a:xfrm rot="10800000">
            <a:off x="3458750" y="786038"/>
            <a:ext cx="2412600" cy="8130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31"/>
          <p:cNvCxnSpPr>
            <a:stCxn id="205" idx="0"/>
            <a:endCxn id="195" idx="3"/>
          </p:cNvCxnSpPr>
          <p:nvPr/>
        </p:nvCxnSpPr>
        <p:spPr>
          <a:xfrm rot="10800000">
            <a:off x="3458775" y="785938"/>
            <a:ext cx="1436100" cy="12528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31"/>
          <p:cNvCxnSpPr>
            <a:stCxn id="203" idx="0"/>
            <a:endCxn id="195" idx="3"/>
          </p:cNvCxnSpPr>
          <p:nvPr/>
        </p:nvCxnSpPr>
        <p:spPr>
          <a:xfrm rot="10800000">
            <a:off x="3458525" y="786088"/>
            <a:ext cx="3448800" cy="20151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31"/>
          <p:cNvCxnSpPr>
            <a:stCxn id="207" idx="0"/>
            <a:endCxn id="195" idx="3"/>
          </p:cNvCxnSpPr>
          <p:nvPr/>
        </p:nvCxnSpPr>
        <p:spPr>
          <a:xfrm rot="10800000">
            <a:off x="3458500" y="786000"/>
            <a:ext cx="4148400" cy="312120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31"/>
          <p:cNvCxnSpPr>
            <a:stCxn id="201" idx="0"/>
            <a:endCxn id="195" idx="3"/>
          </p:cNvCxnSpPr>
          <p:nvPr/>
        </p:nvCxnSpPr>
        <p:spPr>
          <a:xfrm rot="10800000">
            <a:off x="3458550" y="786100"/>
            <a:ext cx="1059000" cy="307320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p31"/>
          <p:cNvCxnSpPr>
            <a:stCxn id="201" idx="0"/>
            <a:endCxn id="209"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31"/>
          <p:cNvCxnSpPr>
            <a:stCxn id="203" idx="0"/>
            <a:endCxn id="209"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p31"/>
          <p:cNvCxnSpPr>
            <a:stCxn id="207" idx="0"/>
            <a:endCxn id="203"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227" name="Google Shape;227;p31"/>
          <p:cNvCxnSpPr>
            <a:stCxn id="201" idx="0"/>
            <a:endCxn id="203"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228" name="Google Shape;228;p31"/>
          <p:cNvCxnSpPr>
            <a:stCxn id="203" idx="1"/>
            <a:endCxn id="199"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229" name="Google Shape;229;p31"/>
          <p:cNvCxnSpPr>
            <a:stCxn id="209" idx="1"/>
            <a:endCxn id="197" idx="3"/>
          </p:cNvCxnSpPr>
          <p:nvPr/>
        </p:nvCxnSpPr>
        <p:spPr>
          <a:xfrm rot="10800000">
            <a:off x="4989050" y="1542938"/>
            <a:ext cx="882300" cy="56100"/>
          </a:xfrm>
          <a:prstGeom prst="straightConnector1">
            <a:avLst/>
          </a:prstGeom>
          <a:noFill/>
          <a:ln w="9525" cap="flat" cmpd="sng">
            <a:solidFill>
              <a:schemeClr val="dk2"/>
            </a:solidFill>
            <a:prstDash val="solid"/>
            <a:round/>
            <a:headEnd type="none" w="med" len="med"/>
            <a:tailEnd type="none" w="med" len="med"/>
          </a:ln>
        </p:spPr>
      </p:cxnSp>
      <p:cxnSp>
        <p:nvCxnSpPr>
          <p:cNvPr id="230" name="Google Shape;230;p31"/>
          <p:cNvCxnSpPr>
            <a:stCxn id="199" idx="0"/>
            <a:endCxn id="205"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231" name="Google Shape;231;p31"/>
          <p:cNvCxnSpPr>
            <a:stCxn id="199" idx="0"/>
            <a:endCxn id="197" idx="2"/>
          </p:cNvCxnSpPr>
          <p:nvPr/>
        </p:nvCxnSpPr>
        <p:spPr>
          <a:xfrm rot="10800000" flipH="1">
            <a:off x="2182825" y="1850788"/>
            <a:ext cx="1351800" cy="10512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31"/>
          <p:cNvCxnSpPr>
            <a:stCxn id="209" idx="2"/>
            <a:endCxn id="205"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31"/>
          <p:cNvCxnSpPr>
            <a:stCxn id="207" idx="0"/>
            <a:endCxn id="209"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31"/>
          <p:cNvCxnSpPr>
            <a:stCxn id="207" idx="0"/>
            <a:endCxn id="199"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195" name="Google Shape;195;p31"/>
          <p:cNvSpPr txBox="1"/>
          <p:nvPr/>
        </p:nvSpPr>
        <p:spPr>
          <a:xfrm>
            <a:off x="550150" y="478175"/>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191" name="Google Shape;191;p31"/>
          <p:cNvSpPr txBox="1"/>
          <p:nvPr/>
        </p:nvSpPr>
        <p:spPr>
          <a:xfrm>
            <a:off x="123625" y="1944700"/>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197" name="Google Shape;197;p31"/>
          <p:cNvSpPr txBox="1"/>
          <p:nvPr/>
        </p:nvSpPr>
        <p:spPr>
          <a:xfrm>
            <a:off x="2080500" y="1235213"/>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209" name="Google Shape;209;p31"/>
          <p:cNvSpPr txBox="1"/>
          <p:nvPr/>
        </p:nvSpPr>
        <p:spPr>
          <a:xfrm>
            <a:off x="5871350" y="1291238"/>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205" name="Google Shape;205;p31"/>
          <p:cNvSpPr txBox="1"/>
          <p:nvPr/>
        </p:nvSpPr>
        <p:spPr>
          <a:xfrm>
            <a:off x="3440625" y="2038738"/>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203" name="Google Shape;203;p31"/>
          <p:cNvSpPr txBox="1"/>
          <p:nvPr/>
        </p:nvSpPr>
        <p:spPr>
          <a:xfrm>
            <a:off x="5453075" y="2801188"/>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199" name="Google Shape;199;p31"/>
          <p:cNvSpPr txBox="1"/>
          <p:nvPr/>
        </p:nvSpPr>
        <p:spPr>
          <a:xfrm>
            <a:off x="728575" y="2901988"/>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192" name="Google Shape;192;p31"/>
          <p:cNvSpPr txBox="1"/>
          <p:nvPr/>
        </p:nvSpPr>
        <p:spPr>
          <a:xfrm>
            <a:off x="70175" y="3859300"/>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201" name="Google Shape;201;p31"/>
          <p:cNvSpPr txBox="1"/>
          <p:nvPr/>
        </p:nvSpPr>
        <p:spPr>
          <a:xfrm>
            <a:off x="3063300" y="3859300"/>
            <a:ext cx="2908500" cy="6156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207" name="Google Shape;207;p31"/>
          <p:cNvSpPr txBox="1"/>
          <p:nvPr/>
        </p:nvSpPr>
        <p:spPr>
          <a:xfrm>
            <a:off x="6152650" y="3907200"/>
            <a:ext cx="2908500" cy="400200"/>
          </a:xfrm>
          <a:prstGeom prst="rect">
            <a:avLst/>
          </a:prstGeom>
          <a:solidFill>
            <a:srgbClr val="FFCC3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cxnSp>
        <p:nvCxnSpPr>
          <p:cNvPr id="239" name="Google Shape;239;p32"/>
          <p:cNvCxnSpPr>
            <a:stCxn id="240" idx="2"/>
            <a:endCxn id="241"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242" name="Google Shape;242;p32"/>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243" name="Google Shape;243;p32"/>
          <p:cNvCxnSpPr>
            <a:stCxn id="241" idx="0"/>
            <a:endCxn id="244" idx="2"/>
          </p:cNvCxnSpPr>
          <p:nvPr/>
        </p:nvCxnSpPr>
        <p:spPr>
          <a:xfrm rot="10800000" flipH="1">
            <a:off x="1524425" y="1093900"/>
            <a:ext cx="480000" cy="2765400"/>
          </a:xfrm>
          <a:prstGeom prst="straightConnector1">
            <a:avLst/>
          </a:prstGeom>
          <a:noFill/>
          <a:ln w="9525" cap="flat" cmpd="sng">
            <a:solidFill>
              <a:schemeClr val="dk2"/>
            </a:solidFill>
            <a:prstDash val="solid"/>
            <a:round/>
            <a:headEnd type="none" w="med" len="med"/>
            <a:tailEnd type="none" w="med" len="med"/>
          </a:ln>
        </p:spPr>
      </p:cxnSp>
      <p:cxnSp>
        <p:nvCxnSpPr>
          <p:cNvPr id="245" name="Google Shape;245;p32"/>
          <p:cNvCxnSpPr>
            <a:stCxn id="241" idx="0"/>
            <a:endCxn id="246" idx="2"/>
          </p:cNvCxnSpPr>
          <p:nvPr/>
        </p:nvCxnSpPr>
        <p:spPr>
          <a:xfrm rot="10800000" flipH="1">
            <a:off x="1524425" y="1850800"/>
            <a:ext cx="2010300" cy="2008500"/>
          </a:xfrm>
          <a:prstGeom prst="straightConnector1">
            <a:avLst/>
          </a:prstGeom>
          <a:noFill/>
          <a:ln w="9525" cap="flat" cmpd="sng">
            <a:solidFill>
              <a:schemeClr val="dk2"/>
            </a:solidFill>
            <a:prstDash val="solid"/>
            <a:round/>
            <a:headEnd type="none" w="med" len="med"/>
            <a:tailEnd type="none" w="med" len="med"/>
          </a:ln>
        </p:spPr>
      </p:cxnSp>
      <p:cxnSp>
        <p:nvCxnSpPr>
          <p:cNvPr id="247" name="Google Shape;247;p32"/>
          <p:cNvCxnSpPr>
            <a:stCxn id="241" idx="0"/>
            <a:endCxn id="248"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32"/>
          <p:cNvCxnSpPr>
            <a:stCxn id="241" idx="0"/>
            <a:endCxn id="250"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p32"/>
          <p:cNvCxnSpPr>
            <a:stCxn id="241" idx="0"/>
            <a:endCxn id="252"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253" name="Google Shape;253;p32"/>
          <p:cNvCxnSpPr>
            <a:stCxn id="241" idx="0"/>
            <a:endCxn id="254"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32"/>
          <p:cNvCxnSpPr>
            <a:stCxn id="241" idx="0"/>
            <a:endCxn id="256"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32"/>
          <p:cNvCxnSpPr>
            <a:stCxn id="241" idx="0"/>
            <a:endCxn id="258"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32"/>
          <p:cNvCxnSpPr>
            <a:stCxn id="240" idx="0"/>
            <a:endCxn id="244" idx="2"/>
          </p:cNvCxnSpPr>
          <p:nvPr/>
        </p:nvCxnSpPr>
        <p:spPr>
          <a:xfrm rot="10800000" flipH="1">
            <a:off x="1577875" y="1093900"/>
            <a:ext cx="426600" cy="8508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32"/>
          <p:cNvCxnSpPr>
            <a:stCxn id="240" idx="0"/>
            <a:endCxn id="246" idx="2"/>
          </p:cNvCxnSpPr>
          <p:nvPr/>
        </p:nvCxnSpPr>
        <p:spPr>
          <a:xfrm rot="10800000" flipH="1">
            <a:off x="1577875" y="1850800"/>
            <a:ext cx="1956900" cy="939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32"/>
          <p:cNvCxnSpPr>
            <a:stCxn id="240" idx="0"/>
            <a:endCxn id="258"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32"/>
          <p:cNvCxnSpPr>
            <a:stCxn id="240" idx="2"/>
            <a:endCxn id="254"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32"/>
          <p:cNvCxnSpPr>
            <a:stCxn id="240" idx="3"/>
            <a:endCxn id="248"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32"/>
          <p:cNvCxnSpPr>
            <a:stCxn id="240" idx="2"/>
            <a:endCxn id="252"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32"/>
          <p:cNvCxnSpPr>
            <a:stCxn id="250" idx="0"/>
            <a:endCxn id="240"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32"/>
          <p:cNvCxnSpPr>
            <a:stCxn id="256" idx="0"/>
            <a:endCxn id="240"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32"/>
          <p:cNvCxnSpPr>
            <a:stCxn id="246" idx="1"/>
            <a:endCxn id="244" idx="2"/>
          </p:cNvCxnSpPr>
          <p:nvPr/>
        </p:nvCxnSpPr>
        <p:spPr>
          <a:xfrm rot="10800000">
            <a:off x="2004300" y="1093913"/>
            <a:ext cx="76200" cy="4491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32"/>
          <p:cNvCxnSpPr>
            <a:stCxn id="258" idx="1"/>
            <a:endCxn id="244" idx="3"/>
          </p:cNvCxnSpPr>
          <p:nvPr/>
        </p:nvCxnSpPr>
        <p:spPr>
          <a:xfrm rot="10800000">
            <a:off x="3458750" y="786038"/>
            <a:ext cx="2412600" cy="8130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32"/>
          <p:cNvCxnSpPr>
            <a:stCxn id="254" idx="0"/>
            <a:endCxn id="244" idx="3"/>
          </p:cNvCxnSpPr>
          <p:nvPr/>
        </p:nvCxnSpPr>
        <p:spPr>
          <a:xfrm rot="10800000">
            <a:off x="3458775" y="785938"/>
            <a:ext cx="1436100" cy="12528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32"/>
          <p:cNvCxnSpPr>
            <a:stCxn id="252" idx="0"/>
            <a:endCxn id="244" idx="3"/>
          </p:cNvCxnSpPr>
          <p:nvPr/>
        </p:nvCxnSpPr>
        <p:spPr>
          <a:xfrm rot="10800000">
            <a:off x="3458525" y="786088"/>
            <a:ext cx="3448800" cy="20151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32"/>
          <p:cNvCxnSpPr>
            <a:stCxn id="256" idx="0"/>
            <a:endCxn id="244" idx="3"/>
          </p:cNvCxnSpPr>
          <p:nvPr/>
        </p:nvCxnSpPr>
        <p:spPr>
          <a:xfrm rot="10800000">
            <a:off x="3458500" y="786000"/>
            <a:ext cx="4148400" cy="31212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32"/>
          <p:cNvCxnSpPr>
            <a:stCxn id="250" idx="0"/>
            <a:endCxn id="244" idx="3"/>
          </p:cNvCxnSpPr>
          <p:nvPr/>
        </p:nvCxnSpPr>
        <p:spPr>
          <a:xfrm rot="10800000">
            <a:off x="3458550" y="786100"/>
            <a:ext cx="1059000" cy="30732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32"/>
          <p:cNvCxnSpPr>
            <a:stCxn id="250" idx="0"/>
            <a:endCxn id="258"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32"/>
          <p:cNvCxnSpPr>
            <a:stCxn id="252" idx="0"/>
            <a:endCxn id="258"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32"/>
          <p:cNvCxnSpPr>
            <a:stCxn id="256" idx="0"/>
            <a:endCxn id="252"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32"/>
          <p:cNvCxnSpPr>
            <a:stCxn id="250" idx="0"/>
            <a:endCxn id="252"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32"/>
          <p:cNvCxnSpPr>
            <a:stCxn id="252" idx="1"/>
            <a:endCxn id="248"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32"/>
          <p:cNvCxnSpPr>
            <a:stCxn id="258" idx="1"/>
            <a:endCxn id="246" idx="3"/>
          </p:cNvCxnSpPr>
          <p:nvPr/>
        </p:nvCxnSpPr>
        <p:spPr>
          <a:xfrm rot="10800000">
            <a:off x="4989050" y="1542938"/>
            <a:ext cx="882300" cy="561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32"/>
          <p:cNvCxnSpPr>
            <a:stCxn id="248" idx="0"/>
            <a:endCxn id="254"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32"/>
          <p:cNvCxnSpPr>
            <a:stCxn id="248" idx="0"/>
            <a:endCxn id="246" idx="2"/>
          </p:cNvCxnSpPr>
          <p:nvPr/>
        </p:nvCxnSpPr>
        <p:spPr>
          <a:xfrm rot="10800000" flipH="1">
            <a:off x="2182825" y="1850788"/>
            <a:ext cx="1351800" cy="10512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32"/>
          <p:cNvCxnSpPr>
            <a:stCxn id="258" idx="2"/>
            <a:endCxn id="254"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32"/>
          <p:cNvCxnSpPr>
            <a:stCxn id="256" idx="0"/>
            <a:endCxn id="258"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32"/>
          <p:cNvCxnSpPr>
            <a:stCxn id="256" idx="0"/>
            <a:endCxn id="248"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244" name="Google Shape;244;p32"/>
          <p:cNvSpPr txBox="1"/>
          <p:nvPr/>
        </p:nvSpPr>
        <p:spPr>
          <a:xfrm>
            <a:off x="550150" y="478175"/>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240" name="Google Shape;240;p32"/>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246" name="Google Shape;246;p32"/>
          <p:cNvSpPr txBox="1"/>
          <p:nvPr/>
        </p:nvSpPr>
        <p:spPr>
          <a:xfrm>
            <a:off x="2080500" y="1235213"/>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258" name="Google Shape;258;p32"/>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254" name="Google Shape;254;p32"/>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252" name="Google Shape;252;p32"/>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248" name="Google Shape;248;p32"/>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241" name="Google Shape;241;p32"/>
          <p:cNvSpPr txBox="1"/>
          <p:nvPr/>
        </p:nvSpPr>
        <p:spPr>
          <a:xfrm>
            <a:off x="70175" y="3859300"/>
            <a:ext cx="2908500" cy="615600"/>
          </a:xfrm>
          <a:prstGeom prst="rect">
            <a:avLst/>
          </a:prstGeom>
          <a:solidFill>
            <a:srgbClr val="FFCC3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250" name="Google Shape;250;p32"/>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256" name="Google Shape;256;p32"/>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4379075" y="136850"/>
            <a:ext cx="4860975" cy="4860999"/>
          </a:xfrm>
          <a:prstGeom prst="rect">
            <a:avLst/>
          </a:prstGeom>
          <a:noFill/>
          <a:ln>
            <a:noFill/>
          </a:ln>
        </p:spPr>
      </p:pic>
      <p:sp>
        <p:nvSpPr>
          <p:cNvPr id="67" name="Google Shape;67;p15"/>
          <p:cNvSpPr txBox="1">
            <a:spLocks noGrp="1"/>
          </p:cNvSpPr>
          <p:nvPr>
            <p:ph type="body" idx="1"/>
          </p:nvPr>
        </p:nvSpPr>
        <p:spPr>
          <a:xfrm>
            <a:off x="311700" y="738500"/>
            <a:ext cx="3999900" cy="38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b="1">
                <a:solidFill>
                  <a:srgbClr val="7A0019"/>
                </a:solidFill>
              </a:rPr>
              <a:t>Dr. Lana Peterson</a:t>
            </a:r>
            <a:endParaRPr sz="2700" b="1">
              <a:solidFill>
                <a:srgbClr val="7A0019"/>
              </a:solidFill>
            </a:endParaRPr>
          </a:p>
          <a:p>
            <a:pPr marL="0" lvl="0" indent="0" algn="ctr" rtl="0">
              <a:spcBef>
                <a:spcPts val="1600"/>
              </a:spcBef>
              <a:spcAft>
                <a:spcPts val="0"/>
              </a:spcAft>
              <a:buNone/>
            </a:pPr>
            <a:r>
              <a:rPr lang="en" sz="2400">
                <a:solidFill>
                  <a:srgbClr val="7A0019"/>
                </a:solidFill>
              </a:rPr>
              <a:t>Director of Community Engagement</a:t>
            </a:r>
            <a:endParaRPr sz="2400">
              <a:solidFill>
                <a:srgbClr val="7A0019"/>
              </a:solidFill>
            </a:endParaRPr>
          </a:p>
          <a:p>
            <a:pPr marL="0" lvl="0" indent="0" algn="ctr" rtl="0">
              <a:spcBef>
                <a:spcPts val="1600"/>
              </a:spcBef>
              <a:spcAft>
                <a:spcPts val="1600"/>
              </a:spcAft>
              <a:buNone/>
            </a:pPr>
            <a:r>
              <a:rPr lang="en" sz="2400">
                <a:solidFill>
                  <a:srgbClr val="7A0019"/>
                </a:solidFill>
              </a:rPr>
              <a:t> Learning + Technologies Collaborative at the University of Minnesota</a:t>
            </a:r>
            <a:endParaRPr sz="2400">
              <a:solidFill>
                <a:srgbClr val="7A0019"/>
              </a:solidFill>
            </a:endParaRPr>
          </a:p>
        </p:txBody>
      </p:sp>
      <p:sp>
        <p:nvSpPr>
          <p:cNvPr id="68" name="Google Shape;68;p15"/>
          <p:cNvSpPr txBox="1">
            <a:spLocks noGrp="1"/>
          </p:cNvSpPr>
          <p:nvPr>
            <p:ph type="body" idx="2"/>
          </p:nvPr>
        </p:nvSpPr>
        <p:spPr>
          <a:xfrm>
            <a:off x="5075075" y="1258000"/>
            <a:ext cx="3373800" cy="426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Educational Technology</a:t>
            </a:r>
            <a:endParaRPr sz="2000" b="1"/>
          </a:p>
          <a:p>
            <a:pPr marL="0" lvl="0" indent="0" algn="l" rtl="0">
              <a:spcBef>
                <a:spcPts val="1600"/>
              </a:spcBef>
              <a:spcAft>
                <a:spcPts val="0"/>
              </a:spcAft>
              <a:buNone/>
            </a:pPr>
            <a:endParaRPr sz="2000" b="1"/>
          </a:p>
          <a:p>
            <a:pPr marL="0" lvl="0" indent="0" algn="l" rtl="0">
              <a:spcBef>
                <a:spcPts val="1600"/>
              </a:spcBef>
              <a:spcAft>
                <a:spcPts val="0"/>
              </a:spcAft>
              <a:buNone/>
            </a:pPr>
            <a:r>
              <a:rPr lang="en" sz="2000" b="1"/>
              <a:t>Computer Science Education</a:t>
            </a:r>
            <a:endParaRPr sz="2000" b="1"/>
          </a:p>
          <a:p>
            <a:pPr marL="0" lvl="0" indent="0" algn="l" rtl="0">
              <a:spcBef>
                <a:spcPts val="1600"/>
              </a:spcBef>
              <a:spcAft>
                <a:spcPts val="0"/>
              </a:spcAft>
              <a:buNone/>
            </a:pPr>
            <a:endParaRPr sz="2000" b="1"/>
          </a:p>
          <a:p>
            <a:pPr marL="0" lvl="0" indent="0" algn="l" rtl="0">
              <a:spcBef>
                <a:spcPts val="1600"/>
              </a:spcBef>
              <a:spcAft>
                <a:spcPts val="1600"/>
              </a:spcAft>
              <a:buNone/>
            </a:pPr>
            <a:r>
              <a:rPr lang="en" sz="2000" b="1"/>
              <a:t>Online Learning</a:t>
            </a:r>
            <a:endParaRPr sz="2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cxnSp>
        <p:nvCxnSpPr>
          <p:cNvPr id="288" name="Google Shape;288;p33"/>
          <p:cNvCxnSpPr>
            <a:stCxn id="289" idx="2"/>
            <a:endCxn id="290"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291" name="Google Shape;291;p33"/>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292" name="Google Shape;292;p33"/>
          <p:cNvCxnSpPr>
            <a:stCxn id="290" idx="0"/>
            <a:endCxn id="293" idx="2"/>
          </p:cNvCxnSpPr>
          <p:nvPr/>
        </p:nvCxnSpPr>
        <p:spPr>
          <a:xfrm rot="10800000" flipH="1">
            <a:off x="1524425" y="1603000"/>
            <a:ext cx="1523400" cy="22563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33"/>
          <p:cNvCxnSpPr>
            <a:stCxn id="290" idx="0"/>
            <a:endCxn id="295"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33"/>
          <p:cNvCxnSpPr>
            <a:stCxn id="290" idx="0"/>
            <a:endCxn id="297"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33"/>
          <p:cNvCxnSpPr>
            <a:stCxn id="290" idx="0"/>
            <a:endCxn id="299"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33"/>
          <p:cNvCxnSpPr>
            <a:stCxn id="290" idx="0"/>
            <a:endCxn id="301"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33"/>
          <p:cNvCxnSpPr>
            <a:stCxn id="290" idx="0"/>
            <a:endCxn id="303"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33"/>
          <p:cNvCxnSpPr>
            <a:stCxn id="290" idx="0"/>
            <a:endCxn id="305"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33"/>
          <p:cNvCxnSpPr>
            <a:stCxn id="289" idx="0"/>
            <a:endCxn id="293" idx="2"/>
          </p:cNvCxnSpPr>
          <p:nvPr/>
        </p:nvCxnSpPr>
        <p:spPr>
          <a:xfrm rot="10800000" flipH="1">
            <a:off x="1577875" y="1603000"/>
            <a:ext cx="1469700" cy="34170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33"/>
          <p:cNvCxnSpPr>
            <a:stCxn id="289" idx="0"/>
            <a:endCxn id="305"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33"/>
          <p:cNvCxnSpPr>
            <a:stCxn id="289" idx="2"/>
            <a:endCxn id="301"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33"/>
          <p:cNvCxnSpPr>
            <a:stCxn id="289" idx="3"/>
            <a:endCxn id="295"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33"/>
          <p:cNvCxnSpPr>
            <a:stCxn id="289" idx="2"/>
            <a:endCxn id="299"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33"/>
          <p:cNvCxnSpPr>
            <a:stCxn id="297" idx="0"/>
            <a:endCxn id="289"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33"/>
          <p:cNvCxnSpPr>
            <a:stCxn id="303" idx="0"/>
            <a:endCxn id="289"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33"/>
          <p:cNvCxnSpPr>
            <a:stCxn id="305" idx="1"/>
            <a:endCxn id="293" idx="3"/>
          </p:cNvCxnSpPr>
          <p:nvPr/>
        </p:nvCxnSpPr>
        <p:spPr>
          <a:xfrm rot="10800000">
            <a:off x="4501850" y="1295138"/>
            <a:ext cx="1369500" cy="30390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33"/>
          <p:cNvCxnSpPr>
            <a:stCxn id="301" idx="0"/>
            <a:endCxn id="293" idx="3"/>
          </p:cNvCxnSpPr>
          <p:nvPr/>
        </p:nvCxnSpPr>
        <p:spPr>
          <a:xfrm rot="10800000">
            <a:off x="4501875" y="1295338"/>
            <a:ext cx="393000" cy="74340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33"/>
          <p:cNvCxnSpPr>
            <a:stCxn id="299" idx="0"/>
            <a:endCxn id="293" idx="3"/>
          </p:cNvCxnSpPr>
          <p:nvPr/>
        </p:nvCxnSpPr>
        <p:spPr>
          <a:xfrm rot="10800000">
            <a:off x="4501925" y="1295188"/>
            <a:ext cx="2405400" cy="150600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33"/>
          <p:cNvCxnSpPr>
            <a:stCxn id="303" idx="0"/>
            <a:endCxn id="293" idx="3"/>
          </p:cNvCxnSpPr>
          <p:nvPr/>
        </p:nvCxnSpPr>
        <p:spPr>
          <a:xfrm rot="10800000">
            <a:off x="4501900" y="1295100"/>
            <a:ext cx="3105000" cy="261210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33"/>
          <p:cNvCxnSpPr>
            <a:stCxn id="297" idx="0"/>
            <a:endCxn id="293" idx="3"/>
          </p:cNvCxnSpPr>
          <p:nvPr/>
        </p:nvCxnSpPr>
        <p:spPr>
          <a:xfrm rot="10800000">
            <a:off x="4501950" y="1295200"/>
            <a:ext cx="15600" cy="256410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33"/>
          <p:cNvCxnSpPr>
            <a:stCxn id="297" idx="0"/>
            <a:endCxn id="305"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319" name="Google Shape;319;p33"/>
          <p:cNvCxnSpPr>
            <a:stCxn id="299" idx="0"/>
            <a:endCxn id="305"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320" name="Google Shape;320;p33"/>
          <p:cNvCxnSpPr>
            <a:stCxn id="303" idx="0"/>
            <a:endCxn id="299"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321" name="Google Shape;321;p33"/>
          <p:cNvCxnSpPr>
            <a:stCxn id="297" idx="0"/>
            <a:endCxn id="299"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322" name="Google Shape;322;p33"/>
          <p:cNvCxnSpPr>
            <a:stCxn id="299" idx="1"/>
            <a:endCxn id="295"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323" name="Google Shape;323;p33"/>
          <p:cNvCxnSpPr>
            <a:stCxn id="295" idx="0"/>
            <a:endCxn id="301"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324" name="Google Shape;324;p33"/>
          <p:cNvCxnSpPr>
            <a:stCxn id="305" idx="2"/>
            <a:endCxn id="301"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325" name="Google Shape;325;p33"/>
          <p:cNvCxnSpPr>
            <a:stCxn id="303" idx="0"/>
            <a:endCxn id="305"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326" name="Google Shape;326;p33"/>
          <p:cNvCxnSpPr>
            <a:stCxn id="303" idx="0"/>
            <a:endCxn id="295"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293" name="Google Shape;293;p33"/>
          <p:cNvSpPr txBox="1"/>
          <p:nvPr/>
        </p:nvSpPr>
        <p:spPr>
          <a:xfrm>
            <a:off x="1593450" y="987400"/>
            <a:ext cx="2908500" cy="615600"/>
          </a:xfrm>
          <a:prstGeom prst="rect">
            <a:avLst/>
          </a:prstGeom>
          <a:solidFill>
            <a:srgbClr val="FFCC3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289" name="Google Shape;289;p33"/>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305" name="Google Shape;305;p33"/>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301" name="Google Shape;301;p33"/>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299" name="Google Shape;299;p33"/>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295" name="Google Shape;295;p33"/>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290" name="Google Shape;290;p33"/>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297" name="Google Shape;297;p33"/>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303" name="Google Shape;303;p33"/>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cxnSp>
        <p:nvCxnSpPr>
          <p:cNvPr id="331" name="Google Shape;331;p34"/>
          <p:cNvCxnSpPr>
            <a:stCxn id="332" idx="2"/>
            <a:endCxn id="333"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334" name="Google Shape;334;p34"/>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335" name="Google Shape;335;p34"/>
          <p:cNvCxnSpPr>
            <a:stCxn id="333" idx="0"/>
            <a:endCxn id="336" idx="2"/>
          </p:cNvCxnSpPr>
          <p:nvPr/>
        </p:nvCxnSpPr>
        <p:spPr>
          <a:xfrm rot="10800000" flipH="1">
            <a:off x="1524425" y="1636900"/>
            <a:ext cx="1182900" cy="222240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34"/>
          <p:cNvCxnSpPr>
            <a:stCxn id="333" idx="0"/>
            <a:endCxn id="338"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339" name="Google Shape;339;p34"/>
          <p:cNvCxnSpPr>
            <a:stCxn id="333" idx="0"/>
            <a:endCxn id="340"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341" name="Google Shape;341;p34"/>
          <p:cNvCxnSpPr>
            <a:stCxn id="333" idx="0"/>
            <a:endCxn id="342"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343" name="Google Shape;343;p34"/>
          <p:cNvCxnSpPr>
            <a:stCxn id="333" idx="0"/>
            <a:endCxn id="344"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345" name="Google Shape;345;p34"/>
          <p:cNvCxnSpPr>
            <a:stCxn id="333" idx="0"/>
            <a:endCxn id="346"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347" name="Google Shape;347;p34"/>
          <p:cNvCxnSpPr>
            <a:stCxn id="333" idx="0"/>
            <a:endCxn id="348"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349" name="Google Shape;349;p34"/>
          <p:cNvCxnSpPr>
            <a:stCxn id="332" idx="0"/>
            <a:endCxn id="336" idx="2"/>
          </p:cNvCxnSpPr>
          <p:nvPr/>
        </p:nvCxnSpPr>
        <p:spPr>
          <a:xfrm rot="10800000" flipH="1">
            <a:off x="1577875" y="1636900"/>
            <a:ext cx="1129500" cy="307800"/>
          </a:xfrm>
          <a:prstGeom prst="straightConnector1">
            <a:avLst/>
          </a:prstGeom>
          <a:noFill/>
          <a:ln w="9525" cap="flat" cmpd="sng">
            <a:solidFill>
              <a:schemeClr val="dk2"/>
            </a:solidFill>
            <a:prstDash val="solid"/>
            <a:round/>
            <a:headEnd type="none" w="med" len="med"/>
            <a:tailEnd type="none" w="med" len="med"/>
          </a:ln>
        </p:spPr>
      </p:cxnSp>
      <p:cxnSp>
        <p:nvCxnSpPr>
          <p:cNvPr id="350" name="Google Shape;350;p34"/>
          <p:cNvCxnSpPr>
            <a:stCxn id="332" idx="0"/>
            <a:endCxn id="348"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351" name="Google Shape;351;p34"/>
          <p:cNvCxnSpPr>
            <a:stCxn id="332" idx="2"/>
            <a:endCxn id="344"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352" name="Google Shape;352;p34"/>
          <p:cNvCxnSpPr>
            <a:stCxn id="332" idx="3"/>
            <a:endCxn id="338"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353" name="Google Shape;353;p34"/>
          <p:cNvCxnSpPr>
            <a:stCxn id="332" idx="2"/>
            <a:endCxn id="342"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354" name="Google Shape;354;p34"/>
          <p:cNvCxnSpPr>
            <a:stCxn id="340" idx="0"/>
            <a:endCxn id="332"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355" name="Google Shape;355;p34"/>
          <p:cNvCxnSpPr>
            <a:stCxn id="346" idx="0"/>
            <a:endCxn id="332"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356" name="Google Shape;356;p34"/>
          <p:cNvCxnSpPr>
            <a:stCxn id="348" idx="1"/>
            <a:endCxn id="336" idx="3"/>
          </p:cNvCxnSpPr>
          <p:nvPr/>
        </p:nvCxnSpPr>
        <p:spPr>
          <a:xfrm rot="10800000">
            <a:off x="4161650" y="1329038"/>
            <a:ext cx="1709700" cy="270000"/>
          </a:xfrm>
          <a:prstGeom prst="straightConnector1">
            <a:avLst/>
          </a:prstGeom>
          <a:noFill/>
          <a:ln w="9525" cap="flat" cmpd="sng">
            <a:solidFill>
              <a:schemeClr val="dk2"/>
            </a:solidFill>
            <a:prstDash val="solid"/>
            <a:round/>
            <a:headEnd type="none" w="med" len="med"/>
            <a:tailEnd type="none" w="med" len="med"/>
          </a:ln>
        </p:spPr>
      </p:cxnSp>
      <p:cxnSp>
        <p:nvCxnSpPr>
          <p:cNvPr id="357" name="Google Shape;357;p34"/>
          <p:cNvCxnSpPr>
            <a:stCxn id="344" idx="0"/>
            <a:endCxn id="336" idx="3"/>
          </p:cNvCxnSpPr>
          <p:nvPr/>
        </p:nvCxnSpPr>
        <p:spPr>
          <a:xfrm rot="10800000">
            <a:off x="4161675" y="1329238"/>
            <a:ext cx="733200" cy="709500"/>
          </a:xfrm>
          <a:prstGeom prst="straightConnector1">
            <a:avLst/>
          </a:prstGeom>
          <a:noFill/>
          <a:ln w="9525" cap="flat" cmpd="sng">
            <a:solidFill>
              <a:schemeClr val="dk2"/>
            </a:solidFill>
            <a:prstDash val="solid"/>
            <a:round/>
            <a:headEnd type="none" w="med" len="med"/>
            <a:tailEnd type="none" w="med" len="med"/>
          </a:ln>
        </p:spPr>
      </p:cxnSp>
      <p:cxnSp>
        <p:nvCxnSpPr>
          <p:cNvPr id="358" name="Google Shape;358;p34"/>
          <p:cNvCxnSpPr>
            <a:stCxn id="342" idx="0"/>
            <a:endCxn id="336" idx="3"/>
          </p:cNvCxnSpPr>
          <p:nvPr/>
        </p:nvCxnSpPr>
        <p:spPr>
          <a:xfrm rot="10800000">
            <a:off x="4161725" y="1329088"/>
            <a:ext cx="2745600" cy="1472100"/>
          </a:xfrm>
          <a:prstGeom prst="straightConnector1">
            <a:avLst/>
          </a:prstGeom>
          <a:noFill/>
          <a:ln w="9525" cap="flat" cmpd="sng">
            <a:solidFill>
              <a:schemeClr val="dk2"/>
            </a:solidFill>
            <a:prstDash val="solid"/>
            <a:round/>
            <a:headEnd type="none" w="med" len="med"/>
            <a:tailEnd type="none" w="med" len="med"/>
          </a:ln>
        </p:spPr>
      </p:cxnSp>
      <p:cxnSp>
        <p:nvCxnSpPr>
          <p:cNvPr id="359" name="Google Shape;359;p34"/>
          <p:cNvCxnSpPr>
            <a:stCxn id="346" idx="0"/>
            <a:endCxn id="336" idx="3"/>
          </p:cNvCxnSpPr>
          <p:nvPr/>
        </p:nvCxnSpPr>
        <p:spPr>
          <a:xfrm rot="10800000">
            <a:off x="4161700" y="1329000"/>
            <a:ext cx="3445200" cy="2578200"/>
          </a:xfrm>
          <a:prstGeom prst="straightConnector1">
            <a:avLst/>
          </a:prstGeom>
          <a:noFill/>
          <a:ln w="9525" cap="flat" cmpd="sng">
            <a:solidFill>
              <a:schemeClr val="dk2"/>
            </a:solidFill>
            <a:prstDash val="solid"/>
            <a:round/>
            <a:headEnd type="none" w="med" len="med"/>
            <a:tailEnd type="none" w="med" len="med"/>
          </a:ln>
        </p:spPr>
      </p:cxnSp>
      <p:cxnSp>
        <p:nvCxnSpPr>
          <p:cNvPr id="360" name="Google Shape;360;p34"/>
          <p:cNvCxnSpPr>
            <a:stCxn id="340" idx="0"/>
            <a:endCxn id="336" idx="3"/>
          </p:cNvCxnSpPr>
          <p:nvPr/>
        </p:nvCxnSpPr>
        <p:spPr>
          <a:xfrm rot="10800000">
            <a:off x="4161750" y="1329100"/>
            <a:ext cx="355800" cy="2530200"/>
          </a:xfrm>
          <a:prstGeom prst="straightConnector1">
            <a:avLst/>
          </a:prstGeom>
          <a:noFill/>
          <a:ln w="9525" cap="flat" cmpd="sng">
            <a:solidFill>
              <a:schemeClr val="dk2"/>
            </a:solidFill>
            <a:prstDash val="solid"/>
            <a:round/>
            <a:headEnd type="none" w="med" len="med"/>
            <a:tailEnd type="none" w="med" len="med"/>
          </a:ln>
        </p:spPr>
      </p:cxnSp>
      <p:cxnSp>
        <p:nvCxnSpPr>
          <p:cNvPr id="361" name="Google Shape;361;p34"/>
          <p:cNvCxnSpPr>
            <a:stCxn id="340" idx="0"/>
            <a:endCxn id="348"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362" name="Google Shape;362;p34"/>
          <p:cNvCxnSpPr>
            <a:stCxn id="342" idx="0"/>
            <a:endCxn id="348"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363" name="Google Shape;363;p34"/>
          <p:cNvCxnSpPr>
            <a:stCxn id="346" idx="0"/>
            <a:endCxn id="342"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34"/>
          <p:cNvCxnSpPr>
            <a:stCxn id="340" idx="0"/>
            <a:endCxn id="342"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34"/>
          <p:cNvCxnSpPr>
            <a:stCxn id="342" idx="1"/>
            <a:endCxn id="338"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34"/>
          <p:cNvCxnSpPr>
            <a:stCxn id="338" idx="0"/>
            <a:endCxn id="344"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34"/>
          <p:cNvCxnSpPr>
            <a:stCxn id="348" idx="2"/>
            <a:endCxn id="344"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34"/>
          <p:cNvCxnSpPr>
            <a:stCxn id="346" idx="0"/>
            <a:endCxn id="348"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34"/>
          <p:cNvCxnSpPr>
            <a:stCxn id="346" idx="0"/>
            <a:endCxn id="338"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336" name="Google Shape;336;p34"/>
          <p:cNvSpPr txBox="1"/>
          <p:nvPr/>
        </p:nvSpPr>
        <p:spPr>
          <a:xfrm>
            <a:off x="1253100" y="1021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332" name="Google Shape;332;p34"/>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348" name="Google Shape;348;p34"/>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344" name="Google Shape;344;p34"/>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342" name="Google Shape;342;p34"/>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338" name="Google Shape;338;p34"/>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333" name="Google Shape;333;p34"/>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340" name="Google Shape;340;p34"/>
          <p:cNvSpPr txBox="1"/>
          <p:nvPr/>
        </p:nvSpPr>
        <p:spPr>
          <a:xfrm>
            <a:off x="3063300" y="3859300"/>
            <a:ext cx="2908500" cy="615600"/>
          </a:xfrm>
          <a:prstGeom prst="rect">
            <a:avLst/>
          </a:prstGeom>
          <a:solidFill>
            <a:srgbClr val="FFCC3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346" name="Google Shape;346;p34"/>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cxnSp>
        <p:nvCxnSpPr>
          <p:cNvPr id="374" name="Google Shape;374;p35"/>
          <p:cNvCxnSpPr>
            <a:stCxn id="375" idx="2"/>
            <a:endCxn id="376"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377" name="Google Shape;377;p35"/>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378" name="Google Shape;378;p35"/>
          <p:cNvCxnSpPr>
            <a:stCxn id="376" idx="0"/>
            <a:endCxn id="379" idx="2"/>
          </p:cNvCxnSpPr>
          <p:nvPr/>
        </p:nvCxnSpPr>
        <p:spPr>
          <a:xfrm rot="10800000" flipH="1">
            <a:off x="1524425" y="1636900"/>
            <a:ext cx="1176000" cy="22224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35"/>
          <p:cNvCxnSpPr>
            <a:stCxn id="376" idx="0"/>
            <a:endCxn id="381"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35"/>
          <p:cNvCxnSpPr>
            <a:stCxn id="376" idx="0"/>
            <a:endCxn id="383"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35"/>
          <p:cNvCxnSpPr>
            <a:stCxn id="376" idx="0"/>
            <a:endCxn id="385"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35"/>
          <p:cNvCxnSpPr>
            <a:stCxn id="376" idx="0"/>
            <a:endCxn id="387"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35"/>
          <p:cNvCxnSpPr>
            <a:stCxn id="376" idx="0"/>
            <a:endCxn id="389"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35"/>
          <p:cNvCxnSpPr>
            <a:stCxn id="376" idx="0"/>
            <a:endCxn id="391"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35"/>
          <p:cNvCxnSpPr>
            <a:stCxn id="375" idx="0"/>
            <a:endCxn id="379" idx="2"/>
          </p:cNvCxnSpPr>
          <p:nvPr/>
        </p:nvCxnSpPr>
        <p:spPr>
          <a:xfrm rot="10800000" flipH="1">
            <a:off x="1577875" y="1636900"/>
            <a:ext cx="1122600" cy="3078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35"/>
          <p:cNvCxnSpPr>
            <a:stCxn id="375" idx="0"/>
            <a:endCxn id="391"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35"/>
          <p:cNvCxnSpPr>
            <a:stCxn id="375" idx="2"/>
            <a:endCxn id="387"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35"/>
          <p:cNvCxnSpPr>
            <a:stCxn id="375" idx="3"/>
            <a:endCxn id="381"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35"/>
          <p:cNvCxnSpPr>
            <a:stCxn id="375" idx="2"/>
            <a:endCxn id="385"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35"/>
          <p:cNvCxnSpPr>
            <a:stCxn id="383" idx="0"/>
            <a:endCxn id="375"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35"/>
          <p:cNvCxnSpPr>
            <a:stCxn id="389" idx="0"/>
            <a:endCxn id="375"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35"/>
          <p:cNvCxnSpPr>
            <a:stCxn id="391" idx="1"/>
            <a:endCxn id="379" idx="3"/>
          </p:cNvCxnSpPr>
          <p:nvPr/>
        </p:nvCxnSpPr>
        <p:spPr>
          <a:xfrm rot="10800000">
            <a:off x="4154750" y="1329038"/>
            <a:ext cx="1716600" cy="2700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35"/>
          <p:cNvCxnSpPr>
            <a:stCxn id="387" idx="0"/>
            <a:endCxn id="379" idx="3"/>
          </p:cNvCxnSpPr>
          <p:nvPr/>
        </p:nvCxnSpPr>
        <p:spPr>
          <a:xfrm rot="10800000">
            <a:off x="4154775" y="1329238"/>
            <a:ext cx="740100" cy="7095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35"/>
          <p:cNvCxnSpPr>
            <a:stCxn id="385" idx="0"/>
            <a:endCxn id="379" idx="3"/>
          </p:cNvCxnSpPr>
          <p:nvPr/>
        </p:nvCxnSpPr>
        <p:spPr>
          <a:xfrm rot="10800000">
            <a:off x="4154825" y="1329088"/>
            <a:ext cx="2752500" cy="14721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35"/>
          <p:cNvCxnSpPr>
            <a:stCxn id="389" idx="0"/>
            <a:endCxn id="379" idx="3"/>
          </p:cNvCxnSpPr>
          <p:nvPr/>
        </p:nvCxnSpPr>
        <p:spPr>
          <a:xfrm rot="10800000">
            <a:off x="4154800" y="1329000"/>
            <a:ext cx="3452100" cy="25782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35"/>
          <p:cNvCxnSpPr>
            <a:stCxn id="383" idx="0"/>
            <a:endCxn id="379" idx="3"/>
          </p:cNvCxnSpPr>
          <p:nvPr/>
        </p:nvCxnSpPr>
        <p:spPr>
          <a:xfrm rot="10800000">
            <a:off x="4154550" y="1329100"/>
            <a:ext cx="363000" cy="25302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35"/>
          <p:cNvCxnSpPr>
            <a:stCxn id="383" idx="0"/>
            <a:endCxn id="391"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35"/>
          <p:cNvCxnSpPr>
            <a:stCxn id="385" idx="0"/>
            <a:endCxn id="391"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35"/>
          <p:cNvCxnSpPr>
            <a:stCxn id="389" idx="0"/>
            <a:endCxn id="385"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35"/>
          <p:cNvCxnSpPr>
            <a:stCxn id="383" idx="0"/>
            <a:endCxn id="385"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35"/>
          <p:cNvCxnSpPr>
            <a:stCxn id="385" idx="1"/>
            <a:endCxn id="381"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35"/>
          <p:cNvCxnSpPr>
            <a:stCxn id="381" idx="0"/>
            <a:endCxn id="387"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35"/>
          <p:cNvCxnSpPr>
            <a:stCxn id="391" idx="2"/>
            <a:endCxn id="387"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35"/>
          <p:cNvCxnSpPr>
            <a:stCxn id="389" idx="0"/>
            <a:endCxn id="391"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35"/>
          <p:cNvCxnSpPr>
            <a:stCxn id="389" idx="0"/>
            <a:endCxn id="381"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379" name="Google Shape;379;p35"/>
          <p:cNvSpPr txBox="1"/>
          <p:nvPr/>
        </p:nvSpPr>
        <p:spPr>
          <a:xfrm>
            <a:off x="1246175" y="1021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375" name="Google Shape;375;p35"/>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391" name="Google Shape;391;p35"/>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387" name="Google Shape;387;p35"/>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385" name="Google Shape;385;p35"/>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381" name="Google Shape;381;p35"/>
          <p:cNvSpPr txBox="1"/>
          <p:nvPr/>
        </p:nvSpPr>
        <p:spPr>
          <a:xfrm>
            <a:off x="728575" y="2901988"/>
            <a:ext cx="2908500" cy="615600"/>
          </a:xfrm>
          <a:prstGeom prst="rect">
            <a:avLst/>
          </a:prstGeom>
          <a:solidFill>
            <a:srgbClr val="FFCC3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376" name="Google Shape;376;p35"/>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383" name="Google Shape;383;p35"/>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389" name="Google Shape;389;p35"/>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cxnSp>
        <p:nvCxnSpPr>
          <p:cNvPr id="417" name="Google Shape;417;p36"/>
          <p:cNvCxnSpPr>
            <a:stCxn id="418" idx="2"/>
            <a:endCxn id="419"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420" name="Google Shape;420;p36"/>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421" name="Google Shape;421;p36"/>
          <p:cNvCxnSpPr>
            <a:stCxn id="419" idx="0"/>
            <a:endCxn id="422" idx="2"/>
          </p:cNvCxnSpPr>
          <p:nvPr/>
        </p:nvCxnSpPr>
        <p:spPr>
          <a:xfrm rot="10800000" flipH="1">
            <a:off x="1524425" y="1636900"/>
            <a:ext cx="1034400" cy="222240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36"/>
          <p:cNvCxnSpPr>
            <a:stCxn id="419" idx="0"/>
            <a:endCxn id="424"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36"/>
          <p:cNvCxnSpPr>
            <a:stCxn id="419" idx="0"/>
            <a:endCxn id="426"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36"/>
          <p:cNvCxnSpPr>
            <a:stCxn id="419" idx="0"/>
            <a:endCxn id="428"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36"/>
          <p:cNvCxnSpPr>
            <a:stCxn id="419" idx="0"/>
            <a:endCxn id="430"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36"/>
          <p:cNvCxnSpPr>
            <a:stCxn id="419" idx="0"/>
            <a:endCxn id="432"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36"/>
          <p:cNvCxnSpPr>
            <a:stCxn id="419" idx="0"/>
            <a:endCxn id="434"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36"/>
          <p:cNvCxnSpPr>
            <a:stCxn id="418" idx="0"/>
            <a:endCxn id="422" idx="2"/>
          </p:cNvCxnSpPr>
          <p:nvPr/>
        </p:nvCxnSpPr>
        <p:spPr>
          <a:xfrm rot="10800000" flipH="1">
            <a:off x="1577875" y="1636900"/>
            <a:ext cx="981000" cy="30780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36"/>
          <p:cNvCxnSpPr>
            <a:stCxn id="418" idx="0"/>
            <a:endCxn id="434"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36"/>
          <p:cNvCxnSpPr>
            <a:stCxn id="418" idx="2"/>
            <a:endCxn id="430"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36"/>
          <p:cNvCxnSpPr>
            <a:stCxn id="418" idx="3"/>
            <a:endCxn id="424"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36"/>
          <p:cNvCxnSpPr>
            <a:stCxn id="418" idx="2"/>
            <a:endCxn id="428"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36"/>
          <p:cNvCxnSpPr>
            <a:stCxn id="426" idx="0"/>
            <a:endCxn id="418"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36"/>
          <p:cNvCxnSpPr>
            <a:stCxn id="432" idx="0"/>
            <a:endCxn id="418"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36"/>
          <p:cNvCxnSpPr>
            <a:stCxn id="434" idx="1"/>
            <a:endCxn id="422" idx="3"/>
          </p:cNvCxnSpPr>
          <p:nvPr/>
        </p:nvCxnSpPr>
        <p:spPr>
          <a:xfrm rot="10800000">
            <a:off x="4013150" y="1329038"/>
            <a:ext cx="1858200" cy="270000"/>
          </a:xfrm>
          <a:prstGeom prst="straightConnector1">
            <a:avLst/>
          </a:prstGeom>
          <a:noFill/>
          <a:ln w="9525" cap="flat" cmpd="sng">
            <a:solidFill>
              <a:schemeClr val="dk2"/>
            </a:solidFill>
            <a:prstDash val="solid"/>
            <a:round/>
            <a:headEnd type="none" w="med" len="med"/>
            <a:tailEnd type="none" w="med" len="med"/>
          </a:ln>
        </p:spPr>
      </p:cxnSp>
      <p:cxnSp>
        <p:nvCxnSpPr>
          <p:cNvPr id="443" name="Google Shape;443;p36"/>
          <p:cNvCxnSpPr>
            <a:stCxn id="430" idx="0"/>
            <a:endCxn id="422" idx="3"/>
          </p:cNvCxnSpPr>
          <p:nvPr/>
        </p:nvCxnSpPr>
        <p:spPr>
          <a:xfrm rot="10800000">
            <a:off x="4013175" y="1329238"/>
            <a:ext cx="881700" cy="709500"/>
          </a:xfrm>
          <a:prstGeom prst="straightConnector1">
            <a:avLst/>
          </a:prstGeom>
          <a:noFill/>
          <a:ln w="9525" cap="flat" cmpd="sng">
            <a:solidFill>
              <a:schemeClr val="dk2"/>
            </a:solidFill>
            <a:prstDash val="solid"/>
            <a:round/>
            <a:headEnd type="none" w="med" len="med"/>
            <a:tailEnd type="none" w="med" len="med"/>
          </a:ln>
        </p:spPr>
      </p:cxnSp>
      <p:cxnSp>
        <p:nvCxnSpPr>
          <p:cNvPr id="444" name="Google Shape;444;p36"/>
          <p:cNvCxnSpPr>
            <a:stCxn id="428" idx="0"/>
            <a:endCxn id="422" idx="3"/>
          </p:cNvCxnSpPr>
          <p:nvPr/>
        </p:nvCxnSpPr>
        <p:spPr>
          <a:xfrm rot="10800000">
            <a:off x="4013225" y="1329088"/>
            <a:ext cx="2894100" cy="1472100"/>
          </a:xfrm>
          <a:prstGeom prst="straightConnector1">
            <a:avLst/>
          </a:prstGeom>
          <a:noFill/>
          <a:ln w="9525" cap="flat" cmpd="sng">
            <a:solidFill>
              <a:schemeClr val="dk2"/>
            </a:solidFill>
            <a:prstDash val="solid"/>
            <a:round/>
            <a:headEnd type="none" w="med" len="med"/>
            <a:tailEnd type="none" w="med" len="med"/>
          </a:ln>
        </p:spPr>
      </p:cxnSp>
      <p:cxnSp>
        <p:nvCxnSpPr>
          <p:cNvPr id="445" name="Google Shape;445;p36"/>
          <p:cNvCxnSpPr>
            <a:stCxn id="432" idx="0"/>
            <a:endCxn id="422" idx="3"/>
          </p:cNvCxnSpPr>
          <p:nvPr/>
        </p:nvCxnSpPr>
        <p:spPr>
          <a:xfrm rot="10800000">
            <a:off x="4013200" y="1329000"/>
            <a:ext cx="3593700" cy="25782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36"/>
          <p:cNvCxnSpPr>
            <a:stCxn id="426" idx="0"/>
            <a:endCxn id="422" idx="3"/>
          </p:cNvCxnSpPr>
          <p:nvPr/>
        </p:nvCxnSpPr>
        <p:spPr>
          <a:xfrm rot="10800000">
            <a:off x="4013250" y="1329100"/>
            <a:ext cx="504300" cy="25302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36"/>
          <p:cNvCxnSpPr>
            <a:stCxn id="426" idx="0"/>
            <a:endCxn id="434"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36"/>
          <p:cNvCxnSpPr>
            <a:stCxn id="428" idx="0"/>
            <a:endCxn id="434"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36"/>
          <p:cNvCxnSpPr>
            <a:stCxn id="432" idx="0"/>
            <a:endCxn id="428"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36"/>
          <p:cNvCxnSpPr>
            <a:stCxn id="426" idx="0"/>
            <a:endCxn id="428"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36"/>
          <p:cNvCxnSpPr>
            <a:stCxn id="428" idx="1"/>
            <a:endCxn id="424"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36"/>
          <p:cNvCxnSpPr>
            <a:stCxn id="424" idx="0"/>
            <a:endCxn id="430"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36"/>
          <p:cNvCxnSpPr>
            <a:stCxn id="434" idx="2"/>
            <a:endCxn id="430"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454" name="Google Shape;454;p36"/>
          <p:cNvCxnSpPr>
            <a:stCxn id="432" idx="0"/>
            <a:endCxn id="434"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455" name="Google Shape;455;p36"/>
          <p:cNvCxnSpPr>
            <a:stCxn id="432" idx="0"/>
            <a:endCxn id="424"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422" name="Google Shape;422;p36"/>
          <p:cNvSpPr txBox="1"/>
          <p:nvPr/>
        </p:nvSpPr>
        <p:spPr>
          <a:xfrm>
            <a:off x="1104625" y="1021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418" name="Google Shape;418;p36"/>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434" name="Google Shape;434;p36"/>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430" name="Google Shape;430;p36"/>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428" name="Google Shape;428;p36"/>
          <p:cNvSpPr txBox="1"/>
          <p:nvPr/>
        </p:nvSpPr>
        <p:spPr>
          <a:xfrm>
            <a:off x="5453075" y="2801188"/>
            <a:ext cx="2908500" cy="615600"/>
          </a:xfrm>
          <a:prstGeom prst="rect">
            <a:avLst/>
          </a:prstGeom>
          <a:solidFill>
            <a:srgbClr val="FFCC3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424" name="Google Shape;424;p36"/>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419" name="Google Shape;419;p36"/>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426" name="Google Shape;426;p36"/>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432" name="Google Shape;432;p36"/>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cxnSp>
        <p:nvCxnSpPr>
          <p:cNvPr id="460" name="Google Shape;460;p37"/>
          <p:cNvCxnSpPr>
            <a:stCxn id="461" idx="2"/>
            <a:endCxn id="462"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463" name="Google Shape;463;p37"/>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464" name="Google Shape;464;p37"/>
          <p:cNvCxnSpPr>
            <a:stCxn id="462" idx="0"/>
            <a:endCxn id="465" idx="2"/>
          </p:cNvCxnSpPr>
          <p:nvPr/>
        </p:nvCxnSpPr>
        <p:spPr>
          <a:xfrm rot="10800000" flipH="1">
            <a:off x="1524425" y="1636900"/>
            <a:ext cx="1034400" cy="2222400"/>
          </a:xfrm>
          <a:prstGeom prst="straightConnector1">
            <a:avLst/>
          </a:prstGeom>
          <a:noFill/>
          <a:ln w="9525" cap="flat" cmpd="sng">
            <a:solidFill>
              <a:schemeClr val="dk2"/>
            </a:solidFill>
            <a:prstDash val="solid"/>
            <a:round/>
            <a:headEnd type="none" w="med" len="med"/>
            <a:tailEnd type="none" w="med" len="med"/>
          </a:ln>
        </p:spPr>
      </p:cxnSp>
      <p:cxnSp>
        <p:nvCxnSpPr>
          <p:cNvPr id="466" name="Google Shape;466;p37"/>
          <p:cNvCxnSpPr>
            <a:stCxn id="462" idx="0"/>
            <a:endCxn id="467"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468" name="Google Shape;468;p37"/>
          <p:cNvCxnSpPr>
            <a:stCxn id="462" idx="0"/>
            <a:endCxn id="469"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470" name="Google Shape;470;p37"/>
          <p:cNvCxnSpPr>
            <a:stCxn id="462" idx="0"/>
            <a:endCxn id="471"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37"/>
          <p:cNvCxnSpPr>
            <a:stCxn id="462" idx="0"/>
            <a:endCxn id="473"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474" name="Google Shape;474;p37"/>
          <p:cNvCxnSpPr>
            <a:stCxn id="462" idx="0"/>
            <a:endCxn id="475"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37"/>
          <p:cNvCxnSpPr>
            <a:stCxn id="462" idx="0"/>
            <a:endCxn id="477"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478" name="Google Shape;478;p37"/>
          <p:cNvCxnSpPr>
            <a:stCxn id="461" idx="0"/>
            <a:endCxn id="465" idx="2"/>
          </p:cNvCxnSpPr>
          <p:nvPr/>
        </p:nvCxnSpPr>
        <p:spPr>
          <a:xfrm rot="10800000" flipH="1">
            <a:off x="1577875" y="1636900"/>
            <a:ext cx="981000" cy="307800"/>
          </a:xfrm>
          <a:prstGeom prst="straightConnector1">
            <a:avLst/>
          </a:prstGeom>
          <a:noFill/>
          <a:ln w="9525" cap="flat" cmpd="sng">
            <a:solidFill>
              <a:schemeClr val="dk2"/>
            </a:solidFill>
            <a:prstDash val="solid"/>
            <a:round/>
            <a:headEnd type="none" w="med" len="med"/>
            <a:tailEnd type="none" w="med" len="med"/>
          </a:ln>
        </p:spPr>
      </p:cxnSp>
      <p:cxnSp>
        <p:nvCxnSpPr>
          <p:cNvPr id="479" name="Google Shape;479;p37"/>
          <p:cNvCxnSpPr>
            <a:stCxn id="461" idx="0"/>
            <a:endCxn id="477"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37"/>
          <p:cNvCxnSpPr>
            <a:stCxn id="461" idx="2"/>
            <a:endCxn id="473"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37"/>
          <p:cNvCxnSpPr>
            <a:stCxn id="461" idx="3"/>
            <a:endCxn id="467"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37"/>
          <p:cNvCxnSpPr>
            <a:stCxn id="461" idx="2"/>
            <a:endCxn id="471"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37"/>
          <p:cNvCxnSpPr>
            <a:stCxn id="469" idx="0"/>
            <a:endCxn id="461"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484" name="Google Shape;484;p37"/>
          <p:cNvCxnSpPr>
            <a:stCxn id="475" idx="0"/>
            <a:endCxn id="461"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37"/>
          <p:cNvCxnSpPr>
            <a:stCxn id="477" idx="1"/>
            <a:endCxn id="465" idx="3"/>
          </p:cNvCxnSpPr>
          <p:nvPr/>
        </p:nvCxnSpPr>
        <p:spPr>
          <a:xfrm rot="10800000">
            <a:off x="4013150" y="1329038"/>
            <a:ext cx="1858200" cy="27000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37"/>
          <p:cNvCxnSpPr>
            <a:stCxn id="473" idx="0"/>
            <a:endCxn id="465" idx="3"/>
          </p:cNvCxnSpPr>
          <p:nvPr/>
        </p:nvCxnSpPr>
        <p:spPr>
          <a:xfrm rot="10800000">
            <a:off x="4013175" y="1329238"/>
            <a:ext cx="881700" cy="709500"/>
          </a:xfrm>
          <a:prstGeom prst="straightConnector1">
            <a:avLst/>
          </a:prstGeom>
          <a:noFill/>
          <a:ln w="9525" cap="flat" cmpd="sng">
            <a:solidFill>
              <a:schemeClr val="dk2"/>
            </a:solidFill>
            <a:prstDash val="solid"/>
            <a:round/>
            <a:headEnd type="none" w="med" len="med"/>
            <a:tailEnd type="none" w="med" len="med"/>
          </a:ln>
        </p:spPr>
      </p:cxnSp>
      <p:cxnSp>
        <p:nvCxnSpPr>
          <p:cNvPr id="487" name="Google Shape;487;p37"/>
          <p:cNvCxnSpPr>
            <a:stCxn id="471" idx="0"/>
            <a:endCxn id="465" idx="3"/>
          </p:cNvCxnSpPr>
          <p:nvPr/>
        </p:nvCxnSpPr>
        <p:spPr>
          <a:xfrm rot="10800000">
            <a:off x="4013225" y="1329088"/>
            <a:ext cx="2894100" cy="1472100"/>
          </a:xfrm>
          <a:prstGeom prst="straightConnector1">
            <a:avLst/>
          </a:prstGeom>
          <a:noFill/>
          <a:ln w="9525" cap="flat" cmpd="sng">
            <a:solidFill>
              <a:schemeClr val="dk2"/>
            </a:solidFill>
            <a:prstDash val="solid"/>
            <a:round/>
            <a:headEnd type="none" w="med" len="med"/>
            <a:tailEnd type="none" w="med" len="med"/>
          </a:ln>
        </p:spPr>
      </p:cxnSp>
      <p:cxnSp>
        <p:nvCxnSpPr>
          <p:cNvPr id="488" name="Google Shape;488;p37"/>
          <p:cNvCxnSpPr>
            <a:stCxn id="475" idx="0"/>
            <a:endCxn id="465" idx="3"/>
          </p:cNvCxnSpPr>
          <p:nvPr/>
        </p:nvCxnSpPr>
        <p:spPr>
          <a:xfrm rot="10800000">
            <a:off x="4013200" y="1329000"/>
            <a:ext cx="3593700" cy="2578200"/>
          </a:xfrm>
          <a:prstGeom prst="straightConnector1">
            <a:avLst/>
          </a:prstGeom>
          <a:noFill/>
          <a:ln w="9525" cap="flat" cmpd="sng">
            <a:solidFill>
              <a:schemeClr val="dk2"/>
            </a:solidFill>
            <a:prstDash val="solid"/>
            <a:round/>
            <a:headEnd type="none" w="med" len="med"/>
            <a:tailEnd type="none" w="med" len="med"/>
          </a:ln>
        </p:spPr>
      </p:cxnSp>
      <p:cxnSp>
        <p:nvCxnSpPr>
          <p:cNvPr id="489" name="Google Shape;489;p37"/>
          <p:cNvCxnSpPr>
            <a:stCxn id="469" idx="0"/>
            <a:endCxn id="465" idx="3"/>
          </p:cNvCxnSpPr>
          <p:nvPr/>
        </p:nvCxnSpPr>
        <p:spPr>
          <a:xfrm rot="10800000">
            <a:off x="4013250" y="1329100"/>
            <a:ext cx="504300" cy="25302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37"/>
          <p:cNvCxnSpPr>
            <a:stCxn id="469" idx="0"/>
            <a:endCxn id="477"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37"/>
          <p:cNvCxnSpPr>
            <a:stCxn id="471" idx="0"/>
            <a:endCxn id="477"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37"/>
          <p:cNvCxnSpPr>
            <a:stCxn id="475" idx="0"/>
            <a:endCxn id="471"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37"/>
          <p:cNvCxnSpPr>
            <a:stCxn id="469" idx="0"/>
            <a:endCxn id="471"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37"/>
          <p:cNvCxnSpPr>
            <a:stCxn id="471" idx="1"/>
            <a:endCxn id="467"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37"/>
          <p:cNvCxnSpPr>
            <a:stCxn id="467" idx="0"/>
            <a:endCxn id="473"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37"/>
          <p:cNvCxnSpPr>
            <a:stCxn id="477" idx="2"/>
            <a:endCxn id="473"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37"/>
          <p:cNvCxnSpPr>
            <a:stCxn id="475" idx="0"/>
            <a:endCxn id="477"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37"/>
          <p:cNvCxnSpPr>
            <a:stCxn id="475" idx="0"/>
            <a:endCxn id="467"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465" name="Google Shape;465;p37"/>
          <p:cNvSpPr txBox="1"/>
          <p:nvPr/>
        </p:nvSpPr>
        <p:spPr>
          <a:xfrm>
            <a:off x="1104625" y="1021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461" name="Google Shape;461;p37"/>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477" name="Google Shape;477;p37"/>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473" name="Google Shape;473;p37"/>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471" name="Google Shape;471;p37"/>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467" name="Google Shape;467;p37"/>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462" name="Google Shape;462;p37"/>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469" name="Google Shape;469;p37"/>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475" name="Google Shape;475;p37"/>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cxnSp>
        <p:nvCxnSpPr>
          <p:cNvPr id="503" name="Google Shape;503;p38"/>
          <p:cNvCxnSpPr>
            <a:stCxn id="504" idx="2"/>
            <a:endCxn id="505"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506" name="Google Shape;506;p38"/>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507" name="Google Shape;507;p38"/>
          <p:cNvCxnSpPr>
            <a:stCxn id="505" idx="0"/>
            <a:endCxn id="508" idx="2"/>
          </p:cNvCxnSpPr>
          <p:nvPr/>
        </p:nvCxnSpPr>
        <p:spPr>
          <a:xfrm rot="10800000" flipH="1">
            <a:off x="1524425" y="1636900"/>
            <a:ext cx="1034400" cy="22224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38"/>
          <p:cNvCxnSpPr>
            <a:stCxn id="505" idx="0"/>
            <a:endCxn id="510"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38"/>
          <p:cNvCxnSpPr>
            <a:stCxn id="505" idx="0"/>
            <a:endCxn id="512"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38"/>
          <p:cNvCxnSpPr>
            <a:stCxn id="505" idx="0"/>
            <a:endCxn id="514"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38"/>
          <p:cNvCxnSpPr>
            <a:stCxn id="505" idx="0"/>
            <a:endCxn id="516"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38"/>
          <p:cNvCxnSpPr>
            <a:stCxn id="505" idx="0"/>
            <a:endCxn id="518"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519" name="Google Shape;519;p38"/>
          <p:cNvCxnSpPr>
            <a:stCxn id="505" idx="0"/>
            <a:endCxn id="520"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38"/>
          <p:cNvCxnSpPr>
            <a:stCxn id="504" idx="0"/>
            <a:endCxn id="508" idx="2"/>
          </p:cNvCxnSpPr>
          <p:nvPr/>
        </p:nvCxnSpPr>
        <p:spPr>
          <a:xfrm rot="10800000" flipH="1">
            <a:off x="1577875" y="1636900"/>
            <a:ext cx="981000" cy="30780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38"/>
          <p:cNvCxnSpPr>
            <a:stCxn id="504" idx="0"/>
            <a:endCxn id="520"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523" name="Google Shape;523;p38"/>
          <p:cNvCxnSpPr>
            <a:stCxn id="504" idx="2"/>
            <a:endCxn id="516"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524" name="Google Shape;524;p38"/>
          <p:cNvCxnSpPr>
            <a:stCxn id="504" idx="3"/>
            <a:endCxn id="510"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38"/>
          <p:cNvCxnSpPr>
            <a:stCxn id="504" idx="2"/>
            <a:endCxn id="514"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38"/>
          <p:cNvCxnSpPr>
            <a:stCxn id="512" idx="0"/>
            <a:endCxn id="504"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527" name="Google Shape;527;p38"/>
          <p:cNvCxnSpPr>
            <a:stCxn id="518" idx="0"/>
            <a:endCxn id="504"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38"/>
          <p:cNvCxnSpPr>
            <a:stCxn id="520" idx="1"/>
            <a:endCxn id="508" idx="3"/>
          </p:cNvCxnSpPr>
          <p:nvPr/>
        </p:nvCxnSpPr>
        <p:spPr>
          <a:xfrm rot="10800000">
            <a:off x="4013150" y="1329038"/>
            <a:ext cx="1858200" cy="27000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38"/>
          <p:cNvCxnSpPr>
            <a:stCxn id="516" idx="0"/>
            <a:endCxn id="508" idx="3"/>
          </p:cNvCxnSpPr>
          <p:nvPr/>
        </p:nvCxnSpPr>
        <p:spPr>
          <a:xfrm rot="10800000">
            <a:off x="4013175" y="1329238"/>
            <a:ext cx="881700" cy="709500"/>
          </a:xfrm>
          <a:prstGeom prst="straightConnector1">
            <a:avLst/>
          </a:prstGeom>
          <a:noFill/>
          <a:ln w="9525" cap="flat" cmpd="sng">
            <a:solidFill>
              <a:schemeClr val="dk2"/>
            </a:solidFill>
            <a:prstDash val="solid"/>
            <a:round/>
            <a:headEnd type="none" w="med" len="med"/>
            <a:tailEnd type="none" w="med" len="med"/>
          </a:ln>
        </p:spPr>
      </p:cxnSp>
      <p:cxnSp>
        <p:nvCxnSpPr>
          <p:cNvPr id="530" name="Google Shape;530;p38"/>
          <p:cNvCxnSpPr>
            <a:stCxn id="514" idx="0"/>
            <a:endCxn id="508" idx="3"/>
          </p:cNvCxnSpPr>
          <p:nvPr/>
        </p:nvCxnSpPr>
        <p:spPr>
          <a:xfrm rot="10800000">
            <a:off x="4013225" y="1329088"/>
            <a:ext cx="2894100" cy="1472100"/>
          </a:xfrm>
          <a:prstGeom prst="straightConnector1">
            <a:avLst/>
          </a:prstGeom>
          <a:noFill/>
          <a:ln w="9525" cap="flat" cmpd="sng">
            <a:solidFill>
              <a:schemeClr val="dk2"/>
            </a:solidFill>
            <a:prstDash val="solid"/>
            <a:round/>
            <a:headEnd type="none" w="med" len="med"/>
            <a:tailEnd type="none" w="med" len="med"/>
          </a:ln>
        </p:spPr>
      </p:cxnSp>
      <p:cxnSp>
        <p:nvCxnSpPr>
          <p:cNvPr id="531" name="Google Shape;531;p38"/>
          <p:cNvCxnSpPr>
            <a:stCxn id="518" idx="0"/>
            <a:endCxn id="508" idx="3"/>
          </p:cNvCxnSpPr>
          <p:nvPr/>
        </p:nvCxnSpPr>
        <p:spPr>
          <a:xfrm rot="10800000">
            <a:off x="4013200" y="1329000"/>
            <a:ext cx="3593700" cy="257820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38"/>
          <p:cNvCxnSpPr>
            <a:stCxn id="512" idx="0"/>
            <a:endCxn id="508" idx="3"/>
          </p:cNvCxnSpPr>
          <p:nvPr/>
        </p:nvCxnSpPr>
        <p:spPr>
          <a:xfrm rot="10800000">
            <a:off x="4013250" y="1329100"/>
            <a:ext cx="504300" cy="253020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38"/>
          <p:cNvCxnSpPr>
            <a:stCxn id="512" idx="0"/>
            <a:endCxn id="520"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38"/>
          <p:cNvCxnSpPr>
            <a:stCxn id="514" idx="0"/>
            <a:endCxn id="520"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38"/>
          <p:cNvCxnSpPr>
            <a:stCxn id="518" idx="0"/>
            <a:endCxn id="514"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38"/>
          <p:cNvCxnSpPr>
            <a:stCxn id="512" idx="0"/>
            <a:endCxn id="514"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38"/>
          <p:cNvCxnSpPr>
            <a:stCxn id="514" idx="1"/>
            <a:endCxn id="510"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38"/>
          <p:cNvCxnSpPr>
            <a:stCxn id="510" idx="0"/>
            <a:endCxn id="516"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38"/>
          <p:cNvCxnSpPr>
            <a:stCxn id="520" idx="2"/>
            <a:endCxn id="516"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540" name="Google Shape;540;p38"/>
          <p:cNvCxnSpPr>
            <a:stCxn id="518" idx="0"/>
            <a:endCxn id="520"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541" name="Google Shape;541;p38"/>
          <p:cNvCxnSpPr>
            <a:stCxn id="518" idx="0"/>
            <a:endCxn id="510"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508" name="Google Shape;508;p38"/>
          <p:cNvSpPr txBox="1"/>
          <p:nvPr/>
        </p:nvSpPr>
        <p:spPr>
          <a:xfrm>
            <a:off x="1104625" y="1021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504" name="Google Shape;504;p38"/>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520" name="Google Shape;520;p38"/>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516" name="Google Shape;516;p38"/>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514" name="Google Shape;514;p38"/>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510" name="Google Shape;510;p38"/>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505" name="Google Shape;505;p38"/>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512" name="Google Shape;512;p38"/>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518" name="Google Shape;518;p38"/>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cxnSp>
        <p:nvCxnSpPr>
          <p:cNvPr id="546" name="Google Shape;546;p39"/>
          <p:cNvCxnSpPr>
            <a:stCxn id="547" idx="2"/>
            <a:endCxn id="548" idx="0"/>
          </p:cNvCxnSpPr>
          <p:nvPr/>
        </p:nvCxnSpPr>
        <p:spPr>
          <a:xfrm flipH="1">
            <a:off x="1524475" y="2560300"/>
            <a:ext cx="53400" cy="1299000"/>
          </a:xfrm>
          <a:prstGeom prst="straightConnector1">
            <a:avLst/>
          </a:prstGeom>
          <a:noFill/>
          <a:ln w="9525" cap="flat" cmpd="sng">
            <a:solidFill>
              <a:schemeClr val="dk2"/>
            </a:solidFill>
            <a:prstDash val="solid"/>
            <a:round/>
            <a:headEnd type="none" w="med" len="med"/>
            <a:tailEnd type="none" w="med" len="med"/>
          </a:ln>
        </p:spPr>
      </p:cxnSp>
      <p:sp>
        <p:nvSpPr>
          <p:cNvPr id="549" name="Google Shape;549;p39"/>
          <p:cNvSpPr txBox="1">
            <a:spLocks noGrp="1"/>
          </p:cNvSpPr>
          <p:nvPr>
            <p:ph type="title" idx="4294967295"/>
          </p:nvPr>
        </p:nvSpPr>
        <p:spPr>
          <a:xfrm>
            <a:off x="4375725" y="445025"/>
            <a:ext cx="445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Systemic Barriers</a:t>
            </a:r>
            <a:endParaRPr b="1"/>
          </a:p>
        </p:txBody>
      </p:sp>
      <p:cxnSp>
        <p:nvCxnSpPr>
          <p:cNvPr id="550" name="Google Shape;550;p39"/>
          <p:cNvCxnSpPr>
            <a:stCxn id="548" idx="0"/>
            <a:endCxn id="551" idx="2"/>
          </p:cNvCxnSpPr>
          <p:nvPr/>
        </p:nvCxnSpPr>
        <p:spPr>
          <a:xfrm rot="10800000" flipH="1">
            <a:off x="1524425" y="1636900"/>
            <a:ext cx="1034400" cy="2222400"/>
          </a:xfrm>
          <a:prstGeom prst="straightConnector1">
            <a:avLst/>
          </a:prstGeom>
          <a:noFill/>
          <a:ln w="9525" cap="flat" cmpd="sng">
            <a:solidFill>
              <a:schemeClr val="dk2"/>
            </a:solidFill>
            <a:prstDash val="solid"/>
            <a:round/>
            <a:headEnd type="none" w="med" len="med"/>
            <a:tailEnd type="none" w="med" len="med"/>
          </a:ln>
        </p:spPr>
      </p:cxnSp>
      <p:cxnSp>
        <p:nvCxnSpPr>
          <p:cNvPr id="552" name="Google Shape;552;p39"/>
          <p:cNvCxnSpPr>
            <a:stCxn id="548" idx="0"/>
            <a:endCxn id="553" idx="2"/>
          </p:cNvCxnSpPr>
          <p:nvPr/>
        </p:nvCxnSpPr>
        <p:spPr>
          <a:xfrm rot="10800000" flipH="1">
            <a:off x="1524425" y="3517600"/>
            <a:ext cx="658500" cy="341700"/>
          </a:xfrm>
          <a:prstGeom prst="straightConnector1">
            <a:avLst/>
          </a:prstGeom>
          <a:noFill/>
          <a:ln w="9525" cap="flat" cmpd="sng">
            <a:solidFill>
              <a:schemeClr val="dk2"/>
            </a:solidFill>
            <a:prstDash val="solid"/>
            <a:round/>
            <a:headEnd type="none" w="med" len="med"/>
            <a:tailEnd type="none" w="med" len="med"/>
          </a:ln>
        </p:spPr>
      </p:cxnSp>
      <p:cxnSp>
        <p:nvCxnSpPr>
          <p:cNvPr id="554" name="Google Shape;554;p39"/>
          <p:cNvCxnSpPr>
            <a:stCxn id="548" idx="0"/>
            <a:endCxn id="555" idx="0"/>
          </p:cNvCxnSpPr>
          <p:nvPr/>
        </p:nvCxnSpPr>
        <p:spPr>
          <a:xfrm>
            <a:off x="1524425" y="3859300"/>
            <a:ext cx="2993100" cy="0"/>
          </a:xfrm>
          <a:prstGeom prst="straightConnector1">
            <a:avLst/>
          </a:prstGeom>
          <a:noFill/>
          <a:ln w="9525" cap="flat" cmpd="sng">
            <a:solidFill>
              <a:schemeClr val="dk2"/>
            </a:solidFill>
            <a:prstDash val="solid"/>
            <a:round/>
            <a:headEnd type="none" w="med" len="med"/>
            <a:tailEnd type="none" w="med" len="med"/>
          </a:ln>
        </p:spPr>
      </p:cxnSp>
      <p:cxnSp>
        <p:nvCxnSpPr>
          <p:cNvPr id="556" name="Google Shape;556;p39"/>
          <p:cNvCxnSpPr>
            <a:stCxn id="548" idx="0"/>
            <a:endCxn id="557" idx="2"/>
          </p:cNvCxnSpPr>
          <p:nvPr/>
        </p:nvCxnSpPr>
        <p:spPr>
          <a:xfrm rot="10800000" flipH="1">
            <a:off x="1524425" y="3416800"/>
            <a:ext cx="5382900" cy="442500"/>
          </a:xfrm>
          <a:prstGeom prst="straightConnector1">
            <a:avLst/>
          </a:prstGeom>
          <a:noFill/>
          <a:ln w="9525" cap="flat" cmpd="sng">
            <a:solidFill>
              <a:schemeClr val="dk2"/>
            </a:solidFill>
            <a:prstDash val="solid"/>
            <a:round/>
            <a:headEnd type="none" w="med" len="med"/>
            <a:tailEnd type="none" w="med" len="med"/>
          </a:ln>
        </p:spPr>
      </p:cxnSp>
      <p:cxnSp>
        <p:nvCxnSpPr>
          <p:cNvPr id="558" name="Google Shape;558;p39"/>
          <p:cNvCxnSpPr>
            <a:stCxn id="548" idx="0"/>
            <a:endCxn id="559" idx="2"/>
          </p:cNvCxnSpPr>
          <p:nvPr/>
        </p:nvCxnSpPr>
        <p:spPr>
          <a:xfrm rot="10800000" flipH="1">
            <a:off x="1524425" y="2654200"/>
            <a:ext cx="3370500" cy="1205100"/>
          </a:xfrm>
          <a:prstGeom prst="straightConnector1">
            <a:avLst/>
          </a:prstGeom>
          <a:noFill/>
          <a:ln w="9525" cap="flat" cmpd="sng">
            <a:solidFill>
              <a:schemeClr val="dk2"/>
            </a:solidFill>
            <a:prstDash val="solid"/>
            <a:round/>
            <a:headEnd type="none" w="med" len="med"/>
            <a:tailEnd type="none" w="med" len="med"/>
          </a:ln>
        </p:spPr>
      </p:cxnSp>
      <p:cxnSp>
        <p:nvCxnSpPr>
          <p:cNvPr id="560" name="Google Shape;560;p39"/>
          <p:cNvCxnSpPr>
            <a:stCxn id="548" idx="0"/>
            <a:endCxn id="561" idx="0"/>
          </p:cNvCxnSpPr>
          <p:nvPr/>
        </p:nvCxnSpPr>
        <p:spPr>
          <a:xfrm>
            <a:off x="1524425" y="3859300"/>
            <a:ext cx="6082500" cy="48000"/>
          </a:xfrm>
          <a:prstGeom prst="straightConnector1">
            <a:avLst/>
          </a:prstGeom>
          <a:noFill/>
          <a:ln w="9525" cap="flat" cmpd="sng">
            <a:solidFill>
              <a:schemeClr val="dk2"/>
            </a:solidFill>
            <a:prstDash val="solid"/>
            <a:round/>
            <a:headEnd type="none" w="med" len="med"/>
            <a:tailEnd type="none" w="med" len="med"/>
          </a:ln>
        </p:spPr>
      </p:cxnSp>
      <p:cxnSp>
        <p:nvCxnSpPr>
          <p:cNvPr id="562" name="Google Shape;562;p39"/>
          <p:cNvCxnSpPr>
            <a:stCxn id="548" idx="0"/>
            <a:endCxn id="563" idx="2"/>
          </p:cNvCxnSpPr>
          <p:nvPr/>
        </p:nvCxnSpPr>
        <p:spPr>
          <a:xfrm rot="10800000" flipH="1">
            <a:off x="1524425" y="1906900"/>
            <a:ext cx="5801100" cy="1952400"/>
          </a:xfrm>
          <a:prstGeom prst="straightConnector1">
            <a:avLst/>
          </a:prstGeom>
          <a:noFill/>
          <a:ln w="9525" cap="flat" cmpd="sng">
            <a:solidFill>
              <a:schemeClr val="dk2"/>
            </a:solidFill>
            <a:prstDash val="solid"/>
            <a:round/>
            <a:headEnd type="none" w="med" len="med"/>
            <a:tailEnd type="none" w="med" len="med"/>
          </a:ln>
        </p:spPr>
      </p:cxnSp>
      <p:cxnSp>
        <p:nvCxnSpPr>
          <p:cNvPr id="564" name="Google Shape;564;p39"/>
          <p:cNvCxnSpPr>
            <a:stCxn id="547" idx="0"/>
            <a:endCxn id="551" idx="2"/>
          </p:cNvCxnSpPr>
          <p:nvPr/>
        </p:nvCxnSpPr>
        <p:spPr>
          <a:xfrm rot="10800000" flipH="1">
            <a:off x="1577875" y="1636900"/>
            <a:ext cx="981000" cy="307800"/>
          </a:xfrm>
          <a:prstGeom prst="straightConnector1">
            <a:avLst/>
          </a:prstGeom>
          <a:noFill/>
          <a:ln w="9525" cap="flat" cmpd="sng">
            <a:solidFill>
              <a:schemeClr val="dk2"/>
            </a:solidFill>
            <a:prstDash val="solid"/>
            <a:round/>
            <a:headEnd type="none" w="med" len="med"/>
            <a:tailEnd type="none" w="med" len="med"/>
          </a:ln>
        </p:spPr>
      </p:cxnSp>
      <p:cxnSp>
        <p:nvCxnSpPr>
          <p:cNvPr id="565" name="Google Shape;565;p39"/>
          <p:cNvCxnSpPr>
            <a:stCxn id="547" idx="0"/>
            <a:endCxn id="563" idx="2"/>
          </p:cNvCxnSpPr>
          <p:nvPr/>
        </p:nvCxnSpPr>
        <p:spPr>
          <a:xfrm rot="10800000" flipH="1">
            <a:off x="1577875" y="1906900"/>
            <a:ext cx="5747700" cy="37800"/>
          </a:xfrm>
          <a:prstGeom prst="straightConnector1">
            <a:avLst/>
          </a:prstGeom>
          <a:noFill/>
          <a:ln w="9525" cap="flat" cmpd="sng">
            <a:solidFill>
              <a:schemeClr val="dk2"/>
            </a:solidFill>
            <a:prstDash val="solid"/>
            <a:round/>
            <a:headEnd type="none" w="med" len="med"/>
            <a:tailEnd type="none" w="med" len="med"/>
          </a:ln>
        </p:spPr>
      </p:cxnSp>
      <p:cxnSp>
        <p:nvCxnSpPr>
          <p:cNvPr id="566" name="Google Shape;566;p39"/>
          <p:cNvCxnSpPr>
            <a:stCxn id="547" idx="2"/>
            <a:endCxn id="559" idx="2"/>
          </p:cNvCxnSpPr>
          <p:nvPr/>
        </p:nvCxnSpPr>
        <p:spPr>
          <a:xfrm>
            <a:off x="1577875" y="2560300"/>
            <a:ext cx="3317100" cy="93900"/>
          </a:xfrm>
          <a:prstGeom prst="straightConnector1">
            <a:avLst/>
          </a:prstGeom>
          <a:noFill/>
          <a:ln w="9525" cap="flat" cmpd="sng">
            <a:solidFill>
              <a:schemeClr val="dk2"/>
            </a:solidFill>
            <a:prstDash val="solid"/>
            <a:round/>
            <a:headEnd type="none" w="med" len="med"/>
            <a:tailEnd type="none" w="med" len="med"/>
          </a:ln>
        </p:spPr>
      </p:cxnSp>
      <p:cxnSp>
        <p:nvCxnSpPr>
          <p:cNvPr id="567" name="Google Shape;567;p39"/>
          <p:cNvCxnSpPr>
            <a:stCxn id="547" idx="3"/>
            <a:endCxn id="553" idx="0"/>
          </p:cNvCxnSpPr>
          <p:nvPr/>
        </p:nvCxnSpPr>
        <p:spPr>
          <a:xfrm flipH="1">
            <a:off x="2182825" y="2252500"/>
            <a:ext cx="849300" cy="649500"/>
          </a:xfrm>
          <a:prstGeom prst="straightConnector1">
            <a:avLst/>
          </a:prstGeom>
          <a:noFill/>
          <a:ln w="9525" cap="flat" cmpd="sng">
            <a:solidFill>
              <a:schemeClr val="dk2"/>
            </a:solidFill>
            <a:prstDash val="solid"/>
            <a:round/>
            <a:headEnd type="none" w="med" len="med"/>
            <a:tailEnd type="none" w="med" len="med"/>
          </a:ln>
        </p:spPr>
      </p:cxnSp>
      <p:cxnSp>
        <p:nvCxnSpPr>
          <p:cNvPr id="568" name="Google Shape;568;p39"/>
          <p:cNvCxnSpPr>
            <a:stCxn id="547" idx="2"/>
            <a:endCxn id="557" idx="0"/>
          </p:cNvCxnSpPr>
          <p:nvPr/>
        </p:nvCxnSpPr>
        <p:spPr>
          <a:xfrm>
            <a:off x="1577875" y="2560300"/>
            <a:ext cx="5329500" cy="24090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39"/>
          <p:cNvCxnSpPr>
            <a:stCxn id="555" idx="0"/>
            <a:endCxn id="547" idx="2"/>
          </p:cNvCxnSpPr>
          <p:nvPr/>
        </p:nvCxnSpPr>
        <p:spPr>
          <a:xfrm rot="10800000">
            <a:off x="1577850" y="2560300"/>
            <a:ext cx="2939700" cy="1299000"/>
          </a:xfrm>
          <a:prstGeom prst="straightConnector1">
            <a:avLst/>
          </a:prstGeom>
          <a:noFill/>
          <a:ln w="9525" cap="flat" cmpd="sng">
            <a:solidFill>
              <a:schemeClr val="dk2"/>
            </a:solidFill>
            <a:prstDash val="solid"/>
            <a:round/>
            <a:headEnd type="none" w="med" len="med"/>
            <a:tailEnd type="none" w="med" len="med"/>
          </a:ln>
        </p:spPr>
      </p:cxnSp>
      <p:cxnSp>
        <p:nvCxnSpPr>
          <p:cNvPr id="570" name="Google Shape;570;p39"/>
          <p:cNvCxnSpPr>
            <a:stCxn id="561" idx="0"/>
            <a:endCxn id="547" idx="2"/>
          </p:cNvCxnSpPr>
          <p:nvPr/>
        </p:nvCxnSpPr>
        <p:spPr>
          <a:xfrm rot="10800000">
            <a:off x="1577800" y="2560200"/>
            <a:ext cx="6029100" cy="1347000"/>
          </a:xfrm>
          <a:prstGeom prst="straightConnector1">
            <a:avLst/>
          </a:prstGeom>
          <a:noFill/>
          <a:ln w="9525" cap="flat" cmpd="sng">
            <a:solidFill>
              <a:schemeClr val="dk2"/>
            </a:solidFill>
            <a:prstDash val="solid"/>
            <a:round/>
            <a:headEnd type="none" w="med" len="med"/>
            <a:tailEnd type="none" w="med" len="med"/>
          </a:ln>
        </p:spPr>
      </p:cxnSp>
      <p:cxnSp>
        <p:nvCxnSpPr>
          <p:cNvPr id="571" name="Google Shape;571;p39"/>
          <p:cNvCxnSpPr>
            <a:stCxn id="563" idx="1"/>
            <a:endCxn id="551" idx="3"/>
          </p:cNvCxnSpPr>
          <p:nvPr/>
        </p:nvCxnSpPr>
        <p:spPr>
          <a:xfrm rot="10800000">
            <a:off x="4013150" y="1329038"/>
            <a:ext cx="1858200" cy="270000"/>
          </a:xfrm>
          <a:prstGeom prst="straightConnector1">
            <a:avLst/>
          </a:prstGeom>
          <a:noFill/>
          <a:ln w="9525" cap="flat" cmpd="sng">
            <a:solidFill>
              <a:schemeClr val="dk2"/>
            </a:solidFill>
            <a:prstDash val="solid"/>
            <a:round/>
            <a:headEnd type="none" w="med" len="med"/>
            <a:tailEnd type="none" w="med" len="med"/>
          </a:ln>
        </p:spPr>
      </p:cxnSp>
      <p:cxnSp>
        <p:nvCxnSpPr>
          <p:cNvPr id="572" name="Google Shape;572;p39"/>
          <p:cNvCxnSpPr>
            <a:stCxn id="559" idx="0"/>
            <a:endCxn id="551" idx="3"/>
          </p:cNvCxnSpPr>
          <p:nvPr/>
        </p:nvCxnSpPr>
        <p:spPr>
          <a:xfrm rot="10800000">
            <a:off x="4013175" y="1329238"/>
            <a:ext cx="881700" cy="709500"/>
          </a:xfrm>
          <a:prstGeom prst="straightConnector1">
            <a:avLst/>
          </a:prstGeom>
          <a:noFill/>
          <a:ln w="9525" cap="flat" cmpd="sng">
            <a:solidFill>
              <a:schemeClr val="dk2"/>
            </a:solidFill>
            <a:prstDash val="solid"/>
            <a:round/>
            <a:headEnd type="none" w="med" len="med"/>
            <a:tailEnd type="none" w="med" len="med"/>
          </a:ln>
        </p:spPr>
      </p:cxnSp>
      <p:cxnSp>
        <p:nvCxnSpPr>
          <p:cNvPr id="573" name="Google Shape;573;p39"/>
          <p:cNvCxnSpPr>
            <a:stCxn id="557" idx="0"/>
            <a:endCxn id="551" idx="3"/>
          </p:cNvCxnSpPr>
          <p:nvPr/>
        </p:nvCxnSpPr>
        <p:spPr>
          <a:xfrm rot="10800000">
            <a:off x="4013225" y="1329088"/>
            <a:ext cx="2894100" cy="1472100"/>
          </a:xfrm>
          <a:prstGeom prst="straightConnector1">
            <a:avLst/>
          </a:prstGeom>
          <a:noFill/>
          <a:ln w="9525" cap="flat" cmpd="sng">
            <a:solidFill>
              <a:schemeClr val="dk2"/>
            </a:solidFill>
            <a:prstDash val="solid"/>
            <a:round/>
            <a:headEnd type="none" w="med" len="med"/>
            <a:tailEnd type="none" w="med" len="med"/>
          </a:ln>
        </p:spPr>
      </p:cxnSp>
      <p:cxnSp>
        <p:nvCxnSpPr>
          <p:cNvPr id="574" name="Google Shape;574;p39"/>
          <p:cNvCxnSpPr>
            <a:stCxn id="561" idx="0"/>
            <a:endCxn id="551" idx="3"/>
          </p:cNvCxnSpPr>
          <p:nvPr/>
        </p:nvCxnSpPr>
        <p:spPr>
          <a:xfrm rot="10800000">
            <a:off x="4013200" y="1329000"/>
            <a:ext cx="3593700" cy="2578200"/>
          </a:xfrm>
          <a:prstGeom prst="straightConnector1">
            <a:avLst/>
          </a:prstGeom>
          <a:noFill/>
          <a:ln w="9525" cap="flat" cmpd="sng">
            <a:solidFill>
              <a:schemeClr val="dk2"/>
            </a:solidFill>
            <a:prstDash val="solid"/>
            <a:round/>
            <a:headEnd type="none" w="med" len="med"/>
            <a:tailEnd type="none" w="med" len="med"/>
          </a:ln>
        </p:spPr>
      </p:cxnSp>
      <p:cxnSp>
        <p:nvCxnSpPr>
          <p:cNvPr id="575" name="Google Shape;575;p39"/>
          <p:cNvCxnSpPr>
            <a:stCxn id="555" idx="0"/>
            <a:endCxn id="551" idx="3"/>
          </p:cNvCxnSpPr>
          <p:nvPr/>
        </p:nvCxnSpPr>
        <p:spPr>
          <a:xfrm rot="10800000">
            <a:off x="4013250" y="1329100"/>
            <a:ext cx="504300" cy="253020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39"/>
          <p:cNvCxnSpPr>
            <a:stCxn id="555" idx="0"/>
            <a:endCxn id="563" idx="2"/>
          </p:cNvCxnSpPr>
          <p:nvPr/>
        </p:nvCxnSpPr>
        <p:spPr>
          <a:xfrm rot="10800000" flipH="1">
            <a:off x="4517550" y="1906900"/>
            <a:ext cx="2808000" cy="1952400"/>
          </a:xfrm>
          <a:prstGeom prst="straightConnector1">
            <a:avLst/>
          </a:prstGeom>
          <a:noFill/>
          <a:ln w="9525" cap="flat" cmpd="sng">
            <a:solidFill>
              <a:schemeClr val="dk2"/>
            </a:solidFill>
            <a:prstDash val="solid"/>
            <a:round/>
            <a:headEnd type="none" w="med" len="med"/>
            <a:tailEnd type="none" w="med" len="med"/>
          </a:ln>
        </p:spPr>
      </p:cxnSp>
      <p:cxnSp>
        <p:nvCxnSpPr>
          <p:cNvPr id="577" name="Google Shape;577;p39"/>
          <p:cNvCxnSpPr>
            <a:stCxn id="557" idx="0"/>
            <a:endCxn id="563" idx="2"/>
          </p:cNvCxnSpPr>
          <p:nvPr/>
        </p:nvCxnSpPr>
        <p:spPr>
          <a:xfrm rot="10800000" flipH="1">
            <a:off x="6907325" y="1906888"/>
            <a:ext cx="418200" cy="894300"/>
          </a:xfrm>
          <a:prstGeom prst="straightConnector1">
            <a:avLst/>
          </a:prstGeom>
          <a:noFill/>
          <a:ln w="9525" cap="flat" cmpd="sng">
            <a:solidFill>
              <a:schemeClr val="dk2"/>
            </a:solidFill>
            <a:prstDash val="solid"/>
            <a:round/>
            <a:headEnd type="none" w="med" len="med"/>
            <a:tailEnd type="none" w="med" len="med"/>
          </a:ln>
        </p:spPr>
      </p:cxnSp>
      <p:cxnSp>
        <p:nvCxnSpPr>
          <p:cNvPr id="578" name="Google Shape;578;p39"/>
          <p:cNvCxnSpPr>
            <a:stCxn id="561" idx="0"/>
            <a:endCxn id="557" idx="2"/>
          </p:cNvCxnSpPr>
          <p:nvPr/>
        </p:nvCxnSpPr>
        <p:spPr>
          <a:xfrm rot="10800000">
            <a:off x="6907300" y="3416700"/>
            <a:ext cx="699600" cy="490500"/>
          </a:xfrm>
          <a:prstGeom prst="straightConnector1">
            <a:avLst/>
          </a:prstGeom>
          <a:noFill/>
          <a:ln w="9525" cap="flat" cmpd="sng">
            <a:solidFill>
              <a:schemeClr val="dk2"/>
            </a:solidFill>
            <a:prstDash val="solid"/>
            <a:round/>
            <a:headEnd type="none" w="med" len="med"/>
            <a:tailEnd type="none" w="med" len="med"/>
          </a:ln>
        </p:spPr>
      </p:cxnSp>
      <p:cxnSp>
        <p:nvCxnSpPr>
          <p:cNvPr id="579" name="Google Shape;579;p39"/>
          <p:cNvCxnSpPr>
            <a:stCxn id="555" idx="0"/>
            <a:endCxn id="557" idx="2"/>
          </p:cNvCxnSpPr>
          <p:nvPr/>
        </p:nvCxnSpPr>
        <p:spPr>
          <a:xfrm rot="10800000" flipH="1">
            <a:off x="4517550" y="3416800"/>
            <a:ext cx="2389800" cy="442500"/>
          </a:xfrm>
          <a:prstGeom prst="straightConnector1">
            <a:avLst/>
          </a:prstGeom>
          <a:noFill/>
          <a:ln w="9525" cap="flat" cmpd="sng">
            <a:solidFill>
              <a:schemeClr val="dk2"/>
            </a:solidFill>
            <a:prstDash val="solid"/>
            <a:round/>
            <a:headEnd type="none" w="med" len="med"/>
            <a:tailEnd type="none" w="med" len="med"/>
          </a:ln>
        </p:spPr>
      </p:cxnSp>
      <p:cxnSp>
        <p:nvCxnSpPr>
          <p:cNvPr id="580" name="Google Shape;580;p39"/>
          <p:cNvCxnSpPr>
            <a:stCxn id="557" idx="1"/>
            <a:endCxn id="553" idx="3"/>
          </p:cNvCxnSpPr>
          <p:nvPr/>
        </p:nvCxnSpPr>
        <p:spPr>
          <a:xfrm flipH="1">
            <a:off x="3637175" y="3108988"/>
            <a:ext cx="1815900" cy="100800"/>
          </a:xfrm>
          <a:prstGeom prst="straightConnector1">
            <a:avLst/>
          </a:prstGeom>
          <a:noFill/>
          <a:ln w="9525" cap="flat" cmpd="sng">
            <a:solidFill>
              <a:schemeClr val="dk2"/>
            </a:solidFill>
            <a:prstDash val="solid"/>
            <a:round/>
            <a:headEnd type="none" w="med" len="med"/>
            <a:tailEnd type="none" w="med" len="med"/>
          </a:ln>
        </p:spPr>
      </p:cxnSp>
      <p:cxnSp>
        <p:nvCxnSpPr>
          <p:cNvPr id="581" name="Google Shape;581;p39"/>
          <p:cNvCxnSpPr>
            <a:stCxn id="553" idx="0"/>
            <a:endCxn id="559" idx="2"/>
          </p:cNvCxnSpPr>
          <p:nvPr/>
        </p:nvCxnSpPr>
        <p:spPr>
          <a:xfrm rot="10800000" flipH="1">
            <a:off x="2182825" y="2654488"/>
            <a:ext cx="2712000" cy="247500"/>
          </a:xfrm>
          <a:prstGeom prst="straightConnector1">
            <a:avLst/>
          </a:prstGeom>
          <a:noFill/>
          <a:ln w="9525" cap="flat" cmpd="sng">
            <a:solidFill>
              <a:schemeClr val="dk2"/>
            </a:solidFill>
            <a:prstDash val="solid"/>
            <a:round/>
            <a:headEnd type="none" w="med" len="med"/>
            <a:tailEnd type="none" w="med" len="med"/>
          </a:ln>
        </p:spPr>
      </p:cxnSp>
      <p:cxnSp>
        <p:nvCxnSpPr>
          <p:cNvPr id="582" name="Google Shape;582;p39"/>
          <p:cNvCxnSpPr>
            <a:stCxn id="563" idx="2"/>
            <a:endCxn id="559" idx="0"/>
          </p:cNvCxnSpPr>
          <p:nvPr/>
        </p:nvCxnSpPr>
        <p:spPr>
          <a:xfrm flipH="1">
            <a:off x="4895000" y="1906838"/>
            <a:ext cx="2430600" cy="132000"/>
          </a:xfrm>
          <a:prstGeom prst="straightConnector1">
            <a:avLst/>
          </a:prstGeom>
          <a:noFill/>
          <a:ln w="9525" cap="flat" cmpd="sng">
            <a:solidFill>
              <a:schemeClr val="dk2"/>
            </a:solidFill>
            <a:prstDash val="solid"/>
            <a:round/>
            <a:headEnd type="none" w="med" len="med"/>
            <a:tailEnd type="none" w="med" len="med"/>
          </a:ln>
        </p:spPr>
      </p:cxnSp>
      <p:cxnSp>
        <p:nvCxnSpPr>
          <p:cNvPr id="583" name="Google Shape;583;p39"/>
          <p:cNvCxnSpPr>
            <a:stCxn id="561" idx="0"/>
            <a:endCxn id="563" idx="2"/>
          </p:cNvCxnSpPr>
          <p:nvPr/>
        </p:nvCxnSpPr>
        <p:spPr>
          <a:xfrm rot="10800000">
            <a:off x="7325500" y="1906800"/>
            <a:ext cx="281400" cy="2000400"/>
          </a:xfrm>
          <a:prstGeom prst="straightConnector1">
            <a:avLst/>
          </a:prstGeom>
          <a:noFill/>
          <a:ln w="9525" cap="flat" cmpd="sng">
            <a:solidFill>
              <a:schemeClr val="dk2"/>
            </a:solidFill>
            <a:prstDash val="solid"/>
            <a:round/>
            <a:headEnd type="none" w="med" len="med"/>
            <a:tailEnd type="none" w="med" len="med"/>
          </a:ln>
        </p:spPr>
      </p:cxnSp>
      <p:cxnSp>
        <p:nvCxnSpPr>
          <p:cNvPr id="584" name="Google Shape;584;p39"/>
          <p:cNvCxnSpPr>
            <a:stCxn id="561" idx="0"/>
            <a:endCxn id="553" idx="3"/>
          </p:cNvCxnSpPr>
          <p:nvPr/>
        </p:nvCxnSpPr>
        <p:spPr>
          <a:xfrm rot="10800000">
            <a:off x="3637000" y="3209700"/>
            <a:ext cx="3969900" cy="697500"/>
          </a:xfrm>
          <a:prstGeom prst="straightConnector1">
            <a:avLst/>
          </a:prstGeom>
          <a:noFill/>
          <a:ln w="9525" cap="flat" cmpd="sng">
            <a:solidFill>
              <a:schemeClr val="dk2"/>
            </a:solidFill>
            <a:prstDash val="solid"/>
            <a:round/>
            <a:headEnd type="none" w="med" len="med"/>
            <a:tailEnd type="none" w="med" len="med"/>
          </a:ln>
        </p:spPr>
      </p:cxnSp>
      <p:sp>
        <p:nvSpPr>
          <p:cNvPr id="551" name="Google Shape;551;p39"/>
          <p:cNvSpPr txBox="1"/>
          <p:nvPr/>
        </p:nvSpPr>
        <p:spPr>
          <a:xfrm>
            <a:off x="1104625" y="1021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No state standards or definition of computer science</a:t>
            </a:r>
            <a:endParaRPr>
              <a:latin typeface="Raleway"/>
              <a:ea typeface="Raleway"/>
              <a:cs typeface="Raleway"/>
              <a:sym typeface="Raleway"/>
            </a:endParaRPr>
          </a:p>
        </p:txBody>
      </p:sp>
      <p:sp>
        <p:nvSpPr>
          <p:cNvPr id="547" name="Google Shape;547;p39"/>
          <p:cNvSpPr txBox="1"/>
          <p:nvPr/>
        </p:nvSpPr>
        <p:spPr>
          <a:xfrm>
            <a:off x="123625" y="19447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counting toward graduation requirements</a:t>
            </a:r>
            <a:endParaRPr>
              <a:latin typeface="Raleway"/>
              <a:ea typeface="Raleway"/>
              <a:cs typeface="Raleway"/>
              <a:sym typeface="Raleway"/>
            </a:endParaRPr>
          </a:p>
        </p:txBody>
      </p:sp>
      <p:sp>
        <p:nvSpPr>
          <p:cNvPr id="563" name="Google Shape;563;p39"/>
          <p:cNvSpPr txBox="1"/>
          <p:nvPr/>
        </p:nvSpPr>
        <p:spPr>
          <a:xfrm>
            <a:off x="5871350" y="12912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Course offering and tracking constraints</a:t>
            </a:r>
            <a:endParaRPr>
              <a:latin typeface="Raleway"/>
              <a:ea typeface="Raleway"/>
              <a:cs typeface="Raleway"/>
              <a:sym typeface="Raleway"/>
            </a:endParaRPr>
          </a:p>
        </p:txBody>
      </p:sp>
      <p:sp>
        <p:nvSpPr>
          <p:cNvPr id="559" name="Google Shape;559;p39"/>
          <p:cNvSpPr txBox="1"/>
          <p:nvPr/>
        </p:nvSpPr>
        <p:spPr>
          <a:xfrm>
            <a:off x="3440625" y="203873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Support for local structure and systems change</a:t>
            </a:r>
            <a:endParaRPr>
              <a:latin typeface="Raleway"/>
              <a:ea typeface="Raleway"/>
              <a:cs typeface="Raleway"/>
              <a:sym typeface="Raleway"/>
            </a:endParaRPr>
          </a:p>
        </p:txBody>
      </p:sp>
      <p:sp>
        <p:nvSpPr>
          <p:cNvPr id="557" name="Google Shape;557;p39"/>
          <p:cNvSpPr txBox="1"/>
          <p:nvPr/>
        </p:nvSpPr>
        <p:spPr>
          <a:xfrm>
            <a:off x="5453075" y="28011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Equitable and early computer science education</a:t>
            </a:r>
            <a:endParaRPr>
              <a:latin typeface="Raleway"/>
              <a:ea typeface="Raleway"/>
              <a:cs typeface="Raleway"/>
              <a:sym typeface="Raleway"/>
            </a:endParaRPr>
          </a:p>
        </p:txBody>
      </p:sp>
      <p:sp>
        <p:nvSpPr>
          <p:cNvPr id="553" name="Google Shape;553;p39"/>
          <p:cNvSpPr txBox="1"/>
          <p:nvPr/>
        </p:nvSpPr>
        <p:spPr>
          <a:xfrm>
            <a:off x="728575" y="2901988"/>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Funding for computer science professional development</a:t>
            </a:r>
            <a:endParaRPr>
              <a:latin typeface="Raleway"/>
              <a:ea typeface="Raleway"/>
              <a:cs typeface="Raleway"/>
              <a:sym typeface="Raleway"/>
            </a:endParaRPr>
          </a:p>
        </p:txBody>
      </p:sp>
      <p:sp>
        <p:nvSpPr>
          <p:cNvPr id="548" name="Google Shape;548;p39"/>
          <p:cNvSpPr txBox="1"/>
          <p:nvPr/>
        </p:nvSpPr>
        <p:spPr>
          <a:xfrm>
            <a:off x="70175"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Outdated and indirect computer science teacher licensing</a:t>
            </a:r>
            <a:endParaRPr>
              <a:latin typeface="Raleway"/>
              <a:ea typeface="Raleway"/>
              <a:cs typeface="Raleway"/>
              <a:sym typeface="Raleway"/>
            </a:endParaRPr>
          </a:p>
        </p:txBody>
      </p:sp>
      <p:sp>
        <p:nvSpPr>
          <p:cNvPr id="555" name="Google Shape;555;p39"/>
          <p:cNvSpPr txBox="1"/>
          <p:nvPr/>
        </p:nvSpPr>
        <p:spPr>
          <a:xfrm>
            <a:off x="3063300" y="3859300"/>
            <a:ext cx="2908500" cy="615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Computer science absent within teacher preparation programs</a:t>
            </a:r>
            <a:endParaRPr>
              <a:latin typeface="Raleway"/>
              <a:ea typeface="Raleway"/>
              <a:cs typeface="Raleway"/>
              <a:sym typeface="Raleway"/>
            </a:endParaRPr>
          </a:p>
        </p:txBody>
      </p:sp>
      <p:sp>
        <p:nvSpPr>
          <p:cNvPr id="561" name="Google Shape;561;p39"/>
          <p:cNvSpPr txBox="1"/>
          <p:nvPr/>
        </p:nvSpPr>
        <p:spPr>
          <a:xfrm>
            <a:off x="6152650" y="3907200"/>
            <a:ext cx="2908500" cy="400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Data systems and participation</a:t>
            </a:r>
            <a:endParaRPr>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CSinBPS: K-12 Computer Science Pathway</a:t>
            </a:r>
            <a:endParaRPr/>
          </a:p>
        </p:txBody>
      </p:sp>
      <p:pic>
        <p:nvPicPr>
          <p:cNvPr id="590" name="Google Shape;590;p40"/>
          <p:cNvPicPr preferRelativeResize="0"/>
          <p:nvPr/>
        </p:nvPicPr>
        <p:blipFill>
          <a:blip r:embed="rId3">
            <a:alphaModFix/>
          </a:blip>
          <a:stretch>
            <a:fillRect/>
          </a:stretch>
        </p:blipFill>
        <p:spPr>
          <a:xfrm>
            <a:off x="1733624" y="1389088"/>
            <a:ext cx="2840663" cy="1564043"/>
          </a:xfrm>
          <a:prstGeom prst="rect">
            <a:avLst/>
          </a:prstGeom>
          <a:noFill/>
          <a:ln>
            <a:noFill/>
          </a:ln>
        </p:spPr>
      </p:pic>
      <p:pic>
        <p:nvPicPr>
          <p:cNvPr id="591" name="Google Shape;591;p40"/>
          <p:cNvPicPr preferRelativeResize="0"/>
          <p:nvPr/>
        </p:nvPicPr>
        <p:blipFill>
          <a:blip r:embed="rId4">
            <a:alphaModFix/>
          </a:blip>
          <a:stretch>
            <a:fillRect/>
          </a:stretch>
        </p:blipFill>
        <p:spPr>
          <a:xfrm>
            <a:off x="3065898" y="3059723"/>
            <a:ext cx="3306111" cy="1858027"/>
          </a:xfrm>
          <a:prstGeom prst="rect">
            <a:avLst/>
          </a:prstGeom>
          <a:noFill/>
          <a:ln>
            <a:noFill/>
          </a:ln>
        </p:spPr>
      </p:pic>
      <p:pic>
        <p:nvPicPr>
          <p:cNvPr id="592" name="Google Shape;592;p40"/>
          <p:cNvPicPr preferRelativeResize="0"/>
          <p:nvPr/>
        </p:nvPicPr>
        <p:blipFill>
          <a:blip r:embed="rId5">
            <a:alphaModFix/>
          </a:blip>
          <a:stretch>
            <a:fillRect/>
          </a:stretch>
        </p:blipFill>
        <p:spPr>
          <a:xfrm>
            <a:off x="4933792" y="1215850"/>
            <a:ext cx="2515007" cy="1858026"/>
          </a:xfrm>
          <a:prstGeom prst="rect">
            <a:avLst/>
          </a:prstGeom>
          <a:noFill/>
          <a:ln>
            <a:noFill/>
          </a:ln>
        </p:spPr>
      </p:pic>
      <p:sp>
        <p:nvSpPr>
          <p:cNvPr id="593" name="Google Shape;593;p40"/>
          <p:cNvSpPr txBox="1"/>
          <p:nvPr/>
        </p:nvSpPr>
        <p:spPr>
          <a:xfrm>
            <a:off x="5331600" y="4743300"/>
            <a:ext cx="381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Funder: Local Tech Referendum</a:t>
            </a:r>
            <a:endParaRPr>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P-Tech Information Technology Program</a:t>
            </a:r>
            <a:endParaRPr/>
          </a:p>
        </p:txBody>
      </p:sp>
      <p:pic>
        <p:nvPicPr>
          <p:cNvPr id="599" name="Google Shape;599;p41"/>
          <p:cNvPicPr preferRelativeResize="0"/>
          <p:nvPr/>
        </p:nvPicPr>
        <p:blipFill>
          <a:blip r:embed="rId3">
            <a:alphaModFix/>
          </a:blip>
          <a:stretch>
            <a:fillRect/>
          </a:stretch>
        </p:blipFill>
        <p:spPr>
          <a:xfrm>
            <a:off x="152400" y="1783575"/>
            <a:ext cx="8839200" cy="1473200"/>
          </a:xfrm>
          <a:prstGeom prst="rect">
            <a:avLst/>
          </a:prstGeom>
          <a:noFill/>
          <a:ln>
            <a:noFill/>
          </a:ln>
        </p:spPr>
      </p:pic>
      <p:pic>
        <p:nvPicPr>
          <p:cNvPr id="600" name="Google Shape;600;p41"/>
          <p:cNvPicPr preferRelativeResize="0"/>
          <p:nvPr/>
        </p:nvPicPr>
        <p:blipFill>
          <a:blip r:embed="rId4">
            <a:alphaModFix/>
          </a:blip>
          <a:stretch>
            <a:fillRect/>
          </a:stretch>
        </p:blipFill>
        <p:spPr>
          <a:xfrm>
            <a:off x="152400" y="3114250"/>
            <a:ext cx="8839200" cy="751332"/>
          </a:xfrm>
          <a:prstGeom prst="rect">
            <a:avLst/>
          </a:prstGeom>
          <a:noFill/>
          <a:ln>
            <a:noFill/>
          </a:ln>
        </p:spPr>
      </p:pic>
      <p:sp>
        <p:nvSpPr>
          <p:cNvPr id="601" name="Google Shape;601;p41"/>
          <p:cNvSpPr txBox="1"/>
          <p:nvPr/>
        </p:nvSpPr>
        <p:spPr>
          <a:xfrm>
            <a:off x="5331575" y="4527900"/>
            <a:ext cx="381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Funder: Minnesota Department of Ed</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K12 CS Pathways for Rural and Tribal Schools</a:t>
            </a:r>
            <a:endParaRPr/>
          </a:p>
        </p:txBody>
      </p:sp>
      <p:pic>
        <p:nvPicPr>
          <p:cNvPr id="607" name="Google Shape;607;p42"/>
          <p:cNvPicPr preferRelativeResize="0"/>
          <p:nvPr/>
        </p:nvPicPr>
        <p:blipFill>
          <a:blip r:embed="rId3">
            <a:alphaModFix/>
          </a:blip>
          <a:stretch>
            <a:fillRect/>
          </a:stretch>
        </p:blipFill>
        <p:spPr>
          <a:xfrm>
            <a:off x="1324005" y="1101262"/>
            <a:ext cx="2605121" cy="1750588"/>
          </a:xfrm>
          <a:prstGeom prst="rect">
            <a:avLst/>
          </a:prstGeom>
          <a:noFill/>
          <a:ln>
            <a:noFill/>
          </a:ln>
        </p:spPr>
      </p:pic>
      <p:pic>
        <p:nvPicPr>
          <p:cNvPr id="608" name="Google Shape;608;p42"/>
          <p:cNvPicPr preferRelativeResize="0"/>
          <p:nvPr/>
        </p:nvPicPr>
        <p:blipFill>
          <a:blip r:embed="rId4">
            <a:alphaModFix/>
          </a:blip>
          <a:stretch>
            <a:fillRect/>
          </a:stretch>
        </p:blipFill>
        <p:spPr>
          <a:xfrm>
            <a:off x="4874725" y="1017723"/>
            <a:ext cx="1961550" cy="2393274"/>
          </a:xfrm>
          <a:prstGeom prst="rect">
            <a:avLst/>
          </a:prstGeom>
          <a:noFill/>
          <a:ln>
            <a:noFill/>
          </a:ln>
        </p:spPr>
      </p:pic>
      <p:pic>
        <p:nvPicPr>
          <p:cNvPr id="609" name="Google Shape;609;p42"/>
          <p:cNvPicPr preferRelativeResize="0"/>
          <p:nvPr/>
        </p:nvPicPr>
        <p:blipFill>
          <a:blip r:embed="rId5">
            <a:alphaModFix/>
          </a:blip>
          <a:stretch>
            <a:fillRect/>
          </a:stretch>
        </p:blipFill>
        <p:spPr>
          <a:xfrm>
            <a:off x="3316250" y="2935400"/>
            <a:ext cx="1771659" cy="1842525"/>
          </a:xfrm>
          <a:prstGeom prst="rect">
            <a:avLst/>
          </a:prstGeom>
          <a:noFill/>
          <a:ln>
            <a:noFill/>
          </a:ln>
        </p:spPr>
      </p:pic>
      <p:sp>
        <p:nvSpPr>
          <p:cNvPr id="610" name="Google Shape;610;p42"/>
          <p:cNvSpPr txBox="1"/>
          <p:nvPr/>
        </p:nvSpPr>
        <p:spPr>
          <a:xfrm>
            <a:off x="574450" y="3002375"/>
            <a:ext cx="246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Hermantown Community Schools</a:t>
            </a:r>
            <a:endParaRPr>
              <a:latin typeface="Raleway"/>
              <a:ea typeface="Raleway"/>
              <a:cs typeface="Raleway"/>
              <a:sym typeface="Raleway"/>
            </a:endParaRPr>
          </a:p>
        </p:txBody>
      </p:sp>
      <p:sp>
        <p:nvSpPr>
          <p:cNvPr id="611" name="Google Shape;611;p42"/>
          <p:cNvSpPr txBox="1"/>
          <p:nvPr/>
        </p:nvSpPr>
        <p:spPr>
          <a:xfrm>
            <a:off x="6415225" y="2616250"/>
            <a:ext cx="246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Fond du Lac Ojibwe School, Cloquet</a:t>
            </a:r>
            <a:endParaRPr>
              <a:latin typeface="Raleway"/>
              <a:ea typeface="Raleway"/>
              <a:cs typeface="Raleway"/>
              <a:sym typeface="Raleway"/>
            </a:endParaRPr>
          </a:p>
        </p:txBody>
      </p:sp>
      <p:sp>
        <p:nvSpPr>
          <p:cNvPr id="612" name="Google Shape;612;p42"/>
          <p:cNvSpPr txBox="1"/>
          <p:nvPr/>
        </p:nvSpPr>
        <p:spPr>
          <a:xfrm>
            <a:off x="5331575" y="4527900"/>
            <a:ext cx="381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Funder: National Science Foundation</a:t>
            </a:r>
            <a:endParaRPr>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t>Research-Practice Partnerships</a:t>
            </a:r>
            <a:endParaRPr sz="3500"/>
          </a:p>
        </p:txBody>
      </p:sp>
      <p:sp>
        <p:nvSpPr>
          <p:cNvPr id="74" name="Google Shape;74;p16"/>
          <p:cNvSpPr txBox="1">
            <a:spLocks noGrp="1"/>
          </p:cNvSpPr>
          <p:nvPr>
            <p:ph type="subTitle" idx="1"/>
          </p:nvPr>
        </p:nvSpPr>
        <p:spPr>
          <a:xfrm>
            <a:off x="265500" y="342832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Austin Public Schools</a:t>
            </a:r>
            <a:endParaRPr/>
          </a:p>
          <a:p>
            <a:pPr marL="0" lvl="0" indent="0" algn="ctr" rtl="0">
              <a:spcBef>
                <a:spcPts val="0"/>
              </a:spcBef>
              <a:spcAft>
                <a:spcPts val="0"/>
              </a:spcAft>
              <a:buNone/>
            </a:pPr>
            <a:r>
              <a:rPr lang="en"/>
              <a:t>Bloomington Public Schools</a:t>
            </a:r>
            <a:endParaRPr/>
          </a:p>
        </p:txBody>
      </p:sp>
      <p:sp>
        <p:nvSpPr>
          <p:cNvPr id="75" name="Google Shape;75;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Long-term</a:t>
            </a:r>
            <a:endParaRPr/>
          </a:p>
          <a:p>
            <a:pPr marL="0" lvl="0" indent="0" algn="l" rtl="0">
              <a:spcBef>
                <a:spcPts val="1600"/>
              </a:spcBef>
              <a:spcAft>
                <a:spcPts val="0"/>
              </a:spcAft>
              <a:buNone/>
            </a:pPr>
            <a:r>
              <a:rPr lang="en"/>
              <a:t>Focused on problems of practice</a:t>
            </a:r>
            <a:endParaRPr/>
          </a:p>
          <a:p>
            <a:pPr marL="0" lvl="0" indent="0" algn="l" rtl="0">
              <a:spcBef>
                <a:spcPts val="1600"/>
              </a:spcBef>
              <a:spcAft>
                <a:spcPts val="1600"/>
              </a:spcAft>
              <a:buNone/>
            </a:pPr>
            <a:r>
              <a:rPr lang="en"/>
              <a:t>Learning at the boundaries of research and practice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District Specialized Programs</a:t>
            </a:r>
            <a:endParaRPr/>
          </a:p>
        </p:txBody>
      </p:sp>
      <p:pic>
        <p:nvPicPr>
          <p:cNvPr id="618" name="Google Shape;618;p43"/>
          <p:cNvPicPr preferRelativeResize="0"/>
          <p:nvPr/>
        </p:nvPicPr>
        <p:blipFill rotWithShape="1">
          <a:blip r:embed="rId3">
            <a:alphaModFix/>
          </a:blip>
          <a:srcRect t="26611" b="22516"/>
          <a:stretch/>
        </p:blipFill>
        <p:spPr>
          <a:xfrm>
            <a:off x="1068752" y="1288225"/>
            <a:ext cx="1723050" cy="493052"/>
          </a:xfrm>
          <a:prstGeom prst="rect">
            <a:avLst/>
          </a:prstGeom>
          <a:noFill/>
          <a:ln>
            <a:noFill/>
          </a:ln>
        </p:spPr>
      </p:pic>
      <p:grpSp>
        <p:nvGrpSpPr>
          <p:cNvPr id="619" name="Google Shape;619;p43"/>
          <p:cNvGrpSpPr/>
          <p:nvPr/>
        </p:nvGrpSpPr>
        <p:grpSpPr>
          <a:xfrm>
            <a:off x="816395" y="1781254"/>
            <a:ext cx="2328036" cy="538019"/>
            <a:chOff x="521425" y="2798125"/>
            <a:chExt cx="5096400" cy="1177800"/>
          </a:xfrm>
        </p:grpSpPr>
        <p:sp>
          <p:nvSpPr>
            <p:cNvPr id="620" name="Google Shape;620;p43"/>
            <p:cNvSpPr/>
            <p:nvPr/>
          </p:nvSpPr>
          <p:spPr>
            <a:xfrm>
              <a:off x="521425" y="2798125"/>
              <a:ext cx="5096400" cy="1177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1" name="Google Shape;621;p43"/>
            <p:cNvPicPr preferRelativeResize="0"/>
            <p:nvPr/>
          </p:nvPicPr>
          <p:blipFill>
            <a:blip r:embed="rId4">
              <a:alphaModFix/>
            </a:blip>
            <a:stretch>
              <a:fillRect/>
            </a:stretch>
          </p:blipFill>
          <p:spPr>
            <a:xfrm>
              <a:off x="631224" y="2798125"/>
              <a:ext cx="4876800" cy="1095375"/>
            </a:xfrm>
            <a:prstGeom prst="rect">
              <a:avLst/>
            </a:prstGeom>
            <a:noFill/>
            <a:ln>
              <a:noFill/>
            </a:ln>
          </p:spPr>
        </p:pic>
      </p:grpSp>
      <p:pic>
        <p:nvPicPr>
          <p:cNvPr id="622" name="Google Shape;622;p43"/>
          <p:cNvPicPr preferRelativeResize="0"/>
          <p:nvPr/>
        </p:nvPicPr>
        <p:blipFill>
          <a:blip r:embed="rId5">
            <a:alphaModFix/>
          </a:blip>
          <a:stretch>
            <a:fillRect/>
          </a:stretch>
        </p:blipFill>
        <p:spPr>
          <a:xfrm>
            <a:off x="476453" y="3082800"/>
            <a:ext cx="2211869" cy="841449"/>
          </a:xfrm>
          <a:prstGeom prst="rect">
            <a:avLst/>
          </a:prstGeom>
          <a:noFill/>
          <a:ln>
            <a:noFill/>
          </a:ln>
        </p:spPr>
      </p:pic>
      <p:pic>
        <p:nvPicPr>
          <p:cNvPr id="623" name="Google Shape;623;p43"/>
          <p:cNvPicPr preferRelativeResize="0"/>
          <p:nvPr/>
        </p:nvPicPr>
        <p:blipFill>
          <a:blip r:embed="rId6">
            <a:alphaModFix/>
          </a:blip>
          <a:stretch>
            <a:fillRect/>
          </a:stretch>
        </p:blipFill>
        <p:spPr>
          <a:xfrm>
            <a:off x="389125" y="3727203"/>
            <a:ext cx="3182575" cy="1100622"/>
          </a:xfrm>
          <a:prstGeom prst="rect">
            <a:avLst/>
          </a:prstGeom>
          <a:noFill/>
          <a:ln>
            <a:noFill/>
          </a:ln>
        </p:spPr>
      </p:pic>
      <p:pic>
        <p:nvPicPr>
          <p:cNvPr id="624" name="Google Shape;624;p43"/>
          <p:cNvPicPr preferRelativeResize="0"/>
          <p:nvPr/>
        </p:nvPicPr>
        <p:blipFill>
          <a:blip r:embed="rId7">
            <a:alphaModFix/>
          </a:blip>
          <a:stretch>
            <a:fillRect/>
          </a:stretch>
        </p:blipFill>
        <p:spPr>
          <a:xfrm>
            <a:off x="6537900" y="3174925"/>
            <a:ext cx="1540950" cy="1534925"/>
          </a:xfrm>
          <a:prstGeom prst="rect">
            <a:avLst/>
          </a:prstGeom>
          <a:noFill/>
          <a:ln>
            <a:noFill/>
          </a:ln>
        </p:spPr>
      </p:pic>
      <p:pic>
        <p:nvPicPr>
          <p:cNvPr id="625" name="Google Shape;625;p43"/>
          <p:cNvPicPr preferRelativeResize="0"/>
          <p:nvPr/>
        </p:nvPicPr>
        <p:blipFill>
          <a:blip r:embed="rId8">
            <a:alphaModFix/>
          </a:blip>
          <a:stretch>
            <a:fillRect/>
          </a:stretch>
        </p:blipFill>
        <p:spPr>
          <a:xfrm>
            <a:off x="5743049" y="1210868"/>
            <a:ext cx="2452375" cy="1283658"/>
          </a:xfrm>
          <a:prstGeom prst="rect">
            <a:avLst/>
          </a:prstGeom>
          <a:noFill/>
          <a:ln>
            <a:noFill/>
          </a:ln>
        </p:spPr>
      </p:pic>
      <p:pic>
        <p:nvPicPr>
          <p:cNvPr id="626" name="Google Shape;626;p43"/>
          <p:cNvPicPr preferRelativeResize="0"/>
          <p:nvPr/>
        </p:nvPicPr>
        <p:blipFill>
          <a:blip r:embed="rId9">
            <a:alphaModFix/>
          </a:blip>
          <a:stretch>
            <a:fillRect/>
          </a:stretch>
        </p:blipFill>
        <p:spPr>
          <a:xfrm>
            <a:off x="3340681" y="2494525"/>
            <a:ext cx="2293819" cy="120963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Legislative Action</a:t>
            </a:r>
            <a:endParaRPr/>
          </a:p>
        </p:txBody>
      </p:sp>
      <p:sp>
        <p:nvSpPr>
          <p:cNvPr id="632" name="Google Shape;632;p44"/>
          <p:cNvSpPr txBox="1">
            <a:spLocks noGrp="1"/>
          </p:cNvSpPr>
          <p:nvPr>
            <p:ph type="body" idx="1"/>
          </p:nvPr>
        </p:nvSpPr>
        <p:spPr>
          <a:xfrm>
            <a:off x="2172000" y="3736800"/>
            <a:ext cx="2727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MN Senate- </a:t>
            </a:r>
            <a:r>
              <a:rPr lang="en" u="sng">
                <a:solidFill>
                  <a:schemeClr val="hlink"/>
                </a:solidFill>
                <a:hlinkClick r:id="rId3"/>
              </a:rPr>
              <a:t>SF757</a:t>
            </a:r>
            <a:endParaRPr/>
          </a:p>
        </p:txBody>
      </p:sp>
      <p:sp>
        <p:nvSpPr>
          <p:cNvPr id="633" name="Google Shape;633;p44"/>
          <p:cNvSpPr txBox="1">
            <a:spLocks noGrp="1"/>
          </p:cNvSpPr>
          <p:nvPr>
            <p:ph type="body" idx="2"/>
          </p:nvPr>
        </p:nvSpPr>
        <p:spPr>
          <a:xfrm>
            <a:off x="7338" y="3736800"/>
            <a:ext cx="2727600" cy="128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MN House- </a:t>
            </a:r>
            <a:r>
              <a:rPr lang="en" u="sng">
                <a:solidFill>
                  <a:schemeClr val="hlink"/>
                </a:solidFill>
                <a:hlinkClick r:id="rId4"/>
              </a:rPr>
              <a:t>HF759</a:t>
            </a:r>
            <a:endParaRPr/>
          </a:p>
        </p:txBody>
      </p:sp>
      <p:sp>
        <p:nvSpPr>
          <p:cNvPr id="634" name="Google Shape;634;p44"/>
          <p:cNvSpPr txBox="1">
            <a:spLocks noGrp="1"/>
          </p:cNvSpPr>
          <p:nvPr>
            <p:ph type="body" idx="2"/>
          </p:nvPr>
        </p:nvSpPr>
        <p:spPr>
          <a:xfrm>
            <a:off x="6558675" y="1000075"/>
            <a:ext cx="22737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5"/>
              </a:rPr>
              <a:t>MN Governor 2023 Budget: Computer Science (page 109)</a:t>
            </a:r>
            <a:endParaRPr/>
          </a:p>
          <a:p>
            <a:pPr marL="457200" lvl="0" indent="-317500" algn="l" rtl="0">
              <a:spcBef>
                <a:spcPts val="1600"/>
              </a:spcBef>
              <a:spcAft>
                <a:spcPts val="0"/>
              </a:spcAft>
              <a:buSzPts val="1400"/>
              <a:buChar char="●"/>
            </a:pPr>
            <a:r>
              <a:rPr lang="en"/>
              <a:t>State Plan</a:t>
            </a:r>
            <a:endParaRPr/>
          </a:p>
          <a:p>
            <a:pPr marL="457200" lvl="0" indent="-317500" algn="l" rtl="0">
              <a:spcBef>
                <a:spcPts val="0"/>
              </a:spcBef>
              <a:spcAft>
                <a:spcPts val="0"/>
              </a:spcAft>
              <a:buSzPts val="1400"/>
              <a:buChar char="●"/>
            </a:pPr>
            <a:r>
              <a:rPr lang="en"/>
              <a:t>Task Force</a:t>
            </a:r>
            <a:endParaRPr/>
          </a:p>
          <a:p>
            <a:pPr marL="457200" lvl="0" indent="-317500" algn="l" rtl="0">
              <a:spcBef>
                <a:spcPts val="0"/>
              </a:spcBef>
              <a:spcAft>
                <a:spcPts val="0"/>
              </a:spcAft>
              <a:buSzPts val="1400"/>
              <a:buChar char="●"/>
            </a:pPr>
            <a:r>
              <a:rPr lang="en"/>
              <a:t>Grants for schools</a:t>
            </a:r>
            <a:endParaRPr/>
          </a:p>
          <a:p>
            <a:pPr marL="457200" lvl="0" indent="0" algn="l" rtl="0">
              <a:spcBef>
                <a:spcPts val="1600"/>
              </a:spcBef>
              <a:spcAft>
                <a:spcPts val="1600"/>
              </a:spcAft>
              <a:buNone/>
            </a:pPr>
            <a:r>
              <a:rPr lang="en"/>
              <a:t>$400K</a:t>
            </a:r>
            <a:endParaRPr/>
          </a:p>
        </p:txBody>
      </p:sp>
      <p:pic>
        <p:nvPicPr>
          <p:cNvPr id="635" name="Google Shape;635;p44"/>
          <p:cNvPicPr preferRelativeResize="0"/>
          <p:nvPr/>
        </p:nvPicPr>
        <p:blipFill>
          <a:blip r:embed="rId6">
            <a:alphaModFix/>
          </a:blip>
          <a:stretch>
            <a:fillRect/>
          </a:stretch>
        </p:blipFill>
        <p:spPr>
          <a:xfrm>
            <a:off x="537825" y="4455402"/>
            <a:ext cx="1381741" cy="438791"/>
          </a:xfrm>
          <a:prstGeom prst="rect">
            <a:avLst/>
          </a:prstGeom>
          <a:noFill/>
          <a:ln>
            <a:noFill/>
          </a:ln>
        </p:spPr>
      </p:pic>
      <p:pic>
        <p:nvPicPr>
          <p:cNvPr id="636" name="Google Shape;636;p44"/>
          <p:cNvPicPr preferRelativeResize="0"/>
          <p:nvPr/>
        </p:nvPicPr>
        <p:blipFill>
          <a:blip r:embed="rId7">
            <a:alphaModFix/>
          </a:blip>
          <a:stretch>
            <a:fillRect/>
          </a:stretch>
        </p:blipFill>
        <p:spPr>
          <a:xfrm>
            <a:off x="1985091" y="4363225"/>
            <a:ext cx="629338" cy="572701"/>
          </a:xfrm>
          <a:prstGeom prst="rect">
            <a:avLst/>
          </a:prstGeom>
          <a:noFill/>
          <a:ln>
            <a:noFill/>
          </a:ln>
        </p:spPr>
      </p:pic>
      <p:pic>
        <p:nvPicPr>
          <p:cNvPr id="637" name="Google Shape;637;p44"/>
          <p:cNvPicPr preferRelativeResize="0"/>
          <p:nvPr/>
        </p:nvPicPr>
        <p:blipFill>
          <a:blip r:embed="rId8">
            <a:alphaModFix/>
          </a:blip>
          <a:stretch>
            <a:fillRect/>
          </a:stretch>
        </p:blipFill>
        <p:spPr>
          <a:xfrm>
            <a:off x="4088470" y="4420272"/>
            <a:ext cx="444368" cy="509046"/>
          </a:xfrm>
          <a:prstGeom prst="rect">
            <a:avLst/>
          </a:prstGeom>
          <a:noFill/>
          <a:ln>
            <a:noFill/>
          </a:ln>
        </p:spPr>
      </p:pic>
      <p:pic>
        <p:nvPicPr>
          <p:cNvPr id="638" name="Google Shape;638;p44"/>
          <p:cNvPicPr preferRelativeResize="0"/>
          <p:nvPr/>
        </p:nvPicPr>
        <p:blipFill>
          <a:blip r:embed="rId9">
            <a:alphaModFix/>
          </a:blip>
          <a:stretch>
            <a:fillRect/>
          </a:stretch>
        </p:blipFill>
        <p:spPr>
          <a:xfrm>
            <a:off x="2773138" y="4455401"/>
            <a:ext cx="444354" cy="438791"/>
          </a:xfrm>
          <a:prstGeom prst="rect">
            <a:avLst/>
          </a:prstGeom>
          <a:noFill/>
          <a:ln>
            <a:noFill/>
          </a:ln>
        </p:spPr>
      </p:pic>
      <p:pic>
        <p:nvPicPr>
          <p:cNvPr id="639" name="Google Shape;639;p44"/>
          <p:cNvPicPr preferRelativeResize="0"/>
          <p:nvPr/>
        </p:nvPicPr>
        <p:blipFill>
          <a:blip r:embed="rId10">
            <a:alphaModFix/>
          </a:blip>
          <a:stretch>
            <a:fillRect/>
          </a:stretch>
        </p:blipFill>
        <p:spPr>
          <a:xfrm>
            <a:off x="3376195" y="4429946"/>
            <a:ext cx="629338" cy="489703"/>
          </a:xfrm>
          <a:prstGeom prst="rect">
            <a:avLst/>
          </a:prstGeom>
          <a:noFill/>
          <a:ln>
            <a:noFill/>
          </a:ln>
        </p:spPr>
      </p:pic>
      <p:sp>
        <p:nvSpPr>
          <p:cNvPr id="640" name="Google Shape;640;p44"/>
          <p:cNvSpPr txBox="1">
            <a:spLocks noGrp="1"/>
          </p:cNvSpPr>
          <p:nvPr>
            <p:ph type="body" idx="1"/>
          </p:nvPr>
        </p:nvSpPr>
        <p:spPr>
          <a:xfrm>
            <a:off x="315925" y="1017725"/>
            <a:ext cx="5455200" cy="14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Computer Science Advancement Fund: </a:t>
            </a:r>
            <a:r>
              <a:rPr lang="en">
                <a:solidFill>
                  <a:schemeClr val="dk1"/>
                </a:solidFill>
              </a:rPr>
              <a:t>$ 4 million per year 2024 &amp; 2025</a:t>
            </a:r>
            <a:endParaRPr b="1"/>
          </a:p>
          <a:p>
            <a:pPr marL="457200" lvl="0" indent="-317500" algn="l" rtl="0">
              <a:spcBef>
                <a:spcPts val="0"/>
              </a:spcBef>
              <a:spcAft>
                <a:spcPts val="0"/>
              </a:spcAft>
              <a:buSzPts val="1400"/>
              <a:buChar char="●"/>
            </a:pPr>
            <a:r>
              <a:rPr lang="en"/>
              <a:t>Defines computer science</a:t>
            </a:r>
            <a:endParaRPr/>
          </a:p>
          <a:p>
            <a:pPr marL="457200" lvl="0" indent="-317500" algn="l" rtl="0">
              <a:spcBef>
                <a:spcPts val="0"/>
              </a:spcBef>
              <a:spcAft>
                <a:spcPts val="0"/>
              </a:spcAft>
              <a:buSzPts val="1400"/>
              <a:buChar char="●"/>
            </a:pPr>
            <a:r>
              <a:rPr lang="en"/>
              <a:t>1 full time computer science position at MDE</a:t>
            </a:r>
            <a:endParaRPr/>
          </a:p>
          <a:p>
            <a:pPr marL="457200" lvl="0" indent="-317500" algn="l" rtl="0">
              <a:spcBef>
                <a:spcPts val="0"/>
              </a:spcBef>
              <a:spcAft>
                <a:spcPts val="0"/>
              </a:spcAft>
              <a:buSzPts val="1400"/>
              <a:buChar char="●"/>
            </a:pPr>
            <a:r>
              <a:rPr lang="en"/>
              <a:t>Computer science advisory committee</a:t>
            </a:r>
            <a:endParaRPr/>
          </a:p>
          <a:p>
            <a:pPr marL="457200" lvl="0" indent="-317500" algn="l" rtl="0">
              <a:spcBef>
                <a:spcPts val="0"/>
              </a:spcBef>
              <a:spcAft>
                <a:spcPts val="0"/>
              </a:spcAft>
              <a:buSzPts val="1400"/>
              <a:buChar char="●"/>
            </a:pPr>
            <a:r>
              <a:rPr lang="en"/>
              <a:t>Educator training &amp; district planning</a:t>
            </a:r>
            <a:endParaRPr/>
          </a:p>
          <a:p>
            <a:pPr marL="457200" lvl="0" indent="-317500" algn="l" rtl="0">
              <a:spcBef>
                <a:spcPts val="0"/>
              </a:spcBef>
              <a:spcAft>
                <a:spcPts val="0"/>
              </a:spcAft>
              <a:buSzPts val="1400"/>
              <a:buChar char="●"/>
            </a:pPr>
            <a:r>
              <a:rPr lang="en"/>
              <a:t>Computer science as math and science graduation credit</a:t>
            </a:r>
            <a:endParaRPr/>
          </a:p>
          <a:p>
            <a:pPr marL="457200" lvl="0" indent="-317500" algn="l" rtl="0">
              <a:spcBef>
                <a:spcPts val="0"/>
              </a:spcBef>
              <a:spcAft>
                <a:spcPts val="0"/>
              </a:spcAft>
              <a:buSzPts val="1400"/>
              <a:buChar char="●"/>
            </a:pPr>
            <a:r>
              <a:rPr lang="en"/>
              <a:t>Updated data system</a:t>
            </a:r>
            <a:endParaRPr/>
          </a:p>
          <a:p>
            <a:pPr marL="457200" lvl="0" indent="-317500" algn="l" rtl="0">
              <a:spcBef>
                <a:spcPts val="0"/>
              </a:spcBef>
              <a:spcAft>
                <a:spcPts val="0"/>
              </a:spcAft>
              <a:buSzPts val="1400"/>
              <a:buChar char="●"/>
            </a:pPr>
            <a:r>
              <a:rPr lang="en"/>
              <a:t>Updated teacher licensure</a:t>
            </a:r>
            <a:endParaRPr/>
          </a:p>
          <a:p>
            <a:pPr marL="457200" lvl="0" indent="-317500" algn="l" rtl="0">
              <a:spcBef>
                <a:spcPts val="0"/>
              </a:spcBef>
              <a:spcAft>
                <a:spcPts val="0"/>
              </a:spcAft>
              <a:buSzPts val="1400"/>
              <a:buChar char="●"/>
            </a:pPr>
            <a:r>
              <a:rPr lang="en"/>
              <a:t>Incentives for teacher preparation programs</a:t>
            </a:r>
            <a:endParaRPr/>
          </a:p>
          <a:p>
            <a:pPr marL="0" lvl="0" indent="0" algn="l" rtl="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45"/>
          <p:cNvPicPr preferRelativeResize="0"/>
          <p:nvPr/>
        </p:nvPicPr>
        <p:blipFill rotWithShape="1">
          <a:blip r:embed="rId3">
            <a:alphaModFix/>
          </a:blip>
          <a:srcRect b="19250"/>
          <a:stretch/>
        </p:blipFill>
        <p:spPr>
          <a:xfrm>
            <a:off x="310800" y="92788"/>
            <a:ext cx="5117526" cy="4957926"/>
          </a:xfrm>
          <a:prstGeom prst="rect">
            <a:avLst/>
          </a:prstGeom>
          <a:noFill/>
          <a:ln>
            <a:noFill/>
          </a:ln>
        </p:spPr>
      </p:pic>
      <p:sp>
        <p:nvSpPr>
          <p:cNvPr id="646" name="Google Shape;646;p45"/>
          <p:cNvSpPr txBox="1"/>
          <p:nvPr/>
        </p:nvSpPr>
        <p:spPr>
          <a:xfrm>
            <a:off x="5935175" y="770800"/>
            <a:ext cx="27207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Horizontal axis indicates the level of ICT infrastructure (information, communication, technology) present in each education system. Vertical axis indicates the degree to which the education system has implemented the (non infrastructure) capacity to expand CS education.</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u="sng">
                <a:solidFill>
                  <a:schemeClr val="hlink"/>
                </a:solidFill>
                <a:latin typeface="Raleway"/>
                <a:ea typeface="Raleway"/>
                <a:cs typeface="Raleway"/>
                <a:sym typeface="Raleway"/>
                <a:hlinkClick r:id="rId4"/>
              </a:rPr>
              <a:t>Building Skills for Life: How to expand and improve computer science education around the world</a:t>
            </a: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Brookings, 2021</a:t>
            </a:r>
            <a:endParaRPr>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46"/>
          <p:cNvPicPr preferRelativeResize="0"/>
          <p:nvPr/>
        </p:nvPicPr>
        <p:blipFill>
          <a:blip r:embed="rId3">
            <a:alphaModFix/>
          </a:blip>
          <a:stretch>
            <a:fillRect/>
          </a:stretch>
        </p:blipFill>
        <p:spPr>
          <a:xfrm>
            <a:off x="701038" y="0"/>
            <a:ext cx="7741920" cy="4838700"/>
          </a:xfrm>
          <a:prstGeom prst="rect">
            <a:avLst/>
          </a:prstGeom>
          <a:noFill/>
          <a:ln>
            <a:noFill/>
          </a:ln>
        </p:spPr>
      </p:pic>
      <p:sp>
        <p:nvSpPr>
          <p:cNvPr id="652" name="Google Shape;652;p46"/>
          <p:cNvSpPr txBox="1"/>
          <p:nvPr/>
        </p:nvSpPr>
        <p:spPr>
          <a:xfrm>
            <a:off x="33600" y="4589400"/>
            <a:ext cx="9076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Building Skills for Life: How to expand and improve computer science education around the world</a:t>
            </a:r>
            <a:endParaRPr sz="1200">
              <a:solidFill>
                <a:schemeClr val="dk1"/>
              </a:solidFill>
              <a:latin typeface="Raleway"/>
              <a:ea typeface="Raleway"/>
              <a:cs typeface="Raleway"/>
              <a:sym typeface="Raleway"/>
            </a:endParaRPr>
          </a:p>
          <a:p>
            <a:pPr marL="0" lvl="0" indent="0" algn="ctr" rtl="0">
              <a:spcBef>
                <a:spcPts val="0"/>
              </a:spcBef>
              <a:spcAft>
                <a:spcPts val="0"/>
              </a:spcAft>
              <a:buNone/>
            </a:pPr>
            <a:r>
              <a:rPr lang="en" sz="1200">
                <a:solidFill>
                  <a:schemeClr val="dk1"/>
                </a:solidFill>
                <a:latin typeface="Raleway"/>
                <a:ea typeface="Raleway"/>
                <a:cs typeface="Raleway"/>
                <a:sym typeface="Raleway"/>
              </a:rPr>
              <a:t>Brookings, 2021</a:t>
            </a:r>
            <a:endParaRPr sz="1200"/>
          </a:p>
        </p:txBody>
      </p:sp>
      <p:sp>
        <p:nvSpPr>
          <p:cNvPr id="653" name="Google Shape;653;p46"/>
          <p:cNvSpPr/>
          <p:nvPr/>
        </p:nvSpPr>
        <p:spPr>
          <a:xfrm>
            <a:off x="2274350" y="594075"/>
            <a:ext cx="5918700" cy="406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47"/>
          <p:cNvPicPr preferRelativeResize="0"/>
          <p:nvPr/>
        </p:nvPicPr>
        <p:blipFill>
          <a:blip r:embed="rId3">
            <a:alphaModFix/>
          </a:blip>
          <a:stretch>
            <a:fillRect/>
          </a:stretch>
        </p:blipFill>
        <p:spPr>
          <a:xfrm>
            <a:off x="701038" y="0"/>
            <a:ext cx="7741920" cy="4838700"/>
          </a:xfrm>
          <a:prstGeom prst="rect">
            <a:avLst/>
          </a:prstGeom>
          <a:noFill/>
          <a:ln>
            <a:noFill/>
          </a:ln>
        </p:spPr>
      </p:pic>
      <p:sp>
        <p:nvSpPr>
          <p:cNvPr id="659" name="Google Shape;659;p47"/>
          <p:cNvSpPr txBox="1"/>
          <p:nvPr/>
        </p:nvSpPr>
        <p:spPr>
          <a:xfrm>
            <a:off x="33600" y="4589400"/>
            <a:ext cx="9076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Building Skills for Life: How to expand and improve computer science education around the world</a:t>
            </a:r>
            <a:endParaRPr sz="1200">
              <a:solidFill>
                <a:schemeClr val="dk1"/>
              </a:solidFill>
              <a:latin typeface="Raleway"/>
              <a:ea typeface="Raleway"/>
              <a:cs typeface="Raleway"/>
              <a:sym typeface="Raleway"/>
            </a:endParaRPr>
          </a:p>
          <a:p>
            <a:pPr marL="0" lvl="0" indent="0" algn="ctr" rtl="0">
              <a:spcBef>
                <a:spcPts val="0"/>
              </a:spcBef>
              <a:spcAft>
                <a:spcPts val="0"/>
              </a:spcAft>
              <a:buNone/>
            </a:pPr>
            <a:r>
              <a:rPr lang="en" sz="1200">
                <a:solidFill>
                  <a:schemeClr val="dk1"/>
                </a:solidFill>
                <a:latin typeface="Raleway"/>
                <a:ea typeface="Raleway"/>
                <a:cs typeface="Raleway"/>
                <a:sym typeface="Raleway"/>
              </a:rPr>
              <a:t>Brookings, 2021</a:t>
            </a:r>
            <a:endParaRPr sz="1200"/>
          </a:p>
        </p:txBody>
      </p:sp>
      <p:sp>
        <p:nvSpPr>
          <p:cNvPr id="660" name="Google Shape;660;p47"/>
          <p:cNvSpPr/>
          <p:nvPr/>
        </p:nvSpPr>
        <p:spPr>
          <a:xfrm>
            <a:off x="3415975" y="594075"/>
            <a:ext cx="4777200" cy="406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48"/>
          <p:cNvPicPr preferRelativeResize="0"/>
          <p:nvPr/>
        </p:nvPicPr>
        <p:blipFill>
          <a:blip r:embed="rId3">
            <a:alphaModFix/>
          </a:blip>
          <a:stretch>
            <a:fillRect/>
          </a:stretch>
        </p:blipFill>
        <p:spPr>
          <a:xfrm>
            <a:off x="701038" y="0"/>
            <a:ext cx="7741920" cy="4838700"/>
          </a:xfrm>
          <a:prstGeom prst="rect">
            <a:avLst/>
          </a:prstGeom>
          <a:noFill/>
          <a:ln>
            <a:noFill/>
          </a:ln>
        </p:spPr>
      </p:pic>
      <p:sp>
        <p:nvSpPr>
          <p:cNvPr id="666" name="Google Shape;666;p48"/>
          <p:cNvSpPr txBox="1"/>
          <p:nvPr/>
        </p:nvSpPr>
        <p:spPr>
          <a:xfrm>
            <a:off x="33600" y="4589400"/>
            <a:ext cx="9076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Building Skills for Life: How to expand and improve computer science education around the world</a:t>
            </a:r>
            <a:endParaRPr sz="1200">
              <a:solidFill>
                <a:schemeClr val="dk1"/>
              </a:solidFill>
              <a:latin typeface="Raleway"/>
              <a:ea typeface="Raleway"/>
              <a:cs typeface="Raleway"/>
              <a:sym typeface="Raleway"/>
            </a:endParaRPr>
          </a:p>
          <a:p>
            <a:pPr marL="0" lvl="0" indent="0" algn="ctr" rtl="0">
              <a:spcBef>
                <a:spcPts val="0"/>
              </a:spcBef>
              <a:spcAft>
                <a:spcPts val="0"/>
              </a:spcAft>
              <a:buNone/>
            </a:pPr>
            <a:r>
              <a:rPr lang="en" sz="1200">
                <a:solidFill>
                  <a:schemeClr val="dk1"/>
                </a:solidFill>
                <a:latin typeface="Raleway"/>
                <a:ea typeface="Raleway"/>
                <a:cs typeface="Raleway"/>
                <a:sym typeface="Raleway"/>
              </a:rPr>
              <a:t>Brookings, 2021</a:t>
            </a:r>
            <a:endParaRPr sz="1200"/>
          </a:p>
        </p:txBody>
      </p:sp>
      <p:sp>
        <p:nvSpPr>
          <p:cNvPr id="667" name="Google Shape;667;p48"/>
          <p:cNvSpPr/>
          <p:nvPr/>
        </p:nvSpPr>
        <p:spPr>
          <a:xfrm>
            <a:off x="4590850" y="594075"/>
            <a:ext cx="3602100" cy="406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49"/>
          <p:cNvPicPr preferRelativeResize="0"/>
          <p:nvPr/>
        </p:nvPicPr>
        <p:blipFill>
          <a:blip r:embed="rId3">
            <a:alphaModFix/>
          </a:blip>
          <a:stretch>
            <a:fillRect/>
          </a:stretch>
        </p:blipFill>
        <p:spPr>
          <a:xfrm>
            <a:off x="701038" y="0"/>
            <a:ext cx="7741920" cy="4838700"/>
          </a:xfrm>
          <a:prstGeom prst="rect">
            <a:avLst/>
          </a:prstGeom>
          <a:noFill/>
          <a:ln>
            <a:noFill/>
          </a:ln>
        </p:spPr>
      </p:pic>
      <p:sp>
        <p:nvSpPr>
          <p:cNvPr id="673" name="Google Shape;673;p49"/>
          <p:cNvSpPr txBox="1"/>
          <p:nvPr/>
        </p:nvSpPr>
        <p:spPr>
          <a:xfrm>
            <a:off x="33600" y="4589400"/>
            <a:ext cx="9076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Building Skills for Life: How to expand and improve computer science education around the world</a:t>
            </a:r>
            <a:endParaRPr sz="1200">
              <a:solidFill>
                <a:schemeClr val="dk1"/>
              </a:solidFill>
              <a:latin typeface="Raleway"/>
              <a:ea typeface="Raleway"/>
              <a:cs typeface="Raleway"/>
              <a:sym typeface="Raleway"/>
            </a:endParaRPr>
          </a:p>
          <a:p>
            <a:pPr marL="0" lvl="0" indent="0" algn="ctr" rtl="0">
              <a:spcBef>
                <a:spcPts val="0"/>
              </a:spcBef>
              <a:spcAft>
                <a:spcPts val="0"/>
              </a:spcAft>
              <a:buNone/>
            </a:pPr>
            <a:r>
              <a:rPr lang="en" sz="1200">
                <a:solidFill>
                  <a:schemeClr val="dk1"/>
                </a:solidFill>
                <a:latin typeface="Raleway"/>
                <a:ea typeface="Raleway"/>
                <a:cs typeface="Raleway"/>
                <a:sym typeface="Raleway"/>
              </a:rPr>
              <a:t>Brookings, 2021</a:t>
            </a:r>
            <a:endParaRPr sz="1200"/>
          </a:p>
        </p:txBody>
      </p:sp>
      <p:sp>
        <p:nvSpPr>
          <p:cNvPr id="674" name="Google Shape;674;p49"/>
          <p:cNvSpPr/>
          <p:nvPr/>
        </p:nvSpPr>
        <p:spPr>
          <a:xfrm>
            <a:off x="5765700" y="594075"/>
            <a:ext cx="2427300" cy="406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50"/>
          <p:cNvPicPr preferRelativeResize="0"/>
          <p:nvPr/>
        </p:nvPicPr>
        <p:blipFill>
          <a:blip r:embed="rId3">
            <a:alphaModFix/>
          </a:blip>
          <a:stretch>
            <a:fillRect/>
          </a:stretch>
        </p:blipFill>
        <p:spPr>
          <a:xfrm>
            <a:off x="701038" y="0"/>
            <a:ext cx="7741920" cy="4838700"/>
          </a:xfrm>
          <a:prstGeom prst="rect">
            <a:avLst/>
          </a:prstGeom>
          <a:noFill/>
          <a:ln>
            <a:noFill/>
          </a:ln>
        </p:spPr>
      </p:pic>
      <p:sp>
        <p:nvSpPr>
          <p:cNvPr id="680" name="Google Shape;680;p50"/>
          <p:cNvSpPr txBox="1"/>
          <p:nvPr/>
        </p:nvSpPr>
        <p:spPr>
          <a:xfrm>
            <a:off x="33600" y="4589400"/>
            <a:ext cx="9076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Building Skills for Life: How to expand and improve computer science education around the world</a:t>
            </a:r>
            <a:endParaRPr sz="1200">
              <a:solidFill>
                <a:schemeClr val="dk1"/>
              </a:solidFill>
              <a:latin typeface="Raleway"/>
              <a:ea typeface="Raleway"/>
              <a:cs typeface="Raleway"/>
              <a:sym typeface="Raleway"/>
            </a:endParaRPr>
          </a:p>
          <a:p>
            <a:pPr marL="0" lvl="0" indent="0" algn="ctr" rtl="0">
              <a:spcBef>
                <a:spcPts val="0"/>
              </a:spcBef>
              <a:spcAft>
                <a:spcPts val="0"/>
              </a:spcAft>
              <a:buNone/>
            </a:pPr>
            <a:r>
              <a:rPr lang="en" sz="1200">
                <a:solidFill>
                  <a:schemeClr val="dk1"/>
                </a:solidFill>
                <a:latin typeface="Raleway"/>
                <a:ea typeface="Raleway"/>
                <a:cs typeface="Raleway"/>
                <a:sym typeface="Raleway"/>
              </a:rPr>
              <a:t>Brookings, 2021</a:t>
            </a:r>
            <a:endParaRPr sz="1200"/>
          </a:p>
        </p:txBody>
      </p:sp>
      <p:sp>
        <p:nvSpPr>
          <p:cNvPr id="681" name="Google Shape;681;p50"/>
          <p:cNvSpPr/>
          <p:nvPr/>
        </p:nvSpPr>
        <p:spPr>
          <a:xfrm>
            <a:off x="6951650" y="594075"/>
            <a:ext cx="1241700" cy="406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51"/>
          <p:cNvPicPr preferRelativeResize="0"/>
          <p:nvPr/>
        </p:nvPicPr>
        <p:blipFill>
          <a:blip r:embed="rId3">
            <a:alphaModFix/>
          </a:blip>
          <a:stretch>
            <a:fillRect/>
          </a:stretch>
        </p:blipFill>
        <p:spPr>
          <a:xfrm>
            <a:off x="701038" y="0"/>
            <a:ext cx="7741920" cy="4838700"/>
          </a:xfrm>
          <a:prstGeom prst="rect">
            <a:avLst/>
          </a:prstGeom>
          <a:noFill/>
          <a:ln>
            <a:noFill/>
          </a:ln>
        </p:spPr>
      </p:pic>
      <p:sp>
        <p:nvSpPr>
          <p:cNvPr id="687" name="Google Shape;687;p51"/>
          <p:cNvSpPr txBox="1"/>
          <p:nvPr/>
        </p:nvSpPr>
        <p:spPr>
          <a:xfrm>
            <a:off x="33600" y="4589400"/>
            <a:ext cx="9076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Building Skills for Life: How to expand and improve computer science education around the world</a:t>
            </a:r>
            <a:endParaRPr sz="1200">
              <a:solidFill>
                <a:schemeClr val="dk1"/>
              </a:solidFill>
              <a:latin typeface="Raleway"/>
              <a:ea typeface="Raleway"/>
              <a:cs typeface="Raleway"/>
              <a:sym typeface="Raleway"/>
            </a:endParaRPr>
          </a:p>
          <a:p>
            <a:pPr marL="0" lvl="0" indent="0" algn="ctr" rtl="0">
              <a:spcBef>
                <a:spcPts val="0"/>
              </a:spcBef>
              <a:spcAft>
                <a:spcPts val="0"/>
              </a:spcAft>
              <a:buNone/>
            </a:pPr>
            <a:r>
              <a:rPr lang="en" sz="1200">
                <a:solidFill>
                  <a:schemeClr val="dk1"/>
                </a:solidFill>
                <a:latin typeface="Raleway"/>
                <a:ea typeface="Raleway"/>
                <a:cs typeface="Raleway"/>
                <a:sym typeface="Raleway"/>
              </a:rPr>
              <a:t>Brookings, 2021</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t>Questions?</a:t>
            </a:r>
            <a:endParaRPr sz="8000"/>
          </a:p>
        </p:txBody>
      </p:sp>
      <p:sp>
        <p:nvSpPr>
          <p:cNvPr id="693" name="Google Shape;693;p5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52400" y="1143350"/>
            <a:ext cx="5003377" cy="3016274"/>
          </a:xfrm>
          <a:prstGeom prst="rect">
            <a:avLst/>
          </a:prstGeom>
          <a:noFill/>
          <a:ln>
            <a:noFill/>
          </a:ln>
        </p:spPr>
      </p:pic>
      <p:sp>
        <p:nvSpPr>
          <p:cNvPr id="81" name="Google Shape;81;p17"/>
          <p:cNvSpPr txBox="1"/>
          <p:nvPr/>
        </p:nvSpPr>
        <p:spPr>
          <a:xfrm>
            <a:off x="485975" y="231225"/>
            <a:ext cx="4669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Raleway"/>
                <a:ea typeface="Raleway"/>
                <a:cs typeface="Raleway"/>
                <a:sym typeface="Raleway"/>
              </a:rPr>
              <a:t>Expanding Computing Education Pathways Alliance</a:t>
            </a:r>
            <a:endParaRPr sz="1700">
              <a:latin typeface="Raleway"/>
              <a:ea typeface="Raleway"/>
              <a:cs typeface="Raleway"/>
              <a:sym typeface="Raleway"/>
            </a:endParaRPr>
          </a:p>
        </p:txBody>
      </p:sp>
      <p:pic>
        <p:nvPicPr>
          <p:cNvPr id="82" name="Google Shape;82;p17"/>
          <p:cNvPicPr preferRelativeResize="0"/>
          <p:nvPr/>
        </p:nvPicPr>
        <p:blipFill>
          <a:blip r:embed="rId4">
            <a:alphaModFix/>
          </a:blip>
          <a:stretch>
            <a:fillRect/>
          </a:stretch>
        </p:blipFill>
        <p:spPr>
          <a:xfrm>
            <a:off x="5665220" y="1063613"/>
            <a:ext cx="3314580" cy="3016275"/>
          </a:xfrm>
          <a:prstGeom prst="rect">
            <a:avLst/>
          </a:prstGeom>
          <a:noFill/>
          <a:ln>
            <a:noFill/>
          </a:ln>
        </p:spPr>
      </p:pic>
      <p:sp>
        <p:nvSpPr>
          <p:cNvPr id="83" name="Google Shape;83;p17"/>
          <p:cNvSpPr txBox="1"/>
          <p:nvPr/>
        </p:nvSpPr>
        <p:spPr>
          <a:xfrm>
            <a:off x="1320875" y="444747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ecepalliance.org</a:t>
            </a:r>
            <a:endParaRPr>
              <a:latin typeface="Raleway"/>
              <a:ea typeface="Raleway"/>
              <a:cs typeface="Raleway"/>
              <a:sym typeface="Raleway"/>
            </a:endParaRPr>
          </a:p>
        </p:txBody>
      </p:sp>
      <p:sp>
        <p:nvSpPr>
          <p:cNvPr id="84" name="Google Shape;84;p17"/>
          <p:cNvSpPr txBox="1"/>
          <p:nvPr/>
        </p:nvSpPr>
        <p:spPr>
          <a:xfrm>
            <a:off x="5822513" y="444747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aleway"/>
                <a:ea typeface="Raleway"/>
                <a:cs typeface="Raleway"/>
                <a:sym typeface="Raleway"/>
              </a:rPr>
              <a:t>csforallmn.org</a:t>
            </a:r>
            <a:endParaRPr>
              <a:latin typeface="Raleway"/>
              <a:ea typeface="Raleway"/>
              <a:cs typeface="Raleway"/>
              <a:sym typeface="Raleway"/>
            </a:endParaRPr>
          </a:p>
        </p:txBody>
      </p:sp>
      <p:cxnSp>
        <p:nvCxnSpPr>
          <p:cNvPr id="85" name="Google Shape;85;p17"/>
          <p:cNvCxnSpPr/>
          <p:nvPr/>
        </p:nvCxnSpPr>
        <p:spPr>
          <a:xfrm>
            <a:off x="2928025" y="2095150"/>
            <a:ext cx="2973000" cy="672300"/>
          </a:xfrm>
          <a:prstGeom prst="straightConnector1">
            <a:avLst/>
          </a:prstGeom>
          <a:noFill/>
          <a:ln w="28575" cap="flat" cmpd="sng">
            <a:solidFill>
              <a:schemeClr val="dk2"/>
            </a:solidFill>
            <a:prstDash val="solid"/>
            <a:round/>
            <a:headEnd type="none" w="med" len="med"/>
            <a:tailEnd type="stealth" w="med" len="med"/>
          </a:ln>
        </p:spPr>
      </p:cxnSp>
      <p:sp>
        <p:nvSpPr>
          <p:cNvPr id="86" name="Google Shape;86;p17"/>
          <p:cNvSpPr txBox="1"/>
          <p:nvPr/>
        </p:nvSpPr>
        <p:spPr>
          <a:xfrm>
            <a:off x="5901025" y="231225"/>
            <a:ext cx="30897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Raleway"/>
                <a:ea typeface="Raleway"/>
                <a:cs typeface="Raleway"/>
                <a:sym typeface="Raleway"/>
              </a:rPr>
              <a:t>Computer Science for All MN</a:t>
            </a:r>
            <a:endParaRPr sz="1700">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53"/>
          <p:cNvSpPr txBox="1">
            <a:spLocks noGrp="1"/>
          </p:cNvSpPr>
          <p:nvPr>
            <p:ph type="title"/>
          </p:nvPr>
        </p:nvSpPr>
        <p:spPr>
          <a:xfrm>
            <a:off x="265500" y="139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Let’s connect</a:t>
            </a:r>
            <a:endParaRPr/>
          </a:p>
        </p:txBody>
      </p:sp>
      <p:sp>
        <p:nvSpPr>
          <p:cNvPr id="699" name="Google Shape;699;p53"/>
          <p:cNvSpPr txBox="1">
            <a:spLocks noGrp="1"/>
          </p:cNvSpPr>
          <p:nvPr>
            <p:ph type="subTitle" idx="1"/>
          </p:nvPr>
        </p:nvSpPr>
        <p:spPr>
          <a:xfrm>
            <a:off x="265500" y="1583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Lana Peterson</a:t>
            </a:r>
            <a:endParaRPr b="1"/>
          </a:p>
          <a:p>
            <a:pPr marL="0" lvl="0" indent="0" algn="ctr" rtl="0">
              <a:spcBef>
                <a:spcPts val="0"/>
              </a:spcBef>
              <a:spcAft>
                <a:spcPts val="0"/>
              </a:spcAft>
              <a:buNone/>
            </a:pPr>
            <a:endParaRPr/>
          </a:p>
          <a:p>
            <a:pPr marL="0" lvl="0" indent="0" algn="ctr" rtl="0">
              <a:spcBef>
                <a:spcPts val="0"/>
              </a:spcBef>
              <a:spcAft>
                <a:spcPts val="0"/>
              </a:spcAft>
              <a:buNone/>
            </a:pPr>
            <a:r>
              <a:rPr lang="en"/>
              <a:t>Director of Community Engagement</a:t>
            </a:r>
            <a:endParaRPr/>
          </a:p>
          <a:p>
            <a:pPr marL="0" lvl="0" indent="0" algn="ctr" rtl="0">
              <a:spcBef>
                <a:spcPts val="0"/>
              </a:spcBef>
              <a:spcAft>
                <a:spcPts val="0"/>
              </a:spcAft>
              <a:buNone/>
            </a:pPr>
            <a:endParaRPr/>
          </a:p>
          <a:p>
            <a:pPr marL="0" lvl="0" indent="0" algn="ctr" rtl="0">
              <a:spcBef>
                <a:spcPts val="0"/>
              </a:spcBef>
              <a:spcAft>
                <a:spcPts val="0"/>
              </a:spcAft>
              <a:buNone/>
            </a:pPr>
            <a:r>
              <a:rPr lang="en"/>
              <a:t>Learning + Technologies Collaborative</a:t>
            </a:r>
            <a:endParaRPr/>
          </a:p>
          <a:p>
            <a:pPr marL="0" lvl="0" indent="0" algn="ctr" rtl="0">
              <a:spcBef>
                <a:spcPts val="0"/>
              </a:spcBef>
              <a:spcAft>
                <a:spcPts val="0"/>
              </a:spcAft>
              <a:buNone/>
            </a:pPr>
            <a:r>
              <a:rPr lang="en"/>
              <a:t>University of Minnesota</a:t>
            </a:r>
            <a:endParaRPr/>
          </a:p>
        </p:txBody>
      </p:sp>
      <p:sp>
        <p:nvSpPr>
          <p:cNvPr id="700" name="Google Shape;700;p5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3"/>
              </a:rPr>
              <a:t>pete6118@umn.edu</a:t>
            </a:r>
            <a:endParaRPr/>
          </a:p>
          <a:p>
            <a:pPr marL="0" lvl="0" indent="0" algn="l" rtl="0">
              <a:spcBef>
                <a:spcPts val="1600"/>
              </a:spcBef>
              <a:spcAft>
                <a:spcPts val="1600"/>
              </a:spcAft>
              <a:buNone/>
            </a:pPr>
            <a:r>
              <a:rPr lang="en"/>
              <a:t>linkedin.com/in/lanapeterson/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&amp; Representation</a:t>
            </a:r>
            <a:endParaRPr/>
          </a:p>
        </p:txBody>
      </p:sp>
      <p:sp>
        <p:nvSpPr>
          <p:cNvPr id="92" name="Google Shape;92;p18"/>
          <p:cNvSpPr txBox="1">
            <a:spLocks noGrp="1"/>
          </p:cNvSpPr>
          <p:nvPr>
            <p:ph type="body" idx="2"/>
          </p:nvPr>
        </p:nvSpPr>
        <p:spPr>
          <a:xfrm>
            <a:off x="5509825" y="148975"/>
            <a:ext cx="3492900" cy="4419900"/>
          </a:xfrm>
          <a:prstGeom prst="rect">
            <a:avLst/>
          </a:prstGeom>
          <a:noFill/>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highlight>
                  <a:srgbClr val="FFFFFF"/>
                </a:highlight>
              </a:rPr>
              <a:t>Rural schools, urban schools, and schools with high percentages of economically disadvantaged students are less likely to offer computer science. </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Black/African American students, Hispanic students, and Native American/Alaskan students are less likely to attend a school that offers computer science.</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Studies show that children who study computer science perform better in other subjects, excel at problem-solving, and are 17% more likely to enroll in college.</a:t>
            </a:r>
            <a:endParaRPr>
              <a:solidFill>
                <a:schemeClr val="dk1"/>
              </a:solidFill>
              <a:highlight>
                <a:srgbClr val="FFFFFF"/>
              </a:highlight>
            </a:endParaRPr>
          </a:p>
          <a:p>
            <a:pPr marL="0" lvl="0" indent="0" algn="l" rtl="0">
              <a:spcBef>
                <a:spcPts val="1600"/>
              </a:spcBef>
              <a:spcAft>
                <a:spcPts val="1600"/>
              </a:spcAft>
              <a:buNone/>
            </a:pPr>
            <a:r>
              <a:rPr lang="en">
                <a:solidFill>
                  <a:schemeClr val="dk1"/>
                </a:solidFill>
                <a:highlight>
                  <a:srgbClr val="FFFFFF"/>
                </a:highlight>
              </a:rPr>
              <a:t>Image &amp; stats from: code.org/diversity</a:t>
            </a:r>
            <a:endParaRPr>
              <a:solidFill>
                <a:schemeClr val="dk1"/>
              </a:solidFill>
              <a:highlight>
                <a:srgbClr val="FFFFFF"/>
              </a:highlight>
            </a:endParaRPr>
          </a:p>
        </p:txBody>
      </p:sp>
      <p:pic>
        <p:nvPicPr>
          <p:cNvPr id="93" name="Google Shape;93;p18"/>
          <p:cNvPicPr preferRelativeResize="0"/>
          <p:nvPr/>
        </p:nvPicPr>
        <p:blipFill>
          <a:blip r:embed="rId3">
            <a:alphaModFix/>
          </a:blip>
          <a:stretch>
            <a:fillRect/>
          </a:stretch>
        </p:blipFill>
        <p:spPr>
          <a:xfrm>
            <a:off x="163375" y="1569525"/>
            <a:ext cx="5346453" cy="2999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871950" y="96300"/>
            <a:ext cx="5400111" cy="4647001"/>
          </a:xfrm>
          <a:prstGeom prst="rect">
            <a:avLst/>
          </a:prstGeom>
          <a:noFill/>
          <a:ln>
            <a:noFill/>
          </a:ln>
        </p:spPr>
      </p:pic>
      <p:sp>
        <p:nvSpPr>
          <p:cNvPr id="99" name="Google Shape;99;p19"/>
          <p:cNvSpPr txBox="1"/>
          <p:nvPr/>
        </p:nvSpPr>
        <p:spPr>
          <a:xfrm>
            <a:off x="353425" y="4743300"/>
            <a:ext cx="807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Raleway"/>
                <a:ea typeface="Raleway"/>
                <a:cs typeface="Raleway"/>
                <a:sym typeface="Raleway"/>
                <a:hlinkClick r:id="rId4"/>
              </a:rPr>
              <a:t>K-12 Computer Science Framework</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Agency, Skills, and Opportunities</a:t>
            </a:r>
            <a:endParaRPr/>
          </a:p>
        </p:txBody>
      </p:sp>
      <p:sp>
        <p:nvSpPr>
          <p:cNvPr id="105" name="Google Shape;105;p20"/>
          <p:cNvSpPr txBox="1">
            <a:spLocks noGrp="1"/>
          </p:cNvSpPr>
          <p:nvPr>
            <p:ph type="body" idx="2"/>
          </p:nvPr>
        </p:nvSpPr>
        <p:spPr>
          <a:xfrm>
            <a:off x="4832400" y="4205800"/>
            <a:ext cx="3999900" cy="36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mntech.org/report-the-state-of-tech-talent/</a:t>
            </a:r>
            <a:endParaRPr/>
          </a:p>
        </p:txBody>
      </p:sp>
      <p:pic>
        <p:nvPicPr>
          <p:cNvPr id="106" name="Google Shape;106;p20"/>
          <p:cNvPicPr preferRelativeResize="0"/>
          <p:nvPr/>
        </p:nvPicPr>
        <p:blipFill>
          <a:blip r:embed="rId3">
            <a:alphaModFix/>
          </a:blip>
          <a:stretch>
            <a:fillRect/>
          </a:stretch>
        </p:blipFill>
        <p:spPr>
          <a:xfrm>
            <a:off x="5384477" y="1206450"/>
            <a:ext cx="2314800" cy="2999349"/>
          </a:xfrm>
          <a:prstGeom prst="rect">
            <a:avLst/>
          </a:prstGeom>
          <a:noFill/>
          <a:ln>
            <a:noFill/>
          </a:ln>
        </p:spPr>
      </p:pic>
      <p:sp>
        <p:nvSpPr>
          <p:cNvPr id="107" name="Google Shape;107;p20"/>
          <p:cNvSpPr txBox="1">
            <a:spLocks noGrp="1"/>
          </p:cNvSpPr>
          <p:nvPr>
            <p:ph type="body" idx="2"/>
          </p:nvPr>
        </p:nvSpPr>
        <p:spPr>
          <a:xfrm>
            <a:off x="364000" y="1261275"/>
            <a:ext cx="4363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FFFF"/>
                </a:highlight>
              </a:rPr>
              <a:t>Minnesota Key Industries:</a:t>
            </a:r>
            <a:endParaRPr b="1">
              <a:solidFill>
                <a:schemeClr val="dk1"/>
              </a:solidFill>
              <a:highlight>
                <a:srgbClr val="FFFFFF"/>
              </a:highlight>
            </a:endParaRPr>
          </a:p>
          <a:p>
            <a:pPr marL="457200" lvl="0" indent="-317500" algn="l" rtl="0">
              <a:spcBef>
                <a:spcPts val="1600"/>
              </a:spcBef>
              <a:spcAft>
                <a:spcPts val="0"/>
              </a:spcAft>
              <a:buClr>
                <a:schemeClr val="dk1"/>
              </a:buClr>
              <a:buSzPts val="1400"/>
              <a:buChar char="●"/>
            </a:pPr>
            <a:r>
              <a:rPr lang="en">
                <a:solidFill>
                  <a:schemeClr val="dk1"/>
                </a:solidFill>
                <a:highlight>
                  <a:srgbClr val="FFFFFF"/>
                </a:highlight>
              </a:rPr>
              <a:t>Advanced manufacturing</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Leading Life Sciences</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Clean Tech &amp; Renewable Energy</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Food &amp; Agriculture</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Technology &amp; Innovation</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World Class Retail</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Services Supporting our Ecosystem</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Finance and &amp; Insurance Ecosystem</a:t>
            </a:r>
            <a:endParaRPr>
              <a:solidFill>
                <a:schemeClr val="dk1"/>
              </a:solidFill>
              <a:highlight>
                <a:srgbClr val="FFFFFF"/>
              </a:highlight>
            </a:endParaRPr>
          </a:p>
          <a:p>
            <a:pPr marL="0" lvl="0" indent="0" algn="l" rtl="0">
              <a:spcBef>
                <a:spcPts val="1600"/>
              </a:spcBef>
              <a:spcAft>
                <a:spcPts val="1600"/>
              </a:spcAft>
              <a:buNone/>
            </a:pPr>
            <a:r>
              <a:rPr lang="en">
                <a:solidFill>
                  <a:schemeClr val="dk1"/>
                </a:solidFill>
                <a:highlight>
                  <a:srgbClr val="FFFFFF"/>
                </a:highlight>
              </a:rPr>
              <a:t>List from: mn.gov/deed/joinusmn/key-industries/</a:t>
            </a:r>
            <a:endParaRPr>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Agency, Skills, and Opportunities</a:t>
            </a:r>
            <a:endParaRPr/>
          </a:p>
        </p:txBody>
      </p:sp>
      <p:sp>
        <p:nvSpPr>
          <p:cNvPr id="113" name="Google Shape;113;p21"/>
          <p:cNvSpPr txBox="1">
            <a:spLocks noGrp="1"/>
          </p:cNvSpPr>
          <p:nvPr>
            <p:ph type="body" idx="2"/>
          </p:nvPr>
        </p:nvSpPr>
        <p:spPr>
          <a:xfrm>
            <a:off x="364000" y="1261275"/>
            <a:ext cx="47403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b="1">
                <a:solidFill>
                  <a:schemeClr val="dk1"/>
                </a:solidFill>
                <a:highlight>
                  <a:srgbClr val="FFCC33"/>
                </a:highlight>
              </a:rPr>
              <a:t>Young people of all races and cultures want to learn computer science (CS).</a:t>
            </a:r>
            <a:endParaRPr b="1">
              <a:solidFill>
                <a:schemeClr val="dk1"/>
              </a:solidFill>
              <a:highlight>
                <a:srgbClr val="FFCC33"/>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CS equips young people with the problem solving, critical thinking, collaboration, and technical skills to create solutions for issues they care about now.</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There are some initial studies that show participation in CS education improves creativity, math, metacognition, and spatial skills and that these skills transfer to performance in other subjects. (https://codeorg.medium.com/cs-helps-students-outperform-in-school-college-and-workplace-66dd64a69536)</a:t>
            </a:r>
            <a:endParaRPr>
              <a:solidFill>
                <a:schemeClr val="dk1"/>
              </a:solidFill>
              <a:highlight>
                <a:srgbClr val="FFFFFF"/>
              </a:highlight>
            </a:endParaRPr>
          </a:p>
          <a:p>
            <a:pPr marL="0" lvl="0" indent="0" algn="l" rtl="0">
              <a:spcBef>
                <a:spcPts val="1600"/>
              </a:spcBef>
              <a:spcAft>
                <a:spcPts val="1600"/>
              </a:spcAft>
              <a:buNone/>
            </a:pPr>
            <a:endParaRPr b="1">
              <a:solidFill>
                <a:schemeClr val="dk1"/>
              </a:solidFill>
              <a:highlight>
                <a:srgbClr val="FFFFFF"/>
              </a:highlight>
            </a:endParaRPr>
          </a:p>
        </p:txBody>
      </p:sp>
      <p:pic>
        <p:nvPicPr>
          <p:cNvPr id="114" name="Google Shape;114;p21"/>
          <p:cNvPicPr preferRelativeResize="0"/>
          <p:nvPr/>
        </p:nvPicPr>
        <p:blipFill>
          <a:blip r:embed="rId3">
            <a:alphaModFix/>
          </a:blip>
          <a:stretch>
            <a:fillRect/>
          </a:stretch>
        </p:blipFill>
        <p:spPr>
          <a:xfrm>
            <a:off x="5457000" y="1894250"/>
            <a:ext cx="3419676" cy="1282375"/>
          </a:xfrm>
          <a:prstGeom prst="rect">
            <a:avLst/>
          </a:prstGeom>
          <a:noFill/>
          <a:ln>
            <a:noFill/>
          </a:ln>
        </p:spPr>
      </p:pic>
      <p:sp>
        <p:nvSpPr>
          <p:cNvPr id="115" name="Google Shape;115;p21"/>
          <p:cNvSpPr txBox="1"/>
          <p:nvPr/>
        </p:nvSpPr>
        <p:spPr>
          <a:xfrm>
            <a:off x="5832300" y="326682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https://centerx.gseis.ucla.edu/computer-science-equity-project/student-voice/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Agency, Skills, and Opportunities</a:t>
            </a:r>
            <a:endParaRPr/>
          </a:p>
        </p:txBody>
      </p:sp>
      <p:sp>
        <p:nvSpPr>
          <p:cNvPr id="121" name="Google Shape;121;p22"/>
          <p:cNvSpPr txBox="1">
            <a:spLocks noGrp="1"/>
          </p:cNvSpPr>
          <p:nvPr>
            <p:ph type="body" idx="2"/>
          </p:nvPr>
        </p:nvSpPr>
        <p:spPr>
          <a:xfrm>
            <a:off x="364000" y="1261275"/>
            <a:ext cx="47403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highlight>
                  <a:srgbClr val="FFFFFF"/>
                </a:highlight>
              </a:rPr>
              <a:t>Young people of all races and cultures want to learn computer science (CS).</a:t>
            </a: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b="1">
                <a:solidFill>
                  <a:schemeClr val="dk1"/>
                </a:solidFill>
                <a:highlight>
                  <a:srgbClr val="FFCC33"/>
                </a:highlight>
              </a:rPr>
              <a:t>CS equips young people with the problem solving, critical thinking, collaboration, and technical skills to create solutions for issues they care about now.</a:t>
            </a:r>
            <a:endParaRPr b="1">
              <a:solidFill>
                <a:schemeClr val="dk1"/>
              </a:solidFill>
              <a:highlight>
                <a:srgbClr val="FFCC33"/>
              </a:highlight>
            </a:endParaRPr>
          </a:p>
          <a:p>
            <a:pPr marL="457200" lvl="0" indent="-317500" algn="l" rtl="0">
              <a:spcBef>
                <a:spcPts val="0"/>
              </a:spcBef>
              <a:spcAft>
                <a:spcPts val="0"/>
              </a:spcAft>
              <a:buClr>
                <a:schemeClr val="dk1"/>
              </a:buClr>
              <a:buSzPts val="1400"/>
              <a:buChar char="●"/>
            </a:pPr>
            <a:r>
              <a:rPr lang="en">
                <a:solidFill>
                  <a:schemeClr val="dk1"/>
                </a:solidFill>
                <a:highlight>
                  <a:srgbClr val="FFFFFF"/>
                </a:highlight>
              </a:rPr>
              <a:t>There are some initial studies that show participation in CS education improves creativity, math, metacognition, and spatial skills and that these skills transfer to performance in other subjects. (https://codeorg.medium.com/cs-helps-students-outperform-in-school-college-and-workplace-66dd64a69536)</a:t>
            </a:r>
            <a:endParaRPr>
              <a:solidFill>
                <a:schemeClr val="dk1"/>
              </a:solidFill>
              <a:highlight>
                <a:srgbClr val="FFFFFF"/>
              </a:highlight>
            </a:endParaRPr>
          </a:p>
          <a:p>
            <a:pPr marL="0" lvl="0" indent="0" algn="l" rtl="0">
              <a:spcBef>
                <a:spcPts val="1600"/>
              </a:spcBef>
              <a:spcAft>
                <a:spcPts val="1600"/>
              </a:spcAft>
              <a:buNone/>
            </a:pPr>
            <a:endParaRPr b="1">
              <a:solidFill>
                <a:schemeClr val="dk1"/>
              </a:solidFill>
              <a:highlight>
                <a:srgbClr val="FFFFFF"/>
              </a:highlight>
            </a:endParaRPr>
          </a:p>
        </p:txBody>
      </p:sp>
      <p:pic>
        <p:nvPicPr>
          <p:cNvPr id="122" name="Google Shape;122;p22"/>
          <p:cNvPicPr preferRelativeResize="0"/>
          <p:nvPr/>
        </p:nvPicPr>
        <p:blipFill>
          <a:blip r:embed="rId3">
            <a:alphaModFix/>
          </a:blip>
          <a:stretch>
            <a:fillRect/>
          </a:stretch>
        </p:blipFill>
        <p:spPr>
          <a:xfrm>
            <a:off x="5457000" y="1894250"/>
            <a:ext cx="3419676" cy="1282375"/>
          </a:xfrm>
          <a:prstGeom prst="rect">
            <a:avLst/>
          </a:prstGeom>
          <a:noFill/>
          <a:ln>
            <a:noFill/>
          </a:ln>
        </p:spPr>
      </p:pic>
      <p:sp>
        <p:nvSpPr>
          <p:cNvPr id="123" name="Google Shape;123;p22"/>
          <p:cNvSpPr txBox="1"/>
          <p:nvPr/>
        </p:nvSpPr>
        <p:spPr>
          <a:xfrm>
            <a:off x="5832300" y="326682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https://centerx.gseis.ucla.edu/computer-science-equity-project/student-voice/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6EA669-1FA8-4B6C-ADFF-05F7A19AEC8C}"/>
</file>

<file path=customXml/itemProps2.xml><?xml version="1.0" encoding="utf-8"?>
<ds:datastoreItem xmlns:ds="http://schemas.openxmlformats.org/officeDocument/2006/customXml" ds:itemID="{82D7F7F2-8142-4511-BE52-A127CE298A52}"/>
</file>

<file path=customXml/itemProps3.xml><?xml version="1.0" encoding="utf-8"?>
<ds:datastoreItem xmlns:ds="http://schemas.openxmlformats.org/officeDocument/2006/customXml" ds:itemID="{660DC3DC-CD17-4E8E-AD06-487373835C19}"/>
</file>

<file path=docProps/app.xml><?xml version="1.0" encoding="utf-8"?>
<Properties xmlns="http://schemas.openxmlformats.org/officeDocument/2006/extended-properties" xmlns:vt="http://schemas.openxmlformats.org/officeDocument/2006/docPropsVTypes">
  <TotalTime>0</TotalTime>
  <Words>1554</Words>
  <Application>Microsoft Office PowerPoint</Application>
  <PresentationFormat>On-screen Show (16:9)</PresentationFormat>
  <Paragraphs>220</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Raleway</vt:lpstr>
      <vt:lpstr>Simple Light</vt:lpstr>
      <vt:lpstr>Current Context of Computer Science Education in Minnesota</vt:lpstr>
      <vt:lpstr>PowerPoint Presentation</vt:lpstr>
      <vt:lpstr>Research-Practice Partnerships</vt:lpstr>
      <vt:lpstr>PowerPoint Presentation</vt:lpstr>
      <vt:lpstr>Access &amp; Representation</vt:lpstr>
      <vt:lpstr>PowerPoint Presentation</vt:lpstr>
      <vt:lpstr>Agency, Skills, and Opportunities</vt:lpstr>
      <vt:lpstr>Agency, Skills, and Opportunities</vt:lpstr>
      <vt:lpstr>Agency, Skills, and Opportunities</vt:lpstr>
      <vt:lpstr>Agency, Skills, and Opportunities</vt:lpstr>
      <vt:lpstr>Driving Questions</vt:lpstr>
      <vt:lpstr>Complexities of Local Control</vt:lpstr>
      <vt:lpstr>Complexities of Local Control</vt:lpstr>
      <vt:lpstr>Complexities of Local Control</vt:lpstr>
      <vt:lpstr>Complexities of Local Control</vt:lpstr>
      <vt:lpstr>Complexities of Local Control</vt:lpstr>
      <vt:lpstr>PowerPoint Presentation</vt:lpstr>
      <vt:lpstr>Systemic Barriers</vt:lpstr>
      <vt:lpstr>Systemic Barriers</vt:lpstr>
      <vt:lpstr>Systemic Barriers</vt:lpstr>
      <vt:lpstr>Systemic Barriers</vt:lpstr>
      <vt:lpstr>Systemic Barriers</vt:lpstr>
      <vt:lpstr>Systemic Barriers</vt:lpstr>
      <vt:lpstr>Systemic Barriers</vt:lpstr>
      <vt:lpstr>Systemic Barriers</vt:lpstr>
      <vt:lpstr>Systemic Barriers</vt:lpstr>
      <vt:lpstr>CSinBPS: K-12 Computer Science Pathway</vt:lpstr>
      <vt:lpstr>P-Tech Information Technology Program</vt:lpstr>
      <vt:lpstr>K12 CS Pathways for Rural and Tribal Schools</vt:lpstr>
      <vt:lpstr>District Specialized Programs</vt:lpstr>
      <vt:lpstr>Current Legislative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Context of Computer Science Education in Minnesota</dc:title>
  <dc:creator>Carol Bossuyt</dc:creator>
  <cp:lastModifiedBy>Carol Bossuyt</cp:lastModifiedBy>
  <cp:revision>1</cp:revision>
  <dcterms:modified xsi:type="dcterms:W3CDTF">2023-02-23T19:28:48Z</dcterms:modified>
</cp:coreProperties>
</file>