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2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4.xml" ContentType="application/vnd.openxmlformats-officedocument.presentationml.slideLayout+xml"/>
  <Override PartName="/ppt/slideLayouts/slideLayout31.xml" ContentType="application/vnd.openxmlformats-officedocument.presentationml.slideLayout+xml"/>
  <Override PartName="/ppt/notesSlides/notesSlide27.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8.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13.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2" r:id="rId3"/>
  </p:sldMasterIdLst>
  <p:notesMasterIdLst>
    <p:notesMasterId r:id="rId32"/>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12192000" cy="6858000"/>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5" autoAdjust="0"/>
    <p:restoredTop sz="94660"/>
  </p:normalViewPr>
  <p:slideViewPr>
    <p:cSldViewPr snapToGrid="0">
      <p:cViewPr varScale="1">
        <p:scale>
          <a:sx n="78" d="100"/>
          <a:sy n="78" d="100"/>
        </p:scale>
        <p:origin x="3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customXml" Target="../customXml/item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0098"/>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70098"/>
          </a:xfrm>
          <a:prstGeom prst="rect">
            <a:avLst/>
          </a:prstGeom>
        </p:spPr>
        <p:txBody>
          <a:bodyPr vert="horz" lIns="93973" tIns="46986" rIns="93973" bIns="46986" rtlCol="0"/>
          <a:lstStyle>
            <a:lvl1pPr algn="r">
              <a:defRPr sz="1200"/>
            </a:lvl1pPr>
          </a:lstStyle>
          <a:p>
            <a:fld id="{5C6BA012-E376-4BFB-A33E-6CBDF87E6B70}" type="datetimeFigureOut">
              <a:rPr lang="en-US" smtClean="0"/>
              <a:t>6/30/2020</a:t>
            </a:fld>
            <a:endParaRPr lang="en-US"/>
          </a:p>
        </p:txBody>
      </p:sp>
      <p:sp>
        <p:nvSpPr>
          <p:cNvPr id="4" name="Slide Image Placeholder 3"/>
          <p:cNvSpPr>
            <a:spLocks noGrp="1" noRot="1" noChangeAspect="1"/>
          </p:cNvSpPr>
          <p:nvPr>
            <p:ph type="sldImg" idx="2"/>
          </p:nvPr>
        </p:nvSpPr>
        <p:spPr>
          <a:xfrm>
            <a:off x="727075" y="1171575"/>
            <a:ext cx="5622925" cy="3162300"/>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509036"/>
            <a:ext cx="5661660" cy="3689211"/>
          </a:xfrm>
          <a:prstGeom prst="rect">
            <a:avLst/>
          </a:prstGeom>
        </p:spPr>
        <p:txBody>
          <a:bodyPr vert="horz" lIns="93973" tIns="46986" rIns="93973" bIns="469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66733" cy="470097"/>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70097"/>
          </a:xfrm>
          <a:prstGeom prst="rect">
            <a:avLst/>
          </a:prstGeom>
        </p:spPr>
        <p:txBody>
          <a:bodyPr vert="horz" lIns="93973" tIns="46986" rIns="93973" bIns="46986" rtlCol="0" anchor="b"/>
          <a:lstStyle>
            <a:lvl1pPr algn="r">
              <a:defRPr sz="1200"/>
            </a:lvl1pPr>
          </a:lstStyle>
          <a:p>
            <a:fld id="{21384649-464F-4F8B-BDE1-CBC54387E6DE}" type="slidenum">
              <a:rPr lang="en-US" smtClean="0"/>
              <a:t>‹#›</a:t>
            </a:fld>
            <a:endParaRPr lang="en-US"/>
          </a:p>
        </p:txBody>
      </p:sp>
    </p:spTree>
    <p:extLst>
      <p:ext uri="{BB962C8B-B14F-4D97-AF65-F5344CB8AC3E}">
        <p14:creationId xmlns:p14="http://schemas.microsoft.com/office/powerpoint/2010/main" val="3511116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 will open and kick off start to</a:t>
            </a:r>
            <a:r>
              <a:rPr lang="en-US" baseline="0" dirty="0" smtClean="0"/>
              <a:t> webinar</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1</a:t>
            </a:fld>
            <a:endParaRPr lang="en-US"/>
          </a:p>
        </p:txBody>
      </p:sp>
    </p:spTree>
    <p:extLst>
      <p:ext uri="{BB962C8B-B14F-4D97-AF65-F5344CB8AC3E}">
        <p14:creationId xmlns:p14="http://schemas.microsoft.com/office/powerpoint/2010/main" val="2321849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we are going to break down each step of discovery</a:t>
            </a:r>
            <a:r>
              <a:rPr lang="en-US" baseline="0" dirty="0" smtClean="0"/>
              <a:t> and talk about considerations during each step of the process.</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10</a:t>
            </a:fld>
            <a:endParaRPr lang="en-US"/>
          </a:p>
        </p:txBody>
      </p:sp>
    </p:spTree>
    <p:extLst>
      <p:ext uri="{BB962C8B-B14F-4D97-AF65-F5344CB8AC3E}">
        <p14:creationId xmlns:p14="http://schemas.microsoft.com/office/powerpoint/2010/main" val="2115299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a:t>
            </a:r>
            <a:r>
              <a:rPr lang="en-US" baseline="0" dirty="0" smtClean="0"/>
              <a:t> about PPE, what will be used, lay out clear expectations for practitioner, job seeker, environment activities will be occurring in.  Safety is first and we must follow guidelines on that date through each step of the process.  Note:  guidelines may change over the course of time depending on the pandemic!</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11</a:t>
            </a:fld>
            <a:endParaRPr lang="en-US"/>
          </a:p>
        </p:txBody>
      </p:sp>
    </p:spTree>
    <p:extLst>
      <p:ext uri="{BB962C8B-B14F-4D97-AF65-F5344CB8AC3E}">
        <p14:creationId xmlns:p14="http://schemas.microsoft.com/office/powerpoint/2010/main" val="256364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practitioners</a:t>
            </a:r>
            <a:r>
              <a:rPr lang="en-US" baseline="0" dirty="0" smtClean="0"/>
              <a:t> will need team help, make sure meetings include all team members.  Discuss steps of CE and take note of who can help gather information.  It is really important team agrees to move forward with discovery.  Explain there may be some aspects of the process depending on information discovered that will need to be completed when businesses have fully opened up.  </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12</a:t>
            </a:fld>
            <a:endParaRPr lang="en-US"/>
          </a:p>
        </p:txBody>
      </p:sp>
    </p:spTree>
    <p:extLst>
      <p:ext uri="{BB962C8B-B14F-4D97-AF65-F5344CB8AC3E}">
        <p14:creationId xmlns:p14="http://schemas.microsoft.com/office/powerpoint/2010/main" val="1334192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 all the information you would typically share at an initial meeting.  You may go through it on your screen or send out to team participants before or after the meeting.  </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13</a:t>
            </a:fld>
            <a:endParaRPr lang="en-US"/>
          </a:p>
        </p:txBody>
      </p:sp>
    </p:spTree>
    <p:extLst>
      <p:ext uri="{BB962C8B-B14F-4D97-AF65-F5344CB8AC3E}">
        <p14:creationId xmlns:p14="http://schemas.microsoft.com/office/powerpoint/2010/main" val="601562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the discovery steps including the interviews.  The</a:t>
            </a:r>
            <a:r>
              <a:rPr lang="en-US" baseline="0" dirty="0" smtClean="0"/>
              <a:t> practitioner may need to complete more interviews and maybe people are more accessible to interview during this time.  Gather all the information possible since in person services are potentially less.  This would be the time to expand information gathered through interviews with people who know the job seeker!  Gather and get consents prior to completing interviews.</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14</a:t>
            </a:fld>
            <a:endParaRPr lang="en-US"/>
          </a:p>
        </p:txBody>
      </p:sp>
    </p:spTree>
    <p:extLst>
      <p:ext uri="{BB962C8B-B14F-4D97-AF65-F5344CB8AC3E}">
        <p14:creationId xmlns:p14="http://schemas.microsoft.com/office/powerpoint/2010/main" val="2466033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you are using photos and videos sent to you from others, there are going to be more follow up questions.  You will need to ask more follow up questions as you typically would in person after you view the video to ensure understanding of what you see and details gathered from photos or videos.  If you have taken MN CE training, you have practice asking those follow up questions, and writing descriptively from short video clips.</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15</a:t>
            </a:fld>
            <a:endParaRPr lang="en-US"/>
          </a:p>
        </p:txBody>
      </p:sp>
    </p:spTree>
    <p:extLst>
      <p:ext uri="{BB962C8B-B14F-4D97-AF65-F5344CB8AC3E}">
        <p14:creationId xmlns:p14="http://schemas.microsoft.com/office/powerpoint/2010/main" val="3430313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a:t>
            </a:r>
            <a:r>
              <a:rPr lang="en-US" baseline="0" dirty="0" smtClean="0"/>
              <a:t> caution when recording information you see.  Follow up with your job seeker on the meaning of what you see!  Some in person services may occur but check with your supervisor and program guidelines prior to in person services.  Talk to the job seeker and their team about safety and how services will be delivered.  </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16</a:t>
            </a:fld>
            <a:endParaRPr lang="en-US"/>
          </a:p>
        </p:txBody>
      </p:sp>
    </p:spTree>
    <p:extLst>
      <p:ext uri="{BB962C8B-B14F-4D97-AF65-F5344CB8AC3E}">
        <p14:creationId xmlns:p14="http://schemas.microsoft.com/office/powerpoint/2010/main" val="7367790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Interviewing</a:t>
            </a:r>
            <a:r>
              <a:rPr lang="en-US" baseline="0" dirty="0" smtClean="0"/>
              <a:t> people who know the job seeker will require little change in the CE process.  Remember to use open ended questions to gather rich information!</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17</a:t>
            </a:fld>
            <a:endParaRPr lang="en-US"/>
          </a:p>
        </p:txBody>
      </p:sp>
    </p:spTree>
    <p:extLst>
      <p:ext uri="{BB962C8B-B14F-4D97-AF65-F5344CB8AC3E}">
        <p14:creationId xmlns:p14="http://schemas.microsoft.com/office/powerpoint/2010/main" val="1492038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some life activities depending upon the job seeker that can be in person especially if outside or in open areas following</a:t>
            </a:r>
            <a:r>
              <a:rPr lang="en-US" baseline="0" dirty="0" smtClean="0"/>
              <a:t> safety guidelines.  There are some life activities the job seeker can complete and have someone at home could potentially video using a cell phone and send the videos of the job seeker completing those to the practitioner.  The caution here is that the job seeker has interest and skills to reveal in.  For example there are chores the job seeker performs, but may not have interest in such as doing dishes.  Find those routines or items the job seeker completes with interest while demonstrating skills.  </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18</a:t>
            </a:fld>
            <a:endParaRPr lang="en-US"/>
          </a:p>
        </p:txBody>
      </p:sp>
    </p:spTree>
    <p:extLst>
      <p:ext uri="{BB962C8B-B14F-4D97-AF65-F5344CB8AC3E}">
        <p14:creationId xmlns:p14="http://schemas.microsoft.com/office/powerpoint/2010/main" val="12674195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some activities that may need to wait to observe.  That is ok, move forward with the items of discovery you can complete and</a:t>
            </a:r>
            <a:r>
              <a:rPr lang="en-US" baseline="0" dirty="0" smtClean="0"/>
              <a:t> then come back to those that require more community access or participation.</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19</a:t>
            </a:fld>
            <a:endParaRPr lang="en-US"/>
          </a:p>
        </p:txBody>
      </p:sp>
    </p:spTree>
    <p:extLst>
      <p:ext uri="{BB962C8B-B14F-4D97-AF65-F5344CB8AC3E}">
        <p14:creationId xmlns:p14="http://schemas.microsoft.com/office/powerpoint/2010/main" val="77981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down learning objectives</a:t>
            </a:r>
            <a:r>
              <a:rPr lang="en-US" baseline="0" dirty="0" smtClean="0"/>
              <a:t> for this session</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2</a:t>
            </a:fld>
            <a:endParaRPr lang="en-US"/>
          </a:p>
        </p:txBody>
      </p:sp>
    </p:spTree>
    <p:extLst>
      <p:ext uri="{BB962C8B-B14F-4D97-AF65-F5344CB8AC3E}">
        <p14:creationId xmlns:p14="http://schemas.microsoft.com/office/powerpoint/2010/main" val="32070183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you have completed the life</a:t>
            </a:r>
            <a:r>
              <a:rPr lang="en-US" baseline="0" dirty="0" smtClean="0"/>
              <a:t> activities you can, theme development moves forward as usual!</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20</a:t>
            </a:fld>
            <a:endParaRPr lang="en-US"/>
          </a:p>
        </p:txBody>
      </p:sp>
    </p:spTree>
    <p:extLst>
      <p:ext uri="{BB962C8B-B14F-4D97-AF65-F5344CB8AC3E}">
        <p14:creationId xmlns:p14="http://schemas.microsoft.com/office/powerpoint/2010/main" val="1743255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theme testing it</a:t>
            </a:r>
            <a:r>
              <a:rPr lang="en-US" baseline="0" dirty="0" smtClean="0"/>
              <a:t> is important to gather that 3</a:t>
            </a:r>
            <a:r>
              <a:rPr lang="en-US" baseline="30000" dirty="0" smtClean="0"/>
              <a:t>rd</a:t>
            </a:r>
            <a:r>
              <a:rPr lang="en-US" baseline="0" dirty="0" smtClean="0"/>
              <a:t> party review from the ‘expert’.  Make sure when you are theme testing, you can get that.  I know in some recent active discoveries information is being presented electronically for that 3</a:t>
            </a:r>
            <a:r>
              <a:rPr lang="en-US" baseline="30000" dirty="0" smtClean="0"/>
              <a:t>rd</a:t>
            </a:r>
            <a:r>
              <a:rPr lang="en-US" baseline="0" dirty="0" smtClean="0"/>
              <a:t> party input because the activity cannot be performed.  Be creative, consult as needed.  Theme testing may also be a step in the process that occurs when community access is more open.</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21</a:t>
            </a:fld>
            <a:endParaRPr lang="en-US"/>
          </a:p>
        </p:txBody>
      </p:sp>
    </p:spTree>
    <p:extLst>
      <p:ext uri="{BB962C8B-B14F-4D97-AF65-F5344CB8AC3E}">
        <p14:creationId xmlns:p14="http://schemas.microsoft.com/office/powerpoint/2010/main" val="19599852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CE planning meeting can occur</a:t>
            </a:r>
            <a:r>
              <a:rPr lang="en-US" baseline="0" dirty="0" smtClean="0"/>
              <a:t> virtually, we have a template if practitioners are interested we are happy to send that out.  Just be sure the job seeker can approve information as it is gathered and that all participants can attend.</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22</a:t>
            </a:fld>
            <a:endParaRPr lang="en-US"/>
          </a:p>
        </p:txBody>
      </p:sp>
    </p:spTree>
    <p:extLst>
      <p:ext uri="{BB962C8B-B14F-4D97-AF65-F5344CB8AC3E}">
        <p14:creationId xmlns:p14="http://schemas.microsoft.com/office/powerpoint/2010/main" val="39049888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the meeting the typical process would occur, sending the final</a:t>
            </a:r>
            <a:r>
              <a:rPr lang="en-US" baseline="0" dirty="0" smtClean="0"/>
              <a:t> visual resume and CE plan out to all team members with all the information gathered at that final meeting.  </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23</a:t>
            </a:fld>
            <a:endParaRPr lang="en-US"/>
          </a:p>
        </p:txBody>
      </p:sp>
    </p:spTree>
    <p:extLst>
      <p:ext uri="{BB962C8B-B14F-4D97-AF65-F5344CB8AC3E}">
        <p14:creationId xmlns:p14="http://schemas.microsoft.com/office/powerpoint/2010/main" val="30863870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discovery process completed virtually has not taken additional time according to our technical assistance.  Since transportation time is reduced, that time has been filled with additional time to ask follow up questions, but the process did not take additional hours.  The process may not be completed in 8-10 weeks if there are aspects which need to wait for completion based on community access.  Do what you can to keep the process moving and work within the parameters you have!</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24</a:t>
            </a:fld>
            <a:endParaRPr lang="en-US"/>
          </a:p>
        </p:txBody>
      </p:sp>
    </p:spTree>
    <p:extLst>
      <p:ext uri="{BB962C8B-B14F-4D97-AF65-F5344CB8AC3E}">
        <p14:creationId xmlns:p14="http://schemas.microsoft.com/office/powerpoint/2010/main" val="6639767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Surveys</a:t>
            </a:r>
            <a:r>
              <a:rPr lang="en-US" baseline="0" dirty="0" smtClean="0"/>
              <a:t> have gone out and we are collecting information from class participants to see what might work for them to finish training.  Once we gather the survey information and discuss, the CE training group will contact participants and move forward with those options that suit class participants best.  </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25</a:t>
            </a:fld>
            <a:endParaRPr lang="en-US"/>
          </a:p>
        </p:txBody>
      </p:sp>
    </p:spTree>
    <p:extLst>
      <p:ext uri="{BB962C8B-B14F-4D97-AF65-F5344CB8AC3E}">
        <p14:creationId xmlns:p14="http://schemas.microsoft.com/office/powerpoint/2010/main" val="9819529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84649-464F-4F8B-BDE1-CBC54387E6DE}" type="slidenum">
              <a:rPr lang="en-US" smtClean="0"/>
              <a:t>26</a:t>
            </a:fld>
            <a:endParaRPr lang="en-US"/>
          </a:p>
        </p:txBody>
      </p:sp>
    </p:spTree>
    <p:extLst>
      <p:ext uri="{BB962C8B-B14F-4D97-AF65-F5344CB8AC3E}">
        <p14:creationId xmlns:p14="http://schemas.microsoft.com/office/powerpoint/2010/main" val="5126008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1384649-464F-4F8B-BDE1-CBC54387E6DE}" type="slidenum">
              <a:rPr lang="en-US" smtClean="0"/>
              <a:t>27</a:t>
            </a:fld>
            <a:endParaRPr lang="en-US"/>
          </a:p>
        </p:txBody>
      </p:sp>
    </p:spTree>
    <p:extLst>
      <p:ext uri="{BB962C8B-B14F-4D97-AF65-F5344CB8AC3E}">
        <p14:creationId xmlns:p14="http://schemas.microsoft.com/office/powerpoint/2010/main" val="11818586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figure this out together.  We look forward to working with all of you and thank</a:t>
            </a:r>
            <a:r>
              <a:rPr lang="en-US" baseline="0" dirty="0" smtClean="0"/>
              <a:t> you for you </a:t>
            </a:r>
            <a:r>
              <a:rPr lang="en-US" baseline="0" smtClean="0"/>
              <a:t>time today!</a:t>
            </a:r>
            <a:endParaRPr lang="en-US"/>
          </a:p>
        </p:txBody>
      </p:sp>
      <p:sp>
        <p:nvSpPr>
          <p:cNvPr id="4" name="Slide Number Placeholder 3"/>
          <p:cNvSpPr>
            <a:spLocks noGrp="1"/>
          </p:cNvSpPr>
          <p:nvPr>
            <p:ph type="sldNum" sz="quarter" idx="10"/>
          </p:nvPr>
        </p:nvSpPr>
        <p:spPr/>
        <p:txBody>
          <a:bodyPr/>
          <a:lstStyle/>
          <a:p>
            <a:fld id="{21384649-464F-4F8B-BDE1-CBC54387E6DE}" type="slidenum">
              <a:rPr lang="en-US" smtClean="0"/>
              <a:t>28</a:t>
            </a:fld>
            <a:endParaRPr lang="en-US"/>
          </a:p>
        </p:txBody>
      </p:sp>
    </p:spTree>
    <p:extLst>
      <p:ext uri="{BB962C8B-B14F-4D97-AF65-F5344CB8AC3E}">
        <p14:creationId xmlns:p14="http://schemas.microsoft.com/office/powerpoint/2010/main" val="3155158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WINTAC</a:t>
            </a:r>
            <a:r>
              <a:rPr lang="en-US" baseline="0" dirty="0" smtClean="0"/>
              <a:t> is has been providing guidance to all states as it related to the implementation of Customized Employment.  MN works closely with those national experts.  We participate in monthly updates and meetings with states across the country.  The information provided today comes in part from that guidance we receive.</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3</a:t>
            </a:fld>
            <a:endParaRPr lang="en-US"/>
          </a:p>
        </p:txBody>
      </p:sp>
    </p:spTree>
    <p:extLst>
      <p:ext uri="{BB962C8B-B14F-4D97-AF65-F5344CB8AC3E}">
        <p14:creationId xmlns:p14="http://schemas.microsoft.com/office/powerpoint/2010/main" val="120437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want</a:t>
            </a:r>
            <a:r>
              <a:rPr lang="en-US" baseline="0" dirty="0" smtClean="0"/>
              <a:t> to cover some key elements relating to the safety and wellness of the individuals we work, people they come in contact with as well as practitioners.  In order to provide CE there may be a number of people involved to assist in gathering information through observations, photos and videos.  However, prior to initiating CE it is imperative both the job seeker and people who support them are in favor of moving forward.  It is also important that the job seeker can participate in activities to fully discover who they are!  At this time we understand there are some participants who may not be at their best during this time and for those individuals it may be best to wait to complete the full discovery process.</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4</a:t>
            </a:fld>
            <a:endParaRPr lang="en-US"/>
          </a:p>
        </p:txBody>
      </p:sp>
    </p:spTree>
    <p:extLst>
      <p:ext uri="{BB962C8B-B14F-4D97-AF65-F5344CB8AC3E}">
        <p14:creationId xmlns:p14="http://schemas.microsoft.com/office/powerpoint/2010/main" val="3077945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we have stated this is not ideal, but we will be using virtual platforms to meet, discuss the process and to capture information.  This will require additional communication between the practitioner, job seeker and the people who support that job seeker.  We do not expect the discovery process to be more than about 40 hours as there is reduced transportation time.  However there will be more follow up questions asked that in the past would be done during the in person visits to clarify what is observed.</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5</a:t>
            </a:fld>
            <a:endParaRPr lang="en-US"/>
          </a:p>
        </p:txBody>
      </p:sp>
    </p:spTree>
    <p:extLst>
      <p:ext uri="{BB962C8B-B14F-4D97-AF65-F5344CB8AC3E}">
        <p14:creationId xmlns:p14="http://schemas.microsoft.com/office/powerpoint/2010/main" val="3280841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practitioners must follow state guidelines in order</a:t>
            </a:r>
            <a:r>
              <a:rPr lang="en-US" baseline="0" dirty="0" smtClean="0"/>
              <a:t> to maintain safety for everyone involved.  As questions come up, consult, consult, consult!  Let’s work on this together!</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6</a:t>
            </a:fld>
            <a:endParaRPr lang="en-US"/>
          </a:p>
        </p:txBody>
      </p:sp>
    </p:spTree>
    <p:extLst>
      <p:ext uri="{BB962C8B-B14F-4D97-AF65-F5344CB8AC3E}">
        <p14:creationId xmlns:p14="http://schemas.microsoft.com/office/powerpoint/2010/main" val="4035338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providing customized</a:t>
            </a:r>
            <a:r>
              <a:rPr lang="en-US" baseline="0" dirty="0" smtClean="0"/>
              <a:t> employment you will follow the process through each step.  We are not suggesting cutting any corners, just gathering rich information in alternative ways.  </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7</a:t>
            </a:fld>
            <a:endParaRPr lang="en-US"/>
          </a:p>
        </p:txBody>
      </p:sp>
    </p:spTree>
    <p:extLst>
      <p:ext uri="{BB962C8B-B14F-4D97-AF65-F5344CB8AC3E}">
        <p14:creationId xmlns:p14="http://schemas.microsoft.com/office/powerpoint/2010/main" val="4193800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are likely going to need to enlist assistance from someone at home, another</a:t>
            </a:r>
            <a:r>
              <a:rPr lang="en-US" baseline="0" dirty="0" smtClean="0"/>
              <a:t> service provider to help take photos, videos of activities, chores, home environments etc. through each step of discovery.  At that initial meeting talk through this and work with the job seeker’s team to accomplish this.  </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8</a:t>
            </a:fld>
            <a:endParaRPr lang="en-US"/>
          </a:p>
        </p:txBody>
      </p:sp>
    </p:spTree>
    <p:extLst>
      <p:ext uri="{BB962C8B-B14F-4D97-AF65-F5344CB8AC3E}">
        <p14:creationId xmlns:p14="http://schemas.microsoft.com/office/powerpoint/2010/main" val="521051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practitioner you may be sending out information gathered more</a:t>
            </a:r>
            <a:r>
              <a:rPr lang="en-US" baseline="0" dirty="0" smtClean="0"/>
              <a:t> frequently to team members.  Share information as needed.  In the discovery process typically the practitioner gains trust and rapport with the job seeker by spending time with them.  When providing services virtually, trust and rapport are still key, so find out what works best for the job seeker whether that is phone conversation, video chats, what is their preference?</a:t>
            </a:r>
            <a:endParaRPr lang="en-US" dirty="0"/>
          </a:p>
        </p:txBody>
      </p:sp>
      <p:sp>
        <p:nvSpPr>
          <p:cNvPr id="4" name="Slide Number Placeholder 3"/>
          <p:cNvSpPr>
            <a:spLocks noGrp="1"/>
          </p:cNvSpPr>
          <p:nvPr>
            <p:ph type="sldNum" sz="quarter" idx="10"/>
          </p:nvPr>
        </p:nvSpPr>
        <p:spPr/>
        <p:txBody>
          <a:bodyPr/>
          <a:lstStyle/>
          <a:p>
            <a:fld id="{21384649-464F-4F8B-BDE1-CBC54387E6DE}" type="slidenum">
              <a:rPr lang="en-US" smtClean="0"/>
              <a:t>9</a:t>
            </a:fld>
            <a:endParaRPr lang="en-US"/>
          </a:p>
        </p:txBody>
      </p:sp>
    </p:spTree>
    <p:extLst>
      <p:ext uri="{BB962C8B-B14F-4D97-AF65-F5344CB8AC3E}">
        <p14:creationId xmlns:p14="http://schemas.microsoft.com/office/powerpoint/2010/main" val="1491669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FC829F2-3CAA-49C6-A08E-95D43B4C36B9}" type="datetimeFigureOut">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16941-8709-4F30-9B4F-6DAAAC4DB507}" type="slidenum">
              <a:rPr lang="en-US" smtClean="0"/>
              <a:t>‹#›</a:t>
            </a:fld>
            <a:endParaRPr lang="en-US" dirty="0"/>
          </a:p>
        </p:txBody>
      </p:sp>
    </p:spTree>
    <p:extLst>
      <p:ext uri="{BB962C8B-B14F-4D97-AF65-F5344CB8AC3E}">
        <p14:creationId xmlns:p14="http://schemas.microsoft.com/office/powerpoint/2010/main" val="3005962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C829F2-3CAA-49C6-A08E-95D43B4C36B9}" type="datetimeFigureOut">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16941-8709-4F30-9B4F-6DAAAC4DB507}" type="slidenum">
              <a:rPr lang="en-US" smtClean="0"/>
              <a:t>‹#›</a:t>
            </a:fld>
            <a:endParaRPr lang="en-US" dirty="0"/>
          </a:p>
        </p:txBody>
      </p:sp>
    </p:spTree>
    <p:extLst>
      <p:ext uri="{BB962C8B-B14F-4D97-AF65-F5344CB8AC3E}">
        <p14:creationId xmlns:p14="http://schemas.microsoft.com/office/powerpoint/2010/main" val="849083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C829F2-3CAA-49C6-A08E-95D43B4C36B9}" type="datetimeFigureOut">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16941-8709-4F30-9B4F-6DAAAC4DB507}" type="slidenum">
              <a:rPr lang="en-US" smtClean="0"/>
              <a:t>‹#›</a:t>
            </a:fld>
            <a:endParaRPr lang="en-US" dirty="0"/>
          </a:p>
        </p:txBody>
      </p:sp>
    </p:spTree>
    <p:extLst>
      <p:ext uri="{BB962C8B-B14F-4D97-AF65-F5344CB8AC3E}">
        <p14:creationId xmlns:p14="http://schemas.microsoft.com/office/powerpoint/2010/main" val="3414387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812800" y="928431"/>
            <a:ext cx="3251200" cy="609600"/>
          </a:xfrm>
        </p:spPr>
        <p:txBody>
          <a:bodyPr>
            <a:noAutofit/>
          </a:bodyPr>
          <a:lstStyle>
            <a:lvl1pPr marL="0" indent="0">
              <a:buNone/>
              <a:defRPr sz="800" baseline="0">
                <a:solidFill>
                  <a:srgbClr val="003865"/>
                </a:solidFill>
              </a:defRPr>
            </a:lvl1pPr>
          </a:lstStyle>
          <a:p>
            <a:pPr lvl="0"/>
            <a:r>
              <a:rPr lang="en-US" dirty="0"/>
              <a:t>Minnesota Department of Employment and Economic Development</a:t>
            </a:r>
          </a:p>
        </p:txBody>
      </p:sp>
      <p:sp>
        <p:nvSpPr>
          <p:cNvPr id="2" name="Title 1"/>
          <p:cNvSpPr>
            <a:spLocks noGrp="1"/>
          </p:cNvSpPr>
          <p:nvPr>
            <p:ph type="ctrTitle"/>
          </p:nvPr>
        </p:nvSpPr>
        <p:spPr>
          <a:xfrm>
            <a:off x="914400" y="2130426"/>
            <a:ext cx="10363200" cy="1470025"/>
          </a:xfrm>
        </p:spPr>
        <p:txBody>
          <a:bodyPr/>
          <a:lstStyle>
            <a:lvl1pPr>
              <a:defRPr>
                <a:solidFill>
                  <a:schemeClr val="tx2">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Hidden Text Leave in position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4943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812800" y="928431"/>
            <a:ext cx="3251200" cy="609600"/>
          </a:xfrm>
        </p:spPr>
        <p:txBody>
          <a:bodyPr>
            <a:noAutofit/>
          </a:bodyPr>
          <a:lstStyle>
            <a:lvl1pPr marL="0" indent="0">
              <a:buNone/>
              <a:defRPr sz="800" baseline="0">
                <a:solidFill>
                  <a:srgbClr val="003865"/>
                </a:solidFill>
              </a:defRPr>
            </a:lvl1pPr>
          </a:lstStyle>
          <a:p>
            <a:pPr lvl="0"/>
            <a:r>
              <a:rPr lang="en-US" dirty="0"/>
              <a:t>Minnesota Department of Employment and Economic Development</a:t>
            </a:r>
          </a:p>
        </p:txBody>
      </p:sp>
      <p:sp>
        <p:nvSpPr>
          <p:cNvPr id="2" name="Title 1"/>
          <p:cNvSpPr>
            <a:spLocks noGrp="1"/>
          </p:cNvSpPr>
          <p:nvPr>
            <p:ph type="ctrTitle"/>
          </p:nvPr>
        </p:nvSpPr>
        <p:spPr>
          <a:xfrm>
            <a:off x="914400" y="2130426"/>
            <a:ext cx="10363200" cy="1470025"/>
          </a:xfrm>
        </p:spPr>
        <p:txBody>
          <a:bodyPr/>
          <a:lstStyle>
            <a:lvl1pPr>
              <a:defRPr>
                <a:solidFill>
                  <a:schemeClr val="tx2">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Hidden Text Leave in position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270875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98777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09600" y="1600201"/>
            <a:ext cx="10972800" cy="4419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26607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08864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863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7264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9800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C829F2-3CAA-49C6-A08E-95D43B4C36B9}" type="datetimeFigureOut">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16941-8709-4F30-9B4F-6DAAAC4DB507}" type="slidenum">
              <a:rPr lang="en-US" smtClean="0"/>
              <a:t>‹#›</a:t>
            </a:fld>
            <a:endParaRPr lang="en-US" dirty="0"/>
          </a:p>
        </p:txBody>
      </p:sp>
    </p:spTree>
    <p:extLst>
      <p:ext uri="{BB962C8B-B14F-4D97-AF65-F5344CB8AC3E}">
        <p14:creationId xmlns:p14="http://schemas.microsoft.com/office/powerpoint/2010/main" val="1171609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1676401"/>
            <a:ext cx="6815667" cy="4449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926488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64352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A8D1FF27-CF37-491A-8994-3D44EC83CEFF}" type="datetimeFigureOut">
              <a:rPr lang="en-US">
                <a:solidFill>
                  <a:prstClr val="black"/>
                </a:solidFill>
              </a:rPr>
              <a:pPr/>
              <a:t>6/30/2020</a:t>
            </a:fld>
            <a:endParaRPr lang="en-US" dirty="0">
              <a:solidFill>
                <a:prstClr val="black"/>
              </a:solidFill>
            </a:endParaRPr>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solidFill>
                <a:prstClr val="black"/>
              </a:solidFill>
            </a:endParaRP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E7862EAC-BC2D-4A99-A330-0B8C86318392}" type="slidenum">
              <a:rPr lang="en-US">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1691304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0743591-2FA4-4275-8805-54F63A63177F}" type="datetimeFigureOut">
              <a:rPr lang="en-US" smtClean="0">
                <a:solidFill>
                  <a:prstClr val="black">
                    <a:tint val="75000"/>
                  </a:prstClr>
                </a:solidFill>
              </a:rPr>
              <a:pPr/>
              <a:t>6/30/2020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CD1CEBB-876A-485D-8E7F-9EC60F4ED22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699964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43591-2FA4-4275-8805-54F63A63177F}" type="datetimeFigureOut">
              <a:rPr lang="en-US" smtClean="0">
                <a:solidFill>
                  <a:prstClr val="black">
                    <a:tint val="75000"/>
                  </a:prstClr>
                </a:solidFill>
              </a:rPr>
              <a:pPr/>
              <a:t>6/30/2020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CD1CEBB-876A-485D-8E7F-9EC60F4ED22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88430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743591-2FA4-4275-8805-54F63A63177F}" type="datetimeFigureOut">
              <a:rPr lang="en-US" smtClean="0">
                <a:solidFill>
                  <a:prstClr val="black">
                    <a:tint val="75000"/>
                  </a:prstClr>
                </a:solidFill>
              </a:rPr>
              <a:pPr/>
              <a:t>6/30/2020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CD1CEBB-876A-485D-8E7F-9EC60F4ED22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001601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743591-2FA4-4275-8805-54F63A63177F}" type="datetimeFigureOut">
              <a:rPr lang="en-US" smtClean="0">
                <a:solidFill>
                  <a:prstClr val="black">
                    <a:tint val="75000"/>
                  </a:prstClr>
                </a:solidFill>
              </a:rPr>
              <a:pPr/>
              <a:t>6/30/2020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CD1CEBB-876A-485D-8E7F-9EC60F4ED22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353900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743591-2FA4-4275-8805-54F63A63177F}" type="datetimeFigureOut">
              <a:rPr lang="en-US" smtClean="0">
                <a:solidFill>
                  <a:prstClr val="black">
                    <a:tint val="75000"/>
                  </a:prstClr>
                </a:solidFill>
              </a:rPr>
              <a:pPr/>
              <a:t>6/30/2020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ACD1CEBB-876A-485D-8E7F-9EC60F4ED22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353360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743591-2FA4-4275-8805-54F63A63177F}" type="datetimeFigureOut">
              <a:rPr lang="en-US" smtClean="0">
                <a:solidFill>
                  <a:prstClr val="black">
                    <a:tint val="75000"/>
                  </a:prstClr>
                </a:solidFill>
              </a:rPr>
              <a:pPr/>
              <a:t>6/30/2020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CD1CEBB-876A-485D-8E7F-9EC60F4ED22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502438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43591-2FA4-4275-8805-54F63A63177F}" type="datetimeFigureOut">
              <a:rPr lang="en-US" smtClean="0">
                <a:solidFill>
                  <a:prstClr val="black">
                    <a:tint val="75000"/>
                  </a:prstClr>
                </a:solidFill>
              </a:rPr>
              <a:pPr/>
              <a:t>6/30/2020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ACD1CEBB-876A-485D-8E7F-9EC60F4ED22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2994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C829F2-3CAA-49C6-A08E-95D43B4C36B9}" type="datetimeFigureOut">
              <a:rPr lang="en-US" smtClean="0"/>
              <a:t>6/30/2020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16941-8709-4F30-9B4F-6DAAAC4DB507}" type="slidenum">
              <a:rPr lang="en-US" smtClean="0"/>
              <a:t>‹#›</a:t>
            </a:fld>
            <a:endParaRPr lang="en-US" dirty="0"/>
          </a:p>
        </p:txBody>
      </p:sp>
    </p:spTree>
    <p:extLst>
      <p:ext uri="{BB962C8B-B14F-4D97-AF65-F5344CB8AC3E}">
        <p14:creationId xmlns:p14="http://schemas.microsoft.com/office/powerpoint/2010/main" val="5240350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743591-2FA4-4275-8805-54F63A63177F}" type="datetimeFigureOut">
              <a:rPr lang="en-US" smtClean="0">
                <a:solidFill>
                  <a:prstClr val="black">
                    <a:tint val="75000"/>
                  </a:prstClr>
                </a:solidFill>
              </a:rPr>
              <a:pPr/>
              <a:t>6/30/2020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CD1CEBB-876A-485D-8E7F-9EC60F4ED22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818627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743591-2FA4-4275-8805-54F63A63177F}" type="datetimeFigureOut">
              <a:rPr lang="en-US" smtClean="0">
                <a:solidFill>
                  <a:prstClr val="black">
                    <a:tint val="75000"/>
                  </a:prstClr>
                </a:solidFill>
              </a:rPr>
              <a:pPr/>
              <a:t>6/30/2020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ACD1CEBB-876A-485D-8E7F-9EC60F4ED22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914515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43591-2FA4-4275-8805-54F63A63177F}" type="datetimeFigureOut">
              <a:rPr lang="en-US" smtClean="0">
                <a:solidFill>
                  <a:prstClr val="black">
                    <a:tint val="75000"/>
                  </a:prstClr>
                </a:solidFill>
              </a:rPr>
              <a:pPr/>
              <a:t>6/30/2020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CD1CEBB-876A-485D-8E7F-9EC60F4ED22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1481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743591-2FA4-4275-8805-54F63A63177F}" type="datetimeFigureOut">
              <a:rPr lang="en-US" smtClean="0">
                <a:solidFill>
                  <a:prstClr val="black">
                    <a:tint val="75000"/>
                  </a:prstClr>
                </a:solidFill>
              </a:rPr>
              <a:pPr/>
              <a:t>6/30/2020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ACD1CEBB-876A-485D-8E7F-9EC60F4ED22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716228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812800" y="928431"/>
            <a:ext cx="3251200" cy="609600"/>
          </a:xfrm>
        </p:spPr>
        <p:txBody>
          <a:bodyPr>
            <a:noAutofit/>
          </a:bodyPr>
          <a:lstStyle>
            <a:lvl1pPr marL="0" indent="0">
              <a:buNone/>
              <a:defRPr sz="800" baseline="0">
                <a:solidFill>
                  <a:srgbClr val="003865"/>
                </a:solidFill>
              </a:defRPr>
            </a:lvl1pPr>
          </a:lstStyle>
          <a:p>
            <a:pPr lvl="0"/>
            <a:r>
              <a:rPr lang="en-US" dirty="0"/>
              <a:t>Minnesota Department of Employment and Economic Development</a:t>
            </a:r>
          </a:p>
        </p:txBody>
      </p:sp>
      <p:sp>
        <p:nvSpPr>
          <p:cNvPr id="2" name="Title 1"/>
          <p:cNvSpPr>
            <a:spLocks noGrp="1"/>
          </p:cNvSpPr>
          <p:nvPr>
            <p:ph type="ctrTitle"/>
          </p:nvPr>
        </p:nvSpPr>
        <p:spPr>
          <a:xfrm>
            <a:off x="914400" y="2130426"/>
            <a:ext cx="10363200" cy="1470025"/>
          </a:xfrm>
        </p:spPr>
        <p:txBody>
          <a:bodyPr/>
          <a:lstStyle>
            <a:lvl1pPr>
              <a:defRPr>
                <a:solidFill>
                  <a:schemeClr val="tx2">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Hidden Text Leave in position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38281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C829F2-3CAA-49C6-A08E-95D43B4C36B9}" type="datetimeFigureOut">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16941-8709-4F30-9B4F-6DAAAC4DB507}" type="slidenum">
              <a:rPr lang="en-US" smtClean="0"/>
              <a:t>‹#›</a:t>
            </a:fld>
            <a:endParaRPr lang="en-US" dirty="0"/>
          </a:p>
        </p:txBody>
      </p:sp>
    </p:spTree>
    <p:extLst>
      <p:ext uri="{BB962C8B-B14F-4D97-AF65-F5344CB8AC3E}">
        <p14:creationId xmlns:p14="http://schemas.microsoft.com/office/powerpoint/2010/main" val="4084882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C829F2-3CAA-49C6-A08E-95D43B4C36B9}" type="datetimeFigureOut">
              <a:rPr lang="en-US" smtClean="0"/>
              <a:t>6/30/2020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16941-8709-4F30-9B4F-6DAAAC4DB507}" type="slidenum">
              <a:rPr lang="en-US" smtClean="0"/>
              <a:t>‹#›</a:t>
            </a:fld>
            <a:endParaRPr lang="en-US" dirty="0"/>
          </a:p>
        </p:txBody>
      </p:sp>
    </p:spTree>
    <p:extLst>
      <p:ext uri="{BB962C8B-B14F-4D97-AF65-F5344CB8AC3E}">
        <p14:creationId xmlns:p14="http://schemas.microsoft.com/office/powerpoint/2010/main" val="713519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C829F2-3CAA-49C6-A08E-95D43B4C36B9}" type="datetimeFigureOut">
              <a:rPr lang="en-US" smtClean="0"/>
              <a:t>6/30/2020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16941-8709-4F30-9B4F-6DAAAC4DB507}" type="slidenum">
              <a:rPr lang="en-US" smtClean="0"/>
              <a:t>‹#›</a:t>
            </a:fld>
            <a:endParaRPr lang="en-US" dirty="0"/>
          </a:p>
        </p:txBody>
      </p:sp>
    </p:spTree>
    <p:extLst>
      <p:ext uri="{BB962C8B-B14F-4D97-AF65-F5344CB8AC3E}">
        <p14:creationId xmlns:p14="http://schemas.microsoft.com/office/powerpoint/2010/main" val="2515062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C829F2-3CAA-49C6-A08E-95D43B4C36B9}" type="datetimeFigureOut">
              <a:rPr lang="en-US" smtClean="0"/>
              <a:t>6/30/2020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16941-8709-4F30-9B4F-6DAAAC4DB507}" type="slidenum">
              <a:rPr lang="en-US" smtClean="0"/>
              <a:t>‹#›</a:t>
            </a:fld>
            <a:endParaRPr lang="en-US" dirty="0"/>
          </a:p>
        </p:txBody>
      </p:sp>
    </p:spTree>
    <p:extLst>
      <p:ext uri="{BB962C8B-B14F-4D97-AF65-F5344CB8AC3E}">
        <p14:creationId xmlns:p14="http://schemas.microsoft.com/office/powerpoint/2010/main" val="376267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C829F2-3CAA-49C6-A08E-95D43B4C36B9}" type="datetimeFigureOut">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16941-8709-4F30-9B4F-6DAAAC4DB507}" type="slidenum">
              <a:rPr lang="en-US" smtClean="0"/>
              <a:t>‹#›</a:t>
            </a:fld>
            <a:endParaRPr lang="en-US" dirty="0"/>
          </a:p>
        </p:txBody>
      </p:sp>
    </p:spTree>
    <p:extLst>
      <p:ext uri="{BB962C8B-B14F-4D97-AF65-F5344CB8AC3E}">
        <p14:creationId xmlns:p14="http://schemas.microsoft.com/office/powerpoint/2010/main" val="2470964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C829F2-3CAA-49C6-A08E-95D43B4C36B9}" type="datetimeFigureOut">
              <a:rPr lang="en-US" smtClean="0"/>
              <a:t>6/30/2020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16941-8709-4F30-9B4F-6DAAAC4DB507}" type="slidenum">
              <a:rPr lang="en-US" smtClean="0"/>
              <a:t>‹#›</a:t>
            </a:fld>
            <a:endParaRPr lang="en-US" dirty="0"/>
          </a:p>
        </p:txBody>
      </p:sp>
    </p:spTree>
    <p:extLst>
      <p:ext uri="{BB962C8B-B14F-4D97-AF65-F5344CB8AC3E}">
        <p14:creationId xmlns:p14="http://schemas.microsoft.com/office/powerpoint/2010/main" val="2917705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829F2-3CAA-49C6-A08E-95D43B4C36B9}" type="datetimeFigureOut">
              <a:rPr lang="en-US" smtClean="0"/>
              <a:t>6/30/2020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16941-8709-4F30-9B4F-6DAAAC4DB507}" type="slidenum">
              <a:rPr lang="en-US" smtClean="0"/>
              <a:t>‹#›</a:t>
            </a:fld>
            <a:endParaRPr lang="en-US" dirty="0"/>
          </a:p>
        </p:txBody>
      </p:sp>
    </p:spTree>
    <p:extLst>
      <p:ext uri="{BB962C8B-B14F-4D97-AF65-F5344CB8AC3E}">
        <p14:creationId xmlns:p14="http://schemas.microsoft.com/office/powerpoint/2010/main" val="2933742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400"/>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74363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3591-2FA4-4275-8805-54F63A63177F}" type="datetimeFigureOut">
              <a:rPr lang="en-US" smtClean="0">
                <a:solidFill>
                  <a:prstClr val="black">
                    <a:tint val="75000"/>
                  </a:prstClr>
                </a:solidFill>
              </a:rPr>
              <a:pPr/>
              <a:t>6/30/2020</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1CEBB-876A-485D-8E7F-9EC60F4ED22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690501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hyperlink" Target="http://www.wintac.org/" TargetMode="External"/><Relationship Id="rId2" Type="http://schemas.openxmlformats.org/officeDocument/2006/relationships/notesSlide" Target="../notesSlides/notesSlide26.xml"/><Relationship Id="rId1" Type="http://schemas.openxmlformats.org/officeDocument/2006/relationships/slideLayout" Target="../slideLayouts/slideLayout15.xml"/><Relationship Id="rId5" Type="http://schemas.openxmlformats.org/officeDocument/2006/relationships/hyperlink" Target="http://www.marcgold.com/" TargetMode="External"/><Relationship Id="rId4" Type="http://schemas.openxmlformats.org/officeDocument/2006/relationships/hyperlink" Target="https://gcc01.safelinks.protection.outlook.com/?url=https://www.griffinhammis.com/resources/covid-19-guidance/&amp;data=02|01|josh.dean@state.mn.us|0192bbc0c4034acd875e08d7f8240ba3|eb14b04624c445198f26b89c2159828c|0|0|637250706030515889&amp;sdata=oYjXRdVIfQBhKFAn4S9PBca72xBoHHJTfnYRrsQookk%3D&amp;reserved=0"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hyperlink" Target="mailto:Margie.webb@state.mn.us" TargetMode="External"/><Relationship Id="rId2" Type="http://schemas.openxmlformats.org/officeDocument/2006/relationships/notesSlide" Target="../notesSlides/notesSlide28.xml"/><Relationship Id="rId1" Type="http://schemas.openxmlformats.org/officeDocument/2006/relationships/slideLayout" Target="../slideLayouts/slideLayout15.xml"/><Relationship Id="rId4" Type="http://schemas.openxmlformats.org/officeDocument/2006/relationships/hyperlink" Target="mailto:Josh.Dean@state.mn.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01578" y="2832847"/>
            <a:ext cx="10988843" cy="1687638"/>
          </a:xfrm>
        </p:spPr>
        <p:txBody>
          <a:bodyPr>
            <a:normAutofit fontScale="90000"/>
          </a:bodyPr>
          <a:lstStyle/>
          <a:p>
            <a:pPr algn="ctr"/>
            <a:r>
              <a:rPr lang="en-US" sz="5300" b="1" dirty="0">
                <a:latin typeface="Aparajita" panose="020B0604020202020204" pitchFamily="34" charset="0"/>
                <a:cs typeface="Aparajita" panose="020B0604020202020204" pitchFamily="34" charset="0"/>
              </a:rPr>
              <a:t>Customized Employment </a:t>
            </a:r>
            <a:br>
              <a:rPr lang="en-US" sz="5300" b="1" dirty="0">
                <a:latin typeface="Aparajita" panose="020B0604020202020204" pitchFamily="34" charset="0"/>
                <a:cs typeface="Aparajita" panose="020B0604020202020204" pitchFamily="34" charset="0"/>
              </a:rPr>
            </a:br>
            <a:r>
              <a:rPr lang="en-US" sz="5300" b="1" dirty="0">
                <a:latin typeface="Aparajita" panose="020B0604020202020204" pitchFamily="34" charset="0"/>
                <a:cs typeface="Aparajita" panose="020B0604020202020204" pitchFamily="34" charset="0"/>
              </a:rPr>
              <a:t>Provision During COVID-19</a:t>
            </a:r>
            <a:r>
              <a:rPr lang="en-US" sz="3200" dirty="0"/>
              <a:t/>
            </a:r>
            <a:br>
              <a:rPr lang="en-US" sz="3200" dirty="0"/>
            </a:br>
            <a:endParaRPr lang="en-US" sz="3200" b="1" dirty="0"/>
          </a:p>
        </p:txBody>
      </p:sp>
      <p:sp>
        <p:nvSpPr>
          <p:cNvPr id="2" name="TextBox 1"/>
          <p:cNvSpPr txBox="1"/>
          <p:nvPr/>
        </p:nvSpPr>
        <p:spPr>
          <a:xfrm>
            <a:off x="1094704" y="4829577"/>
            <a:ext cx="10495717" cy="523220"/>
          </a:xfrm>
          <a:prstGeom prst="rect">
            <a:avLst/>
          </a:prstGeom>
          <a:noFill/>
        </p:spPr>
        <p:txBody>
          <a:bodyPr wrap="square" rtlCol="0">
            <a:spAutoFit/>
          </a:bodyPr>
          <a:lstStyle/>
          <a:p>
            <a:pPr algn="ctr"/>
            <a:r>
              <a:rPr lang="en-US" sz="2800" dirty="0">
                <a:latin typeface="Aparajita" panose="020B0604020202020204" pitchFamily="34" charset="0"/>
                <a:cs typeface="Aparajita" panose="020B0604020202020204" pitchFamily="34" charset="0"/>
              </a:rPr>
              <a:t>Presented by Chris McVey, Margie Webb, &amp; Josh Dean</a:t>
            </a:r>
          </a:p>
        </p:txBody>
      </p:sp>
    </p:spTree>
    <p:extLst>
      <p:ext uri="{BB962C8B-B14F-4D97-AF65-F5344CB8AC3E}">
        <p14:creationId xmlns:p14="http://schemas.microsoft.com/office/powerpoint/2010/main" val="3442053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01578" y="2927824"/>
            <a:ext cx="10988843" cy="2267775"/>
          </a:xfrm>
        </p:spPr>
        <p:txBody>
          <a:bodyPr>
            <a:normAutofit/>
          </a:bodyPr>
          <a:lstStyle/>
          <a:p>
            <a:pPr algn="ctr"/>
            <a:r>
              <a:rPr lang="en-US" sz="4000" b="1" dirty="0">
                <a:latin typeface="Aparajita" panose="020B0604020202020204" pitchFamily="34" charset="0"/>
                <a:cs typeface="Aparajita" panose="020B0604020202020204" pitchFamily="34" charset="0"/>
              </a:rPr>
              <a:t>Virtual Services Considerations </a:t>
            </a:r>
            <a:br>
              <a:rPr lang="en-US" sz="4000" b="1" dirty="0">
                <a:latin typeface="Aparajita" panose="020B0604020202020204" pitchFamily="34" charset="0"/>
                <a:cs typeface="Aparajita" panose="020B0604020202020204" pitchFamily="34" charset="0"/>
              </a:rPr>
            </a:br>
            <a:r>
              <a:rPr lang="en-US" sz="4000" b="1" dirty="0">
                <a:latin typeface="Aparajita" panose="020B0604020202020204" pitchFamily="34" charset="0"/>
                <a:cs typeface="Aparajita" panose="020B0604020202020204" pitchFamily="34" charset="0"/>
              </a:rPr>
              <a:t>Customized Employment: Discovery Process</a:t>
            </a:r>
            <a:r>
              <a:rPr lang="en-US" sz="3200" dirty="0"/>
              <a:t/>
            </a:r>
            <a:br>
              <a:rPr lang="en-US" sz="3200" dirty="0"/>
            </a:br>
            <a:endParaRPr lang="en-US" sz="3200" b="1" dirty="0"/>
          </a:p>
        </p:txBody>
      </p:sp>
    </p:spTree>
    <p:extLst>
      <p:ext uri="{BB962C8B-B14F-4D97-AF65-F5344CB8AC3E}">
        <p14:creationId xmlns:p14="http://schemas.microsoft.com/office/powerpoint/2010/main" val="1672251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10972800" cy="1143000"/>
          </a:xfrm>
        </p:spPr>
        <p:txBody>
          <a:bodyPr>
            <a:normAutofit/>
          </a:bodyPr>
          <a:lstStyle/>
          <a:p>
            <a:r>
              <a:rPr lang="en-US" dirty="0"/>
              <a:t>Safety First </a:t>
            </a:r>
          </a:p>
        </p:txBody>
      </p:sp>
      <p:sp>
        <p:nvSpPr>
          <p:cNvPr id="3" name="Content Placeholder 2"/>
          <p:cNvSpPr>
            <a:spLocks noGrp="1"/>
          </p:cNvSpPr>
          <p:nvPr>
            <p:ph idx="1"/>
          </p:nvPr>
        </p:nvSpPr>
        <p:spPr>
          <a:xfrm>
            <a:off x="365760" y="1630681"/>
            <a:ext cx="11460480" cy="4419600"/>
          </a:xfrm>
        </p:spPr>
        <p:txBody>
          <a:bodyPr>
            <a:normAutofit/>
          </a:bodyPr>
          <a:lstStyle/>
          <a:p>
            <a:pPr marL="0" indent="0" algn="ctr">
              <a:buNone/>
            </a:pPr>
            <a:endParaRPr lang="en-US" dirty="0"/>
          </a:p>
          <a:p>
            <a:pPr marL="0" indent="0" algn="ctr">
              <a:buNone/>
            </a:pPr>
            <a:r>
              <a:rPr lang="en-US" dirty="0"/>
              <a:t>Customized Employment Services may be provided in person with proper PPE (Gloves, masks, maintaining a minimum 6 foot distance) as long as job seeker, family, and team agree to each step of the process.  It is essential continued thorough communication occurs through the entire CE process.</a:t>
            </a:r>
          </a:p>
          <a:p>
            <a:endParaRPr lang="en-US" dirty="0">
              <a:solidFill>
                <a:srgbClr val="FF0000"/>
              </a:solidFill>
            </a:endParaRPr>
          </a:p>
        </p:txBody>
      </p:sp>
    </p:spTree>
    <p:extLst>
      <p:ext uri="{BB962C8B-B14F-4D97-AF65-F5344CB8AC3E}">
        <p14:creationId xmlns:p14="http://schemas.microsoft.com/office/powerpoint/2010/main" val="30058326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 Virtual Services: Initial Meeting</a:t>
            </a:r>
          </a:p>
        </p:txBody>
      </p:sp>
      <p:sp>
        <p:nvSpPr>
          <p:cNvPr id="3" name="Content Placeholder 2"/>
          <p:cNvSpPr>
            <a:spLocks noGrp="1"/>
          </p:cNvSpPr>
          <p:nvPr>
            <p:ph idx="1"/>
          </p:nvPr>
        </p:nvSpPr>
        <p:spPr/>
        <p:txBody>
          <a:bodyPr>
            <a:normAutofit fontScale="92500" lnSpcReduction="20000"/>
          </a:bodyPr>
          <a:lstStyle/>
          <a:p>
            <a:pPr lvl="0"/>
            <a:r>
              <a:rPr lang="en-US" dirty="0"/>
              <a:t>Can be completed virtually as long as all team members are invited and a date/time is determined that fits everyone’s schedule</a:t>
            </a:r>
          </a:p>
          <a:p>
            <a:pPr marL="0" lvl="0" indent="0">
              <a:buNone/>
            </a:pPr>
            <a:endParaRPr lang="en-US" dirty="0"/>
          </a:p>
          <a:p>
            <a:pPr lvl="0"/>
            <a:r>
              <a:rPr lang="en-US" dirty="0"/>
              <a:t>Job seekers, guardians, parents, family members, and residential services understand that most, but all not aspects of CE can be delivered virtually</a:t>
            </a:r>
          </a:p>
          <a:p>
            <a:pPr marL="0" lvl="0" indent="0">
              <a:buNone/>
            </a:pPr>
            <a:endParaRPr lang="en-US" dirty="0"/>
          </a:p>
          <a:p>
            <a:pPr lvl="0"/>
            <a:r>
              <a:rPr lang="en-US" b="1" dirty="0"/>
              <a:t>MUST HAVE BUY IN FROM JOB SEEKER/FAMILY </a:t>
            </a:r>
            <a:r>
              <a:rPr lang="en-US" dirty="0"/>
              <a:t>regarding their willingness to complete life activities, document and share information with CE practitioner</a:t>
            </a:r>
          </a:p>
          <a:p>
            <a:pPr marL="0" indent="0">
              <a:buNone/>
            </a:pPr>
            <a:endParaRPr lang="en-US" dirty="0">
              <a:solidFill>
                <a:srgbClr val="FF0000"/>
              </a:solidFill>
            </a:endParaRPr>
          </a:p>
        </p:txBody>
      </p:sp>
    </p:spTree>
    <p:extLst>
      <p:ext uri="{BB962C8B-B14F-4D97-AF65-F5344CB8AC3E}">
        <p14:creationId xmlns:p14="http://schemas.microsoft.com/office/powerpoint/2010/main" val="4112058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 Virtual Services: Initial Meeting </a:t>
            </a:r>
            <a:br>
              <a:rPr lang="en-US" dirty="0"/>
            </a:br>
            <a:r>
              <a:rPr lang="en-US" dirty="0"/>
              <a:t>continued slide 2</a:t>
            </a:r>
          </a:p>
        </p:txBody>
      </p:sp>
      <p:sp>
        <p:nvSpPr>
          <p:cNvPr id="3" name="Content Placeholder 2"/>
          <p:cNvSpPr>
            <a:spLocks noGrp="1"/>
          </p:cNvSpPr>
          <p:nvPr>
            <p:ph idx="1"/>
          </p:nvPr>
        </p:nvSpPr>
        <p:spPr/>
        <p:txBody>
          <a:bodyPr>
            <a:normAutofit fontScale="92500" lnSpcReduction="10000"/>
          </a:bodyPr>
          <a:lstStyle/>
          <a:p>
            <a:pPr lvl="0"/>
            <a:r>
              <a:rPr lang="en-US" dirty="0"/>
              <a:t>CE practitioner will share example of visual resume in the virtual initial meeting </a:t>
            </a:r>
          </a:p>
          <a:p>
            <a:pPr marL="0" lvl="0" indent="0">
              <a:buNone/>
            </a:pPr>
            <a:endParaRPr lang="en-US" dirty="0"/>
          </a:p>
          <a:p>
            <a:pPr lvl="0"/>
            <a:r>
              <a:rPr lang="en-US" dirty="0"/>
              <a:t>DEED-VRS CE Flyer for Families which explains the CE process is sent out or shared ahead of time or during initial meeting</a:t>
            </a:r>
          </a:p>
          <a:p>
            <a:pPr marL="0" lvl="0" indent="0">
              <a:buNone/>
            </a:pPr>
            <a:endParaRPr lang="en-US" dirty="0"/>
          </a:p>
          <a:p>
            <a:pPr lvl="0"/>
            <a:r>
              <a:rPr lang="en-US" dirty="0"/>
              <a:t>The CE Roadmap or any other tools and visuals typically used to explain the process are provided to the team virtually and can be shared before and after the meeting as well</a:t>
            </a:r>
          </a:p>
          <a:p>
            <a:pPr marL="0" indent="0">
              <a:buNone/>
            </a:pPr>
            <a:endParaRPr lang="en-US" dirty="0">
              <a:solidFill>
                <a:srgbClr val="FF0000"/>
              </a:solidFill>
            </a:endParaRPr>
          </a:p>
        </p:txBody>
      </p:sp>
    </p:spTree>
    <p:extLst>
      <p:ext uri="{BB962C8B-B14F-4D97-AF65-F5344CB8AC3E}">
        <p14:creationId xmlns:p14="http://schemas.microsoft.com/office/powerpoint/2010/main" val="357868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 Virtual Services: Initial Meeting </a:t>
            </a:r>
            <a:br>
              <a:rPr lang="en-US" dirty="0"/>
            </a:br>
            <a:r>
              <a:rPr lang="en-US" dirty="0"/>
              <a:t>continued slide 3</a:t>
            </a:r>
          </a:p>
        </p:txBody>
      </p:sp>
      <p:sp>
        <p:nvSpPr>
          <p:cNvPr id="3" name="Content Placeholder 2"/>
          <p:cNvSpPr>
            <a:spLocks noGrp="1"/>
          </p:cNvSpPr>
          <p:nvPr>
            <p:ph idx="1"/>
          </p:nvPr>
        </p:nvSpPr>
        <p:spPr>
          <a:xfrm>
            <a:off x="369194" y="1690353"/>
            <a:ext cx="11213206" cy="4419600"/>
          </a:xfrm>
        </p:spPr>
        <p:txBody>
          <a:bodyPr>
            <a:normAutofit fontScale="92500"/>
          </a:bodyPr>
          <a:lstStyle/>
          <a:p>
            <a:pPr lvl="0"/>
            <a:r>
              <a:rPr lang="en-US" dirty="0"/>
              <a:t>The CE practitioner will inquire who could be interviewed to gain a different perspective about the job seeker. Contact information for them should be obtained at this meeting if possible.</a:t>
            </a:r>
          </a:p>
          <a:p>
            <a:pPr lvl="0"/>
            <a:endParaRPr lang="en-US" dirty="0"/>
          </a:p>
          <a:p>
            <a:pPr lvl="0"/>
            <a:r>
              <a:rPr lang="en-US" dirty="0"/>
              <a:t>Consent and releases of information should be completed as needed</a:t>
            </a:r>
          </a:p>
          <a:p>
            <a:pPr marL="0" lvl="0" indent="0">
              <a:buNone/>
            </a:pPr>
            <a:endParaRPr lang="en-US" dirty="0"/>
          </a:p>
          <a:p>
            <a:pPr lvl="0"/>
            <a:r>
              <a:rPr lang="en-US" dirty="0"/>
              <a:t>All signed consent forms must be in place prior to service provision</a:t>
            </a:r>
          </a:p>
          <a:p>
            <a:pPr marL="0" indent="0">
              <a:buNone/>
            </a:pPr>
            <a:endParaRPr lang="en-US" dirty="0">
              <a:solidFill>
                <a:srgbClr val="FF0000"/>
              </a:solidFill>
            </a:endParaRPr>
          </a:p>
        </p:txBody>
      </p:sp>
    </p:spTree>
    <p:extLst>
      <p:ext uri="{BB962C8B-B14F-4D97-AF65-F5344CB8AC3E}">
        <p14:creationId xmlns:p14="http://schemas.microsoft.com/office/powerpoint/2010/main" val="3182134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 Virtual Services: Home Visit</a:t>
            </a:r>
          </a:p>
        </p:txBody>
      </p:sp>
      <p:sp>
        <p:nvSpPr>
          <p:cNvPr id="3" name="Content Placeholder 2"/>
          <p:cNvSpPr>
            <a:spLocks noGrp="1"/>
          </p:cNvSpPr>
          <p:nvPr>
            <p:ph idx="1"/>
          </p:nvPr>
        </p:nvSpPr>
        <p:spPr/>
        <p:txBody>
          <a:bodyPr>
            <a:normAutofit fontScale="92500" lnSpcReduction="10000"/>
          </a:bodyPr>
          <a:lstStyle/>
          <a:p>
            <a:pPr lvl="0"/>
            <a:r>
              <a:rPr lang="en-US" dirty="0"/>
              <a:t>The job seeker, family or other persons within the home can send photos or videos to the CE practitioner. The CE practitioner will have to carefully record not only the information observed, but the information that needs to be followed up on from the home visit</a:t>
            </a:r>
          </a:p>
          <a:p>
            <a:pPr marL="0" lvl="0" indent="0">
              <a:buNone/>
            </a:pPr>
            <a:endParaRPr lang="en-US" dirty="0"/>
          </a:p>
          <a:p>
            <a:pPr lvl="0"/>
            <a:r>
              <a:rPr lang="en-US" dirty="0"/>
              <a:t>The CE practitioner must engage with the job seeker and ask follow up questions such as, “I see metals, tell me more about those”.  </a:t>
            </a:r>
            <a:r>
              <a:rPr lang="en-US" b="1" dirty="0"/>
              <a:t>Note extra time may</a:t>
            </a:r>
            <a:r>
              <a:rPr lang="en-US" dirty="0"/>
              <a:t> be necessary to gather information on the importance of items observed and to get more information on the meaning of those items</a:t>
            </a:r>
          </a:p>
        </p:txBody>
      </p:sp>
    </p:spTree>
    <p:extLst>
      <p:ext uri="{BB962C8B-B14F-4D97-AF65-F5344CB8AC3E}">
        <p14:creationId xmlns:p14="http://schemas.microsoft.com/office/powerpoint/2010/main" val="776019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 Virtual Services: Home Visit </a:t>
            </a:r>
            <a:br>
              <a:rPr lang="en-US" dirty="0"/>
            </a:br>
            <a:r>
              <a:rPr lang="en-US" dirty="0"/>
              <a:t>continued slide 2</a:t>
            </a:r>
          </a:p>
        </p:txBody>
      </p:sp>
      <p:sp>
        <p:nvSpPr>
          <p:cNvPr id="3" name="Content Placeholder 2"/>
          <p:cNvSpPr>
            <a:spLocks noGrp="1"/>
          </p:cNvSpPr>
          <p:nvPr>
            <p:ph idx="1"/>
          </p:nvPr>
        </p:nvSpPr>
        <p:spPr/>
        <p:txBody>
          <a:bodyPr>
            <a:normAutofit/>
          </a:bodyPr>
          <a:lstStyle/>
          <a:p>
            <a:pPr lvl="0"/>
            <a:r>
              <a:rPr lang="en-US" dirty="0"/>
              <a:t>The CE practitioner will have to carefully record any information followed up on and not just information observed. </a:t>
            </a:r>
            <a:r>
              <a:rPr lang="en-US" b="1" dirty="0"/>
              <a:t>Caution: Don’t make assumptions about what you see!</a:t>
            </a:r>
          </a:p>
          <a:p>
            <a:pPr marL="0" lvl="0" indent="0">
              <a:buNone/>
            </a:pPr>
            <a:endParaRPr lang="en-US" dirty="0"/>
          </a:p>
          <a:p>
            <a:pPr lvl="0"/>
            <a:r>
              <a:rPr lang="en-US" dirty="0"/>
              <a:t>Customized employment services may be conducted in-person if agreed upon by all parties and if all parties use proper PPE</a:t>
            </a:r>
          </a:p>
          <a:p>
            <a:pPr lvl="0"/>
            <a:endParaRPr lang="en-US" dirty="0"/>
          </a:p>
        </p:txBody>
      </p:sp>
    </p:spTree>
    <p:extLst>
      <p:ext uri="{BB962C8B-B14F-4D97-AF65-F5344CB8AC3E}">
        <p14:creationId xmlns:p14="http://schemas.microsoft.com/office/powerpoint/2010/main" val="5564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 Virtual Services:</a:t>
            </a:r>
            <a:br>
              <a:rPr lang="en-US" dirty="0"/>
            </a:br>
            <a:r>
              <a:rPr lang="en-US" dirty="0"/>
              <a:t> Interviews with People Who Know the Job Seeker</a:t>
            </a:r>
          </a:p>
        </p:txBody>
      </p:sp>
      <p:sp>
        <p:nvSpPr>
          <p:cNvPr id="3" name="Content Placeholder 2"/>
          <p:cNvSpPr>
            <a:spLocks noGrp="1"/>
          </p:cNvSpPr>
          <p:nvPr>
            <p:ph idx="1"/>
          </p:nvPr>
        </p:nvSpPr>
        <p:spPr/>
        <p:txBody>
          <a:bodyPr>
            <a:normAutofit fontScale="92500" lnSpcReduction="20000"/>
          </a:bodyPr>
          <a:lstStyle/>
          <a:p>
            <a:pPr lvl="0"/>
            <a:r>
              <a:rPr lang="en-US" dirty="0"/>
              <a:t>The CE practitioner proceeds with calling and contacting interviews with individuals who know the job seeker.</a:t>
            </a:r>
          </a:p>
          <a:p>
            <a:pPr lvl="0"/>
            <a:endParaRPr lang="en-US" dirty="0"/>
          </a:p>
          <a:p>
            <a:pPr lvl="0"/>
            <a:r>
              <a:rPr lang="en-US" dirty="0"/>
              <a:t>A virtual platform maybe used to conduct the interview via video  </a:t>
            </a:r>
          </a:p>
          <a:p>
            <a:pPr lvl="0"/>
            <a:endParaRPr lang="en-US" dirty="0"/>
          </a:p>
          <a:p>
            <a:pPr lvl="0"/>
            <a:r>
              <a:rPr lang="en-US" dirty="0"/>
              <a:t>This activity typically occurs without the job seeker and this is an activity that can be done without much change</a:t>
            </a:r>
          </a:p>
          <a:p>
            <a:pPr marL="0" lvl="0" indent="0">
              <a:buNone/>
            </a:pPr>
            <a:endParaRPr lang="en-US" dirty="0"/>
          </a:p>
          <a:p>
            <a:pPr lvl="0"/>
            <a:r>
              <a:rPr lang="en-US" dirty="0"/>
              <a:t>Gather and record information using open ended questions to learn more about the job seeker </a:t>
            </a:r>
          </a:p>
          <a:p>
            <a:pPr lvl="0"/>
            <a:endParaRPr lang="en-US" dirty="0"/>
          </a:p>
        </p:txBody>
      </p:sp>
    </p:spTree>
    <p:extLst>
      <p:ext uri="{BB962C8B-B14F-4D97-AF65-F5344CB8AC3E}">
        <p14:creationId xmlns:p14="http://schemas.microsoft.com/office/powerpoint/2010/main" val="349137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 Virtual Services: Life Activities</a:t>
            </a:r>
          </a:p>
        </p:txBody>
      </p:sp>
      <p:sp>
        <p:nvSpPr>
          <p:cNvPr id="3" name="Content Placeholder 2"/>
          <p:cNvSpPr>
            <a:spLocks noGrp="1"/>
          </p:cNvSpPr>
          <p:nvPr>
            <p:ph idx="1"/>
          </p:nvPr>
        </p:nvSpPr>
        <p:spPr>
          <a:xfrm>
            <a:off x="518160" y="1600201"/>
            <a:ext cx="11155680" cy="4419600"/>
          </a:xfrm>
        </p:spPr>
        <p:txBody>
          <a:bodyPr>
            <a:normAutofit fontScale="92500" lnSpcReduction="20000"/>
          </a:bodyPr>
          <a:lstStyle/>
          <a:p>
            <a:r>
              <a:rPr lang="en-US" dirty="0"/>
              <a:t>Some life activities can be recorded or captured with the use of video technology or virtual platforms such as Zoom, Skype or Face Time.  It is important to observe the job seeker doing activities when their at their best.</a:t>
            </a:r>
          </a:p>
          <a:p>
            <a:endParaRPr lang="en-US" dirty="0"/>
          </a:p>
          <a:p>
            <a:pPr lvl="0"/>
            <a:r>
              <a:rPr lang="en-US" dirty="0"/>
              <a:t>Activities selected should be activities the job seeker “naturally” engages in or does on their own </a:t>
            </a:r>
          </a:p>
          <a:p>
            <a:pPr marL="0" lvl="0" indent="0">
              <a:buNone/>
            </a:pPr>
            <a:endParaRPr lang="en-US" dirty="0"/>
          </a:p>
          <a:p>
            <a:pPr lvl="0"/>
            <a:r>
              <a:rPr lang="en-US" dirty="0"/>
              <a:t>The CE practitioner may need to follow up with the job seeker to capture additional information that the videos and/or photos reveal</a:t>
            </a:r>
          </a:p>
          <a:p>
            <a:pPr lvl="0"/>
            <a:endParaRPr lang="en-US" dirty="0"/>
          </a:p>
        </p:txBody>
      </p:sp>
    </p:spTree>
    <p:extLst>
      <p:ext uri="{BB962C8B-B14F-4D97-AF65-F5344CB8AC3E}">
        <p14:creationId xmlns:p14="http://schemas.microsoft.com/office/powerpoint/2010/main" val="3105152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 Virtual Services: Life Activities Continued</a:t>
            </a:r>
          </a:p>
        </p:txBody>
      </p:sp>
      <p:sp>
        <p:nvSpPr>
          <p:cNvPr id="3" name="Content Placeholder 2"/>
          <p:cNvSpPr>
            <a:spLocks noGrp="1"/>
          </p:cNvSpPr>
          <p:nvPr>
            <p:ph idx="1"/>
          </p:nvPr>
        </p:nvSpPr>
        <p:spPr>
          <a:xfrm>
            <a:off x="518160" y="1600200"/>
            <a:ext cx="11155680" cy="4955145"/>
          </a:xfrm>
        </p:spPr>
        <p:txBody>
          <a:bodyPr>
            <a:normAutofit fontScale="85000" lnSpcReduction="10000"/>
          </a:bodyPr>
          <a:lstStyle/>
          <a:p>
            <a:pPr lvl="0"/>
            <a:r>
              <a:rPr lang="en-US" sz="2900" dirty="0"/>
              <a:t>Community activities may be limited depending on the #STAYSAFEMN guidelines or social distancing protocol within the state </a:t>
            </a:r>
          </a:p>
          <a:p>
            <a:pPr marL="0" lvl="0" indent="0">
              <a:buNone/>
            </a:pPr>
            <a:endParaRPr lang="en-US" sz="2400" dirty="0"/>
          </a:p>
          <a:p>
            <a:pPr lvl="0"/>
            <a:r>
              <a:rPr lang="en-US" sz="2900" dirty="0"/>
              <a:t>Activities such as lawn care, car care, shopping, cooking, likely to occur during the pandemic are examples of items that potentially can be completed and observed using social distancing protocol</a:t>
            </a:r>
          </a:p>
          <a:p>
            <a:pPr marL="0" lvl="0" indent="0">
              <a:buNone/>
            </a:pPr>
            <a:endParaRPr lang="en-US" sz="2400" dirty="0"/>
          </a:p>
          <a:p>
            <a:pPr lvl="0"/>
            <a:r>
              <a:rPr lang="en-US" sz="2900" dirty="0"/>
              <a:t>There are likely activities than cannot be completed virtually and the Discovery may need to continue at an alternate date when such services are viable</a:t>
            </a:r>
          </a:p>
          <a:p>
            <a:pPr marL="0" lvl="0" indent="0">
              <a:buNone/>
            </a:pPr>
            <a:endParaRPr lang="en-US" sz="2400" dirty="0"/>
          </a:p>
          <a:p>
            <a:pPr lvl="0"/>
            <a:r>
              <a:rPr lang="en-US" sz="2900" dirty="0"/>
              <a:t>CE Practitioners may have to wait to complete some life activities. Gather the information you have access to now and add the additional information later.</a:t>
            </a:r>
          </a:p>
          <a:p>
            <a:pPr lvl="0"/>
            <a:endParaRPr lang="en-US" dirty="0"/>
          </a:p>
        </p:txBody>
      </p:sp>
    </p:spTree>
    <p:extLst>
      <p:ext uri="{BB962C8B-B14F-4D97-AF65-F5344CB8AC3E}">
        <p14:creationId xmlns:p14="http://schemas.microsoft.com/office/powerpoint/2010/main" val="17021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Webinar Learning Objectives</a:t>
            </a:r>
          </a:p>
        </p:txBody>
      </p:sp>
      <p:sp>
        <p:nvSpPr>
          <p:cNvPr id="6" name="Content Placeholder 5"/>
          <p:cNvSpPr>
            <a:spLocks noGrp="1"/>
          </p:cNvSpPr>
          <p:nvPr>
            <p:ph idx="1"/>
          </p:nvPr>
        </p:nvSpPr>
        <p:spPr/>
        <p:txBody>
          <a:bodyPr>
            <a:normAutofit fontScale="85000" lnSpcReduction="20000"/>
          </a:bodyPr>
          <a:lstStyle/>
          <a:p>
            <a:pPr lvl="0"/>
            <a:r>
              <a:rPr lang="en-US" dirty="0"/>
              <a:t>Hear about how Customized Employment (CE) provision is possible during #STAYSAFEMN</a:t>
            </a:r>
          </a:p>
          <a:p>
            <a:pPr marL="0" lvl="0" indent="0">
              <a:buNone/>
            </a:pPr>
            <a:endParaRPr lang="en-US" dirty="0"/>
          </a:p>
          <a:p>
            <a:pPr lvl="0"/>
            <a:r>
              <a:rPr lang="en-US" dirty="0"/>
              <a:t>Learn about the ways to leverage virtual technology to deliver parts/whole CE-Discovery Process</a:t>
            </a:r>
          </a:p>
          <a:p>
            <a:pPr marL="0" lvl="0" indent="0">
              <a:buNone/>
            </a:pPr>
            <a:endParaRPr lang="en-US" dirty="0"/>
          </a:p>
          <a:p>
            <a:r>
              <a:rPr lang="en-US" dirty="0"/>
              <a:t>Review updated DEED-VRS CE documentation and invoicing requirements</a:t>
            </a:r>
          </a:p>
          <a:p>
            <a:pPr marL="0" indent="0">
              <a:buNone/>
            </a:pPr>
            <a:endParaRPr lang="en-US" dirty="0"/>
          </a:p>
          <a:p>
            <a:pPr lvl="0"/>
            <a:r>
              <a:rPr lang="en-US" dirty="0"/>
              <a:t>Access the link to Griffin-Hammis Customized Employment Training</a:t>
            </a:r>
          </a:p>
          <a:p>
            <a:pPr marL="0" lvl="0" indent="0">
              <a:buNone/>
            </a:pPr>
            <a:endParaRPr lang="en-US" dirty="0"/>
          </a:p>
          <a:p>
            <a:pPr lvl="0"/>
            <a:r>
              <a:rPr lang="en-US" dirty="0"/>
              <a:t>Get updated on MN-CE Trainings-to be offered virtually soon</a:t>
            </a:r>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141005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 Virtual Services: Theme Development</a:t>
            </a:r>
          </a:p>
        </p:txBody>
      </p:sp>
      <p:sp>
        <p:nvSpPr>
          <p:cNvPr id="3" name="Content Placeholder 2"/>
          <p:cNvSpPr>
            <a:spLocks noGrp="1"/>
          </p:cNvSpPr>
          <p:nvPr>
            <p:ph idx="1"/>
          </p:nvPr>
        </p:nvSpPr>
        <p:spPr>
          <a:xfrm>
            <a:off x="518160" y="1600201"/>
            <a:ext cx="11064240" cy="4419600"/>
          </a:xfrm>
        </p:spPr>
        <p:txBody>
          <a:bodyPr>
            <a:normAutofit/>
          </a:bodyPr>
          <a:lstStyle/>
          <a:p>
            <a:r>
              <a:rPr lang="en-US" dirty="0"/>
              <a:t>Theme development will continue as usual</a:t>
            </a:r>
          </a:p>
          <a:p>
            <a:endParaRPr lang="en-US" dirty="0"/>
          </a:p>
          <a:p>
            <a:r>
              <a:rPr lang="en-US" dirty="0"/>
              <a:t>The CE practitioner will review and consider all the information gathered thus far</a:t>
            </a:r>
          </a:p>
          <a:p>
            <a:pPr marL="0" indent="0">
              <a:buNone/>
            </a:pPr>
            <a:endParaRPr lang="en-US" dirty="0"/>
          </a:p>
          <a:p>
            <a:r>
              <a:rPr lang="en-US" dirty="0"/>
              <a:t>All themes that are developed need to be substantiated by the job seeker’s skills, interests, and ideal conditions for employment</a:t>
            </a:r>
          </a:p>
          <a:p>
            <a:pPr marL="0" indent="0">
              <a:buNone/>
            </a:pPr>
            <a:endParaRPr lang="en-US" dirty="0"/>
          </a:p>
        </p:txBody>
      </p:sp>
    </p:spTree>
    <p:extLst>
      <p:ext uri="{BB962C8B-B14F-4D97-AF65-F5344CB8AC3E}">
        <p14:creationId xmlns:p14="http://schemas.microsoft.com/office/powerpoint/2010/main" val="12710958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 Virtual Services: Theme Testing</a:t>
            </a:r>
          </a:p>
        </p:txBody>
      </p:sp>
      <p:sp>
        <p:nvSpPr>
          <p:cNvPr id="3" name="Content Placeholder 2"/>
          <p:cNvSpPr>
            <a:spLocks noGrp="1"/>
          </p:cNvSpPr>
          <p:nvPr>
            <p:ph idx="1"/>
          </p:nvPr>
        </p:nvSpPr>
        <p:spPr>
          <a:xfrm>
            <a:off x="518160" y="1600201"/>
            <a:ext cx="11155680" cy="4419600"/>
          </a:xfrm>
        </p:spPr>
        <p:txBody>
          <a:bodyPr>
            <a:normAutofit fontScale="77500" lnSpcReduction="20000"/>
          </a:bodyPr>
          <a:lstStyle/>
          <a:p>
            <a:pPr lvl="0"/>
            <a:r>
              <a:rPr lang="en-US" dirty="0"/>
              <a:t>There may be options for theme testing if a 3</a:t>
            </a:r>
            <a:r>
              <a:rPr lang="en-US" baseline="30000" dirty="0"/>
              <a:t>rd</a:t>
            </a:r>
            <a:r>
              <a:rPr lang="en-US" dirty="0"/>
              <a:t> party is available </a:t>
            </a:r>
          </a:p>
          <a:p>
            <a:pPr lvl="0"/>
            <a:endParaRPr lang="en-US" dirty="0"/>
          </a:p>
          <a:p>
            <a:pPr lvl="0"/>
            <a:r>
              <a:rPr lang="en-US" dirty="0"/>
              <a:t>Theme Testing may need to wait until #STAYSAFE MN guidelines allow or social distancing restrictions are lifted</a:t>
            </a:r>
          </a:p>
          <a:p>
            <a:pPr marL="0" lvl="0" indent="0">
              <a:buNone/>
            </a:pPr>
            <a:endParaRPr lang="en-US" dirty="0"/>
          </a:p>
          <a:p>
            <a:pPr lvl="0"/>
            <a:r>
              <a:rPr lang="en-US" dirty="0"/>
              <a:t>Examples of options for theme testing may be outside tasks.  The job seeker and the practitioner may need to wear masks, gloves and maintain social distancing.  If the current CDC guidelines and state recommendations can be followed and </a:t>
            </a:r>
            <a:r>
              <a:rPr lang="en-US" b="1" dirty="0"/>
              <a:t>all parties are comfortable with the process</a:t>
            </a:r>
            <a:r>
              <a:rPr lang="en-US" dirty="0"/>
              <a:t>, then it may continue.  I (Must be an independent at is important theme testing is available and works with the ideal conditions, skills, and interests of the job seeker appraisal/performance during the theme testing guidance about this as it relates to COVID)</a:t>
            </a:r>
          </a:p>
          <a:p>
            <a:pPr lvl="0"/>
            <a:endParaRPr lang="en-US" dirty="0"/>
          </a:p>
        </p:txBody>
      </p:sp>
    </p:spTree>
    <p:extLst>
      <p:ext uri="{BB962C8B-B14F-4D97-AF65-F5344CB8AC3E}">
        <p14:creationId xmlns:p14="http://schemas.microsoft.com/office/powerpoint/2010/main" val="2220089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 Virtual Services: CE Planning Meeting</a:t>
            </a:r>
          </a:p>
        </p:txBody>
      </p:sp>
      <p:sp>
        <p:nvSpPr>
          <p:cNvPr id="3" name="Content Placeholder 2"/>
          <p:cNvSpPr>
            <a:spLocks noGrp="1"/>
          </p:cNvSpPr>
          <p:nvPr>
            <p:ph idx="1"/>
          </p:nvPr>
        </p:nvSpPr>
        <p:spPr>
          <a:xfrm>
            <a:off x="518160" y="1600201"/>
            <a:ext cx="11155680" cy="4419600"/>
          </a:xfrm>
        </p:spPr>
        <p:txBody>
          <a:bodyPr>
            <a:normAutofit/>
          </a:bodyPr>
          <a:lstStyle/>
          <a:p>
            <a:pPr lvl="0"/>
            <a:r>
              <a:rPr lang="en-US" dirty="0"/>
              <a:t>The meeting can be held virtually if necessary</a:t>
            </a:r>
          </a:p>
          <a:p>
            <a:pPr marL="0" lvl="0" indent="0">
              <a:buNone/>
            </a:pPr>
            <a:endParaRPr lang="en-US" dirty="0"/>
          </a:p>
          <a:p>
            <a:pPr lvl="0"/>
            <a:r>
              <a:rPr lang="en-US" dirty="0"/>
              <a:t>It is important to complete the meeting at a time that works for all attendees</a:t>
            </a:r>
          </a:p>
          <a:p>
            <a:pPr marL="0" lvl="0" indent="0">
              <a:buNone/>
            </a:pPr>
            <a:endParaRPr lang="en-US" dirty="0"/>
          </a:p>
          <a:p>
            <a:pPr lvl="0"/>
            <a:r>
              <a:rPr lang="en-US" dirty="0"/>
              <a:t>A PowerPoint sample CEP Meeting template can be filled in during the meeting showing all participants when held virtually.  This can be shared by connecting with a VRS CE practitioner.</a:t>
            </a:r>
          </a:p>
          <a:p>
            <a:pPr lvl="0"/>
            <a:endParaRPr lang="en-US" dirty="0"/>
          </a:p>
        </p:txBody>
      </p:sp>
    </p:spTree>
    <p:extLst>
      <p:ext uri="{BB962C8B-B14F-4D97-AF65-F5344CB8AC3E}">
        <p14:creationId xmlns:p14="http://schemas.microsoft.com/office/powerpoint/2010/main" val="402577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 Virtual Services: Final CEP Meeting</a:t>
            </a:r>
          </a:p>
        </p:txBody>
      </p:sp>
      <p:sp>
        <p:nvSpPr>
          <p:cNvPr id="3" name="Content Placeholder 2"/>
          <p:cNvSpPr>
            <a:spLocks noGrp="1"/>
          </p:cNvSpPr>
          <p:nvPr>
            <p:ph idx="1"/>
          </p:nvPr>
        </p:nvSpPr>
        <p:spPr>
          <a:xfrm>
            <a:off x="450116" y="1600201"/>
            <a:ext cx="11291767" cy="4419600"/>
          </a:xfrm>
        </p:spPr>
        <p:txBody>
          <a:bodyPr>
            <a:normAutofit/>
          </a:bodyPr>
          <a:lstStyle/>
          <a:p>
            <a:pPr lvl="0"/>
            <a:r>
              <a:rPr lang="en-US" dirty="0"/>
              <a:t>The job seeker’s visual resume can be sent out prior to the CEP meeting and should be shown/shared during this meeting</a:t>
            </a:r>
          </a:p>
          <a:p>
            <a:pPr marL="0" lvl="0" indent="0">
              <a:buNone/>
            </a:pPr>
            <a:endParaRPr lang="en-US" dirty="0"/>
          </a:p>
          <a:p>
            <a:pPr lvl="0"/>
            <a:r>
              <a:rPr lang="en-US" dirty="0"/>
              <a:t>Upon conclusion of the meeting, any additional information gathered at the meeting should be added to the final MN CE Plan</a:t>
            </a:r>
          </a:p>
          <a:p>
            <a:pPr marL="0" lvl="0" indent="0">
              <a:buNone/>
            </a:pPr>
            <a:endParaRPr lang="en-US" dirty="0"/>
          </a:p>
          <a:p>
            <a:pPr lvl="0"/>
            <a:r>
              <a:rPr lang="en-US" dirty="0"/>
              <a:t>The final MN CE Plan  and visual resume are sent to all team members</a:t>
            </a:r>
          </a:p>
        </p:txBody>
      </p:sp>
    </p:spTree>
    <p:extLst>
      <p:ext uri="{BB962C8B-B14F-4D97-AF65-F5344CB8AC3E}">
        <p14:creationId xmlns:p14="http://schemas.microsoft.com/office/powerpoint/2010/main" val="1841184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Billing Invoice Review </a:t>
            </a:r>
          </a:p>
        </p:txBody>
      </p:sp>
      <p:sp>
        <p:nvSpPr>
          <p:cNvPr id="3" name="Content Placeholder 2"/>
          <p:cNvSpPr>
            <a:spLocks noGrp="1"/>
          </p:cNvSpPr>
          <p:nvPr>
            <p:ph idx="1"/>
          </p:nvPr>
        </p:nvSpPr>
        <p:spPr/>
        <p:txBody>
          <a:bodyPr/>
          <a:lstStyle/>
          <a:p>
            <a:r>
              <a:rPr lang="en-US" dirty="0"/>
              <a:t>Up to 40 hours of CE: Discovery is generally authorized </a:t>
            </a:r>
          </a:p>
          <a:p>
            <a:endParaRPr lang="en-US" dirty="0"/>
          </a:p>
          <a:p>
            <a:r>
              <a:rPr lang="en-US" dirty="0"/>
              <a:t>VRS has created a CE billing invoice and sample invoice </a:t>
            </a:r>
          </a:p>
          <a:p>
            <a:pPr marL="0" indent="0">
              <a:buNone/>
            </a:pPr>
            <a:endParaRPr lang="en-US" dirty="0"/>
          </a:p>
          <a:p>
            <a:r>
              <a:rPr lang="en-US" dirty="0"/>
              <a:t>CE services should be logged on the billing invoice sheet and should include the date of services, services provided and amount of the time spent providing services</a:t>
            </a:r>
          </a:p>
          <a:p>
            <a:endParaRPr lang="en-US" dirty="0"/>
          </a:p>
          <a:p>
            <a:endParaRPr lang="en-US" dirty="0"/>
          </a:p>
        </p:txBody>
      </p:sp>
    </p:spTree>
    <p:extLst>
      <p:ext uri="{BB962C8B-B14F-4D97-AF65-F5344CB8AC3E}">
        <p14:creationId xmlns:p14="http://schemas.microsoft.com/office/powerpoint/2010/main" val="34534650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Minnesota CE Training Updates</a:t>
            </a:r>
          </a:p>
        </p:txBody>
      </p:sp>
      <p:sp>
        <p:nvSpPr>
          <p:cNvPr id="5" name="Content Placeholder 4"/>
          <p:cNvSpPr>
            <a:spLocks noGrp="1"/>
          </p:cNvSpPr>
          <p:nvPr>
            <p:ph idx="1"/>
          </p:nvPr>
        </p:nvSpPr>
        <p:spPr/>
        <p:txBody>
          <a:bodyPr>
            <a:normAutofit fontScale="92500" lnSpcReduction="10000"/>
          </a:bodyPr>
          <a:lstStyle/>
          <a:p>
            <a:r>
              <a:rPr lang="en-US" dirty="0"/>
              <a:t>Prior to Covid-19, two training cohorts participating in the Minnesota CE Training were in mid-session. Due to Covid-19, those trainings have been post-pone. Individuals taking this training will be given the chance to complete the training or start with a new training cohort.</a:t>
            </a:r>
          </a:p>
          <a:p>
            <a:pPr marL="0" indent="0">
              <a:buNone/>
            </a:pPr>
            <a:endParaRPr lang="en-US" dirty="0"/>
          </a:p>
          <a:p>
            <a:r>
              <a:rPr lang="en-US" dirty="0"/>
              <a:t>Virtual access to the Minnesota CE Training is in development</a:t>
            </a:r>
          </a:p>
          <a:p>
            <a:pPr marL="0" indent="0">
              <a:buNone/>
            </a:pPr>
            <a:endParaRPr lang="en-US" dirty="0"/>
          </a:p>
          <a:p>
            <a:r>
              <a:rPr lang="en-US" dirty="0"/>
              <a:t>In-person training may not be available until 2021</a:t>
            </a:r>
          </a:p>
          <a:p>
            <a:endParaRPr lang="en-US" dirty="0"/>
          </a:p>
        </p:txBody>
      </p:sp>
    </p:spTree>
    <p:extLst>
      <p:ext uri="{BB962C8B-B14F-4D97-AF65-F5344CB8AC3E}">
        <p14:creationId xmlns:p14="http://schemas.microsoft.com/office/powerpoint/2010/main" val="3622396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Additional CE Covid-19 Resources</a:t>
            </a:r>
          </a:p>
        </p:txBody>
      </p:sp>
      <p:sp>
        <p:nvSpPr>
          <p:cNvPr id="3" name="Content Placeholder 2"/>
          <p:cNvSpPr>
            <a:spLocks noGrp="1"/>
          </p:cNvSpPr>
          <p:nvPr>
            <p:ph idx="1"/>
          </p:nvPr>
        </p:nvSpPr>
        <p:spPr>
          <a:xfrm>
            <a:off x="518160" y="1600201"/>
            <a:ext cx="11155680" cy="4419600"/>
          </a:xfrm>
        </p:spPr>
        <p:txBody>
          <a:bodyPr>
            <a:normAutofit lnSpcReduction="10000"/>
          </a:bodyPr>
          <a:lstStyle/>
          <a:p>
            <a:pPr marL="0" lvl="0" indent="0">
              <a:buNone/>
            </a:pPr>
            <a:r>
              <a:rPr lang="en-US" dirty="0"/>
              <a:t>WINTAC: Workforce Innovations Technical Assistance Center</a:t>
            </a:r>
          </a:p>
          <a:p>
            <a:r>
              <a:rPr lang="en-US" dirty="0">
                <a:hlinkClick r:id="rId3"/>
              </a:rPr>
              <a:t>http://www.wintac.org/</a:t>
            </a:r>
            <a:r>
              <a:rPr lang="en-US" dirty="0"/>
              <a:t> </a:t>
            </a:r>
          </a:p>
          <a:p>
            <a:endParaRPr lang="en-US" dirty="0"/>
          </a:p>
          <a:p>
            <a:pPr marL="0" indent="0">
              <a:buNone/>
            </a:pPr>
            <a:r>
              <a:rPr lang="en-US" dirty="0"/>
              <a:t>Griffin-Hammis &amp; Associates</a:t>
            </a:r>
          </a:p>
          <a:p>
            <a:r>
              <a:rPr lang="en-US" u="sng" dirty="0">
                <a:hlinkClick r:id="rId4"/>
              </a:rPr>
              <a:t>https://www.griffinhammis.com/resources/covid-19-guidance/</a:t>
            </a:r>
            <a:endParaRPr lang="en-US" dirty="0"/>
          </a:p>
          <a:p>
            <a:pPr marL="0" indent="0">
              <a:buNone/>
            </a:pPr>
            <a:endParaRPr lang="en-US" dirty="0"/>
          </a:p>
          <a:p>
            <a:pPr marL="0" indent="0">
              <a:buNone/>
            </a:pPr>
            <a:r>
              <a:rPr lang="en-US" dirty="0"/>
              <a:t>Marc Gold &amp; Associates</a:t>
            </a:r>
          </a:p>
          <a:p>
            <a:r>
              <a:rPr lang="en-US" dirty="0">
                <a:hlinkClick r:id="rId5"/>
              </a:rPr>
              <a:t>http://www.marcgold.com/</a:t>
            </a:r>
            <a:r>
              <a:rPr lang="en-US" dirty="0"/>
              <a:t> </a:t>
            </a:r>
          </a:p>
          <a:p>
            <a:endParaRPr lang="en-US" dirty="0"/>
          </a:p>
        </p:txBody>
      </p:sp>
    </p:spTree>
    <p:extLst>
      <p:ext uri="{BB962C8B-B14F-4D97-AF65-F5344CB8AC3E}">
        <p14:creationId xmlns:p14="http://schemas.microsoft.com/office/powerpoint/2010/main" val="1994416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963" y="2818326"/>
            <a:ext cx="10972800" cy="1143000"/>
          </a:xfrm>
        </p:spPr>
        <p:txBody>
          <a:bodyPr>
            <a:normAutofit/>
          </a:bodyPr>
          <a:lstStyle/>
          <a:p>
            <a:r>
              <a:rPr lang="en-US" dirty="0">
                <a:solidFill>
                  <a:schemeClr val="tx1"/>
                </a:solidFill>
              </a:rPr>
              <a:t>Questions &amp; Answers</a:t>
            </a:r>
          </a:p>
        </p:txBody>
      </p:sp>
    </p:spTree>
    <p:extLst>
      <p:ext uri="{BB962C8B-B14F-4D97-AF65-F5344CB8AC3E}">
        <p14:creationId xmlns:p14="http://schemas.microsoft.com/office/powerpoint/2010/main" val="1202118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2552"/>
            <a:ext cx="10972800" cy="1143000"/>
          </a:xfrm>
        </p:spPr>
        <p:txBody>
          <a:bodyPr>
            <a:normAutofit/>
          </a:bodyPr>
          <a:lstStyle/>
          <a:p>
            <a:r>
              <a:rPr lang="en-US" dirty="0"/>
              <a:t>Thank You</a:t>
            </a:r>
          </a:p>
        </p:txBody>
      </p:sp>
      <p:sp>
        <p:nvSpPr>
          <p:cNvPr id="3" name="Content Placeholder 2"/>
          <p:cNvSpPr>
            <a:spLocks noGrp="1"/>
          </p:cNvSpPr>
          <p:nvPr>
            <p:ph idx="1"/>
          </p:nvPr>
        </p:nvSpPr>
        <p:spPr>
          <a:xfrm>
            <a:off x="518160" y="1600201"/>
            <a:ext cx="11155680" cy="4419600"/>
          </a:xfrm>
        </p:spPr>
        <p:txBody>
          <a:bodyPr>
            <a:normAutofit lnSpcReduction="10000"/>
          </a:bodyPr>
          <a:lstStyle/>
          <a:p>
            <a:pPr marL="0" indent="0" algn="ctr">
              <a:buNone/>
            </a:pPr>
            <a:r>
              <a:rPr lang="en-US" dirty="0"/>
              <a:t>Both in person and virtual services are billable at this time.  </a:t>
            </a:r>
          </a:p>
          <a:p>
            <a:pPr marL="0" indent="0" algn="ctr">
              <a:buNone/>
            </a:pPr>
            <a:endParaRPr lang="en-US" dirty="0"/>
          </a:p>
          <a:p>
            <a:pPr marL="0" indent="0" algn="ctr">
              <a:buNone/>
            </a:pPr>
            <a:r>
              <a:rPr lang="en-US" dirty="0"/>
              <a:t>For any questions or additional information regarding Customized Employment or this webinar, please contact: </a:t>
            </a:r>
          </a:p>
          <a:p>
            <a:pPr marL="0" indent="0" algn="ctr">
              <a:buNone/>
            </a:pPr>
            <a:endParaRPr lang="en-US" dirty="0"/>
          </a:p>
          <a:p>
            <a:pPr marL="0" indent="0" algn="ctr">
              <a:buNone/>
            </a:pPr>
            <a:r>
              <a:rPr lang="en-US" dirty="0"/>
              <a:t>Margie Webb at </a:t>
            </a:r>
            <a:r>
              <a:rPr lang="en-US" u="sng" dirty="0">
                <a:hlinkClick r:id="rId3"/>
              </a:rPr>
              <a:t>Margie.webb@state.mn.us</a:t>
            </a:r>
            <a:r>
              <a:rPr lang="en-US" dirty="0"/>
              <a:t> or 612-799-8776</a:t>
            </a:r>
          </a:p>
          <a:p>
            <a:pPr marL="0" indent="0" algn="ctr">
              <a:buNone/>
            </a:pPr>
            <a:endParaRPr lang="en-US" dirty="0"/>
          </a:p>
          <a:p>
            <a:pPr marL="0" indent="0" algn="ctr">
              <a:buNone/>
            </a:pPr>
            <a:r>
              <a:rPr lang="en-US" dirty="0"/>
              <a:t>Josh Dean at </a:t>
            </a:r>
            <a:r>
              <a:rPr lang="en-US" dirty="0">
                <a:hlinkClick r:id="rId4"/>
              </a:rPr>
              <a:t>Josh.Dean@state.mn.us</a:t>
            </a:r>
            <a:r>
              <a:rPr lang="en-US" dirty="0"/>
              <a:t> or 612-246-5223 </a:t>
            </a:r>
          </a:p>
          <a:p>
            <a:pPr lvl="0"/>
            <a:endParaRPr lang="en-US" dirty="0"/>
          </a:p>
        </p:txBody>
      </p:sp>
    </p:spTree>
    <p:extLst>
      <p:ext uri="{BB962C8B-B14F-4D97-AF65-F5344CB8AC3E}">
        <p14:creationId xmlns:p14="http://schemas.microsoft.com/office/powerpoint/2010/main" val="3809408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 National Perspective from WINTAC</a:t>
            </a:r>
          </a:p>
        </p:txBody>
      </p:sp>
      <p:sp>
        <p:nvSpPr>
          <p:cNvPr id="6" name="Content Placeholder 5"/>
          <p:cNvSpPr>
            <a:spLocks noGrp="1"/>
          </p:cNvSpPr>
          <p:nvPr>
            <p:ph idx="1"/>
          </p:nvPr>
        </p:nvSpPr>
        <p:spPr/>
        <p:txBody>
          <a:bodyPr/>
          <a:lstStyle/>
          <a:p>
            <a:r>
              <a:rPr lang="en-US" dirty="0"/>
              <a:t>WINTAC: Workforce Innovation Technical Assistance Center</a:t>
            </a:r>
          </a:p>
          <a:p>
            <a:pPr marL="0" indent="0">
              <a:buNone/>
            </a:pPr>
            <a:endParaRPr lang="en-US" dirty="0"/>
          </a:p>
          <a:p>
            <a:r>
              <a:rPr lang="en-US" dirty="0"/>
              <a:t>Minnesota is part of a National CE Community of Practice lead by WINTAC</a:t>
            </a:r>
          </a:p>
          <a:p>
            <a:pPr marL="0" indent="0">
              <a:buNone/>
            </a:pPr>
            <a:endParaRPr lang="en-US" dirty="0"/>
          </a:p>
          <a:p>
            <a:r>
              <a:rPr lang="en-US" dirty="0"/>
              <a:t>The guidance and technical assistance we’ve received is on national level and is based on how other states are providing CE services during Covid-19</a:t>
            </a:r>
          </a:p>
          <a:p>
            <a:endParaRPr lang="en-US" dirty="0"/>
          </a:p>
          <a:p>
            <a:endParaRPr lang="en-US" dirty="0"/>
          </a:p>
        </p:txBody>
      </p:sp>
    </p:spTree>
    <p:extLst>
      <p:ext uri="{BB962C8B-B14F-4D97-AF65-F5344CB8AC3E}">
        <p14:creationId xmlns:p14="http://schemas.microsoft.com/office/powerpoint/2010/main" val="2138266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10972800" cy="1143000"/>
          </a:xfrm>
        </p:spPr>
        <p:txBody>
          <a:bodyPr>
            <a:normAutofit/>
          </a:bodyPr>
          <a:lstStyle/>
          <a:p>
            <a:r>
              <a:rPr lang="en-US" dirty="0"/>
              <a:t>Key Elements for CE During Covid-19</a:t>
            </a:r>
          </a:p>
        </p:txBody>
      </p:sp>
      <p:sp>
        <p:nvSpPr>
          <p:cNvPr id="3" name="Content Placeholder 2"/>
          <p:cNvSpPr>
            <a:spLocks noGrp="1"/>
          </p:cNvSpPr>
          <p:nvPr>
            <p:ph idx="1"/>
          </p:nvPr>
        </p:nvSpPr>
        <p:spPr>
          <a:xfrm>
            <a:off x="365760" y="1630681"/>
            <a:ext cx="11460480" cy="4419600"/>
          </a:xfrm>
        </p:spPr>
        <p:txBody>
          <a:bodyPr>
            <a:normAutofit fontScale="85000" lnSpcReduction="20000"/>
          </a:bodyPr>
          <a:lstStyle/>
          <a:p>
            <a:pPr lvl="0"/>
            <a:r>
              <a:rPr lang="en-US" dirty="0"/>
              <a:t>The job seeker (and family if applicable) express interest in moving forward with Customized Employment Discovery</a:t>
            </a:r>
          </a:p>
          <a:p>
            <a:pPr marL="0" lvl="0" indent="0">
              <a:buNone/>
            </a:pPr>
            <a:endParaRPr lang="en-US" dirty="0"/>
          </a:p>
          <a:p>
            <a:pPr lvl="0"/>
            <a:r>
              <a:rPr lang="en-US" dirty="0"/>
              <a:t>The job seeker and family/support understand their role in gathering photos and videos as key aspects of CE-Discovery process</a:t>
            </a:r>
          </a:p>
          <a:p>
            <a:pPr marL="0" lvl="0" indent="0">
              <a:buNone/>
            </a:pPr>
            <a:endParaRPr lang="en-US" dirty="0"/>
          </a:p>
          <a:p>
            <a:pPr lvl="0"/>
            <a:r>
              <a:rPr lang="en-US" dirty="0"/>
              <a:t>Team members establish social distancing guidelines for all steps in the CE process to maximize the safety for both the job seeker and CE practitioner</a:t>
            </a:r>
          </a:p>
          <a:p>
            <a:pPr marL="0" lvl="0" indent="0">
              <a:buNone/>
            </a:pPr>
            <a:endParaRPr lang="en-US" dirty="0"/>
          </a:p>
          <a:p>
            <a:pPr lvl="0"/>
            <a:r>
              <a:rPr lang="en-US" dirty="0"/>
              <a:t>The job seeker can participate, and engage to been seen at their “best” to fullest extent possible</a:t>
            </a:r>
          </a:p>
          <a:p>
            <a:endParaRPr lang="en-US" dirty="0">
              <a:solidFill>
                <a:srgbClr val="FF0000"/>
              </a:solidFill>
            </a:endParaRPr>
          </a:p>
        </p:txBody>
      </p:sp>
    </p:spTree>
    <p:extLst>
      <p:ext uri="{BB962C8B-B14F-4D97-AF65-F5344CB8AC3E}">
        <p14:creationId xmlns:p14="http://schemas.microsoft.com/office/powerpoint/2010/main" val="1848269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Elements for CE During Covid-19 Continued</a:t>
            </a:r>
          </a:p>
        </p:txBody>
      </p:sp>
      <p:sp>
        <p:nvSpPr>
          <p:cNvPr id="3" name="Content Placeholder 2"/>
          <p:cNvSpPr>
            <a:spLocks noGrp="1"/>
          </p:cNvSpPr>
          <p:nvPr>
            <p:ph idx="1"/>
          </p:nvPr>
        </p:nvSpPr>
        <p:spPr>
          <a:xfrm>
            <a:off x="609600" y="1716111"/>
            <a:ext cx="10972800" cy="4419600"/>
          </a:xfrm>
        </p:spPr>
        <p:txBody>
          <a:bodyPr>
            <a:normAutofit fontScale="92500" lnSpcReduction="20000"/>
          </a:bodyPr>
          <a:lstStyle/>
          <a:p>
            <a:pPr lvl="0"/>
            <a:r>
              <a:rPr lang="en-US" dirty="0"/>
              <a:t>The CE practitioner utilizes virtual platforms for meetings with the job seeker and their family or supports (TEAMS, Zoom, Skype, Google Hangouts, etc…)</a:t>
            </a:r>
          </a:p>
          <a:p>
            <a:pPr marL="0" lvl="0" indent="0">
              <a:buNone/>
            </a:pPr>
            <a:endParaRPr lang="en-US" dirty="0"/>
          </a:p>
          <a:p>
            <a:pPr lvl="0"/>
            <a:r>
              <a:rPr lang="en-US" dirty="0"/>
              <a:t>The CE practitioner communicates each step of the CE process with the job seeker and family or supports prior to all activities to ensure understanding </a:t>
            </a:r>
          </a:p>
          <a:p>
            <a:pPr marL="0" lvl="0" indent="0">
              <a:buNone/>
            </a:pPr>
            <a:endParaRPr lang="en-US" dirty="0"/>
          </a:p>
          <a:p>
            <a:pPr lvl="0"/>
            <a:r>
              <a:rPr lang="en-US" dirty="0"/>
              <a:t>For in-person services, PPE is used by both the job seeker and the practitioner.  Social distancing will also be used.</a:t>
            </a:r>
          </a:p>
          <a:p>
            <a:endParaRPr lang="en-US" dirty="0">
              <a:solidFill>
                <a:srgbClr val="FF0000"/>
              </a:solidFill>
            </a:endParaRPr>
          </a:p>
        </p:txBody>
      </p:sp>
    </p:spTree>
    <p:extLst>
      <p:ext uri="{BB962C8B-B14F-4D97-AF65-F5344CB8AC3E}">
        <p14:creationId xmlns:p14="http://schemas.microsoft.com/office/powerpoint/2010/main" val="3647745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Elements for CE During Covid-19 </a:t>
            </a:r>
            <a:br>
              <a:rPr lang="en-US" dirty="0"/>
            </a:br>
            <a:r>
              <a:rPr lang="en-US" dirty="0"/>
              <a:t>Continued slide 3</a:t>
            </a:r>
          </a:p>
        </p:txBody>
      </p:sp>
      <p:sp>
        <p:nvSpPr>
          <p:cNvPr id="3" name="Content Placeholder 2"/>
          <p:cNvSpPr>
            <a:spLocks noGrp="1"/>
          </p:cNvSpPr>
          <p:nvPr>
            <p:ph idx="1"/>
          </p:nvPr>
        </p:nvSpPr>
        <p:spPr>
          <a:xfrm>
            <a:off x="452907" y="1728990"/>
            <a:ext cx="11286186" cy="5129010"/>
          </a:xfrm>
        </p:spPr>
        <p:txBody>
          <a:bodyPr>
            <a:normAutofit fontScale="62500" lnSpcReduction="20000"/>
          </a:bodyPr>
          <a:lstStyle/>
          <a:p>
            <a:pPr lvl="0"/>
            <a:r>
              <a:rPr lang="en-US" sz="4300" dirty="0"/>
              <a:t>The CE practitioner will abide by #STAYSAFEMN and CDC guidelines (examples are wearing masks &amp; gloves in certain businesses in order to enter)</a:t>
            </a:r>
          </a:p>
          <a:p>
            <a:pPr marL="0" lvl="0" indent="0">
              <a:buNone/>
            </a:pPr>
            <a:endParaRPr lang="en-US" sz="4300" dirty="0"/>
          </a:p>
          <a:p>
            <a:pPr lvl="0"/>
            <a:r>
              <a:rPr lang="en-US" sz="4300" dirty="0"/>
              <a:t>CE practitioners have access to information or trainings on how to proceed with CE with limited contact.   </a:t>
            </a:r>
          </a:p>
          <a:p>
            <a:pPr lvl="0"/>
            <a:endParaRPr lang="en-US" sz="4300" dirty="0"/>
          </a:p>
          <a:p>
            <a:pPr lvl="0"/>
            <a:r>
              <a:rPr lang="en-US" sz="4300" dirty="0"/>
              <a:t>Virtual Services is not the preferred method to provide CE: Discovery services</a:t>
            </a:r>
          </a:p>
          <a:p>
            <a:pPr marL="0" lvl="0" indent="0">
              <a:buNone/>
            </a:pPr>
            <a:endParaRPr lang="en-US" sz="4300" dirty="0"/>
          </a:p>
          <a:p>
            <a:pPr lvl="0"/>
            <a:r>
              <a:rPr lang="en-US" sz="4300" dirty="0"/>
              <a:t>CE Specialists Josh Dean and Margie Webb are available for information, consults, or connection to bounce ideas off of regarding CE</a:t>
            </a:r>
          </a:p>
          <a:p>
            <a:pPr marL="0" indent="0">
              <a:buNone/>
            </a:pPr>
            <a:endParaRPr lang="en-US" dirty="0">
              <a:solidFill>
                <a:srgbClr val="FF0000"/>
              </a:solidFill>
            </a:endParaRPr>
          </a:p>
        </p:txBody>
      </p:sp>
    </p:spTree>
    <p:extLst>
      <p:ext uri="{BB962C8B-B14F-4D97-AF65-F5344CB8AC3E}">
        <p14:creationId xmlns:p14="http://schemas.microsoft.com/office/powerpoint/2010/main" val="1459111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Quick Tips and Considerations for Remote CE</a:t>
            </a:r>
          </a:p>
        </p:txBody>
      </p:sp>
      <p:sp>
        <p:nvSpPr>
          <p:cNvPr id="3" name="Content Placeholder 2"/>
          <p:cNvSpPr>
            <a:spLocks noGrp="1"/>
          </p:cNvSpPr>
          <p:nvPr>
            <p:ph idx="1"/>
          </p:nvPr>
        </p:nvSpPr>
        <p:spPr/>
        <p:txBody>
          <a:bodyPr>
            <a:normAutofit fontScale="92500" lnSpcReduction="20000"/>
          </a:bodyPr>
          <a:lstStyle/>
          <a:p>
            <a:pPr lvl="0"/>
            <a:r>
              <a:rPr lang="en-US" dirty="0"/>
              <a:t>Follow the Minnesota CE Plan or other customized employment document such as the MG&amp;A profiles or the Griffin-Hammis DPG Staging Record; per usual</a:t>
            </a:r>
          </a:p>
          <a:p>
            <a:pPr marL="0" lvl="0" indent="0">
              <a:buNone/>
            </a:pPr>
            <a:endParaRPr lang="en-US" dirty="0"/>
          </a:p>
          <a:p>
            <a:pPr lvl="0"/>
            <a:r>
              <a:rPr lang="en-US" dirty="0"/>
              <a:t>Multiple meetings will need to occur to gather and review all the required information</a:t>
            </a:r>
          </a:p>
          <a:p>
            <a:pPr marL="0" lvl="0" indent="0">
              <a:buNone/>
            </a:pPr>
            <a:endParaRPr lang="en-US" dirty="0"/>
          </a:p>
          <a:p>
            <a:pPr lvl="0"/>
            <a:r>
              <a:rPr lang="en-US" dirty="0"/>
              <a:t>Communicate with the job seeker and their family/supports about each of the next steps of the CE process and the information we hope to discover about them and with them</a:t>
            </a:r>
          </a:p>
          <a:p>
            <a:pPr marL="0" indent="0">
              <a:buNone/>
            </a:pPr>
            <a:endParaRPr lang="en-US" dirty="0">
              <a:solidFill>
                <a:srgbClr val="FF0000"/>
              </a:solidFill>
            </a:endParaRPr>
          </a:p>
        </p:txBody>
      </p:sp>
    </p:spTree>
    <p:extLst>
      <p:ext uri="{BB962C8B-B14F-4D97-AF65-F5344CB8AC3E}">
        <p14:creationId xmlns:p14="http://schemas.microsoft.com/office/powerpoint/2010/main" val="1412682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Quick Tips and Considerations for Remote CE Continued slide 3</a:t>
            </a:r>
          </a:p>
        </p:txBody>
      </p:sp>
      <p:sp>
        <p:nvSpPr>
          <p:cNvPr id="3" name="Content Placeholder 2"/>
          <p:cNvSpPr>
            <a:spLocks noGrp="1"/>
          </p:cNvSpPr>
          <p:nvPr>
            <p:ph idx="1"/>
          </p:nvPr>
        </p:nvSpPr>
        <p:spPr/>
        <p:txBody>
          <a:bodyPr>
            <a:normAutofit fontScale="92500" lnSpcReduction="20000"/>
          </a:bodyPr>
          <a:lstStyle/>
          <a:p>
            <a:pPr lvl="0"/>
            <a:r>
              <a:rPr lang="en-US" dirty="0"/>
              <a:t>If needed, coordinate with a family member, or support staff such as residential or supported living professionals, to assist the job seeker in gathering information</a:t>
            </a:r>
          </a:p>
          <a:p>
            <a:pPr marL="0" lvl="0" indent="0">
              <a:buNone/>
            </a:pPr>
            <a:endParaRPr lang="en-US" dirty="0"/>
          </a:p>
          <a:p>
            <a:pPr lvl="0"/>
            <a:r>
              <a:rPr lang="en-US" dirty="0"/>
              <a:t>Set up the next meeting with the job seeker at the conclusion of the current meeting </a:t>
            </a:r>
          </a:p>
          <a:p>
            <a:pPr marL="0" lvl="0" indent="0">
              <a:buNone/>
            </a:pPr>
            <a:endParaRPr lang="en-US" dirty="0"/>
          </a:p>
          <a:p>
            <a:pPr lvl="0"/>
            <a:r>
              <a:rPr lang="en-US" dirty="0"/>
              <a:t>The CE Practitioner should be responsible for sending out virtual meeting invites to the people involved in the next meeting, unless the job seeker is able to and willing to do it themselves</a:t>
            </a:r>
          </a:p>
          <a:p>
            <a:pPr marL="0" indent="0">
              <a:buNone/>
            </a:pPr>
            <a:endParaRPr lang="en-US" dirty="0">
              <a:solidFill>
                <a:srgbClr val="FF0000"/>
              </a:solidFill>
            </a:endParaRPr>
          </a:p>
        </p:txBody>
      </p:sp>
    </p:spTree>
    <p:extLst>
      <p:ext uri="{BB962C8B-B14F-4D97-AF65-F5344CB8AC3E}">
        <p14:creationId xmlns:p14="http://schemas.microsoft.com/office/powerpoint/2010/main" val="1907312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Quick Tips and Considerations for Remote CE Continued</a:t>
            </a:r>
          </a:p>
        </p:txBody>
      </p:sp>
      <p:sp>
        <p:nvSpPr>
          <p:cNvPr id="3" name="Content Placeholder 2"/>
          <p:cNvSpPr>
            <a:spLocks noGrp="1"/>
          </p:cNvSpPr>
          <p:nvPr>
            <p:ph idx="1"/>
          </p:nvPr>
        </p:nvSpPr>
        <p:spPr>
          <a:xfrm>
            <a:off x="609600" y="2218386"/>
            <a:ext cx="10972800" cy="4419600"/>
          </a:xfrm>
        </p:spPr>
        <p:txBody>
          <a:bodyPr>
            <a:normAutofit/>
          </a:bodyPr>
          <a:lstStyle/>
          <a:p>
            <a:pPr lvl="0"/>
            <a:r>
              <a:rPr lang="en-US" dirty="0"/>
              <a:t>Update and share the MN CE Plan or CE document with the job seeker and team as needed</a:t>
            </a:r>
          </a:p>
          <a:p>
            <a:pPr marL="0" lvl="0" indent="0">
              <a:buNone/>
            </a:pPr>
            <a:endParaRPr lang="en-US" dirty="0"/>
          </a:p>
          <a:p>
            <a:pPr lvl="0"/>
            <a:r>
              <a:rPr lang="en-US" dirty="0"/>
              <a:t>Building trust and a rapport with the job seeker during the meetings is just as important as gathering the information</a:t>
            </a:r>
          </a:p>
          <a:p>
            <a:pPr marL="0" indent="0">
              <a:buNone/>
            </a:pPr>
            <a:endParaRPr lang="en-US" dirty="0">
              <a:solidFill>
                <a:srgbClr val="FF0000"/>
              </a:solidFill>
            </a:endParaRPr>
          </a:p>
        </p:txBody>
      </p:sp>
    </p:spTree>
    <p:extLst>
      <p:ext uri="{BB962C8B-B14F-4D97-AF65-F5344CB8AC3E}">
        <p14:creationId xmlns:p14="http://schemas.microsoft.com/office/powerpoint/2010/main" val="2681377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st template" id="{4C0CC491-FD1E-41DB-97FF-FD9E37E231A9}" vid="{224FC8DB-2F21-4A3D-B39C-E175E556AF86}"/>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F693E6-1E96-48DC-994D-5CFA64730E58}"/>
</file>

<file path=customXml/itemProps2.xml><?xml version="1.0" encoding="utf-8"?>
<ds:datastoreItem xmlns:ds="http://schemas.openxmlformats.org/officeDocument/2006/customXml" ds:itemID="{12E73244-CCB2-4E4D-8688-D9D12A0712EC}"/>
</file>

<file path=customXml/itemProps3.xml><?xml version="1.0" encoding="utf-8"?>
<ds:datastoreItem xmlns:ds="http://schemas.openxmlformats.org/officeDocument/2006/customXml" ds:itemID="{D51BADDB-5E60-4EC6-BA9C-DE6A04C490F1}"/>
</file>

<file path=docProps/app.xml><?xml version="1.0" encoding="utf-8"?>
<Properties xmlns="http://schemas.openxmlformats.org/officeDocument/2006/extended-properties" xmlns:vt="http://schemas.openxmlformats.org/officeDocument/2006/docPropsVTypes">
  <TotalTime>99</TotalTime>
  <Words>3214</Words>
  <Application>Microsoft Office PowerPoint</Application>
  <PresentationFormat>Widescreen</PresentationFormat>
  <Paragraphs>216</Paragraphs>
  <Slides>28</Slides>
  <Notes>28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28</vt:i4>
      </vt:variant>
    </vt:vector>
  </HeadingPairs>
  <TitlesOfParts>
    <vt:vector size="35" baseType="lpstr">
      <vt:lpstr>Aparajita</vt:lpstr>
      <vt:lpstr>Arial</vt:lpstr>
      <vt:lpstr>Calibri</vt:lpstr>
      <vt:lpstr>Calibri Light</vt:lpstr>
      <vt:lpstr>Office Theme</vt:lpstr>
      <vt:lpstr>1_Office Theme</vt:lpstr>
      <vt:lpstr>2_Office Theme</vt:lpstr>
      <vt:lpstr>Customized Employment  Provision During COVID-19 </vt:lpstr>
      <vt:lpstr>Webinar Learning Objectives</vt:lpstr>
      <vt:lpstr>A National Perspective from WINTAC</vt:lpstr>
      <vt:lpstr>Key Elements for CE During Covid-19</vt:lpstr>
      <vt:lpstr>Key Elements for CE During Covid-19 Continued</vt:lpstr>
      <vt:lpstr>Key Elements for CE During Covid-19  Continued slide 3</vt:lpstr>
      <vt:lpstr>Quick Tips and Considerations for Remote CE</vt:lpstr>
      <vt:lpstr>Quick Tips and Considerations for Remote CE Continued slide 3</vt:lpstr>
      <vt:lpstr>Quick Tips and Considerations for Remote CE Continued</vt:lpstr>
      <vt:lpstr>Virtual Services Considerations  Customized Employment: Discovery Process </vt:lpstr>
      <vt:lpstr>Safety First </vt:lpstr>
      <vt:lpstr>CE Virtual Services: Initial Meeting</vt:lpstr>
      <vt:lpstr>CE Virtual Services: Initial Meeting  continued slide 2</vt:lpstr>
      <vt:lpstr>CE Virtual Services: Initial Meeting  continued slide 3</vt:lpstr>
      <vt:lpstr>CE Virtual Services: Home Visit</vt:lpstr>
      <vt:lpstr>CE Virtual Services: Home Visit  continued slide 2</vt:lpstr>
      <vt:lpstr>CE Virtual Services:  Interviews with People Who Know the Job Seeker</vt:lpstr>
      <vt:lpstr>CE Virtual Services: Life Activities</vt:lpstr>
      <vt:lpstr>CE Virtual Services: Life Activities Continued</vt:lpstr>
      <vt:lpstr>CE Virtual Services: Theme Development</vt:lpstr>
      <vt:lpstr>CE Virtual Services: Theme Testing</vt:lpstr>
      <vt:lpstr>CE Virtual Services: CE Planning Meeting</vt:lpstr>
      <vt:lpstr>CE Virtual Services: Final CEP Meeting</vt:lpstr>
      <vt:lpstr>Billing Invoice Review </vt:lpstr>
      <vt:lpstr>Minnesota CE Training Updates</vt:lpstr>
      <vt:lpstr>Additional CE Covid-19 Resources</vt:lpstr>
      <vt:lpstr>Questions &amp; Answers</vt:lpstr>
      <vt:lpstr>Thank You</vt:lpstr>
    </vt:vector>
  </TitlesOfParts>
  <Company>DEED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Customized Employment  Provision During COVID-19</dc:title>
  <dc:creator>Josh Dean</dc:creator>
  <cp:lastModifiedBy>Margie Webb</cp:lastModifiedBy>
  <cp:revision>18</cp:revision>
  <cp:lastPrinted>2020-06-30T12:46:51Z</cp:lastPrinted>
  <dcterms:created xsi:type="dcterms:W3CDTF">2020-06-25T13:33:25Z</dcterms:created>
  <dcterms:modified xsi:type="dcterms:W3CDTF">2020-06-30T13:01:15Z</dcterms:modified>
</cp:coreProperties>
</file>