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olors2.xml" ContentType="application/vnd.ms-office.chartcolorstyle+xml"/>
  <Override PartName="/ppt/notesMasters/notesMaster1.xml" ContentType="application/vnd.openxmlformats-officedocument.presentationml.notesMaster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11"/>
  </p:notesMasterIdLst>
  <p:handoutMasterIdLst>
    <p:handoutMasterId r:id="rId12"/>
  </p:handoutMasterIdLst>
  <p:sldIdLst>
    <p:sldId id="257" r:id="rId3"/>
    <p:sldId id="350" r:id="rId4"/>
    <p:sldId id="334" r:id="rId5"/>
    <p:sldId id="345" r:id="rId6"/>
    <p:sldId id="329" r:id="rId7"/>
    <p:sldId id="349" r:id="rId8"/>
    <p:sldId id="352" r:id="rId9"/>
    <p:sldId id="34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Youth Served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Sheet1!$C$2:$C$12</c:f>
              <c:numCache>
                <c:formatCode>#,##0</c:formatCode>
                <c:ptCount val="11"/>
                <c:pt idx="0">
                  <c:v>4189</c:v>
                </c:pt>
                <c:pt idx="1">
                  <c:v>4126</c:v>
                </c:pt>
                <c:pt idx="2">
                  <c:v>4417</c:v>
                </c:pt>
                <c:pt idx="3">
                  <c:v>5125</c:v>
                </c:pt>
                <c:pt idx="4">
                  <c:v>5021</c:v>
                </c:pt>
                <c:pt idx="5">
                  <c:v>4593</c:v>
                </c:pt>
                <c:pt idx="6">
                  <c:v>3842</c:v>
                </c:pt>
                <c:pt idx="7">
                  <c:v>3583</c:v>
                </c:pt>
                <c:pt idx="8">
                  <c:v>3601</c:v>
                </c:pt>
                <c:pt idx="9">
                  <c:v>2716</c:v>
                </c:pt>
                <c:pt idx="10">
                  <c:v>2707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4107816"/>
        <c:axId val="224107424"/>
      </c:areaChar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MN WIOA Youth Allocation</c:v>
                </c:pt>
              </c:strCache>
            </c:strRef>
          </c:tx>
          <c:spPr>
            <a:solidFill>
              <a:srgbClr val="92D050">
                <a:alpha val="77000"/>
              </a:srgbClr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Sheet1!$B$2:$B$12</c:f>
              <c:numCache>
                <c:formatCode>"$"#,##0.00</c:formatCode>
                <c:ptCount val="11"/>
                <c:pt idx="0">
                  <c:v>7.31</c:v>
                </c:pt>
                <c:pt idx="1">
                  <c:v>9.34</c:v>
                </c:pt>
                <c:pt idx="2">
                  <c:v>11.76</c:v>
                </c:pt>
                <c:pt idx="3">
                  <c:v>12.12</c:v>
                </c:pt>
                <c:pt idx="4">
                  <c:v>10.9</c:v>
                </c:pt>
                <c:pt idx="5">
                  <c:v>10</c:v>
                </c:pt>
                <c:pt idx="6">
                  <c:v>9.35</c:v>
                </c:pt>
                <c:pt idx="7">
                  <c:v>9.08</c:v>
                </c:pt>
                <c:pt idx="8">
                  <c:v>8.17</c:v>
                </c:pt>
                <c:pt idx="9">
                  <c:v>7.29</c:v>
                </c:pt>
                <c:pt idx="10">
                  <c:v>7.34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6"/>
        <c:overlap val="-27"/>
        <c:axId val="224106640"/>
        <c:axId val="224107032"/>
      </c:barChart>
      <c:catAx>
        <c:axId val="22410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07032"/>
        <c:crosses val="autoZero"/>
        <c:auto val="1"/>
        <c:lblAlgn val="ctr"/>
        <c:lblOffset val="100"/>
        <c:noMultiLvlLbl val="0"/>
      </c:catAx>
      <c:valAx>
        <c:axId val="224107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Allocation (in Millions)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06640"/>
        <c:crosses val="autoZero"/>
        <c:crossBetween val="between"/>
      </c:valAx>
      <c:valAx>
        <c:axId val="22410742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Youth Served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07816"/>
        <c:crosses val="max"/>
        <c:crossBetween val="between"/>
      </c:valAx>
      <c:catAx>
        <c:axId val="224107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41074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WDA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Sheet1!$B$2:$B$17</c:f>
              <c:numCache>
                <c:formatCode>"$"#,##0</c:formatCode>
                <c:ptCount val="16"/>
                <c:pt idx="0">
                  <c:v>436650.90883535275</c:v>
                </c:pt>
                <c:pt idx="1">
                  <c:v>2045455</c:v>
                </c:pt>
                <c:pt idx="2">
                  <c:v>927110.83143943176</c:v>
                </c:pt>
                <c:pt idx="3">
                  <c:v>393676.18438008294</c:v>
                </c:pt>
                <c:pt idx="4">
                  <c:v>1286908</c:v>
                </c:pt>
                <c:pt idx="5">
                  <c:v>394829.97433595342</c:v>
                </c:pt>
                <c:pt idx="6">
                  <c:v>642825.80021949229</c:v>
                </c:pt>
                <c:pt idx="7">
                  <c:v>995797.57699173328</c:v>
                </c:pt>
                <c:pt idx="8">
                  <c:v>595480.80096117745</c:v>
                </c:pt>
                <c:pt idx="9">
                  <c:v>1222457.6241757544</c:v>
                </c:pt>
                <c:pt idx="10">
                  <c:v>325573.54288132087</c:v>
                </c:pt>
                <c:pt idx="11">
                  <c:v>528679.91444075864</c:v>
                </c:pt>
                <c:pt idx="12">
                  <c:v>1365741.2230934685</c:v>
                </c:pt>
                <c:pt idx="13">
                  <c:v>267716.79563756095</c:v>
                </c:pt>
                <c:pt idx="14">
                  <c:v>530318.5643381112</c:v>
                </c:pt>
                <c:pt idx="15">
                  <c:v>165607.77627766877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WDA 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strCache>
            </c:strRef>
          </c:cat>
          <c:val>
            <c:numRef>
              <c:f>Sheet1!$C$2:$C$17</c:f>
              <c:numCache>
                <c:formatCode>_("$"* #,##0_);_("$"* \(#,##0\);_("$"* "-"??_);_(@_)</c:formatCode>
                <c:ptCount val="16"/>
                <c:pt idx="0">
                  <c:v>218160</c:v>
                </c:pt>
                <c:pt idx="1">
                  <c:v>1125899</c:v>
                </c:pt>
                <c:pt idx="2">
                  <c:v>803948</c:v>
                </c:pt>
                <c:pt idx="3">
                  <c:v>360218</c:v>
                </c:pt>
                <c:pt idx="4">
                  <c:v>592390</c:v>
                </c:pt>
                <c:pt idx="5">
                  <c:v>160920</c:v>
                </c:pt>
                <c:pt idx="6">
                  <c:v>280860</c:v>
                </c:pt>
                <c:pt idx="7">
                  <c:v>406784</c:v>
                </c:pt>
                <c:pt idx="8">
                  <c:v>428296</c:v>
                </c:pt>
                <c:pt idx="9">
                  <c:v>1056454</c:v>
                </c:pt>
                <c:pt idx="10">
                  <c:v>280591</c:v>
                </c:pt>
                <c:pt idx="11">
                  <c:v>298841</c:v>
                </c:pt>
                <c:pt idx="12">
                  <c:v>790082</c:v>
                </c:pt>
                <c:pt idx="13">
                  <c:v>141092</c:v>
                </c:pt>
                <c:pt idx="14">
                  <c:v>276128</c:v>
                </c:pt>
                <c:pt idx="15">
                  <c:v>115018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942912"/>
        <c:axId val="101867528"/>
      </c:barChart>
      <c:catAx>
        <c:axId val="10194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867528"/>
        <c:crosses val="autoZero"/>
        <c:auto val="1"/>
        <c:lblAlgn val="ctr"/>
        <c:lblOffset val="100"/>
        <c:noMultiLvlLbl val="0"/>
      </c:catAx>
      <c:valAx>
        <c:axId val="10186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94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PY 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cat>
          <c:val>
            <c:numRef>
              <c:f>Sheet1!$B$2:$B$17</c:f>
              <c:numCache>
                <c:formatCode>0.0%</c:formatCode>
                <c:ptCount val="16"/>
                <c:pt idx="0">
                  <c:v>0.746</c:v>
                </c:pt>
                <c:pt idx="1">
                  <c:v>0.505</c:v>
                </c:pt>
                <c:pt idx="2">
                  <c:v>0.60499999999999998</c:v>
                </c:pt>
                <c:pt idx="3">
                  <c:v>0.34899999999999998</c:v>
                </c:pt>
                <c:pt idx="4">
                  <c:v>0.502</c:v>
                </c:pt>
                <c:pt idx="5">
                  <c:v>0.41</c:v>
                </c:pt>
                <c:pt idx="6">
                  <c:v>0.21</c:v>
                </c:pt>
                <c:pt idx="7">
                  <c:v>0.50900000000000001</c:v>
                </c:pt>
                <c:pt idx="8">
                  <c:v>0.34</c:v>
                </c:pt>
                <c:pt idx="9">
                  <c:v>0.109</c:v>
                </c:pt>
                <c:pt idx="10">
                  <c:v>0.33700000000000002</c:v>
                </c:pt>
                <c:pt idx="11">
                  <c:v>0.39100000000000001</c:v>
                </c:pt>
                <c:pt idx="12">
                  <c:v>0.13800000000000001</c:v>
                </c:pt>
                <c:pt idx="13">
                  <c:v>0.68200000000000005</c:v>
                </c:pt>
                <c:pt idx="14">
                  <c:v>0.41</c:v>
                </c:pt>
                <c:pt idx="15">
                  <c:v>0.81200000000000006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PY 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12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17</c:v>
                </c:pt>
                <c:pt idx="15">
                  <c:v>18</c:v>
                </c:pt>
              </c:numCache>
            </c:numRef>
          </c:cat>
          <c:val>
            <c:numRef>
              <c:f>Sheet1!$C$2:$C$17</c:f>
              <c:numCache>
                <c:formatCode>0.00%</c:formatCode>
                <c:ptCount val="16"/>
                <c:pt idx="0">
                  <c:v>0.73699999999999999</c:v>
                </c:pt>
                <c:pt idx="1">
                  <c:v>0.56100000000000005</c:v>
                </c:pt>
                <c:pt idx="2">
                  <c:v>0.61499999999999999</c:v>
                </c:pt>
                <c:pt idx="3" formatCode="0%">
                  <c:v>0.4</c:v>
                </c:pt>
                <c:pt idx="4">
                  <c:v>0.5</c:v>
                </c:pt>
                <c:pt idx="5">
                  <c:v>0.44800000000000001</c:v>
                </c:pt>
                <c:pt idx="6">
                  <c:v>0.214</c:v>
                </c:pt>
                <c:pt idx="7">
                  <c:v>0.52700000000000002</c:v>
                </c:pt>
                <c:pt idx="8" formatCode="0%">
                  <c:v>0.33</c:v>
                </c:pt>
                <c:pt idx="9">
                  <c:v>0.108</c:v>
                </c:pt>
                <c:pt idx="10" formatCode="0%">
                  <c:v>0.38</c:v>
                </c:pt>
                <c:pt idx="11">
                  <c:v>0.44800000000000001</c:v>
                </c:pt>
                <c:pt idx="12">
                  <c:v>0.11600000000000001</c:v>
                </c:pt>
                <c:pt idx="13">
                  <c:v>0.73699999999999999</c:v>
                </c:pt>
                <c:pt idx="14" formatCode="0%">
                  <c:v>0.35</c:v>
                </c:pt>
                <c:pt idx="15">
                  <c:v>0.58799999999999997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4108600"/>
        <c:axId val="224108992"/>
      </c:barChart>
      <c:catAx>
        <c:axId val="22410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08992"/>
        <c:crosses val="autoZero"/>
        <c:auto val="1"/>
        <c:lblAlgn val="ctr"/>
        <c:lblOffset val="100"/>
        <c:noMultiLvlLbl val="0"/>
      </c:catAx>
      <c:valAx>
        <c:axId val="22410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4108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67F79E75-1854-4BAD-BDA8-00D3A24ED282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001BF480-3F59-4161-BD59-E3208877E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30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75EF403D-3829-419E-AA99-F8B1D7057BE4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F653A1D0-AD74-49A0-B475-AB873FD6E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2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49FE0-B471-4BDC-AF44-48006763C0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02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WIA funding through 2014. WIOA funding starting in 2015. Does NOT include any ARRA Youth funds from 2009.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3A1D0-AD74-49A0-B475-AB873FD6EE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98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53A1D0-AD74-49A0-B475-AB873FD6EE8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0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fficial logo and cover slide of Minnesota Employment and Economic Development." title="Minnesota Employment and Economic Development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6"/>
          <a:stretch/>
        </p:blipFill>
        <p:spPr>
          <a:xfrm>
            <a:off x="0" y="0"/>
            <a:ext cx="9144000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8077200" cy="8001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19868"/>
            <a:ext cx="80772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86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91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5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00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fficial logo and cover slide of Minnesota Employment and Economic Development." title="Minnesota Employment and Economic Developme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8077200" cy="8001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386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19868"/>
            <a:ext cx="80772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86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71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slide image with Minnesota Employment and Economic Development logo in lower right corner" title="Background image and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 algn="l"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26267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rgbClr val="003865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rgbClr val="003865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rgbClr val="003865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rgbClr val="003865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rgbClr val="00386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2667000" cy="365125"/>
          </a:xfrm>
        </p:spPr>
        <p:txBody>
          <a:bodyPr/>
          <a:lstStyle>
            <a:lvl1pPr algn="l">
              <a:defRPr/>
            </a:lvl1pPr>
          </a:lstStyle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10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809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01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80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536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695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4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slide image with Minnesota Employment and Economic Development logo in lower right corner" title="Background image and log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333"/>
          <a:stretch/>
        </p:blipFill>
        <p:spPr>
          <a:xfrm>
            <a:off x="0" y="1"/>
            <a:ext cx="9144000" cy="1828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 algn="l"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26267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rgbClr val="003865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rgbClr val="003865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rgbClr val="003865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rgbClr val="003865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rgbClr val="00386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2667000" cy="365125"/>
          </a:xfrm>
        </p:spPr>
        <p:txBody>
          <a:bodyPr/>
          <a:lstStyle>
            <a:lvl1pPr algn="l">
              <a:defRPr/>
            </a:lvl1pPr>
          </a:lstStyle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129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40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8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2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8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81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45000">
              <a:schemeClr val="bg1"/>
            </a:gs>
            <a:gs pos="83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78E25-23D8-4545-8AE7-BE34076EB490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8E5C-4969-47AC-A2F5-55ED308CE6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8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78E25-23D8-4545-8AE7-BE34076EB4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08E5C-4969-47AC-A2F5-55ED308CE6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5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enny.Nelson@state.mn.us" TargetMode="External"/><Relationship Id="rId2" Type="http://schemas.openxmlformats.org/officeDocument/2006/relationships/hyperlink" Target="mailto:John.R.Olson@state.mn.u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7848600" cy="1371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Disability Equity Meeting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5257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 of Youth Development</a:t>
            </a:r>
          </a:p>
          <a:p>
            <a:r>
              <a:rPr lang="en-US" dirty="0" smtClean="0"/>
              <a:t>MN Dept. of Employment &amp; Economic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019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January 25,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PIRL Definition of Individual with a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participant indicates that he/she has any "disability”, as defined in Section 3(2)(a) of the Americans with Disabilities Act of 1990 (42 U.S.C. 12102). Under that definition, a "disability" is a physical or mental impairment that substantially limits one or more of the person's major life activities.</a:t>
            </a:r>
          </a:p>
        </p:txBody>
      </p:sp>
    </p:spTree>
    <p:extLst>
      <p:ext uri="{BB962C8B-B14F-4D97-AF65-F5344CB8AC3E}">
        <p14:creationId xmlns:p14="http://schemas.microsoft.com/office/powerpoint/2010/main" val="2091581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434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Federal Funding/Youth Served in Minnesota: </a:t>
            </a:r>
            <a:r>
              <a:rPr lang="en-US" sz="2700" dirty="0" smtClean="0"/>
              <a:t>2007 to 2017</a:t>
            </a:r>
            <a:endParaRPr lang="en-US" sz="27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12973"/>
              </p:ext>
            </p:extLst>
          </p:nvPr>
        </p:nvGraphicFramePr>
        <p:xfrm>
          <a:off x="441434" y="1828800"/>
          <a:ext cx="82296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46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PY10 to PY17 WIA/WIOA Youth Allocations by WDA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843487"/>
              </p:ext>
            </p:extLst>
          </p:nvPr>
        </p:nvGraphicFramePr>
        <p:xfrm>
          <a:off x="457200" y="20574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05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Youth with a Disability as Pct. Of Total Served by WDA </a:t>
            </a:r>
            <a:r>
              <a:rPr lang="en-US" smtClean="0"/>
              <a:t>under WIOA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633580"/>
              </p:ext>
            </p:extLst>
          </p:nvPr>
        </p:nvGraphicFramePr>
        <p:xfrm>
          <a:off x="762000" y="2057400"/>
          <a:ext cx="7620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7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Youth with a Disability as Pct. of Total Exited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057400"/>
            <a:ext cx="7136807" cy="3886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6799" y="2667000"/>
            <a:ext cx="7136807" cy="304800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7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WIA Youth Performance: PY 2013 to 2015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0" y="1905000"/>
          <a:ext cx="8229599" cy="1852436"/>
        </p:xfrm>
        <a:graphic>
          <a:graphicData uri="http://schemas.openxmlformats.org/drawingml/2006/table">
            <a:tbl>
              <a:tblPr/>
              <a:tblGrid>
                <a:gridCol w="1567049"/>
                <a:gridCol w="134911"/>
                <a:gridCol w="695313"/>
                <a:gridCol w="695313"/>
                <a:gridCol w="695313"/>
                <a:gridCol w="134911"/>
                <a:gridCol w="695313"/>
                <a:gridCol w="695313"/>
                <a:gridCol w="695313"/>
                <a:gridCol w="134911"/>
                <a:gridCol w="695313"/>
                <a:gridCol w="695313"/>
                <a:gridCol w="695313"/>
              </a:tblGrid>
              <a:tr h="163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All Youth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</a:rPr>
                        <a:t>PY 2013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PY 2014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PY 2015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231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Percent of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Percent of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Percent of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Younger Youth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Minnesota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Nat. Avg.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Minnesota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Nat. Avg.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Calibri" panose="020F0502020204030204" pitchFamily="34" charset="0"/>
                        </a:rPr>
                        <a:t>Minnesota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Calibri" panose="020F0502020204030204" pitchFamily="34" charset="0"/>
                        </a:rPr>
                        <a:t>Nat. Avg.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Skill Attainment Rate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82.0%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95.4%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116.3%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77.1%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97.3%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126.2%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78.4%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94.7%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120.8%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Diploma or Equivalent Rate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73.6%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88.4%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120.1%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71.8%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87.4%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121.7%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69.6%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78.0%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112.1%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Retention Rate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64.9%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91.7%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141.3%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65.7%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81.7%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124.4%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66.6%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83.8%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125.8%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231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Older Youth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Minnesota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Calibri" panose="020F0502020204030204" pitchFamily="34" charset="0"/>
                        </a:rPr>
                        <a:t>Minnesota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Calibri" panose="020F0502020204030204" pitchFamily="34" charset="0"/>
                        </a:rPr>
                        <a:t>National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Calibri" panose="020F0502020204030204" pitchFamily="34" charset="0"/>
                        </a:rPr>
                        <a:t>Minnesota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Entered Employment Rate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68.2%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83.0%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121.7%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71.1%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88.1%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123.9%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71.7%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82.4%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114.9%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Employment Retention Rate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82.6%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91.2%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110.4%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83.0%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89.9%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108.3%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85.5%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89.0%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104.1%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56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Earnings Change in Six Months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$4,485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$5,786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129.0%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$4,455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$5,310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119.2%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$4,820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$6,382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132.4%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Employment &amp; Credential Rate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39.3%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58.3%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148.3%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38.1%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68.5%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179.8%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38.6%</a:t>
                      </a:r>
                    </a:p>
                  </a:txBody>
                  <a:tcPr marL="7783" marR="7783" marT="77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60.1%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155.7%</a:t>
                      </a:r>
                    </a:p>
                  </a:txBody>
                  <a:tcPr marL="7783" marR="7783" marT="77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1" y="3886200"/>
          <a:ext cx="8229598" cy="2060371"/>
        </p:xfrm>
        <a:graphic>
          <a:graphicData uri="http://schemas.openxmlformats.org/drawingml/2006/table">
            <a:tbl>
              <a:tblPr/>
              <a:tblGrid>
                <a:gridCol w="1615955"/>
                <a:gridCol w="139122"/>
                <a:gridCol w="684908"/>
                <a:gridCol w="684908"/>
                <a:gridCol w="717013"/>
                <a:gridCol w="139122"/>
                <a:gridCol w="684908"/>
                <a:gridCol w="684908"/>
                <a:gridCol w="684908"/>
                <a:gridCol w="139122"/>
                <a:gridCol w="684908"/>
                <a:gridCol w="684908"/>
                <a:gridCol w="684908"/>
              </a:tblGrid>
              <a:tr h="176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Youth With Disabilities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0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+mn-lt"/>
                        </a:rPr>
                        <a:t>PY 2013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+mn-lt"/>
                        </a:rPr>
                        <a:t>PY 2014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+mn-lt"/>
                        </a:rPr>
                        <a:t>PY 2015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Percent of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Percent of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Percent of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3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+mn-lt"/>
                        </a:rPr>
                        <a:t>Younger Youth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National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Nat. Avg.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National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Nat. Avg.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National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Nat. Avg.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Skill Attainment Rate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83.6%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87.8%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105.0%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79.9%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96.9%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121.3%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81.1%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96.9%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119.5%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4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Diploma or Equivalent Rate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80.3%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88.6%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110.3%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78.3%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89.8%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114.7%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76.4%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89.8%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117.5%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4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Retention Rate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60.3%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92.2%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152.9%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61.2%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73.9%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120.8%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62.3%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73.9%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118.6%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3644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+mn-lt"/>
                        </a:rPr>
                        <a:t>Older Youth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National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National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National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Entered Employment Rate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62.1%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78.6%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126.6%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63.7%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86.3%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135.5%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63.7%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81.1%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127.3%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4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Employment Retention Rate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81.3%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91.2%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112.2%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80.8%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89.7%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111.0%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83.2%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85.1%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102.3%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32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Earnings Change in Six Months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$4,341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$5,393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124.2%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$4,328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$5,567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128.6%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$4,604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$5,623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122.1%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Employment &amp; Credential Rate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38.3%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57.0%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148.8%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38.5%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71.7%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186.2%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effectLst/>
                        <a:latin typeface="+mn-lt"/>
                      </a:endParaRP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35.0%</a:t>
                      </a:r>
                    </a:p>
                  </a:txBody>
                  <a:tcPr marL="8026" marR="8026" marT="802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+mn-lt"/>
                        </a:rPr>
                        <a:t>58.5%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+mn-lt"/>
                        </a:rPr>
                        <a:t>167.1%</a:t>
                      </a:r>
                    </a:p>
                  </a:txBody>
                  <a:tcPr marL="8026" marR="8026" marT="802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06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4319868"/>
            <a:ext cx="8077200" cy="15475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Cory.Schmid@state.mn.us</a:t>
            </a:r>
          </a:p>
          <a:p>
            <a:r>
              <a:rPr lang="en-US" dirty="0" smtClean="0"/>
              <a:t>651-259-7541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3"/>
              </a:rPr>
              <a:t>Jenny.Nelson@state.mn.us</a:t>
            </a:r>
            <a:r>
              <a:rPr lang="en-US" dirty="0" smtClean="0"/>
              <a:t> </a:t>
            </a:r>
          </a:p>
          <a:p>
            <a:r>
              <a:rPr lang="en-US" dirty="0" smtClean="0"/>
              <a:t>651-259-7308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87677"/>
      </p:ext>
    </p:extLst>
  </p:cSld>
  <p:clrMapOvr>
    <a:masterClrMapping/>
  </p:clrMapOvr>
</p:sld>
</file>

<file path=ppt/theme/theme1.xml><?xml version="1.0" encoding="utf-8"?>
<a:theme xmlns:a="http://schemas.openxmlformats.org/drawingml/2006/main" name="DEED_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ED_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259266-3D08-4C67-8EBC-AAF26D4E0F7B}"/>
</file>

<file path=customXml/itemProps2.xml><?xml version="1.0" encoding="utf-8"?>
<ds:datastoreItem xmlns:ds="http://schemas.openxmlformats.org/officeDocument/2006/customXml" ds:itemID="{A1F01137-9B0E-4825-8EF9-E783E1C17D2B}"/>
</file>

<file path=customXml/itemProps3.xml><?xml version="1.0" encoding="utf-8"?>
<ds:datastoreItem xmlns:ds="http://schemas.openxmlformats.org/officeDocument/2006/customXml" ds:itemID="{3686E5B8-2475-4BA2-8AAD-8C3CF16647C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2436</TotalTime>
  <Words>559</Words>
  <Application>Microsoft Office PowerPoint</Application>
  <PresentationFormat>On-screen Show (4:3)</PresentationFormat>
  <Paragraphs>248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DEED_PowerpointTemplate</vt:lpstr>
      <vt:lpstr>1_DEED_PowerpointTemplate</vt:lpstr>
      <vt:lpstr>Disability Equity Meeting</vt:lpstr>
      <vt:lpstr>PIRL Definition of Individual with a Disability</vt:lpstr>
      <vt:lpstr>Federal Funding/Youth Served in Minnesota: 2007 to 2017</vt:lpstr>
      <vt:lpstr>Comparison of PY10 to PY17 WIA/WIOA Youth Allocations by WDA</vt:lpstr>
      <vt:lpstr>Youth with a Disability as Pct. Of Total Served by WDA under WIOA</vt:lpstr>
      <vt:lpstr>Youth with a Disability as Pct. of Total Exited</vt:lpstr>
      <vt:lpstr>WIA Youth Performance: PY 2013 to 2015</vt:lpstr>
      <vt:lpstr>Questions?</vt:lpstr>
    </vt:vector>
  </TitlesOfParts>
  <Company>Employment &amp; Training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Innovation and Opportunity Act (WIOA) Youth Programming</dc:title>
  <dc:creator>john.r.olson@state.mn.us</dc:creator>
  <cp:lastModifiedBy>Jenny Nelson</cp:lastModifiedBy>
  <cp:revision>133</cp:revision>
  <cp:lastPrinted>2018-01-24T15:59:23Z</cp:lastPrinted>
  <dcterms:created xsi:type="dcterms:W3CDTF">2015-11-12T13:57:47Z</dcterms:created>
  <dcterms:modified xsi:type="dcterms:W3CDTF">2018-01-30T14:42:36Z</dcterms:modified>
</cp:coreProperties>
</file>