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4"/>
  </p:sldMasterIdLst>
  <p:notesMasterIdLst>
    <p:notesMasterId r:id="rId13"/>
  </p:notesMasterIdLst>
  <p:handoutMasterIdLst>
    <p:handoutMasterId r:id="rId14"/>
  </p:handoutMasterIdLst>
  <p:sldIdLst>
    <p:sldId id="313" r:id="rId5"/>
    <p:sldId id="293" r:id="rId6"/>
    <p:sldId id="280" r:id="rId7"/>
    <p:sldId id="295" r:id="rId8"/>
    <p:sldId id="311" r:id="rId9"/>
    <p:sldId id="296" r:id="rId10"/>
    <p:sldId id="294" r:id="rId11"/>
    <p:sldId id="312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0738"/>
    <a:srgbClr val="003865"/>
    <a:srgbClr val="78BE21"/>
    <a:srgbClr val="000000"/>
    <a:srgbClr val="E8E8E8"/>
    <a:srgbClr val="0D0D0D"/>
    <a:srgbClr val="00A3E2"/>
    <a:srgbClr val="2C2C2C"/>
    <a:srgbClr val="F5F5F5"/>
    <a:srgbClr val="38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89884" autoAdjust="0"/>
  </p:normalViewPr>
  <p:slideViewPr>
    <p:cSldViewPr snapToGrid="0">
      <p:cViewPr varScale="1">
        <p:scale>
          <a:sx n="40" d="100"/>
          <a:sy n="40" d="100"/>
        </p:scale>
        <p:origin x="60" y="6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260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A04DE5-F1A9-4D45-BF54-BEFDBA739CA2}" type="datetimeFigureOut">
              <a:rPr lang="en-US" smtClean="0">
                <a:latin typeface="Calibri" panose="020F0502020204030204" pitchFamily="34" charset="0"/>
              </a:rPr>
              <a:t>1/31/2023</a:t>
            </a:fld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886E1E-70B3-41D2-AD41-BEE4979EC759}" type="slidenum">
              <a:rPr lang="en-US" smtClean="0">
                <a:latin typeface="Calibri" panose="020F0502020204030204" pitchFamily="34" charset="0"/>
              </a:rPr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1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50CD39D-89B0-4C68-805A-35C75A7C20C8}" type="datetimeFigureOut">
              <a:rPr lang="en-US" smtClean="0"/>
              <a:pPr/>
              <a:t>1/31/2023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9F08466-AEA7-4FC0-9459-6A32F61DA2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78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Logo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BE5E0E8-0788-4797-9983-C2C2D26038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12" name="Title 2"/>
          <p:cNvSpPr>
            <a:spLocks noGrp="1"/>
          </p:cNvSpPr>
          <p:nvPr>
            <p:ph type="ctrTitle" hasCustomPrompt="1"/>
          </p:nvPr>
        </p:nvSpPr>
        <p:spPr bwMode="white">
          <a:xfrm>
            <a:off x="266700" y="2953758"/>
            <a:ext cx="11658600" cy="1295182"/>
          </a:xfrm>
          <a:noFill/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rgbClr val="003865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838200" y="4406286"/>
            <a:ext cx="10515600" cy="71146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| Job Title</a:t>
            </a:r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15"/>
          </p:nvPr>
        </p:nvSpPr>
        <p:spPr bwMode="black"/>
        <p:txBody>
          <a:bodyPr/>
          <a:lstStyle/>
          <a:p>
            <a:fld id="{D7ED242C-24FB-43A0-BCB6-43756FC812F6}" type="datetime1">
              <a:rPr lang="en-US" smtClean="0"/>
              <a:t>1/31/2023</a:t>
            </a:fld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119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 bwMode="black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 bwMode="gray">
          <a:xfrm>
            <a:off x="838200" y="1366345"/>
            <a:ext cx="10515600" cy="4788393"/>
          </a:xfrm>
          <a:noFill/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A0960E9-F618-4D3C-A13D-633B9C5E32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65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Dark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1/31/2023</a:t>
            </a:fld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mn.gov</a:t>
            </a:r>
            <a:r>
              <a:rPr lang="en-US" dirty="0"/>
              <a:t>/deed</a:t>
            </a:r>
          </a:p>
        </p:txBody>
      </p:sp>
    </p:spTree>
    <p:extLst>
      <p:ext uri="{BB962C8B-B14F-4D97-AF65-F5344CB8AC3E}">
        <p14:creationId xmlns:p14="http://schemas.microsoft.com/office/powerpoint/2010/main" val="1767981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Blue)">
    <p:bg bwMode="black"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1/31/2023</a:t>
            </a:fld>
            <a:endParaRPr lang="en-US" dirty="0"/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mn.gov</a:t>
            </a:r>
            <a:r>
              <a:rPr lang="en-US" dirty="0"/>
              <a:t>/deed</a:t>
            </a:r>
          </a:p>
        </p:txBody>
      </p:sp>
    </p:spTree>
    <p:extLst>
      <p:ext uri="{BB962C8B-B14F-4D97-AF65-F5344CB8AC3E}">
        <p14:creationId xmlns:p14="http://schemas.microsoft.com/office/powerpoint/2010/main" val="323025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Light Gray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 bwMode="black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 bwMode="gray"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E86B23F-38FC-49BD-83FB-47515709C2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70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, Image)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2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2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2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2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3"/>
          </p:nvPr>
        </p:nvSpPr>
        <p:spPr bwMode="lt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B91AA0-3BA7-4036-A3DA-317C6C4FFA29}" type="datetime1">
              <a:rPr lang="en-US" smtClean="0"/>
              <a:pPr/>
              <a:t>1/31/2023</a:t>
            </a:fld>
            <a:endParaRPr lang="en-US" dirty="0"/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26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Dark, Image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3"/>
          </p:nvPr>
        </p:nvSpPr>
        <p:spPr bwMode="lt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1/31/2023</a:t>
            </a:fld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mn.gov</a:t>
            </a:r>
            <a:r>
              <a:rPr lang="en-US" dirty="0"/>
              <a:t>/deed</a:t>
            </a:r>
          </a:p>
        </p:txBody>
      </p:sp>
    </p:spTree>
    <p:extLst>
      <p:ext uri="{BB962C8B-B14F-4D97-AF65-F5344CB8AC3E}">
        <p14:creationId xmlns:p14="http://schemas.microsoft.com/office/powerpoint/2010/main" val="1538987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Blue, Image)">
    <p:bg bwMode="black"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3"/>
          </p:nvPr>
        </p:nvSpPr>
        <p:spPr bwMode="lt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1/31/2023</a:t>
            </a:fld>
            <a:endParaRPr lang="en-US" dirty="0"/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mn.gov</a:t>
            </a:r>
            <a:r>
              <a:rPr lang="en-US" dirty="0"/>
              <a:t>/deed</a:t>
            </a:r>
          </a:p>
        </p:txBody>
      </p:sp>
    </p:spTree>
    <p:extLst>
      <p:ext uri="{BB962C8B-B14F-4D97-AF65-F5344CB8AC3E}">
        <p14:creationId xmlns:p14="http://schemas.microsoft.com/office/powerpoint/2010/main" val="16945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Light Gray, Image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 bwMode="black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0"/>
          </p:nvPr>
        </p:nvSpPr>
        <p:spPr bwMode="gray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2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2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2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2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3"/>
          </p:nvPr>
        </p:nvSpPr>
        <p:spPr bwMode="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3889DEE-3C1B-4241-958E-773D926E4D9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900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-Up Vertical)">
    <p:bg bwMode="gray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1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981899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581719" y="432139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3646176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3421563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6486020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6261407" y="4333272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9325864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21" hasCustomPrompt="1"/>
          </p:nvPr>
        </p:nvSpPr>
        <p:spPr bwMode="black">
          <a:xfrm>
            <a:off x="9101251" y="4341161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6" name="Rectangle 14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DD21366-A0C8-424F-AB52-92ADBFEF7A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18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802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3 Up Vertical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7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1572814" y="1964392"/>
            <a:ext cx="2332190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46922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482454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471223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806755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795524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6" name="Rectangle 12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2051B85-B470-414F-BB13-30B30A76CD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15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24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Reversed Logo)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 txBox="1">
            <a:spLocks/>
          </p:cNvSpPr>
          <p:nvPr userDrawn="1"/>
        </p:nvSpPr>
        <p:spPr bwMode="ltGray">
          <a:xfrm>
            <a:off x="0" y="4092604"/>
            <a:ext cx="12192000" cy="1295182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3" name="Title 2"/>
          <p:cNvSpPr>
            <a:spLocks noGrp="1"/>
          </p:cNvSpPr>
          <p:nvPr>
            <p:ph type="ctrTitle" hasCustomPrompt="1"/>
          </p:nvPr>
        </p:nvSpPr>
        <p:spPr bwMode="black">
          <a:xfrm>
            <a:off x="266700" y="4092602"/>
            <a:ext cx="11658600" cy="1295182"/>
          </a:xfrm>
          <a:noFill/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3"/>
          <p:cNvSpPr/>
          <p:nvPr userDrawn="1"/>
        </p:nvSpPr>
        <p:spPr bwMode="white">
          <a:xfrm>
            <a:off x="0" y="5387786"/>
            <a:ext cx="12192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838200" y="5644883"/>
            <a:ext cx="10515600" cy="711465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| Job Title</a:t>
            </a:r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15"/>
          </p:nvPr>
        </p:nvSpPr>
        <p:spPr bwMode="black"/>
        <p:txBody>
          <a:bodyPr/>
          <a:lstStyle/>
          <a:p>
            <a:fld id="{D7ED242C-24FB-43A0-BCB6-43756FC812F6}" type="datetime1">
              <a:rPr lang="en-US" smtClean="0"/>
              <a:t>1/31/2023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47DF31-696F-4736-906B-17BCCF02AB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653" y="2022348"/>
            <a:ext cx="6866694" cy="600041"/>
          </a:xfrm>
          <a:prstGeom prst="rect">
            <a:avLst/>
          </a:prstGeom>
        </p:spPr>
      </p:pic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3892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-Up Horizontal)">
    <p:bg bwMode="gray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0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5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806331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5"/>
          </p:nvPr>
        </p:nvSpPr>
        <p:spPr bwMode="black"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Picture Placeholder 7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Picture Placeholder 9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6199805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8" name="Text Placeholder 10"/>
          <p:cNvSpPr>
            <a:spLocks noGrp="1"/>
          </p:cNvSpPr>
          <p:nvPr>
            <p:ph type="body" sz="quarter" idx="20"/>
          </p:nvPr>
        </p:nvSpPr>
        <p:spPr bwMode="black"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14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D17029C-146D-40A9-9DD0-040E835DC9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18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2564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2-Up Horizontal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4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Picture Placeholder 5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10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A5941EE-6E7E-489C-8CC4-0F2A9370E9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329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(4-Up Vertical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1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581719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3646176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3421563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6486020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6261407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9325864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21" hasCustomPrompt="1"/>
          </p:nvPr>
        </p:nvSpPr>
        <p:spPr bwMode="black">
          <a:xfrm>
            <a:off x="9101251" y="4341161"/>
            <a:ext cx="2542477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9" name="Rectangle 14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D69CF5A-C6CF-486C-9B14-C9954E49C1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007" y="6454763"/>
            <a:ext cx="1925917" cy="168295"/>
          </a:xfrm>
          <a:prstGeom prst="rect">
            <a:avLst/>
          </a:prstGeom>
        </p:spPr>
      </p:pic>
      <p:sp>
        <p:nvSpPr>
          <p:cNvPr id="17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465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(3-Up Vertical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7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1697855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473242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4936052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4712235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8174249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7949636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9" name="Rectangle 12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EA4A8DD-D0F5-44C1-B499-38111C8E48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96" y="6454763"/>
            <a:ext cx="1925917" cy="168295"/>
          </a:xfrm>
          <a:prstGeom prst="rect">
            <a:avLst/>
          </a:prstGeom>
        </p:spPr>
      </p:pic>
      <p:sp>
        <p:nvSpPr>
          <p:cNvPr id="15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3743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(4-Up Horizontal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3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806331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5"/>
          </p:nvPr>
        </p:nvSpPr>
        <p:spPr bwMode="black"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Picture Placeholder 9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6199805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20"/>
          </p:nvPr>
        </p:nvSpPr>
        <p:spPr bwMode="black"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14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30ECE39-2EDE-4E36-B5CD-24B36FDEAA6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22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693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(2-Up Horizontal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4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2800328"/>
            <a:ext cx="1858809" cy="1858809"/>
          </a:xfrm>
          <a:prstGeom prst="rect">
            <a:avLst/>
          </a:prstGeom>
          <a:noFill/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2800329"/>
            <a:ext cx="2866328" cy="1858809"/>
          </a:xfrm>
          <a:noFill/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2800328"/>
            <a:ext cx="1858809" cy="1858809"/>
          </a:xfrm>
          <a:prstGeom prst="rect">
            <a:avLst/>
          </a:prstGeom>
          <a:noFill/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2800329"/>
            <a:ext cx="2866328" cy="1858809"/>
          </a:xfrm>
          <a:noFill/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10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A539A61-E863-4510-A868-5207F12F00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19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129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or Objects (10-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4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7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301038" y="1600201"/>
            <a:ext cx="2069630" cy="217170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35" name="Content Placeholder 4"/>
          <p:cNvSpPr>
            <a:spLocks noGrp="1"/>
          </p:cNvSpPr>
          <p:nvPr>
            <p:ph sz="half" idx="27" hasCustomPrompt="1"/>
          </p:nvPr>
        </p:nvSpPr>
        <p:spPr>
          <a:xfrm>
            <a:off x="2676908" y="1600200"/>
            <a:ext cx="2069630" cy="217170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36" name="Content Placeholder 5"/>
          <p:cNvSpPr>
            <a:spLocks noGrp="1"/>
          </p:cNvSpPr>
          <p:nvPr>
            <p:ph sz="half" idx="28" hasCustomPrompt="1"/>
          </p:nvPr>
        </p:nvSpPr>
        <p:spPr>
          <a:xfrm>
            <a:off x="5061185" y="1600202"/>
            <a:ext cx="2069630" cy="21716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38" name="Content Placeholder 6"/>
          <p:cNvSpPr>
            <a:spLocks noGrp="1"/>
          </p:cNvSpPr>
          <p:nvPr>
            <p:ph sz="half" idx="29" hasCustomPrompt="1"/>
          </p:nvPr>
        </p:nvSpPr>
        <p:spPr>
          <a:xfrm>
            <a:off x="7450666" y="1600200"/>
            <a:ext cx="2069630" cy="21716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39" name="Content Placeholder 7"/>
          <p:cNvSpPr>
            <a:spLocks noGrp="1"/>
          </p:cNvSpPr>
          <p:nvPr>
            <p:ph sz="half" idx="30" hasCustomPrompt="1"/>
          </p:nvPr>
        </p:nvSpPr>
        <p:spPr>
          <a:xfrm>
            <a:off x="9809451" y="1600199"/>
            <a:ext cx="2069630" cy="21716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15" name="Content Placeholder 8"/>
          <p:cNvSpPr>
            <a:spLocks noGrp="1"/>
          </p:cNvSpPr>
          <p:nvPr>
            <p:ph sz="half" idx="31" hasCustomPrompt="1"/>
          </p:nvPr>
        </p:nvSpPr>
        <p:spPr>
          <a:xfrm>
            <a:off x="295833" y="4000500"/>
            <a:ext cx="2069630" cy="2171701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16" name="Content Placeholder 9"/>
          <p:cNvSpPr>
            <a:spLocks noGrp="1"/>
          </p:cNvSpPr>
          <p:nvPr>
            <p:ph sz="half" idx="32" hasCustomPrompt="1"/>
          </p:nvPr>
        </p:nvSpPr>
        <p:spPr>
          <a:xfrm>
            <a:off x="2671704" y="4000499"/>
            <a:ext cx="2069630" cy="2171701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17" name="Content Placeholder 10"/>
          <p:cNvSpPr>
            <a:spLocks noGrp="1"/>
          </p:cNvSpPr>
          <p:nvPr>
            <p:ph sz="half" idx="33" hasCustomPrompt="1"/>
          </p:nvPr>
        </p:nvSpPr>
        <p:spPr>
          <a:xfrm>
            <a:off x="5055980" y="4000501"/>
            <a:ext cx="2069630" cy="2171699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18" name="Content Placeholder 11"/>
          <p:cNvSpPr>
            <a:spLocks noGrp="1"/>
          </p:cNvSpPr>
          <p:nvPr>
            <p:ph sz="half" idx="34" hasCustomPrompt="1"/>
          </p:nvPr>
        </p:nvSpPr>
        <p:spPr>
          <a:xfrm>
            <a:off x="7445462" y="4000499"/>
            <a:ext cx="2069630" cy="2171699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19" name="Content Placeholder 12"/>
          <p:cNvSpPr>
            <a:spLocks noGrp="1"/>
          </p:cNvSpPr>
          <p:nvPr>
            <p:ph sz="half" idx="35" hasCustomPrompt="1"/>
          </p:nvPr>
        </p:nvSpPr>
        <p:spPr>
          <a:xfrm>
            <a:off x="9804246" y="4000498"/>
            <a:ext cx="2069630" cy="2171699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25" name="Rectangle 16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B8FCB8B6-B793-4699-BFED-9089DEE2D66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20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7337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(Blue Titl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0"/>
          </p:nvPr>
        </p:nvSpPr>
        <p:spPr bwMode="gray">
          <a:xfrm>
            <a:off x="0" y="2"/>
            <a:ext cx="12192000" cy="5638797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Rectangle 2"/>
          <p:cNvSpPr txBox="1">
            <a:spLocks/>
          </p:cNvSpPr>
          <p:nvPr userDrawn="1"/>
        </p:nvSpPr>
        <p:spPr bwMode="black">
          <a:xfrm>
            <a:off x="-1" y="5638800"/>
            <a:ext cx="12192000" cy="1219200"/>
          </a:xfrm>
          <a:prstGeom prst="rect">
            <a:avLst/>
          </a:prstGeom>
          <a:solidFill>
            <a:srgbClr val="003865"/>
          </a:soli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9" name="Title 3"/>
          <p:cNvSpPr>
            <a:spLocks noGrp="1"/>
          </p:cNvSpPr>
          <p:nvPr>
            <p:ph type="title" hasCustomPrompt="1"/>
          </p:nvPr>
        </p:nvSpPr>
        <p:spPr bwMode="white">
          <a:xfrm>
            <a:off x="266700" y="5638801"/>
            <a:ext cx="11658600" cy="1219200"/>
          </a:xfrm>
          <a:noFill/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045112619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(Dark Titl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0"/>
          </p:nvPr>
        </p:nvSpPr>
        <p:spPr bwMode="gray">
          <a:xfrm>
            <a:off x="0" y="2"/>
            <a:ext cx="12192000" cy="563879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Rectangle 2"/>
          <p:cNvSpPr txBox="1">
            <a:spLocks/>
          </p:cNvSpPr>
          <p:nvPr userDrawn="1"/>
        </p:nvSpPr>
        <p:spPr bwMode="black">
          <a:xfrm>
            <a:off x="-1" y="5638801"/>
            <a:ext cx="12192000" cy="1219200"/>
          </a:xfrm>
          <a:prstGeom prst="rect">
            <a:avLst/>
          </a:prstGeom>
          <a:solidFill>
            <a:srgbClr val="0D0D0D">
              <a:alpha val="87843"/>
            </a:srgbClr>
          </a:soli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9" name="Title 3"/>
          <p:cNvSpPr>
            <a:spLocks noGrp="1"/>
          </p:cNvSpPr>
          <p:nvPr>
            <p:ph type="title" hasCustomPrompt="1"/>
          </p:nvPr>
        </p:nvSpPr>
        <p:spPr bwMode="white">
          <a:xfrm>
            <a:off x="266700" y="5638801"/>
            <a:ext cx="11658600" cy="1219200"/>
          </a:xfrm>
          <a:noFill/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297887301"/>
      </p:ext>
    </p:extLst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(Green Titl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0"/>
          </p:nvPr>
        </p:nvSpPr>
        <p:spPr bwMode="gray">
          <a:xfrm>
            <a:off x="0" y="3"/>
            <a:ext cx="12192000" cy="56387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Rectangle 2"/>
          <p:cNvSpPr txBox="1">
            <a:spLocks/>
          </p:cNvSpPr>
          <p:nvPr userDrawn="1"/>
        </p:nvSpPr>
        <p:spPr bwMode="auto">
          <a:xfrm>
            <a:off x="0" y="5638800"/>
            <a:ext cx="12192000" cy="1219200"/>
          </a:xfrm>
          <a:prstGeom prst="rect">
            <a:avLst/>
          </a:prstGeom>
          <a:solidFill>
            <a:srgbClr val="78BE21"/>
          </a:soli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9" name="Title 3"/>
          <p:cNvSpPr>
            <a:spLocks noGrp="1"/>
          </p:cNvSpPr>
          <p:nvPr>
            <p:ph type="title" hasCustomPrompt="1"/>
          </p:nvPr>
        </p:nvSpPr>
        <p:spPr bwMode="black">
          <a:xfrm>
            <a:off x="266700" y="5638800"/>
            <a:ext cx="11658600" cy="1219200"/>
          </a:xfrm>
          <a:noFill/>
        </p:spPr>
        <p:txBody>
          <a:bodyPr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63423732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 txBox="1">
            <a:spLocks/>
          </p:cNvSpPr>
          <p:nvPr userDrawn="1"/>
        </p:nvSpPr>
        <p:spPr bwMode="black">
          <a:xfrm>
            <a:off x="0" y="3477837"/>
            <a:ext cx="12192000" cy="1295182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2" name="Title 2"/>
          <p:cNvSpPr>
            <a:spLocks noGrp="1"/>
          </p:cNvSpPr>
          <p:nvPr>
            <p:ph type="ctrTitle" hasCustomPrompt="1"/>
          </p:nvPr>
        </p:nvSpPr>
        <p:spPr bwMode="white">
          <a:xfrm>
            <a:off x="266700" y="3477837"/>
            <a:ext cx="11658600" cy="1295182"/>
          </a:xfrm>
          <a:noFill/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3"/>
          <p:cNvSpPr/>
          <p:nvPr userDrawn="1"/>
        </p:nvSpPr>
        <p:spPr bwMode="auto">
          <a:xfrm>
            <a:off x="0" y="4773019"/>
            <a:ext cx="12192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 bwMode="black">
          <a:xfrm>
            <a:off x="838200" y="5041204"/>
            <a:ext cx="10515600" cy="1097128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| Job Title</a:t>
            </a: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5766153" y="6138332"/>
            <a:ext cx="5587647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err="1"/>
              <a:t>mn.gov</a:t>
            </a:r>
            <a:r>
              <a:rPr lang="en-US" dirty="0"/>
              <a:t>/deed</a:t>
            </a:r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7"/>
          </p:nvPr>
        </p:nvSpPr>
        <p:spPr bwMode="gray">
          <a:xfrm>
            <a:off x="0" y="0"/>
            <a:ext cx="12192000" cy="338073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B6782A-63E0-42F6-B8F1-B4820610857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27" y="6182418"/>
            <a:ext cx="3613316" cy="315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8243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(Light Gray Titl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0"/>
          </p:nvPr>
        </p:nvSpPr>
        <p:spPr bwMode="gray">
          <a:xfrm>
            <a:off x="0" y="3"/>
            <a:ext cx="12192000" cy="56387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Rectangle 2"/>
          <p:cNvSpPr txBox="1">
            <a:spLocks/>
          </p:cNvSpPr>
          <p:nvPr userDrawn="1"/>
        </p:nvSpPr>
        <p:spPr bwMode="auto">
          <a:xfrm>
            <a:off x="0" y="5638800"/>
            <a:ext cx="12192000" cy="1219200"/>
          </a:xfrm>
          <a:prstGeom prst="rect">
            <a:avLst/>
          </a:prstGeom>
          <a:solidFill>
            <a:srgbClr val="E8E8E8">
              <a:alpha val="87843"/>
            </a:srgbClr>
          </a:soli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9" name="Title 3"/>
          <p:cNvSpPr>
            <a:spLocks noGrp="1"/>
          </p:cNvSpPr>
          <p:nvPr>
            <p:ph type="title" hasCustomPrompt="1"/>
          </p:nvPr>
        </p:nvSpPr>
        <p:spPr bwMode="black">
          <a:xfrm>
            <a:off x="266700" y="5638800"/>
            <a:ext cx="11658600" cy="1219200"/>
          </a:xfrm>
          <a:noFill/>
        </p:spPr>
        <p:txBody>
          <a:bodyPr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703797675"/>
      </p:ext>
    </p:extLst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Dark Horizontal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3"/>
          </p:nvPr>
        </p:nvSpPr>
        <p:spPr bwMode="white"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4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1/31/2023</a:t>
            </a:fld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mn.gov</a:t>
            </a:r>
            <a:r>
              <a:rPr lang="en-US" dirty="0"/>
              <a:t>/deed</a:t>
            </a:r>
          </a:p>
        </p:txBody>
      </p:sp>
    </p:spTree>
    <p:extLst>
      <p:ext uri="{BB962C8B-B14F-4D97-AF65-F5344CB8AC3E}">
        <p14:creationId xmlns:p14="http://schemas.microsoft.com/office/powerpoint/2010/main" val="37556012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Dark Vertical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3"/>
          </p:nvPr>
        </p:nvSpPr>
        <p:spPr bwMode="white">
          <a:xfrm>
            <a:off x="838200" y="1365203"/>
            <a:ext cx="10515600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2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4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16399159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Full Window Dark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1264693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3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1813862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36487256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Light Gray Horizontal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15897" y="287066"/>
            <a:ext cx="3521927" cy="27349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1"/>
          </p:nvPr>
        </p:nvSpPr>
        <p:spPr bwMode="black">
          <a:xfrm>
            <a:off x="815975" y="3211513"/>
            <a:ext cx="3521849" cy="247560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2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4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00F9A58-DD4F-4269-9BA6-03203467A5B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0378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Light Gray Vertical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 bwMode="black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/>
          </p:nvPr>
        </p:nvSpPr>
        <p:spPr bwMode="black">
          <a:xfrm>
            <a:off x="838200" y="1365203"/>
            <a:ext cx="10515600" cy="156718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4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894290563"/>
      </p:ext>
    </p:extLst>
  </p:cSld>
  <p:clrMapOvr>
    <a:masterClrMapping/>
  </p:clrMapOvr>
  <p:hf sldNum="0"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Full Window Light Gray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 bwMode="black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1264693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Picture Placeholder 3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1813862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1064751064"/>
      </p:ext>
    </p:extLst>
  </p:cSld>
  <p:clrMapOvr>
    <a:masterClrMapping/>
  </p:clrMapOvr>
  <p:hf sldNum="0"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Blue Horizontal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3"/>
          </p:nvPr>
        </p:nvSpPr>
        <p:spPr bwMode="white"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4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1/31/2023</a:t>
            </a:fld>
            <a:endParaRPr lang="en-US" dirty="0"/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mn.gov</a:t>
            </a:r>
            <a:r>
              <a:rPr lang="en-US" dirty="0"/>
              <a:t>/deed</a:t>
            </a:r>
          </a:p>
        </p:txBody>
      </p:sp>
    </p:spTree>
    <p:extLst>
      <p:ext uri="{BB962C8B-B14F-4D97-AF65-F5344CB8AC3E}">
        <p14:creationId xmlns:p14="http://schemas.microsoft.com/office/powerpoint/2010/main" val="19693263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Blue Vertical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3"/>
          </p:nvPr>
        </p:nvSpPr>
        <p:spPr bwMode="white">
          <a:xfrm>
            <a:off x="838200" y="1365203"/>
            <a:ext cx="10515600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5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4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40340284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Full Window Blue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1264693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Picture Placeholder 3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1813862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575713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45720" rIns="4572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able Placeholder 3"/>
          <p:cNvSpPr>
            <a:spLocks noGrp="1"/>
          </p:cNvSpPr>
          <p:nvPr>
            <p:ph type="tbl" sz="quarter" idx="13"/>
          </p:nvPr>
        </p:nvSpPr>
        <p:spPr bwMode="gray">
          <a:xfrm>
            <a:off x="838200" y="1335088"/>
            <a:ext cx="10515600" cy="484187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9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F149A7D-ACE1-4D4F-9EDE-AFDAC9CAED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14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9644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Computer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3"/>
          </p:nvPr>
        </p:nvSpPr>
        <p:spPr bwMode="white"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4" name="Picture 3" descr="Compu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712851" y="434836"/>
            <a:ext cx="6828661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4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691882"/>
            <a:ext cx="6300787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1/31/2023</a:t>
            </a:fld>
            <a:endParaRPr lang="en-US" dirty="0"/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mn.gov</a:t>
            </a:r>
            <a:r>
              <a:rPr lang="en-US" dirty="0"/>
              <a:t>/deed</a:t>
            </a:r>
          </a:p>
        </p:txBody>
      </p:sp>
    </p:spTree>
    <p:extLst>
      <p:ext uri="{BB962C8B-B14F-4D97-AF65-F5344CB8AC3E}">
        <p14:creationId xmlns:p14="http://schemas.microsoft.com/office/powerpoint/2010/main" val="27617523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Computer, Tablet, Phone)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17"/>
          <a:stretch/>
        </p:blipFill>
        <p:spPr bwMode="gray">
          <a:xfrm>
            <a:off x="513807" y="300788"/>
            <a:ext cx="11412844" cy="6506515"/>
          </a:xfrm>
          <a:prstGeom prst="rect">
            <a:avLst/>
          </a:prstGeom>
        </p:spPr>
      </p:pic>
      <p:sp>
        <p:nvSpPr>
          <p:cNvPr id="13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8" y="691883"/>
            <a:ext cx="6298572" cy="336913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2393577" y="3413074"/>
            <a:ext cx="1848970" cy="245833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968188" y="4352926"/>
            <a:ext cx="894231" cy="1570503"/>
          </a:xfrm>
        </p:spPr>
        <p:txBody>
          <a:bodyPr>
            <a:normAutofit/>
          </a:bodyPr>
          <a:lstStyle>
            <a:lvl1pPr marL="171450" indent="-171450">
              <a:buFont typeface="Arial" panose="020B0604020202020204" pitchFamily="34" charset="0"/>
              <a:buChar char="•"/>
              <a:defRPr sz="950"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6FB33B-BCEE-4E25-B97B-A564B0E1024B}" type="datetime1">
              <a:rPr lang="en-US" smtClean="0"/>
              <a:pPr/>
              <a:t>1/31/2023</a:t>
            </a:fld>
            <a:endParaRPr lang="en-US" dirty="0"/>
          </a:p>
        </p:txBody>
      </p:sp>
      <p:sp>
        <p:nvSpPr>
          <p:cNvPr id="14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3675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Blue Background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"/>
          <p:cNvSpPr/>
          <p:nvPr userDrawn="1"/>
        </p:nvSpPr>
        <p:spPr bwMode="white"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2"/>
          <p:cNvSpPr>
            <a:spLocks noGrp="1"/>
          </p:cNvSpPr>
          <p:nvPr>
            <p:ph type="title" hasCustomPrompt="1"/>
          </p:nvPr>
        </p:nvSpPr>
        <p:spPr bwMode="black"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1/31/2023</a:t>
            </a:fld>
            <a:endParaRPr lang="en-US" dirty="0"/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mn.gov</a:t>
            </a:r>
            <a:r>
              <a:rPr lang="en-US" dirty="0"/>
              <a:t>/deed</a:t>
            </a:r>
          </a:p>
        </p:txBody>
      </p:sp>
    </p:spTree>
    <p:extLst>
      <p:ext uri="{BB962C8B-B14F-4D97-AF65-F5344CB8AC3E}">
        <p14:creationId xmlns:p14="http://schemas.microsoft.com/office/powerpoint/2010/main" val="325396629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Dark Background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"/>
          <p:cNvSpPr/>
          <p:nvPr userDrawn="1"/>
        </p:nvSpPr>
        <p:spPr bwMode="white"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2"/>
          <p:cNvSpPr>
            <a:spLocks noGrp="1"/>
          </p:cNvSpPr>
          <p:nvPr>
            <p:ph type="title" hasCustomPrompt="1"/>
          </p:nvPr>
        </p:nvSpPr>
        <p:spPr bwMode="black"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1/31/2023</a:t>
            </a:fld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mn.gov</a:t>
            </a:r>
            <a:r>
              <a:rPr lang="en-US" dirty="0"/>
              <a:t>/deed</a:t>
            </a:r>
          </a:p>
        </p:txBody>
      </p:sp>
    </p:spTree>
    <p:extLst>
      <p:ext uri="{BB962C8B-B14F-4D97-AF65-F5344CB8AC3E}">
        <p14:creationId xmlns:p14="http://schemas.microsoft.com/office/powerpoint/2010/main" val="1434411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Background (Blue Title, Overla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219198"/>
            <a:ext cx="12192000" cy="5638802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 bwMode="auto">
          <a:xfrm>
            <a:off x="0" y="1921328"/>
            <a:ext cx="5683624" cy="4234542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33973"/>
      </p:ext>
    </p:extLst>
  </p:cSld>
  <p:clrMapOvr>
    <a:masterClrMapping/>
  </p:clrMapOvr>
  <p:hf sldNum="0"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Background (White Title, Blue Overla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 bwMode="black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219198"/>
            <a:ext cx="12192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 bwMode="auto">
          <a:xfrm>
            <a:off x="0" y="1921328"/>
            <a:ext cx="5683624" cy="4234542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88019"/>
      </p:ext>
    </p:extLst>
  </p:cSld>
  <p:clrMapOvr>
    <a:masterClrMapping/>
  </p:clrMapOvr>
  <p:hf sldNum="0"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Background (Blue Circle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"/>
          <p:cNvSpPr>
            <a:spLocks noGrp="1"/>
          </p:cNvSpPr>
          <p:nvPr>
            <p:ph type="pic" sz="quarter" idx="13"/>
          </p:nvPr>
        </p:nvSpPr>
        <p:spPr bwMode="gray"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2"/>
          <p:cNvSpPr>
            <a:spLocks noGrp="1"/>
          </p:cNvSpPr>
          <p:nvPr>
            <p:ph type="title" hasCustomPrompt="1"/>
          </p:nvPr>
        </p:nvSpPr>
        <p:spPr bwMode="auto">
          <a:xfrm>
            <a:off x="6304108" y="685800"/>
            <a:ext cx="54864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341563" algn="l"/>
                <a:tab pos="3770313" algn="l"/>
              </a:tabLst>
              <a:defRPr sz="55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4092258399"/>
      </p:ext>
    </p:extLst>
  </p:cSld>
  <p:clrMapOvr>
    <a:masterClrMapping/>
  </p:clrMapOvr>
  <p:hf sldNum="0"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Background (Multiple Circles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"/>
          <p:cNvSpPr>
            <a:spLocks noGrp="1"/>
          </p:cNvSpPr>
          <p:nvPr>
            <p:ph type="pic" sz="quarter" idx="15"/>
          </p:nvPr>
        </p:nvSpPr>
        <p:spPr bwMode="gray"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itle 2"/>
          <p:cNvSpPr>
            <a:spLocks noGrp="1"/>
          </p:cNvSpPr>
          <p:nvPr>
            <p:ph type="title" hasCustomPrompt="1"/>
          </p:nvPr>
        </p:nvSpPr>
        <p:spPr bwMode="auto">
          <a:xfrm>
            <a:off x="7289728" y="901318"/>
            <a:ext cx="4661388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341563" algn="l"/>
                <a:tab pos="3770313" algn="l"/>
              </a:tabLst>
              <a:defRPr sz="55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6054753" y="398666"/>
            <a:ext cx="2155300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Second Point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5679058" y="3827626"/>
            <a:ext cx="2637978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Third Point</a:t>
            </a:r>
          </a:p>
        </p:txBody>
      </p:sp>
    </p:spTree>
    <p:extLst>
      <p:ext uri="{BB962C8B-B14F-4D97-AF65-F5344CB8AC3E}">
        <p14:creationId xmlns:p14="http://schemas.microsoft.com/office/powerpoint/2010/main" val="2911004216"/>
      </p:ext>
    </p:extLst>
  </p:cSld>
  <p:clrMapOvr>
    <a:masterClrMapping/>
  </p:clrMapOvr>
  <p:hf sldNum="0"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or Statement (Blue Box, Photo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"/>
          <p:cNvSpPr>
            <a:spLocks noGrp="1"/>
          </p:cNvSpPr>
          <p:nvPr>
            <p:ph type="pic" sz="quarter" idx="13"/>
          </p:nvPr>
        </p:nvSpPr>
        <p:spPr bwMode="gray"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 hasCustomPrompt="1"/>
          </p:nvPr>
        </p:nvSpPr>
        <p:spPr bwMode="auto">
          <a:xfrm>
            <a:off x="2299475" y="1609867"/>
            <a:ext cx="7593051" cy="3638266"/>
          </a:xfr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spcAft>
                <a:spcPts val="1000"/>
              </a:spcAft>
              <a:tabLst>
                <a:tab pos="3770313" algn="l"/>
              </a:tabLst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or </a:t>
            </a:r>
            <a:br>
              <a:rPr lang="en-US" dirty="0"/>
            </a:br>
            <a:r>
              <a:rPr lang="en-US" dirty="0"/>
              <a:t>Statement</a:t>
            </a:r>
          </a:p>
        </p:txBody>
      </p:sp>
    </p:spTree>
    <p:extLst>
      <p:ext uri="{BB962C8B-B14F-4D97-AF65-F5344CB8AC3E}">
        <p14:creationId xmlns:p14="http://schemas.microsoft.com/office/powerpoint/2010/main" val="206771762"/>
      </p:ext>
    </p:extLst>
  </p:cSld>
  <p:clrMapOvr>
    <a:masterClrMapping/>
  </p:clrMapOvr>
  <p:hf sldNum="0"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or Statement (Blue Background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94F804-653A-41F1-A565-1098D9DEB37A}" type="datetime1">
              <a:rPr lang="en-US" smtClean="0"/>
              <a:t>1/31/2023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mn.gov</a:t>
            </a:r>
            <a:r>
              <a:rPr lang="en-US" dirty="0"/>
              <a:t>/deed</a:t>
            </a:r>
          </a:p>
        </p:txBody>
      </p:sp>
    </p:spTree>
    <p:extLst>
      <p:ext uri="{BB962C8B-B14F-4D97-AF65-F5344CB8AC3E}">
        <p14:creationId xmlns:p14="http://schemas.microsoft.com/office/powerpoint/2010/main" val="3979537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 txBox="1">
            <a:spLocks/>
          </p:cNvSpPr>
          <p:nvPr userDrawn="1"/>
        </p:nvSpPr>
        <p:spPr bwMode="black">
          <a:xfrm>
            <a:off x="0" y="4188561"/>
            <a:ext cx="12192000" cy="1199223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2" name="Title 2"/>
          <p:cNvSpPr>
            <a:spLocks noGrp="1"/>
          </p:cNvSpPr>
          <p:nvPr>
            <p:ph type="ctrTitle" hasCustomPrompt="1"/>
          </p:nvPr>
        </p:nvSpPr>
        <p:spPr bwMode="white">
          <a:xfrm>
            <a:off x="266700" y="4188564"/>
            <a:ext cx="11658600" cy="1199223"/>
          </a:xfrm>
          <a:noFill/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Rectangle 3"/>
          <p:cNvSpPr/>
          <p:nvPr userDrawn="1"/>
        </p:nvSpPr>
        <p:spPr bwMode="auto"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8" hasCustomPrompt="1"/>
          </p:nvPr>
        </p:nvSpPr>
        <p:spPr bwMode="black">
          <a:xfrm>
            <a:off x="838200" y="5644884"/>
            <a:ext cx="10515600" cy="711464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| Job Title</a:t>
            </a:r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15"/>
          </p:nvPr>
        </p:nvSpPr>
        <p:spPr bwMode="black"/>
        <p:txBody>
          <a:bodyPr/>
          <a:lstStyle/>
          <a:p>
            <a:fld id="{A8CA1A9B-139F-4606-AD0A-F3253110DAE5}" type="datetime1">
              <a:rPr lang="en-US" smtClean="0"/>
              <a:t>1/31/2023</a:t>
            </a:fld>
            <a:endParaRPr lang="en-US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789113"/>
            <a:ext cx="12192000" cy="22987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A7AF7DA-B512-472F-BC23-F3520AA049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211" y="715116"/>
            <a:ext cx="3892217" cy="340119"/>
          </a:xfrm>
          <a:prstGeom prst="rect">
            <a:avLst/>
          </a:prstGeom>
        </p:spPr>
      </p:pic>
      <p:sp>
        <p:nvSpPr>
          <p:cNvPr id="14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250229"/>
      </p:ext>
    </p:extLst>
  </p:cSld>
  <p:clrMapOvr>
    <a:masterClrMapping/>
  </p:clrMapOvr>
  <p:hf sldNum="0" hdr="0" ft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or Statement (Light Gray Background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 txBox="1">
            <a:spLocks/>
          </p:cNvSpPr>
          <p:nvPr userDrawn="1"/>
        </p:nvSpPr>
        <p:spPr bwMode="black">
          <a:xfrm>
            <a:off x="0" y="1389684"/>
            <a:ext cx="12192000" cy="1340989"/>
          </a:xfrm>
          <a:prstGeom prst="rect">
            <a:avLst/>
          </a:prstGeom>
          <a:solidFill>
            <a:schemeClr val="tx1"/>
          </a:solidFill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>
                <a:tab pos="3770313" algn="l"/>
              </a:tabLst>
              <a:defRPr sz="70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7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266700" y="1389685"/>
            <a:ext cx="11658600" cy="1340989"/>
          </a:xfrm>
          <a:noFill/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Here | mn.gov/deed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 bwMode="black">
          <a:xfrm>
            <a:off x="9891132" y="6356350"/>
            <a:ext cx="1462668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B952203-E8FB-4F5D-B5E5-77FD0A73D1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91558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or Statement (Image Background)"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0" y="0"/>
            <a:ext cx="12192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edit background picture</a:t>
            </a:r>
          </a:p>
        </p:txBody>
      </p:sp>
      <p:sp>
        <p:nvSpPr>
          <p:cNvPr id="12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4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8B25D9D-5365-41CD-BF43-4FFFCBF4BBDA}" type="datetime1">
              <a:rPr lang="en-US" smtClean="0"/>
              <a:t>1/31/2023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2"/>
                </a:solidFill>
              </a:rPr>
              <a:t>|</a:t>
            </a:r>
            <a:r>
              <a:rPr lang="en-US" dirty="0"/>
              <a:t> mn.gov/</a:t>
            </a:r>
            <a:r>
              <a:rPr lang="en-US" dirty="0" err="1"/>
              <a:t>websiteurl</a:t>
            </a: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 bwMode="white">
          <a:xfrm>
            <a:off x="9891132" y="6356350"/>
            <a:ext cx="14626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60539"/>
      </p:ext>
    </p:extLst>
  </p:cSld>
  <p:clrMapOvr>
    <a:masterClrMapping/>
  </p:clrMapOvr>
  <p:hf sldNum="0"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 txBox="1">
            <a:spLocks/>
          </p:cNvSpPr>
          <p:nvPr userDrawn="1"/>
        </p:nvSpPr>
        <p:spPr bwMode="black">
          <a:xfrm>
            <a:off x="0" y="1651380"/>
            <a:ext cx="12192000" cy="1733266"/>
          </a:xfrm>
          <a:prstGeom prst="rect">
            <a:avLst/>
          </a:prstGeom>
          <a:solidFill>
            <a:schemeClr val="tx1"/>
          </a:solidFill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>
                <a:tab pos="3770313" algn="l"/>
              </a:tabLst>
              <a:defRPr sz="7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7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266700" y="1651380"/>
            <a:ext cx="11658600" cy="1733266"/>
          </a:xfrm>
          <a:noFill/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838200" y="3521123"/>
            <a:ext cx="105156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firstname.lastname@state.mn.us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6A75E6-E45B-4C5D-981E-7C8ED0C72F5D}" type="datetime1">
              <a:rPr lang="en-US" smtClean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chemeClr val="tx2"/>
                </a:solidFill>
              </a:rPr>
              <a:t>Optional Tagline Goes Here</a:t>
            </a:r>
            <a:r>
              <a:rPr lang="en-US" dirty="0"/>
              <a:t>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</a:t>
            </a:r>
            <a:r>
              <a:rPr lang="en-US" dirty="0">
                <a:solidFill>
                  <a:schemeClr val="tx2"/>
                </a:solidFill>
              </a:rPr>
              <a:t>mn.gov/deed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 bwMode="black">
          <a:xfrm>
            <a:off x="9891132" y="6356350"/>
            <a:ext cx="14626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6"/>
          <p:cNvSpPr/>
          <p:nvPr userDrawn="1"/>
        </p:nvSpPr>
        <p:spPr bwMode="white"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8C7BAF0-E7E3-434E-A402-8ECD4B8D5D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6887" y="676285"/>
            <a:ext cx="4307106" cy="37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8971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(Blue Background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2212733"/>
            <a:ext cx="10515600" cy="147216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38200" y="3684897"/>
            <a:ext cx="10515600" cy="25176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firstname.lastname@state.mn.us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94F804-653A-41F1-A565-1098D9DEB37A}" type="datetime1">
              <a:rPr lang="en-US" smtClean="0"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2"/>
                </a:solidFill>
              </a:rPr>
              <a:t>|</a:t>
            </a:r>
            <a:r>
              <a:rPr lang="en-US" dirty="0"/>
              <a:t> mn.gov/deed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white">
          <a:xfrm>
            <a:off x="9891132" y="6356350"/>
            <a:ext cx="14626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white"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559CC8D-961C-48E4-83B9-1AB85637D2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6887" y="676285"/>
            <a:ext cx="4307106" cy="37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608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White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4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3"/>
          <p:cNvSpPr>
            <a:spLocks noGrp="1"/>
          </p:cNvSpPr>
          <p:nvPr>
            <p:ph idx="1"/>
          </p:nvPr>
        </p:nvSpPr>
        <p:spPr bwMode="gray">
          <a:xfrm>
            <a:off x="838200" y="1594624"/>
            <a:ext cx="10515600" cy="4582339"/>
          </a:xfrm>
          <a:noFill/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tx2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tx2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2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E2ECF1A-EF2B-4612-A2CC-75778C9FDA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11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49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White BG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6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 bwMode="gray">
          <a:xfrm>
            <a:off x="838200" y="1594624"/>
            <a:ext cx="5181600" cy="4582339"/>
          </a:xfrm>
          <a:noFill/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 bwMode="gray">
          <a:xfrm>
            <a:off x="6172200" y="1594624"/>
            <a:ext cx="5181600" cy="4582339"/>
          </a:xfrm>
          <a:noFill/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Rectangle 8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DC680A3-C5D3-4FFD-9C4F-F36C7697462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610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Boxed)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4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838200" y="1335281"/>
            <a:ext cx="10515600" cy="48416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3"/>
          <p:cNvSpPr>
            <a:spLocks noGrp="1"/>
          </p:cNvSpPr>
          <p:nvPr>
            <p:ph idx="1"/>
          </p:nvPr>
        </p:nvSpPr>
        <p:spPr bwMode="gray">
          <a:xfrm>
            <a:off x="838200" y="1335281"/>
            <a:ext cx="10515600" cy="4841683"/>
          </a:xfrm>
          <a:noFill/>
        </p:spPr>
        <p:txBody>
          <a:bodyPr lIns="182880" tIns="301752" rIns="182880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D2BB05C-0FE5-4B9D-9A15-CAA5A8AAB5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63076"/>
            <a:ext cx="1925917" cy="168295"/>
          </a:xfrm>
          <a:prstGeom prst="rect">
            <a:avLst/>
          </a:prstGeom>
        </p:spPr>
      </p:pic>
      <p:sp>
        <p:nvSpPr>
          <p:cNvPr id="12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84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Boxed)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5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838200" y="1594624"/>
            <a:ext cx="5181600" cy="4582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 bwMode="gray">
          <a:xfrm>
            <a:off x="838200" y="1594624"/>
            <a:ext cx="5181600" cy="4582339"/>
          </a:xfrm>
          <a:noFill/>
        </p:spPr>
        <p:txBody>
          <a:bodyPr lIns="182880" tIns="182880" rIns="18288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6172200" y="1594624"/>
            <a:ext cx="5181600" cy="4582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 bwMode="gray">
          <a:xfrm>
            <a:off x="6172200" y="1594624"/>
            <a:ext cx="5181600" cy="4582339"/>
          </a:xfrm>
          <a:noFill/>
        </p:spPr>
        <p:txBody>
          <a:bodyPr lIns="182880" tIns="182880" rIns="18288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E659527-B9B1-4F13-8C4F-F2223349C6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80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black"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68C556E-7101-4471-A958-3911E20944AB}" type="datetime1">
              <a:rPr lang="en-US" smtClean="0"/>
              <a:t>1/31/2023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788" r:id="rId2"/>
    <p:sldLayoutId id="2147483787" r:id="rId3"/>
    <p:sldLayoutId id="2147483795" r:id="rId4"/>
    <p:sldLayoutId id="2147483711" r:id="rId5"/>
    <p:sldLayoutId id="2147483712" r:id="rId6"/>
    <p:sldLayoutId id="2147483790" r:id="rId7"/>
    <p:sldLayoutId id="2147483789" r:id="rId8"/>
    <p:sldLayoutId id="2147483714" r:id="rId9"/>
    <p:sldLayoutId id="2147483780" r:id="rId10"/>
    <p:sldLayoutId id="2147483773" r:id="rId11"/>
    <p:sldLayoutId id="2147483800" r:id="rId12"/>
    <p:sldLayoutId id="2147483688" r:id="rId13"/>
    <p:sldLayoutId id="2147483826" r:id="rId14"/>
    <p:sldLayoutId id="2147483801" r:id="rId15"/>
    <p:sldLayoutId id="2147483802" r:id="rId16"/>
    <p:sldLayoutId id="2147483803" r:id="rId17"/>
    <p:sldLayoutId id="2147483744" r:id="rId18"/>
    <p:sldLayoutId id="2147483793" r:id="rId19"/>
    <p:sldLayoutId id="2147483767" r:id="rId20"/>
    <p:sldLayoutId id="2147483771" r:id="rId21"/>
    <p:sldLayoutId id="2147483772" r:id="rId22"/>
    <p:sldLayoutId id="2147483820" r:id="rId23"/>
    <p:sldLayoutId id="2147483769" r:id="rId24"/>
    <p:sldLayoutId id="2147483770" r:id="rId25"/>
    <p:sldLayoutId id="2147483829" r:id="rId26"/>
    <p:sldLayoutId id="2147483732" r:id="rId27"/>
    <p:sldLayoutId id="2147483794" r:id="rId28"/>
    <p:sldLayoutId id="2147483733" r:id="rId29"/>
    <p:sldLayoutId id="2147483821" r:id="rId30"/>
    <p:sldLayoutId id="2147483805" r:id="rId31"/>
    <p:sldLayoutId id="2147483806" r:id="rId32"/>
    <p:sldLayoutId id="2147483822" r:id="rId33"/>
    <p:sldLayoutId id="2147483750" r:id="rId34"/>
    <p:sldLayoutId id="2147483765" r:id="rId35"/>
    <p:sldLayoutId id="2147483823" r:id="rId36"/>
    <p:sldLayoutId id="2147483809" r:id="rId37"/>
    <p:sldLayoutId id="2147483808" r:id="rId38"/>
    <p:sldLayoutId id="2147483824" r:id="rId39"/>
    <p:sldLayoutId id="2147483781" r:id="rId40"/>
    <p:sldLayoutId id="2147483825" r:id="rId41"/>
    <p:sldLayoutId id="2147483807" r:id="rId42"/>
    <p:sldLayoutId id="2147483819" r:id="rId43"/>
    <p:sldLayoutId id="2147483738" r:id="rId44"/>
    <p:sldLayoutId id="2147483739" r:id="rId45"/>
    <p:sldLayoutId id="2147483754" r:id="rId46"/>
    <p:sldLayoutId id="2147483755" r:id="rId47"/>
    <p:sldLayoutId id="2147483759" r:id="rId48"/>
    <p:sldLayoutId id="2147483753" r:id="rId49"/>
    <p:sldLayoutId id="2147483763" r:id="rId50"/>
    <p:sldLayoutId id="2147483762" r:id="rId51"/>
    <p:sldLayoutId id="2147483797" r:id="rId52"/>
    <p:sldLayoutId id="2147483827" r:id="rId5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5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FF9B1-0CEE-20AB-D47E-51F6D75E38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Digital Equity Update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AC936-B0C8-A46C-A5AF-1034478B989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January 31, 2023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2AAB7-6B7C-CD1A-AF2A-0FC219408EF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7ED242C-24FB-43A0-BCB6-43756FC812F6}" type="datetime1">
              <a:rPr lang="en-US" smtClean="0"/>
              <a:t>1/31/2023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680D5B-A0EF-BE6C-6156-E337F7462C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742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09E00-E469-4041-9832-B980C91D6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Digital Equity Plan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B014A-6E02-4AB9-9FAE-3B76F17AD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3024"/>
            <a:ext cx="10515600" cy="4961451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Statewide digital equity vision statement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Local inventories: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Existing digital inclusion programs, services, etc.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Existing broadband and/or digital inclusion plans prepared by cities and counties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Local community engagement: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Summary of barriers to internet/technology adoption faced by any/all covered populations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Inventory of organizations, local partners, etc. that serve any/all covered populations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Statewide digital equity goals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Implementation strategy for associated activities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Timeline for associated activities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19D48B-137E-4556-814E-A6147A571B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mn.gov/deed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0E8774-684F-D0DE-66A7-816150155323}"/>
              </a:ext>
            </a:extLst>
          </p:cNvPr>
          <p:cNvSpPr txBox="1"/>
          <p:nvPr/>
        </p:nvSpPr>
        <p:spPr>
          <a:xfrm>
            <a:off x="8090343" y="1786597"/>
            <a:ext cx="3263457" cy="461665"/>
          </a:xfrm>
          <a:prstGeom prst="rect">
            <a:avLst/>
          </a:prstGeom>
          <a:noFill/>
          <a:ln>
            <a:solidFill>
              <a:srgbClr val="B20738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Due November 30, 2023</a:t>
            </a:r>
          </a:p>
        </p:txBody>
      </p:sp>
    </p:spTree>
    <p:extLst>
      <p:ext uri="{BB962C8B-B14F-4D97-AF65-F5344CB8AC3E}">
        <p14:creationId xmlns:p14="http://schemas.microsoft.com/office/powerpoint/2010/main" val="1439781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61805-0ACA-433D-9502-B9D1ACE37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Covered Populations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A857E-9661-4F20-B037-840FB55A8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Low-income households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Aging individuals 60+ years old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Incarcerated individuals (except those in federal facilities)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Veterans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Individuals with disabilities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Individuals with language barriers (limited English-speaking or low literacy)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Individuals who are members of a racial or ethnic minority group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Rural individuals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3EB8D9-AD0F-41ED-AE1C-893725FB2E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232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CACFF-D1FC-44DE-9923-19B4078C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1353800" cy="1216025"/>
          </a:xfrm>
        </p:spPr>
        <p:txBody>
          <a:bodyPr/>
          <a:lstStyle/>
          <a:p>
            <a:r>
              <a:rPr lang="en-US" dirty="0"/>
              <a:t>OBD’s Planning Strategy: Digital Connection Committees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F8D9B-CC3C-4828-BB3A-F4657C739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>
            <a:normAutofit lnSpcReduction="10000"/>
          </a:bodyPr>
          <a:lstStyle/>
          <a:p>
            <a:r>
              <a:rPr lang="en-US" dirty="0"/>
              <a:t>Very briefly dubbed “digital inclusion planning teams”</a:t>
            </a:r>
          </a:p>
          <a:p>
            <a:r>
              <a:rPr lang="en-US" dirty="0"/>
              <a:t>Self-selected workgroups formed on a voluntary basis by political subdivisions, anchor institutions, non-profits, MN-based businesses, faith-based organizations, etc.</a:t>
            </a:r>
          </a:p>
          <a:p>
            <a:r>
              <a:rPr lang="en-US" dirty="0"/>
              <a:t>Committee responsibilities:</a:t>
            </a:r>
          </a:p>
          <a:p>
            <a:pPr lvl="1"/>
            <a:r>
              <a:rPr lang="en-US" b="1" dirty="0"/>
              <a:t>Receive and share updates</a:t>
            </a:r>
            <a:r>
              <a:rPr lang="en-US" dirty="0"/>
              <a:t> about OBD’s planning process as it transpires</a:t>
            </a:r>
            <a:endParaRPr lang="en-US" b="1" dirty="0"/>
          </a:p>
          <a:p>
            <a:pPr lvl="1"/>
            <a:r>
              <a:rPr lang="en-US" b="1" dirty="0"/>
              <a:t>Gather local information </a:t>
            </a:r>
            <a:r>
              <a:rPr lang="en-US" dirty="0"/>
              <a:t>about digital inclusion assets, needs, and goals. This information will profoundly shape OBD’s plan. OBD will provide optional templates, guides, and other resources</a:t>
            </a:r>
          </a:p>
          <a:p>
            <a:pPr lvl="1"/>
            <a:r>
              <a:rPr lang="en-US" dirty="0"/>
              <a:t>Serve as a </a:t>
            </a:r>
            <a:r>
              <a:rPr lang="en-US" b="1" dirty="0"/>
              <a:t>network of partners</a:t>
            </a:r>
            <a:r>
              <a:rPr lang="en-US" dirty="0"/>
              <a:t> for OBD to call on as Digital Equity Act work develops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CCB2B8-3261-42BA-8153-EF412CF3B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291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933E4-D170-23E5-3A9E-41483074A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Connection Committees: Specific Opportunities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7FD360-CF41-3879-A5AD-B5B6E985FA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94624"/>
            <a:ext cx="5181600" cy="493278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highlight>
                  <a:srgbClr val="FFFF00"/>
                </a:highlight>
              </a:rPr>
              <a:t>Required: </a:t>
            </a:r>
            <a:r>
              <a:rPr lang="en-US" dirty="0">
                <a:highlight>
                  <a:srgbClr val="FFFF00"/>
                </a:highlight>
              </a:rPr>
              <a:t>Receive and share updates from OBD; let OBD list your committee in a public directory</a:t>
            </a:r>
          </a:p>
          <a:p>
            <a:pPr marL="0" indent="0">
              <a:buNone/>
            </a:pPr>
            <a:r>
              <a:rPr lang="en-US" b="1" dirty="0"/>
              <a:t>Optional: </a:t>
            </a:r>
            <a:r>
              <a:rPr lang="en-US" dirty="0"/>
              <a:t>Submit information to OBD from April 3 to June 30 to shape the Digital Equity Plan</a:t>
            </a:r>
            <a:endParaRPr lang="en-US" b="1" dirty="0"/>
          </a:p>
          <a:p>
            <a:pPr marL="0" indent="0">
              <a:spcAft>
                <a:spcPts val="600"/>
              </a:spcAft>
              <a:buNone/>
            </a:pPr>
            <a:r>
              <a:rPr lang="en-US" b="1" dirty="0"/>
              <a:t>Optional: </a:t>
            </a:r>
            <a:r>
              <a:rPr lang="en-US" dirty="0"/>
              <a:t>Receive an Assessing Digital Inclusion Mini-Grant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Non-competitive grants of up to $4,000 to support Committees in gathering information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Applications due March 3 at 3:00 p.m.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Performance period is April 3 to June 30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11733A8-91EA-CC4C-D3F0-9203BB2B4D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33378"/>
            <a:ext cx="5181600" cy="4994031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300" b="1" dirty="0"/>
              <a:t>Optional:</a:t>
            </a:r>
            <a:r>
              <a:rPr lang="en-US" sz="2300" dirty="0"/>
              <a:t> Attend a virtual networking session</a:t>
            </a:r>
          </a:p>
          <a:p>
            <a:pPr lvl="1">
              <a:spcAft>
                <a:spcPts val="600"/>
              </a:spcAft>
            </a:pPr>
            <a:r>
              <a:rPr lang="en-US" sz="1900" dirty="0"/>
              <a:t>April 12 and June 14</a:t>
            </a:r>
          </a:p>
          <a:p>
            <a:pPr lvl="1">
              <a:spcAft>
                <a:spcPts val="600"/>
              </a:spcAft>
            </a:pPr>
            <a:r>
              <a:rPr lang="en-US" sz="1900" dirty="0"/>
              <a:t>Meet and learn from other Committees from around the state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300" b="1" dirty="0"/>
              <a:t>Optional: </a:t>
            </a:r>
            <a:r>
              <a:rPr lang="en-US" sz="2300" dirty="0"/>
              <a:t>Provide feedback on the draft of the Digital Equity Plan</a:t>
            </a:r>
          </a:p>
          <a:p>
            <a:pPr lvl="1">
              <a:spcAft>
                <a:spcPts val="600"/>
              </a:spcAft>
            </a:pPr>
            <a:r>
              <a:rPr lang="en-US" sz="1900" dirty="0"/>
              <a:t>August 21ish through September 29ish</a:t>
            </a:r>
          </a:p>
          <a:p>
            <a:pPr lvl="1">
              <a:spcAft>
                <a:spcPts val="600"/>
              </a:spcAft>
            </a:pPr>
            <a:r>
              <a:rPr lang="en-US" sz="1900" dirty="0"/>
              <a:t>Online survey and virtual meetings</a:t>
            </a:r>
          </a:p>
          <a:p>
            <a:pPr lvl="1">
              <a:spcAft>
                <a:spcPts val="600"/>
              </a:spcAft>
            </a:pPr>
            <a:r>
              <a:rPr lang="en-US" sz="1900" dirty="0"/>
              <a:t>In-person regional gatherings in up to 12 locations (TBD)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EEF85-1203-857D-DAAB-F49AFAE2F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218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9A2FF-EC47-41E2-A5E2-947F51120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for Committees: Mini-Grant Opportunity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9111D-A2A1-4E7B-9D48-21BE00257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en-US" dirty="0"/>
              <a:t>Many Committees will be eligible for non-competitive grants of up to $4,000</a:t>
            </a:r>
          </a:p>
          <a:p>
            <a:r>
              <a:rPr lang="en-US" dirty="0"/>
              <a:t>Applications due </a:t>
            </a:r>
            <a:r>
              <a:rPr lang="en-US" b="1" dirty="0"/>
              <a:t>March 3 at 3:00 PM </a:t>
            </a:r>
            <a:r>
              <a:rPr lang="en-US" dirty="0"/>
              <a:t>Central Time</a:t>
            </a:r>
          </a:p>
          <a:p>
            <a:r>
              <a:rPr lang="en-US" dirty="0"/>
              <a:t>Grant period is </a:t>
            </a:r>
            <a:r>
              <a:rPr lang="en-US" b="1" dirty="0"/>
              <a:t>April 3 to June 30</a:t>
            </a:r>
            <a:endParaRPr lang="en-US" dirty="0"/>
          </a:p>
          <a:p>
            <a:r>
              <a:rPr lang="en-US" dirty="0"/>
              <a:t>Example uses of funds:</a:t>
            </a:r>
          </a:p>
          <a:p>
            <a:pPr lvl="1" fontAlgn="base">
              <a:spcBef>
                <a:spcPts val="0"/>
              </a:spcBef>
              <a:spcAft>
                <a:spcPts val="600"/>
              </a:spcAft>
            </a:pPr>
            <a:r>
              <a:rPr lang="en-US" sz="2200" b="0" i="0" dirty="0">
                <a:effectLst/>
                <a:latin typeface="Calibri" panose="020F0502020204030204" pitchFamily="34" charset="0"/>
              </a:rPr>
              <a:t>Supplementing wages for staff to carry out digital inclusion assessment activities</a:t>
            </a:r>
          </a:p>
          <a:p>
            <a:pPr lvl="1" fontAlgn="base">
              <a:spcBef>
                <a:spcPts val="0"/>
              </a:spcBef>
              <a:spcAft>
                <a:spcPts val="600"/>
              </a:spcAft>
            </a:pPr>
            <a:r>
              <a:rPr lang="en-US" sz="2200" b="0" i="0" dirty="0">
                <a:effectLst/>
                <a:latin typeface="Calibri" panose="020F0502020204030204" pitchFamily="34" charset="0"/>
              </a:rPr>
              <a:t>Supplies and/or equipment necessary to create or support information gathering</a:t>
            </a:r>
          </a:p>
          <a:p>
            <a:pPr lvl="1" fontAlgn="base">
              <a:spcBef>
                <a:spcPts val="0"/>
              </a:spcBef>
              <a:spcAft>
                <a:spcPts val="600"/>
              </a:spcAft>
            </a:pPr>
            <a:r>
              <a:rPr lang="en-US" sz="2200" b="0" i="0" dirty="0">
                <a:effectLst/>
                <a:latin typeface="Calibri" panose="020F0502020204030204" pitchFamily="34" charset="0"/>
              </a:rPr>
              <a:t>Contractual services, such as a consultant specializing in assessment </a:t>
            </a:r>
          </a:p>
          <a:p>
            <a:pPr lvl="1" fontAlgn="base">
              <a:spcBef>
                <a:spcPts val="0"/>
              </a:spcBef>
              <a:spcAft>
                <a:spcPts val="600"/>
              </a:spcAft>
            </a:pPr>
            <a:r>
              <a:rPr lang="en-US" sz="2200" b="0" i="0" dirty="0">
                <a:effectLst/>
                <a:latin typeface="Calibri" panose="020F0502020204030204" pitchFamily="34" charset="0"/>
              </a:rPr>
              <a:t>Fees associated with reserving meeting spaces for focus groups, interviews, etc. </a:t>
            </a:r>
          </a:p>
          <a:p>
            <a:pPr lvl="1" fontAlgn="base">
              <a:spcBef>
                <a:spcPts val="0"/>
              </a:spcBef>
              <a:spcAft>
                <a:spcPts val="600"/>
              </a:spcAft>
            </a:pPr>
            <a:r>
              <a:rPr lang="en-US" sz="2200" b="0" i="0" dirty="0">
                <a:effectLst/>
                <a:latin typeface="Calibri" panose="020F0502020204030204" pitchFamily="34" charset="0"/>
              </a:rPr>
              <a:t>Subscription to survey software during the duration of the grant period</a:t>
            </a:r>
            <a:endParaRPr lang="en-US" sz="35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02A33E-D23B-4DB8-9DEE-C8C94473C7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273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75D3A-DA01-4061-AAFE-1CC889BC8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Connection Committees: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F0361-A456-44D4-BFF6-CBAD0F2E7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4625"/>
            <a:ext cx="10515600" cy="4761724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  <a:tabLst>
                <a:tab pos="2222500" algn="l"/>
              </a:tabLst>
            </a:pPr>
            <a:r>
              <a:rPr lang="en-US" sz="2400" dirty="0">
                <a:highlight>
                  <a:srgbClr val="FFFF00"/>
                </a:highlight>
              </a:rPr>
              <a:t>March 3	Mini grant applications due by 3:00 p.m.</a:t>
            </a:r>
          </a:p>
          <a:p>
            <a:pPr marL="0" indent="0">
              <a:spcBef>
                <a:spcPts val="0"/>
              </a:spcBef>
              <a:buNone/>
              <a:tabLst>
                <a:tab pos="2222500" algn="l"/>
              </a:tabLst>
            </a:pPr>
            <a:r>
              <a:rPr lang="en-US" sz="2400" dirty="0">
                <a:highlight>
                  <a:srgbClr val="FFFF00"/>
                </a:highlight>
              </a:rPr>
              <a:t>March 15	Deadline for Digital Connection Committees to register with OBD</a:t>
            </a:r>
          </a:p>
          <a:p>
            <a:pPr marL="0" indent="0">
              <a:spcBef>
                <a:spcPts val="0"/>
              </a:spcBef>
              <a:buNone/>
              <a:tabLst>
                <a:tab pos="2222500" algn="l"/>
              </a:tabLst>
            </a:pPr>
            <a:r>
              <a:rPr lang="en-US" sz="2400" dirty="0"/>
              <a:t>March 31	OBD begins sending updates, templates, etc. to Committees</a:t>
            </a:r>
          </a:p>
          <a:p>
            <a:pPr marL="0" indent="0">
              <a:spcBef>
                <a:spcPts val="0"/>
              </a:spcBef>
              <a:buNone/>
              <a:tabLst>
                <a:tab pos="2222500" algn="l"/>
              </a:tabLst>
            </a:pPr>
            <a:r>
              <a:rPr lang="en-US" sz="2400" dirty="0"/>
              <a:t>April 3 – June 30	Digital Connection Committee and grant activities officially underway</a:t>
            </a:r>
          </a:p>
          <a:p>
            <a:pPr marL="0" indent="0">
              <a:spcBef>
                <a:spcPts val="0"/>
              </a:spcBef>
              <a:buNone/>
              <a:tabLst>
                <a:tab pos="2222500" algn="l"/>
              </a:tabLst>
            </a:pPr>
            <a:r>
              <a:rPr lang="en-US" sz="2400" dirty="0"/>
              <a:t>April 12	Virtual networking session</a:t>
            </a:r>
          </a:p>
          <a:p>
            <a:pPr marL="0" indent="0">
              <a:spcBef>
                <a:spcPts val="0"/>
              </a:spcBef>
              <a:buNone/>
              <a:tabLst>
                <a:tab pos="2222500" algn="l"/>
              </a:tabLst>
            </a:pPr>
            <a:r>
              <a:rPr lang="en-US" sz="2400" dirty="0"/>
              <a:t>May 1 – 31	1:1 check-ins with grantees (required) and non-grantees (optional)</a:t>
            </a:r>
          </a:p>
          <a:p>
            <a:pPr marL="0" indent="0">
              <a:spcBef>
                <a:spcPts val="0"/>
              </a:spcBef>
              <a:buNone/>
              <a:tabLst>
                <a:tab pos="2222500" algn="l"/>
              </a:tabLst>
            </a:pPr>
            <a:r>
              <a:rPr lang="en-US" sz="2400" dirty="0"/>
              <a:t>June 14	Virtual networking session</a:t>
            </a:r>
          </a:p>
          <a:p>
            <a:pPr marL="0" indent="0">
              <a:spcBef>
                <a:spcPts val="0"/>
              </a:spcBef>
              <a:buNone/>
              <a:tabLst>
                <a:tab pos="2222500" algn="l"/>
              </a:tabLst>
            </a:pPr>
            <a:r>
              <a:rPr lang="en-US" sz="2400" dirty="0"/>
              <a:t>Late August	Draft digital equity plan released. OBD works with Committees to </a:t>
            </a:r>
            <a:br>
              <a:rPr lang="en-US" sz="2400" dirty="0"/>
            </a:br>
            <a:r>
              <a:rPr lang="en-US" sz="2400" dirty="0"/>
              <a:t>	collect feedback surveys, meetings, and in-person regional gatherings</a:t>
            </a:r>
          </a:p>
          <a:p>
            <a:pPr marL="0" indent="0">
              <a:spcBef>
                <a:spcPts val="0"/>
              </a:spcBef>
              <a:buNone/>
              <a:tabLst>
                <a:tab pos="2222500" algn="l"/>
              </a:tabLst>
            </a:pPr>
            <a:r>
              <a:rPr lang="en-US" sz="2400" dirty="0"/>
              <a:t>September	OBD continues to collect feedback</a:t>
            </a:r>
          </a:p>
          <a:p>
            <a:pPr marL="0" indent="0">
              <a:spcBef>
                <a:spcPts val="0"/>
              </a:spcBef>
              <a:buNone/>
              <a:tabLst>
                <a:tab pos="2222500" algn="l"/>
              </a:tabLst>
            </a:pPr>
            <a:r>
              <a:rPr lang="en-US" sz="2400" dirty="0"/>
              <a:t>October	OBD revises plan based on feedback</a:t>
            </a:r>
          </a:p>
          <a:p>
            <a:pPr marL="0" indent="0">
              <a:spcBef>
                <a:spcPts val="0"/>
              </a:spcBef>
              <a:buNone/>
              <a:tabLst>
                <a:tab pos="2222500" algn="l"/>
              </a:tabLst>
            </a:pPr>
            <a:r>
              <a:rPr lang="en-US" sz="2400" dirty="0"/>
              <a:t>November 30	OBD submits final plan to federal government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F332C6-B0FA-4F9A-A024-727925E6DD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149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D6AEA0F-559C-2142-0778-4D2A85FB0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You Can Help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ABD252A-2644-FE22-1043-AE5A8607DA2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Consider forming and registering a Digital Connection Committee by </a:t>
            </a:r>
            <a:r>
              <a:rPr lang="en-US" sz="2400" b="1" dirty="0"/>
              <a:t>March 15</a:t>
            </a:r>
          </a:p>
          <a:p>
            <a:pPr lvl="1"/>
            <a:r>
              <a:rPr lang="en-US" sz="2400" dirty="0"/>
              <a:t>Existing groups that have a similar focus can register as they are.</a:t>
            </a:r>
          </a:p>
          <a:p>
            <a:pPr lvl="1"/>
            <a:r>
              <a:rPr lang="en-US" sz="2400" dirty="0"/>
              <a:t>The workload is flexible!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Tell people in your professional and personal networks about this opportunity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687071-A3EF-3534-56E9-1889D5FFB7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mn.gov/deed</a:t>
            </a:r>
            <a:endParaRPr lang="en-US" dirty="0"/>
          </a:p>
        </p:txBody>
      </p:sp>
      <p:pic>
        <p:nvPicPr>
          <p:cNvPr id="9" name="Picture 8" descr="Qr code&#10;&#10;Description automatically generated">
            <a:extLst>
              <a:ext uri="{FF2B5EF4-FFF2-40B4-BE49-F238E27FC236}">
                <a16:creationId xmlns:a16="http://schemas.microsoft.com/office/drawing/2014/main" id="{C940267D-4049-84FB-16F7-39399BDBB7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04" t="14396" r="14433" b="13894"/>
          <a:stretch/>
        </p:blipFill>
        <p:spPr>
          <a:xfrm>
            <a:off x="2456600" y="3855095"/>
            <a:ext cx="2171930" cy="218558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D19EA48-2EA5-1C27-63B8-A4A421D9DC3E}"/>
              </a:ext>
            </a:extLst>
          </p:cNvPr>
          <p:cNvSpPr txBox="1"/>
          <p:nvPr/>
        </p:nvSpPr>
        <p:spPr>
          <a:xfrm>
            <a:off x="4649674" y="4360801"/>
            <a:ext cx="538141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tiny.cc/</a:t>
            </a:r>
            <a:r>
              <a:rPr lang="en-US" sz="3200" dirty="0" err="1">
                <a:solidFill>
                  <a:schemeClr val="bg1"/>
                </a:solidFill>
              </a:rPr>
              <a:t>OBDinclusion</a:t>
            </a:r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hannah.buckland@state.mn.us</a:t>
            </a:r>
          </a:p>
        </p:txBody>
      </p:sp>
    </p:spTree>
    <p:extLst>
      <p:ext uri="{BB962C8B-B14F-4D97-AF65-F5344CB8AC3E}">
        <p14:creationId xmlns:p14="http://schemas.microsoft.com/office/powerpoint/2010/main" val="2404567707"/>
      </p:ext>
    </p:extLst>
  </p:cSld>
  <p:clrMapOvr>
    <a:masterClrMapping/>
  </p:clrMapOvr>
</p:sld>
</file>

<file path=ppt/theme/theme1.xml><?xml version="1.0" encoding="utf-8"?>
<a:theme xmlns:a="http://schemas.openxmlformats.org/drawingml/2006/main" name="Minnesota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A83DAB-7D6A-4D1F-89F1-C56FD178C40E}" vid="{217DB3C4-729D-4F01-A68A-84F721C64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1a27f72-aaa3-479a-8056-4d1f482f6428" xsi:nil="true"/>
    <lcf76f155ced4ddcb4097134ff3c332f xmlns="11b35ced-cbbd-4bb6-a753-082a779fefc4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A8F766A8A5C4439D1F9E47463AE977" ma:contentTypeVersion="11" ma:contentTypeDescription="Create a new document." ma:contentTypeScope="" ma:versionID="0ad00db4089fc3da0bfc3b1b1135b1e3">
  <xsd:schema xmlns:xsd="http://www.w3.org/2001/XMLSchema" xmlns:xs="http://www.w3.org/2001/XMLSchema" xmlns:p="http://schemas.microsoft.com/office/2006/metadata/properties" xmlns:ns2="11b35ced-cbbd-4bb6-a753-082a779fefc4" xmlns:ns3="91a27f72-aaa3-479a-8056-4d1f482f6428" targetNamespace="http://schemas.microsoft.com/office/2006/metadata/properties" ma:root="true" ma:fieldsID="c7c05b377c24bfae94c00f4c05122c6d" ns2:_="" ns3:_="">
    <xsd:import namespace="11b35ced-cbbd-4bb6-a753-082a779fefc4"/>
    <xsd:import namespace="91a27f72-aaa3-479a-8056-4d1f482f64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b35ced-cbbd-4bb6-a753-082a779fef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219cb8a3-2c43-49ff-bdd4-56a41dc47c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a27f72-aaa3-479a-8056-4d1f482f6428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d7f6bc12-f1ad-477b-a311-a0c105f128e1}" ma:internalName="TaxCatchAll" ma:showField="CatchAllData" ma:web="91a27f72-aaa3-479a-8056-4d1f482f64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78B604-9059-4F1C-B8E2-C96A71A964D2}">
  <ds:schemaRefs>
    <ds:schemaRef ds:uri="http://schemas.microsoft.com/office/infopath/2007/PartnerControls"/>
    <ds:schemaRef ds:uri="http://purl.org/dc/terms/"/>
    <ds:schemaRef ds:uri="http://purl.org/dc/elements/1.1/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91a27f72-aaa3-479a-8056-4d1f482f6428"/>
    <ds:schemaRef ds:uri="11b35ced-cbbd-4bb6-a753-082a779fefc4"/>
  </ds:schemaRefs>
</ds:datastoreItem>
</file>

<file path=customXml/itemProps2.xml><?xml version="1.0" encoding="utf-8"?>
<ds:datastoreItem xmlns:ds="http://schemas.openxmlformats.org/officeDocument/2006/customXml" ds:itemID="{67F4349A-22F7-4A2D-8CA5-43DDCD6795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517AA1-ED5D-44B8-9673-BCFC30735F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b35ced-cbbd-4bb6-a753-082a779fefc4"/>
    <ds:schemaRef ds:uri="91a27f72-aaa3-479a-8056-4d1f482f64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State of Minnesota</Template>
  <TotalTime>6963</TotalTime>
  <Words>717</Words>
  <Application>Microsoft Office PowerPoint</Application>
  <PresentationFormat>Widescreen</PresentationFormat>
  <Paragraphs>82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Minnesota</vt:lpstr>
      <vt:lpstr>Digital Equity Update</vt:lpstr>
      <vt:lpstr>Required Digital Equity Plan Components</vt:lpstr>
      <vt:lpstr>Covered Populations</vt:lpstr>
      <vt:lpstr>OBD’s Planning Strategy: Digital Connection Committees</vt:lpstr>
      <vt:lpstr>Digital Connection Committees: Specific Opportunities</vt:lpstr>
      <vt:lpstr>Support for Committees: Mini-Grant Opportunity</vt:lpstr>
      <vt:lpstr>Digital Connection Committees: Timeline</vt:lpstr>
      <vt:lpstr>How You Can Help</vt:lpstr>
    </vt:vector>
  </TitlesOfParts>
  <Company>State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 with Image</dc:title>
  <dc:subject/>
  <dc:creator>Johnson, Heidi A (DEED)</dc:creator>
  <cp:keywords/>
  <dc:description/>
  <cp:lastModifiedBy>Buckland, Hannah (DEED)</cp:lastModifiedBy>
  <cp:revision>57</cp:revision>
  <cp:lastPrinted>2017-03-14T16:27:36Z</cp:lastPrinted>
  <dcterms:created xsi:type="dcterms:W3CDTF">2019-08-09T15:36:59Z</dcterms:created>
  <dcterms:modified xsi:type="dcterms:W3CDTF">2023-01-31T17:05:04Z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version">
    <vt:lpwstr>1.31</vt:lpwstr>
  </property>
  <property fmtid="{D5CDD505-2E9C-101B-9397-08002B2CF9AE}" pid="3" name="ContentTypeId">
    <vt:lpwstr>0x0101003FA8F766A8A5C4439D1F9E47463AE977</vt:lpwstr>
  </property>
</Properties>
</file>