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0"/>
  </p:notesMasterIdLst>
  <p:handoutMasterIdLst>
    <p:handoutMasterId r:id="rId21"/>
  </p:handoutMasterIdLst>
  <p:sldIdLst>
    <p:sldId id="265" r:id="rId5"/>
    <p:sldId id="283" r:id="rId6"/>
    <p:sldId id="276" r:id="rId7"/>
    <p:sldId id="269" r:id="rId8"/>
    <p:sldId id="284" r:id="rId9"/>
    <p:sldId id="285" r:id="rId10"/>
    <p:sldId id="292" r:id="rId11"/>
    <p:sldId id="290" r:id="rId12"/>
    <p:sldId id="291" r:id="rId13"/>
    <p:sldId id="277" r:id="rId14"/>
    <p:sldId id="272" r:id="rId15"/>
    <p:sldId id="278" r:id="rId16"/>
    <p:sldId id="279" r:id="rId17"/>
    <p:sldId id="280" r:id="rId18"/>
    <p:sldId id="281"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20738"/>
    <a:srgbClr val="003865"/>
    <a:srgbClr val="78BE21"/>
    <a:srgbClr val="E8E8E8"/>
    <a:srgbClr val="0D0D0D"/>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89884" autoAdjust="0"/>
  </p:normalViewPr>
  <p:slideViewPr>
    <p:cSldViewPr snapToGrid="0">
      <p:cViewPr varScale="1">
        <p:scale>
          <a:sx n="72" d="100"/>
          <a:sy n="72" d="100"/>
        </p:scale>
        <p:origin x="63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9/29/2022</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9/29/2022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1825396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5E0E8-0788-4797-9983-C2C2D2603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dirty="0"/>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9/29/2022</a:t>
            </a:fld>
            <a:endParaRPr lang="en-US" dirty="0"/>
          </a:p>
        </p:txBody>
      </p:sp>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5A0960E9-F618-4D3C-A13D-633B9C5E32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9/29/2022</a:t>
            </a:fld>
            <a:endParaRPr lang="en-US" dirty="0"/>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176798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9/29/2022</a:t>
            </a:fld>
            <a:endParaRPr lang="en-US" dirty="0"/>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32302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3E86B23F-38FC-49BD-83FB-47515709C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9/29/2022</a:t>
            </a:fld>
            <a:endParaRPr lang="en-US" dirty="0"/>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9/29/2022</a:t>
            </a:fld>
            <a:endParaRPr lang="en-US" dirty="0"/>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153898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9/29/2022</a:t>
            </a:fld>
            <a:endParaRPr lang="en-US" dirty="0"/>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169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pic>
        <p:nvPicPr>
          <p:cNvPr id="13" name="Picture 12">
            <a:extLst>
              <a:ext uri="{FF2B5EF4-FFF2-40B4-BE49-F238E27FC236}">
                <a16:creationId xmlns:a16="http://schemas.microsoft.com/office/drawing/2014/main" id="{A3889DEE-3C1B-4241-958E-773D926E4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DD21366-A0C8-424F-AB52-92ADBFEF7A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F2051B85-B470-414F-BB13-30B30A76C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9/29/2022</a:t>
            </a:fld>
            <a:endParaRPr lang="en-US" dirty="0"/>
          </a:p>
        </p:txBody>
      </p:sp>
      <p:pic>
        <p:nvPicPr>
          <p:cNvPr id="4" name="Picture 3">
            <a:extLst>
              <a:ext uri="{FF2B5EF4-FFF2-40B4-BE49-F238E27FC236}">
                <a16:creationId xmlns:a16="http://schemas.microsoft.com/office/drawing/2014/main" id="{1647DF31-696F-4736-906B-17BCCF02AB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ED17029C-146D-40A9-9DD0-040E835DC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CA5941EE-6E7E-489C-8CC4-0F2A9370E9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1D69CF5A-C6CF-486C-9B14-C9954E49C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
        <p:nvSpPr>
          <p:cNvPr id="1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1347374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130ECE39-2EDE-4E36-B5CD-24B36FDEA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0A539A61-E863-4510-A868-5207F12F00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B8FCB8B6-B793-4699-BFED-9089DEE2D6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err="1"/>
              <a:t>mn.gov</a:t>
            </a:r>
            <a:r>
              <a:rPr lang="en-US" dirty="0"/>
              <a:t>/deed</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pic>
        <p:nvPicPr>
          <p:cNvPr id="5" name="Picture 4">
            <a:extLst>
              <a:ext uri="{FF2B5EF4-FFF2-40B4-BE49-F238E27FC236}">
                <a16:creationId xmlns:a16="http://schemas.microsoft.com/office/drawing/2014/main" id="{C4B6782A-63E0-42F6-B8F1-B482061085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9/29/2022</a:t>
            </a:fld>
            <a:endParaRPr lang="en-US" dirty="0"/>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pic>
        <p:nvPicPr>
          <p:cNvPr id="9" name="Picture 8">
            <a:extLst>
              <a:ext uri="{FF2B5EF4-FFF2-40B4-BE49-F238E27FC236}">
                <a16:creationId xmlns:a16="http://schemas.microsoft.com/office/drawing/2014/main" id="{D00F9A58-DD4F-4269-9BA6-03203467A5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9/29/2022</a:t>
            </a:fld>
            <a:endParaRPr lang="en-US" dirty="0"/>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CF149A7D-ACE1-4D4F-9EDE-AFDAC9CAE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9/29/2022</a:t>
            </a:fld>
            <a:endParaRPr lang="en-US" dirty="0"/>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2761752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9/29/2022</a:t>
            </a:fld>
            <a:endParaRPr lang="en-US" dirty="0"/>
          </a:p>
        </p:txBody>
      </p:sp>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9/29/2022</a:t>
            </a:fld>
            <a:endParaRPr lang="en-US" dirty="0"/>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9/29/2022</a:t>
            </a:fld>
            <a:endParaRPr lang="en-US" dirty="0"/>
          </a:p>
        </p:txBody>
      </p:sp>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9/29/2022</a:t>
            </a:fld>
            <a:endParaRPr lang="en-US" dirty="0"/>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397953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9/29/2022</a:t>
            </a:fld>
            <a:endParaRPr lang="en-US" dirty="0"/>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5" name="Footer Placeholder 5"/>
          <p:cNvSpPr>
            <a:spLocks noGrp="1"/>
          </p:cNvSpPr>
          <p:nvPr>
            <p:ph type="ftr" sz="quarter" idx="12"/>
          </p:nvPr>
        </p:nvSpPr>
        <p:spPr bwMode="black">
          <a:xfrm>
            <a:off x="3302177" y="6356349"/>
            <a:ext cx="5587647" cy="365125"/>
          </a:xfrm>
          <a:prstGeom prst="rect">
            <a:avLst/>
          </a:prstGeom>
        </p:spPr>
        <p:txBody>
          <a:bodyPr/>
          <a:lstStyle>
            <a:lvl1pPr>
              <a:defRPr>
                <a:solidFill>
                  <a:schemeClr val="tx2"/>
                </a:solidFill>
              </a:defRPr>
            </a:lvl1pPr>
          </a:lstStyle>
          <a:p>
            <a:r>
              <a:rPr lang="en-US" dirty="0"/>
              <a:t>Optional Tagline Goes Here | mn.gov/deed</a:t>
            </a:r>
          </a:p>
        </p:txBody>
      </p:sp>
      <p:sp>
        <p:nvSpPr>
          <p:cNvPr id="4" name="Slide Number Placeholder 6"/>
          <p:cNvSpPr>
            <a:spLocks noGrp="1"/>
          </p:cNvSpPr>
          <p:nvPr>
            <p:ph type="sldNum" sz="quarter" idx="11"/>
          </p:nvPr>
        </p:nvSpPr>
        <p:spPr bwMode="black">
          <a:xfrm>
            <a:off x="9891132" y="6356350"/>
            <a:ext cx="1462668" cy="365125"/>
          </a:xfrm>
          <a:prstGeom prst="rect">
            <a:avLst/>
          </a:prstGeom>
        </p:spPr>
        <p:txBody>
          <a:bodyPr/>
          <a:lstStyle/>
          <a:p>
            <a:fld id="{48F63A3B-78C7-47BE-AE5E-E10140E04643}" type="slidenum">
              <a:rPr lang="en-US" smtClean="0"/>
              <a:pPr/>
              <a:t>‹#›</a:t>
            </a:fld>
            <a:endParaRPr lang="en-US" dirty="0"/>
          </a:p>
        </p:txBody>
      </p:sp>
      <p:pic>
        <p:nvPicPr>
          <p:cNvPr id="10" name="Picture 9">
            <a:extLst>
              <a:ext uri="{FF2B5EF4-FFF2-40B4-BE49-F238E27FC236}">
                <a16:creationId xmlns:a16="http://schemas.microsoft.com/office/drawing/2014/main" id="{4B952203-E8FB-4F5D-B5E5-77FD0A73D1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93091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9/29/2022</a:t>
            </a:fld>
            <a:endParaRPr lang="en-US" dirty="0"/>
          </a:p>
        </p:txBody>
      </p:sp>
      <p:sp>
        <p:nvSpPr>
          <p:cNvPr id="5" name="Footer Placeholder 5"/>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6"/>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9/29/2022</a:t>
            </a:fld>
            <a:endParaRPr lang="en-US" dirty="0"/>
          </a:p>
        </p:txBody>
      </p:sp>
      <p:sp>
        <p:nvSpPr>
          <p:cNvPr id="5" name="Footer Placeholder 4"/>
          <p:cNvSpPr>
            <a:spLocks noGrp="1"/>
          </p:cNvSpPr>
          <p:nvPr>
            <p:ph type="ftr" sz="quarter" idx="12"/>
          </p:nvPr>
        </p:nvSpPr>
        <p:spPr bwMode="black">
          <a:xfrm>
            <a:off x="3302177" y="6356349"/>
            <a:ext cx="5587647" cy="365125"/>
          </a:xfrm>
          <a:prstGeom prst="rect">
            <a:avLst/>
          </a:prstGeom>
        </p:spPr>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mn.gov/deed</a:t>
            </a:r>
          </a:p>
        </p:txBody>
      </p:sp>
      <p:sp>
        <p:nvSpPr>
          <p:cNvPr id="4" name="Slide Number Placeholder 5"/>
          <p:cNvSpPr>
            <a:spLocks noGrp="1"/>
          </p:cNvSpPr>
          <p:nvPr>
            <p:ph type="sldNum" sz="quarter" idx="11"/>
          </p:nvPr>
        </p:nvSpPr>
        <p:spPr bwMode="black">
          <a:xfrm>
            <a:off x="9891132" y="6356350"/>
            <a:ext cx="1462668" cy="365125"/>
          </a:xfrm>
          <a:prstGeom prst="rect">
            <a:avLst/>
          </a:prstGeom>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9/29/2022</a:t>
            </a:fld>
            <a:endParaRPr lang="en-US" dirty="0"/>
          </a:p>
        </p:txBody>
      </p:sp>
      <p:sp>
        <p:nvSpPr>
          <p:cNvPr id="5" name="Footer Placeholder 4"/>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4" name="Slide Number Placeholder 3"/>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59CC8D-961C-48E4-83B9-1AB85637D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AE2ECF1A-EF2B-4612-A2CC-75778C9FDA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D2BB05C-0FE5-4B9D-9A15-CAA5A8AAB5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8E659527-B9B1-4F13-8C4F-F2223349C6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9/29/2022</a:t>
            </a:fld>
            <a:endParaRPr lang="en-US" dirty="0"/>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95" r:id="rId4"/>
    <p:sldLayoutId id="2147483711" r:id="rId5"/>
    <p:sldLayoutId id="2147483712" r:id="rId6"/>
    <p:sldLayoutId id="2147483790" r:id="rId7"/>
    <p:sldLayoutId id="2147483789" r:id="rId8"/>
    <p:sldLayoutId id="2147483714" r:id="rId9"/>
    <p:sldLayoutId id="2147483780" r:id="rId10"/>
    <p:sldLayoutId id="2147483773" r:id="rId11"/>
    <p:sldLayoutId id="2147483800" r:id="rId12"/>
    <p:sldLayoutId id="2147483688" r:id="rId13"/>
    <p:sldLayoutId id="2147483826" r:id="rId14"/>
    <p:sldLayoutId id="2147483801" r:id="rId15"/>
    <p:sldLayoutId id="2147483802" r:id="rId16"/>
    <p:sldLayoutId id="2147483803" r:id="rId17"/>
    <p:sldLayoutId id="2147483744" r:id="rId18"/>
    <p:sldLayoutId id="2147483793" r:id="rId19"/>
    <p:sldLayoutId id="2147483767" r:id="rId20"/>
    <p:sldLayoutId id="2147483771" r:id="rId21"/>
    <p:sldLayoutId id="2147483772" r:id="rId22"/>
    <p:sldLayoutId id="2147483820" r:id="rId23"/>
    <p:sldLayoutId id="2147483769" r:id="rId24"/>
    <p:sldLayoutId id="2147483770" r:id="rId25"/>
    <p:sldLayoutId id="2147483829" r:id="rId26"/>
    <p:sldLayoutId id="2147483732" r:id="rId27"/>
    <p:sldLayoutId id="2147483794" r:id="rId28"/>
    <p:sldLayoutId id="2147483733" r:id="rId29"/>
    <p:sldLayoutId id="2147483821" r:id="rId30"/>
    <p:sldLayoutId id="2147483805" r:id="rId31"/>
    <p:sldLayoutId id="2147483806" r:id="rId32"/>
    <p:sldLayoutId id="2147483822" r:id="rId33"/>
    <p:sldLayoutId id="2147483750" r:id="rId34"/>
    <p:sldLayoutId id="2147483765" r:id="rId35"/>
    <p:sldLayoutId id="2147483823" r:id="rId36"/>
    <p:sldLayoutId id="2147483809" r:id="rId37"/>
    <p:sldLayoutId id="2147483808" r:id="rId38"/>
    <p:sldLayoutId id="2147483824" r:id="rId39"/>
    <p:sldLayoutId id="2147483781" r:id="rId40"/>
    <p:sldLayoutId id="2147483825" r:id="rId41"/>
    <p:sldLayoutId id="2147483807" r:id="rId42"/>
    <p:sldLayoutId id="2147483819" r:id="rId43"/>
    <p:sldLayoutId id="2147483738" r:id="rId44"/>
    <p:sldLayoutId id="2147483739" r:id="rId45"/>
    <p:sldLayoutId id="2147483754" r:id="rId46"/>
    <p:sldLayoutId id="2147483755" r:id="rId47"/>
    <p:sldLayoutId id="2147483759" r:id="rId48"/>
    <p:sldLayoutId id="2147483753" r:id="rId49"/>
    <p:sldLayoutId id="2147483763" r:id="rId50"/>
    <p:sldLayoutId id="2147483762" r:id="rId51"/>
    <p:sldLayoutId id="2147483797" r:id="rId52"/>
    <p:sldLayoutId id="2147483827" r:id="rId5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nnah.buckland@state.mn.u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s://www.maxpixel.net/Communication-Network-Web-Networking-Internet-4636686" TargetMode="Externa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pdfs.semanticscholar.org/f41b/ece48635cc0afb0389529a100451b7b7939e.pdf?_ga=2.181574631.1157580130.1664295970-1938110624.1664295970"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Digital Equity Act</a:t>
            </a:r>
          </a:p>
        </p:txBody>
      </p:sp>
      <p:sp>
        <p:nvSpPr>
          <p:cNvPr id="9" name="Text Placeholder 8"/>
          <p:cNvSpPr>
            <a:spLocks noGrp="1"/>
          </p:cNvSpPr>
          <p:nvPr>
            <p:ph type="body" sz="quarter" idx="18"/>
          </p:nvPr>
        </p:nvSpPr>
        <p:spPr>
          <a:xfrm>
            <a:off x="838200" y="5500469"/>
            <a:ext cx="10515600" cy="1357532"/>
          </a:xfrm>
        </p:spPr>
        <p:txBody>
          <a:bodyPr>
            <a:noAutofit/>
          </a:bodyPr>
          <a:lstStyle/>
          <a:p>
            <a:r>
              <a:rPr lang="en-US" dirty="0"/>
              <a:t>Hannah Buckland | Digital Equity Program Lead</a:t>
            </a:r>
            <a:br>
              <a:rPr lang="en-US" dirty="0"/>
            </a:br>
            <a:r>
              <a:rPr lang="en-US" sz="2000" dirty="0">
                <a:hlinkClick r:id="rId3"/>
              </a:rPr>
              <a:t>hannah.buckland@state.mn.us</a:t>
            </a:r>
            <a:r>
              <a:rPr lang="en-US" sz="2000" dirty="0"/>
              <a:t> </a:t>
            </a:r>
            <a:br>
              <a:rPr lang="en-US" sz="2000" dirty="0"/>
            </a:br>
            <a:r>
              <a:rPr lang="en-US" sz="2000" dirty="0"/>
              <a:t>September 29, 2022</a:t>
            </a:r>
            <a:endParaRPr lang="en-US" dirty="0"/>
          </a:p>
        </p:txBody>
      </p:sp>
      <p:pic>
        <p:nvPicPr>
          <p:cNvPr id="7" name="Picture Placeholder 6">
            <a:extLst>
              <a:ext uri="{FF2B5EF4-FFF2-40B4-BE49-F238E27FC236}">
                <a16:creationId xmlns:a16="http://schemas.microsoft.com/office/drawing/2014/main" id="{45A4F6DC-8470-426C-862D-521CB52971A8}"/>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8140" b="28140"/>
          <a:stretch/>
        </p:blipFill>
        <p:spPr>
          <a:xfrm>
            <a:off x="0" y="1659032"/>
            <a:ext cx="12192000" cy="2298700"/>
          </a:xfrm>
          <a:prstGeom prst="rect">
            <a:avLst/>
          </a:prstGeom>
        </p:spPr>
      </p:pic>
    </p:spTree>
    <p:extLst>
      <p:ext uri="{BB962C8B-B14F-4D97-AF65-F5344CB8AC3E}">
        <p14:creationId xmlns:p14="http://schemas.microsoft.com/office/powerpoint/2010/main" val="898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B4FF69-AC88-42CA-A5A0-58E902FB9993}"/>
              </a:ext>
            </a:extLst>
          </p:cNvPr>
          <p:cNvSpPr>
            <a:spLocks noGrp="1"/>
          </p:cNvSpPr>
          <p:nvPr>
            <p:ph type="title"/>
          </p:nvPr>
        </p:nvSpPr>
        <p:spPr/>
        <p:txBody>
          <a:bodyPr/>
          <a:lstStyle/>
          <a:p>
            <a:r>
              <a:rPr lang="en-US" dirty="0"/>
              <a:t>Digital Equity Act: The Basics</a:t>
            </a:r>
          </a:p>
        </p:txBody>
      </p:sp>
      <p:sp>
        <p:nvSpPr>
          <p:cNvPr id="10" name="Content Placeholder 9">
            <a:extLst>
              <a:ext uri="{FF2B5EF4-FFF2-40B4-BE49-F238E27FC236}">
                <a16:creationId xmlns:a16="http://schemas.microsoft.com/office/drawing/2014/main" id="{3A026516-B831-4632-8F8E-3081884CDBF7}"/>
              </a:ext>
            </a:extLst>
          </p:cNvPr>
          <p:cNvSpPr>
            <a:spLocks noGrp="1"/>
          </p:cNvSpPr>
          <p:nvPr>
            <p:ph idx="1"/>
          </p:nvPr>
        </p:nvSpPr>
        <p:spPr/>
        <p:txBody>
          <a:bodyPr/>
          <a:lstStyle/>
          <a:p>
            <a:r>
              <a:rPr lang="en-US" dirty="0"/>
              <a:t>Included in IIJA; complementary to BEAD</a:t>
            </a:r>
          </a:p>
          <a:p>
            <a:r>
              <a:rPr lang="en-US" dirty="0"/>
              <a:t>Provides $2.75B in resources devoted to digital equity</a:t>
            </a:r>
          </a:p>
          <a:p>
            <a:r>
              <a:rPr lang="en-US" dirty="0"/>
              <a:t>Three funding areas:</a:t>
            </a:r>
          </a:p>
          <a:p>
            <a:pPr lvl="1"/>
            <a:r>
              <a:rPr lang="en-US" dirty="0"/>
              <a:t>$60M in </a:t>
            </a:r>
            <a:r>
              <a:rPr lang="en-US" u="dashLong" dirty="0">
                <a:solidFill>
                  <a:srgbClr val="FF0000"/>
                </a:solidFill>
              </a:rPr>
              <a:t>planning</a:t>
            </a:r>
            <a:r>
              <a:rPr lang="en-US" dirty="0"/>
              <a:t> grants to states, tribes, and territories</a:t>
            </a:r>
          </a:p>
          <a:p>
            <a:pPr lvl="1"/>
            <a:r>
              <a:rPr lang="en-US" dirty="0"/>
              <a:t>$1.44B in </a:t>
            </a:r>
            <a:r>
              <a:rPr lang="en-US" u="sng" dirty="0">
                <a:solidFill>
                  <a:srgbClr val="0070C0"/>
                </a:solidFill>
              </a:rPr>
              <a:t>capacity</a:t>
            </a:r>
            <a:r>
              <a:rPr lang="en-US" dirty="0"/>
              <a:t> grants to states, tribes, and territories</a:t>
            </a:r>
          </a:p>
          <a:p>
            <a:pPr lvl="1"/>
            <a:r>
              <a:rPr lang="en-US" dirty="0"/>
              <a:t>$1.25B in </a:t>
            </a:r>
            <a:r>
              <a:rPr lang="en-US" dirty="0">
                <a:solidFill>
                  <a:srgbClr val="00B050"/>
                </a:solidFill>
              </a:rPr>
              <a:t>competitive</a:t>
            </a:r>
            <a:r>
              <a:rPr lang="en-US" dirty="0"/>
              <a:t> grants to local governments, anchor institutions, etc.</a:t>
            </a:r>
          </a:p>
        </p:txBody>
      </p:sp>
    </p:spTree>
    <p:extLst>
      <p:ext uri="{BB962C8B-B14F-4D97-AF65-F5344CB8AC3E}">
        <p14:creationId xmlns:p14="http://schemas.microsoft.com/office/powerpoint/2010/main" val="2000094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B4FF69-AC88-42CA-A5A0-58E902FB9993}"/>
              </a:ext>
            </a:extLst>
          </p:cNvPr>
          <p:cNvSpPr>
            <a:spLocks noGrp="1"/>
          </p:cNvSpPr>
          <p:nvPr>
            <p:ph type="title"/>
          </p:nvPr>
        </p:nvSpPr>
        <p:spPr/>
        <p:txBody>
          <a:bodyPr/>
          <a:lstStyle/>
          <a:p>
            <a:r>
              <a:rPr lang="en-US" dirty="0"/>
              <a:t>Digital Equity Act: The </a:t>
            </a:r>
            <a:r>
              <a:rPr lang="en-US" u="dashLong" dirty="0">
                <a:solidFill>
                  <a:srgbClr val="FF0000"/>
                </a:solidFill>
              </a:rPr>
              <a:t>Planning</a:t>
            </a:r>
            <a:r>
              <a:rPr lang="en-US" dirty="0"/>
              <a:t> Grants</a:t>
            </a:r>
          </a:p>
        </p:txBody>
      </p:sp>
      <p:sp>
        <p:nvSpPr>
          <p:cNvPr id="10" name="Content Placeholder 9">
            <a:extLst>
              <a:ext uri="{FF2B5EF4-FFF2-40B4-BE49-F238E27FC236}">
                <a16:creationId xmlns:a16="http://schemas.microsoft.com/office/drawing/2014/main" id="{3A026516-B831-4632-8F8E-3081884CDBF7}"/>
              </a:ext>
            </a:extLst>
          </p:cNvPr>
          <p:cNvSpPr>
            <a:spLocks noGrp="1"/>
          </p:cNvSpPr>
          <p:nvPr>
            <p:ph idx="1"/>
          </p:nvPr>
        </p:nvSpPr>
        <p:spPr/>
        <p:txBody>
          <a:bodyPr>
            <a:normAutofit/>
          </a:bodyPr>
          <a:lstStyle/>
          <a:p>
            <a:pPr lvl="1"/>
            <a:r>
              <a:rPr lang="en-US" u="dashLong" dirty="0">
                <a:solidFill>
                  <a:srgbClr val="FF0000"/>
                </a:solidFill>
              </a:rPr>
              <a:t>$60M in planning grants to states, tribes, and territories</a:t>
            </a:r>
          </a:p>
          <a:p>
            <a:pPr lvl="1"/>
            <a:r>
              <a:rPr lang="en-US" dirty="0"/>
              <a:t>$1.44B in capacity grants to states, tribes, and territories</a:t>
            </a:r>
          </a:p>
          <a:p>
            <a:pPr lvl="1"/>
            <a:r>
              <a:rPr lang="en-US" dirty="0"/>
              <a:t>$1.25B in competitive grants to local governments, anchor institutions, etc.</a:t>
            </a:r>
          </a:p>
          <a:p>
            <a:r>
              <a:rPr lang="en-US" dirty="0"/>
              <a:t>MN = $881,905.10; application is under review</a:t>
            </a:r>
          </a:p>
          <a:p>
            <a:r>
              <a:rPr lang="en-US" dirty="0"/>
              <a:t>Once award is made, we have 1 year to prepare a state digital equity plan</a:t>
            </a:r>
          </a:p>
          <a:p>
            <a:pPr lvl="1"/>
            <a:r>
              <a:rPr lang="en-US" u="sng" dirty="0"/>
              <a:t>Months 1 – 8</a:t>
            </a:r>
            <a:r>
              <a:rPr lang="en-US" dirty="0"/>
              <a:t>: Connecting, listening, facilitating, researching, writing</a:t>
            </a:r>
          </a:p>
          <a:p>
            <a:pPr lvl="1"/>
            <a:r>
              <a:rPr lang="en-US" u="sng" dirty="0"/>
              <a:t>Month 9</a:t>
            </a:r>
            <a:r>
              <a:rPr lang="en-US" dirty="0"/>
              <a:t>: Minimum 30-day public comment period on draft of plan</a:t>
            </a:r>
          </a:p>
          <a:p>
            <a:pPr lvl="1"/>
            <a:r>
              <a:rPr lang="en-US" u="sng" dirty="0"/>
              <a:t>Months 10 – 12</a:t>
            </a:r>
            <a:r>
              <a:rPr lang="en-US" dirty="0"/>
              <a:t>: Revising</a:t>
            </a:r>
          </a:p>
        </p:txBody>
      </p:sp>
    </p:spTree>
    <p:extLst>
      <p:ext uri="{BB962C8B-B14F-4D97-AF65-F5344CB8AC3E}">
        <p14:creationId xmlns:p14="http://schemas.microsoft.com/office/powerpoint/2010/main" val="2144991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B4FF69-AC88-42CA-A5A0-58E902FB9993}"/>
              </a:ext>
            </a:extLst>
          </p:cNvPr>
          <p:cNvSpPr>
            <a:spLocks noGrp="1"/>
          </p:cNvSpPr>
          <p:nvPr>
            <p:ph type="title"/>
          </p:nvPr>
        </p:nvSpPr>
        <p:spPr/>
        <p:txBody>
          <a:bodyPr/>
          <a:lstStyle/>
          <a:p>
            <a:r>
              <a:rPr lang="en-US" dirty="0"/>
              <a:t>Digital Equity Act: The </a:t>
            </a:r>
            <a:r>
              <a:rPr lang="en-US" u="sng" dirty="0">
                <a:solidFill>
                  <a:srgbClr val="00B0F0"/>
                </a:solidFill>
              </a:rPr>
              <a:t>Capacity</a:t>
            </a:r>
            <a:r>
              <a:rPr lang="en-US" dirty="0"/>
              <a:t> Grants</a:t>
            </a:r>
          </a:p>
        </p:txBody>
      </p:sp>
      <p:sp>
        <p:nvSpPr>
          <p:cNvPr id="10" name="Content Placeholder 9">
            <a:extLst>
              <a:ext uri="{FF2B5EF4-FFF2-40B4-BE49-F238E27FC236}">
                <a16:creationId xmlns:a16="http://schemas.microsoft.com/office/drawing/2014/main" id="{3A026516-B831-4632-8F8E-3081884CDBF7}"/>
              </a:ext>
            </a:extLst>
          </p:cNvPr>
          <p:cNvSpPr>
            <a:spLocks noGrp="1"/>
          </p:cNvSpPr>
          <p:nvPr>
            <p:ph idx="1"/>
          </p:nvPr>
        </p:nvSpPr>
        <p:spPr/>
        <p:txBody>
          <a:bodyPr/>
          <a:lstStyle/>
          <a:p>
            <a:pPr lvl="1"/>
            <a:r>
              <a:rPr lang="en-US" dirty="0"/>
              <a:t>$60M in planning grants to states, tribes, and territories</a:t>
            </a:r>
          </a:p>
          <a:p>
            <a:pPr lvl="1"/>
            <a:r>
              <a:rPr lang="en-US" u="sng" dirty="0">
                <a:solidFill>
                  <a:srgbClr val="00B0F0"/>
                </a:solidFill>
              </a:rPr>
              <a:t>$1.44B in capacity grants to states, tribes, and territories</a:t>
            </a:r>
          </a:p>
          <a:p>
            <a:pPr lvl="1"/>
            <a:r>
              <a:rPr lang="en-US" dirty="0"/>
              <a:t>$1.25B in competitive grants to local governments, anchor institutions, etc.</a:t>
            </a:r>
          </a:p>
          <a:p>
            <a:r>
              <a:rPr lang="en-US" dirty="0"/>
              <a:t>Funding to carry out activities from digital equity plans once the planning grant period ends</a:t>
            </a:r>
          </a:p>
          <a:p>
            <a:r>
              <a:rPr lang="en-US" dirty="0"/>
              <a:t>Requires state to submit additional application</a:t>
            </a:r>
          </a:p>
          <a:p>
            <a:r>
              <a:rPr lang="en-US" dirty="0"/>
              <a:t>5 years to complete activities (approx. early 2024 to late 2028?)</a:t>
            </a:r>
          </a:p>
          <a:p>
            <a:endParaRPr lang="en-US" dirty="0"/>
          </a:p>
        </p:txBody>
      </p:sp>
    </p:spTree>
    <p:extLst>
      <p:ext uri="{BB962C8B-B14F-4D97-AF65-F5344CB8AC3E}">
        <p14:creationId xmlns:p14="http://schemas.microsoft.com/office/powerpoint/2010/main" val="267802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B4FF69-AC88-42CA-A5A0-58E902FB9993}"/>
              </a:ext>
            </a:extLst>
          </p:cNvPr>
          <p:cNvSpPr>
            <a:spLocks noGrp="1"/>
          </p:cNvSpPr>
          <p:nvPr>
            <p:ph type="title"/>
          </p:nvPr>
        </p:nvSpPr>
        <p:spPr/>
        <p:txBody>
          <a:bodyPr/>
          <a:lstStyle/>
          <a:p>
            <a:r>
              <a:rPr lang="en-US" dirty="0"/>
              <a:t>Digital Equity Act: The </a:t>
            </a:r>
            <a:r>
              <a:rPr lang="en-US" dirty="0">
                <a:solidFill>
                  <a:srgbClr val="00B050"/>
                </a:solidFill>
              </a:rPr>
              <a:t>Competitive</a:t>
            </a:r>
            <a:r>
              <a:rPr lang="en-US" dirty="0"/>
              <a:t> Grants</a:t>
            </a:r>
          </a:p>
        </p:txBody>
      </p:sp>
      <p:sp>
        <p:nvSpPr>
          <p:cNvPr id="10" name="Content Placeholder 9">
            <a:extLst>
              <a:ext uri="{FF2B5EF4-FFF2-40B4-BE49-F238E27FC236}">
                <a16:creationId xmlns:a16="http://schemas.microsoft.com/office/drawing/2014/main" id="{3A026516-B831-4632-8F8E-3081884CDBF7}"/>
              </a:ext>
            </a:extLst>
          </p:cNvPr>
          <p:cNvSpPr>
            <a:spLocks noGrp="1"/>
          </p:cNvSpPr>
          <p:nvPr>
            <p:ph idx="1"/>
          </p:nvPr>
        </p:nvSpPr>
        <p:spPr>
          <a:xfrm>
            <a:off x="838200" y="1594624"/>
            <a:ext cx="10515600" cy="5071219"/>
          </a:xfrm>
        </p:spPr>
        <p:txBody>
          <a:bodyPr>
            <a:normAutofit/>
          </a:bodyPr>
          <a:lstStyle/>
          <a:p>
            <a:pPr lvl="1"/>
            <a:r>
              <a:rPr lang="en-US" dirty="0"/>
              <a:t>$60M in planning grants to states, tribes, and territories</a:t>
            </a:r>
          </a:p>
          <a:p>
            <a:pPr lvl="1"/>
            <a:r>
              <a:rPr lang="en-US" dirty="0"/>
              <a:t>$1.44B in capacity grants to states, tribes, and territories</a:t>
            </a:r>
          </a:p>
          <a:p>
            <a:pPr lvl="1"/>
            <a:r>
              <a:rPr lang="en-US" dirty="0">
                <a:solidFill>
                  <a:srgbClr val="00B050"/>
                </a:solidFill>
              </a:rPr>
              <a:t>$1.25B in competitive grants to local governments, anchor institutions, etc.</a:t>
            </a:r>
          </a:p>
          <a:p>
            <a:r>
              <a:rPr lang="en-US" dirty="0"/>
              <a:t>Administered entirely by NTIA, not OBD</a:t>
            </a:r>
          </a:p>
          <a:p>
            <a:r>
              <a:rPr lang="en-US" dirty="0"/>
              <a:t>Applications open 1 month after the first </a:t>
            </a:r>
            <a:r>
              <a:rPr lang="en-US" u="sng" dirty="0">
                <a:solidFill>
                  <a:schemeClr val="tx1">
                    <a:lumMod val="50000"/>
                    <a:lumOff val="50000"/>
                  </a:schemeClr>
                </a:solidFill>
              </a:rPr>
              <a:t>capacity</a:t>
            </a:r>
            <a:r>
              <a:rPr lang="en-US" dirty="0"/>
              <a:t> grant award is executed (so…early 2024?)</a:t>
            </a:r>
          </a:p>
          <a:p>
            <a:r>
              <a:rPr lang="en-US" dirty="0"/>
              <a:t>Four grant periods will run through late 2028</a:t>
            </a:r>
          </a:p>
          <a:p>
            <a:r>
              <a:rPr lang="en-US" dirty="0"/>
              <a:t>Many unknowns: maximum award amounts, actual timelines, application requirements, etc.</a:t>
            </a:r>
          </a:p>
          <a:p>
            <a:endParaRPr lang="en-US" dirty="0"/>
          </a:p>
        </p:txBody>
      </p:sp>
    </p:spTree>
    <p:extLst>
      <p:ext uri="{BB962C8B-B14F-4D97-AF65-F5344CB8AC3E}">
        <p14:creationId xmlns:p14="http://schemas.microsoft.com/office/powerpoint/2010/main" val="3030834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1805-0ACA-433D-9502-B9D1ACE37334}"/>
              </a:ext>
            </a:extLst>
          </p:cNvPr>
          <p:cNvSpPr>
            <a:spLocks noGrp="1"/>
          </p:cNvSpPr>
          <p:nvPr>
            <p:ph type="title"/>
          </p:nvPr>
        </p:nvSpPr>
        <p:spPr/>
        <p:txBody>
          <a:bodyPr/>
          <a:lstStyle/>
          <a:p>
            <a:r>
              <a:rPr lang="en-US" dirty="0"/>
              <a:t>The Digital Equity Plan</a:t>
            </a:r>
          </a:p>
        </p:txBody>
      </p:sp>
      <p:sp>
        <p:nvSpPr>
          <p:cNvPr id="3" name="Content Placeholder 2">
            <a:extLst>
              <a:ext uri="{FF2B5EF4-FFF2-40B4-BE49-F238E27FC236}">
                <a16:creationId xmlns:a16="http://schemas.microsoft.com/office/drawing/2014/main" id="{DA7A857E-9661-4F20-B037-840FB55A898D}"/>
              </a:ext>
            </a:extLst>
          </p:cNvPr>
          <p:cNvSpPr>
            <a:spLocks noGrp="1"/>
          </p:cNvSpPr>
          <p:nvPr>
            <p:ph idx="1"/>
          </p:nvPr>
        </p:nvSpPr>
        <p:spPr/>
        <p:txBody>
          <a:bodyPr>
            <a:normAutofit lnSpcReduction="10000"/>
          </a:bodyPr>
          <a:lstStyle/>
          <a:p>
            <a:r>
              <a:rPr lang="en-US" dirty="0"/>
              <a:t>Focus on “covered populations:” households below 150% poverty; aging individuals 60+ years old; incarcerated individuals; veterans; individuals with disabilities; individuals with language barriers; individuals who are members of a racial or ethnic minority group; rural individuals</a:t>
            </a:r>
          </a:p>
          <a:p>
            <a:r>
              <a:rPr lang="en-US" dirty="0"/>
              <a:t>Basic plan components:</a:t>
            </a:r>
          </a:p>
          <a:p>
            <a:pPr lvl="1"/>
            <a:r>
              <a:rPr lang="en-US" dirty="0"/>
              <a:t>Digital equity needs assessment to identify barriers faced by covered populations</a:t>
            </a:r>
          </a:p>
          <a:p>
            <a:pPr lvl="1"/>
            <a:r>
              <a:rPr lang="en-US" dirty="0"/>
              <a:t>Asset inventory including current resources, programs, local plans, etc.</a:t>
            </a:r>
          </a:p>
          <a:p>
            <a:pPr lvl="1"/>
            <a:r>
              <a:rPr lang="en-US" dirty="0"/>
              <a:t>Measurable objectives for state digital equity activities</a:t>
            </a:r>
          </a:p>
          <a:p>
            <a:pPr lvl="1"/>
            <a:r>
              <a:rPr lang="en-US" dirty="0"/>
              <a:t>Outreach and engagement strategy (during plan and for activities)</a:t>
            </a:r>
          </a:p>
          <a:p>
            <a:pPr lvl="1"/>
            <a:r>
              <a:rPr lang="en-US" dirty="0"/>
              <a:t>Connection to BEAD 5-year plan</a:t>
            </a:r>
          </a:p>
        </p:txBody>
      </p:sp>
      <p:sp>
        <p:nvSpPr>
          <p:cNvPr id="4" name="Footer Placeholder 3">
            <a:extLst>
              <a:ext uri="{FF2B5EF4-FFF2-40B4-BE49-F238E27FC236}">
                <a16:creationId xmlns:a16="http://schemas.microsoft.com/office/drawing/2014/main" id="{823EB8D9-AD0F-41ED-AE1C-893725FB2E3B}"/>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424123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6F73-C4D9-473B-BAB2-3076B5276247}"/>
              </a:ext>
            </a:extLst>
          </p:cNvPr>
          <p:cNvSpPr>
            <a:spLocks noGrp="1"/>
          </p:cNvSpPr>
          <p:nvPr>
            <p:ph type="title"/>
          </p:nvPr>
        </p:nvSpPr>
        <p:spPr/>
        <p:txBody>
          <a:bodyPr/>
          <a:lstStyle/>
          <a:p>
            <a:r>
              <a:rPr lang="en-US" dirty="0"/>
              <a:t>So…what’s the plan for the Plan?</a:t>
            </a:r>
          </a:p>
        </p:txBody>
      </p:sp>
      <p:sp>
        <p:nvSpPr>
          <p:cNvPr id="3" name="Content Placeholder 2">
            <a:extLst>
              <a:ext uri="{FF2B5EF4-FFF2-40B4-BE49-F238E27FC236}">
                <a16:creationId xmlns:a16="http://schemas.microsoft.com/office/drawing/2014/main" id="{9ACFE1D3-BD49-420D-A22A-80EA1891C0C8}"/>
              </a:ext>
            </a:extLst>
          </p:cNvPr>
          <p:cNvSpPr>
            <a:spLocks noGrp="1"/>
          </p:cNvSpPr>
          <p:nvPr>
            <p:ph idx="1"/>
          </p:nvPr>
        </p:nvSpPr>
        <p:spPr/>
        <p:txBody>
          <a:bodyPr/>
          <a:lstStyle/>
          <a:p>
            <a:r>
              <a:rPr lang="en-US" dirty="0"/>
              <a:t>Starting with the invisible pieces of digital inclusion: trust, relevance, safety</a:t>
            </a:r>
          </a:p>
          <a:p>
            <a:r>
              <a:rPr lang="en-US" dirty="0"/>
              <a:t>My questions for you:</a:t>
            </a:r>
          </a:p>
          <a:p>
            <a:pPr lvl="1"/>
            <a:r>
              <a:rPr lang="en-US" dirty="0"/>
              <a:t>In your work, what insights about digital equity have surprised you?</a:t>
            </a:r>
          </a:p>
          <a:p>
            <a:pPr lvl="1"/>
            <a:r>
              <a:rPr lang="en-US" dirty="0"/>
              <a:t>How do you envision the Task Force being involved in the planning process?</a:t>
            </a:r>
          </a:p>
          <a:p>
            <a:pPr lvl="1"/>
            <a:endParaRPr lang="en-US" dirty="0"/>
          </a:p>
        </p:txBody>
      </p:sp>
      <p:sp>
        <p:nvSpPr>
          <p:cNvPr id="4" name="Footer Placeholder 3">
            <a:extLst>
              <a:ext uri="{FF2B5EF4-FFF2-40B4-BE49-F238E27FC236}">
                <a16:creationId xmlns:a16="http://schemas.microsoft.com/office/drawing/2014/main" id="{EB2BA5A4-FE9C-416D-A1B4-869CF7A90C57}"/>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41161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B4FF69-AC88-42CA-A5A0-58E902FB9993}"/>
              </a:ext>
            </a:extLst>
          </p:cNvPr>
          <p:cNvSpPr>
            <a:spLocks noGrp="1"/>
          </p:cNvSpPr>
          <p:nvPr>
            <p:ph type="title"/>
          </p:nvPr>
        </p:nvSpPr>
        <p:spPr/>
        <p:txBody>
          <a:bodyPr/>
          <a:lstStyle/>
          <a:p>
            <a:r>
              <a:rPr lang="en-US" dirty="0"/>
              <a:t>Introduction</a:t>
            </a:r>
          </a:p>
        </p:txBody>
      </p:sp>
      <p:sp>
        <p:nvSpPr>
          <p:cNvPr id="2" name="Content Placeholder 1">
            <a:extLst>
              <a:ext uri="{FF2B5EF4-FFF2-40B4-BE49-F238E27FC236}">
                <a16:creationId xmlns:a16="http://schemas.microsoft.com/office/drawing/2014/main" id="{B1EB5777-3D65-4403-B686-3BB76FA26455}"/>
              </a:ext>
            </a:extLst>
          </p:cNvPr>
          <p:cNvSpPr>
            <a:spLocks noGrp="1"/>
          </p:cNvSpPr>
          <p:nvPr>
            <p:ph sz="half" idx="1"/>
          </p:nvPr>
        </p:nvSpPr>
        <p:spPr>
          <a:xfrm>
            <a:off x="838200" y="1594625"/>
            <a:ext cx="5181600" cy="4647150"/>
          </a:xfrm>
        </p:spPr>
        <p:txBody>
          <a:bodyPr>
            <a:normAutofit fontScale="85000" lnSpcReduction="20000"/>
          </a:bodyPr>
          <a:lstStyle/>
          <a:p>
            <a:r>
              <a:rPr lang="en-US" dirty="0"/>
              <a:t>Background in librarianship</a:t>
            </a:r>
          </a:p>
          <a:p>
            <a:pPr lvl="1"/>
            <a:r>
              <a:rPr lang="en-US" sz="2300" dirty="0"/>
              <a:t>January 2014 – May 2018: Director of Library Services, </a:t>
            </a:r>
            <a:r>
              <a:rPr lang="en-US" sz="2300" dirty="0" err="1"/>
              <a:t>Bezhigoogahbow</a:t>
            </a:r>
            <a:r>
              <a:rPr lang="en-US" sz="2300" dirty="0"/>
              <a:t> Library (Cass Lake, MN)</a:t>
            </a:r>
          </a:p>
          <a:p>
            <a:pPr lvl="1"/>
            <a:r>
              <a:rPr lang="en-US" sz="2300" dirty="0"/>
              <a:t>June 2015 – January 2019: Member, Governor Dayton’s Task Force on Broadband</a:t>
            </a:r>
          </a:p>
          <a:p>
            <a:pPr lvl="1"/>
            <a:r>
              <a:rPr lang="en-US" sz="2300" dirty="0"/>
              <a:t>May 2018 – May 2019: Service Manager, Hennepin County Library</a:t>
            </a:r>
          </a:p>
          <a:p>
            <a:pPr lvl="1"/>
            <a:r>
              <a:rPr lang="en-US" sz="2300" dirty="0"/>
              <a:t>May 2019 – August 2022: State Library Program Specialist, MN Department of Education</a:t>
            </a:r>
          </a:p>
          <a:p>
            <a:r>
              <a:rPr lang="en-US" dirty="0"/>
              <a:t>Joined OBD in late August</a:t>
            </a:r>
          </a:p>
        </p:txBody>
      </p:sp>
      <p:pic>
        <p:nvPicPr>
          <p:cNvPr id="2050" name="Picture 2">
            <a:extLst>
              <a:ext uri="{FF2B5EF4-FFF2-40B4-BE49-F238E27FC236}">
                <a16:creationId xmlns:a16="http://schemas.microsoft.com/office/drawing/2014/main" id="{DE88F52F-A814-4590-A17E-CEBD62B77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835" y="1481406"/>
            <a:ext cx="5143500"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20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80DB-294B-4DD3-B917-6E48C594E490}"/>
              </a:ext>
            </a:extLst>
          </p:cNvPr>
          <p:cNvSpPr>
            <a:spLocks noGrp="1"/>
          </p:cNvSpPr>
          <p:nvPr>
            <p:ph type="title"/>
          </p:nvPr>
        </p:nvSpPr>
        <p:spPr/>
        <p:txBody>
          <a:bodyPr/>
          <a:lstStyle/>
          <a:p>
            <a:r>
              <a:rPr lang="en-US" dirty="0"/>
              <a:t>Progress!</a:t>
            </a:r>
          </a:p>
        </p:txBody>
      </p:sp>
      <p:graphicFrame>
        <p:nvGraphicFramePr>
          <p:cNvPr id="6" name="Table 6">
            <a:extLst>
              <a:ext uri="{FF2B5EF4-FFF2-40B4-BE49-F238E27FC236}">
                <a16:creationId xmlns:a16="http://schemas.microsoft.com/office/drawing/2014/main" id="{8C5ABCD3-2A21-4127-8AA6-8AD9422DE82E}"/>
              </a:ext>
            </a:extLst>
          </p:cNvPr>
          <p:cNvGraphicFramePr>
            <a:graphicFrameLocks noGrp="1"/>
          </p:cNvGraphicFramePr>
          <p:nvPr>
            <p:ph sz="half" idx="1"/>
            <p:extLst>
              <p:ext uri="{D42A27DB-BD31-4B8C-83A1-F6EECF244321}">
                <p14:modId xmlns:p14="http://schemas.microsoft.com/office/powerpoint/2010/main" val="2490687276"/>
              </p:ext>
            </p:extLst>
          </p:nvPr>
        </p:nvGraphicFramePr>
        <p:xfrm>
          <a:off x="1571476" y="1671707"/>
          <a:ext cx="4295107" cy="2225040"/>
        </p:xfrm>
        <a:graphic>
          <a:graphicData uri="http://schemas.openxmlformats.org/drawingml/2006/table">
            <a:tbl>
              <a:tblPr firstRow="1" bandRow="1">
                <a:tableStyleId>{5C22544A-7EE6-4342-B048-85BDC9FD1C3A}</a:tableStyleId>
              </a:tblPr>
              <a:tblGrid>
                <a:gridCol w="709484">
                  <a:extLst>
                    <a:ext uri="{9D8B030D-6E8A-4147-A177-3AD203B41FA5}">
                      <a16:colId xmlns:a16="http://schemas.microsoft.com/office/drawing/2014/main" val="1916849352"/>
                    </a:ext>
                  </a:extLst>
                </a:gridCol>
                <a:gridCol w="1871917">
                  <a:extLst>
                    <a:ext uri="{9D8B030D-6E8A-4147-A177-3AD203B41FA5}">
                      <a16:colId xmlns:a16="http://schemas.microsoft.com/office/drawing/2014/main" val="1317294701"/>
                    </a:ext>
                  </a:extLst>
                </a:gridCol>
                <a:gridCol w="1713706">
                  <a:extLst>
                    <a:ext uri="{9D8B030D-6E8A-4147-A177-3AD203B41FA5}">
                      <a16:colId xmlns:a16="http://schemas.microsoft.com/office/drawing/2014/main" val="3006734145"/>
                    </a:ext>
                  </a:extLst>
                </a:gridCol>
              </a:tblGrid>
              <a:tr h="370840">
                <a:tc>
                  <a:txBody>
                    <a:bodyPr/>
                    <a:lstStyle/>
                    <a:p>
                      <a:r>
                        <a:rPr lang="en-US" dirty="0"/>
                        <a:t>Year</a:t>
                      </a:r>
                    </a:p>
                  </a:txBody>
                  <a:tcPr/>
                </a:tc>
                <a:tc>
                  <a:txBody>
                    <a:bodyPr/>
                    <a:lstStyle/>
                    <a:p>
                      <a:r>
                        <a:rPr lang="en-US" dirty="0"/>
                        <a:t># Unserved Cities</a:t>
                      </a:r>
                    </a:p>
                  </a:txBody>
                  <a:tcPr/>
                </a:tc>
                <a:tc>
                  <a:txBody>
                    <a:bodyPr/>
                    <a:lstStyle/>
                    <a:p>
                      <a:r>
                        <a:rPr lang="en-US" dirty="0"/>
                        <a:t># Gigabit Cities</a:t>
                      </a:r>
                    </a:p>
                  </a:txBody>
                  <a:tcPr/>
                </a:tc>
                <a:extLst>
                  <a:ext uri="{0D108BD9-81ED-4DB2-BD59-A6C34878D82A}">
                    <a16:rowId xmlns:a16="http://schemas.microsoft.com/office/drawing/2014/main" val="2468609493"/>
                  </a:ext>
                </a:extLst>
              </a:tr>
              <a:tr h="370840">
                <a:tc>
                  <a:txBody>
                    <a:bodyPr/>
                    <a:lstStyle/>
                    <a:p>
                      <a:r>
                        <a:rPr lang="en-US" dirty="0"/>
                        <a:t>2017</a:t>
                      </a:r>
                    </a:p>
                  </a:txBody>
                  <a:tcPr/>
                </a:tc>
                <a:tc>
                  <a:txBody>
                    <a:bodyPr/>
                    <a:lstStyle/>
                    <a:p>
                      <a:r>
                        <a:rPr lang="en-US" dirty="0"/>
                        <a:t>186</a:t>
                      </a:r>
                    </a:p>
                  </a:txBody>
                  <a:tcPr/>
                </a:tc>
                <a:tc>
                  <a:txBody>
                    <a:bodyPr/>
                    <a:lstStyle/>
                    <a:p>
                      <a:r>
                        <a:rPr lang="en-US" dirty="0"/>
                        <a:t>286</a:t>
                      </a:r>
                    </a:p>
                  </a:txBody>
                  <a:tcPr/>
                </a:tc>
                <a:extLst>
                  <a:ext uri="{0D108BD9-81ED-4DB2-BD59-A6C34878D82A}">
                    <a16:rowId xmlns:a16="http://schemas.microsoft.com/office/drawing/2014/main" val="4004601403"/>
                  </a:ext>
                </a:extLst>
              </a:tr>
              <a:tr h="370840">
                <a:tc>
                  <a:txBody>
                    <a:bodyPr/>
                    <a:lstStyle/>
                    <a:p>
                      <a:r>
                        <a:rPr lang="en-US" dirty="0"/>
                        <a:t>2018</a:t>
                      </a:r>
                    </a:p>
                  </a:txBody>
                  <a:tcPr/>
                </a:tc>
                <a:tc>
                  <a:txBody>
                    <a:bodyPr/>
                    <a:lstStyle/>
                    <a:p>
                      <a:r>
                        <a:rPr lang="en-US" dirty="0"/>
                        <a:t>120</a:t>
                      </a:r>
                    </a:p>
                  </a:txBody>
                  <a:tcPr/>
                </a:tc>
                <a:tc>
                  <a:txBody>
                    <a:bodyPr/>
                    <a:lstStyle/>
                    <a:p>
                      <a:r>
                        <a:rPr lang="en-US" dirty="0"/>
                        <a:t>446</a:t>
                      </a:r>
                    </a:p>
                  </a:txBody>
                  <a:tcPr/>
                </a:tc>
                <a:extLst>
                  <a:ext uri="{0D108BD9-81ED-4DB2-BD59-A6C34878D82A}">
                    <a16:rowId xmlns:a16="http://schemas.microsoft.com/office/drawing/2014/main" val="146792586"/>
                  </a:ext>
                </a:extLst>
              </a:tr>
              <a:tr h="370840">
                <a:tc>
                  <a:txBody>
                    <a:bodyPr/>
                    <a:lstStyle/>
                    <a:p>
                      <a:r>
                        <a:rPr lang="en-US" dirty="0"/>
                        <a:t>2019</a:t>
                      </a:r>
                    </a:p>
                  </a:txBody>
                  <a:tcPr/>
                </a:tc>
                <a:tc>
                  <a:txBody>
                    <a:bodyPr/>
                    <a:lstStyle/>
                    <a:p>
                      <a:r>
                        <a:rPr lang="en-US" dirty="0"/>
                        <a:t>62</a:t>
                      </a:r>
                    </a:p>
                  </a:txBody>
                  <a:tcPr/>
                </a:tc>
                <a:tc>
                  <a:txBody>
                    <a:bodyPr/>
                    <a:lstStyle/>
                    <a:p>
                      <a:r>
                        <a:rPr lang="en-US" dirty="0"/>
                        <a:t>496</a:t>
                      </a:r>
                    </a:p>
                  </a:txBody>
                  <a:tcPr/>
                </a:tc>
                <a:extLst>
                  <a:ext uri="{0D108BD9-81ED-4DB2-BD59-A6C34878D82A}">
                    <a16:rowId xmlns:a16="http://schemas.microsoft.com/office/drawing/2014/main" val="2097045717"/>
                  </a:ext>
                </a:extLst>
              </a:tr>
              <a:tr h="370840">
                <a:tc>
                  <a:txBody>
                    <a:bodyPr/>
                    <a:lstStyle/>
                    <a:p>
                      <a:r>
                        <a:rPr lang="en-US" dirty="0"/>
                        <a:t>2021</a:t>
                      </a:r>
                    </a:p>
                  </a:txBody>
                  <a:tcPr/>
                </a:tc>
                <a:tc>
                  <a:txBody>
                    <a:bodyPr/>
                    <a:lstStyle/>
                    <a:p>
                      <a:r>
                        <a:rPr lang="en-US" dirty="0"/>
                        <a:t>31</a:t>
                      </a:r>
                    </a:p>
                  </a:txBody>
                  <a:tcPr/>
                </a:tc>
                <a:tc>
                  <a:txBody>
                    <a:bodyPr/>
                    <a:lstStyle/>
                    <a:p>
                      <a:r>
                        <a:rPr lang="en-US" dirty="0"/>
                        <a:t>587</a:t>
                      </a:r>
                    </a:p>
                  </a:txBody>
                  <a:tcPr/>
                </a:tc>
                <a:extLst>
                  <a:ext uri="{0D108BD9-81ED-4DB2-BD59-A6C34878D82A}">
                    <a16:rowId xmlns:a16="http://schemas.microsoft.com/office/drawing/2014/main" val="1745347165"/>
                  </a:ext>
                </a:extLst>
              </a:tr>
              <a:tr h="370840">
                <a:tc>
                  <a:txBody>
                    <a:bodyPr/>
                    <a:lstStyle/>
                    <a:p>
                      <a:r>
                        <a:rPr lang="en-US" dirty="0"/>
                        <a:t>2022</a:t>
                      </a:r>
                    </a:p>
                  </a:txBody>
                  <a:tcPr/>
                </a:tc>
                <a:tc>
                  <a:txBody>
                    <a:bodyPr/>
                    <a:lstStyle/>
                    <a:p>
                      <a:r>
                        <a:rPr lang="en-US" dirty="0"/>
                        <a:t>16</a:t>
                      </a:r>
                    </a:p>
                  </a:txBody>
                  <a:tcPr/>
                </a:tc>
                <a:tc>
                  <a:txBody>
                    <a:bodyPr/>
                    <a:lstStyle/>
                    <a:p>
                      <a:r>
                        <a:rPr lang="en-US" dirty="0"/>
                        <a:t>678</a:t>
                      </a:r>
                    </a:p>
                  </a:txBody>
                  <a:tcPr/>
                </a:tc>
                <a:extLst>
                  <a:ext uri="{0D108BD9-81ED-4DB2-BD59-A6C34878D82A}">
                    <a16:rowId xmlns:a16="http://schemas.microsoft.com/office/drawing/2014/main" val="2962507767"/>
                  </a:ext>
                </a:extLst>
              </a:tr>
            </a:tbl>
          </a:graphicData>
        </a:graphic>
      </p:graphicFrame>
      <p:sp>
        <p:nvSpPr>
          <p:cNvPr id="5" name="Footer Placeholder 4">
            <a:extLst>
              <a:ext uri="{FF2B5EF4-FFF2-40B4-BE49-F238E27FC236}">
                <a16:creationId xmlns:a16="http://schemas.microsoft.com/office/drawing/2014/main" id="{275E3854-7103-4A2F-AFD9-A9D39C09587A}"/>
              </a:ext>
            </a:extLst>
          </p:cNvPr>
          <p:cNvSpPr>
            <a:spLocks noGrp="1"/>
          </p:cNvSpPr>
          <p:nvPr>
            <p:ph type="ftr" sz="quarter" idx="3"/>
          </p:nvPr>
        </p:nvSpPr>
        <p:spPr/>
        <p:txBody>
          <a:bodyPr/>
          <a:lstStyle/>
          <a:p>
            <a:r>
              <a:rPr lang="en-US"/>
              <a:t>mn.gov/deed</a:t>
            </a:r>
            <a:endParaRPr lang="en-US" dirty="0"/>
          </a:p>
        </p:txBody>
      </p:sp>
      <p:sp>
        <p:nvSpPr>
          <p:cNvPr id="7" name="TextBox 6">
            <a:extLst>
              <a:ext uri="{FF2B5EF4-FFF2-40B4-BE49-F238E27FC236}">
                <a16:creationId xmlns:a16="http://schemas.microsoft.com/office/drawing/2014/main" id="{A0BEF56B-5DA7-42B1-AB3E-9B796FFB6C40}"/>
              </a:ext>
            </a:extLst>
          </p:cNvPr>
          <p:cNvSpPr txBox="1"/>
          <p:nvPr/>
        </p:nvSpPr>
        <p:spPr>
          <a:xfrm>
            <a:off x="1571477" y="3896747"/>
            <a:ext cx="4295106" cy="1754326"/>
          </a:xfrm>
          <a:prstGeom prst="rect">
            <a:avLst/>
          </a:prstGeom>
          <a:noFill/>
        </p:spPr>
        <p:txBody>
          <a:bodyPr wrap="square" rtlCol="0">
            <a:spAutoFit/>
          </a:bodyPr>
          <a:lstStyle/>
          <a:p>
            <a:endParaRPr lang="en-US" u="sng" dirty="0"/>
          </a:p>
          <a:p>
            <a:r>
              <a:rPr lang="en-US" u="sng" dirty="0"/>
              <a:t>unserved</a:t>
            </a:r>
            <a:r>
              <a:rPr lang="en-US" dirty="0"/>
              <a:t>: fewer than 50% of housing units have access to speeds of at least 25/3</a:t>
            </a:r>
          </a:p>
          <a:p>
            <a:endParaRPr lang="en-US" dirty="0"/>
          </a:p>
          <a:p>
            <a:r>
              <a:rPr lang="en-US" u="sng" dirty="0"/>
              <a:t>gigabit: </a:t>
            </a:r>
            <a:r>
              <a:rPr lang="en-US" dirty="0"/>
              <a:t>more than 25% of housing units have access to speeds of at least 1 gig</a:t>
            </a:r>
            <a:endParaRPr lang="en-US" u="sng" dirty="0"/>
          </a:p>
        </p:txBody>
      </p:sp>
      <p:pic>
        <p:nvPicPr>
          <p:cNvPr id="9" name="Picture 8">
            <a:extLst>
              <a:ext uri="{FF2B5EF4-FFF2-40B4-BE49-F238E27FC236}">
                <a16:creationId xmlns:a16="http://schemas.microsoft.com/office/drawing/2014/main" id="{BC4DE12A-CF0D-474A-AA9F-45356C17132C}"/>
              </a:ext>
            </a:extLst>
          </p:cNvPr>
          <p:cNvPicPr>
            <a:picLocks noChangeAspect="1"/>
          </p:cNvPicPr>
          <p:nvPr/>
        </p:nvPicPr>
        <p:blipFill rotWithShape="1">
          <a:blip r:embed="rId2"/>
          <a:srcRect l="1570" t="1307" r="2109"/>
          <a:stretch/>
        </p:blipFill>
        <p:spPr>
          <a:xfrm>
            <a:off x="6572171" y="1648008"/>
            <a:ext cx="3626906" cy="5073466"/>
          </a:xfrm>
          <a:prstGeom prst="rect">
            <a:avLst/>
          </a:prstGeom>
        </p:spPr>
      </p:pic>
    </p:spTree>
    <p:extLst>
      <p:ext uri="{BB962C8B-B14F-4D97-AF65-F5344CB8AC3E}">
        <p14:creationId xmlns:p14="http://schemas.microsoft.com/office/powerpoint/2010/main" val="103402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B4FF69-AC88-42CA-A5A0-58E902FB9993}"/>
              </a:ext>
            </a:extLst>
          </p:cNvPr>
          <p:cNvSpPr>
            <a:spLocks noGrp="1"/>
          </p:cNvSpPr>
          <p:nvPr>
            <p:ph type="title"/>
          </p:nvPr>
        </p:nvSpPr>
        <p:spPr/>
        <p:txBody>
          <a:bodyPr/>
          <a:lstStyle/>
          <a:p>
            <a:r>
              <a:rPr lang="en-US" dirty="0"/>
              <a:t>Beyond Broadband Availability</a:t>
            </a:r>
          </a:p>
        </p:txBody>
      </p:sp>
      <p:pic>
        <p:nvPicPr>
          <p:cNvPr id="1026" name="Picture 2">
            <a:extLst>
              <a:ext uri="{FF2B5EF4-FFF2-40B4-BE49-F238E27FC236}">
                <a16:creationId xmlns:a16="http://schemas.microsoft.com/office/drawing/2014/main" id="{96787B1F-FD49-4484-B7D2-BABC5C531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97" y="1329397"/>
            <a:ext cx="11057206" cy="5528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74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944B-201D-45D2-98E4-4233CB940CB9}"/>
              </a:ext>
            </a:extLst>
          </p:cNvPr>
          <p:cNvSpPr>
            <a:spLocks noGrp="1"/>
          </p:cNvSpPr>
          <p:nvPr>
            <p:ph type="title"/>
          </p:nvPr>
        </p:nvSpPr>
        <p:spPr/>
        <p:txBody>
          <a:bodyPr/>
          <a:lstStyle/>
          <a:p>
            <a:r>
              <a:rPr lang="en-US" dirty="0"/>
              <a:t>Why not </a:t>
            </a:r>
            <a:r>
              <a:rPr lang="en-US" i="1" dirty="0"/>
              <a:t>digital divide</a:t>
            </a:r>
            <a:r>
              <a:rPr lang="en-US" dirty="0"/>
              <a:t>?</a:t>
            </a:r>
          </a:p>
        </p:txBody>
      </p:sp>
      <p:sp>
        <p:nvSpPr>
          <p:cNvPr id="4" name="Footer Placeholder 3">
            <a:extLst>
              <a:ext uri="{FF2B5EF4-FFF2-40B4-BE49-F238E27FC236}">
                <a16:creationId xmlns:a16="http://schemas.microsoft.com/office/drawing/2014/main" id="{5E7D67C4-11C3-4B16-A453-C186862539D5}"/>
              </a:ext>
            </a:extLst>
          </p:cNvPr>
          <p:cNvSpPr>
            <a:spLocks noGrp="1"/>
          </p:cNvSpPr>
          <p:nvPr>
            <p:ph type="ftr" sz="quarter" idx="3"/>
          </p:nvPr>
        </p:nvSpPr>
        <p:spPr/>
        <p:txBody>
          <a:bodyPr/>
          <a:lstStyle/>
          <a:p>
            <a:r>
              <a:rPr lang="en-US"/>
              <a:t>mn.gov/deed</a:t>
            </a:r>
            <a:endParaRPr lang="en-US" dirty="0"/>
          </a:p>
        </p:txBody>
      </p:sp>
      <p:pic>
        <p:nvPicPr>
          <p:cNvPr id="1026" name="Picture 2">
            <a:extLst>
              <a:ext uri="{FF2B5EF4-FFF2-40B4-BE49-F238E27FC236}">
                <a16:creationId xmlns:a16="http://schemas.microsoft.com/office/drawing/2014/main" id="{B78168F3-CF4B-41B3-8FAE-F0395A04B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960" y="1828718"/>
            <a:ext cx="7902080" cy="3200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10E750-8C64-4939-ACB6-A41AA028E608}"/>
              </a:ext>
            </a:extLst>
          </p:cNvPr>
          <p:cNvSpPr txBox="1"/>
          <p:nvPr/>
        </p:nvSpPr>
        <p:spPr>
          <a:xfrm>
            <a:off x="2334039" y="5318809"/>
            <a:ext cx="7523922" cy="646331"/>
          </a:xfrm>
          <a:prstGeom prst="rect">
            <a:avLst/>
          </a:prstGeom>
          <a:noFill/>
        </p:spPr>
        <p:txBody>
          <a:bodyPr wrap="square" rtlCol="0">
            <a:spAutoFit/>
          </a:bodyPr>
          <a:lstStyle/>
          <a:p>
            <a:r>
              <a:rPr lang="en-US" b="0" i="0" dirty="0">
                <a:solidFill>
                  <a:srgbClr val="2E414F"/>
                </a:solidFill>
                <a:effectLst/>
              </a:rPr>
              <a:t>Eubanks, Virginia E. “</a:t>
            </a:r>
            <a:r>
              <a:rPr lang="en-US" b="0" i="0" dirty="0">
                <a:solidFill>
                  <a:srgbClr val="2E414F"/>
                </a:solidFill>
                <a:effectLst/>
                <a:hlinkClick r:id="rId3"/>
              </a:rPr>
              <a:t>Trapped in the Digital Divide: The Distributive Paradigm in Community Informatics</a:t>
            </a:r>
            <a:r>
              <a:rPr lang="en-US" b="0" i="0" dirty="0">
                <a:solidFill>
                  <a:srgbClr val="2E414F"/>
                </a:solidFill>
                <a:effectLst/>
              </a:rPr>
              <a:t>.” </a:t>
            </a:r>
            <a:r>
              <a:rPr lang="en-US" b="0" i="1" dirty="0">
                <a:solidFill>
                  <a:srgbClr val="2E414F"/>
                </a:solidFill>
                <a:effectLst/>
              </a:rPr>
              <a:t>Journal of Community Informatics</a:t>
            </a:r>
            <a:r>
              <a:rPr lang="en-US" b="0" i="0" dirty="0">
                <a:solidFill>
                  <a:srgbClr val="2E414F"/>
                </a:solidFill>
                <a:effectLst/>
              </a:rPr>
              <a:t> 3 (2007): n. </a:t>
            </a:r>
            <a:r>
              <a:rPr lang="en-US" b="0" i="0" dirty="0" err="1">
                <a:solidFill>
                  <a:srgbClr val="2E414F"/>
                </a:solidFill>
                <a:effectLst/>
              </a:rPr>
              <a:t>pag</a:t>
            </a:r>
            <a:r>
              <a:rPr lang="en-US" sz="1600" b="0" i="0" dirty="0">
                <a:solidFill>
                  <a:srgbClr val="2E414F"/>
                </a:solidFill>
                <a:effectLst/>
                <a:latin typeface="Roboto" panose="02000000000000000000" pitchFamily="2" charset="0"/>
              </a:rPr>
              <a:t>.</a:t>
            </a:r>
            <a:endParaRPr lang="en-US" sz="1600" dirty="0"/>
          </a:p>
        </p:txBody>
      </p:sp>
    </p:spTree>
    <p:extLst>
      <p:ext uri="{BB962C8B-B14F-4D97-AF65-F5344CB8AC3E}">
        <p14:creationId xmlns:p14="http://schemas.microsoft.com/office/powerpoint/2010/main" val="1918835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E94A-E7AC-460F-8C5D-A3F0F0CCD362}"/>
              </a:ext>
            </a:extLst>
          </p:cNvPr>
          <p:cNvSpPr>
            <a:spLocks noGrp="1"/>
          </p:cNvSpPr>
          <p:nvPr>
            <p:ph type="title"/>
          </p:nvPr>
        </p:nvSpPr>
        <p:spPr/>
        <p:txBody>
          <a:bodyPr/>
          <a:lstStyle/>
          <a:p>
            <a:r>
              <a:rPr lang="en-US" dirty="0"/>
              <a:t>Why </a:t>
            </a:r>
            <a:r>
              <a:rPr lang="en-US" i="1" dirty="0"/>
              <a:t>digital equity</a:t>
            </a:r>
            <a:r>
              <a:rPr lang="en-US" dirty="0"/>
              <a:t>?</a:t>
            </a:r>
          </a:p>
        </p:txBody>
      </p:sp>
      <p:sp>
        <p:nvSpPr>
          <p:cNvPr id="4" name="Footer Placeholder 3">
            <a:extLst>
              <a:ext uri="{FF2B5EF4-FFF2-40B4-BE49-F238E27FC236}">
                <a16:creationId xmlns:a16="http://schemas.microsoft.com/office/drawing/2014/main" id="{DBEE3629-5E33-4CD8-8931-1E90485635F7}"/>
              </a:ext>
            </a:extLst>
          </p:cNvPr>
          <p:cNvSpPr>
            <a:spLocks noGrp="1"/>
          </p:cNvSpPr>
          <p:nvPr>
            <p:ph type="ftr" sz="quarter" idx="3"/>
          </p:nvPr>
        </p:nvSpPr>
        <p:spPr>
          <a:xfrm>
            <a:off x="6324600" y="5839509"/>
            <a:ext cx="5587647" cy="365125"/>
          </a:xfrm>
        </p:spPr>
        <p:txBody>
          <a:bodyPr/>
          <a:lstStyle/>
          <a:p>
            <a:r>
              <a:rPr lang="en-US"/>
              <a:t>mn.gov/deed</a:t>
            </a:r>
            <a:endParaRPr lang="en-US" dirty="0"/>
          </a:p>
        </p:txBody>
      </p:sp>
      <p:pic>
        <p:nvPicPr>
          <p:cNvPr id="2050" name="Picture 2">
            <a:extLst>
              <a:ext uri="{FF2B5EF4-FFF2-40B4-BE49-F238E27FC236}">
                <a16:creationId xmlns:a16="http://schemas.microsoft.com/office/drawing/2014/main" id="{C644C85F-334E-4496-BDDE-C3B5727DF8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33"/>
          <a:stretch/>
        </p:blipFill>
        <p:spPr bwMode="auto">
          <a:xfrm>
            <a:off x="0" y="2491818"/>
            <a:ext cx="4121426" cy="33091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5068E66-A791-491B-BE51-2A08531885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64"/>
          <a:stretch/>
        </p:blipFill>
        <p:spPr bwMode="auto">
          <a:xfrm>
            <a:off x="4121426" y="1375047"/>
            <a:ext cx="3949025" cy="45884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3CB3755-0088-4568-8617-A035A32141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5665"/>
          <a:stretch/>
        </p:blipFill>
        <p:spPr bwMode="auto">
          <a:xfrm>
            <a:off x="7791942" y="2398638"/>
            <a:ext cx="4134895" cy="3763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46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491BA-C4EC-40FB-A65A-4A6B540DAD81}"/>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E315829F-6B18-44D6-AB03-0003F3E97BBB}"/>
              </a:ext>
            </a:extLst>
          </p:cNvPr>
          <p:cNvSpPr>
            <a:spLocks noGrp="1"/>
          </p:cNvSpPr>
          <p:nvPr>
            <p:ph idx="1"/>
          </p:nvPr>
        </p:nvSpPr>
        <p:spPr/>
        <p:txBody>
          <a:bodyPr>
            <a:normAutofit fontScale="92500" lnSpcReduction="10000"/>
          </a:bodyPr>
          <a:lstStyle/>
          <a:p>
            <a:pPr marL="0" indent="0">
              <a:buNone/>
            </a:pPr>
            <a:r>
              <a:rPr lang="en-US" dirty="0"/>
              <a:t>From the National Digital Inclusion Alliance:</a:t>
            </a:r>
          </a:p>
          <a:p>
            <a:r>
              <a:rPr lang="en-US" i="1" dirty="0"/>
              <a:t>Digital Equity</a:t>
            </a:r>
            <a:r>
              <a:rPr lang="en-US" dirty="0"/>
              <a:t>: a </a:t>
            </a:r>
            <a:r>
              <a:rPr lang="en-US" dirty="0">
                <a:highlight>
                  <a:srgbClr val="FFFF00"/>
                </a:highlight>
              </a:rPr>
              <a:t>condition</a:t>
            </a:r>
            <a:r>
              <a:rPr lang="en-US" dirty="0"/>
              <a:t> in which all individuals and communities have the information technology capacity needed for full participation in our society, democracy, and economy. Digital equity is necessary for civic and cultural participation, employment, lifelong learning, and access to essential services.</a:t>
            </a:r>
          </a:p>
          <a:p>
            <a:pPr algn="l" fontAlgn="base"/>
            <a:r>
              <a:rPr lang="en-US" i="1" dirty="0">
                <a:solidFill>
                  <a:srgbClr val="000000"/>
                </a:solidFill>
              </a:rPr>
              <a:t>Digital Inclusion</a:t>
            </a:r>
            <a:r>
              <a:rPr lang="en-US" dirty="0">
                <a:solidFill>
                  <a:srgbClr val="000000"/>
                </a:solidFill>
              </a:rPr>
              <a:t>: </a:t>
            </a:r>
            <a:r>
              <a:rPr lang="en-US" b="0" i="0" dirty="0">
                <a:solidFill>
                  <a:srgbClr val="000000"/>
                </a:solidFill>
                <a:effectLst/>
              </a:rPr>
              <a:t>the </a:t>
            </a:r>
            <a:r>
              <a:rPr lang="en-US" b="0" i="0" dirty="0">
                <a:solidFill>
                  <a:srgbClr val="000000"/>
                </a:solidFill>
                <a:effectLst/>
                <a:highlight>
                  <a:srgbClr val="FFFF00"/>
                </a:highlight>
              </a:rPr>
              <a:t>activities</a:t>
            </a:r>
            <a:r>
              <a:rPr lang="en-US" b="0" i="0" dirty="0">
                <a:solidFill>
                  <a:srgbClr val="000000"/>
                </a:solidFill>
                <a:effectLst/>
              </a:rPr>
              <a:t> necessary to ensure that all individuals and communities, including the most disadvantaged, have access to and use of Information and Communication Technologies (ICTs). This includes five elements: (1) affordable, </a:t>
            </a:r>
            <a:r>
              <a:rPr lang="en-US" b="0" i="0" u="none" strike="noStrike" dirty="0">
                <a:solidFill>
                  <a:srgbClr val="000000"/>
                </a:solidFill>
                <a:effectLst/>
              </a:rPr>
              <a:t>robust broadband internet service</a:t>
            </a:r>
            <a:r>
              <a:rPr lang="en-US" b="0" i="0" dirty="0">
                <a:solidFill>
                  <a:srgbClr val="000000"/>
                </a:solidFill>
                <a:effectLst/>
              </a:rPr>
              <a:t>; (2) internet-enabled devices that meet the needs of the user; (3) access to digital literacy training; (4) quality technical support; and (5) applications and online content designed to enable and encourage self-sufficiency, participation and collaboration.</a:t>
            </a:r>
          </a:p>
          <a:p>
            <a:endParaRPr lang="en-US" i="1" dirty="0"/>
          </a:p>
        </p:txBody>
      </p:sp>
      <p:sp>
        <p:nvSpPr>
          <p:cNvPr id="4" name="Footer Placeholder 3">
            <a:extLst>
              <a:ext uri="{FF2B5EF4-FFF2-40B4-BE49-F238E27FC236}">
                <a16:creationId xmlns:a16="http://schemas.microsoft.com/office/drawing/2014/main" id="{4CB4D7E5-CA71-4745-8EAE-C2D86E05E4A5}"/>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967349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7D89-8CC4-4632-91FD-FA729E3A8957}"/>
              </a:ext>
            </a:extLst>
          </p:cNvPr>
          <p:cNvSpPr>
            <a:spLocks noGrp="1"/>
          </p:cNvSpPr>
          <p:nvPr>
            <p:ph type="title"/>
          </p:nvPr>
        </p:nvSpPr>
        <p:spPr/>
        <p:txBody>
          <a:bodyPr/>
          <a:lstStyle/>
          <a:p>
            <a:r>
              <a:rPr lang="en-US" dirty="0"/>
              <a:t>Components of Digital Inclusion</a:t>
            </a:r>
          </a:p>
        </p:txBody>
      </p:sp>
      <p:sp>
        <p:nvSpPr>
          <p:cNvPr id="4" name="Footer Placeholder 3">
            <a:extLst>
              <a:ext uri="{FF2B5EF4-FFF2-40B4-BE49-F238E27FC236}">
                <a16:creationId xmlns:a16="http://schemas.microsoft.com/office/drawing/2014/main" id="{E9834C44-2038-4CEB-B160-1705FB6CEC72}"/>
              </a:ext>
            </a:extLst>
          </p:cNvPr>
          <p:cNvSpPr>
            <a:spLocks noGrp="1"/>
          </p:cNvSpPr>
          <p:nvPr>
            <p:ph type="ftr" sz="quarter" idx="3"/>
          </p:nvPr>
        </p:nvSpPr>
        <p:spPr/>
        <p:txBody>
          <a:bodyPr/>
          <a:lstStyle/>
          <a:p>
            <a:r>
              <a:rPr lang="en-US" dirty="0"/>
              <a:t>mn.gov/deed</a:t>
            </a:r>
          </a:p>
        </p:txBody>
      </p:sp>
      <p:pic>
        <p:nvPicPr>
          <p:cNvPr id="11" name="Picture 2" descr="Artek Aalto stool 60, birch | Finnish Design Shop">
            <a:extLst>
              <a:ext uri="{FF2B5EF4-FFF2-40B4-BE49-F238E27FC236}">
                <a16:creationId xmlns:a16="http://schemas.microsoft.com/office/drawing/2014/main" id="{9EA847A8-6A82-48C9-BE57-7B598B7D3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065" y="1586327"/>
            <a:ext cx="4134678" cy="413467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7503B3A-5AD3-4C62-9190-490A3F996AC1}"/>
              </a:ext>
            </a:extLst>
          </p:cNvPr>
          <p:cNvSpPr txBox="1"/>
          <p:nvPr/>
        </p:nvSpPr>
        <p:spPr>
          <a:xfrm rot="16200000">
            <a:off x="8729031" y="3426774"/>
            <a:ext cx="2552943" cy="400110"/>
          </a:xfrm>
          <a:prstGeom prst="rect">
            <a:avLst/>
          </a:prstGeom>
          <a:noFill/>
        </p:spPr>
        <p:txBody>
          <a:bodyPr wrap="none" rtlCol="0">
            <a:spAutoFit/>
          </a:bodyPr>
          <a:lstStyle/>
          <a:p>
            <a:r>
              <a:rPr lang="en-US" sz="2000" dirty="0"/>
              <a:t>Devices &amp; Applications</a:t>
            </a:r>
          </a:p>
        </p:txBody>
      </p:sp>
      <p:sp>
        <p:nvSpPr>
          <p:cNvPr id="13" name="TextBox 12">
            <a:extLst>
              <a:ext uri="{FF2B5EF4-FFF2-40B4-BE49-F238E27FC236}">
                <a16:creationId xmlns:a16="http://schemas.microsoft.com/office/drawing/2014/main" id="{CF781CC8-2DF6-4815-840E-9FD84568A87C}"/>
              </a:ext>
            </a:extLst>
          </p:cNvPr>
          <p:cNvSpPr txBox="1"/>
          <p:nvPr/>
        </p:nvSpPr>
        <p:spPr>
          <a:xfrm rot="16200000">
            <a:off x="6084964" y="3791778"/>
            <a:ext cx="1822935" cy="400110"/>
          </a:xfrm>
          <a:prstGeom prst="rect">
            <a:avLst/>
          </a:prstGeom>
          <a:noFill/>
        </p:spPr>
        <p:txBody>
          <a:bodyPr wrap="none" rtlCol="0">
            <a:spAutoFit/>
          </a:bodyPr>
          <a:lstStyle/>
          <a:p>
            <a:r>
              <a:rPr lang="en-US" sz="2000" dirty="0"/>
              <a:t>Skills &amp; Support</a:t>
            </a:r>
          </a:p>
        </p:txBody>
      </p:sp>
      <p:sp>
        <p:nvSpPr>
          <p:cNvPr id="14" name="TextBox 13">
            <a:extLst>
              <a:ext uri="{FF2B5EF4-FFF2-40B4-BE49-F238E27FC236}">
                <a16:creationId xmlns:a16="http://schemas.microsoft.com/office/drawing/2014/main" id="{188267AE-CCF5-4AEF-ABF9-FE8DC3AB571B}"/>
              </a:ext>
            </a:extLst>
          </p:cNvPr>
          <p:cNvSpPr txBox="1"/>
          <p:nvPr/>
        </p:nvSpPr>
        <p:spPr>
          <a:xfrm>
            <a:off x="7497613" y="5536825"/>
            <a:ext cx="2281330" cy="400110"/>
          </a:xfrm>
          <a:prstGeom prst="rect">
            <a:avLst/>
          </a:prstGeom>
          <a:noFill/>
        </p:spPr>
        <p:txBody>
          <a:bodyPr wrap="none" rtlCol="0">
            <a:spAutoFit/>
          </a:bodyPr>
          <a:lstStyle/>
          <a:p>
            <a:r>
              <a:rPr lang="en-US" sz="2000" dirty="0"/>
              <a:t>Internet Connection</a:t>
            </a:r>
          </a:p>
        </p:txBody>
      </p:sp>
      <p:sp>
        <p:nvSpPr>
          <p:cNvPr id="15" name="TextBox 14">
            <a:extLst>
              <a:ext uri="{FF2B5EF4-FFF2-40B4-BE49-F238E27FC236}">
                <a16:creationId xmlns:a16="http://schemas.microsoft.com/office/drawing/2014/main" id="{BB9AEC1B-D5D6-4882-93C4-B62AABF090D2}"/>
              </a:ext>
            </a:extLst>
          </p:cNvPr>
          <p:cNvSpPr txBox="1"/>
          <p:nvPr/>
        </p:nvSpPr>
        <p:spPr>
          <a:xfrm>
            <a:off x="1298162" y="1760840"/>
            <a:ext cx="4772718" cy="3785652"/>
          </a:xfrm>
          <a:prstGeom prst="rect">
            <a:avLst/>
          </a:prstGeom>
          <a:noFill/>
        </p:spPr>
        <p:txBody>
          <a:bodyPr wrap="square" rtlCol="0">
            <a:spAutoFit/>
          </a:bodyPr>
          <a:lstStyle/>
          <a:p>
            <a:r>
              <a:rPr lang="en-US" sz="2400" dirty="0"/>
              <a:t>Who is using this stool?</a:t>
            </a:r>
          </a:p>
          <a:p>
            <a:r>
              <a:rPr lang="en-US" sz="2400" dirty="0"/>
              <a:t>Why are they using this stool?</a:t>
            </a:r>
          </a:p>
          <a:p>
            <a:r>
              <a:rPr lang="en-US" sz="2400" dirty="0"/>
              <a:t>Why aren’t they using this stool?</a:t>
            </a:r>
          </a:p>
          <a:p>
            <a:r>
              <a:rPr lang="en-US" sz="2400" dirty="0"/>
              <a:t>Is one stool enough?</a:t>
            </a:r>
          </a:p>
          <a:p>
            <a:r>
              <a:rPr lang="en-US" sz="2400" dirty="0"/>
              <a:t>Would they benefit from a seatback?</a:t>
            </a:r>
          </a:p>
          <a:p>
            <a:r>
              <a:rPr lang="en-US" sz="2400" dirty="0"/>
              <a:t>Do they want armrests?</a:t>
            </a:r>
          </a:p>
          <a:p>
            <a:r>
              <a:rPr lang="en-US" sz="2400" dirty="0"/>
              <a:t>What is this stool standing on?</a:t>
            </a:r>
          </a:p>
          <a:p>
            <a:r>
              <a:rPr lang="en-US" sz="2400" dirty="0"/>
              <a:t>What is the stool made of?</a:t>
            </a:r>
          </a:p>
          <a:p>
            <a:r>
              <a:rPr lang="en-US" sz="2400" dirty="0"/>
              <a:t>Who built the stool?</a:t>
            </a:r>
          </a:p>
          <a:p>
            <a:r>
              <a:rPr lang="en-US" sz="2400" dirty="0"/>
              <a:t>Is this stool sturdy?</a:t>
            </a:r>
          </a:p>
        </p:txBody>
      </p:sp>
    </p:spTree>
    <p:extLst>
      <p:ext uri="{BB962C8B-B14F-4D97-AF65-F5344CB8AC3E}">
        <p14:creationId xmlns:p14="http://schemas.microsoft.com/office/powerpoint/2010/main" val="400448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7D89-8CC4-4632-91FD-FA729E3A8957}"/>
              </a:ext>
            </a:extLst>
          </p:cNvPr>
          <p:cNvSpPr>
            <a:spLocks noGrp="1"/>
          </p:cNvSpPr>
          <p:nvPr>
            <p:ph type="title"/>
          </p:nvPr>
        </p:nvSpPr>
        <p:spPr/>
        <p:txBody>
          <a:bodyPr/>
          <a:lstStyle/>
          <a:p>
            <a:r>
              <a:rPr lang="en-US" dirty="0"/>
              <a:t>Complex Solutions for Complex Problems</a:t>
            </a:r>
          </a:p>
        </p:txBody>
      </p:sp>
      <p:sp>
        <p:nvSpPr>
          <p:cNvPr id="4" name="Footer Placeholder 3">
            <a:extLst>
              <a:ext uri="{FF2B5EF4-FFF2-40B4-BE49-F238E27FC236}">
                <a16:creationId xmlns:a16="http://schemas.microsoft.com/office/drawing/2014/main" id="{E9834C44-2038-4CEB-B160-1705FB6CEC72}"/>
              </a:ext>
            </a:extLst>
          </p:cNvPr>
          <p:cNvSpPr>
            <a:spLocks noGrp="1"/>
          </p:cNvSpPr>
          <p:nvPr>
            <p:ph type="ftr" sz="quarter" idx="3"/>
          </p:nvPr>
        </p:nvSpPr>
        <p:spPr/>
        <p:txBody>
          <a:bodyPr/>
          <a:lstStyle/>
          <a:p>
            <a:r>
              <a:rPr lang="en-US"/>
              <a:t>mn.gov/deed</a:t>
            </a:r>
            <a:endParaRPr lang="en-US" dirty="0"/>
          </a:p>
        </p:txBody>
      </p:sp>
      <p:sp>
        <p:nvSpPr>
          <p:cNvPr id="9" name="TextBox 8">
            <a:extLst>
              <a:ext uri="{FF2B5EF4-FFF2-40B4-BE49-F238E27FC236}">
                <a16:creationId xmlns:a16="http://schemas.microsoft.com/office/drawing/2014/main" id="{EAC30F85-ACEB-4E1E-8A37-49A7682980AD}"/>
              </a:ext>
            </a:extLst>
          </p:cNvPr>
          <p:cNvSpPr txBox="1"/>
          <p:nvPr/>
        </p:nvSpPr>
        <p:spPr>
          <a:xfrm>
            <a:off x="1298162" y="1760840"/>
            <a:ext cx="4772718" cy="3785652"/>
          </a:xfrm>
          <a:prstGeom prst="rect">
            <a:avLst/>
          </a:prstGeom>
          <a:noFill/>
        </p:spPr>
        <p:txBody>
          <a:bodyPr wrap="square" rtlCol="0">
            <a:spAutoFit/>
          </a:bodyPr>
          <a:lstStyle/>
          <a:p>
            <a:r>
              <a:rPr lang="en-US" sz="2400" dirty="0">
                <a:highlight>
                  <a:srgbClr val="FFFF00"/>
                </a:highlight>
              </a:rPr>
              <a:t>Who is using this stool?</a:t>
            </a:r>
          </a:p>
          <a:p>
            <a:r>
              <a:rPr lang="en-US" sz="2400" dirty="0"/>
              <a:t>Why are they using this stool?</a:t>
            </a:r>
          </a:p>
          <a:p>
            <a:r>
              <a:rPr lang="en-US" sz="2400" dirty="0"/>
              <a:t>Why aren’t they using this stool?</a:t>
            </a:r>
          </a:p>
          <a:p>
            <a:r>
              <a:rPr lang="en-US" sz="2400" dirty="0"/>
              <a:t>Is one stool enough?</a:t>
            </a:r>
          </a:p>
          <a:p>
            <a:r>
              <a:rPr lang="en-US" sz="2400" dirty="0"/>
              <a:t>Would they benefit from a seatback?</a:t>
            </a:r>
          </a:p>
          <a:p>
            <a:r>
              <a:rPr lang="en-US" sz="2400" dirty="0"/>
              <a:t>Do they want armrests?</a:t>
            </a:r>
          </a:p>
          <a:p>
            <a:r>
              <a:rPr lang="en-US" sz="2400" dirty="0">
                <a:highlight>
                  <a:srgbClr val="FFFF00"/>
                </a:highlight>
              </a:rPr>
              <a:t>What is this stool standing on?</a:t>
            </a:r>
          </a:p>
          <a:p>
            <a:r>
              <a:rPr lang="en-US" sz="2400" dirty="0"/>
              <a:t>What is the stool made of?</a:t>
            </a:r>
          </a:p>
          <a:p>
            <a:r>
              <a:rPr lang="en-US" sz="2400" dirty="0"/>
              <a:t>Who built the stool?</a:t>
            </a:r>
          </a:p>
          <a:p>
            <a:r>
              <a:rPr lang="en-US" sz="2400" dirty="0">
                <a:highlight>
                  <a:srgbClr val="FFFF00"/>
                </a:highlight>
              </a:rPr>
              <a:t>Is this stool sturdy?</a:t>
            </a:r>
          </a:p>
        </p:txBody>
      </p:sp>
      <p:pic>
        <p:nvPicPr>
          <p:cNvPr id="10" name="Picture 2" descr="Artek Aalto stool 60, birch | Finnish Design Shop">
            <a:extLst>
              <a:ext uri="{FF2B5EF4-FFF2-40B4-BE49-F238E27FC236}">
                <a16:creationId xmlns:a16="http://schemas.microsoft.com/office/drawing/2014/main" id="{53ED4F9D-CD88-416F-8F35-F4B8F180F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065" y="1586327"/>
            <a:ext cx="4134678" cy="41346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CE6534B-55DA-45C1-BD5C-6F519ADF541A}"/>
              </a:ext>
            </a:extLst>
          </p:cNvPr>
          <p:cNvSpPr txBox="1"/>
          <p:nvPr/>
        </p:nvSpPr>
        <p:spPr>
          <a:xfrm rot="16200000">
            <a:off x="8729031" y="3426774"/>
            <a:ext cx="2552943" cy="400110"/>
          </a:xfrm>
          <a:prstGeom prst="rect">
            <a:avLst/>
          </a:prstGeom>
          <a:noFill/>
        </p:spPr>
        <p:txBody>
          <a:bodyPr wrap="none" rtlCol="0">
            <a:spAutoFit/>
          </a:bodyPr>
          <a:lstStyle/>
          <a:p>
            <a:r>
              <a:rPr lang="en-US" sz="2000" dirty="0"/>
              <a:t>Devices &amp; Applications</a:t>
            </a:r>
          </a:p>
        </p:txBody>
      </p:sp>
      <p:sp>
        <p:nvSpPr>
          <p:cNvPr id="12" name="TextBox 11">
            <a:extLst>
              <a:ext uri="{FF2B5EF4-FFF2-40B4-BE49-F238E27FC236}">
                <a16:creationId xmlns:a16="http://schemas.microsoft.com/office/drawing/2014/main" id="{B347F344-6601-42C1-855C-4024F00D09A0}"/>
              </a:ext>
            </a:extLst>
          </p:cNvPr>
          <p:cNvSpPr txBox="1"/>
          <p:nvPr/>
        </p:nvSpPr>
        <p:spPr>
          <a:xfrm rot="16200000">
            <a:off x="6084964" y="3791778"/>
            <a:ext cx="1822935" cy="400110"/>
          </a:xfrm>
          <a:prstGeom prst="rect">
            <a:avLst/>
          </a:prstGeom>
          <a:noFill/>
        </p:spPr>
        <p:txBody>
          <a:bodyPr wrap="none" rtlCol="0">
            <a:spAutoFit/>
          </a:bodyPr>
          <a:lstStyle/>
          <a:p>
            <a:r>
              <a:rPr lang="en-US" sz="2000" dirty="0"/>
              <a:t>Skills &amp; Support</a:t>
            </a:r>
          </a:p>
        </p:txBody>
      </p:sp>
      <p:sp>
        <p:nvSpPr>
          <p:cNvPr id="13" name="TextBox 12">
            <a:extLst>
              <a:ext uri="{FF2B5EF4-FFF2-40B4-BE49-F238E27FC236}">
                <a16:creationId xmlns:a16="http://schemas.microsoft.com/office/drawing/2014/main" id="{DD7D737A-BE29-4EFB-9097-A8214D1BB242}"/>
              </a:ext>
            </a:extLst>
          </p:cNvPr>
          <p:cNvSpPr txBox="1"/>
          <p:nvPr/>
        </p:nvSpPr>
        <p:spPr>
          <a:xfrm>
            <a:off x="7497613" y="5536825"/>
            <a:ext cx="2281330" cy="400110"/>
          </a:xfrm>
          <a:prstGeom prst="rect">
            <a:avLst/>
          </a:prstGeom>
          <a:noFill/>
        </p:spPr>
        <p:txBody>
          <a:bodyPr wrap="none" rtlCol="0">
            <a:spAutoFit/>
          </a:bodyPr>
          <a:lstStyle/>
          <a:p>
            <a:r>
              <a:rPr lang="en-US" sz="2000" dirty="0"/>
              <a:t>Internet Connection</a:t>
            </a:r>
          </a:p>
        </p:txBody>
      </p:sp>
      <p:cxnSp>
        <p:nvCxnSpPr>
          <p:cNvPr id="15" name="Straight Connector 14">
            <a:extLst>
              <a:ext uri="{FF2B5EF4-FFF2-40B4-BE49-F238E27FC236}">
                <a16:creationId xmlns:a16="http://schemas.microsoft.com/office/drawing/2014/main" id="{2221EDAD-12F8-4099-9C49-00CD814A0BC0}"/>
              </a:ext>
            </a:extLst>
          </p:cNvPr>
          <p:cNvCxnSpPr>
            <a:cxnSpLocks/>
          </p:cNvCxnSpPr>
          <p:nvPr/>
        </p:nvCxnSpPr>
        <p:spPr>
          <a:xfrm>
            <a:off x="6324600" y="4956309"/>
            <a:ext cx="463494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DC8133D-67FD-4BCC-A2E8-E271BE8A204E}"/>
              </a:ext>
            </a:extLst>
          </p:cNvPr>
          <p:cNvSpPr txBox="1"/>
          <p:nvPr/>
        </p:nvSpPr>
        <p:spPr>
          <a:xfrm>
            <a:off x="6324600" y="4912953"/>
            <a:ext cx="826252" cy="400110"/>
          </a:xfrm>
          <a:prstGeom prst="rect">
            <a:avLst/>
          </a:prstGeom>
          <a:noFill/>
        </p:spPr>
        <p:txBody>
          <a:bodyPr wrap="none" rtlCol="0">
            <a:spAutoFit/>
          </a:bodyPr>
          <a:lstStyle/>
          <a:p>
            <a:r>
              <a:rPr lang="en-US" sz="2000" dirty="0">
                <a:solidFill>
                  <a:srgbClr val="C00000"/>
                </a:solidFill>
              </a:rPr>
              <a:t>Safety</a:t>
            </a:r>
          </a:p>
        </p:txBody>
      </p:sp>
      <p:sp>
        <p:nvSpPr>
          <p:cNvPr id="19" name="TextBox 18">
            <a:extLst>
              <a:ext uri="{FF2B5EF4-FFF2-40B4-BE49-F238E27FC236}">
                <a16:creationId xmlns:a16="http://schemas.microsoft.com/office/drawing/2014/main" id="{32C95215-FE5C-44AD-A301-1F258129471E}"/>
              </a:ext>
            </a:extLst>
          </p:cNvPr>
          <p:cNvSpPr txBox="1"/>
          <p:nvPr/>
        </p:nvSpPr>
        <p:spPr>
          <a:xfrm>
            <a:off x="9802138" y="4908294"/>
            <a:ext cx="1241109" cy="400110"/>
          </a:xfrm>
          <a:prstGeom prst="rect">
            <a:avLst/>
          </a:prstGeom>
          <a:noFill/>
        </p:spPr>
        <p:txBody>
          <a:bodyPr wrap="none" rtlCol="0">
            <a:spAutoFit/>
          </a:bodyPr>
          <a:lstStyle/>
          <a:p>
            <a:r>
              <a:rPr lang="en-US" sz="2000" dirty="0">
                <a:solidFill>
                  <a:srgbClr val="C00000"/>
                </a:solidFill>
              </a:rPr>
              <a:t>Relevance</a:t>
            </a:r>
          </a:p>
        </p:txBody>
      </p:sp>
      <p:sp>
        <p:nvSpPr>
          <p:cNvPr id="20" name="TextBox 19">
            <a:extLst>
              <a:ext uri="{FF2B5EF4-FFF2-40B4-BE49-F238E27FC236}">
                <a16:creationId xmlns:a16="http://schemas.microsoft.com/office/drawing/2014/main" id="{83F340CB-8046-46D7-A0E2-8B3BE08C7F23}"/>
              </a:ext>
            </a:extLst>
          </p:cNvPr>
          <p:cNvSpPr txBox="1"/>
          <p:nvPr/>
        </p:nvSpPr>
        <p:spPr>
          <a:xfrm>
            <a:off x="8182961" y="1859200"/>
            <a:ext cx="702885" cy="400110"/>
          </a:xfrm>
          <a:prstGeom prst="rect">
            <a:avLst/>
          </a:prstGeom>
          <a:noFill/>
        </p:spPr>
        <p:txBody>
          <a:bodyPr wrap="none" rtlCol="0">
            <a:spAutoFit/>
          </a:bodyPr>
          <a:lstStyle/>
          <a:p>
            <a:r>
              <a:rPr lang="en-US" sz="2000" dirty="0">
                <a:solidFill>
                  <a:srgbClr val="C00000"/>
                </a:solidFill>
              </a:rPr>
              <a:t>Trust</a:t>
            </a:r>
          </a:p>
        </p:txBody>
      </p:sp>
    </p:spTree>
    <p:extLst>
      <p:ext uri="{BB962C8B-B14F-4D97-AF65-F5344CB8AC3E}">
        <p14:creationId xmlns:p14="http://schemas.microsoft.com/office/powerpoint/2010/main" val="1546525286"/>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A83DAB-7D6A-4D1F-89F1-C56FD178C40E}" vid="{217DB3C4-729D-4F01-A68A-84F721C64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A8F766A8A5C4439D1F9E47463AE977" ma:contentTypeVersion="11" ma:contentTypeDescription="Create a new document." ma:contentTypeScope="" ma:versionID="0ad00db4089fc3da0bfc3b1b1135b1e3">
  <xsd:schema xmlns:xsd="http://www.w3.org/2001/XMLSchema" xmlns:xs="http://www.w3.org/2001/XMLSchema" xmlns:p="http://schemas.microsoft.com/office/2006/metadata/properties" xmlns:ns2="11b35ced-cbbd-4bb6-a753-082a779fefc4" xmlns:ns3="91a27f72-aaa3-479a-8056-4d1f482f6428" targetNamespace="http://schemas.microsoft.com/office/2006/metadata/properties" ma:root="true" ma:fieldsID="c7c05b377c24bfae94c00f4c05122c6d" ns2:_="" ns3:_="">
    <xsd:import namespace="11b35ced-cbbd-4bb6-a753-082a779fefc4"/>
    <xsd:import namespace="91a27f72-aaa3-479a-8056-4d1f482f64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b35ced-cbbd-4bb6-a753-082a779fef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a27f72-aaa3-479a-8056-4d1f482f642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f6bc12-f1ad-477b-a311-a0c105f128e1}" ma:internalName="TaxCatchAll" ma:showField="CatchAllData" ma:web="91a27f72-aaa3-479a-8056-4d1f482f64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1a27f72-aaa3-479a-8056-4d1f482f6428" xsi:nil="true"/>
    <lcf76f155ced4ddcb4097134ff3c332f xmlns="11b35ced-cbbd-4bb6-a753-082a779fef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99517AA1-ED5D-44B8-9673-BCFC30735F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b35ced-cbbd-4bb6-a753-082a779fefc4"/>
    <ds:schemaRef ds:uri="91a27f72-aaa3-479a-8056-4d1f482f64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78B604-9059-4F1C-B8E2-C96A71A964D2}">
  <ds:schemaRefs>
    <ds:schemaRef ds:uri="http://schemas.microsoft.com/office/infopath/2007/PartnerControls"/>
    <ds:schemaRef ds:uri="http://purl.org/dc/terms/"/>
    <ds:schemaRef ds:uri="http://purl.org/dc/elements/1.1/"/>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2006/metadata/properties"/>
    <ds:schemaRef ds:uri="91a27f72-aaa3-479a-8056-4d1f482f6428"/>
    <ds:schemaRef ds:uri="11b35ced-cbbd-4bb6-a753-082a779fefc4"/>
  </ds:schemaRefs>
</ds:datastoreItem>
</file>

<file path=docProps/app.xml><?xml version="1.0" encoding="utf-8"?>
<Properties xmlns="http://schemas.openxmlformats.org/officeDocument/2006/extended-properties" xmlns:vt="http://schemas.openxmlformats.org/officeDocument/2006/docPropsVTypes">
  <Template>State of Minnesota</Template>
  <TotalTime>4237</TotalTime>
  <Words>1036</Words>
  <Application>Microsoft Office PowerPoint</Application>
  <PresentationFormat>Widescreen</PresentationFormat>
  <Paragraphs>124</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Roboto</vt:lpstr>
      <vt:lpstr>Minnesota</vt:lpstr>
      <vt:lpstr>Digital Equity Act</vt:lpstr>
      <vt:lpstr>Introduction</vt:lpstr>
      <vt:lpstr>Progress!</vt:lpstr>
      <vt:lpstr>Beyond Broadband Availability</vt:lpstr>
      <vt:lpstr>Why not digital divide?</vt:lpstr>
      <vt:lpstr>Why digital equity?</vt:lpstr>
      <vt:lpstr>Definitions</vt:lpstr>
      <vt:lpstr>Components of Digital Inclusion</vt:lpstr>
      <vt:lpstr>Complex Solutions for Complex Problems</vt:lpstr>
      <vt:lpstr>Digital Equity Act: The Basics</vt:lpstr>
      <vt:lpstr>Digital Equity Act: The Planning Grants</vt:lpstr>
      <vt:lpstr>Digital Equity Act: The Capacity Grants</vt:lpstr>
      <vt:lpstr>Digital Equity Act: The Competitive Grants</vt:lpstr>
      <vt:lpstr>The Digital Equity Plan</vt:lpstr>
      <vt:lpstr>So…what’s the plan for the Plan?</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subject/>
  <dc:creator>Johnson, Heidi A (DEED)</dc:creator>
  <cp:keywords/>
  <dc:description/>
  <cp:lastModifiedBy>Buckland, Hannah (DEED)</cp:lastModifiedBy>
  <cp:revision>25</cp:revision>
  <cp:lastPrinted>2017-03-14T16:27:36Z</cp:lastPrinted>
  <dcterms:created xsi:type="dcterms:W3CDTF">2019-08-09T15:36:59Z</dcterms:created>
  <dcterms:modified xsi:type="dcterms:W3CDTF">2022-09-29T16:47:23Z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1.31</vt:lpwstr>
  </property>
  <property fmtid="{D5CDD505-2E9C-101B-9397-08002B2CF9AE}" pid="3" name="ContentTypeId">
    <vt:lpwstr>0x0101003FA8F766A8A5C4439D1F9E47463AE977</vt:lpwstr>
  </property>
</Properties>
</file>