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Lst>
  <p:notesMasterIdLst>
    <p:notesMasterId r:id="rId24"/>
  </p:notesMasterIdLst>
  <p:sldIdLst>
    <p:sldId id="256" r:id="rId3"/>
    <p:sldId id="285" r:id="rId4"/>
    <p:sldId id="257" r:id="rId5"/>
    <p:sldId id="291" r:id="rId6"/>
    <p:sldId id="293" r:id="rId7"/>
    <p:sldId id="292" r:id="rId8"/>
    <p:sldId id="301" r:id="rId9"/>
    <p:sldId id="258" r:id="rId10"/>
    <p:sldId id="260" r:id="rId11"/>
    <p:sldId id="286" r:id="rId12"/>
    <p:sldId id="259" r:id="rId13"/>
    <p:sldId id="263" r:id="rId14"/>
    <p:sldId id="264" r:id="rId15"/>
    <p:sldId id="288" r:id="rId16"/>
    <p:sldId id="305" r:id="rId17"/>
    <p:sldId id="307" r:id="rId18"/>
    <p:sldId id="299" r:id="rId19"/>
    <p:sldId id="297" r:id="rId20"/>
    <p:sldId id="266" r:id="rId21"/>
    <p:sldId id="289" r:id="rId22"/>
    <p:sldId id="30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FAF4FA1-12E6-9A41-94C3-0F3927119850}">
          <p14:sldIdLst>
            <p14:sldId id="256"/>
          </p14:sldIdLst>
        </p14:section>
        <p14:section name="INSIDE" id="{7E5F23F3-FB93-4F4A-AFCE-1F521087492D}">
          <p14:sldIdLst>
            <p14:sldId id="285"/>
            <p14:sldId id="257"/>
            <p14:sldId id="291"/>
            <p14:sldId id="293"/>
            <p14:sldId id="292"/>
            <p14:sldId id="301"/>
            <p14:sldId id="258"/>
            <p14:sldId id="260"/>
            <p14:sldId id="286"/>
            <p14:sldId id="259"/>
            <p14:sldId id="263"/>
            <p14:sldId id="264"/>
            <p14:sldId id="288"/>
            <p14:sldId id="305"/>
            <p14:sldId id="307"/>
            <p14:sldId id="299"/>
            <p14:sldId id="297"/>
            <p14:sldId id="266"/>
            <p14:sldId id="289"/>
            <p14:sldId id="3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446"/>
    <a:srgbClr val="003F49"/>
    <a:srgbClr val="840021"/>
    <a:srgbClr val="6A00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oleObject" Target="file:///F:\Cause%20of%20Death%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Number of Deaths, by Cause, </a:t>
            </a:r>
          </a:p>
          <a:p>
            <a:pPr>
              <a:defRPr/>
            </a:pPr>
            <a:r>
              <a:rPr lang="en-US"/>
              <a:t>1999 - 2009</a:t>
            </a:r>
          </a:p>
          <a:p>
            <a:pPr>
              <a:defRPr/>
            </a:pPr>
            <a:r>
              <a:rPr lang="en-US"/>
              <a:t>Ages 15 - 24</a:t>
            </a:r>
          </a:p>
        </c:rich>
      </c:tx>
      <c:layout>
        <c:manualLayout>
          <c:xMode val="edge"/>
          <c:yMode val="edge"/>
          <c:x val="0.20477874261044474"/>
          <c:y val="1.3157957528036264E-2"/>
        </c:manualLayout>
      </c:layout>
      <c:overlay val="0"/>
    </c:title>
    <c:autoTitleDeleted val="0"/>
    <c:plotArea>
      <c:layout/>
      <c:barChart>
        <c:barDir val="col"/>
        <c:grouping val="clustered"/>
        <c:varyColors val="0"/>
        <c:ser>
          <c:idx val="0"/>
          <c:order val="0"/>
          <c:tx>
            <c:strRef>
              <c:f>'details-1'!$B$1</c:f>
              <c:strCache>
                <c:ptCount val="1"/>
                <c:pt idx="0">
                  <c:v>Deaths</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'details-1'!$A$2:$A$20</c:f>
              <c:strCache>
                <c:ptCount val="19"/>
                <c:pt idx="0">
                  <c:v>MV Traffic</c:v>
                </c:pt>
                <c:pt idx="1">
                  <c:v>Poisoning</c:v>
                </c:pt>
                <c:pt idx="2">
                  <c:v>Drowning</c:v>
                </c:pt>
                <c:pt idx="3">
                  <c:v>Other Land Transport</c:v>
                </c:pt>
                <c:pt idx="4">
                  <c:v>Fall</c:v>
                </c:pt>
                <c:pt idx="5">
                  <c:v>Firearm</c:v>
                </c:pt>
                <c:pt idx="6">
                  <c:v>Fire/burn</c:v>
                </c:pt>
                <c:pt idx="7">
                  <c:v>Suffocation</c:v>
                </c:pt>
                <c:pt idx="8">
                  <c:v>Other Transport</c:v>
                </c:pt>
                <c:pt idx="9">
                  <c:v>Pedestrian, Other</c:v>
                </c:pt>
                <c:pt idx="10">
                  <c:v>Other Spec., classifiable</c:v>
                </c:pt>
                <c:pt idx="11">
                  <c:v>Unspecified</c:v>
                </c:pt>
                <c:pt idx="12">
                  <c:v>Struck by or Against</c:v>
                </c:pt>
                <c:pt idx="13">
                  <c:v>Natural/ Environment</c:v>
                </c:pt>
                <c:pt idx="14">
                  <c:v>Machinery</c:v>
                </c:pt>
                <c:pt idx="15">
                  <c:v>Other Spec., NEC</c:v>
                </c:pt>
                <c:pt idx="16">
                  <c:v>Pedal cyclist, Other</c:v>
                </c:pt>
                <c:pt idx="17">
                  <c:v>Cut/pierce</c:v>
                </c:pt>
                <c:pt idx="18">
                  <c:v>Overexertion</c:v>
                </c:pt>
              </c:strCache>
            </c:strRef>
          </c:cat>
          <c:val>
            <c:numRef>
              <c:f>'details-1'!$B$2:$B$20</c:f>
              <c:numCache>
                <c:formatCode>General</c:formatCode>
                <c:ptCount val="19"/>
                <c:pt idx="0">
                  <c:v>111222</c:v>
                </c:pt>
                <c:pt idx="1">
                  <c:v>24234</c:v>
                </c:pt>
                <c:pt idx="2">
                  <c:v>6671</c:v>
                </c:pt>
                <c:pt idx="3">
                  <c:v>3187</c:v>
                </c:pt>
                <c:pt idx="4">
                  <c:v>2589</c:v>
                </c:pt>
                <c:pt idx="5">
                  <c:v>2056</c:v>
                </c:pt>
                <c:pt idx="6">
                  <c:v>2039</c:v>
                </c:pt>
                <c:pt idx="7">
                  <c:v>1609</c:v>
                </c:pt>
                <c:pt idx="8">
                  <c:v>1598</c:v>
                </c:pt>
                <c:pt idx="9">
                  <c:v>1562</c:v>
                </c:pt>
                <c:pt idx="10">
                  <c:v>1562</c:v>
                </c:pt>
                <c:pt idx="11">
                  <c:v>1503</c:v>
                </c:pt>
                <c:pt idx="12">
                  <c:v>830</c:v>
                </c:pt>
                <c:pt idx="13">
                  <c:v>769</c:v>
                </c:pt>
                <c:pt idx="14">
                  <c:v>587</c:v>
                </c:pt>
                <c:pt idx="15">
                  <c:v>392</c:v>
                </c:pt>
                <c:pt idx="16">
                  <c:v>245</c:v>
                </c:pt>
                <c:pt idx="17">
                  <c:v>75</c:v>
                </c:pt>
                <c:pt idx="18">
                  <c:v>9</c:v>
                </c:pt>
              </c:numCache>
            </c:numRef>
          </c:val>
        </c:ser>
        <c:dLbls>
          <c:showLegendKey val="0"/>
          <c:showVal val="1"/>
          <c:showCatName val="0"/>
          <c:showSerName val="0"/>
          <c:showPercent val="0"/>
          <c:showBubbleSize val="0"/>
        </c:dLbls>
        <c:gapWidth val="150"/>
        <c:overlap val="-25"/>
        <c:axId val="121287072"/>
        <c:axId val="121288640"/>
      </c:barChart>
      <c:catAx>
        <c:axId val="121287072"/>
        <c:scaling>
          <c:orientation val="minMax"/>
        </c:scaling>
        <c:delete val="0"/>
        <c:axPos val="b"/>
        <c:numFmt formatCode="General" sourceLinked="0"/>
        <c:majorTickMark val="none"/>
        <c:minorTickMark val="none"/>
        <c:tickLblPos val="nextTo"/>
        <c:crossAx val="121288640"/>
        <c:crosses val="autoZero"/>
        <c:auto val="1"/>
        <c:lblAlgn val="ctr"/>
        <c:lblOffset val="100"/>
        <c:noMultiLvlLbl val="0"/>
      </c:catAx>
      <c:valAx>
        <c:axId val="121288640"/>
        <c:scaling>
          <c:orientation val="minMax"/>
        </c:scaling>
        <c:delete val="1"/>
        <c:axPos val="l"/>
        <c:numFmt formatCode="General" sourceLinked="1"/>
        <c:majorTickMark val="none"/>
        <c:minorTickMark val="none"/>
        <c:tickLblPos val="none"/>
        <c:crossAx val="121287072"/>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6FBE6-FFBF-4014-B61D-7ECCC25FC694}" type="datetimeFigureOut">
              <a:rPr lang="en-US" smtClean="0"/>
              <a:t>3/22/2017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DBCD5-E1A4-499A-9545-E30AEB028A74}" type="slidenum">
              <a:rPr lang="en-US" smtClean="0"/>
              <a:t>‹#›</a:t>
            </a:fld>
            <a:endParaRPr lang="en-US"/>
          </a:p>
        </p:txBody>
      </p:sp>
    </p:spTree>
    <p:extLst>
      <p:ext uri="{BB962C8B-B14F-4D97-AF65-F5344CB8AC3E}">
        <p14:creationId xmlns:p14="http://schemas.microsoft.com/office/powerpoint/2010/main" val="187751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0388" y="860425"/>
            <a:ext cx="3095625" cy="2322513"/>
          </a:xfrm>
        </p:spPr>
      </p:sp>
      <p:sp>
        <p:nvSpPr>
          <p:cNvPr id="3" name="Notes Placeholder 2"/>
          <p:cNvSpPr>
            <a:spLocks noGrp="1"/>
          </p:cNvSpPr>
          <p:nvPr>
            <p:ph type="body" idx="1"/>
          </p:nvPr>
        </p:nvSpPr>
        <p:spPr/>
        <p:txBody>
          <a:bodyPr>
            <a:normAutofit fontScale="70000" lnSpcReduction="20000"/>
          </a:bodyPr>
          <a:lstStyle/>
          <a:p>
            <a:pPr>
              <a:buFontTx/>
              <a:buNone/>
            </a:pPr>
            <a:r>
              <a:rPr lang="en-US" b="1" dirty="0" smtClean="0"/>
              <a:t>Adeel</a:t>
            </a:r>
          </a:p>
          <a:p>
            <a:pPr>
              <a:buFontTx/>
              <a:buNone/>
            </a:pPr>
            <a:r>
              <a:rPr lang="en-US" b="0" dirty="0" smtClean="0"/>
              <a:t>Benefits</a:t>
            </a:r>
          </a:p>
          <a:p>
            <a:pPr>
              <a:buFontTx/>
              <a:buNone/>
            </a:pPr>
            <a:r>
              <a:rPr lang="en-US" dirty="0" smtClean="0"/>
              <a:t>1) benefits to individuals and</a:t>
            </a:r>
            <a:r>
              <a:rPr lang="en-US" baseline="0" dirty="0" smtClean="0"/>
              <a:t> society </a:t>
            </a:r>
          </a:p>
          <a:p>
            <a:pPr>
              <a:buFontTx/>
              <a:buChar char="-"/>
            </a:pPr>
            <a:r>
              <a:rPr lang="en-US" dirty="0" smtClean="0"/>
              <a:t>We’ve always been concerned</a:t>
            </a:r>
            <a:r>
              <a:rPr lang="en-US" baseline="0" dirty="0" smtClean="0"/>
              <a:t> about the safety of our vehicles and driving and so it is no surprise that the implication mentioned most often is safety.  Car manufacturers, tech companies, NHTSA they are all predominantly interested in the safety of these vehicles along with other factors.  Much of the benefit is derived in this area.</a:t>
            </a:r>
          </a:p>
          <a:p>
            <a:pPr>
              <a:buFontTx/>
              <a:buNone/>
            </a:pPr>
            <a:r>
              <a:rPr lang="en-US" baseline="0" dirty="0" smtClean="0"/>
              <a:t> - In NHTSA’s 2008 crash causation survey it found that close to 90% of crashes are caused by human error. Therefore there is hope that removing human error from the equation could cause a reduction in crashes. American Association of State and Highway and Transportation Officials  as well as others note that driver impairment could become less of a factor (Volvo calls them the 4 D’s distraction, drowsiness, drunkenness, driver error). </a:t>
            </a:r>
          </a:p>
          <a:p>
            <a:pPr>
              <a:buFontTx/>
              <a:buNone/>
            </a:pPr>
            <a:r>
              <a:rPr lang="en-US" baseline="0" dirty="0" smtClean="0"/>
              <a:t>-currently NHTSA predicts that level 1 techonologies could impact 900,000 rear-end and 29,000 pedestrian crashes each year. </a:t>
            </a:r>
          </a:p>
          <a:p>
            <a:pPr>
              <a:buFontTx/>
              <a:buNone/>
            </a:pPr>
            <a:r>
              <a:rPr lang="en-US" baseline="0" dirty="0" smtClean="0"/>
              <a:t>-Before Automated vehicles become widespread there is an increased focused on precursor systems that contribute to crash avoidance – back up cams and warnings at the simplest to  dynamic braking and the use of radar and lidar to assess the environment. </a:t>
            </a:r>
          </a:p>
          <a:p>
            <a:pPr>
              <a:buFontTx/>
              <a:buNone/>
            </a:pPr>
            <a:r>
              <a:rPr lang="en-US" baseline="0" dirty="0" smtClean="0"/>
              <a:t>-NHTSA recently announced it will focus on the development of V2V communication with the main goal of reducing crashes. NHTSA sees V2V as the next frontier of safety improvements while many manufacturers seeks to focus on the more transformational full Automated vehicles – it is clear that NHTSAs short term goals are somewhat different.  </a:t>
            </a:r>
          </a:p>
          <a:p>
            <a:pPr>
              <a:buFontTx/>
              <a:buNone/>
            </a:pPr>
            <a:r>
              <a:rPr lang="en-US" baseline="0" dirty="0" smtClean="0"/>
              <a:t>-More than 30,000 crash fatalities occur in the US on a yearly basis.  It is a leading cause of death for adults. Therefore, the implications for individuals and families are a change in the risks of the driving experience.  For a range of adoption rates we can expect to see improvements in safety for all people on the road.  Even reductions in the</a:t>
            </a:r>
            <a:r>
              <a:rPr lang="en-US" i="1" baseline="0" dirty="0" smtClean="0"/>
              <a:t> severity </a:t>
            </a:r>
            <a:r>
              <a:rPr lang="en-US" baseline="0" dirty="0" smtClean="0"/>
              <a:t>of crashes as noted by GM VP or regulatory affairs would confer benefits</a:t>
            </a:r>
          </a:p>
          <a:p>
            <a:pPr>
              <a:buFontTx/>
              <a:buNone/>
            </a:pPr>
            <a:r>
              <a:rPr lang="en-US" dirty="0" smtClean="0"/>
              <a:t>Caveats</a:t>
            </a:r>
          </a:p>
          <a:p>
            <a:pPr>
              <a:buFontTx/>
              <a:buNone/>
            </a:pPr>
            <a:r>
              <a:rPr lang="en-US" dirty="0" smtClean="0"/>
              <a:t>-Humans cause a lot of accidents but we must also remember that they prevent a lot too.</a:t>
            </a:r>
            <a:r>
              <a:rPr lang="en-US" baseline="0" dirty="0" smtClean="0"/>
              <a:t>  As a Google driverless car report completed by the New Yorkers notes we must remember that “for every accident (humans) cause , they avoid thousands of others”  Humans analyze and observe and react and often make the right choice in complex situations. These reactions are reported, crashes are.  The safety bar for SDCs will be high. Google admits that SDCs will have to be near perfect to be allowed on the road. In that case all the benefits can become reality. Google’s Levandowski in the New Yorker “Once you make the car better than the driver, it’s almost irresponsible to have him there”</a:t>
            </a:r>
            <a:endParaRPr lang="en-US" dirty="0" smtClean="0"/>
          </a:p>
          <a:p>
            <a:pPr>
              <a:buFontTx/>
              <a:buNone/>
            </a:pPr>
            <a:r>
              <a:rPr lang="en-US" dirty="0" smtClean="0"/>
              <a:t>-NHTSA</a:t>
            </a:r>
            <a:r>
              <a:rPr lang="en-US" baseline="0" dirty="0" smtClean="0"/>
              <a:t> notes that in iterations before a full SDC or even in a full one there are questions about how a driver will respond to warnings. “Will they get startled” or many others wonder including policy makers in California wonder about how much time a driver would need to have to take control in the case of an emergency.  These questions and how drivers react in these situations will certainly have an impact on how safe SDCs are.  In addition, NHTSA also points out that how well these system integrate with the drivers way of thinking or are easy to use for a broad range of drivers will matter grately in the transition.  From NHTSA directions speech to congressional committee – 1) operationally intuitive, compatible with drivers abilities, supportive of reducing driver error, defers to driver, secure from malicious control</a:t>
            </a:r>
            <a:endParaRPr lang="en-US" dirty="0"/>
          </a:p>
        </p:txBody>
      </p:sp>
      <p:sp>
        <p:nvSpPr>
          <p:cNvPr id="4" name="Slide Number Placeholder 3"/>
          <p:cNvSpPr>
            <a:spLocks noGrp="1"/>
          </p:cNvSpPr>
          <p:nvPr>
            <p:ph type="sldNum" sz="quarter" idx="10"/>
          </p:nvPr>
        </p:nvSpPr>
        <p:spPr/>
        <p:txBody>
          <a:bodyPr/>
          <a:lstStyle/>
          <a:p>
            <a:fld id="{E1298DDD-7785-4CF5-8CDB-7ABBBB328FAD}" type="slidenum">
              <a:rPr lang="en-US" smtClean="0"/>
              <a:pPr/>
              <a:t>4</a:t>
            </a:fld>
            <a:endParaRPr lang="en-US" dirty="0"/>
          </a:p>
        </p:txBody>
      </p:sp>
    </p:spTree>
    <p:extLst>
      <p:ext uri="{BB962C8B-B14F-4D97-AF65-F5344CB8AC3E}">
        <p14:creationId xmlns:p14="http://schemas.microsoft.com/office/powerpoint/2010/main" val="206426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0388" y="860425"/>
            <a:ext cx="3095625" cy="2322513"/>
          </a:xfrm>
        </p:spPr>
      </p:sp>
      <p:sp>
        <p:nvSpPr>
          <p:cNvPr id="3" name="Notes Placeholder 2"/>
          <p:cNvSpPr>
            <a:spLocks noGrp="1"/>
          </p:cNvSpPr>
          <p:nvPr>
            <p:ph type="body" idx="1"/>
          </p:nvPr>
        </p:nvSpPr>
        <p:spPr/>
        <p:txBody>
          <a:bodyPr>
            <a:normAutofit fontScale="70000" lnSpcReduction="20000"/>
          </a:bodyPr>
          <a:lstStyle/>
          <a:p>
            <a:pPr>
              <a:buFontTx/>
              <a:buNone/>
            </a:pPr>
            <a:r>
              <a:rPr lang="en-US" b="1" dirty="0" smtClean="0"/>
              <a:t>Adeel</a:t>
            </a:r>
          </a:p>
          <a:p>
            <a:pPr>
              <a:buFontTx/>
              <a:buNone/>
            </a:pPr>
            <a:r>
              <a:rPr lang="en-US" b="0" dirty="0" smtClean="0"/>
              <a:t>Benefits</a:t>
            </a:r>
          </a:p>
          <a:p>
            <a:pPr>
              <a:buFontTx/>
              <a:buNone/>
            </a:pPr>
            <a:r>
              <a:rPr lang="en-US" dirty="0" smtClean="0"/>
              <a:t>1) benefits to individuals and</a:t>
            </a:r>
            <a:r>
              <a:rPr lang="en-US" baseline="0" dirty="0" smtClean="0"/>
              <a:t> society </a:t>
            </a:r>
          </a:p>
          <a:p>
            <a:pPr>
              <a:buFontTx/>
              <a:buChar char="-"/>
            </a:pPr>
            <a:r>
              <a:rPr lang="en-US" dirty="0" smtClean="0"/>
              <a:t>We’ve always been concerned</a:t>
            </a:r>
            <a:r>
              <a:rPr lang="en-US" baseline="0" dirty="0" smtClean="0"/>
              <a:t> about the safety of our vehicles and driving and so it is no surprise that the implication mentioned most often is safety.  Car manufacturers, tech companies, NHTSA they are all predominantly interested in the safety of these vehicles along with other factors.  Much of the benefit is derived in this area.</a:t>
            </a:r>
          </a:p>
          <a:p>
            <a:pPr>
              <a:buFontTx/>
              <a:buNone/>
            </a:pPr>
            <a:r>
              <a:rPr lang="en-US" baseline="0" dirty="0" smtClean="0"/>
              <a:t> - In NHTSA’s 2008 crash causation survey it found that close to 90% of crashes are caused by human error. Therefore there is hope that removing human error from the equation could cause a reduction in crashes. American Association of State and Highway and Transportation Officials  as well as others note that driver impairment could become less of a factor (Volvo calls them the 4 D’s distraction, drowsiness, drunkenness, driver error). </a:t>
            </a:r>
          </a:p>
          <a:p>
            <a:pPr>
              <a:buFontTx/>
              <a:buNone/>
            </a:pPr>
            <a:r>
              <a:rPr lang="en-US" baseline="0" dirty="0" smtClean="0"/>
              <a:t>-currently NHTSA predicts that level 1 techonologies could impact 900,000 rear-end and 29,000 pedestrian crashes each year. </a:t>
            </a:r>
          </a:p>
          <a:p>
            <a:pPr>
              <a:buFontTx/>
              <a:buNone/>
            </a:pPr>
            <a:r>
              <a:rPr lang="en-US" baseline="0" dirty="0" smtClean="0"/>
              <a:t>-Before autonomous vehicles become widespread there is an increased focused on precursor systems that contribute to crash avoidance – back up cams and warnings at the simplest to  dynamic braking and the use of radar and lidar to assess the environment. </a:t>
            </a:r>
          </a:p>
          <a:p>
            <a:pPr>
              <a:buFontTx/>
              <a:buNone/>
            </a:pPr>
            <a:r>
              <a:rPr lang="en-US" baseline="0" dirty="0" smtClean="0"/>
              <a:t>-NHTSA recently announced it will focus on the development of V2V communication with the main goal of reducing crashes. NHTSA sees V2V as the next frontier of safety improvements while many manufacturers seeks to focus on the more transformational full autonomous vehicles – it is clear that NHTSAs short term goals are somewhat different.  </a:t>
            </a:r>
          </a:p>
          <a:p>
            <a:pPr>
              <a:buFontTx/>
              <a:buNone/>
            </a:pPr>
            <a:r>
              <a:rPr lang="en-US" baseline="0" dirty="0" smtClean="0"/>
              <a:t>-More than 30,000 crash fatalities occur in the US on a yearly basis.  It is a leading cause of death for adults. Therefore, the implications for individuals and families are a change in the risks of the driving experience.  For a range of adoption rates we can expect to see improvements in safety for all people on the road.  Even reductions in the</a:t>
            </a:r>
            <a:r>
              <a:rPr lang="en-US" i="1" baseline="0" dirty="0" smtClean="0"/>
              <a:t> severity </a:t>
            </a:r>
            <a:r>
              <a:rPr lang="en-US" baseline="0" dirty="0" smtClean="0"/>
              <a:t>of crashes as noted by GM VP or regulatory affairs would confer benefits</a:t>
            </a:r>
          </a:p>
          <a:p>
            <a:pPr>
              <a:buFontTx/>
              <a:buNone/>
            </a:pPr>
            <a:r>
              <a:rPr lang="en-US" dirty="0" smtClean="0"/>
              <a:t>Caveats</a:t>
            </a:r>
          </a:p>
          <a:p>
            <a:pPr>
              <a:buFontTx/>
              <a:buNone/>
            </a:pPr>
            <a:r>
              <a:rPr lang="en-US" dirty="0" smtClean="0"/>
              <a:t>-Humans cause a lot of accidents but we must also remember that they prevent a lot too.</a:t>
            </a:r>
            <a:r>
              <a:rPr lang="en-US" baseline="0" dirty="0" smtClean="0"/>
              <a:t>  As a Google driverless car report completed by the New Yorkers notes we must remember that “for every accident (humans) cause , they avoid thousands of others”  Humans analyze and observe and react and often make the right choice in complex situations. These reactions are reported, crashes are.  The safety bar for SDCs will be high. Google admits that SDCs will have to be near perfect to be allowed on the road. In that case all the benefits can become reality. Google’s Levandowski in the New Yorker “Once you make the car better than the driver, it’s almost irresponsible to have him there”</a:t>
            </a:r>
            <a:endParaRPr lang="en-US" dirty="0" smtClean="0"/>
          </a:p>
          <a:p>
            <a:pPr>
              <a:buFontTx/>
              <a:buNone/>
            </a:pPr>
            <a:r>
              <a:rPr lang="en-US" dirty="0" smtClean="0"/>
              <a:t>-NHTSA</a:t>
            </a:r>
            <a:r>
              <a:rPr lang="en-US" baseline="0" dirty="0" smtClean="0"/>
              <a:t> notes that in iterations before a full SDC or even in a full one there are questions about how a driver will respond to warnings. “Will they get startled” or many others wonder including policy makers in California wonder about how much time a driver would need to have to take control in the case of an emergency.  These questions and how drivers react in these situations will certainly have an impact on how safe SDCs are.  In addition, NHTSA also points out that how well these system integrate with the drivers way of thinking or are easy to use for a broad range of drivers will matter grately in the transition.  From NHTSA directions speech to congressional committee – 1) operationally intuitive, compatible with drivers abilities, supportive of reducing driver error, defers to driver, secure from malicious control</a:t>
            </a:r>
            <a:endParaRPr lang="en-US" dirty="0"/>
          </a:p>
        </p:txBody>
      </p:sp>
      <p:sp>
        <p:nvSpPr>
          <p:cNvPr id="4" name="Slide Number Placeholder 3"/>
          <p:cNvSpPr>
            <a:spLocks noGrp="1"/>
          </p:cNvSpPr>
          <p:nvPr>
            <p:ph type="sldNum" sz="quarter" idx="10"/>
          </p:nvPr>
        </p:nvSpPr>
        <p:spPr/>
        <p:txBody>
          <a:bodyPr/>
          <a:lstStyle/>
          <a:p>
            <a:fld id="{E1298DDD-7785-4CF5-8CDB-7ABBBB328FAD}" type="slidenum">
              <a:rPr lang="en-US" smtClean="0"/>
              <a:pPr/>
              <a:t>5</a:t>
            </a:fld>
            <a:endParaRPr lang="en-US" dirty="0"/>
          </a:p>
        </p:txBody>
      </p:sp>
    </p:spTree>
    <p:extLst>
      <p:ext uri="{BB962C8B-B14F-4D97-AF65-F5344CB8AC3E}">
        <p14:creationId xmlns:p14="http://schemas.microsoft.com/office/powerpoint/2010/main" val="250351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100388" y="860425"/>
            <a:ext cx="3095625" cy="2322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929640" y="3311871"/>
            <a:ext cx="7437119" cy="2709713"/>
          </a:xfrm>
          <a:prstGeom prst="rect">
            <a:avLst/>
          </a:prstGeom>
          <a:noFill/>
          <a:ln>
            <a:noFill/>
          </a:ln>
        </p:spPr>
        <p:txBody>
          <a:bodyPr lIns="92425" tIns="46200" rIns="92425" bIns="46200" anchor="t" anchorCtr="0">
            <a:noAutofit/>
          </a:bodyPr>
          <a:lstStyle/>
          <a:p>
            <a:pPr marL="0" marR="0" lvl="0" indent="0" algn="l" rtl="0">
              <a:lnSpc>
                <a:spcPct val="80000"/>
              </a:lnSpc>
              <a:spcBef>
                <a:spcPts val="0"/>
              </a:spcBef>
              <a:buSzPct val="25000"/>
              <a:buNone/>
            </a:pPr>
            <a:r>
              <a:rPr lang="en-US" sz="1110" b="1" i="0" u="none" strike="noStrike" cap="none">
                <a:solidFill>
                  <a:schemeClr val="dk1"/>
                </a:solidFill>
                <a:latin typeface="Calibri"/>
                <a:ea typeface="Calibri"/>
                <a:cs typeface="Calibri"/>
                <a:sym typeface="Calibri"/>
              </a:rPr>
              <a:t>benefits to individuals and society </a:t>
            </a:r>
          </a:p>
          <a:p>
            <a:pPr marL="231114" marR="0" lvl="0" indent="-231114" algn="l" rtl="0">
              <a:lnSpc>
                <a:spcPct val="80000"/>
              </a:lnSpc>
              <a:spcBef>
                <a:spcPts val="0"/>
              </a:spcBef>
              <a:buSzPct val="25000"/>
              <a:buNone/>
            </a:pPr>
            <a:r>
              <a:rPr lang="en-US" sz="1110" b="0" i="0" u="none" strike="noStrike" cap="none">
                <a:solidFill>
                  <a:schemeClr val="dk1"/>
                </a:solidFill>
                <a:latin typeface="Calibri"/>
                <a:ea typeface="Calibri"/>
                <a:cs typeface="Calibri"/>
                <a:sym typeface="Calibri"/>
              </a:rPr>
              <a:t>The next large benefit we have seen is the ability for self driving cars to make existing infrastructure more useful and more efficient.  As SDCs are built to function on existing infrastructure the results could be capacity benefits without a major rework of existing road infrastructure.  </a:t>
            </a:r>
          </a:p>
          <a:p>
            <a:pPr marL="231115" marR="0" lvl="0" indent="-231115" algn="l" rtl="0">
              <a:lnSpc>
                <a:spcPct val="80000"/>
              </a:lnSpc>
              <a:spcBef>
                <a:spcPts val="0"/>
              </a:spcBef>
              <a:buSzPct val="25000"/>
              <a:buNone/>
            </a:pPr>
            <a:r>
              <a:rPr lang="en-US" sz="1110"/>
              <a:t>Reasons for this: </a:t>
            </a:r>
          </a:p>
          <a:p>
            <a:pPr marL="0" marR="0" lvl="0" indent="0" algn="l" rtl="0">
              <a:lnSpc>
                <a:spcPct val="80000"/>
              </a:lnSpc>
              <a:spcBef>
                <a:spcPts val="0"/>
              </a:spcBef>
              <a:buClr>
                <a:schemeClr val="dk1"/>
              </a:buClr>
              <a:buSzPct val="100909"/>
              <a:buFont typeface="Calibri"/>
              <a:buChar char="-"/>
            </a:pPr>
            <a:r>
              <a:rPr lang="en-US" sz="1110" b="0" i="0" u="none" strike="noStrike" cap="none">
                <a:solidFill>
                  <a:schemeClr val="dk1"/>
                </a:solidFill>
                <a:latin typeface="Calibri"/>
                <a:ea typeface="Calibri"/>
                <a:cs typeface="Calibri"/>
                <a:sym typeface="Calibri"/>
              </a:rPr>
              <a:t>Cars that can follow more closely because of error reduction then more cars can enter the roadway increasing capacity</a:t>
            </a:r>
          </a:p>
          <a:p>
            <a:pPr marL="0" marR="0" lvl="0" indent="0" algn="l" rtl="0">
              <a:lnSpc>
                <a:spcPct val="80000"/>
              </a:lnSpc>
              <a:spcBef>
                <a:spcPts val="0"/>
              </a:spcBef>
              <a:buClr>
                <a:schemeClr val="dk1"/>
              </a:buClr>
              <a:buSzPct val="100909"/>
              <a:buFont typeface="Calibri"/>
              <a:buChar char="-"/>
            </a:pPr>
            <a:r>
              <a:rPr lang="en-US" sz="1110" b="0" i="0" u="none" strike="noStrike" cap="none">
                <a:solidFill>
                  <a:schemeClr val="dk1"/>
                </a:solidFill>
                <a:latin typeface="Calibri"/>
                <a:ea typeface="Calibri"/>
                <a:cs typeface="Calibri"/>
                <a:sym typeface="Calibri"/>
              </a:rPr>
              <a:t>congestion easing – with less crashes as well as potentially faster speeds and more efficient movement around merging, lane changes, etc there could be significant benefits in terms of gridlock avoidance and congestion easing. Americans lose 4.8billion hours at a combined cost of $100billion (KPMG cars) in traffic congestion</a:t>
            </a:r>
          </a:p>
          <a:p>
            <a:pPr marL="0" marR="0" lvl="0" indent="0" algn="l" rtl="0">
              <a:lnSpc>
                <a:spcPct val="80000"/>
              </a:lnSpc>
              <a:spcBef>
                <a:spcPts val="0"/>
              </a:spcBef>
              <a:buClr>
                <a:schemeClr val="dk1"/>
              </a:buClr>
              <a:buSzPct val="100909"/>
              <a:buFont typeface="Calibri"/>
              <a:buChar char="-"/>
            </a:pPr>
            <a:r>
              <a:rPr lang="en-US" sz="1110" b="0" i="0" u="none" strike="noStrike" cap="none">
                <a:solidFill>
                  <a:schemeClr val="dk1"/>
                </a:solidFill>
                <a:latin typeface="Calibri"/>
                <a:ea typeface="Calibri"/>
                <a:cs typeface="Calibri"/>
                <a:sym typeface="Calibri"/>
              </a:rPr>
              <a:t>-In 2008, Dresner and Stone of the University of Texas at Austin completed research on autonomous intersection management that indicates that autonomous vehicles will allow for new forms of intersection management other than the visual cues that are now used for human drivers.  The result will be a “reservation-based” approach to intersection management that they simulate will allow for more efficient movement through intersections while increasing safety.  </a:t>
            </a:r>
          </a:p>
          <a:p>
            <a:pPr marL="0" marR="0" lvl="0" indent="0" algn="l" rtl="0">
              <a:lnSpc>
                <a:spcPct val="80000"/>
              </a:lnSpc>
              <a:spcBef>
                <a:spcPts val="0"/>
              </a:spcBef>
              <a:buClr>
                <a:schemeClr val="dk1"/>
              </a:buClr>
              <a:buSzPct val="100909"/>
              <a:buFont typeface="Calibri"/>
              <a:buChar char="-"/>
            </a:pPr>
            <a:r>
              <a:rPr lang="en-US" sz="1110" b="0" i="0" u="none" strike="noStrike" cap="none">
                <a:solidFill>
                  <a:schemeClr val="dk1"/>
                </a:solidFill>
                <a:latin typeface="Calibri"/>
                <a:ea typeface="Calibri"/>
                <a:cs typeface="Calibri"/>
                <a:sym typeface="Calibri"/>
              </a:rPr>
              <a:t>Lane Use/Width – The accuracy of autonomous vehicles could allow for less distance adjacent to vehicles as well. American Association of State and Highway and Transportation Officials </a:t>
            </a:r>
            <a:r>
              <a:rPr lang="en-US" sz="1110"/>
              <a:t>conjecture</a:t>
            </a:r>
            <a:r>
              <a:rPr lang="en-US" sz="1110" b="0" i="0" u="none" strike="noStrike" cap="none">
                <a:solidFill>
                  <a:schemeClr val="dk1"/>
                </a:solidFill>
                <a:latin typeface="Calibri"/>
                <a:ea typeface="Calibri"/>
                <a:cs typeface="Calibri"/>
                <a:sym typeface="Calibri"/>
              </a:rPr>
              <a:t> that their might be less need for rumble strips or guardrails turning the </a:t>
            </a:r>
            <a:r>
              <a:rPr lang="en-US" sz="1110"/>
              <a:t>sides of roads as potential spaces for redevelopment. </a:t>
            </a:r>
            <a:r>
              <a:rPr lang="en-US" sz="1110" b="0" i="0" u="none" strike="noStrike" cap="none">
                <a:solidFill>
                  <a:schemeClr val="dk1"/>
                </a:solidFill>
                <a:latin typeface="Calibri"/>
                <a:ea typeface="Calibri"/>
                <a:cs typeface="Calibri"/>
                <a:sym typeface="Calibri"/>
              </a:rPr>
              <a:t> This somewhat depends on vehicle diversity changes but more lanes on a given road width is possible</a:t>
            </a:r>
          </a:p>
        </p:txBody>
      </p:sp>
      <p:sp>
        <p:nvSpPr>
          <p:cNvPr id="323" name="Shape 323"/>
          <p:cNvSpPr txBox="1">
            <a:spLocks noGrp="1"/>
          </p:cNvSpPr>
          <p:nvPr>
            <p:ph type="sldNum" idx="12"/>
          </p:nvPr>
        </p:nvSpPr>
        <p:spPr>
          <a:xfrm>
            <a:off x="5265808" y="6536528"/>
            <a:ext cx="4028440" cy="345284"/>
          </a:xfrm>
          <a:prstGeom prst="rect">
            <a:avLst/>
          </a:prstGeom>
          <a:noFill/>
          <a:ln>
            <a:noFill/>
          </a:ln>
        </p:spPr>
        <p:txBody>
          <a:bodyPr lIns="92425" tIns="46200" rIns="92425" bIns="462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059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0388" y="860425"/>
            <a:ext cx="3095625" cy="2322513"/>
          </a:xfrm>
        </p:spPr>
      </p:sp>
      <p:sp>
        <p:nvSpPr>
          <p:cNvPr id="3" name="Notes Placeholder 2"/>
          <p:cNvSpPr>
            <a:spLocks noGrp="1"/>
          </p:cNvSpPr>
          <p:nvPr>
            <p:ph type="body" idx="1"/>
          </p:nvPr>
        </p:nvSpPr>
        <p:spPr/>
        <p:txBody>
          <a:bodyPr>
            <a:normAutofit/>
          </a:bodyPr>
          <a:lstStyle/>
          <a:p>
            <a:pPr marL="233657" indent="-233657" defTabSz="934627">
              <a:defRPr/>
            </a:pPr>
            <a:r>
              <a:rPr lang="en-US" b="1" dirty="0" smtClean="0"/>
              <a:t>Adeel</a:t>
            </a:r>
          </a:p>
          <a:p>
            <a:pPr marL="233657" indent="-233657">
              <a:buAutoNum type="arabicParenR"/>
            </a:pPr>
            <a:endParaRPr lang="en-US" dirty="0" smtClean="0"/>
          </a:p>
          <a:p>
            <a:pPr marL="233657" indent="-233657">
              <a:buAutoNum type="arabicParenR"/>
            </a:pPr>
            <a:r>
              <a:rPr lang="en-US" dirty="0" smtClean="0"/>
              <a:t>benefits to individuals and</a:t>
            </a:r>
            <a:r>
              <a:rPr lang="en-US" baseline="0" dirty="0" smtClean="0"/>
              <a:t> society </a:t>
            </a:r>
          </a:p>
          <a:p>
            <a:pPr marL="233657" indent="-233657">
              <a:buAutoNum type="arabicParenR"/>
            </a:pPr>
            <a:endParaRPr lang="en-US" baseline="0" dirty="0" smtClean="0"/>
          </a:p>
          <a:p>
            <a:pPr marL="233657" indent="-233657"/>
            <a:r>
              <a:rPr lang="en-US" dirty="0" smtClean="0"/>
              <a:t>1.New users</a:t>
            </a:r>
            <a:r>
              <a:rPr lang="en-US" baseline="0" dirty="0" smtClean="0"/>
              <a:t> such as the elderly, disabled, and children may be able to ride in autonomous vehicles at the highest level expanding the use base</a:t>
            </a:r>
          </a:p>
          <a:p>
            <a:pPr marL="233657" indent="-233657"/>
            <a:r>
              <a:rPr lang="en-US" dirty="0" smtClean="0"/>
              <a:t>2. The reduction</a:t>
            </a:r>
            <a:r>
              <a:rPr lang="en-US" baseline="0" dirty="0" smtClean="0"/>
              <a:t> in ride alongs (parent transporting children, drop offs at the airport etc) can increase independence for individuals and allow different use of time</a:t>
            </a:r>
          </a:p>
          <a:p>
            <a:pPr marL="233657" indent="-233657"/>
            <a:r>
              <a:rPr lang="en-US" baseline="0" dirty="0" smtClean="0"/>
              <a:t>3) Travel time is travel cost.  If less time is spent idle in a vehicle or in traffic jams mobility is increased. KPMG notes that the average U.S. commuter spends 250 hours behind the wheel of a car think about the cost of that time and how it could be converted into useful time and how much more freedom and mobility comes from the use of that time.  </a:t>
            </a:r>
          </a:p>
        </p:txBody>
      </p:sp>
      <p:sp>
        <p:nvSpPr>
          <p:cNvPr id="4" name="Slide Number Placeholder 3"/>
          <p:cNvSpPr>
            <a:spLocks noGrp="1"/>
          </p:cNvSpPr>
          <p:nvPr>
            <p:ph type="sldNum" sz="quarter" idx="10"/>
          </p:nvPr>
        </p:nvSpPr>
        <p:spPr/>
        <p:txBody>
          <a:bodyPr/>
          <a:lstStyle/>
          <a:p>
            <a:fld id="{E1298DDD-7785-4CF5-8CDB-7ABBBB328FAD}" type="slidenum">
              <a:rPr lang="en-US" smtClean="0"/>
              <a:pPr/>
              <a:t>15</a:t>
            </a:fld>
            <a:endParaRPr lang="en-US" dirty="0"/>
          </a:p>
        </p:txBody>
      </p:sp>
    </p:spTree>
    <p:extLst>
      <p:ext uri="{BB962C8B-B14F-4D97-AF65-F5344CB8AC3E}">
        <p14:creationId xmlns:p14="http://schemas.microsoft.com/office/powerpoint/2010/main" val="127359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100388" y="860425"/>
            <a:ext cx="3095625" cy="232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Optional</a:t>
            </a:r>
            <a:r>
              <a:rPr lang="en-US" altLang="en-US" baseline="0" dirty="0" smtClean="0"/>
              <a:t> end</a:t>
            </a:r>
            <a:endParaRPr lang="en-US" altLang="en-US" dirty="0"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69A4C1-3618-4C98-B837-C0947E91C98F}"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253351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3C6CEB-73E1-8542-BCBD-BDC998EF286A}"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379067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C6CEB-73E1-8542-BCBD-BDC998EF286A}"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354338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C6CEB-73E1-8542-BCBD-BDC998EF286A}"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19643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2375" y="1036958"/>
            <a:ext cx="6522750" cy="1143000"/>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a:lvl1pPr>
          </a:lstStyle>
          <a:p>
            <a:r>
              <a:rPr lang="en-US" dirty="0">
                <a:solidFill>
                  <a:srgbClr val="FCB446"/>
                </a:solidFill>
                <a:latin typeface="Arial"/>
                <a:cs typeface="Arial"/>
              </a:rPr>
              <a:t>TITLE TO GO HERE…</a:t>
            </a:r>
            <a:br>
              <a:rPr lang="en-US" dirty="0">
                <a:solidFill>
                  <a:srgbClr val="FCB446"/>
                </a:solidFill>
                <a:latin typeface="Arial"/>
                <a:cs typeface="Arial"/>
              </a:rPr>
            </a:br>
            <a:r>
              <a:rPr lang="en-US" sz="2400" dirty="0">
                <a:solidFill>
                  <a:schemeClr val="bg1"/>
                </a:solidFill>
                <a:latin typeface="Arial"/>
                <a:cs typeface="Arial"/>
              </a:rPr>
              <a:t>Subhead to go here…</a:t>
            </a:r>
            <a:endParaRPr lang="en-US" dirty="0"/>
          </a:p>
        </p:txBody>
      </p:sp>
    </p:spTree>
    <p:extLst>
      <p:ext uri="{BB962C8B-B14F-4D97-AF65-F5344CB8AC3E}">
        <p14:creationId xmlns:p14="http://schemas.microsoft.com/office/powerpoint/2010/main" val="396463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2FEFBB-D8A2-254F-ACE2-E6E90FA1E5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350537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2FEFBB-D8A2-254F-ACE2-E6E90FA1E5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BA3CA-FE0B-EB42-B3C8-64BDC66AC586}" type="slidenum">
              <a:rPr lang="en-US" smtClean="0"/>
              <a:t>‹#›</a:t>
            </a:fld>
            <a:endParaRPr lang="en-US"/>
          </a:p>
        </p:txBody>
      </p:sp>
      <p:sp>
        <p:nvSpPr>
          <p:cNvPr id="12" name="Text Placeholder 11"/>
          <p:cNvSpPr>
            <a:spLocks noGrp="1"/>
          </p:cNvSpPr>
          <p:nvPr>
            <p:ph type="body" sz="quarter" idx="13" hasCustomPrompt="1"/>
          </p:nvPr>
        </p:nvSpPr>
        <p:spPr>
          <a:xfrm>
            <a:off x="457200" y="1479977"/>
            <a:ext cx="8229600" cy="608379"/>
          </a:xfrm>
        </p:spPr>
        <p:txBody>
          <a:bodyPr/>
          <a:lstStyle>
            <a:lvl1pPr marL="0" indent="0">
              <a:buNone/>
              <a:defRPr baseline="0">
                <a:solidFill>
                  <a:srgbClr val="840021"/>
                </a:solidFill>
                <a:latin typeface="Arial" panose="020B0604020202020204" pitchFamily="34" charset="0"/>
                <a:cs typeface="Arial" panose="020B0604020202020204" pitchFamily="34" charset="0"/>
              </a:defRPr>
            </a:lvl1pPr>
          </a:lstStyle>
          <a:p>
            <a:pPr lvl="0"/>
            <a:r>
              <a:rPr lang="en-US" dirty="0"/>
              <a:t>Title to go here</a:t>
            </a:r>
          </a:p>
        </p:txBody>
      </p:sp>
      <p:sp>
        <p:nvSpPr>
          <p:cNvPr id="14" name="Text Placeholder 13"/>
          <p:cNvSpPr>
            <a:spLocks noGrp="1"/>
          </p:cNvSpPr>
          <p:nvPr>
            <p:ph type="body" sz="quarter" idx="14" hasCustomPrompt="1"/>
          </p:nvPr>
        </p:nvSpPr>
        <p:spPr>
          <a:xfrm>
            <a:off x="457200" y="2088357"/>
            <a:ext cx="8229600" cy="3667125"/>
          </a:xfrm>
        </p:spPr>
        <p:txBody>
          <a:bodyPr>
            <a:normAutofit/>
          </a:bodyPr>
          <a:lstStyle>
            <a:lvl1pPr marL="342900" indent="-342900">
              <a:buFont typeface="Arial" panose="020B0604020202020204" pitchFamily="34" charset="0"/>
              <a:buChar char="•"/>
              <a:defRPr sz="2000" baseline="0">
                <a:solidFill>
                  <a:srgbClr val="003F49"/>
                </a:solidFill>
              </a:defRPr>
            </a:lvl1pPr>
          </a:lstStyle>
          <a:p>
            <a:pPr lvl="0"/>
            <a:r>
              <a:rPr lang="en-US" sz="2000" dirty="0"/>
              <a:t>Content to go here</a:t>
            </a:r>
            <a:endParaRPr lang="en-US" dirty="0"/>
          </a:p>
        </p:txBody>
      </p:sp>
    </p:spTree>
    <p:extLst>
      <p:ext uri="{BB962C8B-B14F-4D97-AF65-F5344CB8AC3E}">
        <p14:creationId xmlns:p14="http://schemas.microsoft.com/office/powerpoint/2010/main" val="73686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2FEFBB-D8A2-254F-ACE2-E6E90FA1E5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3480107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2FEFBB-D8A2-254F-ACE2-E6E90FA1E585}"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396086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2FEFBB-D8A2-254F-ACE2-E6E90FA1E585}"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2741944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2FEFBB-D8A2-254F-ACE2-E6E90FA1E585}"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136720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FEFBB-D8A2-254F-ACE2-E6E90FA1E585}"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32707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C6CEB-73E1-8542-BCBD-BDC998EF286A}"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67933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2FEFBB-D8A2-254F-ACE2-E6E90FA1E585}"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222281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2FEFBB-D8A2-254F-ACE2-E6E90FA1E585}"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1443670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FEFBB-D8A2-254F-ACE2-E6E90FA1E5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392401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FEFBB-D8A2-254F-ACE2-E6E90FA1E585}"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BA3CA-FE0B-EB42-B3C8-64BDC66AC586}" type="slidenum">
              <a:rPr lang="en-US" smtClean="0"/>
              <a:t>‹#›</a:t>
            </a:fld>
            <a:endParaRPr lang="en-US"/>
          </a:p>
        </p:txBody>
      </p:sp>
    </p:spTree>
    <p:extLst>
      <p:ext uri="{BB962C8B-B14F-4D97-AF65-F5344CB8AC3E}">
        <p14:creationId xmlns:p14="http://schemas.microsoft.com/office/powerpoint/2010/main" val="2002917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8D1E6-A3CF-134B-9315-65C8AEC4950B}" type="datetimeFigureOut">
              <a:rPr lang="en-US" smtClean="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480BD-FD13-064D-B015-3C012DADE161}" type="slidenum">
              <a:rPr lang="en-US" smtClean="0"/>
              <a:t>‹#›</a:t>
            </a:fld>
            <a:endParaRPr lang="en-US" dirty="0"/>
          </a:p>
        </p:txBody>
      </p:sp>
    </p:spTree>
    <p:extLst>
      <p:ext uri="{BB962C8B-B14F-4D97-AF65-F5344CB8AC3E}">
        <p14:creationId xmlns:p14="http://schemas.microsoft.com/office/powerpoint/2010/main" val="3270182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C6CEB-73E1-8542-BCBD-BDC998EF286A}"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78601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3C6CEB-73E1-8542-BCBD-BDC998EF286A}"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375098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3C6CEB-73E1-8542-BCBD-BDC998EF286A}"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183069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3C6CEB-73E1-8542-BCBD-BDC998EF286A}"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32968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C6CEB-73E1-8542-BCBD-BDC998EF286A}"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194293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3C6CEB-73E1-8542-BCBD-BDC998EF286A}"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282004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3C6CEB-73E1-8542-BCBD-BDC998EF286A}"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20E32-5CE3-2E4C-BA70-B89985706DBE}" type="slidenum">
              <a:rPr lang="en-US" smtClean="0"/>
              <a:t>‹#›</a:t>
            </a:fld>
            <a:endParaRPr lang="en-US"/>
          </a:p>
        </p:txBody>
      </p:sp>
    </p:spTree>
    <p:extLst>
      <p:ext uri="{BB962C8B-B14F-4D97-AF65-F5344CB8AC3E}">
        <p14:creationId xmlns:p14="http://schemas.microsoft.com/office/powerpoint/2010/main" val="398750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C6CEB-73E1-8542-BCBD-BDC998EF286A}" type="datetimeFigureOut">
              <a:rPr lang="en-US" smtClean="0"/>
              <a:t>3/22/2017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20E32-5CE3-2E4C-BA70-B89985706DBE}" type="slidenum">
              <a:rPr lang="en-US" smtClean="0"/>
              <a:t>‹#›</a:t>
            </a:fld>
            <a:endParaRPr lang="en-US"/>
          </a:p>
        </p:txBody>
      </p:sp>
      <p:pic>
        <p:nvPicPr>
          <p:cNvPr id="7" name="Picture 6" descr="HHH_PPT_Title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48" y="0"/>
            <a:ext cx="9140952" cy="6855714"/>
          </a:xfrm>
          <a:prstGeom prst="rect">
            <a:avLst/>
          </a:prstGeom>
        </p:spPr>
      </p:pic>
    </p:spTree>
    <p:extLst>
      <p:ext uri="{BB962C8B-B14F-4D97-AF65-F5344CB8AC3E}">
        <p14:creationId xmlns:p14="http://schemas.microsoft.com/office/powerpoint/2010/main" val="4077701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HH_PPT_Template0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FEFBB-D8A2-254F-ACE2-E6E90FA1E585}" type="datetimeFigureOut">
              <a:rPr lang="en-US" smtClean="0"/>
              <a:t>3/22/2017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BA3CA-FE0B-EB42-B3C8-64BDC66AC586}" type="slidenum">
              <a:rPr lang="en-US" smtClean="0"/>
              <a:t>‹#›</a:t>
            </a:fld>
            <a:endParaRPr lang="en-US"/>
          </a:p>
        </p:txBody>
      </p:sp>
    </p:spTree>
    <p:extLst>
      <p:ext uri="{BB962C8B-B14F-4D97-AF65-F5344CB8AC3E}">
        <p14:creationId xmlns:p14="http://schemas.microsoft.com/office/powerpoint/2010/main" val="290280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autocar.co.uk/car-news/motor-shows-geneva-motor-show/volkswagen-sedric-concept-previews-self-driving-pod-vehicle" TargetMode="External"/><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hyperlink" Target="http://www.telegraph.co.uk/cars/news/geneva-motor-show-2017-vw-group-unveils-sedric-prototype-driverless/" TargetMode="External"/><Relationship Id="rId4" Type="http://schemas.openxmlformats.org/officeDocument/2006/relationships/hyperlink" Target="http://www.dailymail.co.uk/sciencetech/article-4287010/VW-unveil-self-driving-car-post-dieselgate-shift.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hyperlink" Target="mailto:alari@umn.edu" TargetMode="External"/><Relationship Id="rId4" Type="http://schemas.openxmlformats.org/officeDocument/2006/relationships/hyperlink" Target="mailto:douma002@umn.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csw.nhtsa.gov/safercar/v2v/"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330" y="563112"/>
            <a:ext cx="7324870" cy="1470025"/>
          </a:xfrm>
        </p:spPr>
        <p:txBody>
          <a:bodyPr/>
          <a:lstStyle/>
          <a:p>
            <a:pPr algn="l"/>
            <a:r>
              <a:rPr lang="en-US" dirty="0">
                <a:solidFill>
                  <a:srgbClr val="FCB446"/>
                </a:solidFill>
                <a:latin typeface="Arial"/>
                <a:cs typeface="Arial"/>
              </a:rPr>
              <a:t>Broadband Needs for Transportation</a:t>
            </a:r>
          </a:p>
        </p:txBody>
      </p:sp>
      <p:sp>
        <p:nvSpPr>
          <p:cNvPr id="3" name="Subtitle 2"/>
          <p:cNvSpPr>
            <a:spLocks noGrp="1"/>
          </p:cNvSpPr>
          <p:nvPr>
            <p:ph type="subTitle" idx="1"/>
          </p:nvPr>
        </p:nvSpPr>
        <p:spPr>
          <a:xfrm>
            <a:off x="1141368" y="2033137"/>
            <a:ext cx="6400800" cy="1752600"/>
          </a:xfrm>
        </p:spPr>
        <p:txBody>
          <a:bodyPr/>
          <a:lstStyle/>
          <a:p>
            <a:pPr algn="l"/>
            <a:r>
              <a:rPr lang="en-US" sz="2400" dirty="0">
                <a:solidFill>
                  <a:schemeClr val="bg1"/>
                </a:solidFill>
                <a:latin typeface="Arial"/>
                <a:cs typeface="Arial"/>
              </a:rPr>
              <a:t>Frank Douma and </a:t>
            </a:r>
            <a:r>
              <a:rPr lang="en-US" sz="2400" dirty="0" err="1">
                <a:solidFill>
                  <a:schemeClr val="bg1"/>
                </a:solidFill>
                <a:latin typeface="Arial"/>
                <a:cs typeface="Arial"/>
              </a:rPr>
              <a:t>Adeel</a:t>
            </a:r>
            <a:r>
              <a:rPr lang="en-US" sz="2400" dirty="0">
                <a:solidFill>
                  <a:schemeClr val="bg1"/>
                </a:solidFill>
                <a:latin typeface="Arial"/>
                <a:cs typeface="Arial"/>
              </a:rPr>
              <a:t> </a:t>
            </a:r>
            <a:r>
              <a:rPr lang="en-US" sz="2400" dirty="0" err="1">
                <a:solidFill>
                  <a:schemeClr val="bg1"/>
                </a:solidFill>
                <a:latin typeface="Arial"/>
                <a:cs typeface="Arial"/>
              </a:rPr>
              <a:t>Lari</a:t>
            </a:r>
            <a:endParaRPr lang="en-US" sz="2400" dirty="0">
              <a:solidFill>
                <a:schemeClr val="bg1"/>
              </a:solidFill>
              <a:latin typeface="Arial"/>
              <a:cs typeface="Arial"/>
            </a:endParaRPr>
          </a:p>
          <a:p>
            <a:pPr algn="l"/>
            <a:r>
              <a:rPr lang="en-US" sz="2400" dirty="0">
                <a:solidFill>
                  <a:schemeClr val="bg1"/>
                </a:solidFill>
                <a:latin typeface="Arial"/>
                <a:cs typeface="Arial"/>
              </a:rPr>
              <a:t>State and Local Policy Program</a:t>
            </a:r>
          </a:p>
        </p:txBody>
      </p:sp>
      <p:pic>
        <p:nvPicPr>
          <p:cNvPr id="5" name="Picture 4"/>
          <p:cNvPicPr>
            <a:picLocks noChangeAspect="1"/>
          </p:cNvPicPr>
          <p:nvPr/>
        </p:nvPicPr>
        <p:blipFill>
          <a:blip r:embed="rId2"/>
          <a:stretch>
            <a:fillRect/>
          </a:stretch>
        </p:blipFill>
        <p:spPr>
          <a:xfrm>
            <a:off x="258040" y="5882932"/>
            <a:ext cx="1766656" cy="505488"/>
          </a:xfrm>
          <a:prstGeom prst="rect">
            <a:avLst/>
          </a:prstGeom>
        </p:spPr>
      </p:pic>
    </p:spTree>
    <p:extLst>
      <p:ext uri="{BB962C8B-B14F-4D97-AF65-F5344CB8AC3E}">
        <p14:creationId xmlns:p14="http://schemas.microsoft.com/office/powerpoint/2010/main" val="216099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CB446"/>
                </a:solidFill>
                <a:latin typeface="Arial"/>
                <a:cs typeface="Arial"/>
              </a:rPr>
              <a:t>V2I</a:t>
            </a:r>
            <a:br>
              <a:rPr lang="en-US" dirty="0">
                <a:solidFill>
                  <a:srgbClr val="FCB446"/>
                </a:solidFill>
                <a:latin typeface="Arial"/>
                <a:cs typeface="Arial"/>
              </a:rPr>
            </a:br>
            <a:endParaRPr lang="en-US" dirty="0">
              <a:solidFill>
                <a:srgbClr val="FCB446"/>
              </a:solidFill>
            </a:endParaRPr>
          </a:p>
        </p:txBody>
      </p:sp>
      <p:sp>
        <p:nvSpPr>
          <p:cNvPr id="3" name="Content Placeholder 2"/>
          <p:cNvSpPr>
            <a:spLocks noGrp="1"/>
          </p:cNvSpPr>
          <p:nvPr>
            <p:ph sz="half" idx="1"/>
          </p:nvPr>
        </p:nvSpPr>
        <p:spPr>
          <a:xfrm>
            <a:off x="288524" y="1600200"/>
            <a:ext cx="4496540" cy="4525963"/>
          </a:xfrm>
        </p:spPr>
        <p:txBody>
          <a:bodyPr/>
          <a:lstStyle/>
          <a:p>
            <a:r>
              <a:rPr lang="en-US" sz="2000" dirty="0">
                <a:solidFill>
                  <a:srgbClr val="003F49"/>
                </a:solidFill>
                <a:latin typeface="Arial"/>
                <a:cs typeface="Arial"/>
              </a:rPr>
              <a:t>“Smart Highway”</a:t>
            </a:r>
          </a:p>
          <a:p>
            <a:endParaRPr lang="en-US" sz="2000" dirty="0">
              <a:solidFill>
                <a:srgbClr val="003F49"/>
              </a:solidFill>
              <a:latin typeface="Arial"/>
              <a:cs typeface="Arial"/>
            </a:endParaRPr>
          </a:p>
          <a:p>
            <a:r>
              <a:rPr lang="en-US" sz="2000" dirty="0">
                <a:solidFill>
                  <a:srgbClr val="003F49"/>
                </a:solidFill>
                <a:latin typeface="Arial"/>
                <a:cs typeface="Arial"/>
              </a:rPr>
              <a:t>Infrastructure communicates travel information directly to vehicle</a:t>
            </a:r>
          </a:p>
          <a:p>
            <a:endParaRPr lang="en-US" sz="2000" dirty="0">
              <a:solidFill>
                <a:srgbClr val="003F49"/>
              </a:solidFill>
              <a:latin typeface="Arial"/>
              <a:cs typeface="Arial"/>
            </a:endParaRPr>
          </a:p>
          <a:p>
            <a:r>
              <a:rPr lang="en-US" sz="2000" dirty="0">
                <a:solidFill>
                  <a:srgbClr val="003F49"/>
                </a:solidFill>
                <a:latin typeface="Arial"/>
                <a:cs typeface="Arial"/>
              </a:rPr>
              <a:t>Early Generations deployed (changeable message signs, etc.)</a:t>
            </a:r>
          </a:p>
          <a:p>
            <a:endParaRPr lang="en-US" sz="2000" dirty="0">
              <a:solidFill>
                <a:srgbClr val="003F49"/>
              </a:solidFill>
              <a:latin typeface="Arial"/>
              <a:cs typeface="Arial"/>
            </a:endParaRPr>
          </a:p>
          <a:p>
            <a:r>
              <a:rPr lang="en-US" sz="2000" dirty="0">
                <a:solidFill>
                  <a:srgbClr val="003F49"/>
                </a:solidFill>
                <a:latin typeface="Arial"/>
                <a:cs typeface="Arial"/>
              </a:rPr>
              <a:t>Technology to actually control vehicles shown to be prohibitively expensive</a:t>
            </a:r>
          </a:p>
        </p:txBody>
      </p:sp>
      <p:sp>
        <p:nvSpPr>
          <p:cNvPr id="6" name="TextBox 5"/>
          <p:cNvSpPr txBox="1"/>
          <p:nvPr/>
        </p:nvSpPr>
        <p:spPr>
          <a:xfrm>
            <a:off x="4785064" y="4760790"/>
            <a:ext cx="3746377" cy="830997"/>
          </a:xfrm>
          <a:prstGeom prst="rect">
            <a:avLst/>
          </a:prstGeom>
          <a:noFill/>
        </p:spPr>
        <p:txBody>
          <a:bodyPr wrap="square" rtlCol="0">
            <a:spAutoFit/>
          </a:bodyPr>
          <a:lstStyle/>
          <a:p>
            <a:r>
              <a:rPr lang="en-US" sz="1200" dirty="0"/>
              <a:t>https://www.researchgate.net/profile/Federico_Barrero/publication/272497022/figure/fig4/AS:294750306488323@1447285357438/Fig-5-Vehicle-to-Infrastructure-V2I-communications.png</a:t>
            </a:r>
          </a:p>
        </p:txBody>
      </p:sp>
      <p:pic>
        <p:nvPicPr>
          <p:cNvPr id="8" name="Content Placeholder 7"/>
          <p:cNvPicPr>
            <a:picLocks noGrp="1" noChangeAspect="1"/>
          </p:cNvPicPr>
          <p:nvPr>
            <p:ph sz="half" idx="2"/>
          </p:nvPr>
        </p:nvPicPr>
        <p:blipFill>
          <a:blip r:embed="rId2"/>
          <a:stretch>
            <a:fillRect/>
          </a:stretch>
        </p:blipFill>
        <p:spPr>
          <a:xfrm>
            <a:off x="4785064" y="2856160"/>
            <a:ext cx="4038600" cy="1729958"/>
          </a:xfrm>
          <a:prstGeom prst="rect">
            <a:avLst/>
          </a:prstGeom>
        </p:spPr>
      </p:pic>
    </p:spTree>
    <p:extLst>
      <p:ext uri="{BB962C8B-B14F-4D97-AF65-F5344CB8AC3E}">
        <p14:creationId xmlns:p14="http://schemas.microsoft.com/office/powerpoint/2010/main" val="203459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CB446"/>
                </a:solidFill>
              </a:rPr>
              <a:t>V2X</a:t>
            </a:r>
          </a:p>
        </p:txBody>
      </p:sp>
      <p:pic>
        <p:nvPicPr>
          <p:cNvPr id="4" name="Content Placeholder 3"/>
          <p:cNvPicPr>
            <a:picLocks noGrp="1" noChangeAspect="1"/>
          </p:cNvPicPr>
          <p:nvPr>
            <p:ph idx="4294967295"/>
          </p:nvPr>
        </p:nvPicPr>
        <p:blipFill>
          <a:blip r:embed="rId2"/>
          <a:stretch>
            <a:fillRect/>
          </a:stretch>
        </p:blipFill>
        <p:spPr>
          <a:xfrm>
            <a:off x="263721" y="1417638"/>
            <a:ext cx="8258842" cy="5135034"/>
          </a:xfrm>
          <a:prstGeom prst="rect">
            <a:avLst/>
          </a:prstGeom>
        </p:spPr>
      </p:pic>
      <p:pic>
        <p:nvPicPr>
          <p:cNvPr id="5" name="Picture 4"/>
          <p:cNvPicPr>
            <a:picLocks noChangeAspect="1"/>
          </p:cNvPicPr>
          <p:nvPr/>
        </p:nvPicPr>
        <p:blipFill>
          <a:blip r:embed="rId3"/>
          <a:stretch>
            <a:fillRect/>
          </a:stretch>
        </p:blipFill>
        <p:spPr>
          <a:xfrm>
            <a:off x="7128769" y="6320537"/>
            <a:ext cx="2015231" cy="537463"/>
          </a:xfrm>
          <a:prstGeom prst="rect">
            <a:avLst/>
          </a:prstGeom>
        </p:spPr>
      </p:pic>
    </p:spTree>
    <p:extLst>
      <p:ext uri="{BB962C8B-B14F-4D97-AF65-F5344CB8AC3E}">
        <p14:creationId xmlns:p14="http://schemas.microsoft.com/office/powerpoint/2010/main" val="65305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28845"/>
            <a:ext cx="8229600" cy="4525963"/>
          </a:xfrm>
        </p:spPr>
        <p:txBody>
          <a:bodyPr/>
          <a:lstStyle/>
          <a:p>
            <a:pPr marL="0" indent="0">
              <a:buNone/>
            </a:pPr>
            <a:r>
              <a:rPr lang="en-US" dirty="0">
                <a:solidFill>
                  <a:srgbClr val="840021"/>
                </a:solidFill>
                <a:latin typeface="Arial"/>
                <a:cs typeface="Arial"/>
              </a:rPr>
              <a:t>This is NOT Autonomous</a:t>
            </a:r>
          </a:p>
          <a:p>
            <a:r>
              <a:rPr lang="en-US" sz="2000" dirty="0">
                <a:solidFill>
                  <a:srgbClr val="003F49"/>
                </a:solidFill>
                <a:latin typeface="Arial"/>
                <a:cs typeface="Arial"/>
              </a:rPr>
              <a:t>Autonomous </a:t>
            </a:r>
          </a:p>
          <a:p>
            <a:pPr lvl="1"/>
            <a:r>
              <a:rPr lang="en-US" sz="1600" dirty="0">
                <a:solidFill>
                  <a:srgbClr val="003F49"/>
                </a:solidFill>
                <a:latin typeface="Arial"/>
                <a:cs typeface="Arial"/>
              </a:rPr>
              <a:t>Self-reliant on AI</a:t>
            </a:r>
          </a:p>
          <a:p>
            <a:pPr lvl="1"/>
            <a:r>
              <a:rPr lang="en-US" sz="1600" dirty="0">
                <a:solidFill>
                  <a:srgbClr val="003F49"/>
                </a:solidFill>
                <a:latin typeface="Arial"/>
                <a:cs typeface="Arial"/>
              </a:rPr>
              <a:t>Largely developed by private </a:t>
            </a:r>
            <a:r>
              <a:rPr lang="en-US" sz="1600" dirty="0" smtClean="0">
                <a:solidFill>
                  <a:srgbClr val="003F49"/>
                </a:solidFill>
                <a:latin typeface="Arial"/>
                <a:cs typeface="Arial"/>
              </a:rPr>
              <a:t>sector</a:t>
            </a:r>
            <a:endParaRPr lang="en-US" sz="2000" dirty="0">
              <a:solidFill>
                <a:srgbClr val="003F49"/>
              </a:solidFill>
              <a:latin typeface="Arial"/>
              <a:cs typeface="Arial"/>
            </a:endParaRPr>
          </a:p>
          <a:p>
            <a:r>
              <a:rPr lang="en-US" sz="2000" dirty="0">
                <a:solidFill>
                  <a:srgbClr val="003F49"/>
                </a:solidFill>
                <a:latin typeface="Arial"/>
                <a:cs typeface="Arial"/>
              </a:rPr>
              <a:t>Connected </a:t>
            </a:r>
          </a:p>
          <a:p>
            <a:pPr lvl="1"/>
            <a:r>
              <a:rPr lang="en-US" sz="1600" dirty="0">
                <a:solidFill>
                  <a:srgbClr val="003F49"/>
                </a:solidFill>
                <a:latin typeface="Arial"/>
                <a:cs typeface="Arial"/>
              </a:rPr>
              <a:t>receives all information externally</a:t>
            </a:r>
          </a:p>
          <a:p>
            <a:pPr lvl="1"/>
            <a:r>
              <a:rPr lang="en-US" sz="1600" dirty="0">
                <a:solidFill>
                  <a:srgbClr val="003F49"/>
                </a:solidFill>
                <a:latin typeface="Arial"/>
                <a:cs typeface="Arial"/>
              </a:rPr>
              <a:t>Largely designed and implemented by public </a:t>
            </a:r>
            <a:r>
              <a:rPr lang="en-US" sz="1600" dirty="0" smtClean="0">
                <a:solidFill>
                  <a:srgbClr val="003F49"/>
                </a:solidFill>
                <a:latin typeface="Arial"/>
                <a:cs typeface="Arial"/>
              </a:rPr>
              <a:t>sector</a:t>
            </a:r>
            <a:endParaRPr lang="en-US" sz="2000" dirty="0">
              <a:solidFill>
                <a:srgbClr val="003F49"/>
              </a:solidFill>
              <a:latin typeface="Arial"/>
              <a:cs typeface="Arial"/>
            </a:endParaRPr>
          </a:p>
          <a:p>
            <a:r>
              <a:rPr lang="en-US" sz="2000" dirty="0">
                <a:solidFill>
                  <a:srgbClr val="003F49"/>
                </a:solidFill>
                <a:latin typeface="Arial"/>
                <a:cs typeface="Arial"/>
              </a:rPr>
              <a:t>Automated: potential combination</a:t>
            </a:r>
          </a:p>
          <a:p>
            <a:pPr lvl="1"/>
            <a:r>
              <a:rPr lang="en-US" sz="1600" dirty="0">
                <a:solidFill>
                  <a:srgbClr val="003F49"/>
                </a:solidFill>
                <a:latin typeface="Arial"/>
                <a:cs typeface="Arial"/>
              </a:rPr>
              <a:t>Leverages flexibility and efficiency of autonomous with</a:t>
            </a:r>
          </a:p>
          <a:p>
            <a:pPr lvl="1"/>
            <a:r>
              <a:rPr lang="en-US" sz="1600" dirty="0">
                <a:solidFill>
                  <a:srgbClr val="003F49"/>
                </a:solidFill>
                <a:latin typeface="Arial"/>
                <a:cs typeface="Arial"/>
              </a:rPr>
              <a:t>Benefits of information sharing </a:t>
            </a:r>
            <a:endParaRPr lang="en-US" sz="1600" dirty="0">
              <a:solidFill>
                <a:srgbClr val="003F49"/>
              </a:solidFill>
            </a:endParaRPr>
          </a:p>
        </p:txBody>
      </p:sp>
      <p:pic>
        <p:nvPicPr>
          <p:cNvPr id="4" name="Picture 3"/>
          <p:cNvPicPr>
            <a:picLocks noChangeAspect="1"/>
          </p:cNvPicPr>
          <p:nvPr/>
        </p:nvPicPr>
        <p:blipFill rotWithShape="1">
          <a:blip r:embed="rId2"/>
          <a:srcRect l="3259" t="18760" r="2536" b="53935"/>
          <a:stretch/>
        </p:blipFill>
        <p:spPr>
          <a:xfrm>
            <a:off x="1013552" y="5188947"/>
            <a:ext cx="6533003" cy="1109082"/>
          </a:xfrm>
          <a:prstGeom prst="rect">
            <a:avLst/>
          </a:prstGeom>
          <a:effectLst>
            <a:softEdge rad="127000"/>
          </a:effectLst>
        </p:spPr>
      </p:pic>
      <p:pic>
        <p:nvPicPr>
          <p:cNvPr id="5" name="Picture 4"/>
          <p:cNvPicPr>
            <a:picLocks noChangeAspect="1"/>
          </p:cNvPicPr>
          <p:nvPr/>
        </p:nvPicPr>
        <p:blipFill>
          <a:blip r:embed="rId3"/>
          <a:stretch>
            <a:fillRect/>
          </a:stretch>
        </p:blipFill>
        <p:spPr>
          <a:xfrm>
            <a:off x="5414433" y="1628845"/>
            <a:ext cx="3524512" cy="2167796"/>
          </a:xfrm>
          <a:prstGeom prst="rect">
            <a:avLst/>
          </a:prstGeom>
        </p:spPr>
      </p:pic>
    </p:spTree>
    <p:extLst>
      <p:ext uri="{BB962C8B-B14F-4D97-AF65-F5344CB8AC3E}">
        <p14:creationId xmlns:p14="http://schemas.microsoft.com/office/powerpoint/2010/main" val="319181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CB446"/>
                </a:solidFill>
                <a:latin typeface="Arial"/>
                <a:cs typeface="Arial"/>
              </a:rPr>
              <a:t>Role for Broadband?</a:t>
            </a:r>
            <a:br>
              <a:rPr lang="en-US" dirty="0">
                <a:solidFill>
                  <a:srgbClr val="FCB446"/>
                </a:solidFill>
                <a:latin typeface="Arial"/>
                <a:cs typeface="Arial"/>
              </a:rPr>
            </a:br>
            <a:endParaRPr lang="en-US" dirty="0">
              <a:solidFill>
                <a:srgbClr val="FCB446"/>
              </a:solidFill>
            </a:endParaRPr>
          </a:p>
        </p:txBody>
      </p:sp>
      <p:sp>
        <p:nvSpPr>
          <p:cNvPr id="3" name="Content Placeholder 2"/>
          <p:cNvSpPr>
            <a:spLocks noGrp="1"/>
          </p:cNvSpPr>
          <p:nvPr>
            <p:ph sz="half" idx="1"/>
          </p:nvPr>
        </p:nvSpPr>
        <p:spPr/>
        <p:txBody>
          <a:bodyPr/>
          <a:lstStyle/>
          <a:p>
            <a:endParaRPr lang="en-US" sz="2000" dirty="0">
              <a:solidFill>
                <a:srgbClr val="003F49"/>
              </a:solidFill>
              <a:latin typeface="Arial"/>
              <a:cs typeface="Arial"/>
            </a:endParaRPr>
          </a:p>
          <a:p>
            <a:endParaRPr lang="en-US" sz="2000" dirty="0">
              <a:solidFill>
                <a:srgbClr val="003F49"/>
              </a:solidFill>
              <a:latin typeface="Arial"/>
              <a:cs typeface="Arial"/>
            </a:endParaRPr>
          </a:p>
          <a:p>
            <a:endParaRPr lang="en-US" sz="2000" dirty="0">
              <a:solidFill>
                <a:srgbClr val="003F49"/>
              </a:solidFill>
              <a:latin typeface="Arial"/>
              <a:cs typeface="Arial"/>
            </a:endParaRPr>
          </a:p>
          <a:p>
            <a:r>
              <a:rPr lang="en-US" sz="2000" dirty="0">
                <a:solidFill>
                  <a:srgbClr val="003F49"/>
                </a:solidFill>
                <a:latin typeface="Arial"/>
                <a:cs typeface="Arial"/>
              </a:rPr>
              <a:t>Provide backbone for existing and future V2I and V2V applications</a:t>
            </a:r>
            <a:endParaRPr lang="en-US" sz="2000" dirty="0">
              <a:solidFill>
                <a:srgbClr val="003F49"/>
              </a:solidFill>
            </a:endParaRPr>
          </a:p>
        </p:txBody>
      </p:sp>
      <p:pic>
        <p:nvPicPr>
          <p:cNvPr id="5" name="Content Placeholder 4"/>
          <p:cNvPicPr>
            <a:picLocks noGrp="1" noChangeAspect="1"/>
          </p:cNvPicPr>
          <p:nvPr>
            <p:ph sz="half" idx="2"/>
          </p:nvPr>
        </p:nvPicPr>
        <p:blipFill>
          <a:blip r:embed="rId2"/>
          <a:stretch>
            <a:fillRect/>
          </a:stretch>
        </p:blipFill>
        <p:spPr>
          <a:xfrm>
            <a:off x="4755557" y="1600200"/>
            <a:ext cx="3823886" cy="4525963"/>
          </a:xfrm>
          <a:prstGeom prst="rect">
            <a:avLst/>
          </a:prstGeom>
        </p:spPr>
      </p:pic>
    </p:spTree>
    <p:extLst>
      <p:ext uri="{BB962C8B-B14F-4D97-AF65-F5344CB8AC3E}">
        <p14:creationId xmlns:p14="http://schemas.microsoft.com/office/powerpoint/2010/main" val="15886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CB446"/>
                </a:solidFill>
                <a:latin typeface="Arial"/>
                <a:cs typeface="Arial"/>
              </a:rPr>
              <a:t>Role for Broadband?</a:t>
            </a:r>
            <a:br>
              <a:rPr lang="en-US" dirty="0">
                <a:solidFill>
                  <a:srgbClr val="FCB446"/>
                </a:solidFill>
                <a:latin typeface="Arial"/>
                <a:cs typeface="Arial"/>
              </a:rPr>
            </a:br>
            <a:endParaRPr lang="en-US" dirty="0">
              <a:solidFill>
                <a:srgbClr val="FCB446"/>
              </a:solidFill>
            </a:endParaRPr>
          </a:p>
        </p:txBody>
      </p:sp>
      <p:sp>
        <p:nvSpPr>
          <p:cNvPr id="3" name="Content Placeholder 2"/>
          <p:cNvSpPr>
            <a:spLocks noGrp="1"/>
          </p:cNvSpPr>
          <p:nvPr>
            <p:ph sz="half" idx="1"/>
          </p:nvPr>
        </p:nvSpPr>
        <p:spPr>
          <a:xfrm>
            <a:off x="457200" y="1600200"/>
            <a:ext cx="4191000" cy="4525963"/>
          </a:xfrm>
        </p:spPr>
        <p:txBody>
          <a:bodyPr/>
          <a:lstStyle/>
          <a:p>
            <a:pPr marL="0" indent="0">
              <a:buNone/>
            </a:pPr>
            <a:endParaRPr lang="en-US" sz="2000" dirty="0">
              <a:solidFill>
                <a:srgbClr val="003F49"/>
              </a:solidFill>
              <a:latin typeface="Arial"/>
              <a:cs typeface="Arial"/>
            </a:endParaRPr>
          </a:p>
          <a:p>
            <a:r>
              <a:rPr lang="en-US" sz="2000" dirty="0">
                <a:solidFill>
                  <a:srgbClr val="003F49"/>
                </a:solidFill>
                <a:latin typeface="Arial"/>
                <a:cs typeface="Arial"/>
              </a:rPr>
              <a:t>Not a new idea . . . </a:t>
            </a:r>
          </a:p>
          <a:p>
            <a:endParaRPr lang="en-US" sz="2000" dirty="0">
              <a:solidFill>
                <a:srgbClr val="003F49"/>
              </a:solidFill>
              <a:latin typeface="Arial"/>
              <a:cs typeface="Arial"/>
            </a:endParaRPr>
          </a:p>
          <a:p>
            <a:r>
              <a:rPr lang="en-US" sz="2000" dirty="0">
                <a:solidFill>
                  <a:srgbClr val="003F49"/>
                </a:solidFill>
                <a:latin typeface="Arial"/>
                <a:cs typeface="Arial"/>
              </a:rPr>
              <a:t>But one whose time has come?</a:t>
            </a:r>
          </a:p>
          <a:p>
            <a:endParaRPr lang="en-US" sz="2000" dirty="0">
              <a:solidFill>
                <a:srgbClr val="003F49"/>
              </a:solidFill>
              <a:latin typeface="Arial"/>
              <a:cs typeface="Arial"/>
            </a:endParaRPr>
          </a:p>
          <a:p>
            <a:r>
              <a:rPr lang="en-US" sz="2000" dirty="0">
                <a:solidFill>
                  <a:srgbClr val="003F49"/>
                </a:solidFill>
                <a:latin typeface="Arial"/>
                <a:cs typeface="Arial"/>
              </a:rPr>
              <a:t>Connecting Minnesota (1990’s)</a:t>
            </a:r>
          </a:p>
          <a:p>
            <a:pPr lvl="1"/>
            <a:r>
              <a:rPr lang="en-US" sz="1600" dirty="0">
                <a:solidFill>
                  <a:srgbClr val="003F49"/>
                </a:solidFill>
                <a:latin typeface="Arial"/>
                <a:cs typeface="Arial"/>
              </a:rPr>
              <a:t>Plan to extend 2000 mile fiber backbone network to within 10 miles of &gt;80% of Minnesota’s population</a:t>
            </a:r>
          </a:p>
          <a:p>
            <a:pPr lvl="1"/>
            <a:r>
              <a:rPr lang="en-US" sz="1600" dirty="0">
                <a:solidFill>
                  <a:srgbClr val="003F49"/>
                </a:solidFill>
                <a:latin typeface="Arial"/>
                <a:cs typeface="Arial"/>
              </a:rPr>
              <a:t>Including 1000 miles of freeway ROW</a:t>
            </a:r>
          </a:p>
          <a:p>
            <a:pPr lvl="1"/>
            <a:r>
              <a:rPr lang="en-US" sz="1600" dirty="0">
                <a:solidFill>
                  <a:srgbClr val="003F49"/>
                </a:solidFill>
                <a:latin typeface="Arial"/>
                <a:cs typeface="Arial"/>
              </a:rPr>
              <a:t>20% of capacity reserved for public sector uses</a:t>
            </a:r>
          </a:p>
          <a:p>
            <a:pPr lvl="1"/>
            <a:r>
              <a:rPr lang="en-US" sz="1600" dirty="0">
                <a:solidFill>
                  <a:srgbClr val="003F49"/>
                </a:solidFill>
                <a:latin typeface="Arial"/>
                <a:cs typeface="Arial"/>
              </a:rPr>
              <a:t>Not fully built out</a:t>
            </a:r>
            <a:endParaRPr lang="en-US" sz="1600" dirty="0">
              <a:solidFill>
                <a:srgbClr val="003F49"/>
              </a:solidFill>
            </a:endParaRPr>
          </a:p>
        </p:txBody>
      </p:sp>
      <p:pic>
        <p:nvPicPr>
          <p:cNvPr id="7" name="Content Placeholder 6"/>
          <p:cNvPicPr>
            <a:picLocks noGrp="1" noChangeAspect="1"/>
          </p:cNvPicPr>
          <p:nvPr>
            <p:ph sz="half" idx="2"/>
          </p:nvPr>
        </p:nvPicPr>
        <p:blipFill>
          <a:blip r:embed="rId2"/>
          <a:stretch>
            <a:fillRect/>
          </a:stretch>
        </p:blipFill>
        <p:spPr>
          <a:xfrm>
            <a:off x="4648200" y="1696015"/>
            <a:ext cx="4038600" cy="4334332"/>
          </a:xfrm>
          <a:prstGeom prst="rect">
            <a:avLst/>
          </a:prstGeom>
        </p:spPr>
      </p:pic>
    </p:spTree>
    <p:extLst>
      <p:ext uri="{BB962C8B-B14F-4D97-AF65-F5344CB8AC3E}">
        <p14:creationId xmlns:p14="http://schemas.microsoft.com/office/powerpoint/2010/main" val="375446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94" y="360119"/>
            <a:ext cx="6781800" cy="1600200"/>
          </a:xfrm>
        </p:spPr>
        <p:txBody>
          <a:bodyPr/>
          <a:lstStyle/>
          <a:p>
            <a:pPr algn="l"/>
            <a:r>
              <a:rPr lang="en-US" dirty="0" smtClean="0">
                <a:solidFill>
                  <a:srgbClr val="FCB446"/>
                </a:solidFill>
              </a:rPr>
              <a:t>Mobility and Equity</a:t>
            </a:r>
            <a:endParaRPr lang="en-US" dirty="0">
              <a:solidFill>
                <a:srgbClr val="FCB446"/>
              </a:solidFill>
            </a:endParaRPr>
          </a:p>
        </p:txBody>
      </p:sp>
      <p:sp>
        <p:nvSpPr>
          <p:cNvPr id="11" name="Content Placeholder 2"/>
          <p:cNvSpPr txBox="1">
            <a:spLocks/>
          </p:cNvSpPr>
          <p:nvPr/>
        </p:nvSpPr>
        <p:spPr>
          <a:xfrm>
            <a:off x="727113" y="1706658"/>
            <a:ext cx="4416387" cy="3989061"/>
          </a:xfrm>
          <a:prstGeom prst="rect">
            <a:avLst/>
          </a:prstGeom>
        </p:spPr>
        <p:txBody>
          <a:bodyPr vert="horz" lIns="68580" tIns="34290" rIns="68580" bIns="34290" rtlCol="0">
            <a:normAutofit/>
          </a:bodyPr>
          <a:lstStyle/>
          <a:p>
            <a:pPr marL="257175" indent="-257175">
              <a:spcBef>
                <a:spcPct val="20000"/>
              </a:spcBef>
              <a:buFont typeface="Arial" pitchFamily="34" charset="0"/>
              <a:buChar char="•"/>
              <a:defRPr/>
            </a:pPr>
            <a:r>
              <a:rPr lang="en-US" sz="2400" dirty="0"/>
              <a:t>Expanded user base</a:t>
            </a:r>
          </a:p>
          <a:p>
            <a:pPr marL="600075" lvl="1" indent="-257175">
              <a:spcBef>
                <a:spcPct val="20000"/>
              </a:spcBef>
              <a:buFont typeface="Arial" pitchFamily="34" charset="0"/>
              <a:buChar char="•"/>
            </a:pPr>
            <a:r>
              <a:rPr lang="en-US" sz="2400" dirty="0"/>
              <a:t>Disabled</a:t>
            </a:r>
          </a:p>
          <a:p>
            <a:pPr marL="600075" lvl="1" indent="-257175">
              <a:spcBef>
                <a:spcPct val="20000"/>
              </a:spcBef>
              <a:buFont typeface="Arial" pitchFamily="34" charset="0"/>
              <a:buChar char="•"/>
            </a:pPr>
            <a:r>
              <a:rPr lang="en-US" sz="2400" dirty="0"/>
              <a:t>Seniors</a:t>
            </a:r>
          </a:p>
          <a:p>
            <a:pPr marL="600075" lvl="1" indent="-257175">
              <a:spcBef>
                <a:spcPct val="20000"/>
              </a:spcBef>
              <a:buFont typeface="Arial" pitchFamily="34" charset="0"/>
              <a:buChar char="•"/>
            </a:pPr>
            <a:r>
              <a:rPr lang="en-US" sz="2400" dirty="0" smtClean="0"/>
              <a:t>Poor</a:t>
            </a:r>
            <a:endParaRPr lang="en-US" sz="2400" dirty="0"/>
          </a:p>
          <a:p>
            <a:pPr marL="600075" lvl="1" indent="-257175">
              <a:spcBef>
                <a:spcPct val="20000"/>
              </a:spcBef>
              <a:buFont typeface="Arial" pitchFamily="34" charset="0"/>
              <a:buChar char="•"/>
            </a:pPr>
            <a:r>
              <a:rPr lang="en-US" sz="2400" dirty="0"/>
              <a:t>Children?</a:t>
            </a:r>
          </a:p>
          <a:p>
            <a:pPr marL="257175" indent="-257175">
              <a:spcBef>
                <a:spcPct val="20000"/>
              </a:spcBef>
              <a:buFont typeface="Arial" pitchFamily="34" charset="0"/>
              <a:buChar char="•"/>
              <a:defRPr/>
            </a:pPr>
            <a:r>
              <a:rPr lang="en-US" sz="2400" dirty="0"/>
              <a:t>Increased Independence</a:t>
            </a:r>
          </a:p>
          <a:p>
            <a:pPr marL="257175" indent="-257175">
              <a:spcBef>
                <a:spcPct val="20000"/>
              </a:spcBef>
              <a:buFont typeface="Arial" pitchFamily="34" charset="0"/>
              <a:buChar char="•"/>
              <a:defRPr/>
            </a:pPr>
            <a:r>
              <a:rPr lang="en-US" sz="2400" dirty="0"/>
              <a:t>Decreased Cost of Travel??</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429" y="3748298"/>
            <a:ext cx="3414433" cy="213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130" y="1677367"/>
            <a:ext cx="3292929" cy="185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928" y="2243271"/>
            <a:ext cx="1905000" cy="152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528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5101"/>
          <a:stretch/>
        </p:blipFill>
        <p:spPr>
          <a:xfrm>
            <a:off x="1357313" y="1300162"/>
            <a:ext cx="6429375" cy="3614738"/>
          </a:xfrm>
          <a:prstGeom prst="rect">
            <a:avLst/>
          </a:prstGeom>
        </p:spPr>
      </p:pic>
      <p:sp>
        <p:nvSpPr>
          <p:cNvPr id="3" name="TextBox 2"/>
          <p:cNvSpPr txBox="1"/>
          <p:nvPr/>
        </p:nvSpPr>
        <p:spPr>
          <a:xfrm>
            <a:off x="400050" y="4972051"/>
            <a:ext cx="8343900" cy="1131079"/>
          </a:xfrm>
          <a:prstGeom prst="rect">
            <a:avLst/>
          </a:prstGeom>
          <a:noFill/>
        </p:spPr>
        <p:txBody>
          <a:bodyPr wrap="square" rtlCol="0">
            <a:spAutoFit/>
          </a:bodyPr>
          <a:lstStyle/>
          <a:p>
            <a:r>
              <a:rPr lang="en-US" sz="1350" dirty="0">
                <a:hlinkClick r:id="rId3"/>
              </a:rPr>
              <a:t>http://www.autocar.co.uk/car-news/motor-shows-geneva-motor-show/volkswagen-sedric-concept-previews-self-driving-pod-vehicle</a:t>
            </a:r>
            <a:endParaRPr lang="en-US" sz="1350" dirty="0"/>
          </a:p>
          <a:p>
            <a:r>
              <a:rPr lang="en-US" sz="1350" dirty="0">
                <a:hlinkClick r:id="rId4"/>
              </a:rPr>
              <a:t>http://www.dailymail.co.uk/sciencetech/article-4287010/VW-unveil-self-driving-car-post-dieselgate-shift.html</a:t>
            </a:r>
            <a:endParaRPr lang="en-US" sz="1350" dirty="0"/>
          </a:p>
          <a:p>
            <a:r>
              <a:rPr lang="en-US" sz="1350" dirty="0">
                <a:hlinkClick r:id="rId5"/>
              </a:rPr>
              <a:t>http://www.telegraph.co.uk/cars/news/geneva-motor-show-2017-vw-group-unveils-sedric-prototype-driverless/</a:t>
            </a:r>
            <a:endParaRPr lang="en-US" sz="1350" dirty="0"/>
          </a:p>
          <a:p>
            <a:endParaRPr lang="en-US" sz="1350" dirty="0"/>
          </a:p>
        </p:txBody>
      </p:sp>
      <p:pic>
        <p:nvPicPr>
          <p:cNvPr id="4" name="Picture 3"/>
          <p:cNvPicPr>
            <a:picLocks noChangeAspect="1"/>
          </p:cNvPicPr>
          <p:nvPr/>
        </p:nvPicPr>
        <p:blipFill>
          <a:blip r:embed="rId6"/>
          <a:stretch>
            <a:fillRect/>
          </a:stretch>
        </p:blipFill>
        <p:spPr>
          <a:xfrm>
            <a:off x="1828800" y="1500187"/>
            <a:ext cx="5463542" cy="3414713"/>
          </a:xfrm>
          <a:prstGeom prst="rect">
            <a:avLst/>
          </a:prstGeom>
        </p:spPr>
      </p:pic>
      <p:pic>
        <p:nvPicPr>
          <p:cNvPr id="5" name="Picture 4"/>
          <p:cNvPicPr>
            <a:picLocks noChangeAspect="1"/>
          </p:cNvPicPr>
          <p:nvPr/>
        </p:nvPicPr>
        <p:blipFill>
          <a:blip r:embed="rId7"/>
          <a:stretch>
            <a:fillRect/>
          </a:stretch>
        </p:blipFill>
        <p:spPr>
          <a:xfrm>
            <a:off x="1823605" y="1300162"/>
            <a:ext cx="5408843" cy="3604022"/>
          </a:xfrm>
          <a:prstGeom prst="rect">
            <a:avLst/>
          </a:prstGeom>
        </p:spPr>
      </p:pic>
      <p:sp>
        <p:nvSpPr>
          <p:cNvPr id="7" name="Rectangle 6"/>
          <p:cNvSpPr/>
          <p:nvPr/>
        </p:nvSpPr>
        <p:spPr>
          <a:xfrm>
            <a:off x="400050" y="321075"/>
            <a:ext cx="4423519" cy="769441"/>
          </a:xfrm>
          <a:prstGeom prst="rect">
            <a:avLst/>
          </a:prstGeom>
        </p:spPr>
        <p:txBody>
          <a:bodyPr wrap="none">
            <a:spAutoFit/>
          </a:bodyPr>
          <a:lstStyle/>
          <a:p>
            <a:r>
              <a:rPr lang="en-US" sz="4400" dirty="0">
                <a:solidFill>
                  <a:srgbClr val="FCB446"/>
                </a:solidFill>
                <a:latin typeface="+mj-lt"/>
                <a:ea typeface="+mj-ea"/>
                <a:cs typeface="+mj-cs"/>
              </a:rPr>
              <a:t>Improved</a:t>
            </a:r>
            <a:r>
              <a:rPr lang="en-US" sz="4400" dirty="0">
                <a:solidFill>
                  <a:srgbClr val="FCB446"/>
                </a:solidFill>
                <a:ea typeface="+mj-ea"/>
                <a:cs typeface="+mj-cs"/>
              </a:rPr>
              <a:t> </a:t>
            </a:r>
            <a:r>
              <a:rPr lang="en-US" sz="4400" dirty="0" smtClean="0">
                <a:solidFill>
                  <a:srgbClr val="FCB446"/>
                </a:solidFill>
                <a:ea typeface="+mj-ea"/>
                <a:cs typeface="+mj-cs"/>
              </a:rPr>
              <a:t>Mobility</a:t>
            </a:r>
            <a:endParaRPr lang="en-US" dirty="0"/>
          </a:p>
        </p:txBody>
      </p:sp>
    </p:spTree>
    <p:extLst>
      <p:ext uri="{BB962C8B-B14F-4D97-AF65-F5344CB8AC3E}">
        <p14:creationId xmlns:p14="http://schemas.microsoft.com/office/powerpoint/2010/main" val="30309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CB446"/>
                </a:solidFill>
              </a:rPr>
              <a:t>Improved Transit</a:t>
            </a:r>
            <a:endParaRPr lang="en-US" dirty="0">
              <a:solidFill>
                <a:srgbClr val="FCB446"/>
              </a:solidFill>
            </a:endParaRPr>
          </a:p>
        </p:txBody>
      </p:sp>
      <p:sp>
        <p:nvSpPr>
          <p:cNvPr id="3" name="Content Placeholder 2"/>
          <p:cNvSpPr>
            <a:spLocks noGrp="1"/>
          </p:cNvSpPr>
          <p:nvPr>
            <p:ph sz="half" idx="1"/>
          </p:nvPr>
        </p:nvSpPr>
        <p:spPr>
          <a:xfrm>
            <a:off x="701023" y="1580580"/>
            <a:ext cx="4361428" cy="4335477"/>
          </a:xfrm>
        </p:spPr>
        <p:txBody>
          <a:bodyPr>
            <a:normAutofit fontScale="92500" lnSpcReduction="10000"/>
          </a:bodyPr>
          <a:lstStyle/>
          <a:p>
            <a:r>
              <a:rPr lang="en-US" dirty="0" smtClean="0"/>
              <a:t>First and Last Mile Solution for Transit</a:t>
            </a:r>
          </a:p>
          <a:p>
            <a:r>
              <a:rPr lang="en-US" dirty="0"/>
              <a:t>C</a:t>
            </a:r>
            <a:r>
              <a:rPr lang="en-US" dirty="0" smtClean="0"/>
              <a:t>omplement </a:t>
            </a:r>
            <a:r>
              <a:rPr lang="en-US" dirty="0"/>
              <a:t>to existing </a:t>
            </a:r>
            <a:r>
              <a:rPr lang="en-US" dirty="0" smtClean="0"/>
              <a:t>service</a:t>
            </a:r>
            <a:endParaRPr lang="en-US" dirty="0"/>
          </a:p>
          <a:p>
            <a:r>
              <a:rPr lang="en-US" dirty="0" smtClean="0"/>
              <a:t>Increase the impact of transit stations on adjoining properties</a:t>
            </a:r>
          </a:p>
          <a:p>
            <a:r>
              <a:rPr lang="en-US" dirty="0"/>
              <a:t>Greater efficiency in low </a:t>
            </a:r>
            <a:r>
              <a:rPr lang="en-US" dirty="0" smtClean="0"/>
              <a:t>density</a:t>
            </a:r>
            <a:endParaRPr lang="en-US" dirty="0"/>
          </a:p>
          <a:p>
            <a:r>
              <a:rPr lang="en-US" dirty="0" smtClean="0"/>
              <a:t>From few blocks to maybe a mile?</a:t>
            </a:r>
          </a:p>
          <a:p>
            <a:pPr lvl="1"/>
            <a:endParaRPr lang="en-US" sz="1800" dirty="0"/>
          </a:p>
          <a:p>
            <a:pPr lvl="1"/>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451" y="1883154"/>
            <a:ext cx="3687798" cy="240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62452" y="4318299"/>
            <a:ext cx="2942705" cy="300082"/>
          </a:xfrm>
          <a:prstGeom prst="rect">
            <a:avLst/>
          </a:prstGeom>
          <a:noFill/>
        </p:spPr>
        <p:txBody>
          <a:bodyPr wrap="square" rtlCol="0">
            <a:spAutoFit/>
          </a:bodyPr>
          <a:lstStyle/>
          <a:p>
            <a:r>
              <a:rPr lang="en-US" sz="1350" dirty="0"/>
              <a:t>https://meetolli.auto/manual.html</a:t>
            </a:r>
          </a:p>
        </p:txBody>
      </p:sp>
    </p:spTree>
    <p:extLst>
      <p:ext uri="{BB962C8B-B14F-4D97-AF65-F5344CB8AC3E}">
        <p14:creationId xmlns:p14="http://schemas.microsoft.com/office/powerpoint/2010/main" val="156528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FCB446"/>
                </a:solidFill>
              </a:rPr>
              <a:t>Land Use/Planning</a:t>
            </a:r>
          </a:p>
        </p:txBody>
      </p:sp>
      <p:sp>
        <p:nvSpPr>
          <p:cNvPr id="3" name="Content Placeholder 2"/>
          <p:cNvSpPr>
            <a:spLocks noGrp="1"/>
          </p:cNvSpPr>
          <p:nvPr>
            <p:ph sz="half" idx="1"/>
          </p:nvPr>
        </p:nvSpPr>
        <p:spPr/>
        <p:txBody>
          <a:bodyPr>
            <a:normAutofit fontScale="92500" lnSpcReduction="20000"/>
          </a:bodyPr>
          <a:lstStyle/>
          <a:p>
            <a:r>
              <a:rPr lang="en-US" sz="2400" dirty="0"/>
              <a:t>Urban areas will be earliest to be impacted</a:t>
            </a:r>
          </a:p>
          <a:p>
            <a:pPr marL="0" indent="0">
              <a:buNone/>
            </a:pPr>
            <a:endParaRPr lang="en-US" sz="2400" dirty="0"/>
          </a:p>
          <a:p>
            <a:r>
              <a:rPr lang="en-US" sz="2400" dirty="0"/>
              <a:t>Parking </a:t>
            </a:r>
          </a:p>
          <a:p>
            <a:pPr lvl="1"/>
            <a:r>
              <a:rPr lang="en-US" sz="2400" dirty="0"/>
              <a:t>Decoupled from the building</a:t>
            </a:r>
          </a:p>
          <a:p>
            <a:r>
              <a:rPr lang="en-US" sz="2400" dirty="0"/>
              <a:t>Shoup</a:t>
            </a:r>
          </a:p>
          <a:p>
            <a:pPr lvl="1"/>
            <a:r>
              <a:rPr lang="en-US" sz="2400" dirty="0"/>
              <a:t>CBD’s &gt; 30% is devoted to parking</a:t>
            </a:r>
          </a:p>
          <a:p>
            <a:r>
              <a:rPr lang="en-US" sz="2400" dirty="0"/>
              <a:t>McKinsey</a:t>
            </a:r>
          </a:p>
          <a:p>
            <a:pPr lvl="1"/>
            <a:r>
              <a:rPr lang="en-US" sz="2400" dirty="0"/>
              <a:t>Area devoted to parking will reduce by &gt;60 billion square ft. it is &gt; 40% of current use</a:t>
            </a:r>
          </a:p>
          <a:p>
            <a:pPr lvl="1"/>
            <a:endParaRPr lang="en-US" dirty="0"/>
          </a:p>
        </p:txBody>
      </p:sp>
      <p:pic>
        <p:nvPicPr>
          <p:cNvPr id="5" name="Content Placeholder 4"/>
          <p:cNvPicPr>
            <a:picLocks noGrp="1" noChangeAspect="1"/>
          </p:cNvPicPr>
          <p:nvPr>
            <p:ph sz="half" idx="2"/>
          </p:nvPr>
        </p:nvPicPr>
        <p:blipFill>
          <a:blip r:embed="rId2"/>
          <a:stretch>
            <a:fillRect/>
          </a:stretch>
        </p:blipFill>
        <p:spPr>
          <a:xfrm>
            <a:off x="4648200" y="2319442"/>
            <a:ext cx="4038600" cy="3087479"/>
          </a:xfrm>
          <a:prstGeom prst="rect">
            <a:avLst/>
          </a:prstGeom>
        </p:spPr>
      </p:pic>
    </p:spTree>
    <p:extLst>
      <p:ext uri="{BB962C8B-B14F-4D97-AF65-F5344CB8AC3E}">
        <p14:creationId xmlns:p14="http://schemas.microsoft.com/office/powerpoint/2010/main" val="570275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0506" y="1628845"/>
            <a:ext cx="8615190" cy="4525963"/>
          </a:xfrm>
        </p:spPr>
        <p:txBody>
          <a:bodyPr/>
          <a:lstStyle/>
          <a:p>
            <a:pPr marL="0" indent="0">
              <a:buNone/>
            </a:pPr>
            <a:r>
              <a:rPr lang="en-US" dirty="0">
                <a:solidFill>
                  <a:srgbClr val="840021"/>
                </a:solidFill>
                <a:latin typeface="Arial"/>
                <a:cs typeface="Arial"/>
              </a:rPr>
              <a:t>Other </a:t>
            </a:r>
            <a:r>
              <a:rPr lang="en-US" dirty="0" smtClean="0">
                <a:solidFill>
                  <a:srgbClr val="840021"/>
                </a:solidFill>
                <a:latin typeface="Arial"/>
                <a:cs typeface="Arial"/>
              </a:rPr>
              <a:t>broadband applications to transportation</a:t>
            </a:r>
            <a:endParaRPr lang="en-US" dirty="0">
              <a:solidFill>
                <a:srgbClr val="840021"/>
              </a:solidFill>
              <a:latin typeface="Arial"/>
              <a:cs typeface="Arial"/>
            </a:endParaRPr>
          </a:p>
          <a:p>
            <a:r>
              <a:rPr lang="en-US" sz="2000" dirty="0">
                <a:solidFill>
                  <a:srgbClr val="003F49"/>
                </a:solidFill>
                <a:latin typeface="Arial"/>
                <a:cs typeface="Arial"/>
              </a:rPr>
              <a:t>Telework</a:t>
            </a:r>
          </a:p>
          <a:p>
            <a:endParaRPr lang="en-US" sz="2000" dirty="0">
              <a:solidFill>
                <a:srgbClr val="003F49"/>
              </a:solidFill>
              <a:latin typeface="Arial"/>
              <a:cs typeface="Arial"/>
            </a:endParaRPr>
          </a:p>
          <a:p>
            <a:r>
              <a:rPr lang="en-US" sz="2000" dirty="0">
                <a:solidFill>
                  <a:srgbClr val="003F49"/>
                </a:solidFill>
                <a:latin typeface="Arial"/>
                <a:cs typeface="Arial"/>
              </a:rPr>
              <a:t>Telemedicine</a:t>
            </a:r>
          </a:p>
          <a:p>
            <a:endParaRPr lang="en-US" sz="2000" dirty="0">
              <a:solidFill>
                <a:srgbClr val="003F49"/>
              </a:solidFill>
              <a:latin typeface="Arial"/>
              <a:cs typeface="Arial"/>
            </a:endParaRPr>
          </a:p>
          <a:p>
            <a:r>
              <a:rPr lang="en-US" sz="2000" dirty="0">
                <a:solidFill>
                  <a:srgbClr val="003F49"/>
                </a:solidFill>
                <a:latin typeface="Arial"/>
                <a:cs typeface="Arial"/>
              </a:rPr>
              <a:t>Greater entertainment options</a:t>
            </a:r>
          </a:p>
          <a:p>
            <a:endParaRPr lang="en-US" sz="2000" dirty="0">
              <a:solidFill>
                <a:srgbClr val="003F49"/>
              </a:solidFill>
              <a:latin typeface="Arial"/>
              <a:cs typeface="Arial"/>
            </a:endParaRPr>
          </a:p>
          <a:p>
            <a:pPr lvl="1"/>
            <a:r>
              <a:rPr lang="en-US" sz="2000" dirty="0">
                <a:solidFill>
                  <a:srgbClr val="003F49"/>
                </a:solidFill>
                <a:latin typeface="Arial"/>
                <a:cs typeface="Arial"/>
              </a:rPr>
              <a:t>Reduce need for peak period travel</a:t>
            </a:r>
            <a:endParaRPr lang="en-US" sz="2000" dirty="0">
              <a:solidFill>
                <a:srgbClr val="003F49"/>
              </a:solidFill>
            </a:endParaRPr>
          </a:p>
          <a:p>
            <a:pPr lvl="1"/>
            <a:r>
              <a:rPr lang="en-US" sz="2000" dirty="0">
                <a:solidFill>
                  <a:srgbClr val="003F49"/>
                </a:solidFill>
                <a:latin typeface="Arial"/>
                <a:cs typeface="Arial"/>
              </a:rPr>
              <a:t>Allow for greater choice in residential and business location</a:t>
            </a:r>
          </a:p>
          <a:p>
            <a:pPr lvl="1"/>
            <a:r>
              <a:rPr lang="en-US" sz="2000" dirty="0">
                <a:solidFill>
                  <a:srgbClr val="003F49"/>
                </a:solidFill>
                <a:latin typeface="Arial"/>
                <a:cs typeface="Arial"/>
              </a:rPr>
              <a:t>Improve quality of life</a:t>
            </a:r>
          </a:p>
        </p:txBody>
      </p:sp>
    </p:spTree>
    <p:extLst>
      <p:ext uri="{BB962C8B-B14F-4D97-AF65-F5344CB8AC3E}">
        <p14:creationId xmlns:p14="http://schemas.microsoft.com/office/powerpoint/2010/main" val="48293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28845"/>
            <a:ext cx="8229600" cy="4525963"/>
          </a:xfrm>
        </p:spPr>
        <p:txBody>
          <a:bodyPr/>
          <a:lstStyle/>
          <a:p>
            <a:pPr marL="0" indent="0">
              <a:buNone/>
            </a:pPr>
            <a:r>
              <a:rPr lang="en-US" dirty="0">
                <a:solidFill>
                  <a:srgbClr val="840021"/>
                </a:solidFill>
                <a:latin typeface="Arial"/>
                <a:cs typeface="Arial"/>
              </a:rPr>
              <a:t>Overview</a:t>
            </a:r>
          </a:p>
          <a:p>
            <a:pPr marL="457200" indent="-457200">
              <a:buFont typeface="+mj-lt"/>
              <a:buAutoNum type="arabicPeriod"/>
            </a:pPr>
            <a:r>
              <a:rPr lang="en-US" sz="2000" dirty="0">
                <a:solidFill>
                  <a:srgbClr val="003F49"/>
                </a:solidFill>
                <a:latin typeface="Arial"/>
                <a:cs typeface="Arial"/>
              </a:rPr>
              <a:t>Transportation and Telecommunication: “Connection”</a:t>
            </a:r>
          </a:p>
          <a:p>
            <a:pPr marL="457200" indent="-457200">
              <a:buFont typeface="+mj-lt"/>
              <a:buAutoNum type="arabicPeriod"/>
            </a:pPr>
            <a:endParaRPr lang="en-US" sz="2000" dirty="0">
              <a:solidFill>
                <a:srgbClr val="003F49"/>
              </a:solidFill>
              <a:latin typeface="Arial"/>
              <a:cs typeface="Arial"/>
            </a:endParaRPr>
          </a:p>
          <a:p>
            <a:pPr marL="457200" indent="-457200">
              <a:buFont typeface="+mj-lt"/>
              <a:buAutoNum type="arabicPeriod"/>
            </a:pPr>
            <a:r>
              <a:rPr lang="en-US" sz="2000" dirty="0">
                <a:solidFill>
                  <a:srgbClr val="003F49"/>
                </a:solidFill>
                <a:latin typeface="Arial"/>
                <a:cs typeface="Arial"/>
              </a:rPr>
              <a:t>Definitions of “Connected”</a:t>
            </a:r>
          </a:p>
          <a:p>
            <a:pPr marL="457200" indent="-457200">
              <a:buFont typeface="+mj-lt"/>
              <a:buAutoNum type="arabicPeriod"/>
            </a:pPr>
            <a:endParaRPr lang="en-US" sz="2000" dirty="0">
              <a:solidFill>
                <a:srgbClr val="003F49"/>
              </a:solidFill>
              <a:latin typeface="Arial"/>
              <a:cs typeface="Arial"/>
            </a:endParaRPr>
          </a:p>
          <a:p>
            <a:pPr marL="457200" indent="-457200">
              <a:buFont typeface="+mj-lt"/>
              <a:buAutoNum type="arabicPeriod"/>
            </a:pPr>
            <a:r>
              <a:rPr lang="en-US" sz="2000" dirty="0">
                <a:solidFill>
                  <a:srgbClr val="003F49"/>
                </a:solidFill>
                <a:latin typeface="Arial"/>
                <a:cs typeface="Arial"/>
              </a:rPr>
              <a:t>Note: this is NOT autonomous </a:t>
            </a:r>
          </a:p>
          <a:p>
            <a:pPr marL="457200" indent="-457200">
              <a:buFont typeface="+mj-lt"/>
              <a:buAutoNum type="arabicPeriod"/>
            </a:pPr>
            <a:endParaRPr lang="en-US" sz="2000" dirty="0">
              <a:solidFill>
                <a:srgbClr val="003F49"/>
              </a:solidFill>
              <a:latin typeface="Arial"/>
              <a:cs typeface="Arial"/>
            </a:endParaRPr>
          </a:p>
          <a:p>
            <a:pPr marL="457200" indent="-457200">
              <a:buFont typeface="+mj-lt"/>
              <a:buAutoNum type="arabicPeriod"/>
            </a:pPr>
            <a:r>
              <a:rPr lang="en-US" sz="2000" dirty="0">
                <a:solidFill>
                  <a:srgbClr val="003F49"/>
                </a:solidFill>
                <a:latin typeface="Arial"/>
                <a:cs typeface="Arial"/>
              </a:rPr>
              <a:t>Role for Broadband: the backbone</a:t>
            </a:r>
          </a:p>
          <a:p>
            <a:pPr marL="457200" indent="-457200">
              <a:buFont typeface="+mj-lt"/>
              <a:buAutoNum type="arabicPeriod"/>
            </a:pPr>
            <a:endParaRPr lang="en-US" sz="2000" dirty="0">
              <a:solidFill>
                <a:srgbClr val="003F49"/>
              </a:solidFill>
              <a:latin typeface="Arial"/>
              <a:cs typeface="Arial"/>
            </a:endParaRPr>
          </a:p>
          <a:p>
            <a:pPr marL="457200" indent="-457200">
              <a:buFont typeface="+mj-lt"/>
              <a:buAutoNum type="arabicPeriod"/>
            </a:pPr>
            <a:r>
              <a:rPr lang="en-US" sz="2000" dirty="0">
                <a:solidFill>
                  <a:srgbClr val="003F49"/>
                </a:solidFill>
                <a:latin typeface="Arial"/>
                <a:cs typeface="Arial"/>
              </a:rPr>
              <a:t>Opportunities for telework and other “virtual” trips</a:t>
            </a:r>
            <a:endParaRPr lang="en-US" sz="2000" dirty="0">
              <a:solidFill>
                <a:srgbClr val="003F49"/>
              </a:solidFill>
            </a:endParaRPr>
          </a:p>
        </p:txBody>
      </p:sp>
    </p:spTree>
    <p:extLst>
      <p:ext uri="{BB962C8B-B14F-4D97-AF65-F5344CB8AC3E}">
        <p14:creationId xmlns:p14="http://schemas.microsoft.com/office/powerpoint/2010/main" val="270039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28845"/>
            <a:ext cx="8229600" cy="4525963"/>
          </a:xfrm>
        </p:spPr>
        <p:txBody>
          <a:bodyPr/>
          <a:lstStyle/>
          <a:p>
            <a:pPr marL="0" indent="0">
              <a:buNone/>
            </a:pPr>
            <a:r>
              <a:rPr lang="en-US" dirty="0">
                <a:solidFill>
                  <a:srgbClr val="840021"/>
                </a:solidFill>
                <a:latin typeface="Arial"/>
                <a:cs typeface="Arial"/>
              </a:rPr>
              <a:t>Other </a:t>
            </a:r>
            <a:r>
              <a:rPr lang="en-US" dirty="0" smtClean="0">
                <a:solidFill>
                  <a:srgbClr val="840021"/>
                </a:solidFill>
                <a:latin typeface="Arial"/>
                <a:cs typeface="Arial"/>
              </a:rPr>
              <a:t>broadband impacts</a:t>
            </a:r>
          </a:p>
          <a:p>
            <a:pPr marL="0" indent="0">
              <a:buNone/>
            </a:pPr>
            <a:endParaRPr lang="en-US" dirty="0">
              <a:solidFill>
                <a:srgbClr val="840021"/>
              </a:solidFill>
              <a:latin typeface="Arial"/>
              <a:cs typeface="Arial"/>
            </a:endParaRPr>
          </a:p>
          <a:p>
            <a:r>
              <a:rPr lang="en-US" altLang="en-US" sz="2000" dirty="0">
                <a:latin typeface="Arial" panose="020B0604020202020204" pitchFamily="34" charset="0"/>
              </a:rPr>
              <a:t>Adds critical amenity to small towns and regional centers</a:t>
            </a:r>
          </a:p>
          <a:p>
            <a:endParaRPr lang="en-US" altLang="en-US" sz="2000" dirty="0">
              <a:latin typeface="Arial" panose="020B0604020202020204" pitchFamily="34" charset="0"/>
            </a:endParaRPr>
          </a:p>
          <a:p>
            <a:r>
              <a:rPr lang="en-US" altLang="en-US" sz="2000" dirty="0">
                <a:latin typeface="Arial" panose="020B0604020202020204" pitchFamily="34" charset="0"/>
              </a:rPr>
              <a:t>Introduces competition in rural Minnesota</a:t>
            </a:r>
          </a:p>
          <a:p>
            <a:endParaRPr lang="en-US" altLang="en-US" sz="2000" dirty="0">
              <a:latin typeface="Arial" panose="020B0604020202020204" pitchFamily="34" charset="0"/>
            </a:endParaRPr>
          </a:p>
          <a:p>
            <a:r>
              <a:rPr lang="en-US" altLang="en-US" sz="2000" dirty="0">
                <a:latin typeface="Arial" panose="020B0604020202020204" pitchFamily="34" charset="0"/>
              </a:rPr>
              <a:t>Expands / Improves telecom services statewide</a:t>
            </a:r>
          </a:p>
          <a:p>
            <a:endParaRPr lang="en-US" altLang="en-US" sz="2000" dirty="0">
              <a:latin typeface="Arial" panose="020B0604020202020204" pitchFamily="34" charset="0"/>
            </a:endParaRPr>
          </a:p>
          <a:p>
            <a:r>
              <a:rPr lang="en-US" altLang="en-US" sz="2000" dirty="0">
                <a:latin typeface="Arial" panose="020B0604020202020204" pitchFamily="34" charset="0"/>
              </a:rPr>
              <a:t>Meets the needs of education and state and local government</a:t>
            </a:r>
          </a:p>
        </p:txBody>
      </p:sp>
    </p:spTree>
    <p:extLst>
      <p:ext uri="{BB962C8B-B14F-4D97-AF65-F5344CB8AC3E}">
        <p14:creationId xmlns:p14="http://schemas.microsoft.com/office/powerpoint/2010/main" val="167954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ID-10015410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1"/>
            <a:ext cx="9144000" cy="519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372100" y="5151807"/>
            <a:ext cx="2628900" cy="207749"/>
          </a:xfrm>
          <a:prstGeom prst="rect">
            <a:avLst/>
          </a:prstGeom>
          <a:noFill/>
        </p:spPr>
        <p:txBody>
          <a:bodyPr>
            <a:spAutoFit/>
          </a:bodyPr>
          <a:lstStyle/>
          <a:p>
            <a:pPr algn="r">
              <a:defRPr/>
            </a:pPr>
            <a:r>
              <a:rPr lang="en-US" sz="750" dirty="0">
                <a:solidFill>
                  <a:schemeClr val="bg1">
                    <a:lumMod val="65000"/>
                  </a:schemeClr>
                </a:solidFill>
              </a:rPr>
              <a:t>Credit: digidreamgrafix] /FreeDigitalPhotos.Net</a:t>
            </a:r>
          </a:p>
        </p:txBody>
      </p:sp>
      <p:sp>
        <p:nvSpPr>
          <p:cNvPr id="3" name="Title 2"/>
          <p:cNvSpPr>
            <a:spLocks noGrp="1"/>
          </p:cNvSpPr>
          <p:nvPr>
            <p:ph type="title"/>
          </p:nvPr>
        </p:nvSpPr>
        <p:spPr/>
        <p:txBody>
          <a:bodyPr/>
          <a:lstStyle/>
          <a:p>
            <a:pPr algn="l"/>
            <a:r>
              <a:rPr lang="en-US" dirty="0" smtClean="0">
                <a:solidFill>
                  <a:schemeClr val="bg1"/>
                </a:solidFill>
              </a:rPr>
              <a:t>Questions?</a:t>
            </a:r>
            <a:endParaRPr lang="en-US" dirty="0">
              <a:solidFill>
                <a:schemeClr val="bg1"/>
              </a:solidFill>
            </a:endParaRPr>
          </a:p>
        </p:txBody>
      </p:sp>
      <p:sp>
        <p:nvSpPr>
          <p:cNvPr id="4" name="Content Placeholder 3"/>
          <p:cNvSpPr>
            <a:spLocks noGrp="1"/>
          </p:cNvSpPr>
          <p:nvPr>
            <p:ph idx="1"/>
          </p:nvPr>
        </p:nvSpPr>
        <p:spPr>
          <a:xfrm>
            <a:off x="0" y="1620488"/>
            <a:ext cx="2958152" cy="2514599"/>
          </a:xfrm>
          <a:solidFill>
            <a:schemeClr val="bg1"/>
          </a:solidFill>
        </p:spPr>
        <p:txBody>
          <a:bodyPr>
            <a:normAutofit fontScale="92500" lnSpcReduction="20000"/>
          </a:bodyPr>
          <a:lstStyle/>
          <a:p>
            <a:pPr marL="0" indent="0">
              <a:buNone/>
            </a:pPr>
            <a:endParaRPr lang="en-US" dirty="0"/>
          </a:p>
          <a:p>
            <a:pPr marL="0" indent="0">
              <a:buNone/>
            </a:pPr>
            <a:r>
              <a:rPr lang="en-US" dirty="0" smtClean="0"/>
              <a:t>Frank Douma</a:t>
            </a:r>
          </a:p>
          <a:p>
            <a:pPr lvl="1"/>
            <a:r>
              <a:rPr lang="en-US" sz="1800" dirty="0">
                <a:hlinkClick r:id="rId4"/>
              </a:rPr>
              <a:t>douma002@umn.edu</a:t>
            </a:r>
            <a:endParaRPr lang="en-US" sz="1800" dirty="0"/>
          </a:p>
          <a:p>
            <a:pPr marL="0" indent="0">
              <a:buNone/>
            </a:pPr>
            <a:endParaRPr lang="en-US" dirty="0"/>
          </a:p>
          <a:p>
            <a:pPr marL="0" indent="0">
              <a:buNone/>
            </a:pPr>
            <a:r>
              <a:rPr lang="en-US" dirty="0" smtClean="0"/>
              <a:t>Adeel Lari</a:t>
            </a:r>
          </a:p>
          <a:p>
            <a:pPr lvl="1"/>
            <a:r>
              <a:rPr lang="en-US" sz="1800" dirty="0">
                <a:hlinkClick r:id="rId5"/>
              </a:rPr>
              <a:t>alari@umn.edu</a:t>
            </a:r>
            <a:endParaRPr lang="en-US" sz="1800" dirty="0"/>
          </a:p>
          <a:p>
            <a:pPr lvl="1"/>
            <a:endParaRPr lang="en-US" dirty="0"/>
          </a:p>
        </p:txBody>
      </p:sp>
    </p:spTree>
    <p:extLst>
      <p:ext uri="{BB962C8B-B14F-4D97-AF65-F5344CB8AC3E}">
        <p14:creationId xmlns:p14="http://schemas.microsoft.com/office/powerpoint/2010/main" val="2867229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6998" y="71022"/>
            <a:ext cx="8229600" cy="1143000"/>
          </a:xfrm>
        </p:spPr>
        <p:txBody>
          <a:bodyPr/>
          <a:lstStyle/>
          <a:p>
            <a:pPr algn="l"/>
            <a:r>
              <a:rPr lang="en-US" sz="4000" dirty="0">
                <a:solidFill>
                  <a:srgbClr val="FCB446"/>
                </a:solidFill>
                <a:latin typeface="Arial"/>
                <a:cs typeface="Arial"/>
              </a:rPr>
              <a:t>Transportation and Telecommunication</a:t>
            </a:r>
            <a:br>
              <a:rPr lang="en-US" sz="4000" dirty="0">
                <a:solidFill>
                  <a:srgbClr val="FCB446"/>
                </a:solidFill>
                <a:latin typeface="Arial"/>
                <a:cs typeface="Arial"/>
              </a:rPr>
            </a:br>
            <a:endParaRPr lang="en-US" sz="4000" dirty="0">
              <a:solidFill>
                <a:srgbClr val="FCB446"/>
              </a:solidFill>
            </a:endParaRPr>
          </a:p>
        </p:txBody>
      </p:sp>
      <p:sp>
        <p:nvSpPr>
          <p:cNvPr id="3" name="Content Placeholder 2"/>
          <p:cNvSpPr>
            <a:spLocks noGrp="1"/>
          </p:cNvSpPr>
          <p:nvPr>
            <p:ph sz="half" idx="1"/>
          </p:nvPr>
        </p:nvSpPr>
        <p:spPr/>
        <p:txBody>
          <a:bodyPr/>
          <a:lstStyle/>
          <a:p>
            <a:r>
              <a:rPr lang="en-US" sz="2000" dirty="0">
                <a:solidFill>
                  <a:srgbClr val="003F49"/>
                </a:solidFill>
                <a:latin typeface="Arial"/>
                <a:cs typeface="Arial"/>
              </a:rPr>
              <a:t>Many transportation technologies rely upon </a:t>
            </a:r>
            <a:r>
              <a:rPr lang="en-US" sz="2000" dirty="0" err="1">
                <a:solidFill>
                  <a:srgbClr val="003F49"/>
                </a:solidFill>
                <a:latin typeface="Arial"/>
                <a:cs typeface="Arial"/>
              </a:rPr>
              <a:t>telecomunications</a:t>
            </a:r>
            <a:r>
              <a:rPr lang="en-US" sz="2000" dirty="0">
                <a:solidFill>
                  <a:srgbClr val="003F49"/>
                </a:solidFill>
                <a:latin typeface="Arial"/>
                <a:cs typeface="Arial"/>
              </a:rPr>
              <a:t> to function</a:t>
            </a:r>
          </a:p>
          <a:p>
            <a:endParaRPr lang="en-US" sz="2000" dirty="0">
              <a:solidFill>
                <a:srgbClr val="003F49"/>
              </a:solidFill>
              <a:latin typeface="Arial"/>
              <a:cs typeface="Arial"/>
            </a:endParaRPr>
          </a:p>
          <a:p>
            <a:r>
              <a:rPr lang="en-US" sz="2000" dirty="0">
                <a:solidFill>
                  <a:srgbClr val="003F49"/>
                </a:solidFill>
                <a:latin typeface="Arial"/>
                <a:cs typeface="Arial"/>
              </a:rPr>
              <a:t>Can reduce crashes</a:t>
            </a:r>
          </a:p>
          <a:p>
            <a:endParaRPr lang="en-US" sz="2000" dirty="0">
              <a:solidFill>
                <a:srgbClr val="003F49"/>
              </a:solidFill>
              <a:latin typeface="Arial"/>
              <a:cs typeface="Arial"/>
            </a:endParaRPr>
          </a:p>
          <a:p>
            <a:r>
              <a:rPr lang="en-US" sz="2000" dirty="0">
                <a:solidFill>
                  <a:srgbClr val="003F49"/>
                </a:solidFill>
                <a:latin typeface="Arial"/>
                <a:cs typeface="Arial"/>
              </a:rPr>
              <a:t>Improve traffic flow</a:t>
            </a:r>
          </a:p>
          <a:p>
            <a:endParaRPr lang="en-US" sz="2000" dirty="0">
              <a:solidFill>
                <a:srgbClr val="003F49"/>
              </a:solidFill>
              <a:latin typeface="Arial"/>
              <a:cs typeface="Arial"/>
            </a:endParaRPr>
          </a:p>
          <a:p>
            <a:r>
              <a:rPr lang="en-US" sz="2000" dirty="0">
                <a:solidFill>
                  <a:srgbClr val="003F49"/>
                </a:solidFill>
                <a:latin typeface="Arial"/>
                <a:cs typeface="Arial"/>
              </a:rPr>
              <a:t>Balance growth of e-commerce (Just in time delivery)</a:t>
            </a:r>
            <a:endParaRPr lang="en-US" sz="2000" dirty="0">
              <a:solidFill>
                <a:srgbClr val="003F49"/>
              </a:solidFill>
            </a:endParaRPr>
          </a:p>
        </p:txBody>
      </p:sp>
      <p:pic>
        <p:nvPicPr>
          <p:cNvPr id="7" name="Content Placeholder 6"/>
          <p:cNvPicPr>
            <a:picLocks noGrp="1" noChangeAspect="1"/>
          </p:cNvPicPr>
          <p:nvPr>
            <p:ph sz="half" idx="2"/>
          </p:nvPr>
        </p:nvPicPr>
        <p:blipFill>
          <a:blip r:embed="rId2"/>
          <a:stretch>
            <a:fillRect/>
          </a:stretch>
        </p:blipFill>
        <p:spPr>
          <a:xfrm>
            <a:off x="4648200" y="2587537"/>
            <a:ext cx="4038600" cy="2551288"/>
          </a:xfrm>
          <a:prstGeom prst="rect">
            <a:avLst/>
          </a:prstGeom>
        </p:spPr>
      </p:pic>
      <p:sp>
        <p:nvSpPr>
          <p:cNvPr id="9" name="TextBox 8"/>
          <p:cNvSpPr txBox="1"/>
          <p:nvPr/>
        </p:nvSpPr>
        <p:spPr>
          <a:xfrm>
            <a:off x="4793942" y="5291091"/>
            <a:ext cx="3892858" cy="276999"/>
          </a:xfrm>
          <a:prstGeom prst="rect">
            <a:avLst/>
          </a:prstGeom>
          <a:noFill/>
        </p:spPr>
        <p:txBody>
          <a:bodyPr wrap="square" rtlCol="0">
            <a:spAutoFit/>
          </a:bodyPr>
          <a:lstStyle/>
          <a:p>
            <a:r>
              <a:rPr lang="en-US" sz="1200" dirty="0"/>
              <a:t>https://icsw.nhtsa.gov/safercar/v2v/images/V2V-II-1.jpg</a:t>
            </a:r>
          </a:p>
        </p:txBody>
      </p:sp>
    </p:spTree>
    <p:extLst>
      <p:ext uri="{BB962C8B-B14F-4D97-AF65-F5344CB8AC3E}">
        <p14:creationId xmlns:p14="http://schemas.microsoft.com/office/powerpoint/2010/main" val="85340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2821"/>
            <a:ext cx="6781800" cy="762143"/>
          </a:xfrm>
        </p:spPr>
        <p:txBody>
          <a:bodyPr>
            <a:normAutofit/>
          </a:bodyPr>
          <a:lstStyle/>
          <a:p>
            <a:pPr algn="l"/>
            <a:r>
              <a:rPr lang="en-US" dirty="0" smtClean="0">
                <a:solidFill>
                  <a:srgbClr val="FCB446"/>
                </a:solidFill>
              </a:rPr>
              <a:t>Why the Connection?</a:t>
            </a:r>
            <a:endParaRPr lang="en-US" dirty="0">
              <a:solidFill>
                <a:srgbClr val="FCB446"/>
              </a:solidFill>
            </a:endParaRPr>
          </a:p>
        </p:txBody>
      </p:sp>
      <p:sp>
        <p:nvSpPr>
          <p:cNvPr id="4" name="Content Placeholder 3"/>
          <p:cNvSpPr>
            <a:spLocks noGrp="1"/>
          </p:cNvSpPr>
          <p:nvPr>
            <p:ph idx="1"/>
          </p:nvPr>
        </p:nvSpPr>
        <p:spPr>
          <a:xfrm>
            <a:off x="628649" y="1657351"/>
            <a:ext cx="5000969" cy="4357860"/>
          </a:xfrm>
        </p:spPr>
        <p:txBody>
          <a:bodyPr>
            <a:normAutofit fontScale="47500" lnSpcReduction="20000"/>
          </a:bodyPr>
          <a:lstStyle/>
          <a:p>
            <a:pPr marL="0" indent="0">
              <a:buNone/>
            </a:pPr>
            <a:r>
              <a:rPr lang="en-US" sz="8000" dirty="0" smtClean="0"/>
              <a:t>SAFETY</a:t>
            </a:r>
          </a:p>
          <a:p>
            <a:pPr marL="0" indent="0">
              <a:buNone/>
            </a:pPr>
            <a:endParaRPr lang="en-US" b="1" dirty="0" smtClean="0"/>
          </a:p>
          <a:p>
            <a:pPr marL="0" indent="0">
              <a:buNone/>
            </a:pPr>
            <a:r>
              <a:rPr lang="en-US" sz="5000" b="1" dirty="0" smtClean="0"/>
              <a:t>United States</a:t>
            </a:r>
          </a:p>
          <a:p>
            <a:pPr marL="0" indent="0">
              <a:buNone/>
            </a:pPr>
            <a:r>
              <a:rPr lang="en-US" sz="5000" dirty="0"/>
              <a:t>	</a:t>
            </a:r>
            <a:r>
              <a:rPr lang="en-US" sz="5000" dirty="0" smtClean="0"/>
              <a:t>35,092 Deaths in 2015</a:t>
            </a:r>
          </a:p>
          <a:p>
            <a:pPr marL="0" indent="0">
              <a:buNone/>
            </a:pPr>
            <a:r>
              <a:rPr lang="en-US" sz="5000" b="1" dirty="0" smtClean="0"/>
              <a:t>Worldwide</a:t>
            </a:r>
          </a:p>
          <a:p>
            <a:pPr marL="0" indent="0">
              <a:buNone/>
            </a:pPr>
            <a:r>
              <a:rPr lang="en-US" sz="5000" dirty="0"/>
              <a:t>	</a:t>
            </a:r>
            <a:r>
              <a:rPr lang="en-US" sz="5000" dirty="0" smtClean="0"/>
              <a:t>1.25 Million Deaths in 2013</a:t>
            </a:r>
          </a:p>
          <a:p>
            <a:pPr marL="0" indent="0">
              <a:buNone/>
            </a:pPr>
            <a:r>
              <a:rPr lang="en-US" sz="5000" dirty="0"/>
              <a:t>	</a:t>
            </a:r>
            <a:r>
              <a:rPr lang="en-US" sz="5000" dirty="0" smtClean="0"/>
              <a:t>50+ million Injuries</a:t>
            </a:r>
          </a:p>
          <a:p>
            <a:pPr marL="0" indent="0">
              <a:buNone/>
            </a:pPr>
            <a:r>
              <a:rPr lang="en-US" sz="5000" dirty="0" smtClean="0"/>
              <a:t>65+ Million Deaths in 20</a:t>
            </a:r>
            <a:r>
              <a:rPr lang="en-US" sz="5000" baseline="30000" dirty="0" smtClean="0"/>
              <a:t>th</a:t>
            </a:r>
            <a:r>
              <a:rPr lang="en-US" sz="5000" dirty="0" smtClean="0"/>
              <a:t> Century</a:t>
            </a:r>
          </a:p>
          <a:p>
            <a:pPr marL="0" indent="0">
              <a:buNone/>
            </a:pPr>
            <a:r>
              <a:rPr lang="en-US" sz="5000" dirty="0" smtClean="0"/>
              <a:t>Economic Cost &gt; $500 Billion/year</a:t>
            </a:r>
            <a:endParaRPr lang="en-US" sz="5000" dirty="0"/>
          </a:p>
          <a:p>
            <a:pPr marL="0" indent="0">
              <a:buNone/>
            </a:pPr>
            <a:r>
              <a:rPr lang="en-US" sz="5000" dirty="0" smtClean="0"/>
              <a:t>90% percent of accidents caused by driver’s error</a:t>
            </a:r>
          </a:p>
        </p:txBody>
      </p:sp>
      <p:sp>
        <p:nvSpPr>
          <p:cNvPr id="7" name="Content Placeholder 2"/>
          <p:cNvSpPr txBox="1">
            <a:spLocks/>
          </p:cNvSpPr>
          <p:nvPr/>
        </p:nvSpPr>
        <p:spPr>
          <a:xfrm>
            <a:off x="1428750" y="1657350"/>
            <a:ext cx="2171700" cy="3314700"/>
          </a:xfrm>
          <a:prstGeom prst="rect">
            <a:avLst/>
          </a:prstGeom>
        </p:spPr>
        <p:txBody>
          <a:bodyPr vert="horz" lIns="68580" tIns="34290" rIns="68580" bIns="34290" rtlCol="0">
            <a:normAutofit/>
          </a:bodyPr>
          <a:lstStyle/>
          <a:p>
            <a:pPr>
              <a:spcBef>
                <a:spcPct val="20000"/>
              </a:spcBef>
              <a:defRPr/>
            </a:pP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887" y="2716967"/>
            <a:ext cx="245745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195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37" y="1333041"/>
            <a:ext cx="5450824" cy="793214"/>
          </a:xfrm>
        </p:spPr>
        <p:txBody>
          <a:bodyPr/>
          <a:lstStyle/>
          <a:p>
            <a:pPr algn="l"/>
            <a:r>
              <a:rPr lang="en-US" dirty="0" smtClean="0"/>
              <a:t>SAFETY</a:t>
            </a:r>
            <a:endParaRPr lang="en-US" dirty="0"/>
          </a:p>
        </p:txBody>
      </p:sp>
      <p:sp>
        <p:nvSpPr>
          <p:cNvPr id="7" name="Content Placeholder 2"/>
          <p:cNvSpPr txBox="1">
            <a:spLocks/>
          </p:cNvSpPr>
          <p:nvPr/>
        </p:nvSpPr>
        <p:spPr>
          <a:xfrm>
            <a:off x="689854" y="2252003"/>
            <a:ext cx="4479274" cy="2893768"/>
          </a:xfrm>
          <a:prstGeom prst="rect">
            <a:avLst/>
          </a:prstGeom>
        </p:spPr>
        <p:txBody>
          <a:bodyPr vert="horz" lIns="68580" tIns="34290" rIns="68580" bIns="34290" rtlCol="0">
            <a:normAutofit/>
          </a:bodyPr>
          <a:lstStyle/>
          <a:p>
            <a:pPr marL="257175" indent="-257175">
              <a:spcBef>
                <a:spcPct val="20000"/>
              </a:spcBef>
              <a:buFont typeface="Arial" pitchFamily="34" charset="0"/>
              <a:buChar char="•"/>
              <a:defRPr/>
            </a:pPr>
            <a:r>
              <a:rPr lang="en-US" sz="2400" dirty="0"/>
              <a:t>Benefits:</a:t>
            </a:r>
          </a:p>
          <a:p>
            <a:pPr marL="600075" lvl="1" indent="-257175">
              <a:spcBef>
                <a:spcPct val="20000"/>
              </a:spcBef>
              <a:buFont typeface="Arial" pitchFamily="34" charset="0"/>
              <a:buChar char="•"/>
              <a:defRPr/>
            </a:pPr>
            <a:r>
              <a:rPr lang="en-US" sz="2400" dirty="0"/>
              <a:t>Eliminate Driver Error</a:t>
            </a:r>
          </a:p>
          <a:p>
            <a:pPr marL="600075" lvl="1" indent="-257175">
              <a:spcBef>
                <a:spcPct val="20000"/>
              </a:spcBef>
              <a:buFont typeface="Arial" pitchFamily="34" charset="0"/>
              <a:buChar char="•"/>
              <a:defRPr/>
            </a:pPr>
            <a:r>
              <a:rPr lang="en-US" sz="2400" dirty="0"/>
              <a:t>Focus on Crash Avoidance</a:t>
            </a:r>
          </a:p>
          <a:p>
            <a:pPr marL="600075" lvl="1" indent="-257175">
              <a:spcBef>
                <a:spcPct val="20000"/>
              </a:spcBef>
              <a:buFont typeface="Arial" pitchFamily="34" charset="0"/>
              <a:buChar char="•"/>
              <a:defRPr/>
            </a:pPr>
            <a:r>
              <a:rPr lang="en-US" sz="2400" dirty="0"/>
              <a:t>Reduce Fatalities</a:t>
            </a:r>
          </a:p>
        </p:txBody>
      </p:sp>
      <p:sp>
        <p:nvSpPr>
          <p:cNvPr id="5" name="TextBox 4"/>
          <p:cNvSpPr txBox="1"/>
          <p:nvPr/>
        </p:nvSpPr>
        <p:spPr>
          <a:xfrm>
            <a:off x="5772150" y="4514853"/>
            <a:ext cx="1657350" cy="207749"/>
          </a:xfrm>
          <a:prstGeom prst="rect">
            <a:avLst/>
          </a:prstGeom>
          <a:noFill/>
        </p:spPr>
        <p:txBody>
          <a:bodyPr wrap="square" rtlCol="0">
            <a:spAutoFit/>
          </a:bodyPr>
          <a:lstStyle/>
          <a:p>
            <a:r>
              <a:rPr lang="en-US" sz="750" dirty="0"/>
              <a:t>Credit:  www.cers.umn.edu</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811" y="2400299"/>
            <a:ext cx="2699711" cy="211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7537" y="316667"/>
            <a:ext cx="5535975" cy="769441"/>
          </a:xfrm>
          <a:prstGeom prst="rect">
            <a:avLst/>
          </a:prstGeom>
        </p:spPr>
        <p:txBody>
          <a:bodyPr wrap="square">
            <a:spAutoFit/>
          </a:bodyPr>
          <a:lstStyle/>
          <a:p>
            <a:r>
              <a:rPr lang="en-US" sz="4400" dirty="0">
                <a:solidFill>
                  <a:srgbClr val="FCB446"/>
                </a:solidFill>
                <a:ea typeface="+mj-ea"/>
                <a:cs typeface="+mj-cs"/>
              </a:rPr>
              <a:t>Why the Connection?</a:t>
            </a:r>
            <a:endParaRPr lang="en-US" dirty="0"/>
          </a:p>
        </p:txBody>
      </p:sp>
    </p:spTree>
    <p:extLst>
      <p:ext uri="{BB962C8B-B14F-4D97-AF65-F5344CB8AC3E}">
        <p14:creationId xmlns:p14="http://schemas.microsoft.com/office/powerpoint/2010/main" val="337272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a:solidFill>
                  <a:srgbClr val="FCB446"/>
                </a:solidFill>
              </a:rPr>
              <a:t>Why the Connection?</a:t>
            </a:r>
            <a:endParaRPr lang="en-US" dirty="0"/>
          </a:p>
        </p:txBody>
      </p:sp>
      <p:sp>
        <p:nvSpPr>
          <p:cNvPr id="5" name="Text Placeholder 4"/>
          <p:cNvSpPr>
            <a:spLocks noGrp="1"/>
          </p:cNvSpPr>
          <p:nvPr>
            <p:ph type="body" sz="half" idx="4294967295"/>
          </p:nvPr>
        </p:nvSpPr>
        <p:spPr>
          <a:xfrm>
            <a:off x="0" y="5257802"/>
            <a:ext cx="5486400" cy="603647"/>
          </a:xfrm>
        </p:spPr>
        <p:txBody>
          <a:bodyPr>
            <a:normAutofit fontScale="32500" lnSpcReduction="20000"/>
          </a:bodyPr>
          <a:lstStyle/>
          <a:p>
            <a:endParaRPr lang="en-US" dirty="0" smtClean="0"/>
          </a:p>
          <a:p>
            <a:endParaRPr lang="en-US" dirty="0" smtClean="0"/>
          </a:p>
          <a:p>
            <a:r>
              <a:rPr lang="en-US" dirty="0" smtClean="0"/>
              <a:t>source: National Center for Health Statistics (NCHS)</a:t>
            </a:r>
            <a:endParaRPr lang="en-US" dirty="0"/>
          </a:p>
        </p:txBody>
      </p:sp>
      <p:graphicFrame>
        <p:nvGraphicFramePr>
          <p:cNvPr id="2" name="Chart 1"/>
          <p:cNvGraphicFramePr/>
          <p:nvPr/>
        </p:nvGraphicFramePr>
        <p:xfrm>
          <a:off x="609600" y="971550"/>
          <a:ext cx="8153400" cy="4400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707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97596" y="1174800"/>
            <a:ext cx="6781799" cy="738130"/>
          </a:xfrm>
          <a:prstGeom prst="rect">
            <a:avLst/>
          </a:prstGeom>
          <a:noFill/>
          <a:ln>
            <a:noFill/>
          </a:ln>
        </p:spPr>
        <p:txBody>
          <a:bodyPr lIns="68569" tIns="34275" rIns="68569" bIns="34275" anchor="b" anchorCtr="0">
            <a:noAutofit/>
          </a:bodyPr>
          <a:lstStyle/>
          <a:p>
            <a:pPr algn="l">
              <a:spcBef>
                <a:spcPts val="0"/>
              </a:spcBef>
              <a:buClr>
                <a:srgbClr val="262626"/>
              </a:buClr>
              <a:buSzPct val="25000"/>
            </a:pPr>
            <a:r>
              <a:rPr lang="en-US" sz="4050" dirty="0">
                <a:solidFill>
                  <a:srgbClr val="262626"/>
                </a:solidFill>
                <a:latin typeface="Calibri"/>
                <a:ea typeface="Calibri"/>
                <a:cs typeface="Calibri"/>
                <a:sym typeface="Calibri"/>
              </a:rPr>
              <a:t>Traffic Capacity</a:t>
            </a:r>
          </a:p>
        </p:txBody>
      </p:sp>
      <p:sp>
        <p:nvSpPr>
          <p:cNvPr id="326" name="Shape 326"/>
          <p:cNvSpPr txBox="1">
            <a:spLocks noGrp="1"/>
          </p:cNvSpPr>
          <p:nvPr>
            <p:ph type="body" idx="1"/>
          </p:nvPr>
        </p:nvSpPr>
        <p:spPr>
          <a:xfrm>
            <a:off x="586968" y="2034116"/>
            <a:ext cx="3992625" cy="3660300"/>
          </a:xfrm>
          <a:prstGeom prst="rect">
            <a:avLst/>
          </a:prstGeom>
          <a:noFill/>
          <a:ln>
            <a:noFill/>
          </a:ln>
        </p:spPr>
        <p:txBody>
          <a:bodyPr vert="horz" lIns="68569" tIns="34275" rIns="68569" bIns="34275" rtlCol="0" anchor="ctr" anchorCtr="0">
            <a:noAutofit/>
          </a:bodyPr>
          <a:lstStyle/>
          <a:p>
            <a:pPr marL="205740" indent="-205740">
              <a:spcBef>
                <a:spcPts val="0"/>
              </a:spcBef>
              <a:buClr>
                <a:schemeClr val="accent1"/>
              </a:buClr>
              <a:buSzPct val="100000"/>
            </a:pPr>
            <a:r>
              <a:rPr lang="en-US" sz="2100" dirty="0">
                <a:latin typeface="Calibri"/>
                <a:ea typeface="Calibri"/>
                <a:cs typeface="Calibri"/>
                <a:sym typeface="Calibri"/>
              </a:rPr>
              <a:t>Better Infrastructure Utilization</a:t>
            </a:r>
          </a:p>
          <a:p>
            <a:pPr marL="205740" indent="-205740">
              <a:spcBef>
                <a:spcPts val="420"/>
              </a:spcBef>
              <a:buClr>
                <a:schemeClr val="accent1"/>
              </a:buClr>
              <a:buSzPct val="100000"/>
            </a:pPr>
            <a:r>
              <a:rPr lang="en-US" sz="2100" dirty="0">
                <a:latin typeface="Calibri"/>
                <a:ea typeface="Calibri"/>
                <a:cs typeface="Calibri"/>
                <a:sym typeface="Calibri"/>
              </a:rPr>
              <a:t>Congestion Reduction</a:t>
            </a:r>
          </a:p>
          <a:p>
            <a:pPr marL="445770" lvl="1" indent="-207645">
              <a:spcBef>
                <a:spcPts val="420"/>
              </a:spcBef>
              <a:buClr>
                <a:schemeClr val="accent1"/>
              </a:buClr>
              <a:buSzPct val="100000"/>
              <a:buFont typeface="Arial"/>
              <a:buChar char="•"/>
            </a:pPr>
            <a:r>
              <a:rPr lang="en-US" sz="2100" dirty="0">
                <a:latin typeface="Calibri"/>
                <a:ea typeface="Calibri"/>
                <a:cs typeface="Calibri"/>
                <a:sym typeface="Calibri"/>
              </a:rPr>
              <a:t>Increased Capacity</a:t>
            </a:r>
          </a:p>
          <a:p>
            <a:pPr marL="445770" lvl="1" indent="-207645">
              <a:spcBef>
                <a:spcPts val="420"/>
              </a:spcBef>
              <a:buClr>
                <a:schemeClr val="accent1"/>
              </a:buClr>
              <a:buSzPct val="100000"/>
              <a:buFont typeface="Arial"/>
              <a:buChar char="•"/>
            </a:pPr>
            <a:r>
              <a:rPr lang="en-US" sz="2100" dirty="0">
                <a:latin typeface="Calibri"/>
                <a:ea typeface="Calibri"/>
                <a:cs typeface="Calibri"/>
                <a:sym typeface="Calibri"/>
              </a:rPr>
              <a:t>Gap reduction- low elasticity</a:t>
            </a:r>
          </a:p>
          <a:p>
            <a:pPr marL="651510" lvl="2" indent="-175260">
              <a:spcBef>
                <a:spcPts val="420"/>
              </a:spcBef>
              <a:buClr>
                <a:schemeClr val="accent1"/>
              </a:buClr>
              <a:buSzPct val="100000"/>
            </a:pPr>
            <a:r>
              <a:rPr lang="en-US" sz="2100" dirty="0">
                <a:latin typeface="Calibri"/>
                <a:ea typeface="Calibri"/>
                <a:cs typeface="Calibri"/>
                <a:sym typeface="Calibri"/>
              </a:rPr>
              <a:t>Reduced Lane width</a:t>
            </a:r>
          </a:p>
          <a:p>
            <a:pPr marL="651510" lvl="2" indent="-175260">
              <a:spcBef>
                <a:spcPts val="420"/>
              </a:spcBef>
              <a:buClr>
                <a:schemeClr val="accent1"/>
              </a:buClr>
              <a:buSzPct val="100000"/>
            </a:pPr>
            <a:r>
              <a:rPr lang="en-US" sz="2100" dirty="0">
                <a:latin typeface="Calibri"/>
                <a:ea typeface="Calibri"/>
                <a:cs typeface="Calibri"/>
                <a:sym typeface="Calibri"/>
              </a:rPr>
              <a:t>Smooth merging</a:t>
            </a:r>
          </a:p>
          <a:p>
            <a:pPr marL="205740" indent="-205740">
              <a:spcBef>
                <a:spcPts val="420"/>
              </a:spcBef>
              <a:buClr>
                <a:schemeClr val="accent1"/>
              </a:buClr>
              <a:buSzPct val="100000"/>
            </a:pPr>
            <a:r>
              <a:rPr lang="en-US" sz="2100" dirty="0">
                <a:latin typeface="Calibri"/>
                <a:ea typeface="Calibri"/>
                <a:cs typeface="Calibri"/>
                <a:sym typeface="Calibri"/>
              </a:rPr>
              <a:t>Intersection and Bottleneck Management</a:t>
            </a:r>
          </a:p>
          <a:p>
            <a:pPr marL="205740" indent="-205740">
              <a:spcBef>
                <a:spcPts val="360"/>
              </a:spcBef>
              <a:buClr>
                <a:schemeClr val="accent1"/>
              </a:buClr>
              <a:buSzPct val="100000"/>
              <a:buNone/>
            </a:pPr>
            <a:endParaRPr sz="1800" dirty="0">
              <a:solidFill>
                <a:schemeClr val="dk2"/>
              </a:solidFill>
              <a:latin typeface="Calibri"/>
              <a:ea typeface="Calibri"/>
              <a:cs typeface="Calibri"/>
              <a:sym typeface="Calibri"/>
            </a:endParaRPr>
          </a:p>
        </p:txBody>
      </p:sp>
      <p:sp>
        <p:nvSpPr>
          <p:cNvPr id="327" name="Shape 327"/>
          <p:cNvSpPr/>
          <p:nvPr/>
        </p:nvSpPr>
        <p:spPr>
          <a:xfrm>
            <a:off x="4579593" y="4899447"/>
            <a:ext cx="868266" cy="184665"/>
          </a:xfrm>
          <a:prstGeom prst="rect">
            <a:avLst/>
          </a:prstGeom>
          <a:noFill/>
          <a:ln>
            <a:noFill/>
          </a:ln>
        </p:spPr>
        <p:txBody>
          <a:bodyPr lIns="68569" tIns="34275" rIns="68569" bIns="34275" anchor="t" anchorCtr="0">
            <a:noAutofit/>
          </a:bodyPr>
          <a:lstStyle/>
          <a:p>
            <a:pPr>
              <a:buSzPct val="25000"/>
            </a:pPr>
            <a:r>
              <a:rPr lang="en-US" sz="750" dirty="0">
                <a:solidFill>
                  <a:srgbClr val="000000"/>
                </a:solidFill>
                <a:latin typeface="Calibri"/>
                <a:ea typeface="Calibri"/>
                <a:cs typeface="Calibri"/>
                <a:sym typeface="Calibri"/>
              </a:rPr>
              <a:t>Credit:  kapsch.net</a:t>
            </a:r>
          </a:p>
        </p:txBody>
      </p:sp>
      <p:pic>
        <p:nvPicPr>
          <p:cNvPr id="328" name="Shape 328"/>
          <p:cNvPicPr preferRelativeResize="0"/>
          <p:nvPr/>
        </p:nvPicPr>
        <p:blipFill>
          <a:blip r:embed="rId3">
            <a:alphaModFix/>
          </a:blip>
          <a:stretch>
            <a:fillRect/>
          </a:stretch>
        </p:blipFill>
        <p:spPr>
          <a:xfrm>
            <a:off x="4579593" y="1823136"/>
            <a:ext cx="3780468" cy="2835337"/>
          </a:xfrm>
          <a:prstGeom prst="rect">
            <a:avLst/>
          </a:prstGeom>
          <a:noFill/>
          <a:ln>
            <a:noFill/>
          </a:ln>
        </p:spPr>
      </p:pic>
      <p:sp>
        <p:nvSpPr>
          <p:cNvPr id="2" name="Rectangle 1"/>
          <p:cNvSpPr/>
          <p:nvPr/>
        </p:nvSpPr>
        <p:spPr>
          <a:xfrm>
            <a:off x="497596" y="443391"/>
            <a:ext cx="5793035" cy="769441"/>
          </a:xfrm>
          <a:prstGeom prst="rect">
            <a:avLst/>
          </a:prstGeom>
        </p:spPr>
        <p:txBody>
          <a:bodyPr wrap="square">
            <a:spAutoFit/>
          </a:bodyPr>
          <a:lstStyle/>
          <a:p>
            <a:r>
              <a:rPr lang="en-US" sz="4400" dirty="0">
                <a:solidFill>
                  <a:srgbClr val="FCB446"/>
                </a:solidFill>
                <a:ea typeface="+mj-ea"/>
                <a:cs typeface="+mj-cs"/>
              </a:rPr>
              <a:t>Why the Connection?</a:t>
            </a:r>
            <a:endParaRPr lang="en-US" dirty="0"/>
          </a:p>
        </p:txBody>
      </p:sp>
    </p:spTree>
    <p:extLst>
      <p:ext uri="{BB962C8B-B14F-4D97-AF65-F5344CB8AC3E}">
        <p14:creationId xmlns:p14="http://schemas.microsoft.com/office/powerpoint/2010/main" val="1740749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CB446"/>
                </a:solidFill>
              </a:rPr>
              <a:t>“Flavors” of Connectivity</a:t>
            </a:r>
          </a:p>
        </p:txBody>
      </p:sp>
      <p:pic>
        <p:nvPicPr>
          <p:cNvPr id="4" name="Content Placeholder 3"/>
          <p:cNvPicPr>
            <a:picLocks noGrp="1" noChangeAspect="1"/>
          </p:cNvPicPr>
          <p:nvPr>
            <p:ph idx="4294967295"/>
          </p:nvPr>
        </p:nvPicPr>
        <p:blipFill>
          <a:blip r:embed="rId2"/>
          <a:stretch>
            <a:fillRect/>
          </a:stretch>
        </p:blipFill>
        <p:spPr>
          <a:xfrm>
            <a:off x="457201" y="1352833"/>
            <a:ext cx="8012096" cy="4952916"/>
          </a:xfrm>
          <a:prstGeom prst="rect">
            <a:avLst/>
          </a:prstGeom>
        </p:spPr>
      </p:pic>
      <p:pic>
        <p:nvPicPr>
          <p:cNvPr id="6" name="Picture 5"/>
          <p:cNvPicPr>
            <a:picLocks noChangeAspect="1"/>
          </p:cNvPicPr>
          <p:nvPr/>
        </p:nvPicPr>
        <p:blipFill>
          <a:blip r:embed="rId3"/>
          <a:stretch>
            <a:fillRect/>
          </a:stretch>
        </p:blipFill>
        <p:spPr>
          <a:xfrm>
            <a:off x="6755907" y="6215332"/>
            <a:ext cx="2388093" cy="636905"/>
          </a:xfrm>
          <a:prstGeom prst="rect">
            <a:avLst/>
          </a:prstGeom>
        </p:spPr>
      </p:pic>
    </p:spTree>
    <p:extLst>
      <p:ext uri="{BB962C8B-B14F-4D97-AF65-F5344CB8AC3E}">
        <p14:creationId xmlns:p14="http://schemas.microsoft.com/office/powerpoint/2010/main" val="161289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CB446"/>
                </a:solidFill>
                <a:latin typeface="Arial"/>
                <a:cs typeface="Arial"/>
              </a:rPr>
              <a:t>V2V</a:t>
            </a:r>
            <a:br>
              <a:rPr lang="en-US" dirty="0">
                <a:solidFill>
                  <a:srgbClr val="FCB446"/>
                </a:solidFill>
                <a:latin typeface="Arial"/>
                <a:cs typeface="Arial"/>
              </a:rPr>
            </a:br>
            <a:endParaRPr lang="en-US" dirty="0">
              <a:solidFill>
                <a:srgbClr val="FCB446"/>
              </a:solidFill>
            </a:endParaRPr>
          </a:p>
        </p:txBody>
      </p:sp>
      <p:sp>
        <p:nvSpPr>
          <p:cNvPr id="3" name="Content Placeholder 2"/>
          <p:cNvSpPr>
            <a:spLocks noGrp="1"/>
          </p:cNvSpPr>
          <p:nvPr>
            <p:ph sz="half" idx="1"/>
          </p:nvPr>
        </p:nvSpPr>
        <p:spPr>
          <a:xfrm>
            <a:off x="288524" y="1600200"/>
            <a:ext cx="4496540" cy="4525963"/>
          </a:xfrm>
        </p:spPr>
        <p:txBody>
          <a:bodyPr/>
          <a:lstStyle/>
          <a:p>
            <a:r>
              <a:rPr lang="en-US" sz="2000" dirty="0">
                <a:solidFill>
                  <a:srgbClr val="003F49"/>
                </a:solidFill>
                <a:latin typeface="Arial"/>
                <a:cs typeface="Arial"/>
              </a:rPr>
              <a:t>Closest to large scale deployment</a:t>
            </a:r>
          </a:p>
          <a:p>
            <a:endParaRPr lang="en-US" sz="2000" dirty="0">
              <a:solidFill>
                <a:srgbClr val="003F49"/>
              </a:solidFill>
              <a:latin typeface="Arial"/>
              <a:cs typeface="Arial"/>
            </a:endParaRPr>
          </a:p>
          <a:p>
            <a:r>
              <a:rPr lang="en-US" sz="2000" dirty="0">
                <a:solidFill>
                  <a:srgbClr val="003F49"/>
                </a:solidFill>
                <a:latin typeface="Arial"/>
                <a:cs typeface="Arial"/>
              </a:rPr>
              <a:t>Vehicles communicate safety warnings and other information to other vehicles</a:t>
            </a:r>
          </a:p>
          <a:p>
            <a:endParaRPr lang="en-US" sz="2000" dirty="0">
              <a:solidFill>
                <a:srgbClr val="003F49"/>
              </a:solidFill>
              <a:latin typeface="Arial"/>
              <a:cs typeface="Arial"/>
            </a:endParaRPr>
          </a:p>
          <a:p>
            <a:r>
              <a:rPr lang="en-US" sz="2000" dirty="0">
                <a:solidFill>
                  <a:srgbClr val="003F49"/>
                </a:solidFill>
                <a:latin typeface="Arial"/>
                <a:cs typeface="Arial"/>
              </a:rPr>
              <a:t>Subject to NHTSA Rulemaking: </a:t>
            </a:r>
            <a:r>
              <a:rPr lang="en-US" sz="2000" dirty="0">
                <a:solidFill>
                  <a:srgbClr val="003F49"/>
                </a:solidFill>
                <a:latin typeface="Arial"/>
                <a:cs typeface="Arial"/>
                <a:hlinkClick r:id="rId2"/>
              </a:rPr>
              <a:t>https://icsw.nhtsa.gov/safercar/v2v/</a:t>
            </a:r>
            <a:endParaRPr lang="en-US" sz="2000" dirty="0">
              <a:solidFill>
                <a:srgbClr val="003F49"/>
              </a:solidFill>
              <a:latin typeface="Arial"/>
              <a:cs typeface="Arial"/>
            </a:endParaRPr>
          </a:p>
          <a:p>
            <a:endParaRPr lang="en-US" sz="2000" dirty="0">
              <a:solidFill>
                <a:srgbClr val="003F49"/>
              </a:solidFill>
            </a:endParaRPr>
          </a:p>
          <a:p>
            <a:r>
              <a:rPr lang="en-US" sz="2000" dirty="0">
                <a:solidFill>
                  <a:srgbClr val="003F49"/>
                </a:solidFill>
                <a:latin typeface="Arial" panose="020B0604020202020204" pitchFamily="34" charset="0"/>
                <a:cs typeface="Arial" panose="020B0604020202020204" pitchFamily="34" charset="0"/>
              </a:rPr>
              <a:t>Will be deployed on 2017 Cadillac CTS, among other vehicles in near future</a:t>
            </a:r>
          </a:p>
        </p:txBody>
      </p:sp>
      <p:pic>
        <p:nvPicPr>
          <p:cNvPr id="5" name="Content Placeholder 4"/>
          <p:cNvPicPr>
            <a:picLocks noGrp="1" noChangeAspect="1"/>
          </p:cNvPicPr>
          <p:nvPr>
            <p:ph sz="half" idx="2"/>
          </p:nvPr>
        </p:nvPicPr>
        <p:blipFill>
          <a:blip r:embed="rId3"/>
          <a:stretch>
            <a:fillRect/>
          </a:stretch>
        </p:blipFill>
        <p:spPr>
          <a:xfrm>
            <a:off x="4922298" y="2630194"/>
            <a:ext cx="4038600" cy="3032419"/>
          </a:xfrm>
          <a:prstGeom prst="rect">
            <a:avLst/>
          </a:prstGeom>
        </p:spPr>
      </p:pic>
      <p:sp>
        <p:nvSpPr>
          <p:cNvPr id="6" name="TextBox 5"/>
          <p:cNvSpPr txBox="1"/>
          <p:nvPr/>
        </p:nvSpPr>
        <p:spPr>
          <a:xfrm>
            <a:off x="4495800" y="5691574"/>
            <a:ext cx="4891596" cy="276999"/>
          </a:xfrm>
          <a:prstGeom prst="rect">
            <a:avLst/>
          </a:prstGeom>
          <a:noFill/>
        </p:spPr>
        <p:txBody>
          <a:bodyPr wrap="square" rtlCol="0">
            <a:spAutoFit/>
          </a:bodyPr>
          <a:lstStyle/>
          <a:p>
            <a:r>
              <a:rPr lang="en-US" sz="1200" dirty="0"/>
              <a:t>https://www.wired.com/2017/03/cars-now-talk-cars-youre-sort-thing/</a:t>
            </a:r>
          </a:p>
        </p:txBody>
      </p:sp>
    </p:spTree>
    <p:extLst>
      <p:ext uri="{BB962C8B-B14F-4D97-AF65-F5344CB8AC3E}">
        <p14:creationId xmlns:p14="http://schemas.microsoft.com/office/powerpoint/2010/main" val="146391612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420604-245C-4360-8ADE-3CFCD84E250F}"/>
</file>

<file path=customXml/itemProps2.xml><?xml version="1.0" encoding="utf-8"?>
<ds:datastoreItem xmlns:ds="http://schemas.openxmlformats.org/officeDocument/2006/customXml" ds:itemID="{FB9DCDDA-266C-41D8-80F1-B249F7FAAC5B}"/>
</file>

<file path=customXml/itemProps3.xml><?xml version="1.0" encoding="utf-8"?>
<ds:datastoreItem xmlns:ds="http://schemas.openxmlformats.org/officeDocument/2006/customXml" ds:itemID="{99170DC1-51BB-44C0-AF4A-87C1B0FCC169}"/>
</file>

<file path=docProps/app.xml><?xml version="1.0" encoding="utf-8"?>
<Properties xmlns="http://schemas.openxmlformats.org/officeDocument/2006/extended-properties" xmlns:vt="http://schemas.openxmlformats.org/officeDocument/2006/docPropsVTypes">
  <Template/>
  <TotalTime>160</TotalTime>
  <Words>2245</Words>
  <Application>Microsoft Office PowerPoint</Application>
  <PresentationFormat>On-screen Show (4:3)</PresentationFormat>
  <Paragraphs>202</Paragraphs>
  <Slides>21</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1_Custom Design</vt:lpstr>
      <vt:lpstr>Custom Design</vt:lpstr>
      <vt:lpstr>Broadband Needs for Transportation</vt:lpstr>
      <vt:lpstr>PowerPoint Presentation</vt:lpstr>
      <vt:lpstr>Transportation and Telecommunication </vt:lpstr>
      <vt:lpstr>Why the Connection?</vt:lpstr>
      <vt:lpstr>SAFETY</vt:lpstr>
      <vt:lpstr>Why the Connection?</vt:lpstr>
      <vt:lpstr>Traffic Capacity</vt:lpstr>
      <vt:lpstr>“Flavors” of Connectivity</vt:lpstr>
      <vt:lpstr>V2V </vt:lpstr>
      <vt:lpstr>V2I </vt:lpstr>
      <vt:lpstr>V2X</vt:lpstr>
      <vt:lpstr>PowerPoint Presentation</vt:lpstr>
      <vt:lpstr>Role for Broadband? </vt:lpstr>
      <vt:lpstr>Role for Broadband? </vt:lpstr>
      <vt:lpstr>Mobility and Equity</vt:lpstr>
      <vt:lpstr>PowerPoint Presentation</vt:lpstr>
      <vt:lpstr>Improved Transit</vt:lpstr>
      <vt:lpstr>Land Use/Planning</vt:lpstr>
      <vt:lpstr>PowerPoint Presentation</vt:lpstr>
      <vt:lpstr>PowerPoint Presentation</vt:lpstr>
      <vt:lpstr>Questions?</vt:lpstr>
    </vt:vector>
  </TitlesOfParts>
  <Company>Ladywithafan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Tonja Larson</dc:creator>
  <cp:lastModifiedBy>Diane Wells</cp:lastModifiedBy>
  <cp:revision>24</cp:revision>
  <dcterms:created xsi:type="dcterms:W3CDTF">2014-11-10T15:42:14Z</dcterms:created>
  <dcterms:modified xsi:type="dcterms:W3CDTF">2017-03-22T13:05:19Z</dcterms:modified>
</cp:coreProperties>
</file>