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Medium" panose="020000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d27360c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d27360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ad27360c1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ad27360c1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ad27360c1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ad27360c1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d01545d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d01545d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ade8453b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ade8453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ade8453b1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ade8453b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125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215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64100" y="1982172"/>
            <a:ext cx="8520600" cy="3007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2042825"/>
            <a:ext cx="3999900" cy="305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2042825"/>
            <a:ext cx="3999900" cy="305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16500" y="1470000"/>
            <a:ext cx="3159300" cy="6690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616500" y="2208275"/>
            <a:ext cx="3159300" cy="2814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426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073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100" y="1283225"/>
            <a:ext cx="8520600" cy="504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1pPr>
            <a:lvl2pPr lvl="1">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2pPr>
            <a:lvl3pPr lvl="2">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3pPr>
            <a:lvl4pPr lvl="3">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4pPr>
            <a:lvl5pPr lvl="4">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5pPr>
            <a:lvl6pPr lvl="5">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6pPr>
            <a:lvl7pPr lvl="6">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7pPr>
            <a:lvl8pPr lvl="7">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8pPr>
            <a:lvl9pPr lvl="8">
              <a:spcBef>
                <a:spcPts val="0"/>
              </a:spcBef>
              <a:spcAft>
                <a:spcPts val="0"/>
              </a:spcAft>
              <a:buClr>
                <a:srgbClr val="0072B8"/>
              </a:buClr>
              <a:buSzPts val="2800"/>
              <a:buFont typeface="Roboto Medium"/>
              <a:buNone/>
              <a:defRPr sz="2800">
                <a:solidFill>
                  <a:srgbClr val="0072B8"/>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464100" y="1905972"/>
            <a:ext cx="8520600" cy="3007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545454"/>
              </a:buClr>
              <a:buSzPts val="1800"/>
              <a:buFont typeface="Roboto Medium"/>
              <a:buChar char="●"/>
              <a:defRPr sz="1800">
                <a:solidFill>
                  <a:srgbClr val="545454"/>
                </a:solidFill>
                <a:latin typeface="Roboto Medium"/>
                <a:ea typeface="Roboto Medium"/>
                <a:cs typeface="Roboto Medium"/>
                <a:sym typeface="Roboto Medium"/>
              </a:defRPr>
            </a:lvl1pPr>
            <a:lvl2pPr marL="914400" lvl="1"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2pPr>
            <a:lvl3pPr marL="1371600" lvl="2"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3pPr>
            <a:lvl4pPr marL="1828800" lvl="3"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4pPr>
            <a:lvl5pPr marL="2286000" lvl="4"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5pPr>
            <a:lvl6pPr marL="2743200" lvl="5"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6pPr>
            <a:lvl7pPr marL="3200400" lvl="6"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7pPr>
            <a:lvl8pPr marL="3657600" lvl="7"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8pPr>
            <a:lvl9pPr marL="4114800" lvl="8" indent="-317500">
              <a:lnSpc>
                <a:spcPct val="115000"/>
              </a:lnSpc>
              <a:spcBef>
                <a:spcPts val="0"/>
              </a:spcBef>
              <a:spcAft>
                <a:spcPts val="0"/>
              </a:spcAft>
              <a:buClr>
                <a:srgbClr val="545454"/>
              </a:buClr>
              <a:buSzPts val="1400"/>
              <a:buFont typeface="Roboto Medium"/>
              <a:buChar char="■"/>
              <a:defRPr>
                <a:solidFill>
                  <a:srgbClr val="545454"/>
                </a:solidFill>
                <a:latin typeface="Roboto Medium"/>
                <a:ea typeface="Roboto Medium"/>
                <a:cs typeface="Roboto Medium"/>
                <a:sym typeface="Roboto Medium"/>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323750" y="4003150"/>
            <a:ext cx="7687500" cy="106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ECMECC is 43,000 students, 3200 faculty/administrators and 2400 educational support staff from 18 member school districts and Pine Technical and Community College. ECMECC utilizes technology, information and communication tools to expand educational opportunities for students, staff and community members in East Central Minnesota and beyond. ECMECC was founded in 1983 to make great things happen for students. We still do.</a:t>
            </a:r>
            <a:endParaRPr sz="1000">
              <a:solidFill>
                <a:srgbClr val="545454"/>
              </a:solidFill>
              <a:latin typeface="Roboto Medium"/>
              <a:ea typeface="Roboto Medium"/>
              <a:cs typeface="Roboto Medium"/>
              <a:sym typeface="Roboto Medium"/>
            </a:endParaRPr>
          </a:p>
          <a:p>
            <a:pPr marL="0" lvl="0" indent="0" algn="l" rtl="0">
              <a:spcBef>
                <a:spcPts val="0"/>
              </a:spcBef>
              <a:spcAft>
                <a:spcPts val="0"/>
              </a:spcAft>
              <a:buNone/>
            </a:pPr>
            <a:endParaRPr sz="1800">
              <a:solidFill>
                <a:srgbClr val="545454"/>
              </a:solidFill>
              <a:latin typeface="Roboto Medium"/>
              <a:ea typeface="Roboto Medium"/>
              <a:cs typeface="Roboto Medium"/>
              <a:sym typeface="Roboto Medium"/>
            </a:endParaRPr>
          </a:p>
        </p:txBody>
      </p:sp>
      <p:sp>
        <p:nvSpPr>
          <p:cNvPr id="55" name="Google Shape;55;p13"/>
          <p:cNvSpPr txBox="1"/>
          <p:nvPr/>
        </p:nvSpPr>
        <p:spPr>
          <a:xfrm>
            <a:off x="2666400" y="1672500"/>
            <a:ext cx="5002200" cy="179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545454"/>
                </a:solidFill>
                <a:latin typeface="Roboto Medium"/>
                <a:ea typeface="Roboto Medium"/>
                <a:cs typeface="Roboto Medium"/>
                <a:sym typeface="Roboto Medium"/>
              </a:rPr>
              <a:t>School Broadband Landscape</a:t>
            </a:r>
            <a:endParaRPr sz="1800">
              <a:solidFill>
                <a:srgbClr val="545454"/>
              </a:solidFill>
              <a:latin typeface="Roboto Medium"/>
              <a:ea typeface="Roboto Medium"/>
              <a:cs typeface="Roboto Medium"/>
              <a:sym typeface="Roboto Medium"/>
            </a:endParaRPr>
          </a:p>
          <a:p>
            <a:pPr marL="0" lvl="0" indent="0" algn="ctr" rtl="0">
              <a:spcBef>
                <a:spcPts val="0"/>
              </a:spcBef>
              <a:spcAft>
                <a:spcPts val="0"/>
              </a:spcAft>
              <a:buNone/>
            </a:pPr>
            <a:r>
              <a:rPr lang="en" sz="1800">
                <a:solidFill>
                  <a:srgbClr val="545454"/>
                </a:solidFill>
                <a:latin typeface="Roboto Medium"/>
                <a:ea typeface="Roboto Medium"/>
                <a:cs typeface="Roboto Medium"/>
                <a:sym typeface="Roboto Medium"/>
              </a:rPr>
              <a:t>Governor’s Task Force on Broadband</a:t>
            </a:r>
            <a:endParaRPr sz="1800">
              <a:solidFill>
                <a:srgbClr val="545454"/>
              </a:solidFill>
              <a:latin typeface="Roboto Medium"/>
              <a:ea typeface="Roboto Medium"/>
              <a:cs typeface="Roboto Medium"/>
              <a:sym typeface="Roboto Medium"/>
            </a:endParaRPr>
          </a:p>
          <a:p>
            <a:pPr marL="0" lvl="0" indent="0" algn="ctr" rtl="0">
              <a:spcBef>
                <a:spcPts val="0"/>
              </a:spcBef>
              <a:spcAft>
                <a:spcPts val="0"/>
              </a:spcAft>
              <a:buNone/>
            </a:pPr>
            <a:r>
              <a:rPr lang="en" sz="1800">
                <a:solidFill>
                  <a:srgbClr val="545454"/>
                </a:solidFill>
                <a:latin typeface="Roboto Medium"/>
                <a:ea typeface="Roboto Medium"/>
                <a:cs typeface="Roboto Medium"/>
                <a:sym typeface="Roboto Medium"/>
              </a:rPr>
              <a:t>Thursday, January 11, 2024</a:t>
            </a:r>
            <a:endParaRPr sz="1800">
              <a:solidFill>
                <a:srgbClr val="545454"/>
              </a:solidFill>
              <a:latin typeface="Roboto Medium"/>
              <a:ea typeface="Roboto Medium"/>
              <a:cs typeface="Roboto Medium"/>
              <a:sym typeface="Roboto Medium"/>
            </a:endParaRPr>
          </a:p>
          <a:p>
            <a:pPr marL="0" lvl="0" indent="0" algn="ctr" rtl="0">
              <a:spcBef>
                <a:spcPts val="0"/>
              </a:spcBef>
              <a:spcAft>
                <a:spcPts val="0"/>
              </a:spcAft>
              <a:buNone/>
            </a:pPr>
            <a:endParaRPr sz="1800">
              <a:solidFill>
                <a:srgbClr val="545454"/>
              </a:solidFill>
              <a:latin typeface="Roboto Medium"/>
              <a:ea typeface="Roboto Medium"/>
              <a:cs typeface="Roboto Medium"/>
              <a:sym typeface="Roboto Medium"/>
            </a:endParaRPr>
          </a:p>
          <a:p>
            <a:pPr marL="0" lvl="0" indent="0" algn="ctr" rtl="0">
              <a:spcBef>
                <a:spcPts val="0"/>
              </a:spcBef>
              <a:spcAft>
                <a:spcPts val="0"/>
              </a:spcAft>
              <a:buNone/>
            </a:pPr>
            <a:r>
              <a:rPr lang="en" sz="1800">
                <a:solidFill>
                  <a:srgbClr val="545454"/>
                </a:solidFill>
                <a:latin typeface="Roboto Medium"/>
                <a:ea typeface="Roboto Medium"/>
                <a:cs typeface="Roboto Medium"/>
                <a:sym typeface="Roboto Medium"/>
              </a:rPr>
              <a:t>Marc Johnson, Executive Director</a:t>
            </a:r>
            <a:endParaRPr sz="1800">
              <a:solidFill>
                <a:srgbClr val="545454"/>
              </a:solidFill>
              <a:latin typeface="Roboto Medium"/>
              <a:ea typeface="Roboto Medium"/>
              <a:cs typeface="Roboto Medium"/>
              <a:sym typeface="Roboto Medium"/>
            </a:endParaRPr>
          </a:p>
          <a:p>
            <a:pPr marL="0" lvl="0" indent="0" algn="ctr" rtl="0">
              <a:spcBef>
                <a:spcPts val="0"/>
              </a:spcBef>
              <a:spcAft>
                <a:spcPts val="0"/>
              </a:spcAft>
              <a:buNone/>
            </a:pPr>
            <a:r>
              <a:rPr lang="en" sz="1800">
                <a:solidFill>
                  <a:srgbClr val="545454"/>
                </a:solidFill>
                <a:latin typeface="Roboto Medium"/>
                <a:ea typeface="Roboto Medium"/>
                <a:cs typeface="Roboto Medium"/>
                <a:sym typeface="Roboto Medium"/>
              </a:rPr>
              <a:t>ECMECC</a:t>
            </a:r>
            <a:endParaRPr sz="1800">
              <a:solidFill>
                <a:srgbClr val="545454"/>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ECMECC</a:t>
            </a:r>
            <a:endParaRPr/>
          </a:p>
        </p:txBody>
      </p:sp>
      <p:sp>
        <p:nvSpPr>
          <p:cNvPr id="61" name="Google Shape;61;p14"/>
          <p:cNvSpPr txBox="1">
            <a:spLocks noGrp="1"/>
          </p:cNvSpPr>
          <p:nvPr>
            <p:ph type="body" idx="1"/>
          </p:nvPr>
        </p:nvSpPr>
        <p:spPr>
          <a:xfrm>
            <a:off x="838900" y="1974200"/>
            <a:ext cx="5907600" cy="30075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Clr>
                <a:schemeClr val="dk1"/>
              </a:buClr>
              <a:buSzPts val="1600"/>
              <a:buFont typeface="Roboto Medium"/>
              <a:buChar char="●"/>
            </a:pPr>
            <a:r>
              <a:rPr lang="en" sz="1600">
                <a:solidFill>
                  <a:schemeClr val="dk1"/>
                </a:solidFill>
              </a:rPr>
              <a:t>Cooperative of 14 public schools and Pine Technical and Community College</a:t>
            </a:r>
            <a:endParaRPr sz="1600">
              <a:solidFill>
                <a:schemeClr val="dk1"/>
              </a:solidFill>
            </a:endParaRPr>
          </a:p>
          <a:p>
            <a:pPr marL="457200" lvl="0" indent="-330200" algn="l" rtl="0">
              <a:spcBef>
                <a:spcPts val="0"/>
              </a:spcBef>
              <a:spcAft>
                <a:spcPts val="0"/>
              </a:spcAft>
              <a:buClr>
                <a:schemeClr val="dk1"/>
              </a:buClr>
              <a:buSzPts val="1600"/>
              <a:buFont typeface="Roboto Medium"/>
              <a:buChar char="●"/>
            </a:pPr>
            <a:r>
              <a:rPr lang="en" sz="1600">
                <a:solidFill>
                  <a:schemeClr val="dk1"/>
                </a:solidFill>
              </a:rPr>
              <a:t>Educational Opportunities (Distance Learning, Career Academies, Video Conferences)</a:t>
            </a:r>
            <a:endParaRPr sz="1600">
              <a:solidFill>
                <a:schemeClr val="dk1"/>
              </a:solidFill>
            </a:endParaRPr>
          </a:p>
          <a:p>
            <a:pPr marL="457200" lvl="0" indent="-330200" algn="l" rtl="0">
              <a:spcBef>
                <a:spcPts val="0"/>
              </a:spcBef>
              <a:spcAft>
                <a:spcPts val="0"/>
              </a:spcAft>
              <a:buClr>
                <a:schemeClr val="dk1"/>
              </a:buClr>
              <a:buSzPts val="1600"/>
              <a:buFont typeface="Roboto Medium"/>
              <a:buChar char="●"/>
            </a:pPr>
            <a:r>
              <a:rPr lang="en" sz="1600">
                <a:solidFill>
                  <a:schemeClr val="dk1"/>
                </a:solidFill>
              </a:rPr>
              <a:t>Classroom Technology (Professional Development, Lending Library, Lake ECMECC, Event Streaming)</a:t>
            </a:r>
            <a:endParaRPr sz="1600">
              <a:solidFill>
                <a:schemeClr val="dk1"/>
              </a:solidFill>
            </a:endParaRPr>
          </a:p>
          <a:p>
            <a:pPr marL="457200" lvl="0" indent="-330200" algn="l" rtl="0">
              <a:spcBef>
                <a:spcPts val="0"/>
              </a:spcBef>
              <a:spcAft>
                <a:spcPts val="0"/>
              </a:spcAft>
              <a:buClr>
                <a:schemeClr val="dk1"/>
              </a:buClr>
              <a:buSzPts val="1600"/>
              <a:buFont typeface="Roboto Medium"/>
              <a:buChar char="●"/>
            </a:pPr>
            <a:r>
              <a:rPr lang="en" sz="1600">
                <a:solidFill>
                  <a:schemeClr val="dk1"/>
                </a:solidFill>
              </a:rPr>
              <a:t>Network &amp; Information Security (WAN, Data Center, Firewall, Risk Assessments, Vulnerability Scanning, PD for technology staff)</a:t>
            </a:r>
            <a:endParaRPr sz="1600">
              <a:solidFill>
                <a:schemeClr val="dk1"/>
              </a:solidFill>
            </a:endParaRPr>
          </a:p>
          <a:p>
            <a:pPr marL="457200" lvl="0" indent="-330200" algn="l" rtl="0">
              <a:spcBef>
                <a:spcPts val="0"/>
              </a:spcBef>
              <a:spcAft>
                <a:spcPts val="0"/>
              </a:spcAft>
              <a:buClr>
                <a:schemeClr val="dk1"/>
              </a:buClr>
              <a:buSzPts val="1600"/>
              <a:buFont typeface="Roboto Medium"/>
              <a:buChar char="●"/>
            </a:pPr>
            <a:r>
              <a:rPr lang="en" sz="1600">
                <a:solidFill>
                  <a:schemeClr val="dk1"/>
                </a:solidFill>
              </a:rPr>
              <a:t>Advocacy (School Funding, Broadband)</a:t>
            </a:r>
            <a:endParaRPr sz="1600">
              <a:solidFill>
                <a:schemeClr val="dk1"/>
              </a:solidFill>
            </a:endParaRPr>
          </a:p>
          <a:p>
            <a:pPr marL="0" lvl="0" indent="0" algn="l" rtl="0">
              <a:spcBef>
                <a:spcPts val="1200"/>
              </a:spcBef>
              <a:spcAft>
                <a:spcPts val="1200"/>
              </a:spcAft>
              <a:buNone/>
            </a:pPr>
            <a:endParaRPr/>
          </a:p>
        </p:txBody>
      </p:sp>
      <p:pic>
        <p:nvPicPr>
          <p:cNvPr id="62" name="Google Shape;62;p14"/>
          <p:cNvPicPr preferRelativeResize="0"/>
          <p:nvPr/>
        </p:nvPicPr>
        <p:blipFill>
          <a:blip r:embed="rId3">
            <a:alphaModFix/>
          </a:blip>
          <a:stretch>
            <a:fillRect/>
          </a:stretch>
        </p:blipFill>
        <p:spPr>
          <a:xfrm>
            <a:off x="6784425" y="1359425"/>
            <a:ext cx="2200275" cy="316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ECMECC Data Network</a:t>
            </a:r>
            <a:endParaRPr/>
          </a:p>
        </p:txBody>
      </p:sp>
      <p:sp>
        <p:nvSpPr>
          <p:cNvPr id="68" name="Google Shape;68;p15"/>
          <p:cNvSpPr txBox="1">
            <a:spLocks noGrp="1"/>
          </p:cNvSpPr>
          <p:nvPr>
            <p:ph type="body" idx="1"/>
          </p:nvPr>
        </p:nvSpPr>
        <p:spPr>
          <a:xfrm>
            <a:off x="773525" y="1982175"/>
            <a:ext cx="8317200" cy="300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2"/>
              </a:buClr>
              <a:buSzPts val="1800"/>
              <a:buFont typeface="Roboto Medium"/>
              <a:buChar char="●"/>
            </a:pPr>
            <a:r>
              <a:rPr lang="en">
                <a:solidFill>
                  <a:schemeClr val="dk2"/>
                </a:solidFill>
              </a:rPr>
              <a:t>1-2 Gbps fiber WAN Connecting 14 districts, 2 cooperatives and a regional library system with a hub at Pine Technical &amp; Community College</a:t>
            </a:r>
            <a:endParaRPr>
              <a:solidFill>
                <a:schemeClr val="dk2"/>
              </a:solidFill>
            </a:endParaRPr>
          </a:p>
          <a:p>
            <a:pPr marL="457200" lvl="0" indent="-342900" algn="l" rtl="0">
              <a:spcBef>
                <a:spcPts val="0"/>
              </a:spcBef>
              <a:spcAft>
                <a:spcPts val="0"/>
              </a:spcAft>
              <a:buClr>
                <a:schemeClr val="dk2"/>
              </a:buClr>
              <a:buSzPts val="1800"/>
              <a:buFont typeface="Roboto Medium"/>
              <a:buChar char="●"/>
            </a:pPr>
            <a:r>
              <a:rPr lang="en">
                <a:solidFill>
                  <a:schemeClr val="dk2"/>
                </a:solidFill>
              </a:rPr>
              <a:t>Started in 2006 through a partnership with local cable television provider</a:t>
            </a:r>
            <a:endParaRPr>
              <a:solidFill>
                <a:schemeClr val="dk2"/>
              </a:solidFill>
            </a:endParaRPr>
          </a:p>
          <a:p>
            <a:pPr marL="457200" lvl="0" indent="-342900" algn="l" rtl="0">
              <a:spcBef>
                <a:spcPts val="0"/>
              </a:spcBef>
              <a:spcAft>
                <a:spcPts val="0"/>
              </a:spcAft>
              <a:buClr>
                <a:schemeClr val="dk2"/>
              </a:buClr>
              <a:buSzPts val="1800"/>
              <a:buFont typeface="Roboto Medium"/>
              <a:buChar char="●"/>
            </a:pPr>
            <a:r>
              <a:rPr lang="en">
                <a:solidFill>
                  <a:schemeClr val="dk2"/>
                </a:solidFill>
              </a:rPr>
              <a:t>Data Center collocated with PTCC</a:t>
            </a:r>
            <a:endParaRPr>
              <a:solidFill>
                <a:schemeClr val="dk2"/>
              </a:solidFill>
            </a:endParaRPr>
          </a:p>
          <a:p>
            <a:pPr marL="457200" lvl="0" indent="-342900" algn="l" rtl="0">
              <a:spcBef>
                <a:spcPts val="0"/>
              </a:spcBef>
              <a:spcAft>
                <a:spcPts val="0"/>
              </a:spcAft>
              <a:buClr>
                <a:schemeClr val="dk2"/>
              </a:buClr>
              <a:buSzPts val="1800"/>
              <a:buFont typeface="Roboto Medium"/>
              <a:buChar char="●"/>
            </a:pPr>
            <a:r>
              <a:rPr lang="en">
                <a:solidFill>
                  <a:schemeClr val="dk2"/>
                </a:solidFill>
              </a:rPr>
              <a:t>Virtual Machine “farm” with 175+ VMs for 14 districts/organizations</a:t>
            </a:r>
            <a:endParaRPr>
              <a:solidFill>
                <a:schemeClr val="dk2"/>
              </a:solidFill>
            </a:endParaRPr>
          </a:p>
          <a:p>
            <a:pPr marL="457200" lvl="0" indent="-342900" algn="l" rtl="0">
              <a:spcBef>
                <a:spcPts val="0"/>
              </a:spcBef>
              <a:spcAft>
                <a:spcPts val="0"/>
              </a:spcAft>
              <a:buClr>
                <a:schemeClr val="dk2"/>
              </a:buClr>
              <a:buSzPts val="1800"/>
              <a:buFont typeface="Roboto Medium"/>
              <a:buChar char="●"/>
            </a:pPr>
            <a:r>
              <a:rPr lang="en">
                <a:solidFill>
                  <a:schemeClr val="dk2"/>
                </a:solidFill>
              </a:rPr>
              <a:t>Shared enterprise level firewall and network security</a:t>
            </a:r>
            <a:endParaRPr>
              <a:solidFill>
                <a:schemeClr val="dk2"/>
              </a:solidFill>
            </a:endParaRPr>
          </a:p>
          <a:p>
            <a:pPr marL="457200" lvl="0" indent="-342900" algn="l" rtl="0">
              <a:spcBef>
                <a:spcPts val="0"/>
              </a:spcBef>
              <a:spcAft>
                <a:spcPts val="0"/>
              </a:spcAft>
              <a:buClr>
                <a:schemeClr val="dk2"/>
              </a:buClr>
              <a:buSzPts val="1800"/>
              <a:buFont typeface="Arial"/>
              <a:buChar char="●"/>
            </a:pPr>
            <a:r>
              <a:rPr lang="en">
                <a:solidFill>
                  <a:schemeClr val="dk2"/>
                </a:solidFill>
              </a:rPr>
              <a:t>Utilize MN IT Services (MnIT) for network management and Internet access</a:t>
            </a:r>
            <a:endParaRPr>
              <a:solidFill>
                <a:schemeClr val="dk2"/>
              </a:solidFill>
            </a:endParaRPr>
          </a:p>
        </p:txBody>
      </p:sp>
      <p:pic>
        <p:nvPicPr>
          <p:cNvPr id="69" name="Google Shape;69;p15" descr="Datacenter3.jpeg"/>
          <p:cNvPicPr preferRelativeResize="0"/>
          <p:nvPr/>
        </p:nvPicPr>
        <p:blipFill>
          <a:blip r:embed="rId3">
            <a:alphaModFix/>
          </a:blip>
          <a:stretch>
            <a:fillRect/>
          </a:stretch>
        </p:blipFill>
        <p:spPr>
          <a:xfrm>
            <a:off x="6982616" y="361850"/>
            <a:ext cx="1858811" cy="1394124"/>
          </a:xfrm>
          <a:prstGeom prst="rect">
            <a:avLst/>
          </a:prstGeom>
          <a:noFill/>
          <a:ln>
            <a:noFill/>
          </a:ln>
        </p:spPr>
      </p:pic>
      <p:pic>
        <p:nvPicPr>
          <p:cNvPr id="70" name="Google Shape;70;p15"/>
          <p:cNvPicPr preferRelativeResize="0"/>
          <p:nvPr/>
        </p:nvPicPr>
        <p:blipFill>
          <a:blip r:embed="rId4">
            <a:alphaModFix/>
          </a:blip>
          <a:stretch>
            <a:fillRect/>
          </a:stretch>
        </p:blipFill>
        <p:spPr>
          <a:xfrm>
            <a:off x="4411550" y="361851"/>
            <a:ext cx="2203874" cy="1394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Central MN WAN (Internet Services)</a:t>
            </a:r>
            <a:endParaRPr/>
          </a:p>
        </p:txBody>
      </p:sp>
      <p:sp>
        <p:nvSpPr>
          <p:cNvPr id="76" name="Google Shape;76;p16"/>
          <p:cNvSpPr txBox="1">
            <a:spLocks noGrp="1"/>
          </p:cNvSpPr>
          <p:nvPr>
            <p:ph type="body" idx="1"/>
          </p:nvPr>
        </p:nvSpPr>
        <p:spPr>
          <a:xfrm>
            <a:off x="823350" y="1982175"/>
            <a:ext cx="8161200" cy="300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Serving Over 60 school districts and 46 library sites for over 20 years</a:t>
            </a:r>
            <a:endParaRPr/>
          </a:p>
          <a:p>
            <a:pPr marL="457200" lvl="0" indent="-342900" algn="l" rtl="0">
              <a:spcBef>
                <a:spcPts val="0"/>
              </a:spcBef>
              <a:spcAft>
                <a:spcPts val="0"/>
              </a:spcAft>
              <a:buSzPts val="1800"/>
              <a:buChar char="●"/>
            </a:pPr>
            <a:r>
              <a:rPr lang="en"/>
              <a:t>Captures federal E-rate funding</a:t>
            </a:r>
            <a:endParaRPr/>
          </a:p>
          <a:p>
            <a:pPr marL="457200" lvl="0" indent="-342900" algn="l" rtl="0">
              <a:spcBef>
                <a:spcPts val="0"/>
              </a:spcBef>
              <a:spcAft>
                <a:spcPts val="0"/>
              </a:spcAft>
              <a:buSzPts val="1800"/>
              <a:buChar char="●"/>
            </a:pPr>
            <a:r>
              <a:rPr lang="en"/>
              <a:t>Fully qualifies the districts and libraries for State Telecommunications Equity Aid funding</a:t>
            </a:r>
            <a:endParaRPr/>
          </a:p>
          <a:p>
            <a:pPr marL="457200" lvl="0" indent="-342900" algn="l" rtl="0">
              <a:spcBef>
                <a:spcPts val="0"/>
              </a:spcBef>
              <a:spcAft>
                <a:spcPts val="0"/>
              </a:spcAft>
              <a:buSzPts val="1800"/>
              <a:buChar char="●"/>
            </a:pPr>
            <a:r>
              <a:rPr lang="en"/>
              <a:t>Full 1Gbps bandwidth available to every entity but overall bandwidth is less through aggregation</a:t>
            </a:r>
            <a:endParaRPr/>
          </a:p>
          <a:p>
            <a:pPr marL="457200" lvl="0" indent="-342900" algn="l" rtl="0">
              <a:spcBef>
                <a:spcPts val="0"/>
              </a:spcBef>
              <a:spcAft>
                <a:spcPts val="0"/>
              </a:spcAft>
              <a:buSzPts val="1800"/>
              <a:buChar char="●"/>
            </a:pPr>
            <a:r>
              <a:rPr lang="en"/>
              <a:t>State of MN is the Internet service provider (with all state security services)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Minnesota Education Technology Networks (METN)</a:t>
            </a:r>
            <a:endParaRPr/>
          </a:p>
        </p:txBody>
      </p:sp>
      <p:sp>
        <p:nvSpPr>
          <p:cNvPr id="82" name="Google Shape;82;p17"/>
          <p:cNvSpPr txBox="1">
            <a:spLocks noGrp="1"/>
          </p:cNvSpPr>
          <p:nvPr>
            <p:ph type="body" idx="1"/>
          </p:nvPr>
        </p:nvSpPr>
        <p:spPr>
          <a:xfrm>
            <a:off x="712700" y="1982175"/>
            <a:ext cx="5460900" cy="3161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Cooperatives cover nearly 90% of districts</a:t>
            </a:r>
            <a:endParaRPr/>
          </a:p>
          <a:p>
            <a:pPr marL="914400" lvl="1" indent="-317500" algn="l" rtl="0">
              <a:spcBef>
                <a:spcPts val="0"/>
              </a:spcBef>
              <a:spcAft>
                <a:spcPts val="0"/>
              </a:spcAft>
              <a:buSzPts val="1400"/>
              <a:buChar char="○"/>
            </a:pPr>
            <a:r>
              <a:rPr lang="en"/>
              <a:t>Established through statute or joint powers</a:t>
            </a:r>
            <a:endParaRPr/>
          </a:p>
          <a:p>
            <a:pPr marL="914400" lvl="1" indent="-317500" algn="l" rtl="0">
              <a:spcBef>
                <a:spcPts val="0"/>
              </a:spcBef>
              <a:spcAft>
                <a:spcPts val="0"/>
              </a:spcAft>
              <a:buSzPts val="1400"/>
              <a:buChar char="○"/>
            </a:pPr>
            <a:r>
              <a:rPr lang="en"/>
              <a:t>Funded through Erate/federal, state aid, membership</a:t>
            </a:r>
            <a:endParaRPr/>
          </a:p>
          <a:p>
            <a:pPr marL="457200" lvl="0" indent="-342900" algn="l" rtl="0">
              <a:spcBef>
                <a:spcPts val="0"/>
              </a:spcBef>
              <a:spcAft>
                <a:spcPts val="0"/>
              </a:spcAft>
              <a:buSzPts val="1800"/>
              <a:buChar char="●"/>
            </a:pPr>
            <a:r>
              <a:rPr lang="en"/>
              <a:t>Provide Internet and other services</a:t>
            </a:r>
            <a:endParaRPr/>
          </a:p>
          <a:p>
            <a:pPr marL="457200" lvl="0" indent="-342900" algn="l" rtl="0">
              <a:spcBef>
                <a:spcPts val="0"/>
              </a:spcBef>
              <a:spcAft>
                <a:spcPts val="0"/>
              </a:spcAft>
              <a:buSzPts val="1800"/>
              <a:buChar char="●"/>
            </a:pPr>
            <a:r>
              <a:rPr lang="en"/>
              <a:t>Digital Equity</a:t>
            </a:r>
            <a:endParaRPr/>
          </a:p>
          <a:p>
            <a:pPr marL="914400" lvl="1" indent="-317500" algn="l" rtl="0">
              <a:spcBef>
                <a:spcPts val="0"/>
              </a:spcBef>
              <a:spcAft>
                <a:spcPts val="0"/>
              </a:spcAft>
              <a:buSzPts val="1400"/>
              <a:buChar char="○"/>
            </a:pPr>
            <a:r>
              <a:rPr lang="en"/>
              <a:t>Community Education</a:t>
            </a:r>
            <a:endParaRPr/>
          </a:p>
          <a:p>
            <a:pPr marL="914400" lvl="1" indent="-317500" algn="l" rtl="0">
              <a:spcBef>
                <a:spcPts val="0"/>
              </a:spcBef>
              <a:spcAft>
                <a:spcPts val="0"/>
              </a:spcAft>
              <a:buSzPts val="1400"/>
              <a:buChar char="○"/>
            </a:pPr>
            <a:r>
              <a:rPr lang="en"/>
              <a:t>Advocacy</a:t>
            </a:r>
            <a:endParaRPr/>
          </a:p>
          <a:p>
            <a:pPr marL="914400" lvl="1" indent="-317500" algn="l" rtl="0">
              <a:spcBef>
                <a:spcPts val="0"/>
              </a:spcBef>
              <a:spcAft>
                <a:spcPts val="0"/>
              </a:spcAft>
              <a:buSzPts val="1400"/>
              <a:buChar char="○"/>
            </a:pPr>
            <a:r>
              <a:rPr lang="en"/>
              <a:t>Broadband guides</a:t>
            </a:r>
            <a:endParaRPr/>
          </a:p>
          <a:p>
            <a:pPr marL="914400" lvl="1" indent="-317500" algn="l" rtl="0">
              <a:spcBef>
                <a:spcPts val="0"/>
              </a:spcBef>
              <a:spcAft>
                <a:spcPts val="0"/>
              </a:spcAft>
              <a:buSzPts val="1400"/>
              <a:buChar char="○"/>
            </a:pPr>
            <a:r>
              <a:rPr lang="en"/>
              <a:t>Affordability guidance</a:t>
            </a:r>
            <a:endParaRPr/>
          </a:p>
          <a:p>
            <a:pPr marL="914400" lvl="1" indent="-317500" algn="l" rtl="0">
              <a:spcBef>
                <a:spcPts val="0"/>
              </a:spcBef>
              <a:spcAft>
                <a:spcPts val="0"/>
              </a:spcAft>
              <a:buSzPts val="1400"/>
              <a:buChar char="○"/>
            </a:pPr>
            <a:r>
              <a:rPr lang="en"/>
              <a:t>Digital Navigation</a:t>
            </a:r>
            <a:endParaRPr/>
          </a:p>
          <a:p>
            <a:pPr marL="914400" lvl="1" indent="-317500" algn="l" rtl="0">
              <a:spcBef>
                <a:spcPts val="0"/>
              </a:spcBef>
              <a:spcAft>
                <a:spcPts val="0"/>
              </a:spcAft>
              <a:buSzPts val="1400"/>
              <a:buChar char="○"/>
            </a:pPr>
            <a:r>
              <a:rPr lang="en"/>
              <a:t>Devices</a:t>
            </a:r>
            <a:endParaRPr/>
          </a:p>
        </p:txBody>
      </p:sp>
      <p:pic>
        <p:nvPicPr>
          <p:cNvPr id="83" name="Google Shape;83;p17"/>
          <p:cNvPicPr preferRelativeResize="0"/>
          <p:nvPr/>
        </p:nvPicPr>
        <p:blipFill>
          <a:blip r:embed="rId3">
            <a:alphaModFix/>
          </a:blip>
          <a:stretch>
            <a:fillRect/>
          </a:stretch>
        </p:blipFill>
        <p:spPr>
          <a:xfrm>
            <a:off x="6173650" y="1998288"/>
            <a:ext cx="2811043" cy="2975276"/>
          </a:xfrm>
          <a:prstGeom prst="rect">
            <a:avLst/>
          </a:prstGeom>
          <a:noFill/>
          <a:ln>
            <a:noFill/>
          </a:ln>
        </p:spPr>
      </p:pic>
      <p:pic>
        <p:nvPicPr>
          <p:cNvPr id="84" name="Google Shape;84;p17"/>
          <p:cNvPicPr preferRelativeResize="0"/>
          <p:nvPr/>
        </p:nvPicPr>
        <p:blipFill>
          <a:blip r:embed="rId4">
            <a:alphaModFix/>
          </a:blip>
          <a:stretch>
            <a:fillRect/>
          </a:stretch>
        </p:blipFill>
        <p:spPr>
          <a:xfrm>
            <a:off x="6583425" y="0"/>
            <a:ext cx="1991509" cy="149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64100" y="1359425"/>
            <a:ext cx="8520600" cy="50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School Landscape and Challenges</a:t>
            </a:r>
            <a:endParaRPr/>
          </a:p>
        </p:txBody>
      </p:sp>
      <p:sp>
        <p:nvSpPr>
          <p:cNvPr id="90" name="Google Shape;90;p18"/>
          <p:cNvSpPr txBox="1">
            <a:spLocks noGrp="1"/>
          </p:cNvSpPr>
          <p:nvPr>
            <p:ph type="body" idx="1"/>
          </p:nvPr>
        </p:nvSpPr>
        <p:spPr>
          <a:xfrm>
            <a:off x="712700" y="1982175"/>
            <a:ext cx="8271900" cy="300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Nearly all schools are connected via fiber (Angle Inlet, fixed wireless)</a:t>
            </a:r>
            <a:endParaRPr/>
          </a:p>
          <a:p>
            <a:pPr marL="457200" lvl="0" indent="-342900" algn="l" rtl="0">
              <a:spcBef>
                <a:spcPts val="0"/>
              </a:spcBef>
              <a:spcAft>
                <a:spcPts val="0"/>
              </a:spcAft>
              <a:buSzPts val="1800"/>
              <a:buChar char="●"/>
            </a:pPr>
            <a:r>
              <a:rPr lang="en"/>
              <a:t>Most have the bandwidth they need to utilize technology fully</a:t>
            </a:r>
            <a:endParaRPr/>
          </a:p>
          <a:p>
            <a:pPr marL="457200" lvl="0" indent="-342900" algn="l" rtl="0">
              <a:spcBef>
                <a:spcPts val="0"/>
              </a:spcBef>
              <a:spcAft>
                <a:spcPts val="0"/>
              </a:spcAft>
              <a:buSzPts val="1800"/>
              <a:buChar char="●"/>
            </a:pPr>
            <a:r>
              <a:rPr lang="en"/>
              <a:t>Federal rules limit district involvement in community networks</a:t>
            </a:r>
            <a:endParaRPr/>
          </a:p>
          <a:p>
            <a:pPr marL="457200" lvl="0" indent="-342900" algn="l" rtl="0">
              <a:spcBef>
                <a:spcPts val="0"/>
              </a:spcBef>
              <a:spcAft>
                <a:spcPts val="0"/>
              </a:spcAft>
              <a:buSzPts val="1800"/>
              <a:buChar char="●"/>
            </a:pPr>
            <a:r>
              <a:rPr lang="en"/>
              <a:t>Many have 1:1 device programs (wary of fiscal cliff)</a:t>
            </a:r>
            <a:endParaRPr/>
          </a:p>
          <a:p>
            <a:pPr marL="457200" lvl="0" indent="-342900" algn="l" rtl="0">
              <a:spcBef>
                <a:spcPts val="0"/>
              </a:spcBef>
              <a:spcAft>
                <a:spcPts val="0"/>
              </a:spcAft>
              <a:buSzPts val="1800"/>
              <a:buChar char="●"/>
            </a:pPr>
            <a:r>
              <a:rPr lang="en"/>
              <a:t>Digital haves and have nots</a:t>
            </a:r>
            <a:endParaRPr/>
          </a:p>
          <a:p>
            <a:pPr marL="457200" lvl="0" indent="-342900" algn="l" rtl="0">
              <a:spcBef>
                <a:spcPts val="0"/>
              </a:spcBef>
              <a:spcAft>
                <a:spcPts val="0"/>
              </a:spcAft>
              <a:buSzPts val="1800"/>
              <a:buChar char="●"/>
            </a:pPr>
            <a:r>
              <a:rPr lang="en"/>
              <a:t>Rural communities still without high speed access</a:t>
            </a:r>
            <a:endParaRPr/>
          </a:p>
          <a:p>
            <a:pPr marL="457200" lvl="0" indent="-342900" algn="l" rtl="0">
              <a:spcBef>
                <a:spcPts val="0"/>
              </a:spcBef>
              <a:spcAft>
                <a:spcPts val="0"/>
              </a:spcAft>
              <a:buSzPts val="1800"/>
              <a:buChar char="●"/>
            </a:pPr>
            <a:r>
              <a:rPr lang="en"/>
              <a:t>Families still struggle with affordable service</a:t>
            </a:r>
            <a:endParaRPr/>
          </a:p>
        </p:txBody>
      </p:sp>
    </p:spTree>
  </p:cSld>
  <p:clrMapOvr>
    <a:masterClrMapping/>
  </p:clrMapOvr>
</p:sld>
</file>

<file path=ppt/theme/theme1.xml><?xml version="1.0" encoding="utf-8"?>
<a:theme xmlns:a="http://schemas.openxmlformats.org/drawingml/2006/main" name="ECMECC Slides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E72F0A-27EE-4062-9064-358DF4C50F78}"/>
</file>

<file path=customXml/itemProps2.xml><?xml version="1.0" encoding="utf-8"?>
<ds:datastoreItem xmlns:ds="http://schemas.openxmlformats.org/officeDocument/2006/customXml" ds:itemID="{9C0B1658-5B33-4005-839C-FB0FA0C410E1}"/>
</file>

<file path=customXml/itemProps3.xml><?xml version="1.0" encoding="utf-8"?>
<ds:datastoreItem xmlns:ds="http://schemas.openxmlformats.org/officeDocument/2006/customXml" ds:itemID="{449E25D4-6B7D-4B83-8523-D341E3F340E0}"/>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On-screen Show (16:9)</PresentationFormat>
  <Paragraphs>46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Roboto Medium</vt:lpstr>
      <vt:lpstr>ECMECC Slides Template</vt:lpstr>
      <vt:lpstr>PowerPoint Presentation</vt:lpstr>
      <vt:lpstr>About ECMECC</vt:lpstr>
      <vt:lpstr>ECMECC Data Network</vt:lpstr>
      <vt:lpstr>Central MN WAN (Internet Services)</vt:lpstr>
      <vt:lpstr>Minnesota Education Technology Networks (METN)</vt:lpstr>
      <vt:lpstr>School Landscape and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Garcia, Carlos (DEED)</cp:lastModifiedBy>
  <cp:revision>1</cp:revision>
  <dcterms:modified xsi:type="dcterms:W3CDTF">2024-01-12T16:34:08Z</dcterms:modified>
</cp:coreProperties>
</file>