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 id="2147483822" r:id="rId5"/>
  </p:sldMasterIdLst>
  <p:notesMasterIdLst>
    <p:notesMasterId r:id="rId40"/>
  </p:notesMasterIdLst>
  <p:handoutMasterIdLst>
    <p:handoutMasterId r:id="rId41"/>
  </p:handoutMasterIdLst>
  <p:sldIdLst>
    <p:sldId id="264" r:id="rId6"/>
    <p:sldId id="404" r:id="rId7"/>
    <p:sldId id="344" r:id="rId8"/>
    <p:sldId id="750" r:id="rId9"/>
    <p:sldId id="274" r:id="rId10"/>
    <p:sldId id="722" r:id="rId11"/>
    <p:sldId id="719" r:id="rId12"/>
    <p:sldId id="408" r:id="rId13"/>
    <p:sldId id="268" r:id="rId14"/>
    <p:sldId id="335" r:id="rId15"/>
    <p:sldId id="739" r:id="rId16"/>
    <p:sldId id="724" r:id="rId17"/>
    <p:sldId id="751" r:id="rId18"/>
    <p:sldId id="770" r:id="rId19"/>
    <p:sldId id="771" r:id="rId20"/>
    <p:sldId id="767" r:id="rId21"/>
    <p:sldId id="336" r:id="rId22"/>
    <p:sldId id="772" r:id="rId23"/>
    <p:sldId id="715" r:id="rId24"/>
    <p:sldId id="756" r:id="rId25"/>
    <p:sldId id="757" r:id="rId26"/>
    <p:sldId id="745" r:id="rId27"/>
    <p:sldId id="773" r:id="rId28"/>
    <p:sldId id="758" r:id="rId29"/>
    <p:sldId id="759" r:id="rId30"/>
    <p:sldId id="760" r:id="rId31"/>
    <p:sldId id="761" r:id="rId32"/>
    <p:sldId id="765" r:id="rId33"/>
    <p:sldId id="763" r:id="rId34"/>
    <p:sldId id="764" r:id="rId35"/>
    <p:sldId id="742" r:id="rId36"/>
    <p:sldId id="769" r:id="rId37"/>
    <p:sldId id="262" r:id="rId38"/>
    <p:sldId id="768" r:id="rId39"/>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0738"/>
    <a:srgbClr val="000000"/>
    <a:srgbClr val="003865"/>
    <a:srgbClr val="78BE21"/>
    <a:srgbClr val="0D0D0D"/>
    <a:srgbClr val="E8E8E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E4F07E-FD34-4E5E-ABC4-99745CE337C8}" v="1550" dt="2021-09-15T14:45:42.2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935" autoAdjust="0"/>
  </p:normalViewPr>
  <p:slideViewPr>
    <p:cSldViewPr snapToGrid="0">
      <p:cViewPr varScale="1">
        <p:scale>
          <a:sx n="38" d="100"/>
          <a:sy n="38" d="100"/>
        </p:scale>
        <p:origin x="1279" y="5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lein, Alyssa (DEED)" userId="f28861ce-38da-49c1-91d6-178c75529b4c" providerId="ADAL" clId="{70E4F07E-FD34-4E5E-ABC4-99745CE337C8}"/>
    <pc:docChg chg="custSel addSld delSld modSld">
      <pc:chgData name="Klein, Alyssa (DEED)" userId="f28861ce-38da-49c1-91d6-178c75529b4c" providerId="ADAL" clId="{70E4F07E-FD34-4E5E-ABC4-99745CE337C8}" dt="2021-09-15T14:45:20.828" v="3005" actId="207"/>
      <pc:docMkLst>
        <pc:docMk/>
      </pc:docMkLst>
      <pc:sldChg chg="modSp del">
        <pc:chgData name="Klein, Alyssa (DEED)" userId="f28861ce-38da-49c1-91d6-178c75529b4c" providerId="ADAL" clId="{70E4F07E-FD34-4E5E-ABC4-99745CE337C8}" dt="2021-09-15T14:36:02.644" v="2999" actId="47"/>
        <pc:sldMkLst>
          <pc:docMk/>
          <pc:sldMk cId="3966181337" sldId="257"/>
        </pc:sldMkLst>
        <pc:graphicFrameChg chg="mod">
          <ac:chgData name="Klein, Alyssa (DEED)" userId="f28861ce-38da-49c1-91d6-178c75529b4c" providerId="ADAL" clId="{70E4F07E-FD34-4E5E-ABC4-99745CE337C8}" dt="2021-09-15T12:04:55.150" v="2448" actId="962"/>
          <ac:graphicFrameMkLst>
            <pc:docMk/>
            <pc:sldMk cId="3966181337" sldId="257"/>
            <ac:graphicFrameMk id="5" creationId="{7EE2911E-2596-462F-832C-A8A143E9D046}"/>
          </ac:graphicFrameMkLst>
        </pc:graphicFrameChg>
      </pc:sldChg>
      <pc:sldChg chg="modSp mod">
        <pc:chgData name="Klein, Alyssa (DEED)" userId="f28861ce-38da-49c1-91d6-178c75529b4c" providerId="ADAL" clId="{70E4F07E-FD34-4E5E-ABC4-99745CE337C8}" dt="2021-09-15T12:06:29.590" v="2900" actId="962"/>
        <pc:sldMkLst>
          <pc:docMk/>
          <pc:sldMk cId="1862710398" sldId="262"/>
        </pc:sldMkLst>
        <pc:picChg chg="mod">
          <ac:chgData name="Klein, Alyssa (DEED)" userId="f28861ce-38da-49c1-91d6-178c75529b4c" providerId="ADAL" clId="{70E4F07E-FD34-4E5E-ABC4-99745CE337C8}" dt="2021-09-15T12:05:30.165" v="2516" actId="962"/>
          <ac:picMkLst>
            <pc:docMk/>
            <pc:sldMk cId="1862710398" sldId="262"/>
            <ac:picMk id="3" creationId="{836AD4F3-4D31-42E1-94DB-590EFDAFFC16}"/>
          </ac:picMkLst>
        </pc:picChg>
        <pc:picChg chg="mod">
          <ac:chgData name="Klein, Alyssa (DEED)" userId="f28861ce-38da-49c1-91d6-178c75529b4c" providerId="ADAL" clId="{70E4F07E-FD34-4E5E-ABC4-99745CE337C8}" dt="2021-09-15T12:06:29.590" v="2900" actId="962"/>
          <ac:picMkLst>
            <pc:docMk/>
            <pc:sldMk cId="1862710398" sldId="262"/>
            <ac:picMk id="4" creationId="{108C6CD7-FE0D-4B4F-B914-C3B04416C04B}"/>
          </ac:picMkLst>
        </pc:picChg>
      </pc:sldChg>
      <pc:sldChg chg="del">
        <pc:chgData name="Klein, Alyssa (DEED)" userId="f28861ce-38da-49c1-91d6-178c75529b4c" providerId="ADAL" clId="{70E4F07E-FD34-4E5E-ABC4-99745CE337C8}" dt="2021-09-14T21:17:09.341" v="0" actId="2696"/>
        <pc:sldMkLst>
          <pc:docMk/>
          <pc:sldMk cId="614658711" sldId="263"/>
        </pc:sldMkLst>
      </pc:sldChg>
      <pc:sldChg chg="modSp">
        <pc:chgData name="Klein, Alyssa (DEED)" userId="f28861ce-38da-49c1-91d6-178c75529b4c" providerId="ADAL" clId="{70E4F07E-FD34-4E5E-ABC4-99745CE337C8}" dt="2021-09-15T11:54:04.110" v="559" actId="962"/>
        <pc:sldMkLst>
          <pc:docMk/>
          <pc:sldMk cId="1686907792" sldId="264"/>
        </pc:sldMkLst>
        <pc:picChg chg="mod">
          <ac:chgData name="Klein, Alyssa (DEED)" userId="f28861ce-38da-49c1-91d6-178c75529b4c" providerId="ADAL" clId="{70E4F07E-FD34-4E5E-ABC4-99745CE337C8}" dt="2021-09-15T11:53:53.246" v="555" actId="962"/>
          <ac:picMkLst>
            <pc:docMk/>
            <pc:sldMk cId="1686907792" sldId="264"/>
            <ac:picMk id="1027" creationId="{BA801690-9F1B-4A19-9E51-A45EBCEA2D33}"/>
          </ac:picMkLst>
        </pc:picChg>
        <pc:picChg chg="mod">
          <ac:chgData name="Klein, Alyssa (DEED)" userId="f28861ce-38da-49c1-91d6-178c75529b4c" providerId="ADAL" clId="{70E4F07E-FD34-4E5E-ABC4-99745CE337C8}" dt="2021-09-15T11:54:04.110" v="559" actId="962"/>
          <ac:picMkLst>
            <pc:docMk/>
            <pc:sldMk cId="1686907792" sldId="264"/>
            <ac:picMk id="1028" creationId="{702FAB8A-2499-4018-AADB-943C05D8F2C2}"/>
          </ac:picMkLst>
        </pc:picChg>
      </pc:sldChg>
      <pc:sldChg chg="del">
        <pc:chgData name="Klein, Alyssa (DEED)" userId="f28861ce-38da-49c1-91d6-178c75529b4c" providerId="ADAL" clId="{70E4F07E-FD34-4E5E-ABC4-99745CE337C8}" dt="2021-09-14T21:17:16.895" v="2" actId="2696"/>
        <pc:sldMkLst>
          <pc:docMk/>
          <pc:sldMk cId="1187479236" sldId="320"/>
        </pc:sldMkLst>
      </pc:sldChg>
      <pc:sldChg chg="del">
        <pc:chgData name="Klein, Alyssa (DEED)" userId="f28861ce-38da-49c1-91d6-178c75529b4c" providerId="ADAL" clId="{70E4F07E-FD34-4E5E-ABC4-99745CE337C8}" dt="2021-09-14T21:17:11.949" v="1" actId="2696"/>
        <pc:sldMkLst>
          <pc:docMk/>
          <pc:sldMk cId="4177521623" sldId="324"/>
        </pc:sldMkLst>
      </pc:sldChg>
      <pc:sldChg chg="delSp del mod">
        <pc:chgData name="Klein, Alyssa (DEED)" userId="f28861ce-38da-49c1-91d6-178c75529b4c" providerId="ADAL" clId="{70E4F07E-FD34-4E5E-ABC4-99745CE337C8}" dt="2021-09-15T11:51:42.097" v="435" actId="47"/>
        <pc:sldMkLst>
          <pc:docMk/>
          <pc:sldMk cId="2161378349" sldId="326"/>
        </pc:sldMkLst>
        <pc:picChg chg="del">
          <ac:chgData name="Klein, Alyssa (DEED)" userId="f28861ce-38da-49c1-91d6-178c75529b4c" providerId="ADAL" clId="{70E4F07E-FD34-4E5E-ABC4-99745CE337C8}" dt="2021-09-15T11:51:39.961" v="434" actId="21"/>
          <ac:picMkLst>
            <pc:docMk/>
            <pc:sldMk cId="2161378349" sldId="326"/>
            <ac:picMk id="7" creationId="{19FAE9EB-85E2-4CE3-9FBC-38298DE8E9B9}"/>
          </ac:picMkLst>
        </pc:picChg>
      </pc:sldChg>
      <pc:sldChg chg="delSp modSp mod">
        <pc:chgData name="Klein, Alyssa (DEED)" userId="f28861ce-38da-49c1-91d6-178c75529b4c" providerId="ADAL" clId="{70E4F07E-FD34-4E5E-ABC4-99745CE337C8}" dt="2021-09-15T14:13:19.234" v="2982" actId="20577"/>
        <pc:sldMkLst>
          <pc:docMk/>
          <pc:sldMk cId="835651999" sldId="336"/>
        </pc:sldMkLst>
        <pc:spChg chg="mod">
          <ac:chgData name="Klein, Alyssa (DEED)" userId="f28861ce-38da-49c1-91d6-178c75529b4c" providerId="ADAL" clId="{70E4F07E-FD34-4E5E-ABC4-99745CE337C8}" dt="2021-09-15T14:13:19.234" v="2982" actId="20577"/>
          <ac:spMkLst>
            <pc:docMk/>
            <pc:sldMk cId="835651999" sldId="336"/>
            <ac:spMk id="2" creationId="{43F2FC65-CFA4-4AD1-89E5-1A473AF59E11}"/>
          </ac:spMkLst>
        </pc:spChg>
        <pc:spChg chg="mod">
          <ac:chgData name="Klein, Alyssa (DEED)" userId="f28861ce-38da-49c1-91d6-178c75529b4c" providerId="ADAL" clId="{70E4F07E-FD34-4E5E-ABC4-99745CE337C8}" dt="2021-09-15T14:12:54.269" v="2979" actId="20577"/>
          <ac:spMkLst>
            <pc:docMk/>
            <pc:sldMk cId="835651999" sldId="336"/>
            <ac:spMk id="3" creationId="{806E7BA4-8D2E-4688-B995-88DB2E052A7B}"/>
          </ac:spMkLst>
        </pc:spChg>
        <pc:picChg chg="mod">
          <ac:chgData name="Klein, Alyssa (DEED)" userId="f28861ce-38da-49c1-91d6-178c75529b4c" providerId="ADAL" clId="{70E4F07E-FD34-4E5E-ABC4-99745CE337C8}" dt="2021-09-15T11:42:38.909" v="265" actId="1076"/>
          <ac:picMkLst>
            <pc:docMk/>
            <pc:sldMk cId="835651999" sldId="336"/>
            <ac:picMk id="7" creationId="{198BD89C-542C-440E-8F40-171C559A2092}"/>
          </ac:picMkLst>
        </pc:picChg>
        <pc:picChg chg="del">
          <ac:chgData name="Klein, Alyssa (DEED)" userId="f28861ce-38da-49c1-91d6-178c75529b4c" providerId="ADAL" clId="{70E4F07E-FD34-4E5E-ABC4-99745CE337C8}" dt="2021-09-15T11:39:39.747" v="6" actId="478"/>
          <ac:picMkLst>
            <pc:docMk/>
            <pc:sldMk cId="835651999" sldId="336"/>
            <ac:picMk id="8" creationId="{426EE659-25A4-4165-8FFC-D8C273645457}"/>
          </ac:picMkLst>
        </pc:picChg>
      </pc:sldChg>
      <pc:sldChg chg="modSp mod">
        <pc:chgData name="Klein, Alyssa (DEED)" userId="f28861ce-38da-49c1-91d6-178c75529b4c" providerId="ADAL" clId="{70E4F07E-FD34-4E5E-ABC4-99745CE337C8}" dt="2021-09-15T14:28:52.633" v="2990" actId="27636"/>
        <pc:sldMkLst>
          <pc:docMk/>
          <pc:sldMk cId="448619026" sldId="344"/>
        </pc:sldMkLst>
        <pc:spChg chg="mod">
          <ac:chgData name="Klein, Alyssa (DEED)" userId="f28861ce-38da-49c1-91d6-178c75529b4c" providerId="ADAL" clId="{70E4F07E-FD34-4E5E-ABC4-99745CE337C8}" dt="2021-09-15T14:28:52.633" v="2990" actId="27636"/>
          <ac:spMkLst>
            <pc:docMk/>
            <pc:sldMk cId="448619026" sldId="344"/>
            <ac:spMk id="6" creationId="{63FF044B-72D6-4313-A7EA-05BF007E252F}"/>
          </ac:spMkLst>
        </pc:spChg>
      </pc:sldChg>
      <pc:sldChg chg="del">
        <pc:chgData name="Klein, Alyssa (DEED)" userId="f28861ce-38da-49c1-91d6-178c75529b4c" providerId="ADAL" clId="{70E4F07E-FD34-4E5E-ABC4-99745CE337C8}" dt="2021-09-14T21:17:23.569" v="4" actId="2696"/>
        <pc:sldMkLst>
          <pc:docMk/>
          <pc:sldMk cId="4141466172" sldId="710"/>
        </pc:sldMkLst>
      </pc:sldChg>
      <pc:sldChg chg="modSp mod">
        <pc:chgData name="Klein, Alyssa (DEED)" userId="f28861ce-38da-49c1-91d6-178c75529b4c" providerId="ADAL" clId="{70E4F07E-FD34-4E5E-ABC4-99745CE337C8}" dt="2021-09-15T12:00:56.123" v="2058" actId="962"/>
        <pc:sldMkLst>
          <pc:docMk/>
          <pc:sldMk cId="4111371949" sldId="715"/>
        </pc:sldMkLst>
        <pc:spChg chg="mod">
          <ac:chgData name="Klein, Alyssa (DEED)" userId="f28861ce-38da-49c1-91d6-178c75529b4c" providerId="ADAL" clId="{70E4F07E-FD34-4E5E-ABC4-99745CE337C8}" dt="2021-09-15T11:44:41.476" v="315" actId="20577"/>
          <ac:spMkLst>
            <pc:docMk/>
            <pc:sldMk cId="4111371949" sldId="715"/>
            <ac:spMk id="2" creationId="{3FC9D5F9-B450-4C54-9E5C-CFC9E9892BF7}"/>
          </ac:spMkLst>
        </pc:spChg>
        <pc:spChg chg="mod">
          <ac:chgData name="Klein, Alyssa (DEED)" userId="f28861ce-38da-49c1-91d6-178c75529b4c" providerId="ADAL" clId="{70E4F07E-FD34-4E5E-ABC4-99745CE337C8}" dt="2021-09-15T11:44:53.939" v="318" actId="1076"/>
          <ac:spMkLst>
            <pc:docMk/>
            <pc:sldMk cId="4111371949" sldId="715"/>
            <ac:spMk id="3" creationId="{3CCC1644-98BD-495C-BFE1-B80D361C5917}"/>
          </ac:spMkLst>
        </pc:spChg>
        <pc:picChg chg="mod">
          <ac:chgData name="Klein, Alyssa (DEED)" userId="f28861ce-38da-49c1-91d6-178c75529b4c" providerId="ADAL" clId="{70E4F07E-FD34-4E5E-ABC4-99745CE337C8}" dt="2021-09-15T12:00:56.123" v="2058" actId="962"/>
          <ac:picMkLst>
            <pc:docMk/>
            <pc:sldMk cId="4111371949" sldId="715"/>
            <ac:picMk id="5" creationId="{83E6620D-A1E4-48EA-838F-95CBC13B35DC}"/>
          </ac:picMkLst>
        </pc:picChg>
      </pc:sldChg>
      <pc:sldChg chg="modSp">
        <pc:chgData name="Klein, Alyssa (DEED)" userId="f28861ce-38da-49c1-91d6-178c75529b4c" providerId="ADAL" clId="{70E4F07E-FD34-4E5E-ABC4-99745CE337C8}" dt="2021-09-15T11:57:00.651" v="774"/>
        <pc:sldMkLst>
          <pc:docMk/>
          <pc:sldMk cId="2328436860" sldId="722"/>
        </pc:sldMkLst>
        <pc:graphicFrameChg chg="mod">
          <ac:chgData name="Klein, Alyssa (DEED)" userId="f28861ce-38da-49c1-91d6-178c75529b4c" providerId="ADAL" clId="{70E4F07E-FD34-4E5E-ABC4-99745CE337C8}" dt="2021-09-15T11:57:00.651" v="774"/>
          <ac:graphicFrameMkLst>
            <pc:docMk/>
            <pc:sldMk cId="2328436860" sldId="722"/>
            <ac:graphicFrameMk id="4" creationId="{00000000-0000-0000-0000-000000000000}"/>
          </ac:graphicFrameMkLst>
        </pc:graphicFrameChg>
      </pc:sldChg>
      <pc:sldChg chg="modSp mod">
        <pc:chgData name="Klein, Alyssa (DEED)" userId="f28861ce-38da-49c1-91d6-178c75529b4c" providerId="ADAL" clId="{70E4F07E-FD34-4E5E-ABC4-99745CE337C8}" dt="2021-09-15T11:58:05.291" v="964" actId="962"/>
        <pc:sldMkLst>
          <pc:docMk/>
          <pc:sldMk cId="2315388840" sldId="724"/>
        </pc:sldMkLst>
        <pc:spChg chg="mod">
          <ac:chgData name="Klein, Alyssa (DEED)" userId="f28861ce-38da-49c1-91d6-178c75529b4c" providerId="ADAL" clId="{70E4F07E-FD34-4E5E-ABC4-99745CE337C8}" dt="2021-09-15T11:58:05.291" v="964" actId="962"/>
          <ac:spMkLst>
            <pc:docMk/>
            <pc:sldMk cId="2315388840" sldId="724"/>
            <ac:spMk id="3" creationId="{7289AC01-4B29-44AC-A51F-B18DA4DAD2E9}"/>
          </ac:spMkLst>
        </pc:spChg>
      </pc:sldChg>
      <pc:sldChg chg="modSp">
        <pc:chgData name="Klein, Alyssa (DEED)" userId="f28861ce-38da-49c1-91d6-178c75529b4c" providerId="ADAL" clId="{70E4F07E-FD34-4E5E-ABC4-99745CE337C8}" dt="2021-09-15T12:00:00.962" v="1796" actId="962"/>
        <pc:sldMkLst>
          <pc:docMk/>
          <pc:sldMk cId="3626278789" sldId="751"/>
        </pc:sldMkLst>
        <pc:graphicFrameChg chg="mod">
          <ac:chgData name="Klein, Alyssa (DEED)" userId="f28861ce-38da-49c1-91d6-178c75529b4c" providerId="ADAL" clId="{70E4F07E-FD34-4E5E-ABC4-99745CE337C8}" dt="2021-09-15T12:00:00.962" v="1796" actId="962"/>
          <ac:graphicFrameMkLst>
            <pc:docMk/>
            <pc:sldMk cId="3626278789" sldId="751"/>
            <ac:graphicFrameMk id="17" creationId="{FE30FDB3-1CA2-4C2A-B474-C99C614C82C5}"/>
          </ac:graphicFrameMkLst>
        </pc:graphicFrameChg>
      </pc:sldChg>
      <pc:sldChg chg="del">
        <pc:chgData name="Klein, Alyssa (DEED)" userId="f28861ce-38da-49c1-91d6-178c75529b4c" providerId="ADAL" clId="{70E4F07E-FD34-4E5E-ABC4-99745CE337C8}" dt="2021-09-14T21:17:20.692" v="3" actId="2696"/>
        <pc:sldMkLst>
          <pc:docMk/>
          <pc:sldMk cId="1387566498" sldId="752"/>
        </pc:sldMkLst>
      </pc:sldChg>
      <pc:sldChg chg="del">
        <pc:chgData name="Klein, Alyssa (DEED)" userId="f28861ce-38da-49c1-91d6-178c75529b4c" providerId="ADAL" clId="{70E4F07E-FD34-4E5E-ABC4-99745CE337C8}" dt="2021-09-14T21:17:25.793" v="5" actId="2696"/>
        <pc:sldMkLst>
          <pc:docMk/>
          <pc:sldMk cId="2993471779" sldId="755"/>
        </pc:sldMkLst>
      </pc:sldChg>
      <pc:sldChg chg="modSp mod">
        <pc:chgData name="Klein, Alyssa (DEED)" userId="f28861ce-38da-49c1-91d6-178c75529b4c" providerId="ADAL" clId="{70E4F07E-FD34-4E5E-ABC4-99745CE337C8}" dt="2021-09-15T14:13:57.353" v="2985" actId="20577"/>
        <pc:sldMkLst>
          <pc:docMk/>
          <pc:sldMk cId="1054132162" sldId="758"/>
        </pc:sldMkLst>
        <pc:spChg chg="mod">
          <ac:chgData name="Klein, Alyssa (DEED)" userId="f28861ce-38da-49c1-91d6-178c75529b4c" providerId="ADAL" clId="{70E4F07E-FD34-4E5E-ABC4-99745CE337C8}" dt="2021-09-15T14:13:57.353" v="2985" actId="20577"/>
          <ac:spMkLst>
            <pc:docMk/>
            <pc:sldMk cId="1054132162" sldId="758"/>
            <ac:spMk id="3" creationId="{BECB06CE-6CD4-4B41-B32F-E1B76CF0AE44}"/>
          </ac:spMkLst>
        </pc:spChg>
      </pc:sldChg>
      <pc:sldChg chg="modSp mod">
        <pc:chgData name="Klein, Alyssa (DEED)" userId="f28861ce-38da-49c1-91d6-178c75529b4c" providerId="ADAL" clId="{70E4F07E-FD34-4E5E-ABC4-99745CE337C8}" dt="2021-09-15T11:53:10.669" v="457" actId="1076"/>
        <pc:sldMkLst>
          <pc:docMk/>
          <pc:sldMk cId="637215521" sldId="759"/>
        </pc:sldMkLst>
        <pc:spChg chg="mod">
          <ac:chgData name="Klein, Alyssa (DEED)" userId="f28861ce-38da-49c1-91d6-178c75529b4c" providerId="ADAL" clId="{70E4F07E-FD34-4E5E-ABC4-99745CE337C8}" dt="2021-09-15T11:53:10.669" v="457" actId="1076"/>
          <ac:spMkLst>
            <pc:docMk/>
            <pc:sldMk cId="637215521" sldId="759"/>
            <ac:spMk id="3" creationId="{ECDF91D9-8EB9-474A-B18D-EE5C156325A9}"/>
          </ac:spMkLst>
        </pc:spChg>
      </pc:sldChg>
      <pc:sldChg chg="modSp mod">
        <pc:chgData name="Klein, Alyssa (DEED)" userId="f28861ce-38da-49c1-91d6-178c75529b4c" providerId="ADAL" clId="{70E4F07E-FD34-4E5E-ABC4-99745CE337C8}" dt="2021-09-15T11:47:02.209" v="324" actId="1076"/>
        <pc:sldMkLst>
          <pc:docMk/>
          <pc:sldMk cId="1874156282" sldId="761"/>
        </pc:sldMkLst>
        <pc:spChg chg="mod">
          <ac:chgData name="Klein, Alyssa (DEED)" userId="f28861ce-38da-49c1-91d6-178c75529b4c" providerId="ADAL" clId="{70E4F07E-FD34-4E5E-ABC4-99745CE337C8}" dt="2021-09-15T11:47:02.209" v="324" actId="1076"/>
          <ac:spMkLst>
            <pc:docMk/>
            <pc:sldMk cId="1874156282" sldId="761"/>
            <ac:spMk id="3" creationId="{7097DA3C-40B4-4661-AEBC-CF73314AF9B4}"/>
          </ac:spMkLst>
        </pc:spChg>
      </pc:sldChg>
      <pc:sldChg chg="modSp mod">
        <pc:chgData name="Klein, Alyssa (DEED)" userId="f28861ce-38da-49c1-91d6-178c75529b4c" providerId="ADAL" clId="{70E4F07E-FD34-4E5E-ABC4-99745CE337C8}" dt="2021-09-15T11:47:58.521" v="333" actId="20577"/>
        <pc:sldMkLst>
          <pc:docMk/>
          <pc:sldMk cId="24276786" sldId="763"/>
        </pc:sldMkLst>
        <pc:spChg chg="mod">
          <ac:chgData name="Klein, Alyssa (DEED)" userId="f28861ce-38da-49c1-91d6-178c75529b4c" providerId="ADAL" clId="{70E4F07E-FD34-4E5E-ABC4-99745CE337C8}" dt="2021-09-15T11:47:58.521" v="333" actId="20577"/>
          <ac:spMkLst>
            <pc:docMk/>
            <pc:sldMk cId="24276786" sldId="763"/>
            <ac:spMk id="3" creationId="{38F6F6E2-2CC2-42CA-A880-E8CA20F00376}"/>
          </ac:spMkLst>
        </pc:spChg>
      </pc:sldChg>
      <pc:sldChg chg="modSp mod">
        <pc:chgData name="Klein, Alyssa (DEED)" userId="f28861ce-38da-49c1-91d6-178c75529b4c" providerId="ADAL" clId="{70E4F07E-FD34-4E5E-ABC4-99745CE337C8}" dt="2021-09-15T14:14:23.525" v="2986" actId="20577"/>
        <pc:sldMkLst>
          <pc:docMk/>
          <pc:sldMk cId="2735354473" sldId="765"/>
        </pc:sldMkLst>
        <pc:spChg chg="mod">
          <ac:chgData name="Klein, Alyssa (DEED)" userId="f28861ce-38da-49c1-91d6-178c75529b4c" providerId="ADAL" clId="{70E4F07E-FD34-4E5E-ABC4-99745CE337C8}" dt="2021-09-15T14:14:23.525" v="2986" actId="20577"/>
          <ac:spMkLst>
            <pc:docMk/>
            <pc:sldMk cId="2735354473" sldId="765"/>
            <ac:spMk id="3" creationId="{920F1516-0FDE-45B3-A185-A28B5BEAA1E9}"/>
          </ac:spMkLst>
        </pc:spChg>
      </pc:sldChg>
      <pc:sldChg chg="modSp mod">
        <pc:chgData name="Klein, Alyssa (DEED)" userId="f28861ce-38da-49c1-91d6-178c75529b4c" providerId="ADAL" clId="{70E4F07E-FD34-4E5E-ABC4-99745CE337C8}" dt="2021-09-15T12:00:27.507" v="1948" actId="962"/>
        <pc:sldMkLst>
          <pc:docMk/>
          <pc:sldMk cId="869150" sldId="767"/>
        </pc:sldMkLst>
        <pc:picChg chg="mod">
          <ac:chgData name="Klein, Alyssa (DEED)" userId="f28861ce-38da-49c1-91d6-178c75529b4c" providerId="ADAL" clId="{70E4F07E-FD34-4E5E-ABC4-99745CE337C8}" dt="2021-09-15T12:00:27.507" v="1948" actId="962"/>
          <ac:picMkLst>
            <pc:docMk/>
            <pc:sldMk cId="869150" sldId="767"/>
            <ac:picMk id="5" creationId="{020D71BF-FE96-4DB6-819A-ADD7913F1FD3}"/>
          </ac:picMkLst>
        </pc:picChg>
      </pc:sldChg>
      <pc:sldChg chg="modSp mod">
        <pc:chgData name="Klein, Alyssa (DEED)" userId="f28861ce-38da-49c1-91d6-178c75529b4c" providerId="ADAL" clId="{70E4F07E-FD34-4E5E-ABC4-99745CE337C8}" dt="2021-09-15T12:06:44.571" v="2972" actId="962"/>
        <pc:sldMkLst>
          <pc:docMk/>
          <pc:sldMk cId="3385208040" sldId="768"/>
        </pc:sldMkLst>
        <pc:picChg chg="mod">
          <ac:chgData name="Klein, Alyssa (DEED)" userId="f28861ce-38da-49c1-91d6-178c75529b4c" providerId="ADAL" clId="{70E4F07E-FD34-4E5E-ABC4-99745CE337C8}" dt="2021-09-15T12:06:44.571" v="2972" actId="962"/>
          <ac:picMkLst>
            <pc:docMk/>
            <pc:sldMk cId="3385208040" sldId="768"/>
            <ac:picMk id="6" creationId="{72DF8E0C-1BAE-4F7E-81DB-A1E671ACA3F2}"/>
          </ac:picMkLst>
        </pc:picChg>
      </pc:sldChg>
      <pc:sldChg chg="addSp modSp mod">
        <pc:chgData name="Klein, Alyssa (DEED)" userId="f28861ce-38da-49c1-91d6-178c75529b4c" providerId="ADAL" clId="{70E4F07E-FD34-4E5E-ABC4-99745CE337C8}" dt="2021-09-15T14:37:47.088" v="3004" actId="1076"/>
        <pc:sldMkLst>
          <pc:docMk/>
          <pc:sldMk cId="2872120704" sldId="769"/>
        </pc:sldMkLst>
        <pc:spChg chg="mod">
          <ac:chgData name="Klein, Alyssa (DEED)" userId="f28861ce-38da-49c1-91d6-178c75529b4c" providerId="ADAL" clId="{70E4F07E-FD34-4E5E-ABC4-99745CE337C8}" dt="2021-09-15T11:52:21.150" v="456" actId="20577"/>
          <ac:spMkLst>
            <pc:docMk/>
            <pc:sldMk cId="2872120704" sldId="769"/>
            <ac:spMk id="2" creationId="{438E25CE-9F09-4A2B-B84B-181F8BC8BBB0}"/>
          </ac:spMkLst>
        </pc:spChg>
        <pc:spChg chg="mod">
          <ac:chgData name="Klein, Alyssa (DEED)" userId="f28861ce-38da-49c1-91d6-178c75529b4c" providerId="ADAL" clId="{70E4F07E-FD34-4E5E-ABC4-99745CE337C8}" dt="2021-09-15T14:37:47.088" v="3004" actId="1076"/>
          <ac:spMkLst>
            <pc:docMk/>
            <pc:sldMk cId="2872120704" sldId="769"/>
            <ac:spMk id="3" creationId="{5EE7D438-20A4-4263-AEC3-77D73962D985}"/>
          </ac:spMkLst>
        </pc:spChg>
        <pc:picChg chg="add mod">
          <ac:chgData name="Klein, Alyssa (DEED)" userId="f28861ce-38da-49c1-91d6-178c75529b4c" providerId="ADAL" clId="{70E4F07E-FD34-4E5E-ABC4-99745CE337C8}" dt="2021-09-15T14:37:34.190" v="3002" actId="1076"/>
          <ac:picMkLst>
            <pc:docMk/>
            <pc:sldMk cId="2872120704" sldId="769"/>
            <ac:picMk id="5" creationId="{259EF505-8DA4-4E0F-ABE9-689DD0190198}"/>
          </ac:picMkLst>
        </pc:picChg>
      </pc:sldChg>
      <pc:sldChg chg="modSp">
        <pc:chgData name="Klein, Alyssa (DEED)" userId="f28861ce-38da-49c1-91d6-178c75529b4c" providerId="ADAL" clId="{70E4F07E-FD34-4E5E-ABC4-99745CE337C8}" dt="2021-09-15T14:45:20.828" v="3005" actId="207"/>
        <pc:sldMkLst>
          <pc:docMk/>
          <pc:sldMk cId="3089634536" sldId="770"/>
        </pc:sldMkLst>
        <pc:spChg chg="mod">
          <ac:chgData name="Klein, Alyssa (DEED)" userId="f28861ce-38da-49c1-91d6-178c75529b4c" providerId="ADAL" clId="{70E4F07E-FD34-4E5E-ABC4-99745CE337C8}" dt="2021-09-15T14:45:20.828" v="3005" actId="207"/>
          <ac:spMkLst>
            <pc:docMk/>
            <pc:sldMk cId="3089634536" sldId="770"/>
            <ac:spMk id="2" creationId="{C9283E79-661E-4FFA-9A61-270395F69A2E}"/>
          </ac:spMkLst>
        </pc:spChg>
      </pc:sldChg>
      <pc:sldChg chg="modSp mod">
        <pc:chgData name="Klein, Alyssa (DEED)" userId="f28861ce-38da-49c1-91d6-178c75529b4c" providerId="ADAL" clId="{70E4F07E-FD34-4E5E-ABC4-99745CE337C8}" dt="2021-09-15T11:43:09.109" v="292" actId="20577"/>
        <pc:sldMkLst>
          <pc:docMk/>
          <pc:sldMk cId="2500845586" sldId="772"/>
        </pc:sldMkLst>
        <pc:spChg chg="mod">
          <ac:chgData name="Klein, Alyssa (DEED)" userId="f28861ce-38da-49c1-91d6-178c75529b4c" providerId="ADAL" clId="{70E4F07E-FD34-4E5E-ABC4-99745CE337C8}" dt="2021-09-15T11:43:09.109" v="292" actId="20577"/>
          <ac:spMkLst>
            <pc:docMk/>
            <pc:sldMk cId="2500845586" sldId="772"/>
            <ac:spMk id="3" creationId="{57B74D93-F5D6-4C11-A6B0-FFE1DC97CA40}"/>
          </ac:spMkLst>
        </pc:spChg>
      </pc:sldChg>
      <pc:sldChg chg="delSp add setBg delDesignElem">
        <pc:chgData name="Klein, Alyssa (DEED)" userId="f28861ce-38da-49c1-91d6-178c75529b4c" providerId="ADAL" clId="{70E4F07E-FD34-4E5E-ABC4-99745CE337C8}" dt="2021-09-15T14:35:59.923" v="2998"/>
        <pc:sldMkLst>
          <pc:docMk/>
          <pc:sldMk cId="1534372757" sldId="773"/>
        </pc:sldMkLst>
        <pc:spChg chg="del">
          <ac:chgData name="Klein, Alyssa (DEED)" userId="f28861ce-38da-49c1-91d6-178c75529b4c" providerId="ADAL" clId="{70E4F07E-FD34-4E5E-ABC4-99745CE337C8}" dt="2021-09-15T14:35:59.923" v="2998"/>
          <ac:spMkLst>
            <pc:docMk/>
            <pc:sldMk cId="1534372757" sldId="773"/>
            <ac:spMk id="14" creationId="{35DB3719-6FDC-4E5D-891D-FF40B7300F64}"/>
          </ac:spMkLst>
        </pc:spChg>
        <pc:spChg chg="del">
          <ac:chgData name="Klein, Alyssa (DEED)" userId="f28861ce-38da-49c1-91d6-178c75529b4c" providerId="ADAL" clId="{70E4F07E-FD34-4E5E-ABC4-99745CE337C8}" dt="2021-09-15T14:35:59.923" v="2998"/>
          <ac:spMkLst>
            <pc:docMk/>
            <pc:sldMk cId="1534372757" sldId="773"/>
            <ac:spMk id="16" creationId="{E0CBAC23-2E3F-4A90-BA59-F8299F6A5439}"/>
          </ac:spMkLst>
        </pc:spChg>
      </pc:sldChg>
    </pc:docChg>
  </pc:docChgLst>
</pc:chgInfo>
</file>

<file path=ppt/diagrams/_rels/data3.xml.rels><?xml version="1.0" encoding="UTF-8" standalone="yes"?>
<Relationships xmlns="http://schemas.openxmlformats.org/package/2006/relationships"><Relationship Id="rId2" Type="http://schemas.openxmlformats.org/officeDocument/2006/relationships/hyperlink" Target="https://mn.gov/deed/assets/planning-meeting-form_tcm1045-498054.docx" TargetMode="External"/><Relationship Id="rId1" Type="http://schemas.openxmlformats.org/officeDocument/2006/relationships/hyperlink" Target="https://mn.gov/deed/assets/pre-referral-form_tcm1045-498053.docx" TargetMode="External"/></Relationships>
</file>

<file path=ppt/diagrams/_rels/drawing3.xml.rels><?xml version="1.0" encoding="UTF-8" standalone="yes"?>
<Relationships xmlns="http://schemas.openxmlformats.org/package/2006/relationships"><Relationship Id="rId2" Type="http://schemas.openxmlformats.org/officeDocument/2006/relationships/hyperlink" Target="https://mn.gov/deed/assets/planning-meeting-form_tcm1045-498054.docx" TargetMode="External"/><Relationship Id="rId1" Type="http://schemas.openxmlformats.org/officeDocument/2006/relationships/hyperlink" Target="https://mn.gov/deed/assets/pre-referral-form_tcm1045-498053.docx" TargetMode="Externa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BFFB83-3986-490E-BFAD-0660E2DE7AF6}" type="doc">
      <dgm:prSet loTypeId="urn:microsoft.com/office/officeart/2005/8/layout/hList3" loCatId="list" qsTypeId="urn:microsoft.com/office/officeart/2005/8/quickstyle/simple1" qsCatId="simple" csTypeId="urn:microsoft.com/office/officeart/2005/8/colors/colorful4" csCatId="colorful" phldr="1"/>
      <dgm:spPr/>
      <dgm:t>
        <a:bodyPr/>
        <a:lstStyle/>
        <a:p>
          <a:endParaRPr lang="en-US"/>
        </a:p>
      </dgm:t>
    </dgm:pt>
    <dgm:pt modelId="{C5D459DB-2A7F-442A-B77A-CA8CA1A89652}">
      <dgm:prSet phldrT="[Text]"/>
      <dgm:spPr>
        <a:solidFill>
          <a:schemeClr val="accent6">
            <a:lumMod val="75000"/>
          </a:schemeClr>
        </a:solidFill>
      </dgm:spPr>
      <dgm:t>
        <a:bodyPr/>
        <a:lstStyle/>
        <a:p>
          <a:r>
            <a:rPr lang="en-US" dirty="0"/>
            <a:t>US Dept. of Ed. Laws Coming Together</a:t>
          </a:r>
        </a:p>
      </dgm:t>
      <dgm:extLst>
        <a:ext uri="{E40237B7-FDA0-4F09-8148-C483321AD2D9}">
          <dgm14:cNvPr xmlns:dgm14="http://schemas.microsoft.com/office/drawing/2010/diagram" id="0" name="" descr="Federal legislation in Transition: ESSA (Every Students Succeeds Act), Perkins V (CTE or Career and Technical Education), (IDEA (Individuals with Disabilities Education Act--Special Education) and WIOA (Workforce Innovation and Opportunity Act--VRS)"/>
        </a:ext>
      </dgm:extLst>
    </dgm:pt>
    <dgm:pt modelId="{AB049BF3-DA5D-4306-A738-52B21BFD052B}" type="parTrans" cxnId="{00B25398-6940-4D55-8A4D-032EDDEF119A}">
      <dgm:prSet/>
      <dgm:spPr/>
      <dgm:t>
        <a:bodyPr/>
        <a:lstStyle/>
        <a:p>
          <a:endParaRPr lang="en-US"/>
        </a:p>
      </dgm:t>
    </dgm:pt>
    <dgm:pt modelId="{AAC0971B-375E-47F9-86C7-B56888DCD9E2}" type="sibTrans" cxnId="{00B25398-6940-4D55-8A4D-032EDDEF119A}">
      <dgm:prSet/>
      <dgm:spPr/>
      <dgm:t>
        <a:bodyPr/>
        <a:lstStyle/>
        <a:p>
          <a:endParaRPr lang="en-US"/>
        </a:p>
      </dgm:t>
    </dgm:pt>
    <dgm:pt modelId="{1569DE8C-56EC-4DF2-83EA-D6BF9261EAA1}">
      <dgm:prSet phldrT="[Text]" custT="1"/>
      <dgm:spPr/>
      <dgm:t>
        <a:bodyPr/>
        <a:lstStyle/>
        <a:p>
          <a:r>
            <a:rPr lang="en-US" sz="4800" dirty="0"/>
            <a:t>ESSA</a:t>
          </a:r>
        </a:p>
      </dgm:t>
    </dgm:pt>
    <dgm:pt modelId="{01D04161-228C-4D96-8E0B-048FEFBA41FD}" type="parTrans" cxnId="{7796688D-CA21-4B03-9636-AFE43CA1FA96}">
      <dgm:prSet/>
      <dgm:spPr/>
      <dgm:t>
        <a:bodyPr/>
        <a:lstStyle/>
        <a:p>
          <a:endParaRPr lang="en-US"/>
        </a:p>
      </dgm:t>
    </dgm:pt>
    <dgm:pt modelId="{556F90E7-D6D3-40F4-B31F-6F801E725B54}" type="sibTrans" cxnId="{7796688D-CA21-4B03-9636-AFE43CA1FA96}">
      <dgm:prSet/>
      <dgm:spPr/>
      <dgm:t>
        <a:bodyPr/>
        <a:lstStyle/>
        <a:p>
          <a:endParaRPr lang="en-US"/>
        </a:p>
      </dgm:t>
    </dgm:pt>
    <dgm:pt modelId="{F3D8CA9C-12E1-436C-B15A-4AA773A9D55B}">
      <dgm:prSet custT="1"/>
      <dgm:spPr/>
      <dgm:t>
        <a:bodyPr/>
        <a:lstStyle/>
        <a:p>
          <a:pPr>
            <a:lnSpc>
              <a:spcPct val="100000"/>
            </a:lnSpc>
            <a:spcAft>
              <a:spcPts val="0"/>
            </a:spcAft>
          </a:pPr>
          <a:r>
            <a:rPr lang="en-US" sz="4800" dirty="0"/>
            <a:t>IDEA </a:t>
          </a:r>
        </a:p>
        <a:p>
          <a:pPr>
            <a:lnSpc>
              <a:spcPct val="100000"/>
            </a:lnSpc>
            <a:spcAft>
              <a:spcPts val="0"/>
            </a:spcAft>
          </a:pPr>
          <a:r>
            <a:rPr lang="en-US" sz="4800" dirty="0"/>
            <a:t>(Sp. Ed.) </a:t>
          </a:r>
        </a:p>
      </dgm:t>
    </dgm:pt>
    <dgm:pt modelId="{16BD0199-62B1-4BC9-95FA-B7653470423C}" type="parTrans" cxnId="{65FAC46B-7ED7-44DD-929C-862BCC6EC9DC}">
      <dgm:prSet/>
      <dgm:spPr/>
      <dgm:t>
        <a:bodyPr/>
        <a:lstStyle/>
        <a:p>
          <a:endParaRPr lang="en-US"/>
        </a:p>
      </dgm:t>
    </dgm:pt>
    <dgm:pt modelId="{DEFF0990-E1A3-4C5A-B3C8-696C30E61DB2}" type="sibTrans" cxnId="{65FAC46B-7ED7-44DD-929C-862BCC6EC9DC}">
      <dgm:prSet/>
      <dgm:spPr/>
      <dgm:t>
        <a:bodyPr/>
        <a:lstStyle/>
        <a:p>
          <a:endParaRPr lang="en-US"/>
        </a:p>
      </dgm:t>
    </dgm:pt>
    <dgm:pt modelId="{312C19AC-7EB1-4C0C-82ED-91699EE7DC2D}">
      <dgm:prSet phldrT="[Text]" custT="1"/>
      <dgm:spPr/>
      <dgm:t>
        <a:bodyPr/>
        <a:lstStyle/>
        <a:p>
          <a:pPr>
            <a:lnSpc>
              <a:spcPct val="100000"/>
            </a:lnSpc>
            <a:spcAft>
              <a:spcPts val="0"/>
            </a:spcAft>
          </a:pPr>
          <a:r>
            <a:rPr lang="en-US" sz="4800" b="0" dirty="0"/>
            <a:t>WIOA </a:t>
          </a:r>
        </a:p>
        <a:p>
          <a:pPr>
            <a:lnSpc>
              <a:spcPct val="100000"/>
            </a:lnSpc>
            <a:spcAft>
              <a:spcPts val="0"/>
            </a:spcAft>
          </a:pPr>
          <a:r>
            <a:rPr lang="en-US" sz="4800" b="0" dirty="0"/>
            <a:t>(VRS)</a:t>
          </a:r>
        </a:p>
      </dgm:t>
    </dgm:pt>
    <dgm:pt modelId="{B2FBA5F9-F9B6-4AFC-B41D-FFE121C91DF8}" type="parTrans" cxnId="{EBCF20D9-C6AC-4736-B074-B9E8FB3CBC06}">
      <dgm:prSet/>
      <dgm:spPr/>
      <dgm:t>
        <a:bodyPr/>
        <a:lstStyle/>
        <a:p>
          <a:endParaRPr lang="en-US"/>
        </a:p>
      </dgm:t>
    </dgm:pt>
    <dgm:pt modelId="{96B42A4F-06A6-4045-AB70-1421DFCE9059}" type="sibTrans" cxnId="{EBCF20D9-C6AC-4736-B074-B9E8FB3CBC06}">
      <dgm:prSet/>
      <dgm:spPr/>
      <dgm:t>
        <a:bodyPr/>
        <a:lstStyle/>
        <a:p>
          <a:endParaRPr lang="en-US"/>
        </a:p>
      </dgm:t>
    </dgm:pt>
    <dgm:pt modelId="{F8513AB4-4156-4907-9C56-0B9009776BA0}">
      <dgm:prSet custT="1"/>
      <dgm:spPr/>
      <dgm:t>
        <a:bodyPr/>
        <a:lstStyle/>
        <a:p>
          <a:r>
            <a:rPr lang="en-US" sz="4800" dirty="0"/>
            <a:t>Perkins V (CTE)</a:t>
          </a:r>
        </a:p>
      </dgm:t>
    </dgm:pt>
    <dgm:pt modelId="{6904D7DC-CF9E-4A9F-B860-DC6677132B66}" type="parTrans" cxnId="{0C16FCB4-5490-4684-87C8-EB1D741CB8E1}">
      <dgm:prSet/>
      <dgm:spPr/>
      <dgm:t>
        <a:bodyPr/>
        <a:lstStyle/>
        <a:p>
          <a:endParaRPr lang="en-US"/>
        </a:p>
      </dgm:t>
    </dgm:pt>
    <dgm:pt modelId="{B431CDF3-D573-4371-BDDF-89328E910047}" type="sibTrans" cxnId="{0C16FCB4-5490-4684-87C8-EB1D741CB8E1}">
      <dgm:prSet/>
      <dgm:spPr/>
      <dgm:t>
        <a:bodyPr/>
        <a:lstStyle/>
        <a:p>
          <a:endParaRPr lang="en-US"/>
        </a:p>
      </dgm:t>
    </dgm:pt>
    <dgm:pt modelId="{9B6A0E29-6315-4754-AAEF-8C85DBFC54A1}" type="pres">
      <dgm:prSet presAssocID="{86BFFB83-3986-490E-BFAD-0660E2DE7AF6}" presName="composite" presStyleCnt="0">
        <dgm:presLayoutVars>
          <dgm:chMax val="1"/>
          <dgm:dir/>
          <dgm:resizeHandles val="exact"/>
        </dgm:presLayoutVars>
      </dgm:prSet>
      <dgm:spPr/>
    </dgm:pt>
    <dgm:pt modelId="{89ACDBD8-D361-4A9F-A300-B1F314E79DF6}" type="pres">
      <dgm:prSet presAssocID="{C5D459DB-2A7F-442A-B77A-CA8CA1A89652}" presName="roof" presStyleLbl="dkBgShp" presStyleIdx="0" presStyleCnt="2"/>
      <dgm:spPr/>
    </dgm:pt>
    <dgm:pt modelId="{586977F7-E065-4D75-9185-F66C897E6E1C}" type="pres">
      <dgm:prSet presAssocID="{C5D459DB-2A7F-442A-B77A-CA8CA1A89652}" presName="pillars" presStyleCnt="0"/>
      <dgm:spPr/>
    </dgm:pt>
    <dgm:pt modelId="{8311C630-F580-43F4-B902-CFE88A3A6EB4}" type="pres">
      <dgm:prSet presAssocID="{C5D459DB-2A7F-442A-B77A-CA8CA1A89652}" presName="pillar1" presStyleLbl="node1" presStyleIdx="0" presStyleCnt="4" custScaleX="96307" custScaleY="100385" custLinFactNeighborX="-573" custLinFactNeighborY="-421">
        <dgm:presLayoutVars>
          <dgm:bulletEnabled val="1"/>
        </dgm:presLayoutVars>
      </dgm:prSet>
      <dgm:spPr/>
    </dgm:pt>
    <dgm:pt modelId="{44EA1CCE-1327-4338-B015-32D88BD13876}" type="pres">
      <dgm:prSet presAssocID="{F3D8CA9C-12E1-436C-B15A-4AA773A9D55B}" presName="pillarX" presStyleLbl="node1" presStyleIdx="1" presStyleCnt="4" custScaleX="98459" custLinFactNeighborX="99690" custLinFactNeighborY="421">
        <dgm:presLayoutVars>
          <dgm:bulletEnabled val="1"/>
        </dgm:presLayoutVars>
      </dgm:prSet>
      <dgm:spPr/>
    </dgm:pt>
    <dgm:pt modelId="{65A11573-6715-4014-84BF-FEE17D8B0ACA}" type="pres">
      <dgm:prSet presAssocID="{F8513AB4-4156-4907-9C56-0B9009776BA0}" presName="pillarX" presStyleLbl="node1" presStyleIdx="2" presStyleCnt="4" custScaleY="100833" custLinFactNeighborX="-98749" custLinFactNeighborY="164">
        <dgm:presLayoutVars>
          <dgm:bulletEnabled val="1"/>
        </dgm:presLayoutVars>
      </dgm:prSet>
      <dgm:spPr/>
    </dgm:pt>
    <dgm:pt modelId="{4C6CB238-68EA-4E83-83CA-41ED909E38CA}" type="pres">
      <dgm:prSet presAssocID="{312C19AC-7EB1-4C0C-82ED-91699EE7DC2D}" presName="pillarX" presStyleLbl="node1" presStyleIdx="3" presStyleCnt="4" custScaleX="100259">
        <dgm:presLayoutVars>
          <dgm:bulletEnabled val="1"/>
        </dgm:presLayoutVars>
      </dgm:prSet>
      <dgm:spPr/>
    </dgm:pt>
    <dgm:pt modelId="{29F8F185-8ACF-4232-B689-2A43E3A19C94}" type="pres">
      <dgm:prSet presAssocID="{C5D459DB-2A7F-442A-B77A-CA8CA1A89652}" presName="base" presStyleLbl="dkBgShp" presStyleIdx="1" presStyleCnt="2"/>
      <dgm:spPr>
        <a:solidFill>
          <a:schemeClr val="accent6"/>
        </a:solidFill>
      </dgm:spPr>
    </dgm:pt>
  </dgm:ptLst>
  <dgm:cxnLst>
    <dgm:cxn modelId="{EE82026A-4FB5-43C7-A241-C94513ED1D17}" type="presOf" srcId="{F8513AB4-4156-4907-9C56-0B9009776BA0}" destId="{65A11573-6715-4014-84BF-FEE17D8B0ACA}" srcOrd="0" destOrd="0" presId="urn:microsoft.com/office/officeart/2005/8/layout/hList3"/>
    <dgm:cxn modelId="{65FAC46B-7ED7-44DD-929C-862BCC6EC9DC}" srcId="{C5D459DB-2A7F-442A-B77A-CA8CA1A89652}" destId="{F3D8CA9C-12E1-436C-B15A-4AA773A9D55B}" srcOrd="1" destOrd="0" parTransId="{16BD0199-62B1-4BC9-95FA-B7653470423C}" sibTransId="{DEFF0990-E1A3-4C5A-B3C8-696C30E61DB2}"/>
    <dgm:cxn modelId="{0533DA72-33D9-41F6-ADC0-0C8AD1757760}" type="presOf" srcId="{C5D459DB-2A7F-442A-B77A-CA8CA1A89652}" destId="{89ACDBD8-D361-4A9F-A300-B1F314E79DF6}" srcOrd="0" destOrd="0" presId="urn:microsoft.com/office/officeart/2005/8/layout/hList3"/>
    <dgm:cxn modelId="{54A0FC52-5635-4AC8-86BA-5D32D0CCB267}" type="presOf" srcId="{312C19AC-7EB1-4C0C-82ED-91699EE7DC2D}" destId="{4C6CB238-68EA-4E83-83CA-41ED909E38CA}" srcOrd="0" destOrd="0" presId="urn:microsoft.com/office/officeart/2005/8/layout/hList3"/>
    <dgm:cxn modelId="{AA17E777-88EC-4FF2-93BA-D8721BA71DB9}" type="presOf" srcId="{F3D8CA9C-12E1-436C-B15A-4AA773A9D55B}" destId="{44EA1CCE-1327-4338-B015-32D88BD13876}" srcOrd="0" destOrd="0" presId="urn:microsoft.com/office/officeart/2005/8/layout/hList3"/>
    <dgm:cxn modelId="{A23D0579-974F-47CB-B01A-07A2BC46BFC9}" type="presOf" srcId="{1569DE8C-56EC-4DF2-83EA-D6BF9261EAA1}" destId="{8311C630-F580-43F4-B902-CFE88A3A6EB4}" srcOrd="0" destOrd="0" presId="urn:microsoft.com/office/officeart/2005/8/layout/hList3"/>
    <dgm:cxn modelId="{7796688D-CA21-4B03-9636-AFE43CA1FA96}" srcId="{C5D459DB-2A7F-442A-B77A-CA8CA1A89652}" destId="{1569DE8C-56EC-4DF2-83EA-D6BF9261EAA1}" srcOrd="0" destOrd="0" parTransId="{01D04161-228C-4D96-8E0B-048FEFBA41FD}" sibTransId="{556F90E7-D6D3-40F4-B31F-6F801E725B54}"/>
    <dgm:cxn modelId="{00B25398-6940-4D55-8A4D-032EDDEF119A}" srcId="{86BFFB83-3986-490E-BFAD-0660E2DE7AF6}" destId="{C5D459DB-2A7F-442A-B77A-CA8CA1A89652}" srcOrd="0" destOrd="0" parTransId="{AB049BF3-DA5D-4306-A738-52B21BFD052B}" sibTransId="{AAC0971B-375E-47F9-86C7-B56888DCD9E2}"/>
    <dgm:cxn modelId="{0C16FCB4-5490-4684-87C8-EB1D741CB8E1}" srcId="{C5D459DB-2A7F-442A-B77A-CA8CA1A89652}" destId="{F8513AB4-4156-4907-9C56-0B9009776BA0}" srcOrd="2" destOrd="0" parTransId="{6904D7DC-CF9E-4A9F-B860-DC6677132B66}" sibTransId="{B431CDF3-D573-4371-BDDF-89328E910047}"/>
    <dgm:cxn modelId="{4222F7BA-6895-4A9C-B19A-006F4538F475}" type="presOf" srcId="{86BFFB83-3986-490E-BFAD-0660E2DE7AF6}" destId="{9B6A0E29-6315-4754-AAEF-8C85DBFC54A1}" srcOrd="0" destOrd="0" presId="urn:microsoft.com/office/officeart/2005/8/layout/hList3"/>
    <dgm:cxn modelId="{EBCF20D9-C6AC-4736-B074-B9E8FB3CBC06}" srcId="{C5D459DB-2A7F-442A-B77A-CA8CA1A89652}" destId="{312C19AC-7EB1-4C0C-82ED-91699EE7DC2D}" srcOrd="3" destOrd="0" parTransId="{B2FBA5F9-F9B6-4AFC-B41D-FFE121C91DF8}" sibTransId="{96B42A4F-06A6-4045-AB70-1421DFCE9059}"/>
    <dgm:cxn modelId="{B8FEBC93-6266-4A40-91D5-53EEEE4324EE}" type="presParOf" srcId="{9B6A0E29-6315-4754-AAEF-8C85DBFC54A1}" destId="{89ACDBD8-D361-4A9F-A300-B1F314E79DF6}" srcOrd="0" destOrd="0" presId="urn:microsoft.com/office/officeart/2005/8/layout/hList3"/>
    <dgm:cxn modelId="{28D3E0FF-DFAE-4D23-A820-671F777A74A9}" type="presParOf" srcId="{9B6A0E29-6315-4754-AAEF-8C85DBFC54A1}" destId="{586977F7-E065-4D75-9185-F66C897E6E1C}" srcOrd="1" destOrd="0" presId="urn:microsoft.com/office/officeart/2005/8/layout/hList3"/>
    <dgm:cxn modelId="{0CC0C411-61B2-4639-B663-1248C81DC8F7}" type="presParOf" srcId="{586977F7-E065-4D75-9185-F66C897E6E1C}" destId="{8311C630-F580-43F4-B902-CFE88A3A6EB4}" srcOrd="0" destOrd="0" presId="urn:microsoft.com/office/officeart/2005/8/layout/hList3"/>
    <dgm:cxn modelId="{FCC8500F-731A-4144-ACDC-F9892002849D}" type="presParOf" srcId="{586977F7-E065-4D75-9185-F66C897E6E1C}" destId="{44EA1CCE-1327-4338-B015-32D88BD13876}" srcOrd="1" destOrd="0" presId="urn:microsoft.com/office/officeart/2005/8/layout/hList3"/>
    <dgm:cxn modelId="{04250D6B-9F19-4253-8FE5-EA512A5C31AF}" type="presParOf" srcId="{586977F7-E065-4D75-9185-F66C897E6E1C}" destId="{65A11573-6715-4014-84BF-FEE17D8B0ACA}" srcOrd="2" destOrd="0" presId="urn:microsoft.com/office/officeart/2005/8/layout/hList3"/>
    <dgm:cxn modelId="{C821F8F0-DC52-4B32-9C11-65D7E5A90692}" type="presParOf" srcId="{586977F7-E065-4D75-9185-F66C897E6E1C}" destId="{4C6CB238-68EA-4E83-83CA-41ED909E38CA}" srcOrd="3" destOrd="0" presId="urn:microsoft.com/office/officeart/2005/8/layout/hList3"/>
    <dgm:cxn modelId="{24D63897-1A1B-45AF-9460-9C6CD4D5A078}" type="presParOf" srcId="{9B6A0E29-6315-4754-AAEF-8C85DBFC54A1}" destId="{29F8F185-8ACF-4232-B689-2A43E3A19C94}"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0908DB-C192-440C-8129-439BF37C99F1}"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625982B4-4B3A-48FF-846B-9DFDB7E5372D}">
      <dgm:prSet phldrT="[Text]" custT="1"/>
      <dgm:spPr>
        <a:solidFill>
          <a:schemeClr val="accent2">
            <a:lumMod val="75000"/>
          </a:schemeClr>
        </a:solidFill>
      </dgm:spPr>
      <dgm:t>
        <a:bodyPr/>
        <a:lstStyle/>
        <a:p>
          <a:r>
            <a:rPr lang="en-US" sz="1600">
              <a:solidFill>
                <a:schemeClr val="bg1"/>
              </a:solidFill>
            </a:rPr>
            <a:t>All students ages </a:t>
          </a:r>
          <a:br>
            <a:rPr lang="en-US" sz="1600">
              <a:solidFill>
                <a:schemeClr val="bg1"/>
              </a:solidFill>
            </a:rPr>
          </a:br>
          <a:r>
            <a:rPr lang="en-US" sz="1600">
              <a:solidFill>
                <a:schemeClr val="bg1"/>
              </a:solidFill>
            </a:rPr>
            <a:t>14-21</a:t>
          </a:r>
        </a:p>
      </dgm:t>
      <dgm:extLst>
        <a:ext uri="{E40237B7-FDA0-4F09-8148-C483321AD2D9}">
          <dgm14:cNvPr xmlns:dgm14="http://schemas.microsoft.com/office/drawing/2010/diagram" id="0" name="" descr="4 circles nested within each other.  The outermost circle says &quot;All students ages 14-21. Personal Learning Plans (PLPs)&quot;. The second circle says: &quot;All students with disabilities Pre-ETS are a part of PLP and IEP transition services&quot;. The third circle says: &quot;Students with disabilities whose needs are not met by school alone. VRS PE Services&quot;. The fourth, innermost and smallest circle says: &quot;Students with disabilities whose needs are not met by schools and PE services. VRS full VR program&quot;.    "/>
        </a:ext>
      </dgm:extLst>
    </dgm:pt>
    <dgm:pt modelId="{204C04B6-34E2-43D4-AF9A-C6380B14672F}" type="parTrans" cxnId="{61CE19E8-006A-48E7-B5AF-B333AE04F5C1}">
      <dgm:prSet/>
      <dgm:spPr/>
      <dgm:t>
        <a:bodyPr/>
        <a:lstStyle/>
        <a:p>
          <a:endParaRPr lang="en-US" sz="1200"/>
        </a:p>
      </dgm:t>
    </dgm:pt>
    <dgm:pt modelId="{6CB16EBA-CCF7-4055-B279-CFB30888382E}" type="sibTrans" cxnId="{61CE19E8-006A-48E7-B5AF-B333AE04F5C1}">
      <dgm:prSet/>
      <dgm:spPr/>
      <dgm:t>
        <a:bodyPr/>
        <a:lstStyle/>
        <a:p>
          <a:endParaRPr lang="en-US" sz="1200"/>
        </a:p>
      </dgm:t>
    </dgm:pt>
    <dgm:pt modelId="{D7CB41DE-87CC-4012-ACF1-0B9FB180AE51}">
      <dgm:prSet phldrT="[Text]" custT="1"/>
      <dgm:spPr>
        <a:solidFill>
          <a:schemeClr val="accent6">
            <a:lumMod val="75000"/>
          </a:schemeClr>
        </a:solidFill>
      </dgm:spPr>
      <dgm:t>
        <a:bodyPr/>
        <a:lstStyle/>
        <a:p>
          <a:r>
            <a:rPr lang="en-US" sz="1600">
              <a:solidFill>
                <a:schemeClr val="bg1"/>
              </a:solidFill>
            </a:rPr>
            <a:t>All students with disabilities</a:t>
          </a:r>
        </a:p>
      </dgm:t>
      <dgm:extLst>
        <a:ext uri="{E40237B7-FDA0-4F09-8148-C483321AD2D9}">
          <dgm14:cNvPr xmlns:dgm14="http://schemas.microsoft.com/office/drawing/2010/diagram" id="0" name="" descr="4 Circles embedded in each other. Outer circle says &quot;all students ages 14-21&quot;. Second circle says &quot;All students with disabilities&quot;. Third circle says &quot;Students with disabilities whose needs are not met by school alone.&quot; And fourth innermost circle says &quot;students with disabilities whose needs are not met by schools and Introductory Career Services&quot;."/>
        </a:ext>
      </dgm:extLst>
    </dgm:pt>
    <dgm:pt modelId="{995DB8E9-5A15-44A9-AD8D-F7C76E0D0D80}" type="parTrans" cxnId="{2994F3A5-ED0B-4F50-BEE4-3505090F9A76}">
      <dgm:prSet/>
      <dgm:spPr/>
      <dgm:t>
        <a:bodyPr/>
        <a:lstStyle/>
        <a:p>
          <a:endParaRPr lang="en-US" sz="1200"/>
        </a:p>
      </dgm:t>
    </dgm:pt>
    <dgm:pt modelId="{8F5B2DA5-51CD-4978-8EA9-90AD99C307A5}" type="sibTrans" cxnId="{2994F3A5-ED0B-4F50-BEE4-3505090F9A76}">
      <dgm:prSet/>
      <dgm:spPr/>
      <dgm:t>
        <a:bodyPr/>
        <a:lstStyle/>
        <a:p>
          <a:endParaRPr lang="en-US" sz="1200"/>
        </a:p>
      </dgm:t>
    </dgm:pt>
    <dgm:pt modelId="{B15968A5-8DC7-4060-B10E-2BAD8DFBD0C7}">
      <dgm:prSet phldrT="[Text]" custT="1"/>
      <dgm:spPr>
        <a:solidFill>
          <a:schemeClr val="accent4">
            <a:lumMod val="75000"/>
          </a:schemeClr>
        </a:solidFill>
      </dgm:spPr>
      <dgm:t>
        <a:bodyPr/>
        <a:lstStyle/>
        <a:p>
          <a:r>
            <a:rPr lang="en-US" sz="1600">
              <a:solidFill>
                <a:schemeClr val="bg1"/>
              </a:solidFill>
            </a:rPr>
            <a:t>Students with disabilities whose needs are not met by school alone</a:t>
          </a:r>
        </a:p>
      </dgm:t>
    </dgm:pt>
    <dgm:pt modelId="{11A2A6B5-34D2-46E5-89BE-E3AF814E7469}" type="parTrans" cxnId="{43CB87E1-35BD-4C30-9DE4-AE371B3C29CD}">
      <dgm:prSet/>
      <dgm:spPr/>
      <dgm:t>
        <a:bodyPr/>
        <a:lstStyle/>
        <a:p>
          <a:endParaRPr lang="en-US" sz="1200"/>
        </a:p>
      </dgm:t>
    </dgm:pt>
    <dgm:pt modelId="{EFBB97E8-A260-40A4-9508-9E6C6BF784EF}" type="sibTrans" cxnId="{43CB87E1-35BD-4C30-9DE4-AE371B3C29CD}">
      <dgm:prSet/>
      <dgm:spPr/>
      <dgm:t>
        <a:bodyPr/>
        <a:lstStyle/>
        <a:p>
          <a:endParaRPr lang="en-US" sz="1200"/>
        </a:p>
      </dgm:t>
    </dgm:pt>
    <dgm:pt modelId="{13CAFF5A-957D-4403-B297-0C493B9864BD}">
      <dgm:prSet phldrT="[Text]" custT="1"/>
      <dgm:spPr/>
      <dgm:t>
        <a:bodyPr/>
        <a:lstStyle/>
        <a:p>
          <a:r>
            <a:rPr lang="en-US" sz="1600">
              <a:solidFill>
                <a:schemeClr val="bg1"/>
              </a:solidFill>
            </a:rPr>
            <a:t>Students with disabilities whose needs are not met by schools and Introductory Career Services</a:t>
          </a:r>
        </a:p>
      </dgm:t>
    </dgm:pt>
    <dgm:pt modelId="{52C27115-2C68-4A1D-88BE-F9370B32589A}" type="parTrans" cxnId="{A8AD8576-AC2D-463A-9BCC-1147D4CE65C0}">
      <dgm:prSet/>
      <dgm:spPr/>
      <dgm:t>
        <a:bodyPr/>
        <a:lstStyle/>
        <a:p>
          <a:endParaRPr lang="en-US" sz="1200"/>
        </a:p>
      </dgm:t>
    </dgm:pt>
    <dgm:pt modelId="{01E8486E-222D-40D3-929D-082BD304D78C}" type="sibTrans" cxnId="{A8AD8576-AC2D-463A-9BCC-1147D4CE65C0}">
      <dgm:prSet/>
      <dgm:spPr/>
      <dgm:t>
        <a:bodyPr/>
        <a:lstStyle/>
        <a:p>
          <a:endParaRPr lang="en-US" sz="1200"/>
        </a:p>
      </dgm:t>
    </dgm:pt>
    <dgm:pt modelId="{82B802C1-CFA0-49D9-9F88-FD9714A4C5B3}" type="pres">
      <dgm:prSet presAssocID="{7A0908DB-C192-440C-8129-439BF37C99F1}" presName="Name0" presStyleCnt="0">
        <dgm:presLayoutVars>
          <dgm:chMax val="7"/>
          <dgm:resizeHandles val="exact"/>
        </dgm:presLayoutVars>
      </dgm:prSet>
      <dgm:spPr/>
    </dgm:pt>
    <dgm:pt modelId="{527C45E3-9D09-4DE9-A37F-569C6DFDFAA9}" type="pres">
      <dgm:prSet presAssocID="{7A0908DB-C192-440C-8129-439BF37C99F1}" presName="comp1" presStyleCnt="0"/>
      <dgm:spPr/>
    </dgm:pt>
    <dgm:pt modelId="{F2DE268D-C74A-4880-B50B-859F47D4F66D}" type="pres">
      <dgm:prSet presAssocID="{7A0908DB-C192-440C-8129-439BF37C99F1}" presName="circle1" presStyleLbl="node1" presStyleIdx="0" presStyleCnt="4" custScaleX="176759"/>
      <dgm:spPr/>
    </dgm:pt>
    <dgm:pt modelId="{8436D489-C66B-45A5-9A37-D418DC1268BE}" type="pres">
      <dgm:prSet presAssocID="{7A0908DB-C192-440C-8129-439BF37C99F1}" presName="c1text" presStyleLbl="node1" presStyleIdx="0" presStyleCnt="4">
        <dgm:presLayoutVars>
          <dgm:bulletEnabled val="1"/>
        </dgm:presLayoutVars>
      </dgm:prSet>
      <dgm:spPr/>
    </dgm:pt>
    <dgm:pt modelId="{541C6995-B24B-4560-A5FA-4B3BB29D5F0E}" type="pres">
      <dgm:prSet presAssocID="{7A0908DB-C192-440C-8129-439BF37C99F1}" presName="comp2" presStyleCnt="0"/>
      <dgm:spPr/>
    </dgm:pt>
    <dgm:pt modelId="{1ABD2E49-10BF-4447-A10C-06071D5EB9A4}" type="pres">
      <dgm:prSet presAssocID="{7A0908DB-C192-440C-8129-439BF37C99F1}" presName="circle2" presStyleLbl="node1" presStyleIdx="1" presStyleCnt="4" custScaleX="202625"/>
      <dgm:spPr/>
    </dgm:pt>
    <dgm:pt modelId="{6E40C6AC-10CA-47C7-85B2-A20C3EEC89DE}" type="pres">
      <dgm:prSet presAssocID="{7A0908DB-C192-440C-8129-439BF37C99F1}" presName="c2text" presStyleLbl="node1" presStyleIdx="1" presStyleCnt="4">
        <dgm:presLayoutVars>
          <dgm:bulletEnabled val="1"/>
        </dgm:presLayoutVars>
      </dgm:prSet>
      <dgm:spPr/>
    </dgm:pt>
    <dgm:pt modelId="{1ABAD9C0-1EB4-4043-BC77-5EEC221C815D}" type="pres">
      <dgm:prSet presAssocID="{7A0908DB-C192-440C-8129-439BF37C99F1}" presName="comp3" presStyleCnt="0"/>
      <dgm:spPr/>
    </dgm:pt>
    <dgm:pt modelId="{A8FE13FD-161B-4C2B-A18A-E9E4657AFC29}" type="pres">
      <dgm:prSet presAssocID="{7A0908DB-C192-440C-8129-439BF37C99F1}" presName="circle3" presStyleLbl="node1" presStyleIdx="2" presStyleCnt="4" custScaleX="202625"/>
      <dgm:spPr/>
    </dgm:pt>
    <dgm:pt modelId="{CB8413A5-318E-473E-981B-3280826EC010}" type="pres">
      <dgm:prSet presAssocID="{7A0908DB-C192-440C-8129-439BF37C99F1}" presName="c3text" presStyleLbl="node1" presStyleIdx="2" presStyleCnt="4">
        <dgm:presLayoutVars>
          <dgm:bulletEnabled val="1"/>
        </dgm:presLayoutVars>
      </dgm:prSet>
      <dgm:spPr/>
    </dgm:pt>
    <dgm:pt modelId="{EBAF910C-7305-458D-B874-38BFA9F8322C}" type="pres">
      <dgm:prSet presAssocID="{7A0908DB-C192-440C-8129-439BF37C99F1}" presName="comp4" presStyleCnt="0"/>
      <dgm:spPr/>
    </dgm:pt>
    <dgm:pt modelId="{DC43BB0C-8CCB-4D6D-950F-3A1A2053791D}" type="pres">
      <dgm:prSet presAssocID="{7A0908DB-C192-440C-8129-439BF37C99F1}" presName="circle4" presStyleLbl="node1" presStyleIdx="3" presStyleCnt="4" custScaleX="202625" custScaleY="100000"/>
      <dgm:spPr/>
    </dgm:pt>
    <dgm:pt modelId="{B21B4B20-996B-42ED-8901-9464CFA86828}" type="pres">
      <dgm:prSet presAssocID="{7A0908DB-C192-440C-8129-439BF37C99F1}" presName="c4text" presStyleLbl="node1" presStyleIdx="3" presStyleCnt="4">
        <dgm:presLayoutVars>
          <dgm:bulletEnabled val="1"/>
        </dgm:presLayoutVars>
      </dgm:prSet>
      <dgm:spPr/>
    </dgm:pt>
  </dgm:ptLst>
  <dgm:cxnLst>
    <dgm:cxn modelId="{C282FA26-6E23-4A86-9008-9E5A09F7AAE9}" type="presOf" srcId="{7A0908DB-C192-440C-8129-439BF37C99F1}" destId="{82B802C1-CFA0-49D9-9F88-FD9714A4C5B3}" srcOrd="0" destOrd="0" presId="urn:microsoft.com/office/officeart/2005/8/layout/venn2"/>
    <dgm:cxn modelId="{90E0A73B-AFF7-4F1F-B385-C3ACCC33B95B}" type="presOf" srcId="{D7CB41DE-87CC-4012-ACF1-0B9FB180AE51}" destId="{6E40C6AC-10CA-47C7-85B2-A20C3EEC89DE}" srcOrd="1" destOrd="0" presId="urn:microsoft.com/office/officeart/2005/8/layout/venn2"/>
    <dgm:cxn modelId="{346BEC46-6696-43E0-BDA5-0982986165C8}" type="presOf" srcId="{13CAFF5A-957D-4403-B297-0C493B9864BD}" destId="{B21B4B20-996B-42ED-8901-9464CFA86828}" srcOrd="1" destOrd="0" presId="urn:microsoft.com/office/officeart/2005/8/layout/venn2"/>
    <dgm:cxn modelId="{5C453653-1B6F-4532-BD81-5504C092922B}" type="presOf" srcId="{625982B4-4B3A-48FF-846B-9DFDB7E5372D}" destId="{8436D489-C66B-45A5-9A37-D418DC1268BE}" srcOrd="1" destOrd="0" presId="urn:microsoft.com/office/officeart/2005/8/layout/venn2"/>
    <dgm:cxn modelId="{53F2B955-F86D-4F88-B349-7421CEC464D9}" type="presOf" srcId="{B15968A5-8DC7-4060-B10E-2BAD8DFBD0C7}" destId="{CB8413A5-318E-473E-981B-3280826EC010}" srcOrd="1" destOrd="0" presId="urn:microsoft.com/office/officeart/2005/8/layout/venn2"/>
    <dgm:cxn modelId="{A8AD8576-AC2D-463A-9BCC-1147D4CE65C0}" srcId="{7A0908DB-C192-440C-8129-439BF37C99F1}" destId="{13CAFF5A-957D-4403-B297-0C493B9864BD}" srcOrd="3" destOrd="0" parTransId="{52C27115-2C68-4A1D-88BE-F9370B32589A}" sibTransId="{01E8486E-222D-40D3-929D-082BD304D78C}"/>
    <dgm:cxn modelId="{0A4D8178-D4A1-48A9-BAD4-67385D9B5313}" type="presOf" srcId="{D7CB41DE-87CC-4012-ACF1-0B9FB180AE51}" destId="{1ABD2E49-10BF-4447-A10C-06071D5EB9A4}" srcOrd="0" destOrd="0" presId="urn:microsoft.com/office/officeart/2005/8/layout/venn2"/>
    <dgm:cxn modelId="{2B243AA3-7769-475C-9575-0757DC7F1E4F}" type="presOf" srcId="{B15968A5-8DC7-4060-B10E-2BAD8DFBD0C7}" destId="{A8FE13FD-161B-4C2B-A18A-E9E4657AFC29}" srcOrd="0" destOrd="0" presId="urn:microsoft.com/office/officeart/2005/8/layout/venn2"/>
    <dgm:cxn modelId="{2994F3A5-ED0B-4F50-BEE4-3505090F9A76}" srcId="{7A0908DB-C192-440C-8129-439BF37C99F1}" destId="{D7CB41DE-87CC-4012-ACF1-0B9FB180AE51}" srcOrd="1" destOrd="0" parTransId="{995DB8E9-5A15-44A9-AD8D-F7C76E0D0D80}" sibTransId="{8F5B2DA5-51CD-4978-8EA9-90AD99C307A5}"/>
    <dgm:cxn modelId="{765690C1-5154-4BA6-AACB-5FD912D5EA61}" type="presOf" srcId="{13CAFF5A-957D-4403-B297-0C493B9864BD}" destId="{DC43BB0C-8CCB-4D6D-950F-3A1A2053791D}" srcOrd="0" destOrd="0" presId="urn:microsoft.com/office/officeart/2005/8/layout/venn2"/>
    <dgm:cxn modelId="{12C38CCC-D5C8-41BE-AEFC-CE44EA9FA6F8}" type="presOf" srcId="{625982B4-4B3A-48FF-846B-9DFDB7E5372D}" destId="{F2DE268D-C74A-4880-B50B-859F47D4F66D}" srcOrd="0" destOrd="0" presId="urn:microsoft.com/office/officeart/2005/8/layout/venn2"/>
    <dgm:cxn modelId="{43CB87E1-35BD-4C30-9DE4-AE371B3C29CD}" srcId="{7A0908DB-C192-440C-8129-439BF37C99F1}" destId="{B15968A5-8DC7-4060-B10E-2BAD8DFBD0C7}" srcOrd="2" destOrd="0" parTransId="{11A2A6B5-34D2-46E5-89BE-E3AF814E7469}" sibTransId="{EFBB97E8-A260-40A4-9508-9E6C6BF784EF}"/>
    <dgm:cxn modelId="{61CE19E8-006A-48E7-B5AF-B333AE04F5C1}" srcId="{7A0908DB-C192-440C-8129-439BF37C99F1}" destId="{625982B4-4B3A-48FF-846B-9DFDB7E5372D}" srcOrd="0" destOrd="0" parTransId="{204C04B6-34E2-43D4-AF9A-C6380B14672F}" sibTransId="{6CB16EBA-CCF7-4055-B279-CFB30888382E}"/>
    <dgm:cxn modelId="{F6CC2838-EE2B-4432-A3E5-FC93C0C6071D}" type="presParOf" srcId="{82B802C1-CFA0-49D9-9F88-FD9714A4C5B3}" destId="{527C45E3-9D09-4DE9-A37F-569C6DFDFAA9}" srcOrd="0" destOrd="0" presId="urn:microsoft.com/office/officeart/2005/8/layout/venn2"/>
    <dgm:cxn modelId="{4B857C3A-A6E2-4CDD-8A74-17397B5FFDA1}" type="presParOf" srcId="{527C45E3-9D09-4DE9-A37F-569C6DFDFAA9}" destId="{F2DE268D-C74A-4880-B50B-859F47D4F66D}" srcOrd="0" destOrd="0" presId="urn:microsoft.com/office/officeart/2005/8/layout/venn2"/>
    <dgm:cxn modelId="{36551A18-8721-45B2-940A-5AAC8AA3FD89}" type="presParOf" srcId="{527C45E3-9D09-4DE9-A37F-569C6DFDFAA9}" destId="{8436D489-C66B-45A5-9A37-D418DC1268BE}" srcOrd="1" destOrd="0" presId="urn:microsoft.com/office/officeart/2005/8/layout/venn2"/>
    <dgm:cxn modelId="{7F28A7AE-EFC8-4618-8ABD-76703767F9B1}" type="presParOf" srcId="{82B802C1-CFA0-49D9-9F88-FD9714A4C5B3}" destId="{541C6995-B24B-4560-A5FA-4B3BB29D5F0E}" srcOrd="1" destOrd="0" presId="urn:microsoft.com/office/officeart/2005/8/layout/venn2"/>
    <dgm:cxn modelId="{F508210B-5C24-494B-8B2C-89A119C83871}" type="presParOf" srcId="{541C6995-B24B-4560-A5FA-4B3BB29D5F0E}" destId="{1ABD2E49-10BF-4447-A10C-06071D5EB9A4}" srcOrd="0" destOrd="0" presId="urn:microsoft.com/office/officeart/2005/8/layout/venn2"/>
    <dgm:cxn modelId="{F2101C00-4C7F-4EFF-9CD1-26245ED25E91}" type="presParOf" srcId="{541C6995-B24B-4560-A5FA-4B3BB29D5F0E}" destId="{6E40C6AC-10CA-47C7-85B2-A20C3EEC89DE}" srcOrd="1" destOrd="0" presId="urn:microsoft.com/office/officeart/2005/8/layout/venn2"/>
    <dgm:cxn modelId="{3EA69FA4-5152-49FD-BCE8-FC1A41A395F0}" type="presParOf" srcId="{82B802C1-CFA0-49D9-9F88-FD9714A4C5B3}" destId="{1ABAD9C0-1EB4-4043-BC77-5EEC221C815D}" srcOrd="2" destOrd="0" presId="urn:microsoft.com/office/officeart/2005/8/layout/venn2"/>
    <dgm:cxn modelId="{389FD561-A565-422B-BD62-20084A2C1B25}" type="presParOf" srcId="{1ABAD9C0-1EB4-4043-BC77-5EEC221C815D}" destId="{A8FE13FD-161B-4C2B-A18A-E9E4657AFC29}" srcOrd="0" destOrd="0" presId="urn:microsoft.com/office/officeart/2005/8/layout/venn2"/>
    <dgm:cxn modelId="{878D82D5-7A6A-4097-8C87-0DF288F2F61D}" type="presParOf" srcId="{1ABAD9C0-1EB4-4043-BC77-5EEC221C815D}" destId="{CB8413A5-318E-473E-981B-3280826EC010}" srcOrd="1" destOrd="0" presId="urn:microsoft.com/office/officeart/2005/8/layout/venn2"/>
    <dgm:cxn modelId="{4C02C713-4603-4BF4-A100-8A3871E7762F}" type="presParOf" srcId="{82B802C1-CFA0-49D9-9F88-FD9714A4C5B3}" destId="{EBAF910C-7305-458D-B874-38BFA9F8322C}" srcOrd="3" destOrd="0" presId="urn:microsoft.com/office/officeart/2005/8/layout/venn2"/>
    <dgm:cxn modelId="{92DB5078-6320-43F5-8107-00876545B53F}" type="presParOf" srcId="{EBAF910C-7305-458D-B874-38BFA9F8322C}" destId="{DC43BB0C-8CCB-4D6D-950F-3A1A2053791D}" srcOrd="0" destOrd="0" presId="urn:microsoft.com/office/officeart/2005/8/layout/venn2"/>
    <dgm:cxn modelId="{0EB53D95-8754-4F0C-8B46-D4778BF063E8}" type="presParOf" srcId="{EBAF910C-7305-458D-B874-38BFA9F8322C}" destId="{B21B4B20-996B-42ED-8901-9464CFA86828}"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3E06EC-9BD1-4A73-A02E-2892431F9E9C}"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9551E628-EFCB-4077-8688-913110378DBF}">
      <dgm:prSet custT="1"/>
      <dgm:spPr/>
      <dgm:t>
        <a:bodyPr/>
        <a:lstStyle/>
        <a:p>
          <a:r>
            <a:rPr lang="en-US" sz="1800" dirty="0">
              <a:solidFill>
                <a:schemeClr val="accent5">
                  <a:lumMod val="50000"/>
                </a:schemeClr>
              </a:solidFill>
            </a:rPr>
            <a:t>1. </a:t>
          </a:r>
          <a:r>
            <a:rPr lang="en-US" sz="1500" dirty="0"/>
            <a:t>Complete </a:t>
          </a:r>
          <a:r>
            <a:rPr lang="en-US" sz="1500" dirty="0">
              <a:hlinkClick xmlns:r="http://schemas.openxmlformats.org/officeDocument/2006/relationships" r:id="rId1"/>
            </a:rPr>
            <a:t>VRS Referral Form</a:t>
          </a:r>
          <a:r>
            <a:rPr lang="en-US" sz="1500" dirty="0"/>
            <a:t>: Give to Transition Ambassador (TA)</a:t>
          </a:r>
        </a:p>
      </dgm:t>
      <dgm:extLst>
        <a:ext uri="{E40237B7-FDA0-4F09-8148-C483321AD2D9}">
          <dgm14:cNvPr xmlns:dgm14="http://schemas.microsoft.com/office/drawing/2010/diagram" id="0" name="" descr="&#10;"/>
        </a:ext>
      </dgm:extLst>
    </dgm:pt>
    <dgm:pt modelId="{2CE92D5C-81A1-4572-93CF-560FFEE898FD}" type="parTrans" cxnId="{22EFFB30-1552-4C0E-BE74-4A314C7A8C6C}">
      <dgm:prSet/>
      <dgm:spPr/>
      <dgm:t>
        <a:bodyPr/>
        <a:lstStyle/>
        <a:p>
          <a:endParaRPr lang="en-US"/>
        </a:p>
      </dgm:t>
    </dgm:pt>
    <dgm:pt modelId="{886D5366-41B6-42EF-9077-F88ADFF53841}" type="sibTrans" cxnId="{22EFFB30-1552-4C0E-BE74-4A314C7A8C6C}">
      <dgm:prSet/>
      <dgm:spPr/>
      <dgm:t>
        <a:bodyPr/>
        <a:lstStyle/>
        <a:p>
          <a:endParaRPr lang="en-US"/>
        </a:p>
      </dgm:t>
    </dgm:pt>
    <dgm:pt modelId="{C852F9EE-8EDC-4C4B-945B-496F9EE9CCDC}">
      <dgm:prSet custT="1"/>
      <dgm:spPr/>
      <dgm:t>
        <a:bodyPr/>
        <a:lstStyle/>
        <a:p>
          <a:r>
            <a:rPr lang="en-US" sz="1800" dirty="0">
              <a:solidFill>
                <a:schemeClr val="accent5">
                  <a:lumMod val="50000"/>
                </a:schemeClr>
              </a:solidFill>
            </a:rPr>
            <a:t>2. </a:t>
          </a:r>
          <a:r>
            <a:rPr lang="en-US" sz="1500" dirty="0"/>
            <a:t>TA identifies student’s primary school staff, enters referral into VRS spreadsheet, alerts primary school staff and VRS staff of referral</a:t>
          </a:r>
        </a:p>
      </dgm:t>
    </dgm:pt>
    <dgm:pt modelId="{97AF78FC-BC7A-45F0-9F02-188A0ACA72A9}" type="parTrans" cxnId="{5C7C3539-0BFA-4E75-BFD3-AACFA8012813}">
      <dgm:prSet/>
      <dgm:spPr/>
      <dgm:t>
        <a:bodyPr/>
        <a:lstStyle/>
        <a:p>
          <a:endParaRPr lang="en-US"/>
        </a:p>
      </dgm:t>
    </dgm:pt>
    <dgm:pt modelId="{DC8A0A1F-53F6-43DA-A7BA-DE45A95A6914}" type="sibTrans" cxnId="{5C7C3539-0BFA-4E75-BFD3-AACFA8012813}">
      <dgm:prSet/>
      <dgm:spPr/>
      <dgm:t>
        <a:bodyPr/>
        <a:lstStyle/>
        <a:p>
          <a:endParaRPr lang="en-US"/>
        </a:p>
      </dgm:t>
    </dgm:pt>
    <dgm:pt modelId="{3F843E17-6B0F-4B9E-9BAC-D4430F9500B3}">
      <dgm:prSet custT="1"/>
      <dgm:spPr/>
      <dgm:t>
        <a:bodyPr/>
        <a:lstStyle/>
        <a:p>
          <a:r>
            <a:rPr lang="en-US" sz="1800" dirty="0">
              <a:solidFill>
                <a:schemeClr val="accent5">
                  <a:lumMod val="50000"/>
                </a:schemeClr>
              </a:solidFill>
            </a:rPr>
            <a:t>3. </a:t>
          </a:r>
          <a:r>
            <a:rPr lang="en-US" sz="1600" dirty="0"/>
            <a:t>Primary school staff and VRS staff connect with student (and parent(s)/guardian(s) as applicable) to explain VRS and give application</a:t>
          </a:r>
        </a:p>
      </dgm:t>
    </dgm:pt>
    <dgm:pt modelId="{2502E6F6-25FD-4AAD-B50B-A5E4329F0578}" type="parTrans" cxnId="{B6BDFBD4-54EB-4791-B08A-A0B2DEA772F7}">
      <dgm:prSet/>
      <dgm:spPr/>
      <dgm:t>
        <a:bodyPr/>
        <a:lstStyle/>
        <a:p>
          <a:endParaRPr lang="en-US"/>
        </a:p>
      </dgm:t>
    </dgm:pt>
    <dgm:pt modelId="{0D8A5D45-C403-4B74-94D6-010991CB0DA5}" type="sibTrans" cxnId="{B6BDFBD4-54EB-4791-B08A-A0B2DEA772F7}">
      <dgm:prSet/>
      <dgm:spPr/>
      <dgm:t>
        <a:bodyPr/>
        <a:lstStyle/>
        <a:p>
          <a:endParaRPr lang="en-US"/>
        </a:p>
      </dgm:t>
    </dgm:pt>
    <dgm:pt modelId="{38A0917C-82AB-48BC-9B1D-BDDB0FE8A5ED}">
      <dgm:prSet/>
      <dgm:spPr/>
      <dgm:t>
        <a:bodyPr/>
        <a:lstStyle/>
        <a:p>
          <a:r>
            <a:rPr lang="en-US" dirty="0">
              <a:solidFill>
                <a:schemeClr val="accent5">
                  <a:lumMod val="50000"/>
                </a:schemeClr>
              </a:solidFill>
            </a:rPr>
            <a:t>4. </a:t>
          </a:r>
          <a:r>
            <a:rPr lang="en-US" dirty="0"/>
            <a:t>Student completes VRS application. School staff provides verification </a:t>
          </a:r>
          <a:r>
            <a:rPr lang="en-US" b="1" dirty="0"/>
            <a:t>OR</a:t>
          </a:r>
          <a:r>
            <a:rPr lang="en-US" dirty="0"/>
            <a:t> documentation of disability.</a:t>
          </a:r>
        </a:p>
      </dgm:t>
    </dgm:pt>
    <dgm:pt modelId="{90119735-3CDA-48B0-9921-5352C09F4C4B}" type="parTrans" cxnId="{96D76E40-C832-4122-99DC-9110FFF3C8D6}">
      <dgm:prSet/>
      <dgm:spPr/>
      <dgm:t>
        <a:bodyPr/>
        <a:lstStyle/>
        <a:p>
          <a:endParaRPr lang="en-US"/>
        </a:p>
      </dgm:t>
    </dgm:pt>
    <dgm:pt modelId="{EA3DD330-6B13-4C05-8489-92A177642406}" type="sibTrans" cxnId="{96D76E40-C832-4122-99DC-9110FFF3C8D6}">
      <dgm:prSet/>
      <dgm:spPr/>
      <dgm:t>
        <a:bodyPr/>
        <a:lstStyle/>
        <a:p>
          <a:endParaRPr lang="en-US"/>
        </a:p>
      </dgm:t>
    </dgm:pt>
    <dgm:pt modelId="{0471FE77-5823-4F59-B590-6CD3ED2D2648}">
      <dgm:prSet/>
      <dgm:spPr/>
      <dgm:t>
        <a:bodyPr/>
        <a:lstStyle/>
        <a:p>
          <a:r>
            <a:rPr lang="en-US" dirty="0">
              <a:solidFill>
                <a:schemeClr val="accent5">
                  <a:lumMod val="50000"/>
                </a:schemeClr>
              </a:solidFill>
            </a:rPr>
            <a:t>5. </a:t>
          </a:r>
          <a:r>
            <a:rPr lang="en-US" dirty="0"/>
            <a:t>Pre-ETS Planning Meeting held, </a:t>
          </a:r>
          <a:r>
            <a:rPr lang="en-US" dirty="0">
              <a:hlinkClick xmlns:r="http://schemas.openxmlformats.org/officeDocument/2006/relationships" r:id="rId2"/>
            </a:rPr>
            <a:t>Pre-ETS Planning Meeting Form </a:t>
          </a:r>
          <a:r>
            <a:rPr lang="en-US" dirty="0"/>
            <a:t>completed</a:t>
          </a:r>
        </a:p>
      </dgm:t>
    </dgm:pt>
    <dgm:pt modelId="{40153A29-30D4-4F13-A220-D625F436B5F8}" type="parTrans" cxnId="{9D380AF4-647C-48C5-80E5-9C79F9FE19EB}">
      <dgm:prSet/>
      <dgm:spPr/>
      <dgm:t>
        <a:bodyPr/>
        <a:lstStyle/>
        <a:p>
          <a:endParaRPr lang="en-US"/>
        </a:p>
      </dgm:t>
    </dgm:pt>
    <dgm:pt modelId="{0FED57DA-0624-4CDA-B534-ACCD31F180F7}" type="sibTrans" cxnId="{9D380AF4-647C-48C5-80E5-9C79F9FE19EB}">
      <dgm:prSet/>
      <dgm:spPr/>
      <dgm:t>
        <a:bodyPr/>
        <a:lstStyle/>
        <a:p>
          <a:endParaRPr lang="en-US"/>
        </a:p>
      </dgm:t>
    </dgm:pt>
    <dgm:pt modelId="{313098DB-D90C-4668-B292-4A15993F1452}">
      <dgm:prSet/>
      <dgm:spPr/>
      <dgm:t>
        <a:bodyPr/>
        <a:lstStyle/>
        <a:p>
          <a:r>
            <a:rPr lang="en-US" dirty="0">
              <a:solidFill>
                <a:schemeClr val="accent5">
                  <a:lumMod val="50000"/>
                </a:schemeClr>
              </a:solidFill>
            </a:rPr>
            <a:t>6. </a:t>
          </a:r>
          <a:r>
            <a:rPr lang="en-US" dirty="0"/>
            <a:t>VRS and/or community provider provide Pre-ETS</a:t>
          </a:r>
        </a:p>
      </dgm:t>
    </dgm:pt>
    <dgm:pt modelId="{A7072FCC-DB13-43F1-97C6-D6166E013ADC}" type="parTrans" cxnId="{1B0ABC0D-7C77-47D1-8E49-4FA9A0C2BBC4}">
      <dgm:prSet/>
      <dgm:spPr/>
      <dgm:t>
        <a:bodyPr/>
        <a:lstStyle/>
        <a:p>
          <a:endParaRPr lang="en-US"/>
        </a:p>
      </dgm:t>
    </dgm:pt>
    <dgm:pt modelId="{A77D42D9-E8F5-4D96-84E1-18F1579027D2}" type="sibTrans" cxnId="{1B0ABC0D-7C77-47D1-8E49-4FA9A0C2BBC4}">
      <dgm:prSet/>
      <dgm:spPr/>
      <dgm:t>
        <a:bodyPr/>
        <a:lstStyle/>
        <a:p>
          <a:endParaRPr lang="en-US"/>
        </a:p>
      </dgm:t>
    </dgm:pt>
    <dgm:pt modelId="{D21720D4-D798-4AC3-AAAC-1B23249A7AC3}">
      <dgm:prSet/>
      <dgm:spPr/>
      <dgm:t>
        <a:bodyPr/>
        <a:lstStyle/>
        <a:p>
          <a:r>
            <a:rPr lang="en-US" dirty="0">
              <a:solidFill>
                <a:schemeClr val="accent5">
                  <a:lumMod val="50000"/>
                </a:schemeClr>
              </a:solidFill>
            </a:rPr>
            <a:t>7. </a:t>
          </a:r>
          <a:r>
            <a:rPr lang="en-US" dirty="0"/>
            <a:t>Periodic follow-up meetings and ongoing communication take place</a:t>
          </a:r>
        </a:p>
      </dgm:t>
    </dgm:pt>
    <dgm:pt modelId="{B2B168D0-76CB-4A3A-957E-E4CCD8B59CCA}" type="parTrans" cxnId="{EFAEF2CC-17A7-42D7-9741-637033BEC559}">
      <dgm:prSet/>
      <dgm:spPr/>
      <dgm:t>
        <a:bodyPr/>
        <a:lstStyle/>
        <a:p>
          <a:endParaRPr lang="en-US"/>
        </a:p>
      </dgm:t>
    </dgm:pt>
    <dgm:pt modelId="{CA59212E-4E9F-430B-B5C7-7E0B0CBCA443}" type="sibTrans" cxnId="{EFAEF2CC-17A7-42D7-9741-637033BEC559}">
      <dgm:prSet/>
      <dgm:spPr/>
      <dgm:t>
        <a:bodyPr/>
        <a:lstStyle/>
        <a:p>
          <a:endParaRPr lang="en-US"/>
        </a:p>
      </dgm:t>
    </dgm:pt>
    <dgm:pt modelId="{E9A79831-8852-4AC2-9420-15CDBC76D95A}" type="pres">
      <dgm:prSet presAssocID="{9D3E06EC-9BD1-4A73-A02E-2892431F9E9C}" presName="diagram" presStyleCnt="0">
        <dgm:presLayoutVars>
          <dgm:dir/>
          <dgm:resizeHandles val="exact"/>
        </dgm:presLayoutVars>
      </dgm:prSet>
      <dgm:spPr/>
    </dgm:pt>
    <dgm:pt modelId="{638619D1-55D4-4106-BB73-0AB9300F9C51}" type="pres">
      <dgm:prSet presAssocID="{9551E628-EFCB-4077-8688-913110378DBF}" presName="node" presStyleLbl="node1" presStyleIdx="0" presStyleCnt="7">
        <dgm:presLayoutVars>
          <dgm:bulletEnabled val="1"/>
        </dgm:presLayoutVars>
      </dgm:prSet>
      <dgm:spPr/>
    </dgm:pt>
    <dgm:pt modelId="{D9DD07D9-D890-47D6-9F17-3487A44FF18C}" type="pres">
      <dgm:prSet presAssocID="{886D5366-41B6-42EF-9077-F88ADFF53841}" presName="sibTrans" presStyleCnt="0"/>
      <dgm:spPr/>
    </dgm:pt>
    <dgm:pt modelId="{DCB791B0-1DF1-4F84-9C83-87D3A87E3482}" type="pres">
      <dgm:prSet presAssocID="{C852F9EE-8EDC-4C4B-945B-496F9EE9CCDC}" presName="node" presStyleLbl="node1" presStyleIdx="1" presStyleCnt="7">
        <dgm:presLayoutVars>
          <dgm:bulletEnabled val="1"/>
        </dgm:presLayoutVars>
      </dgm:prSet>
      <dgm:spPr/>
    </dgm:pt>
    <dgm:pt modelId="{C3215E3E-252C-4834-8528-48A0C0888FEE}" type="pres">
      <dgm:prSet presAssocID="{DC8A0A1F-53F6-43DA-A7BA-DE45A95A6914}" presName="sibTrans" presStyleCnt="0"/>
      <dgm:spPr/>
    </dgm:pt>
    <dgm:pt modelId="{2C00F6A5-5DF9-42B4-9059-ABE0F5B95588}" type="pres">
      <dgm:prSet presAssocID="{3F843E17-6B0F-4B9E-9BAC-D4430F9500B3}" presName="node" presStyleLbl="node1" presStyleIdx="2" presStyleCnt="7">
        <dgm:presLayoutVars>
          <dgm:bulletEnabled val="1"/>
        </dgm:presLayoutVars>
      </dgm:prSet>
      <dgm:spPr/>
    </dgm:pt>
    <dgm:pt modelId="{C4734A58-F704-49CA-9FB1-4F6B2FA89EB2}" type="pres">
      <dgm:prSet presAssocID="{0D8A5D45-C403-4B74-94D6-010991CB0DA5}" presName="sibTrans" presStyleCnt="0"/>
      <dgm:spPr/>
    </dgm:pt>
    <dgm:pt modelId="{443DC9F7-B305-4FE0-8F5E-0F4F64D1A9F7}" type="pres">
      <dgm:prSet presAssocID="{38A0917C-82AB-48BC-9B1D-BDDB0FE8A5ED}" presName="node" presStyleLbl="node1" presStyleIdx="3" presStyleCnt="7">
        <dgm:presLayoutVars>
          <dgm:bulletEnabled val="1"/>
        </dgm:presLayoutVars>
      </dgm:prSet>
      <dgm:spPr/>
    </dgm:pt>
    <dgm:pt modelId="{F0BAECCF-E854-4E7C-AC02-B6BCDB326FE1}" type="pres">
      <dgm:prSet presAssocID="{EA3DD330-6B13-4C05-8489-92A177642406}" presName="sibTrans" presStyleCnt="0"/>
      <dgm:spPr/>
    </dgm:pt>
    <dgm:pt modelId="{29217880-5F30-42F9-88E3-500F150C78CE}" type="pres">
      <dgm:prSet presAssocID="{0471FE77-5823-4F59-B590-6CD3ED2D2648}" presName="node" presStyleLbl="node1" presStyleIdx="4" presStyleCnt="7">
        <dgm:presLayoutVars>
          <dgm:bulletEnabled val="1"/>
        </dgm:presLayoutVars>
      </dgm:prSet>
      <dgm:spPr/>
    </dgm:pt>
    <dgm:pt modelId="{D8DAC580-F6BD-46F7-92B3-F671F9CF328D}" type="pres">
      <dgm:prSet presAssocID="{0FED57DA-0624-4CDA-B534-ACCD31F180F7}" presName="sibTrans" presStyleCnt="0"/>
      <dgm:spPr/>
    </dgm:pt>
    <dgm:pt modelId="{465C78C9-F05B-443D-94C4-2CF72B3BEB1E}" type="pres">
      <dgm:prSet presAssocID="{313098DB-D90C-4668-B292-4A15993F1452}" presName="node" presStyleLbl="node1" presStyleIdx="5" presStyleCnt="7">
        <dgm:presLayoutVars>
          <dgm:bulletEnabled val="1"/>
        </dgm:presLayoutVars>
      </dgm:prSet>
      <dgm:spPr/>
    </dgm:pt>
    <dgm:pt modelId="{CD1E8E09-0322-4E6C-BAA0-255BD9363EBF}" type="pres">
      <dgm:prSet presAssocID="{A77D42D9-E8F5-4D96-84E1-18F1579027D2}" presName="sibTrans" presStyleCnt="0"/>
      <dgm:spPr/>
    </dgm:pt>
    <dgm:pt modelId="{9FBDB707-F72D-4931-9713-E109F7D685D1}" type="pres">
      <dgm:prSet presAssocID="{D21720D4-D798-4AC3-AAAC-1B23249A7AC3}" presName="node" presStyleLbl="node1" presStyleIdx="6" presStyleCnt="7">
        <dgm:presLayoutVars>
          <dgm:bulletEnabled val="1"/>
        </dgm:presLayoutVars>
      </dgm:prSet>
      <dgm:spPr/>
    </dgm:pt>
  </dgm:ptLst>
  <dgm:cxnLst>
    <dgm:cxn modelId="{1B0ABC0D-7C77-47D1-8E49-4FA9A0C2BBC4}" srcId="{9D3E06EC-9BD1-4A73-A02E-2892431F9E9C}" destId="{313098DB-D90C-4668-B292-4A15993F1452}" srcOrd="5" destOrd="0" parTransId="{A7072FCC-DB13-43F1-97C6-D6166E013ADC}" sibTransId="{A77D42D9-E8F5-4D96-84E1-18F1579027D2}"/>
    <dgm:cxn modelId="{70EEC312-50B1-4ECC-A195-CA536908EE8E}" type="presOf" srcId="{C852F9EE-8EDC-4C4B-945B-496F9EE9CCDC}" destId="{DCB791B0-1DF1-4F84-9C83-87D3A87E3482}" srcOrd="0" destOrd="0" presId="urn:microsoft.com/office/officeart/2005/8/layout/default"/>
    <dgm:cxn modelId="{59D86117-6B08-4F36-B257-9FC23438D7F2}" type="presOf" srcId="{38A0917C-82AB-48BC-9B1D-BDDB0FE8A5ED}" destId="{443DC9F7-B305-4FE0-8F5E-0F4F64D1A9F7}" srcOrd="0" destOrd="0" presId="urn:microsoft.com/office/officeart/2005/8/layout/default"/>
    <dgm:cxn modelId="{22EFFB30-1552-4C0E-BE74-4A314C7A8C6C}" srcId="{9D3E06EC-9BD1-4A73-A02E-2892431F9E9C}" destId="{9551E628-EFCB-4077-8688-913110378DBF}" srcOrd="0" destOrd="0" parTransId="{2CE92D5C-81A1-4572-93CF-560FFEE898FD}" sibTransId="{886D5366-41B6-42EF-9077-F88ADFF53841}"/>
    <dgm:cxn modelId="{5C7C3539-0BFA-4E75-BFD3-AACFA8012813}" srcId="{9D3E06EC-9BD1-4A73-A02E-2892431F9E9C}" destId="{C852F9EE-8EDC-4C4B-945B-496F9EE9CCDC}" srcOrd="1" destOrd="0" parTransId="{97AF78FC-BC7A-45F0-9F02-188A0ACA72A9}" sibTransId="{DC8A0A1F-53F6-43DA-A7BA-DE45A95A6914}"/>
    <dgm:cxn modelId="{96D76E40-C832-4122-99DC-9110FFF3C8D6}" srcId="{9D3E06EC-9BD1-4A73-A02E-2892431F9E9C}" destId="{38A0917C-82AB-48BC-9B1D-BDDB0FE8A5ED}" srcOrd="3" destOrd="0" parTransId="{90119735-3CDA-48B0-9921-5352C09F4C4B}" sibTransId="{EA3DD330-6B13-4C05-8489-92A177642406}"/>
    <dgm:cxn modelId="{8497F386-34D6-47C2-A1E6-0382F6D90355}" type="presOf" srcId="{9D3E06EC-9BD1-4A73-A02E-2892431F9E9C}" destId="{E9A79831-8852-4AC2-9420-15CDBC76D95A}" srcOrd="0" destOrd="0" presId="urn:microsoft.com/office/officeart/2005/8/layout/default"/>
    <dgm:cxn modelId="{2CED048B-FFCA-415C-8E68-332BC3153FC8}" type="presOf" srcId="{3F843E17-6B0F-4B9E-9BAC-D4430F9500B3}" destId="{2C00F6A5-5DF9-42B4-9059-ABE0F5B95588}" srcOrd="0" destOrd="0" presId="urn:microsoft.com/office/officeart/2005/8/layout/default"/>
    <dgm:cxn modelId="{04670AB1-8790-41D6-9D5B-AD5F13C1A40B}" type="presOf" srcId="{9551E628-EFCB-4077-8688-913110378DBF}" destId="{638619D1-55D4-4106-BB73-0AB9300F9C51}" srcOrd="0" destOrd="0" presId="urn:microsoft.com/office/officeart/2005/8/layout/default"/>
    <dgm:cxn modelId="{EFAEF2CC-17A7-42D7-9741-637033BEC559}" srcId="{9D3E06EC-9BD1-4A73-A02E-2892431F9E9C}" destId="{D21720D4-D798-4AC3-AAAC-1B23249A7AC3}" srcOrd="6" destOrd="0" parTransId="{B2B168D0-76CB-4A3A-957E-E4CCD8B59CCA}" sibTransId="{CA59212E-4E9F-430B-B5C7-7E0B0CBCA443}"/>
    <dgm:cxn modelId="{B6BDFBD4-54EB-4791-B08A-A0B2DEA772F7}" srcId="{9D3E06EC-9BD1-4A73-A02E-2892431F9E9C}" destId="{3F843E17-6B0F-4B9E-9BAC-D4430F9500B3}" srcOrd="2" destOrd="0" parTransId="{2502E6F6-25FD-4AAD-B50B-A5E4329F0578}" sibTransId="{0D8A5D45-C403-4B74-94D6-010991CB0DA5}"/>
    <dgm:cxn modelId="{E4A57BEF-573C-4AC5-8A97-DEAFD4C2F795}" type="presOf" srcId="{0471FE77-5823-4F59-B590-6CD3ED2D2648}" destId="{29217880-5F30-42F9-88E3-500F150C78CE}" srcOrd="0" destOrd="0" presId="urn:microsoft.com/office/officeart/2005/8/layout/default"/>
    <dgm:cxn modelId="{556187F0-DA9E-41A6-A595-260184017E2C}" type="presOf" srcId="{D21720D4-D798-4AC3-AAAC-1B23249A7AC3}" destId="{9FBDB707-F72D-4931-9713-E109F7D685D1}" srcOrd="0" destOrd="0" presId="urn:microsoft.com/office/officeart/2005/8/layout/default"/>
    <dgm:cxn modelId="{9D380AF4-647C-48C5-80E5-9C79F9FE19EB}" srcId="{9D3E06EC-9BD1-4A73-A02E-2892431F9E9C}" destId="{0471FE77-5823-4F59-B590-6CD3ED2D2648}" srcOrd="4" destOrd="0" parTransId="{40153A29-30D4-4F13-A220-D625F436B5F8}" sibTransId="{0FED57DA-0624-4CDA-B534-ACCD31F180F7}"/>
    <dgm:cxn modelId="{C2381DFC-E4AF-420D-91BF-B8F2EAC2E9DD}" type="presOf" srcId="{313098DB-D90C-4668-B292-4A15993F1452}" destId="{465C78C9-F05B-443D-94C4-2CF72B3BEB1E}" srcOrd="0" destOrd="0" presId="urn:microsoft.com/office/officeart/2005/8/layout/default"/>
    <dgm:cxn modelId="{3C24446A-3046-4908-A724-AA80B945C2CB}" type="presParOf" srcId="{E9A79831-8852-4AC2-9420-15CDBC76D95A}" destId="{638619D1-55D4-4106-BB73-0AB9300F9C51}" srcOrd="0" destOrd="0" presId="urn:microsoft.com/office/officeart/2005/8/layout/default"/>
    <dgm:cxn modelId="{7321B24C-C587-4E5A-98EB-503DBEC0B6DD}" type="presParOf" srcId="{E9A79831-8852-4AC2-9420-15CDBC76D95A}" destId="{D9DD07D9-D890-47D6-9F17-3487A44FF18C}" srcOrd="1" destOrd="0" presId="urn:microsoft.com/office/officeart/2005/8/layout/default"/>
    <dgm:cxn modelId="{F92DE314-3C61-4E10-B0C6-87F8EC0B2536}" type="presParOf" srcId="{E9A79831-8852-4AC2-9420-15CDBC76D95A}" destId="{DCB791B0-1DF1-4F84-9C83-87D3A87E3482}" srcOrd="2" destOrd="0" presId="urn:microsoft.com/office/officeart/2005/8/layout/default"/>
    <dgm:cxn modelId="{81B091DA-0240-4AFB-B968-072E9D9BA730}" type="presParOf" srcId="{E9A79831-8852-4AC2-9420-15CDBC76D95A}" destId="{C3215E3E-252C-4834-8528-48A0C0888FEE}" srcOrd="3" destOrd="0" presId="urn:microsoft.com/office/officeart/2005/8/layout/default"/>
    <dgm:cxn modelId="{E0396D9B-F3DA-48CD-AD09-96B331312972}" type="presParOf" srcId="{E9A79831-8852-4AC2-9420-15CDBC76D95A}" destId="{2C00F6A5-5DF9-42B4-9059-ABE0F5B95588}" srcOrd="4" destOrd="0" presId="urn:microsoft.com/office/officeart/2005/8/layout/default"/>
    <dgm:cxn modelId="{AF8C03EC-49C1-4B0D-B22D-2CB4072B9F9B}" type="presParOf" srcId="{E9A79831-8852-4AC2-9420-15CDBC76D95A}" destId="{C4734A58-F704-49CA-9FB1-4F6B2FA89EB2}" srcOrd="5" destOrd="0" presId="urn:microsoft.com/office/officeart/2005/8/layout/default"/>
    <dgm:cxn modelId="{3B8405E6-DE1F-403C-B7F4-6695D2059F1C}" type="presParOf" srcId="{E9A79831-8852-4AC2-9420-15CDBC76D95A}" destId="{443DC9F7-B305-4FE0-8F5E-0F4F64D1A9F7}" srcOrd="6" destOrd="0" presId="urn:microsoft.com/office/officeart/2005/8/layout/default"/>
    <dgm:cxn modelId="{D646F57F-BFBD-4069-A794-1F13DB39374C}" type="presParOf" srcId="{E9A79831-8852-4AC2-9420-15CDBC76D95A}" destId="{F0BAECCF-E854-4E7C-AC02-B6BCDB326FE1}" srcOrd="7" destOrd="0" presId="urn:microsoft.com/office/officeart/2005/8/layout/default"/>
    <dgm:cxn modelId="{BD0ED144-C9C4-4327-B01F-7C77553114D6}" type="presParOf" srcId="{E9A79831-8852-4AC2-9420-15CDBC76D95A}" destId="{29217880-5F30-42F9-88E3-500F150C78CE}" srcOrd="8" destOrd="0" presId="urn:microsoft.com/office/officeart/2005/8/layout/default"/>
    <dgm:cxn modelId="{EA84FED4-83E3-4B3F-B07F-38F21E8D20AE}" type="presParOf" srcId="{E9A79831-8852-4AC2-9420-15CDBC76D95A}" destId="{D8DAC580-F6BD-46F7-92B3-F671F9CF328D}" srcOrd="9" destOrd="0" presId="urn:microsoft.com/office/officeart/2005/8/layout/default"/>
    <dgm:cxn modelId="{A9CCE612-5C6F-4475-B2E1-4DEE6E6409C5}" type="presParOf" srcId="{E9A79831-8852-4AC2-9420-15CDBC76D95A}" destId="{465C78C9-F05B-443D-94C4-2CF72B3BEB1E}" srcOrd="10" destOrd="0" presId="urn:microsoft.com/office/officeart/2005/8/layout/default"/>
    <dgm:cxn modelId="{1E9E9547-4BEA-4C70-B18F-5339B03FA73F}" type="presParOf" srcId="{E9A79831-8852-4AC2-9420-15CDBC76D95A}" destId="{CD1E8E09-0322-4E6C-BAA0-255BD9363EBF}" srcOrd="11" destOrd="0" presId="urn:microsoft.com/office/officeart/2005/8/layout/default"/>
    <dgm:cxn modelId="{614926EE-5E50-4FB2-9D04-214D9E2ED6FE}" type="presParOf" srcId="{E9A79831-8852-4AC2-9420-15CDBC76D95A}" destId="{9FBDB707-F72D-4931-9713-E109F7D685D1}"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CDBD8-D361-4A9F-A300-B1F314E79DF6}">
      <dsp:nvSpPr>
        <dsp:cNvPr id="0" name=""/>
        <dsp:cNvSpPr/>
      </dsp:nvSpPr>
      <dsp:spPr>
        <a:xfrm>
          <a:off x="0" y="0"/>
          <a:ext cx="10515600" cy="1436370"/>
        </a:xfrm>
        <a:prstGeom prst="rect">
          <a:avLst/>
        </a:prstGeom>
        <a:solidFill>
          <a:schemeClr val="accent6">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dirty="0"/>
            <a:t>US Dept. of Ed. Laws Coming Together</a:t>
          </a:r>
        </a:p>
      </dsp:txBody>
      <dsp:txXfrm>
        <a:off x="0" y="0"/>
        <a:ext cx="10515600" cy="1436370"/>
      </dsp:txXfrm>
    </dsp:sp>
    <dsp:sp modelId="{8311C630-F580-43F4-B902-CFE88A3A6EB4}">
      <dsp:nvSpPr>
        <dsp:cNvPr id="0" name=""/>
        <dsp:cNvSpPr/>
      </dsp:nvSpPr>
      <dsp:spPr>
        <a:xfrm>
          <a:off x="0" y="1417864"/>
          <a:ext cx="2561484" cy="3027990"/>
        </a:xfrm>
        <a:prstGeom prst="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ESSA</a:t>
          </a:r>
        </a:p>
      </dsp:txBody>
      <dsp:txXfrm>
        <a:off x="0" y="1417864"/>
        <a:ext cx="2561484" cy="3027990"/>
      </dsp:txXfrm>
    </dsp:sp>
    <dsp:sp modelId="{44EA1CCE-1327-4338-B015-32D88BD13876}">
      <dsp:nvSpPr>
        <dsp:cNvPr id="0" name=""/>
        <dsp:cNvSpPr/>
      </dsp:nvSpPr>
      <dsp:spPr>
        <a:xfrm>
          <a:off x="5217492" y="1449068"/>
          <a:ext cx="2618721" cy="3016377"/>
        </a:xfrm>
        <a:prstGeom prst="rect">
          <a:avLst/>
        </a:prstGeom>
        <a:solidFill>
          <a:schemeClr val="accent4">
            <a:hueOff val="3436155"/>
            <a:satOff val="6921"/>
            <a:lumOff val="-549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100000"/>
            </a:lnSpc>
            <a:spcBef>
              <a:spcPct val="0"/>
            </a:spcBef>
            <a:spcAft>
              <a:spcPts val="0"/>
            </a:spcAft>
            <a:buNone/>
          </a:pPr>
          <a:r>
            <a:rPr lang="en-US" sz="4800" kern="1200" dirty="0"/>
            <a:t>IDEA </a:t>
          </a:r>
        </a:p>
        <a:p>
          <a:pPr marL="0" lvl="0" indent="0" algn="ctr" defTabSz="2133600">
            <a:lnSpc>
              <a:spcPct val="100000"/>
            </a:lnSpc>
            <a:spcBef>
              <a:spcPct val="0"/>
            </a:spcBef>
            <a:spcAft>
              <a:spcPts val="0"/>
            </a:spcAft>
            <a:buNone/>
          </a:pPr>
          <a:r>
            <a:rPr lang="en-US" sz="4800" kern="1200" dirty="0"/>
            <a:t>(Sp. Ed.) </a:t>
          </a:r>
        </a:p>
      </dsp:txBody>
      <dsp:txXfrm>
        <a:off x="5217492" y="1449068"/>
        <a:ext cx="2618721" cy="3016377"/>
      </dsp:txXfrm>
    </dsp:sp>
    <dsp:sp modelId="{65A11573-6715-4014-84BF-FEE17D8B0ACA}">
      <dsp:nvSpPr>
        <dsp:cNvPr id="0" name=""/>
        <dsp:cNvSpPr/>
      </dsp:nvSpPr>
      <dsp:spPr>
        <a:xfrm>
          <a:off x="2558316" y="1428753"/>
          <a:ext cx="2659707" cy="3041503"/>
        </a:xfrm>
        <a:prstGeom prst="rect">
          <a:avLst/>
        </a:prstGeom>
        <a:solidFill>
          <a:schemeClr val="accent4">
            <a:hueOff val="6872310"/>
            <a:satOff val="13843"/>
            <a:lumOff val="-1098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Perkins V (CTE)</a:t>
          </a:r>
        </a:p>
      </dsp:txBody>
      <dsp:txXfrm>
        <a:off x="2558316" y="1428753"/>
        <a:ext cx="2659707" cy="3041503"/>
      </dsp:txXfrm>
    </dsp:sp>
    <dsp:sp modelId="{4C6CB238-68EA-4E83-83CA-41ED909E38CA}">
      <dsp:nvSpPr>
        <dsp:cNvPr id="0" name=""/>
        <dsp:cNvSpPr/>
      </dsp:nvSpPr>
      <dsp:spPr>
        <a:xfrm>
          <a:off x="7844458" y="1436370"/>
          <a:ext cx="2666596" cy="3016377"/>
        </a:xfrm>
        <a:prstGeom prst="rect">
          <a:avLst/>
        </a:prstGeom>
        <a:solidFill>
          <a:schemeClr val="accent4">
            <a:hueOff val="10308465"/>
            <a:satOff val="20764"/>
            <a:lumOff val="-1647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100000"/>
            </a:lnSpc>
            <a:spcBef>
              <a:spcPct val="0"/>
            </a:spcBef>
            <a:spcAft>
              <a:spcPts val="0"/>
            </a:spcAft>
            <a:buNone/>
          </a:pPr>
          <a:r>
            <a:rPr lang="en-US" sz="4800" b="0" kern="1200" dirty="0"/>
            <a:t>WIOA </a:t>
          </a:r>
        </a:p>
        <a:p>
          <a:pPr marL="0" lvl="0" indent="0" algn="ctr" defTabSz="2133600">
            <a:lnSpc>
              <a:spcPct val="100000"/>
            </a:lnSpc>
            <a:spcBef>
              <a:spcPct val="0"/>
            </a:spcBef>
            <a:spcAft>
              <a:spcPts val="0"/>
            </a:spcAft>
            <a:buNone/>
          </a:pPr>
          <a:r>
            <a:rPr lang="en-US" sz="4800" b="0" kern="1200" dirty="0"/>
            <a:t>(VRS)</a:t>
          </a:r>
        </a:p>
      </dsp:txBody>
      <dsp:txXfrm>
        <a:off x="7844458" y="1436370"/>
        <a:ext cx="2666596" cy="3016377"/>
      </dsp:txXfrm>
    </dsp:sp>
    <dsp:sp modelId="{29F8F185-8ACF-4232-B689-2A43E3A19C94}">
      <dsp:nvSpPr>
        <dsp:cNvPr id="0" name=""/>
        <dsp:cNvSpPr/>
      </dsp:nvSpPr>
      <dsp:spPr>
        <a:xfrm>
          <a:off x="0" y="4452747"/>
          <a:ext cx="10515600" cy="335153"/>
        </a:xfrm>
        <a:prstGeom prst="rect">
          <a:avLst/>
        </a:prstGeom>
        <a:solidFill>
          <a:schemeClr val="accent6"/>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E268D-C74A-4880-B50B-859F47D4F66D}">
      <dsp:nvSpPr>
        <dsp:cNvPr id="0" name=""/>
        <dsp:cNvSpPr/>
      </dsp:nvSpPr>
      <dsp:spPr>
        <a:xfrm>
          <a:off x="-507389" y="0"/>
          <a:ext cx="8125027" cy="4596670"/>
        </a:xfrm>
        <a:prstGeom prst="ellipse">
          <a:avLst/>
        </a:prstGeom>
        <a:solidFill>
          <a:schemeClr val="accent2">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rPr>
            <a:t>All students ages </a:t>
          </a:r>
          <a:br>
            <a:rPr lang="en-US" sz="1600" kern="1200">
              <a:solidFill>
                <a:schemeClr val="bg1"/>
              </a:solidFill>
            </a:rPr>
          </a:br>
          <a:r>
            <a:rPr lang="en-US" sz="1600" kern="1200">
              <a:solidFill>
                <a:schemeClr val="bg1"/>
              </a:solidFill>
            </a:rPr>
            <a:t>14-21</a:t>
          </a:r>
        </a:p>
      </dsp:txBody>
      <dsp:txXfrm>
        <a:off x="2419245" y="229833"/>
        <a:ext cx="2271757" cy="689500"/>
      </dsp:txXfrm>
    </dsp:sp>
    <dsp:sp modelId="{1ABD2E49-10BF-4447-A10C-06071D5EB9A4}">
      <dsp:nvSpPr>
        <dsp:cNvPr id="0" name=""/>
        <dsp:cNvSpPr/>
      </dsp:nvSpPr>
      <dsp:spPr>
        <a:xfrm>
          <a:off x="-170477" y="919334"/>
          <a:ext cx="7451202" cy="3677336"/>
        </a:xfrm>
        <a:prstGeom prst="ellipse">
          <a:avLst/>
        </a:prstGeom>
        <a:solidFill>
          <a:schemeClr val="accent6">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rPr>
            <a:t>All students with disabilities</a:t>
          </a:r>
        </a:p>
      </dsp:txBody>
      <dsp:txXfrm>
        <a:off x="2253026" y="1139974"/>
        <a:ext cx="2604195" cy="661920"/>
      </dsp:txXfrm>
    </dsp:sp>
    <dsp:sp modelId="{A8FE13FD-161B-4C2B-A18A-E9E4657AFC29}">
      <dsp:nvSpPr>
        <dsp:cNvPr id="0" name=""/>
        <dsp:cNvSpPr/>
      </dsp:nvSpPr>
      <dsp:spPr>
        <a:xfrm>
          <a:off x="760923" y="1838668"/>
          <a:ext cx="5588401" cy="2758002"/>
        </a:xfrm>
        <a:prstGeom prst="ellipse">
          <a:avLst/>
        </a:prstGeom>
        <a:solidFill>
          <a:schemeClr val="accent4">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rPr>
            <a:t>Students with disabilities whose needs are not met by school alone</a:t>
          </a:r>
        </a:p>
      </dsp:txBody>
      <dsp:txXfrm>
        <a:off x="2253026" y="2045518"/>
        <a:ext cx="2604195" cy="620550"/>
      </dsp:txXfrm>
    </dsp:sp>
    <dsp:sp modelId="{DC43BB0C-8CCB-4D6D-950F-3A1A2053791D}">
      <dsp:nvSpPr>
        <dsp:cNvPr id="0" name=""/>
        <dsp:cNvSpPr/>
      </dsp:nvSpPr>
      <dsp:spPr>
        <a:xfrm>
          <a:off x="1692323" y="2758002"/>
          <a:ext cx="3725601" cy="1838668"/>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rPr>
            <a:t>Students with disabilities whose needs are not met by schools and Introductory Career Services</a:t>
          </a:r>
        </a:p>
      </dsp:txBody>
      <dsp:txXfrm>
        <a:off x="2237925" y="3217668"/>
        <a:ext cx="2634397" cy="9193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619D1-55D4-4106-BB73-0AB9300F9C51}">
      <dsp:nvSpPr>
        <dsp:cNvPr id="0" name=""/>
        <dsp:cNvSpPr/>
      </dsp:nvSpPr>
      <dsp:spPr>
        <a:xfrm>
          <a:off x="3080" y="385801"/>
          <a:ext cx="2444055" cy="14664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5">
                  <a:lumMod val="50000"/>
                </a:schemeClr>
              </a:solidFill>
            </a:rPr>
            <a:t>1. </a:t>
          </a:r>
          <a:r>
            <a:rPr lang="en-US" sz="1500" kern="1200" dirty="0"/>
            <a:t>Complete </a:t>
          </a:r>
          <a:r>
            <a:rPr lang="en-US" sz="1500" kern="1200" dirty="0">
              <a:hlinkClick xmlns:r="http://schemas.openxmlformats.org/officeDocument/2006/relationships" r:id="rId1"/>
            </a:rPr>
            <a:t>VRS Referral Form</a:t>
          </a:r>
          <a:r>
            <a:rPr lang="en-US" sz="1500" kern="1200" dirty="0"/>
            <a:t>: Give to Transition Ambassador (TA)</a:t>
          </a:r>
        </a:p>
      </dsp:txBody>
      <dsp:txXfrm>
        <a:off x="3080" y="385801"/>
        <a:ext cx="2444055" cy="1466433"/>
      </dsp:txXfrm>
    </dsp:sp>
    <dsp:sp modelId="{DCB791B0-1DF1-4F84-9C83-87D3A87E3482}">
      <dsp:nvSpPr>
        <dsp:cNvPr id="0" name=""/>
        <dsp:cNvSpPr/>
      </dsp:nvSpPr>
      <dsp:spPr>
        <a:xfrm>
          <a:off x="2691541" y="385801"/>
          <a:ext cx="2444055" cy="1466433"/>
        </a:xfrm>
        <a:prstGeom prst="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5">
                  <a:lumMod val="50000"/>
                </a:schemeClr>
              </a:solidFill>
            </a:rPr>
            <a:t>2. </a:t>
          </a:r>
          <a:r>
            <a:rPr lang="en-US" sz="1500" kern="1200" dirty="0"/>
            <a:t>TA identifies student’s primary school staff, enters referral into VRS spreadsheet, alerts primary school staff and VRS staff of referral</a:t>
          </a:r>
        </a:p>
      </dsp:txBody>
      <dsp:txXfrm>
        <a:off x="2691541" y="385801"/>
        <a:ext cx="2444055" cy="1466433"/>
      </dsp:txXfrm>
    </dsp:sp>
    <dsp:sp modelId="{2C00F6A5-5DF9-42B4-9059-ABE0F5B95588}">
      <dsp:nvSpPr>
        <dsp:cNvPr id="0" name=""/>
        <dsp:cNvSpPr/>
      </dsp:nvSpPr>
      <dsp:spPr>
        <a:xfrm>
          <a:off x="5380002" y="385801"/>
          <a:ext cx="2444055" cy="1466433"/>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5">
                  <a:lumMod val="50000"/>
                </a:schemeClr>
              </a:solidFill>
            </a:rPr>
            <a:t>3. </a:t>
          </a:r>
          <a:r>
            <a:rPr lang="en-US" sz="1600" kern="1200" dirty="0"/>
            <a:t>Primary school staff and VRS staff connect with student (and parent(s)/guardian(s) as applicable) to explain VRS and give application</a:t>
          </a:r>
        </a:p>
      </dsp:txBody>
      <dsp:txXfrm>
        <a:off x="5380002" y="385801"/>
        <a:ext cx="2444055" cy="1466433"/>
      </dsp:txXfrm>
    </dsp:sp>
    <dsp:sp modelId="{443DC9F7-B305-4FE0-8F5E-0F4F64D1A9F7}">
      <dsp:nvSpPr>
        <dsp:cNvPr id="0" name=""/>
        <dsp:cNvSpPr/>
      </dsp:nvSpPr>
      <dsp:spPr>
        <a:xfrm>
          <a:off x="8068463" y="385801"/>
          <a:ext cx="2444055" cy="1466433"/>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accent5">
                  <a:lumMod val="50000"/>
                </a:schemeClr>
              </a:solidFill>
            </a:rPr>
            <a:t>4. </a:t>
          </a:r>
          <a:r>
            <a:rPr lang="en-US" sz="1700" kern="1200" dirty="0"/>
            <a:t>Student completes VRS application. School staff provides verification </a:t>
          </a:r>
          <a:r>
            <a:rPr lang="en-US" sz="1700" b="1" kern="1200" dirty="0"/>
            <a:t>OR</a:t>
          </a:r>
          <a:r>
            <a:rPr lang="en-US" sz="1700" kern="1200" dirty="0"/>
            <a:t> documentation of disability.</a:t>
          </a:r>
        </a:p>
      </dsp:txBody>
      <dsp:txXfrm>
        <a:off x="8068463" y="385801"/>
        <a:ext cx="2444055" cy="1466433"/>
      </dsp:txXfrm>
    </dsp:sp>
    <dsp:sp modelId="{29217880-5F30-42F9-88E3-500F150C78CE}">
      <dsp:nvSpPr>
        <dsp:cNvPr id="0" name=""/>
        <dsp:cNvSpPr/>
      </dsp:nvSpPr>
      <dsp:spPr>
        <a:xfrm>
          <a:off x="1347311" y="2096640"/>
          <a:ext cx="2444055" cy="1466433"/>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accent5">
                  <a:lumMod val="50000"/>
                </a:schemeClr>
              </a:solidFill>
            </a:rPr>
            <a:t>5. </a:t>
          </a:r>
          <a:r>
            <a:rPr lang="en-US" sz="1700" kern="1200" dirty="0"/>
            <a:t>Pre-ETS Planning Meeting held, </a:t>
          </a:r>
          <a:r>
            <a:rPr lang="en-US" sz="1700" kern="1200" dirty="0">
              <a:hlinkClick xmlns:r="http://schemas.openxmlformats.org/officeDocument/2006/relationships" r:id="rId2"/>
            </a:rPr>
            <a:t>Pre-ETS Planning Meeting Form </a:t>
          </a:r>
          <a:r>
            <a:rPr lang="en-US" sz="1700" kern="1200" dirty="0"/>
            <a:t>completed</a:t>
          </a:r>
        </a:p>
      </dsp:txBody>
      <dsp:txXfrm>
        <a:off x="1347311" y="2096640"/>
        <a:ext cx="2444055" cy="1466433"/>
      </dsp:txXfrm>
    </dsp:sp>
    <dsp:sp modelId="{465C78C9-F05B-443D-94C4-2CF72B3BEB1E}">
      <dsp:nvSpPr>
        <dsp:cNvPr id="0" name=""/>
        <dsp:cNvSpPr/>
      </dsp:nvSpPr>
      <dsp:spPr>
        <a:xfrm>
          <a:off x="4035772" y="2096640"/>
          <a:ext cx="2444055" cy="1466433"/>
        </a:xfrm>
        <a:prstGeom prst="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accent5">
                  <a:lumMod val="50000"/>
                </a:schemeClr>
              </a:solidFill>
            </a:rPr>
            <a:t>6. </a:t>
          </a:r>
          <a:r>
            <a:rPr lang="en-US" sz="1700" kern="1200" dirty="0"/>
            <a:t>VRS and/or community provider provide Pre-ETS</a:t>
          </a:r>
        </a:p>
      </dsp:txBody>
      <dsp:txXfrm>
        <a:off x="4035772" y="2096640"/>
        <a:ext cx="2444055" cy="1466433"/>
      </dsp:txXfrm>
    </dsp:sp>
    <dsp:sp modelId="{9FBDB707-F72D-4931-9713-E109F7D685D1}">
      <dsp:nvSpPr>
        <dsp:cNvPr id="0" name=""/>
        <dsp:cNvSpPr/>
      </dsp:nvSpPr>
      <dsp:spPr>
        <a:xfrm>
          <a:off x="6724233" y="2096640"/>
          <a:ext cx="2444055" cy="1466433"/>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accent5">
                  <a:lumMod val="50000"/>
                </a:schemeClr>
              </a:solidFill>
            </a:rPr>
            <a:t>7. </a:t>
          </a:r>
          <a:r>
            <a:rPr lang="en-US" sz="1700" kern="1200" dirty="0"/>
            <a:t>Periodic follow-up meetings and ongoing communication take place</a:t>
          </a:r>
        </a:p>
      </dsp:txBody>
      <dsp:txXfrm>
        <a:off x="6724233" y="2096640"/>
        <a:ext cx="2444055" cy="1466433"/>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1"/>
          </a:xfrm>
          <a:prstGeom prst="rect">
            <a:avLst/>
          </a:prstGeom>
        </p:spPr>
        <p:txBody>
          <a:bodyPr vert="horz" lIns="93177" tIns="46589" rIns="93177" bIns="46589" rtlCol="0"/>
          <a:lstStyle>
            <a:lvl1pPr algn="l">
              <a:defRPr sz="1200"/>
            </a:lvl1pPr>
          </a:lstStyle>
          <a:p>
            <a:endParaRPr lang="en-US">
              <a:latin typeface="NeueHaasGroteskText Std" panose="020B0504020202020204" pitchFamily="34" charset="0"/>
            </a:endParaRPr>
          </a:p>
        </p:txBody>
      </p:sp>
      <p:sp>
        <p:nvSpPr>
          <p:cNvPr id="3" name="Date Placeholder 2"/>
          <p:cNvSpPr>
            <a:spLocks noGrp="1"/>
          </p:cNvSpPr>
          <p:nvPr>
            <p:ph type="dt" sz="quarter" idx="1"/>
          </p:nvPr>
        </p:nvSpPr>
        <p:spPr>
          <a:xfrm>
            <a:off x="3939466" y="0"/>
            <a:ext cx="3013763" cy="467071"/>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NeueHaasGroteskText Std" panose="020B0504020202020204" pitchFamily="34" charset="0"/>
              </a:rPr>
              <a:t>9/15/2021</a:t>
            </a:fld>
            <a:endParaRPr lang="en-US">
              <a:latin typeface="NeueHaasGroteskText Std" panose="020B0504020202020204" pitchFamily="34" charset="0"/>
            </a:endParaRPr>
          </a:p>
        </p:txBody>
      </p:sp>
      <p:sp>
        <p:nvSpPr>
          <p:cNvPr id="4" name="Footer Placeholder 3"/>
          <p:cNvSpPr>
            <a:spLocks noGrp="1"/>
          </p:cNvSpPr>
          <p:nvPr>
            <p:ph type="ftr" sz="quarter" idx="2"/>
          </p:nvPr>
        </p:nvSpPr>
        <p:spPr>
          <a:xfrm>
            <a:off x="0" y="8842030"/>
            <a:ext cx="3013763" cy="467070"/>
          </a:xfrm>
          <a:prstGeom prst="rect">
            <a:avLst/>
          </a:prstGeom>
        </p:spPr>
        <p:txBody>
          <a:bodyPr vert="horz" lIns="93177" tIns="46589" rIns="93177" bIns="46589" rtlCol="0" anchor="b"/>
          <a:lstStyle>
            <a:lvl1pPr algn="l">
              <a:defRPr sz="1200"/>
            </a:lvl1pPr>
          </a:lstStyle>
          <a:p>
            <a:endParaRPr lang="en-US">
              <a:latin typeface="NeueHaasGroteskText Std" panose="020B0504020202020204" pitchFamily="34" charset="0"/>
            </a:endParaRPr>
          </a:p>
        </p:txBody>
      </p:sp>
      <p:sp>
        <p:nvSpPr>
          <p:cNvPr id="5" name="Slide Number Placeholder 4"/>
          <p:cNvSpPr>
            <a:spLocks noGrp="1"/>
          </p:cNvSpPr>
          <p:nvPr>
            <p:ph type="sldNum" sz="quarter" idx="3"/>
          </p:nvPr>
        </p:nvSpPr>
        <p:spPr>
          <a:xfrm>
            <a:off x="3939466" y="8842030"/>
            <a:ext cx="3013763" cy="467070"/>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1"/>
          </a:xfrm>
          <a:prstGeom prst="rect">
            <a:avLst/>
          </a:prstGeom>
        </p:spPr>
        <p:txBody>
          <a:bodyPr vert="horz" lIns="93177" tIns="46589" rIns="93177" bIns="46589" rtlCol="0"/>
          <a:lstStyle>
            <a:lvl1pPr algn="l">
              <a:defRPr sz="1200">
                <a:latin typeface="NeueHaasGroteskText Std" panose="020B0504020202020204" pitchFamily="34" charset="0"/>
              </a:defRPr>
            </a:lvl1pPr>
          </a:lstStyle>
          <a:p>
            <a:endParaRPr lang="en-US"/>
          </a:p>
        </p:txBody>
      </p:sp>
      <p:sp>
        <p:nvSpPr>
          <p:cNvPr id="3" name="Date Placeholder 2"/>
          <p:cNvSpPr>
            <a:spLocks noGrp="1"/>
          </p:cNvSpPr>
          <p:nvPr>
            <p:ph type="dt" idx="1"/>
          </p:nvPr>
        </p:nvSpPr>
        <p:spPr>
          <a:xfrm>
            <a:off x="3939466" y="0"/>
            <a:ext cx="3013763" cy="467071"/>
          </a:xfrm>
          <a:prstGeom prst="rect">
            <a:avLst/>
          </a:prstGeom>
        </p:spPr>
        <p:txBody>
          <a:bodyPr vert="horz" lIns="93177" tIns="46589" rIns="93177" bIns="46589" rtlCol="0"/>
          <a:lstStyle>
            <a:lvl1pPr algn="r">
              <a:defRPr sz="1200">
                <a:latin typeface="NeueHaasGroteskText Std" panose="020B0504020202020204" pitchFamily="34" charset="0"/>
              </a:defRPr>
            </a:lvl1pPr>
          </a:lstStyle>
          <a:p>
            <a:fld id="{A50CD39D-89B0-4C68-805A-35C75A7C20C8}" type="datetimeFigureOut">
              <a:rPr lang="en-US" smtClean="0"/>
              <a:pPr/>
              <a:t>9/15/2021</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95484" y="4480004"/>
            <a:ext cx="5563870" cy="3665459"/>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13763" cy="467070"/>
          </a:xfrm>
          <a:prstGeom prst="rect">
            <a:avLst/>
          </a:prstGeom>
        </p:spPr>
        <p:txBody>
          <a:bodyPr vert="horz" lIns="93177" tIns="46589" rIns="93177" bIns="46589" rtlCol="0" anchor="b"/>
          <a:lstStyle>
            <a:lvl1pPr algn="l">
              <a:defRPr sz="1200">
                <a:latin typeface="NeueHaasGroteskText Std" panose="020B0504020202020204" pitchFamily="34" charset="0"/>
              </a:defRPr>
            </a:lvl1pPr>
          </a:lstStyle>
          <a:p>
            <a:endParaRPr lang="en-US"/>
          </a:p>
        </p:txBody>
      </p:sp>
      <p:sp>
        <p:nvSpPr>
          <p:cNvPr id="7" name="Slide Number Placeholder 6"/>
          <p:cNvSpPr>
            <a:spLocks noGrp="1"/>
          </p:cNvSpPr>
          <p:nvPr>
            <p:ph type="sldNum" sz="quarter" idx="5"/>
          </p:nvPr>
        </p:nvSpPr>
        <p:spPr>
          <a:xfrm>
            <a:off x="3939466" y="8842030"/>
            <a:ext cx="3013763" cy="467070"/>
          </a:xfrm>
          <a:prstGeom prst="rect">
            <a:avLst/>
          </a:prstGeom>
        </p:spPr>
        <p:txBody>
          <a:bodyPr vert="horz" lIns="93177" tIns="46589" rIns="93177" bIns="46589"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principals to start off, and then hand over to MaryAnn at Edison and Jennifer at Southwest</a:t>
            </a:r>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a:p>
        </p:txBody>
      </p:sp>
    </p:spTree>
    <p:extLst>
      <p:ext uri="{BB962C8B-B14F-4D97-AF65-F5344CB8AC3E}">
        <p14:creationId xmlns:p14="http://schemas.microsoft.com/office/powerpoint/2010/main" val="2294831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Lindsey</a:t>
            </a:r>
          </a:p>
          <a:p>
            <a:r>
              <a:rPr lang="en-US" dirty="0"/>
              <a:t>Pre-ETS are provided in collaboration between high schools and VRS. Schools and VRS are required to have Pre-ETS available to all students with disabilities across the state.  To do that, VRS has 2 staff assigned to every high school. Any student with a disability who is between the ages of 14 through 21 can receive Pre-ETS.</a:t>
            </a:r>
          </a:p>
        </p:txBody>
      </p:sp>
      <p:sp>
        <p:nvSpPr>
          <p:cNvPr id="4" name="Slide Number Placeholder 3"/>
          <p:cNvSpPr>
            <a:spLocks noGrp="1"/>
          </p:cNvSpPr>
          <p:nvPr>
            <p:ph type="sldNum" sz="quarter" idx="10"/>
          </p:nvPr>
        </p:nvSpPr>
        <p:spPr/>
        <p:txBody>
          <a:bodyPr/>
          <a:lstStyle/>
          <a:p>
            <a:fld id="{4A526835-2BBF-45AF-BB21-47FC9F70C547}" type="slidenum">
              <a:rPr lang="en-US" smtClean="0"/>
              <a:t>10</a:t>
            </a:fld>
            <a:endParaRPr lang="en-US"/>
          </a:p>
        </p:txBody>
      </p:sp>
    </p:spTree>
    <p:extLst>
      <p:ext uri="{BB962C8B-B14F-4D97-AF65-F5344CB8AC3E}">
        <p14:creationId xmlns:p14="http://schemas.microsoft.com/office/powerpoint/2010/main" val="1812466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5"/>
          </p:nvPr>
        </p:nvSpPr>
        <p:spPr/>
        <p:txBody>
          <a:bodyPr/>
          <a:lstStyle/>
          <a:p>
            <a:fld id="{F9F08466-AEA7-4FC0-9459-6A32F61DA297}" type="slidenum">
              <a:rPr lang="en-US" smtClean="0"/>
              <a:pPr/>
              <a:t>11</a:t>
            </a:fld>
            <a:endParaRPr lang="en-US"/>
          </a:p>
        </p:txBody>
      </p:sp>
    </p:spTree>
    <p:extLst>
      <p:ext uri="{BB962C8B-B14F-4D97-AF65-F5344CB8AC3E}">
        <p14:creationId xmlns:p14="http://schemas.microsoft.com/office/powerpoint/2010/main" val="15087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Lindsey</a:t>
            </a:r>
          </a:p>
          <a:p>
            <a:r>
              <a:rPr lang="en-US" dirty="0"/>
              <a:t>By the very nature of what schools do in educating students, providing Career and College Readiness programming and delivering transition services through IEPs, schools are the primary provider of Pre-ETS services.  It is important for VRS to understand how Pre-ETS are currently provided to students at school so that VRS can fill in the gaps.  </a:t>
            </a:r>
          </a:p>
        </p:txBody>
      </p:sp>
      <p:sp>
        <p:nvSpPr>
          <p:cNvPr id="4" name="Slide Number Placeholder 3"/>
          <p:cNvSpPr>
            <a:spLocks noGrp="1"/>
          </p:cNvSpPr>
          <p:nvPr>
            <p:ph type="sldNum" sz="quarter" idx="5"/>
          </p:nvPr>
        </p:nvSpPr>
        <p:spPr/>
        <p:txBody>
          <a:bodyPr/>
          <a:lstStyle/>
          <a:p>
            <a:fld id="{F9F08466-AEA7-4FC0-9459-6A32F61DA297}" type="slidenum">
              <a:rPr lang="en-US" smtClean="0"/>
              <a:pPr/>
              <a:t>12</a:t>
            </a:fld>
            <a:endParaRPr lang="en-US"/>
          </a:p>
        </p:txBody>
      </p:sp>
    </p:spTree>
    <p:extLst>
      <p:ext uri="{BB962C8B-B14F-4D97-AF65-F5344CB8AC3E}">
        <p14:creationId xmlns:p14="http://schemas.microsoft.com/office/powerpoint/2010/main" val="2928300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5"/>
          </p:nvPr>
        </p:nvSpPr>
        <p:spPr/>
        <p:txBody>
          <a:bodyPr/>
          <a:lstStyle/>
          <a:p>
            <a:fld id="{F9F08466-AEA7-4FC0-9459-6A32F61DA297}" type="slidenum">
              <a:rPr lang="en-US" smtClean="0"/>
              <a:pPr/>
              <a:t>13</a:t>
            </a:fld>
            <a:endParaRPr lang="en-US"/>
          </a:p>
        </p:txBody>
      </p:sp>
    </p:spTree>
    <p:extLst>
      <p:ext uri="{BB962C8B-B14F-4D97-AF65-F5344CB8AC3E}">
        <p14:creationId xmlns:p14="http://schemas.microsoft.com/office/powerpoint/2010/main" val="2178099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a:p>
            <a:r>
              <a:rPr lang="en-US" dirty="0"/>
              <a:t>Here is another way to think about it…MTSS grew out of Response to Intervention (RTI) and Positive Behavior Interventions and Supports (PBIS) which are called out in IDEA….</a:t>
            </a:r>
          </a:p>
        </p:txBody>
      </p:sp>
      <p:sp>
        <p:nvSpPr>
          <p:cNvPr id="4" name="Slide Number Placeholder 3"/>
          <p:cNvSpPr>
            <a:spLocks noGrp="1"/>
          </p:cNvSpPr>
          <p:nvPr>
            <p:ph type="sldNum" sz="quarter" idx="5"/>
          </p:nvPr>
        </p:nvSpPr>
        <p:spPr/>
        <p:txBody>
          <a:bodyPr/>
          <a:lstStyle/>
          <a:p>
            <a:fld id="{F9F08466-AEA7-4FC0-9459-6A32F61DA297}" type="slidenum">
              <a:rPr lang="en-US" smtClean="0"/>
              <a:pPr/>
              <a:t>14</a:t>
            </a:fld>
            <a:endParaRPr lang="en-US"/>
          </a:p>
        </p:txBody>
      </p:sp>
    </p:spTree>
    <p:extLst>
      <p:ext uri="{BB962C8B-B14F-4D97-AF65-F5344CB8AC3E}">
        <p14:creationId xmlns:p14="http://schemas.microsoft.com/office/powerpoint/2010/main" val="1451082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632595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VR Counselor or Pre-ETS Rep</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16</a:t>
            </a:fld>
            <a:endParaRPr lang="en-US"/>
          </a:p>
        </p:txBody>
      </p:sp>
    </p:spTree>
    <p:extLst>
      <p:ext uri="{BB962C8B-B14F-4D97-AF65-F5344CB8AC3E}">
        <p14:creationId xmlns:p14="http://schemas.microsoft.com/office/powerpoint/2010/main" val="490244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VR Counselor or Pre-ETS Rep</a:t>
            </a:r>
          </a:p>
        </p:txBody>
      </p:sp>
      <p:sp>
        <p:nvSpPr>
          <p:cNvPr id="4" name="Slide Number Placeholder 3"/>
          <p:cNvSpPr>
            <a:spLocks noGrp="1"/>
          </p:cNvSpPr>
          <p:nvPr>
            <p:ph type="sldNum" sz="quarter" idx="5"/>
          </p:nvPr>
        </p:nvSpPr>
        <p:spPr/>
        <p:txBody>
          <a:bodyPr/>
          <a:lstStyle/>
          <a:p>
            <a:fld id="{F9F08466-AEA7-4FC0-9459-6A32F61DA297}" type="slidenum">
              <a:rPr lang="en-US" smtClean="0"/>
              <a:pPr/>
              <a:t>17</a:t>
            </a:fld>
            <a:endParaRPr lang="en-US"/>
          </a:p>
        </p:txBody>
      </p:sp>
    </p:spTree>
    <p:extLst>
      <p:ext uri="{BB962C8B-B14F-4D97-AF65-F5344CB8AC3E}">
        <p14:creationId xmlns:p14="http://schemas.microsoft.com/office/powerpoint/2010/main" val="1260884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VR Counselor or Pre-ETS Rep</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18</a:t>
            </a:fld>
            <a:endParaRPr lang="en-US"/>
          </a:p>
        </p:txBody>
      </p:sp>
    </p:spTree>
    <p:extLst>
      <p:ext uri="{BB962C8B-B14F-4D97-AF65-F5344CB8AC3E}">
        <p14:creationId xmlns:p14="http://schemas.microsoft.com/office/powerpoint/2010/main" val="1526981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VR Counselor or Pre-ETS Rep</a:t>
            </a:r>
          </a:p>
          <a:p>
            <a:r>
              <a:rPr lang="en-US" dirty="0"/>
              <a:t>So you would want to refer a student if they have unmet Pre-ETS needs that the school isn’t able to fulfill.  You would also want to refer early so that they have plenty of time to be ready for what happens after graduation. Another reason to refer is if you believe the student is going to need extra supports after they graduate from high school. And lastly, by referring a student, you then have a partner in seeing that the students you serve get all that they need. </a:t>
            </a:r>
          </a:p>
        </p:txBody>
      </p:sp>
      <p:sp>
        <p:nvSpPr>
          <p:cNvPr id="4" name="Slide Number Placeholder 3"/>
          <p:cNvSpPr>
            <a:spLocks noGrp="1"/>
          </p:cNvSpPr>
          <p:nvPr>
            <p:ph type="sldNum" sz="quarter" idx="5"/>
          </p:nvPr>
        </p:nvSpPr>
        <p:spPr/>
        <p:txBody>
          <a:bodyPr/>
          <a:lstStyle/>
          <a:p>
            <a:fld id="{F9F08466-AEA7-4FC0-9459-6A32F61DA297}" type="slidenum">
              <a:rPr lang="en-US" smtClean="0"/>
              <a:pPr/>
              <a:t>19</a:t>
            </a:fld>
            <a:endParaRPr lang="en-US"/>
          </a:p>
        </p:txBody>
      </p:sp>
    </p:spTree>
    <p:extLst>
      <p:ext uri="{BB962C8B-B14F-4D97-AF65-F5344CB8AC3E}">
        <p14:creationId xmlns:p14="http://schemas.microsoft.com/office/powerpoint/2010/main" val="3316607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MaryAnn at Edison and Jennifer at Southwest</a:t>
            </a:r>
          </a:p>
          <a:p>
            <a:endParaRPr lang="en-US" dirty="0"/>
          </a:p>
          <a:p>
            <a:r>
              <a:rPr lang="en-US" dirty="0"/>
              <a:t>Here is our agenda for today’s training. We want to get through everything and we have a short timeframe- please write your questions on the sheet of paper in your packet. </a:t>
            </a:r>
            <a:r>
              <a:rPr lang="en-US"/>
              <a:t>Please hold </a:t>
            </a:r>
            <a:r>
              <a:rPr lang="en-US" dirty="0"/>
              <a:t>out till the end to ask questions (jot down your questions as we go!)</a:t>
            </a:r>
          </a:p>
        </p:txBody>
      </p:sp>
      <p:sp>
        <p:nvSpPr>
          <p:cNvPr id="4" name="Slide Number Placeholder 3"/>
          <p:cNvSpPr>
            <a:spLocks noGrp="1"/>
          </p:cNvSpPr>
          <p:nvPr>
            <p:ph type="sldNum" sz="quarter" idx="5"/>
          </p:nvPr>
        </p:nvSpPr>
        <p:spPr/>
        <p:txBody>
          <a:bodyPr/>
          <a:lstStyle/>
          <a:p>
            <a:fld id="{705BC3B1-C8D6-43E0-8074-DA4131B51DB1}" type="slidenum">
              <a:rPr lang="en-US" smtClean="0"/>
              <a:t>2</a:t>
            </a:fld>
            <a:endParaRPr lang="en-US"/>
          </a:p>
        </p:txBody>
      </p:sp>
    </p:spTree>
    <p:extLst>
      <p:ext uri="{BB962C8B-B14F-4D97-AF65-F5344CB8AC3E}">
        <p14:creationId xmlns:p14="http://schemas.microsoft.com/office/powerpoint/2010/main" val="3815979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p:txBody>
      </p:sp>
      <p:sp>
        <p:nvSpPr>
          <p:cNvPr id="4" name="Slide Number Placeholder 3"/>
          <p:cNvSpPr>
            <a:spLocks noGrp="1"/>
          </p:cNvSpPr>
          <p:nvPr>
            <p:ph type="sldNum" sz="quarter" idx="5"/>
          </p:nvPr>
        </p:nvSpPr>
        <p:spPr/>
        <p:txBody>
          <a:bodyPr/>
          <a:lstStyle/>
          <a:p>
            <a:fld id="{F9F08466-AEA7-4FC0-9459-6A32F61DA297}" type="slidenum">
              <a:rPr lang="en-US" smtClean="0"/>
              <a:pPr/>
              <a:t>20</a:t>
            </a:fld>
            <a:endParaRPr lang="en-US"/>
          </a:p>
        </p:txBody>
      </p:sp>
    </p:spTree>
    <p:extLst>
      <p:ext uri="{BB962C8B-B14F-4D97-AF65-F5344CB8AC3E}">
        <p14:creationId xmlns:p14="http://schemas.microsoft.com/office/powerpoint/2010/main" val="3059535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p:txBody>
      </p:sp>
      <p:sp>
        <p:nvSpPr>
          <p:cNvPr id="4" name="Slide Number Placeholder 3"/>
          <p:cNvSpPr>
            <a:spLocks noGrp="1"/>
          </p:cNvSpPr>
          <p:nvPr>
            <p:ph type="sldNum" sz="quarter" idx="5"/>
          </p:nvPr>
        </p:nvSpPr>
        <p:spPr/>
        <p:txBody>
          <a:bodyPr/>
          <a:lstStyle/>
          <a:p>
            <a:fld id="{F9F08466-AEA7-4FC0-9459-6A32F61DA297}" type="slidenum">
              <a:rPr lang="en-US" smtClean="0"/>
              <a:pPr/>
              <a:t>21</a:t>
            </a:fld>
            <a:endParaRPr lang="en-US"/>
          </a:p>
        </p:txBody>
      </p:sp>
    </p:spTree>
    <p:extLst>
      <p:ext uri="{BB962C8B-B14F-4D97-AF65-F5344CB8AC3E}">
        <p14:creationId xmlns:p14="http://schemas.microsoft.com/office/powerpoint/2010/main" val="2406045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Alyssa</a:t>
            </a:r>
          </a:p>
        </p:txBody>
      </p:sp>
      <p:sp>
        <p:nvSpPr>
          <p:cNvPr id="4" name="Slide Number Placeholder 3"/>
          <p:cNvSpPr>
            <a:spLocks noGrp="1"/>
          </p:cNvSpPr>
          <p:nvPr>
            <p:ph type="sldNum" sz="quarter" idx="5"/>
          </p:nvPr>
        </p:nvSpPr>
        <p:spPr/>
        <p:txBody>
          <a:bodyPr/>
          <a:lstStyle/>
          <a:p>
            <a:fld id="{F9F08466-AEA7-4FC0-9459-6A32F61DA297}" type="slidenum">
              <a:rPr lang="en-US" smtClean="0"/>
              <a:pPr/>
              <a:t>22</a:t>
            </a:fld>
            <a:endParaRPr lang="en-US"/>
          </a:p>
        </p:txBody>
      </p:sp>
    </p:spTree>
    <p:extLst>
      <p:ext uri="{BB962C8B-B14F-4D97-AF65-F5344CB8AC3E}">
        <p14:creationId xmlns:p14="http://schemas.microsoft.com/office/powerpoint/2010/main" val="2495491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Alyssa</a:t>
            </a:r>
          </a:p>
        </p:txBody>
      </p:sp>
      <p:sp>
        <p:nvSpPr>
          <p:cNvPr id="4" name="Slide Number Placeholder 3"/>
          <p:cNvSpPr>
            <a:spLocks noGrp="1"/>
          </p:cNvSpPr>
          <p:nvPr>
            <p:ph type="sldNum" sz="quarter" idx="5"/>
          </p:nvPr>
        </p:nvSpPr>
        <p:spPr/>
        <p:txBody>
          <a:bodyPr/>
          <a:lstStyle/>
          <a:p>
            <a:fld id="{F9F08466-AEA7-4FC0-9459-6A32F61DA297}" type="slidenum">
              <a:rPr lang="en-US" smtClean="0"/>
              <a:pPr/>
              <a:t>23</a:t>
            </a:fld>
            <a:endParaRPr lang="en-US"/>
          </a:p>
        </p:txBody>
      </p:sp>
    </p:spTree>
    <p:extLst>
      <p:ext uri="{BB962C8B-B14F-4D97-AF65-F5344CB8AC3E}">
        <p14:creationId xmlns:p14="http://schemas.microsoft.com/office/powerpoint/2010/main" val="32685331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Alyssa </a:t>
            </a:r>
          </a:p>
        </p:txBody>
      </p:sp>
      <p:sp>
        <p:nvSpPr>
          <p:cNvPr id="4" name="Slide Number Placeholder 3"/>
          <p:cNvSpPr>
            <a:spLocks noGrp="1"/>
          </p:cNvSpPr>
          <p:nvPr>
            <p:ph type="sldNum" sz="quarter" idx="5"/>
          </p:nvPr>
        </p:nvSpPr>
        <p:spPr/>
        <p:txBody>
          <a:bodyPr/>
          <a:lstStyle/>
          <a:p>
            <a:fld id="{F9F08466-AEA7-4FC0-9459-6A32F61DA297}" type="slidenum">
              <a:rPr lang="en-US" smtClean="0"/>
              <a:pPr/>
              <a:t>24</a:t>
            </a:fld>
            <a:endParaRPr lang="en-US"/>
          </a:p>
        </p:txBody>
      </p:sp>
    </p:spTree>
    <p:extLst>
      <p:ext uri="{BB962C8B-B14F-4D97-AF65-F5344CB8AC3E}">
        <p14:creationId xmlns:p14="http://schemas.microsoft.com/office/powerpoint/2010/main" val="4074049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Alyssa</a:t>
            </a:r>
          </a:p>
          <a:p>
            <a:r>
              <a:rPr lang="en-US" dirty="0"/>
              <a:t>Note that we will have a more automated spreadsheet coming in March that comes from our online case management system</a:t>
            </a:r>
          </a:p>
        </p:txBody>
      </p:sp>
      <p:sp>
        <p:nvSpPr>
          <p:cNvPr id="4" name="Slide Number Placeholder 3"/>
          <p:cNvSpPr>
            <a:spLocks noGrp="1"/>
          </p:cNvSpPr>
          <p:nvPr>
            <p:ph type="sldNum" sz="quarter" idx="5"/>
          </p:nvPr>
        </p:nvSpPr>
        <p:spPr/>
        <p:txBody>
          <a:bodyPr/>
          <a:lstStyle/>
          <a:p>
            <a:fld id="{F9F08466-AEA7-4FC0-9459-6A32F61DA297}" type="slidenum">
              <a:rPr lang="en-US" smtClean="0"/>
              <a:pPr/>
              <a:t>25</a:t>
            </a:fld>
            <a:endParaRPr lang="en-US"/>
          </a:p>
        </p:txBody>
      </p:sp>
    </p:spTree>
    <p:extLst>
      <p:ext uri="{BB962C8B-B14F-4D97-AF65-F5344CB8AC3E}">
        <p14:creationId xmlns:p14="http://schemas.microsoft.com/office/powerpoint/2010/main" val="1707314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Releases: MPS, Parent(s) if over 18, other primary entities that should be involved in planning</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26</a:t>
            </a:fld>
            <a:endParaRPr lang="en-US"/>
          </a:p>
        </p:txBody>
      </p:sp>
    </p:spTree>
    <p:extLst>
      <p:ext uri="{BB962C8B-B14F-4D97-AF65-F5344CB8AC3E}">
        <p14:creationId xmlns:p14="http://schemas.microsoft.com/office/powerpoint/2010/main" val="13748149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Alyssa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5BC3B1-C8D6-43E0-8074-DA4131B51DB1}"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9909798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VR Counselor or Pre-ETS Rep</a:t>
            </a:r>
          </a:p>
        </p:txBody>
      </p:sp>
      <p:sp>
        <p:nvSpPr>
          <p:cNvPr id="4" name="Slide Number Placeholder 3"/>
          <p:cNvSpPr>
            <a:spLocks noGrp="1"/>
          </p:cNvSpPr>
          <p:nvPr>
            <p:ph type="sldNum" sz="quarter" idx="5"/>
          </p:nvPr>
        </p:nvSpPr>
        <p:spPr/>
        <p:txBody>
          <a:bodyPr/>
          <a:lstStyle/>
          <a:p>
            <a:fld id="{5D95EA0F-382A-43F6-9096-838E99F465B1}" type="slidenum">
              <a:rPr lang="en-US" smtClean="0"/>
              <a:t>33</a:t>
            </a:fld>
            <a:endParaRPr lang="en-US"/>
          </a:p>
        </p:txBody>
      </p:sp>
    </p:spTree>
    <p:extLst>
      <p:ext uri="{BB962C8B-B14F-4D97-AF65-F5344CB8AC3E}">
        <p14:creationId xmlns:p14="http://schemas.microsoft.com/office/powerpoint/2010/main" val="18462847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Alyssa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6677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MaryAnn at Edison and Jennifer at Southwest (read the names and have the person wave)</a:t>
            </a:r>
          </a:p>
        </p:txBody>
      </p:sp>
      <p:sp>
        <p:nvSpPr>
          <p:cNvPr id="4" name="Slide Number Placeholder 3"/>
          <p:cNvSpPr>
            <a:spLocks noGrp="1"/>
          </p:cNvSpPr>
          <p:nvPr>
            <p:ph type="sldNum" sz="quarter" idx="5"/>
          </p:nvPr>
        </p:nvSpPr>
        <p:spPr/>
        <p:txBody>
          <a:bodyPr/>
          <a:lstStyle/>
          <a:p>
            <a:fld id="{F9F08466-AEA7-4FC0-9459-6A32F61DA297}" type="slidenum">
              <a:rPr lang="en-US" smtClean="0"/>
              <a:pPr/>
              <a:t>3</a:t>
            </a:fld>
            <a:endParaRPr lang="en-US"/>
          </a:p>
        </p:txBody>
      </p:sp>
    </p:spTree>
    <p:extLst>
      <p:ext uri="{BB962C8B-B14F-4D97-AF65-F5344CB8AC3E}">
        <p14:creationId xmlns:p14="http://schemas.microsoft.com/office/powerpoint/2010/main" val="838694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MaryAnn at Edison and Jennifer at Southwest</a:t>
            </a:r>
          </a:p>
          <a:p>
            <a:r>
              <a:rPr lang="en-US" dirty="0"/>
              <a:t>Before we begin today we want to be clear about who a student with a disability is…that is why we have such a large and varied group of school staff here. </a:t>
            </a:r>
          </a:p>
        </p:txBody>
      </p:sp>
      <p:sp>
        <p:nvSpPr>
          <p:cNvPr id="4" name="Slide Number Placeholder 3"/>
          <p:cNvSpPr>
            <a:spLocks noGrp="1"/>
          </p:cNvSpPr>
          <p:nvPr>
            <p:ph type="sldNum" sz="quarter" idx="5"/>
          </p:nvPr>
        </p:nvSpPr>
        <p:spPr/>
        <p:txBody>
          <a:bodyPr/>
          <a:lstStyle/>
          <a:p>
            <a:fld id="{F9F08466-AEA7-4FC0-9459-6A32F61DA297}" type="slidenum">
              <a:rPr lang="en-US" smtClean="0"/>
              <a:pPr/>
              <a:t>4</a:t>
            </a:fld>
            <a:endParaRPr lang="en-US"/>
          </a:p>
        </p:txBody>
      </p:sp>
    </p:spTree>
    <p:extLst>
      <p:ext uri="{BB962C8B-B14F-4D97-AF65-F5344CB8AC3E}">
        <p14:creationId xmlns:p14="http://schemas.microsoft.com/office/powerpoint/2010/main" val="793097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Alyssa</a:t>
            </a:r>
          </a:p>
          <a:p>
            <a:endParaRPr lang="en-US"/>
          </a:p>
          <a:p>
            <a:r>
              <a:rPr lang="en-US"/>
              <a:t>Vocational Rehabilitation Services or VRS is a federal and state funded program that provides employment services to people with disabilities. - every state in the country has a VR program. We are a division of the Minnesota Department of Employment and Economic Development otherwise known as DEED. And State Services for the Blind or SSB is our sister agency that serves individuals who are blind, deafblind or have low vision. So keep in mind that, while we will be referring to VRS only in our presentation today being that most students would be served by VRS, SSB provides the same services to individuals with vision impairments. </a:t>
            </a:r>
          </a:p>
          <a:p>
            <a:r>
              <a:rPr lang="en-US"/>
              <a:t>VRS is also a partner in the MN CareerForce system, which used to be called Minnesota </a:t>
            </a:r>
            <a:r>
              <a:rPr lang="en-US" err="1"/>
              <a:t>WorkForce</a:t>
            </a:r>
            <a:r>
              <a:rPr lang="en-US"/>
              <a:t> Centers. There are about 50 CareerForce Centers in the state which provide employment related services to any job seeker who needs help finding work or any employer who needs help with finding workers. There are 2 CareerForce locations in Minneapolis: one on West Broadway (just down from the Davis Center) in the North and one on the corner of Lake and Chicago in the South.</a:t>
            </a:r>
          </a:p>
          <a:p>
            <a:endParaRPr lang="en-US"/>
          </a:p>
          <a:p>
            <a:r>
              <a:rPr lang="en-US"/>
              <a:t>Also, it is important to know that VRS serves youth as well as adults.  Sometimes young people may not utilize our services while they are in high school, but if they need us, they can always access our services later. Furthermore, sometimes there may be family members that could benefit from our program, so you could always refer them too!   </a:t>
            </a:r>
          </a:p>
        </p:txBody>
      </p:sp>
      <p:sp>
        <p:nvSpPr>
          <p:cNvPr id="4" name="Slide Number Placeholder 3"/>
          <p:cNvSpPr>
            <a:spLocks noGrp="1"/>
          </p:cNvSpPr>
          <p:nvPr>
            <p:ph type="sldNum" sz="quarter" idx="5"/>
          </p:nvPr>
        </p:nvSpPr>
        <p:spPr/>
        <p:txBody>
          <a:bodyPr/>
          <a:lstStyle/>
          <a:p>
            <a:fld id="{F9F08466-AEA7-4FC0-9459-6A32F61DA297}" type="slidenum">
              <a:rPr lang="en-US" smtClean="0"/>
              <a:pPr/>
              <a:t>5</a:t>
            </a:fld>
            <a:endParaRPr lang="en-US"/>
          </a:p>
        </p:txBody>
      </p:sp>
    </p:spTree>
    <p:extLst>
      <p:ext uri="{BB962C8B-B14F-4D97-AF65-F5344CB8AC3E}">
        <p14:creationId xmlns:p14="http://schemas.microsoft.com/office/powerpoint/2010/main" val="1684199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Lindsey</a:t>
            </a:r>
          </a:p>
          <a:p>
            <a:r>
              <a:rPr lang="en-US" baseline="0" dirty="0"/>
              <a:t>There are four federal laws administered at the US Department of Education that come together on this effort.</a:t>
            </a:r>
          </a:p>
          <a:p>
            <a:endParaRPr lang="en-US" baseline="0" dirty="0"/>
          </a:p>
          <a:p>
            <a:pPr marL="171450" indent="-171450">
              <a:buFont typeface="Arial" panose="020B0604020202020204" pitchFamily="34" charset="0"/>
              <a:buChar char="•"/>
            </a:pPr>
            <a:r>
              <a:rPr lang="en-US" baseline="0" dirty="0"/>
              <a:t>Everyone of course knows that the Every Student Succeeds Act or ESSA is our all-encompassing</a:t>
            </a:r>
            <a:r>
              <a:rPr lang="en-US" sz="1200" b="0" i="0" kern="1200" dirty="0">
                <a:solidFill>
                  <a:schemeClr val="tx1"/>
                </a:solidFill>
                <a:effectLst/>
                <a:latin typeface="NeueHaasGroteskText Std" panose="020B0504020202020204" pitchFamily="34" charset="0"/>
                <a:ea typeface="+mn-ea"/>
                <a:cs typeface="+mn-cs"/>
              </a:rPr>
              <a:t> federal K-12 education law for ALL students. </a:t>
            </a:r>
            <a:r>
              <a:rPr lang="en-US" dirty="0"/>
              <a:t>The goal of ESSA “is to provide all children significant opportunity to receive a fair, equitable, and high-quality education, and to close educational achievement gaps.”</a:t>
            </a:r>
            <a:endParaRPr lang="en-US" sz="1200" b="0" i="0" kern="1200" dirty="0">
              <a:solidFill>
                <a:schemeClr val="tx1"/>
              </a:solidFill>
              <a:effectLst/>
              <a:latin typeface="NeueHaasGroteskText Std" panose="020B0504020202020204" pitchFamily="34" charset="0"/>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NeueHaasGroteskText Std" panose="020B0504020202020204" pitchFamily="34" charset="0"/>
                <a:ea typeface="+mn-ea"/>
                <a:cs typeface="+mn-cs"/>
              </a:rPr>
              <a:t>Perkins V is the Career and Technical Education or CTE law which expands opportunities for every student -particularly those from historically underserved groups (such as students with disabilities)- to explore, choose, and follow career and technical education programs of study and career pathways to earn credentials of value. </a:t>
            </a:r>
          </a:p>
          <a:p>
            <a:pPr marL="171450" indent="-171450">
              <a:buFont typeface="Arial" panose="020B0604020202020204" pitchFamily="34" charset="0"/>
              <a:buChar char="•"/>
            </a:pPr>
            <a:r>
              <a:rPr lang="en-US" sz="1200" b="0" i="0" kern="1200" dirty="0">
                <a:solidFill>
                  <a:schemeClr val="tx1"/>
                </a:solidFill>
                <a:effectLst/>
                <a:latin typeface="NeueHaasGroteskText Std" panose="020B0504020202020204" pitchFamily="34" charset="0"/>
                <a:ea typeface="+mn-ea"/>
                <a:cs typeface="+mn-cs"/>
              </a:rPr>
              <a:t>The Individuals with Disabilities Education Act (IDEA) is our federal special education law which ensures free appropriate public education to students with disabilities. </a:t>
            </a:r>
          </a:p>
          <a:p>
            <a:pPr marL="171450" indent="-171450">
              <a:buFont typeface="Arial" panose="020B0604020202020204" pitchFamily="34" charset="0"/>
              <a:buChar char="•"/>
            </a:pPr>
            <a:r>
              <a:rPr lang="en-US" sz="1200" b="0" i="0" kern="1200" dirty="0">
                <a:solidFill>
                  <a:schemeClr val="tx1"/>
                </a:solidFill>
                <a:effectLst/>
                <a:latin typeface="NeueHaasGroteskText Std" panose="020B0504020202020204" pitchFamily="34" charset="0"/>
                <a:ea typeface="+mn-ea"/>
                <a:cs typeface="+mn-cs"/>
              </a:rPr>
              <a:t>And finally there is the Workforce Innovation and Opportunity Act or WIOA which is designed to strengthen and improve our nation's public workforce system and help get Americans, including youth and those with significant barriers to employment, into high-quality jobs and careers. WIOA is VRS’ federal law. The Rehabilitation Services Administration or RSA is the federal agency that administers state VR programs. It is no coincidence that RSA </a:t>
            </a:r>
            <a:r>
              <a:rPr lang="en-US" sz="1200" b="0" i="0" u="sng" kern="1200" dirty="0">
                <a:solidFill>
                  <a:schemeClr val="tx1"/>
                </a:solidFill>
                <a:effectLst/>
                <a:latin typeface="NeueHaasGroteskText Std" panose="020B0504020202020204" pitchFamily="34" charset="0"/>
                <a:ea typeface="+mn-ea"/>
                <a:cs typeface="+mn-cs"/>
              </a:rPr>
              <a:t>is also housed at the US Department of Education</a:t>
            </a:r>
            <a:r>
              <a:rPr lang="en-US" sz="1200" b="0" i="0" kern="1200" dirty="0">
                <a:solidFill>
                  <a:schemeClr val="tx1"/>
                </a:solidFill>
                <a:effectLst/>
                <a:latin typeface="NeueHaasGroteskText Std" panose="020B0504020202020204" pitchFamily="34" charset="0"/>
                <a:ea typeface="+mn-ea"/>
                <a:cs typeface="+mn-cs"/>
              </a:rPr>
              <a:t>. In fact, RSA is a sister agency with the federal Office of Special Education Programs: and they make up what is known as OSERS, the </a:t>
            </a:r>
            <a:r>
              <a:rPr lang="en-US" baseline="0" dirty="0"/>
              <a:t>Office of Special Education and Rehabilitative Services.</a:t>
            </a:r>
          </a:p>
          <a:p>
            <a:pPr marL="171450" indent="-171450">
              <a:buFont typeface="Arial" panose="020B0604020202020204" pitchFamily="34" charset="0"/>
              <a:buChar char="•"/>
            </a:pPr>
            <a:endParaRPr lang="en-US" sz="1200" b="0" i="0" kern="1200" baseline="0" dirty="0">
              <a:solidFill>
                <a:schemeClr val="tx1"/>
              </a:solidFill>
              <a:effectLst/>
              <a:latin typeface="NeueHaasGroteskText Std" panose="020B0504020202020204" pitchFamily="34" charset="0"/>
              <a:ea typeface="+mn-ea"/>
              <a:cs typeface="+mn-cs"/>
            </a:endParaRP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13809CF9-9FFA-4C77-A3E1-1C430FFAF9CE}" type="slidenum">
              <a:rPr lang="en-US" smtClean="0"/>
              <a:t>6</a:t>
            </a:fld>
            <a:endParaRPr lang="en-US"/>
          </a:p>
        </p:txBody>
      </p:sp>
    </p:spTree>
    <p:extLst>
      <p:ext uri="{BB962C8B-B14F-4D97-AF65-F5344CB8AC3E}">
        <p14:creationId xmlns:p14="http://schemas.microsoft.com/office/powerpoint/2010/main" val="1724809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Lindsey</a:t>
            </a:r>
          </a:p>
          <a:p>
            <a:r>
              <a:rPr lang="en-US" dirty="0"/>
              <a:t>And we are taking that spirit of collaboration to the State level here in Minnesota. This year we launched a new enhanced partnership between the Dept. of Human Services, MDE and DEED called E1MN, which stands for Employment First MN.  As it says here, we are committed more than ever to deliver a more seamless and timely employment support system for ALL individuals with disabilities.</a:t>
            </a:r>
          </a:p>
          <a:p>
            <a:endParaRPr lang="en-US" dirty="0"/>
          </a:p>
          <a:p>
            <a:r>
              <a:rPr lang="en-US" dirty="0"/>
              <a:t>There is a link at the bottom of this slide to learn more about E1MN. For today’s purposes, what we are doing here at Edison/Southwest HS is a component of E1MN work. </a:t>
            </a:r>
          </a:p>
        </p:txBody>
      </p:sp>
      <p:sp>
        <p:nvSpPr>
          <p:cNvPr id="4" name="Slide Number Placeholder 3"/>
          <p:cNvSpPr>
            <a:spLocks noGrp="1"/>
          </p:cNvSpPr>
          <p:nvPr>
            <p:ph type="sldNum" sz="quarter" idx="10"/>
          </p:nvPr>
        </p:nvSpPr>
        <p:spPr/>
        <p:txBody>
          <a:bodyPr/>
          <a:lstStyle/>
          <a:p>
            <a:fld id="{F9F08466-AEA7-4FC0-9459-6A32F61DA297}" type="slidenum">
              <a:rPr lang="en-US" smtClean="0"/>
              <a:pPr/>
              <a:t>7</a:t>
            </a:fld>
            <a:endParaRPr lang="en-US"/>
          </a:p>
        </p:txBody>
      </p:sp>
    </p:spTree>
    <p:extLst>
      <p:ext uri="{BB962C8B-B14F-4D97-AF65-F5344CB8AC3E}">
        <p14:creationId xmlns:p14="http://schemas.microsoft.com/office/powerpoint/2010/main" val="1576801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Lindsey</a:t>
            </a:r>
          </a:p>
        </p:txBody>
      </p:sp>
      <p:sp>
        <p:nvSpPr>
          <p:cNvPr id="4" name="Slide Number Placeholder 3"/>
          <p:cNvSpPr>
            <a:spLocks noGrp="1"/>
          </p:cNvSpPr>
          <p:nvPr>
            <p:ph type="sldNum" sz="quarter" idx="5"/>
          </p:nvPr>
        </p:nvSpPr>
        <p:spPr/>
        <p:txBody>
          <a:bodyPr/>
          <a:lstStyle/>
          <a:p>
            <a:fld id="{F9F08466-AEA7-4FC0-9459-6A32F61DA297}" type="slidenum">
              <a:rPr lang="en-US" smtClean="0"/>
              <a:pPr/>
              <a:t>8</a:t>
            </a:fld>
            <a:endParaRPr lang="en-US"/>
          </a:p>
        </p:txBody>
      </p:sp>
    </p:spTree>
    <p:extLst>
      <p:ext uri="{BB962C8B-B14F-4D97-AF65-F5344CB8AC3E}">
        <p14:creationId xmlns:p14="http://schemas.microsoft.com/office/powerpoint/2010/main" val="2972584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Lindsey</a:t>
            </a:r>
          </a:p>
        </p:txBody>
      </p:sp>
      <p:sp>
        <p:nvSpPr>
          <p:cNvPr id="4" name="Slide Number Placeholder 3"/>
          <p:cNvSpPr>
            <a:spLocks noGrp="1"/>
          </p:cNvSpPr>
          <p:nvPr>
            <p:ph type="sldNum" sz="quarter" idx="10"/>
          </p:nvPr>
        </p:nvSpPr>
        <p:spPr/>
        <p:txBody>
          <a:bodyPr/>
          <a:lstStyle/>
          <a:p>
            <a:fld id="{8DF6DCA3-9A76-44D4-AB94-06C071B6092F}" type="slidenum">
              <a:rPr lang="en-US" smtClean="0"/>
              <a:t>9</a:t>
            </a:fld>
            <a:endParaRPr lang="en-US"/>
          </a:p>
        </p:txBody>
      </p:sp>
    </p:spTree>
    <p:extLst>
      <p:ext uri="{BB962C8B-B14F-4D97-AF65-F5344CB8AC3E}">
        <p14:creationId xmlns:p14="http://schemas.microsoft.com/office/powerpoint/2010/main" val="937624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a:t>Click to enter the slideshow title</a:t>
            </a:r>
          </a:p>
        </p:txBody>
      </p:sp>
      <p:sp>
        <p:nvSpPr>
          <p:cNvPr id="3" name="Rectangle 2"/>
          <p:cNvSpPr/>
          <p:nvPr userDrawn="1"/>
        </p:nvSpPr>
        <p:spPr bwMode="auto">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err="1"/>
              <a:t>Firstname</a:t>
            </a:r>
            <a:r>
              <a:rPr lang="en-US" sz="1800"/>
              <a:t> </a:t>
            </a:r>
            <a:r>
              <a:rPr lang="en-US" sz="1800" err="1"/>
              <a:t>Lastname</a:t>
            </a:r>
            <a:r>
              <a:rPr lang="en-US" sz="1800"/>
              <a:t> | Job Title</a:t>
            </a:r>
          </a:p>
          <a:p>
            <a:r>
              <a:rPr lang="en-US" sz="1800"/>
              <a:t>Date</a:t>
            </a:r>
            <a:endParaRPr lang="en-US"/>
          </a:p>
        </p:txBody>
      </p:sp>
      <p:sp>
        <p:nvSpPr>
          <p:cNvPr id="18" name="Date Placeholder 17"/>
          <p:cNvSpPr>
            <a:spLocks noGrp="1"/>
          </p:cNvSpPr>
          <p:nvPr>
            <p:ph type="dt" sz="half" idx="15"/>
          </p:nvPr>
        </p:nvSpPr>
        <p:spPr bwMode="black"/>
        <p:txBody>
          <a:bodyPr/>
          <a:lstStyle/>
          <a:p>
            <a:fld id="{3D166460-B468-4498-B619-C62651EE4712}" type="datetime1">
              <a:rPr lang="en-US" smtClean="0"/>
              <a:t>9/15/2021</a:t>
            </a:fld>
            <a:endParaRPr lang="en-US"/>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369738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0"/>
            <a:ext cx="12192000" cy="1219198"/>
          </a:xfrm>
          <a:solidFill>
            <a:schemeClr val="accent1"/>
          </a:solidFill>
        </p:spPr>
        <p:txBody>
          <a:bodyPr lIns="822960" rIns="822960">
            <a:normAutofit/>
          </a:bodyPr>
          <a:lstStyle>
            <a:lvl1pPr algn="r">
              <a:defRPr sz="3600">
                <a:solidFill>
                  <a:schemeClr val="bg1"/>
                </a:solidFill>
              </a:defRPr>
            </a:lvl1pPr>
          </a:lstStyle>
          <a:p>
            <a:r>
              <a:rPr lang="en-US"/>
              <a:t>Click to edit title</a:t>
            </a:r>
          </a:p>
        </p:txBody>
      </p:sp>
      <p:sp>
        <p:nvSpPr>
          <p:cNvPr id="9" name="Picture Placeholder 12"/>
          <p:cNvSpPr>
            <a:spLocks noGrp="1"/>
          </p:cNvSpPr>
          <p:nvPr>
            <p:ph type="pic" sz="quarter" idx="13" hasCustomPrompt="1"/>
          </p:nvPr>
        </p:nvSpPr>
        <p:spPr bwMode="gray">
          <a:xfrm>
            <a:off x="0" y="1219198"/>
            <a:ext cx="12192000" cy="5638802"/>
          </a:xfrm>
        </p:spPr>
        <p:txBody>
          <a:bodyPr/>
          <a:lstStyle/>
          <a:p>
            <a:r>
              <a:rPr lang="en-US"/>
              <a:t>Click Icon to add picture</a:t>
            </a:r>
          </a:p>
        </p:txBody>
      </p:sp>
      <p:sp>
        <p:nvSpPr>
          <p:cNvPr id="10" name="Content Placeholder 2"/>
          <p:cNvSpPr>
            <a:spLocks noGrp="1"/>
          </p:cNvSpPr>
          <p:nvPr>
            <p:ph idx="1"/>
          </p:nvPr>
        </p:nvSpPr>
        <p:spPr bwMode="auto">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6233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838200" y="152400"/>
            <a:ext cx="10515600" cy="914400"/>
          </a:xfrm>
        </p:spPr>
        <p:txBody>
          <a:bodyPr>
            <a:normAutofit/>
          </a:bodyPr>
          <a:lstStyle>
            <a:lvl1pPr algn="r">
              <a:defRPr sz="3600">
                <a:solidFill>
                  <a:schemeClr val="accent1"/>
                </a:solidFill>
              </a:defRPr>
            </a:lvl1pPr>
          </a:lstStyle>
          <a:p>
            <a:r>
              <a:rPr lang="en-US"/>
              <a:t>Click to edit title</a:t>
            </a:r>
          </a:p>
        </p:txBody>
      </p:sp>
      <p:sp>
        <p:nvSpPr>
          <p:cNvPr id="9" name="Picture Placeholder 12"/>
          <p:cNvSpPr>
            <a:spLocks noGrp="1"/>
          </p:cNvSpPr>
          <p:nvPr>
            <p:ph type="pic" sz="quarter" idx="13" hasCustomPrompt="1"/>
          </p:nvPr>
        </p:nvSpPr>
        <p:spPr bwMode="gray">
          <a:xfrm>
            <a:off x="0" y="1219198"/>
            <a:ext cx="12192000" cy="5638802"/>
          </a:xfrm>
        </p:spPr>
        <p:txBody>
          <a:bodyPr/>
          <a:lstStyle>
            <a:lvl1pPr>
              <a:defRPr baseline="0"/>
            </a:lvl1pPr>
          </a:lstStyle>
          <a:p>
            <a:r>
              <a:rPr lang="en-US"/>
              <a:t>Click Icon to add picture</a:t>
            </a:r>
          </a:p>
        </p:txBody>
      </p:sp>
      <p:sp>
        <p:nvSpPr>
          <p:cNvPr id="10" name="Content Placeholder 2"/>
          <p:cNvSpPr>
            <a:spLocks noGrp="1"/>
          </p:cNvSpPr>
          <p:nvPr>
            <p:ph idx="1"/>
          </p:nvPr>
        </p:nvSpPr>
        <p:spPr bwMode="auto">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9488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a:t>Click to edit title</a:t>
            </a:r>
          </a:p>
        </p:txBody>
      </p:sp>
      <p:sp>
        <p:nvSpPr>
          <p:cNvPr id="5" name="Content Placeholder 4"/>
          <p:cNvSpPr>
            <a:spLocks noGrp="1"/>
          </p:cNvSpPr>
          <p:nvPr>
            <p:ph sz="quarter" idx="10"/>
          </p:nvPr>
        </p:nvSpPr>
        <p:spPr bwMode="black">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1"/>
          </p:nvPr>
        </p:nvSpPr>
        <p:spPr bwMode="black">
          <a:xfrm>
            <a:off x="838200" y="6356350"/>
            <a:ext cx="1358590" cy="365125"/>
          </a:xfrm>
        </p:spPr>
        <p:txBody>
          <a:bodyPr/>
          <a:lstStyle/>
          <a:p>
            <a:fld id="{8936BBA9-4E99-4196-B9BE-BDA47B8F479E}" type="datetime1">
              <a:rPr lang="en-US" smtClean="0"/>
              <a:t>9/15/2021</a:t>
            </a:fld>
            <a:endParaRPr lang="en-US"/>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359765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a:t>Click to edit title</a:t>
            </a:r>
          </a:p>
        </p:txBody>
      </p:sp>
      <p:sp>
        <p:nvSpPr>
          <p:cNvPr id="5" name="Content Placeholder 4"/>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AA1AA483-A0AB-420A-B116-DBCBFCD43D8B}" type="datetime1">
              <a:rPr lang="en-US" smtClean="0"/>
              <a:t>9/15/2021</a:t>
            </a:fld>
            <a:endParaRPr lang="en-US"/>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767981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a:t>Click to edit title</a:t>
            </a:r>
          </a:p>
        </p:txBody>
      </p:sp>
      <p:sp>
        <p:nvSpPr>
          <p:cNvPr id="5" name="Content Placeholder 4"/>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00E93CFC-9B96-44AF-95A1-CC3015E8124F}" type="datetime1">
              <a:rPr lang="en-US" smtClean="0"/>
              <a:t>9/15/2021</a:t>
            </a:fld>
            <a:endParaRPr lang="en-US"/>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23025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a:t>Click to edit title</a:t>
            </a:r>
          </a:p>
        </p:txBody>
      </p:sp>
      <p:sp>
        <p:nvSpPr>
          <p:cNvPr id="5" name="Content Placeholder 4"/>
          <p:cNvSpPr>
            <a:spLocks noGrp="1"/>
          </p:cNvSpPr>
          <p:nvPr>
            <p:ph sz="quarter" idx="10"/>
          </p:nvPr>
        </p:nvSpPr>
        <p:spPr bwMode="black">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E94DDE45-3634-47C0-827E-95BC55B16D2E}" type="datetime1">
              <a:rPr lang="en-US" smtClean="0"/>
              <a:t>9/15/2021</a:t>
            </a:fld>
            <a:endParaRPr lang="en-US"/>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824870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a:t>Click to edit title</a:t>
            </a:r>
          </a:p>
        </p:txBody>
      </p:sp>
      <p:sp>
        <p:nvSpPr>
          <p:cNvPr id="11" name="Content Placeholder 4"/>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2"/>
          <p:cNvSpPr>
            <a:spLocks noGrp="1"/>
          </p:cNvSpPr>
          <p:nvPr>
            <p:ph type="pic" sz="quarter" idx="13"/>
          </p:nvPr>
        </p:nvSpPr>
        <p:spPr bwMode="gray">
          <a:xfrm>
            <a:off x="7653566" y="1364826"/>
            <a:ext cx="4538434" cy="4538434"/>
          </a:xfrm>
        </p:spPr>
        <p:txBody>
          <a:bodyPr/>
          <a:lstStyle>
            <a:lvl1pPr>
              <a:buClr>
                <a:schemeClr val="accent2"/>
              </a:buClr>
              <a:defRPr>
                <a:solidFill>
                  <a:schemeClr val="bg1"/>
                </a:solidFill>
              </a:defRPr>
            </a:lvl1pPr>
          </a:lstStyle>
          <a:p>
            <a:endParaRPr lang="en-US"/>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2277F28-C831-405C-A240-DA796E3DF32A}" type="datetime1">
              <a:rPr lang="en-US" smtClean="0"/>
              <a:t>9/15/2021</a:t>
            </a:fld>
            <a:endParaRPr lang="en-US"/>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538987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a:t>Click to edit title</a:t>
            </a:r>
          </a:p>
        </p:txBody>
      </p:sp>
      <p:sp>
        <p:nvSpPr>
          <p:cNvPr id="10" name="Content Placeholder 4"/>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2"/>
          <p:cNvSpPr>
            <a:spLocks noGrp="1"/>
          </p:cNvSpPr>
          <p:nvPr>
            <p:ph type="pic" sz="quarter" idx="13"/>
          </p:nvPr>
        </p:nvSpPr>
        <p:spPr bwMode="gray">
          <a:xfrm>
            <a:off x="7653566" y="1364826"/>
            <a:ext cx="4538434" cy="4538434"/>
          </a:xfrm>
        </p:spPr>
        <p:txBody>
          <a:bodyPr/>
          <a:lstStyle>
            <a:lvl1pPr>
              <a:buClr>
                <a:schemeClr val="accent2"/>
              </a:buClr>
              <a:defRPr>
                <a:solidFill>
                  <a:schemeClr val="bg1"/>
                </a:solidFill>
              </a:defRPr>
            </a:lvl1pPr>
          </a:lstStyle>
          <a:p>
            <a:endParaRPr lang="en-US"/>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1895208C-3B83-4FA2-9207-B968E27C9DA5}" type="datetime1">
              <a:rPr lang="en-US" smtClean="0"/>
              <a:t>9/15/2021</a:t>
            </a:fld>
            <a:endParaRPr lang="en-US"/>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694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a:t>Click to edit title</a:t>
            </a:r>
          </a:p>
        </p:txBody>
      </p:sp>
      <p:sp>
        <p:nvSpPr>
          <p:cNvPr id="7" name="Content Placeholder 4"/>
          <p:cNvSpPr>
            <a:spLocks noGrp="1"/>
          </p:cNvSpPr>
          <p:nvPr>
            <p:ph sz="quarter" idx="10"/>
          </p:nvPr>
        </p:nvSpPr>
        <p:spPr bwMode="black">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2"/>
          <p:cNvSpPr>
            <a:spLocks noGrp="1"/>
          </p:cNvSpPr>
          <p:nvPr>
            <p:ph type="pic" sz="quarter" idx="13"/>
          </p:nvPr>
        </p:nvSpPr>
        <p:spPr bwMode="gray">
          <a:xfrm>
            <a:off x="7653566" y="1364826"/>
            <a:ext cx="4538434" cy="4538434"/>
          </a:xfrm>
        </p:spPr>
        <p:txBody>
          <a:bodyPr/>
          <a:lstStyle>
            <a:lvl1pPr>
              <a:buClr>
                <a:schemeClr val="tx1"/>
              </a:buClr>
              <a:defRPr>
                <a:solidFill>
                  <a:schemeClr val="tx1"/>
                </a:solidFill>
              </a:defRPr>
            </a:lvl1pPr>
          </a:lstStyle>
          <a:p>
            <a:endParaRPr lang="en-US"/>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C0F5776D-C0C4-4901-AC51-ED2D3CBADAA5}" type="datetime1">
              <a:rPr lang="en-US" smtClean="0"/>
              <a:t>9/15/2021</a:t>
            </a:fld>
            <a:endParaRPr lang="en-US"/>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98649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2"/>
          </a:xfrm>
          <a:solidFill>
            <a:schemeClr val="accent1"/>
          </a:solidFill>
        </p:spPr>
        <p:txBody>
          <a:bodyPr lIns="822960" rIns="822960">
            <a:normAutofit/>
          </a:bodyPr>
          <a:lstStyle>
            <a:lvl1pPr algn="r">
              <a:defRPr sz="3600">
                <a:solidFill>
                  <a:schemeClr val="bg1"/>
                </a:solidFill>
              </a:defRPr>
            </a:lvl1pPr>
          </a:lstStyle>
          <a:p>
            <a:r>
              <a:rPr lang="en-US"/>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7" name="Text Placeholder 3"/>
          <p:cNvSpPr>
            <a:spLocks noGrp="1"/>
          </p:cNvSpPr>
          <p:nvPr>
            <p:ph type="body" sz="quarter" idx="15" hasCustomPrompt="1"/>
          </p:nvPr>
        </p:nvSpPr>
        <p:spPr bwMode="black">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0" name="Picture Placeholder 2"/>
          <p:cNvSpPr>
            <a:spLocks noGrp="1"/>
          </p:cNvSpPr>
          <p:nvPr>
            <p:ph type="pic" sz="quarter" idx="16" hasCustomPrompt="1"/>
          </p:nvPr>
        </p:nvSpPr>
        <p:spPr bwMode="gray">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1" name="Text Placeholder 3"/>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2" name="Picture Placeholder 2"/>
          <p:cNvSpPr>
            <a:spLocks noGrp="1"/>
          </p:cNvSpPr>
          <p:nvPr>
            <p:ph type="pic" sz="quarter" idx="18" hasCustomPrompt="1"/>
          </p:nvPr>
        </p:nvSpPr>
        <p:spPr bwMode="gray">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3" name="Text Placeholder 3"/>
          <p:cNvSpPr>
            <a:spLocks noGrp="1"/>
          </p:cNvSpPr>
          <p:nvPr>
            <p:ph type="body" sz="quarter" idx="19" hasCustomPrompt="1"/>
          </p:nvPr>
        </p:nvSpPr>
        <p:spPr bwMode="black">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4" name="Picture Placeholder 2"/>
          <p:cNvSpPr>
            <a:spLocks noGrp="1"/>
          </p:cNvSpPr>
          <p:nvPr>
            <p:ph type="pic" sz="quarter" idx="20" hasCustomPrompt="1"/>
          </p:nvPr>
        </p:nvSpPr>
        <p:spPr bwMode="gray">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5" name="Text Placeholder 3"/>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6B04502F-C833-4425-B02C-FFEE4DFD918A}" type="datetime1">
              <a:rPr lang="en-US" smtClean="0"/>
              <a:t>9/15/2021</a:t>
            </a:fld>
            <a:endParaRPr lang="en-US"/>
          </a:p>
        </p:txBody>
      </p:sp>
      <p:sp>
        <p:nvSpPr>
          <p:cNvPr id="1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3278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a:t>Click to enter the slideshow title</a:t>
            </a:r>
          </a:p>
        </p:txBody>
      </p:sp>
      <p:sp>
        <p:nvSpPr>
          <p:cNvPr id="3" name="Rectangle 2"/>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err="1"/>
              <a:t>Firstname</a:t>
            </a:r>
            <a:r>
              <a:rPr lang="en-US" sz="1800"/>
              <a:t> </a:t>
            </a:r>
            <a:r>
              <a:rPr lang="en-US" sz="1800" err="1"/>
              <a:t>Lastname</a:t>
            </a:r>
            <a:r>
              <a:rPr lang="en-US" sz="1800"/>
              <a:t> | Job Title</a:t>
            </a:r>
          </a:p>
          <a:p>
            <a:r>
              <a:rPr lang="en-US" sz="1800"/>
              <a:t>Date</a:t>
            </a:r>
            <a:endParaRPr lang="en-US"/>
          </a:p>
        </p:txBody>
      </p:sp>
      <p:sp>
        <p:nvSpPr>
          <p:cNvPr id="18" name="Date Placeholder 17"/>
          <p:cNvSpPr>
            <a:spLocks noGrp="1"/>
          </p:cNvSpPr>
          <p:nvPr>
            <p:ph type="dt" sz="half" idx="15"/>
          </p:nvPr>
        </p:nvSpPr>
        <p:spPr bwMode="black"/>
        <p:txBody>
          <a:bodyPr/>
          <a:lstStyle/>
          <a:p>
            <a:fld id="{682EB18C-8F17-401D-B504-6280C6D02D67}" type="datetime1">
              <a:rPr lang="en-US" smtClean="0"/>
              <a:t>9/15/2021</a:t>
            </a:fld>
            <a:endParaRPr lang="en-US"/>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a:p>
        </p:txBody>
      </p:sp>
      <p:pic>
        <p:nvPicPr>
          <p:cNvPr id="11" name="Picture 10" descr="Minnesot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114897" y="1159173"/>
            <a:ext cx="5962206" cy="1985414"/>
          </a:xfrm>
          <a:prstGeom prst="rect">
            <a:avLst/>
          </a:prstGeom>
        </p:spPr>
      </p:pic>
    </p:spTree>
    <p:extLst>
      <p:ext uri="{BB962C8B-B14F-4D97-AF65-F5344CB8AC3E}">
        <p14:creationId xmlns:p14="http://schemas.microsoft.com/office/powerpoint/2010/main" val="3368119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2"/>
          </a:xfrm>
          <a:solidFill>
            <a:schemeClr val="accent1"/>
          </a:solidFill>
        </p:spPr>
        <p:txBody>
          <a:bodyPr lIns="822960" rIns="822960">
            <a:normAutofit/>
          </a:bodyPr>
          <a:lstStyle>
            <a:lvl1pPr algn="r">
              <a:defRPr sz="3600">
                <a:solidFill>
                  <a:schemeClr val="bg1"/>
                </a:solidFill>
              </a:defRPr>
            </a:lvl1pPr>
          </a:lstStyle>
          <a:p>
            <a:r>
              <a:rPr lang="en-US"/>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bwMode="gray">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7" name="Text Placeholder 3"/>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0" name="Picture Placeholder 2"/>
          <p:cNvSpPr>
            <a:spLocks noGrp="1"/>
          </p:cNvSpPr>
          <p:nvPr>
            <p:ph type="pic" sz="quarter" idx="16" hasCustomPrompt="1"/>
          </p:nvPr>
        </p:nvSpPr>
        <p:spPr bwMode="gray">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1" name="Text Placeholder 3"/>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2" name="Picture Placeholder 2"/>
          <p:cNvSpPr>
            <a:spLocks noGrp="1"/>
          </p:cNvSpPr>
          <p:nvPr>
            <p:ph type="pic" sz="quarter" idx="18" hasCustomPrompt="1"/>
          </p:nvPr>
        </p:nvSpPr>
        <p:spPr bwMode="gray">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3" name="Text Placeholder 3"/>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4269A5AD-E567-4BDA-B82F-569042D01CC4}" type="datetime1">
              <a:rPr lang="en-US" smtClean="0"/>
              <a:t>9/15/2021</a:t>
            </a:fld>
            <a:endParaRPr lang="en-US"/>
          </a:p>
        </p:txBody>
      </p:sp>
      <p:sp>
        <p:nvSpPr>
          <p:cNvPr id="1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960824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bg bwMode="gray">
      <p:bgRef idx="1001">
        <a:schemeClr val="bg1"/>
      </p:bgRef>
    </p:bg>
    <p:spTree>
      <p:nvGrpSpPr>
        <p:cNvPr id="1" name=""/>
        <p:cNvGrpSpPr/>
        <p:nvPr/>
      </p:nvGrpSpPr>
      <p:grpSpPr>
        <a:xfrm>
          <a:off x="0" y="0"/>
          <a:ext cx="0" cy="0"/>
          <a:chOff x="0" y="0"/>
          <a:chExt cx="0" cy="0"/>
        </a:xfrm>
      </p:grpSpPr>
      <p:sp>
        <p:nvSpPr>
          <p:cNvPr id="16"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a:t>Click to edit title</a:t>
            </a:r>
          </a:p>
        </p:txBody>
      </p:sp>
      <p:sp>
        <p:nvSpPr>
          <p:cNvPr id="6" name="Picture Placeholder 2"/>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7" name="Text Placeholder 3"/>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0" name="Picture Placeholder 2"/>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1" name="Text Placeholder 3"/>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2" name="Picture Placeholder 2"/>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3" name="Text Placeholder 3"/>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4" name="Picture Placeholder 2"/>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5" name="Text Placeholder 3"/>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9" name="Rectangle 1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65005189-6953-4B65-A301-C43123A53C0C}" type="datetime1">
              <a:rPr lang="en-US" smtClean="0"/>
              <a:t>9/15/2021</a:t>
            </a:fld>
            <a:endParaRPr lang="en-US"/>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723646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3"/>
          </a:xfrm>
          <a:solidFill>
            <a:schemeClr val="accent1"/>
          </a:solidFill>
        </p:spPr>
        <p:txBody>
          <a:bodyPr lIns="822960" rIns="822960">
            <a:normAutofit/>
          </a:bodyPr>
          <a:lstStyle>
            <a:lvl1pPr algn="r">
              <a:defRPr sz="3600">
                <a:solidFill>
                  <a:schemeClr val="bg1"/>
                </a:solidFill>
              </a:defRPr>
            </a:lvl1pPr>
          </a:lstStyle>
          <a:p>
            <a:r>
              <a:rPr lang="en-US"/>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bwMode="gray">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4" name="Text Placeholder 3"/>
          <p:cNvSpPr>
            <a:spLocks noGrp="1"/>
          </p:cNvSpPr>
          <p:nvPr>
            <p:ph type="body" sz="quarter" idx="16"/>
          </p:nvPr>
        </p:nvSpPr>
        <p:spPr bwMode="black">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3" name="Picture Placeholder 2"/>
          <p:cNvSpPr>
            <a:spLocks noGrp="1"/>
          </p:cNvSpPr>
          <p:nvPr>
            <p:ph type="pic" sz="quarter" idx="14" hasCustomPrompt="1"/>
          </p:nvPr>
        </p:nvSpPr>
        <p:spPr bwMode="gray">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4" name="Text Placeholder 3"/>
          <p:cNvSpPr>
            <a:spLocks noGrp="1"/>
          </p:cNvSpPr>
          <p:nvPr>
            <p:ph type="body" sz="quarter" idx="15"/>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2"/>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6" name="Text Placeholder 3"/>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7" name="Picture Placeholder 2"/>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8" name="Text Placeholder 3"/>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D39F0155-F119-42E5-A6B4-CFC278337584}" type="datetime1">
              <a:rPr lang="en-US" smtClean="0"/>
              <a:t>9/15/2021</a:t>
            </a:fld>
            <a:endParaRPr lang="en-US"/>
          </a:p>
        </p:txBody>
      </p:sp>
      <p:sp>
        <p:nvSpPr>
          <p:cNvPr id="2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263256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a:t>Click to edit title</a:t>
            </a:r>
          </a:p>
        </p:txBody>
      </p:sp>
      <p:sp>
        <p:nvSpPr>
          <p:cNvPr id="12" name="Picture Placeholder 2"/>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5" name="Text Placeholder 3"/>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3" name="Picture Placeholder 2"/>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4" name="Text Placeholder 3"/>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2"/>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7" name="Text Placeholder 3"/>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8" name="Picture Placeholder 2"/>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9" name="Text Placeholder 3"/>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bwMode="black"/>
        <p:txBody>
          <a:bodyPr/>
          <a:lstStyle/>
          <a:p>
            <a:fld id="{9F58B7BC-085D-4DB7-B41B-D2970691705D}" type="datetime1">
              <a:rPr lang="en-US" smtClean="0"/>
              <a:t>9/15/2021</a:t>
            </a:fld>
            <a:endParaRPr lang="en-US"/>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02069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auto">
          <a:xfrm>
            <a:off x="0" y="-20425"/>
            <a:ext cx="12192000" cy="1236448"/>
          </a:xfrm>
          <a:solidFill>
            <a:schemeClr val="accent1"/>
          </a:solidFill>
        </p:spPr>
        <p:txBody>
          <a:bodyPr lIns="822960" rIns="822960">
            <a:normAutofit/>
          </a:bodyPr>
          <a:lstStyle>
            <a:lvl1pPr algn="r">
              <a:defRPr sz="3600">
                <a:solidFill>
                  <a:schemeClr val="bg1"/>
                </a:solidFill>
              </a:defRPr>
            </a:lvl1pPr>
          </a:lstStyle>
          <a:p>
            <a:r>
              <a:rPr lang="en-US"/>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4" name="Text Placeholder 3"/>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2"/>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6" name="Text Placeholder 3"/>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0F931A31-16C5-4648-BA32-4EFBB68DA4B1}" type="datetime1">
              <a:rPr lang="en-US" smtClean="0"/>
              <a:t>9/15/2021</a:t>
            </a:fld>
            <a:endParaRPr lang="en-US"/>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34532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a:t>Click to edit title</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icture Placeholder 2"/>
          <p:cNvSpPr>
            <a:spLocks noGrp="1"/>
          </p:cNvSpPr>
          <p:nvPr>
            <p:ph type="pic" sz="quarter" idx="13" hasCustomPrompt="1"/>
          </p:nvPr>
        </p:nvSpPr>
        <p:spPr bwMode="gray">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5" name="Text Placeholder 3"/>
          <p:cNvSpPr>
            <a:spLocks noGrp="1"/>
          </p:cNvSpPr>
          <p:nvPr>
            <p:ph type="body" sz="quarter" idx="16"/>
          </p:nvPr>
        </p:nvSpPr>
        <p:spPr bwMode="black">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2"/>
          <p:cNvSpPr>
            <a:spLocks noGrp="1"/>
          </p:cNvSpPr>
          <p:nvPr>
            <p:ph type="pic" sz="quarter" idx="17" hasCustomPrompt="1"/>
          </p:nvPr>
        </p:nvSpPr>
        <p:spPr bwMode="gray">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7" name="Text Placeholder 3"/>
          <p:cNvSpPr>
            <a:spLocks noGrp="1"/>
          </p:cNvSpPr>
          <p:nvPr>
            <p:ph type="body" sz="quarter" idx="18"/>
          </p:nvPr>
        </p:nvSpPr>
        <p:spPr bwMode="black">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4" name="Date Placeholder 3"/>
          <p:cNvSpPr>
            <a:spLocks noGrp="1"/>
          </p:cNvSpPr>
          <p:nvPr>
            <p:ph type="dt" sz="half" idx="10"/>
          </p:nvPr>
        </p:nvSpPr>
        <p:spPr bwMode="black"/>
        <p:txBody>
          <a:bodyPr/>
          <a:lstStyle/>
          <a:p>
            <a:fld id="{62808CB0-791E-4420-8AF0-079FED852FE6}" type="datetime1">
              <a:rPr lang="en-US" smtClean="0"/>
              <a:t>9/15/2021</a:t>
            </a:fld>
            <a:endParaRPr lang="en-US"/>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922812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8"/>
          </a:xfrm>
        </p:spPr>
        <p:txBody>
          <a:bodyPr/>
          <a:lstStyle/>
          <a:p>
            <a:r>
              <a:rPr lang="en-US"/>
              <a:t>Click icon to add picture</a:t>
            </a:r>
          </a:p>
        </p:txBody>
      </p:sp>
      <p:sp>
        <p:nvSpPr>
          <p:cNvPr id="9" name="Title 1"/>
          <p:cNvSpPr>
            <a:spLocks noGrp="1"/>
          </p:cNvSpPr>
          <p:nvPr>
            <p:ph type="title" hasCustomPrompt="1"/>
          </p:nvPr>
        </p:nvSpPr>
        <p:spPr bwMode="auto">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a:t>Click to edit title</a:t>
            </a:r>
          </a:p>
        </p:txBody>
      </p:sp>
    </p:spTree>
    <p:extLst>
      <p:ext uri="{BB962C8B-B14F-4D97-AF65-F5344CB8AC3E}">
        <p14:creationId xmlns:p14="http://schemas.microsoft.com/office/powerpoint/2010/main" val="10451126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9"/>
          </a:xfrm>
        </p:spPr>
        <p:txBody>
          <a:bodyPr/>
          <a:lstStyle/>
          <a:p>
            <a:r>
              <a:rPr lang="en-US"/>
              <a:t>Click icon to add picture</a:t>
            </a:r>
          </a:p>
        </p:txBody>
      </p:sp>
      <p:sp>
        <p:nvSpPr>
          <p:cNvPr id="9" name="Title 1"/>
          <p:cNvSpPr>
            <a:spLocks noGrp="1"/>
          </p:cNvSpPr>
          <p:nvPr>
            <p:ph type="title" hasCustomPrompt="1"/>
          </p:nvPr>
        </p:nvSpPr>
        <p:spPr bwMode="gray">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a:t>Click to edit title</a:t>
            </a:r>
          </a:p>
        </p:txBody>
      </p:sp>
    </p:spTree>
    <p:extLst>
      <p:ext uri="{BB962C8B-B14F-4D97-AF65-F5344CB8AC3E}">
        <p14:creationId xmlns:p14="http://schemas.microsoft.com/office/powerpoint/2010/main" val="32978873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9"/>
          </a:xfrm>
        </p:spPr>
        <p:txBody>
          <a:bodyPr/>
          <a:lstStyle/>
          <a:p>
            <a:r>
              <a:rPr lang="en-US"/>
              <a:t>Click icon to add picture</a:t>
            </a:r>
          </a:p>
        </p:txBody>
      </p:sp>
      <p:sp>
        <p:nvSpPr>
          <p:cNvPr id="9" name="Title 1"/>
          <p:cNvSpPr>
            <a:spLocks noGrp="1"/>
          </p:cNvSpPr>
          <p:nvPr>
            <p:ph type="title" hasCustomPrompt="1"/>
          </p:nvPr>
        </p:nvSpPr>
        <p:spPr bwMode="auto">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a:t>Click to edit title</a:t>
            </a:r>
          </a:p>
        </p:txBody>
      </p:sp>
    </p:spTree>
    <p:extLst>
      <p:ext uri="{BB962C8B-B14F-4D97-AF65-F5344CB8AC3E}">
        <p14:creationId xmlns:p14="http://schemas.microsoft.com/office/powerpoint/2010/main" val="16342373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a:t>Code Demo (Click to Edit)</a:t>
            </a:r>
          </a:p>
        </p:txBody>
      </p:sp>
      <p:sp>
        <p:nvSpPr>
          <p:cNvPr id="10" name="Table Placeholder 8"/>
          <p:cNvSpPr>
            <a:spLocks noGrp="1"/>
          </p:cNvSpPr>
          <p:nvPr>
            <p:ph type="tbl" sz="quarter" idx="13"/>
          </p:nvPr>
        </p:nvSpPr>
        <p:spPr bwMode="gray">
          <a:xfrm>
            <a:off x="2032000" y="2233262"/>
            <a:ext cx="8128000" cy="2966751"/>
          </a:xfrm>
        </p:spPr>
        <p:txBody>
          <a:bodyPr/>
          <a:lstStyle/>
          <a:p>
            <a:endParaRPr lang="en-US"/>
          </a:p>
        </p:txBody>
      </p:sp>
      <p:sp>
        <p:nvSpPr>
          <p:cNvPr id="8" name="Date Placeholder 4"/>
          <p:cNvSpPr>
            <a:spLocks noGrp="1"/>
          </p:cNvSpPr>
          <p:nvPr>
            <p:ph type="dt" sz="half" idx="11"/>
          </p:nvPr>
        </p:nvSpPr>
        <p:spPr bwMode="black">
          <a:xfrm>
            <a:off x="838200" y="6356350"/>
            <a:ext cx="1358590" cy="365125"/>
          </a:xfrm>
        </p:spPr>
        <p:txBody>
          <a:bodyPr/>
          <a:lstStyle/>
          <a:p>
            <a:fld id="{4F8322C4-29A5-4205-BB4C-4902A3D68B12}" type="datetime1">
              <a:rPr lang="en-US" smtClean="0"/>
              <a:t>9/15/2021</a:t>
            </a:fld>
            <a:endParaRPr lang="en-US"/>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549061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a:t>Click to enter the slideshow title</a:t>
            </a:r>
          </a:p>
        </p:txBody>
      </p:sp>
      <p:sp>
        <p:nvSpPr>
          <p:cNvPr id="3" name="Rectangle 2"/>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041204"/>
            <a:ext cx="6587067" cy="1097128"/>
          </a:xfrm>
        </p:spPr>
        <p:txBody>
          <a:bodyPr>
            <a:normAutofit/>
          </a:bodyPr>
          <a:lstStyle>
            <a:lvl1pPr marL="0" indent="0" algn="ctr">
              <a:spcBef>
                <a:spcPts val="0"/>
              </a:spcBef>
              <a:buNone/>
              <a:defRPr sz="1800" baseline="0"/>
            </a:lvl1pPr>
          </a:lstStyle>
          <a:p>
            <a:r>
              <a:rPr lang="en-US" sz="1800" err="1"/>
              <a:t>Firstname</a:t>
            </a:r>
            <a:r>
              <a:rPr lang="en-US" sz="1800"/>
              <a:t> </a:t>
            </a:r>
            <a:r>
              <a:rPr lang="en-US" sz="1800" err="1"/>
              <a:t>Lastname</a:t>
            </a:r>
            <a:r>
              <a:rPr lang="en-US" sz="1800"/>
              <a:t> | Job Title</a:t>
            </a:r>
          </a:p>
          <a:p>
            <a:r>
              <a:rPr lang="en-US" sz="1800"/>
              <a:t>Date</a:t>
            </a:r>
            <a:endParaRPr lang="en-US"/>
          </a:p>
        </p:txBody>
      </p:sp>
      <p:pic>
        <p:nvPicPr>
          <p:cNvPr id="10" name="Picture 9" descr="Minnesot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57806" y="5715387"/>
            <a:ext cx="3234329" cy="1077031"/>
          </a:xfrm>
          <a:prstGeom prst="rect">
            <a:avLst/>
          </a:prstGeom>
        </p:spPr>
      </p:pic>
      <p:sp>
        <p:nvSpPr>
          <p:cNvPr id="9" name="Footer Placeholder 4"/>
          <p:cNvSpPr>
            <a:spLocks noGrp="1"/>
          </p:cNvSpPr>
          <p:nvPr>
            <p:ph type="ftr" sz="quarter" idx="3"/>
          </p:nvPr>
        </p:nvSpPr>
        <p:spPr bwMode="black">
          <a:xfrm>
            <a:off x="6253560" y="6138332"/>
            <a:ext cx="5587647" cy="365125"/>
          </a:xfrm>
          <a:prstGeom prst="rect">
            <a:avLst/>
          </a:prstGeom>
        </p:spPr>
        <p:txBody>
          <a:bodyPr anchor="b"/>
          <a:lstStyle>
            <a:lvl1pPr algn="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6" name="Picture Placeholder 5"/>
          <p:cNvSpPr>
            <a:spLocks noGrp="1"/>
          </p:cNvSpPr>
          <p:nvPr>
            <p:ph type="pic" sz="quarter" idx="17"/>
          </p:nvPr>
        </p:nvSpPr>
        <p:spPr bwMode="gray">
          <a:xfrm>
            <a:off x="0" y="0"/>
            <a:ext cx="12192000" cy="3380732"/>
          </a:xfrm>
        </p:spPr>
        <p:txBody>
          <a:bodyPr/>
          <a:lstStyle/>
          <a:p>
            <a:endParaRPr lang="en-US"/>
          </a:p>
        </p:txBody>
      </p:sp>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a:t>Code Demo (Click to Edit)</a:t>
            </a:r>
          </a:p>
        </p:txBody>
      </p:sp>
      <p:sp>
        <p:nvSpPr>
          <p:cNvPr id="14" name="Table Placeholder 8"/>
          <p:cNvSpPr>
            <a:spLocks noGrp="1"/>
          </p:cNvSpPr>
          <p:nvPr>
            <p:ph type="tbl" sz="quarter" idx="13"/>
          </p:nvPr>
        </p:nvSpPr>
        <p:spPr bwMode="gray">
          <a:xfrm>
            <a:off x="2032000" y="2233262"/>
            <a:ext cx="8128000" cy="2966751"/>
          </a:xfrm>
        </p:spPr>
        <p:txBody>
          <a:bodyPr/>
          <a:lstStyle>
            <a:lvl1pPr>
              <a:buClr>
                <a:schemeClr val="accent2"/>
              </a:buClr>
              <a:defRPr>
                <a:solidFill>
                  <a:schemeClr val="bg1"/>
                </a:solidFill>
              </a:defRPr>
            </a:lvl1pPr>
          </a:lstStyle>
          <a:p>
            <a:endParaRPr lang="en-US"/>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7D7EB5A1-A10F-4737-B432-8C3F78685ECF}" type="datetime1">
              <a:rPr lang="en-US" smtClean="0"/>
              <a:t>9/15/2021</a:t>
            </a:fld>
            <a:endParaRPr lang="en-US"/>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1305128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a:t>Click to edit title</a:t>
            </a:r>
          </a:p>
        </p:txBody>
      </p:sp>
      <p:sp>
        <p:nvSpPr>
          <p:cNvPr id="15"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a:t>Click icon to insert screenshot</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DA597DFE-540E-40CF-8C57-3499BED25CCD}" type="datetime1">
              <a:rPr lang="en-US" smtClean="0"/>
              <a:t>9/15/2021</a:t>
            </a:fld>
            <a:endParaRPr lang="en-US"/>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755601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a:t>Click to edit title</a:t>
            </a:r>
          </a:p>
        </p:txBody>
      </p:sp>
      <p:sp>
        <p:nvSpPr>
          <p:cNvPr id="11" name="Text Placeholder 3"/>
          <p:cNvSpPr>
            <a:spLocks noGrp="1"/>
          </p:cNvSpPr>
          <p:nvPr>
            <p:ph type="body" sz="quarter" idx="13"/>
          </p:nvPr>
        </p:nvSpPr>
        <p:spPr bwMode="white">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a:t>Click icon to insert screenshot</a:t>
            </a:r>
          </a:p>
        </p:txBody>
      </p:sp>
      <p:sp>
        <p:nvSpPr>
          <p:cNvPr id="6" name="Date Placeholder 3"/>
          <p:cNvSpPr>
            <a:spLocks noGrp="1"/>
          </p:cNvSpPr>
          <p:nvPr>
            <p:ph type="dt" sz="half" idx="11"/>
          </p:nvPr>
        </p:nvSpPr>
        <p:spPr bwMode="white">
          <a:xfrm>
            <a:off x="838200" y="6356350"/>
            <a:ext cx="1358590" cy="365125"/>
          </a:xfrm>
        </p:spPr>
        <p:txBody>
          <a:bodyPr/>
          <a:lstStyle/>
          <a:p>
            <a:fld id="{37088F15-1D01-4B67-9AC9-75C8CC26EE0F}" type="datetime1">
              <a:rPr lang="en-US" smtClean="0"/>
              <a:t>9/15/2021</a:t>
            </a:fld>
            <a:endParaRPr lang="en-US"/>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p>
        </p:txBody>
      </p:sp>
      <p:sp>
        <p:nvSpPr>
          <p:cNvPr id="8" name="Slide Number Placeholder 5"/>
          <p:cNvSpPr>
            <a:spLocks noGrp="1"/>
          </p:cNvSpPr>
          <p:nvPr>
            <p:ph type="sldNum" sz="quarter" idx="12"/>
          </p:nvPr>
        </p:nvSpPr>
        <p:spPr bwMode="white">
          <a:xfrm>
            <a:off x="9891132" y="6356350"/>
            <a:ext cx="146266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639915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a:t>Click to edit title</a:t>
            </a:r>
          </a:p>
        </p:txBody>
      </p:sp>
      <p:sp>
        <p:nvSpPr>
          <p:cNvPr id="4" name="Text Placeholder 3"/>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a:t>Click icon to insert screenshot</a:t>
            </a:r>
          </a:p>
        </p:txBody>
      </p:sp>
      <p:sp>
        <p:nvSpPr>
          <p:cNvPr id="10" name="Date Placeholder 4"/>
          <p:cNvSpPr>
            <a:spLocks noGrp="1"/>
          </p:cNvSpPr>
          <p:nvPr>
            <p:ph type="dt" sz="half" idx="12"/>
          </p:nvPr>
        </p:nvSpPr>
        <p:spPr bwMode="black">
          <a:xfrm>
            <a:off x="838200" y="6356350"/>
            <a:ext cx="1358590" cy="365125"/>
          </a:xfrm>
        </p:spPr>
        <p:txBody>
          <a:bodyPr/>
          <a:lstStyle/>
          <a:p>
            <a:fld id="{F3E089F9-2873-40E2-B1C6-DA07942983AF}" type="datetime1">
              <a:rPr lang="en-US" smtClean="0"/>
              <a:t>9/15/2021</a:t>
            </a:fld>
            <a:endParaRPr lang="en-US"/>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11" name="Slide Number Placeholder 6"/>
          <p:cNvSpPr>
            <a:spLocks noGrp="1"/>
          </p:cNvSpPr>
          <p:nvPr>
            <p:ph type="sldNum" sz="quarter" idx="13"/>
          </p:nvPr>
        </p:nvSpPr>
        <p:spPr bwMode="black">
          <a:xfrm>
            <a:off x="9891132" y="6356350"/>
            <a:ext cx="146266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009037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a:t>Click to edit title</a:t>
            </a:r>
          </a:p>
        </p:txBody>
      </p:sp>
      <p:sp>
        <p:nvSpPr>
          <p:cNvPr id="7" name="Text Placeholder 3"/>
          <p:cNvSpPr>
            <a:spLocks noGrp="1"/>
          </p:cNvSpPr>
          <p:nvPr>
            <p:ph type="body" sz="quarter" idx="11"/>
          </p:nvPr>
        </p:nvSpPr>
        <p:spPr bwMode="black">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bwMode="gray">
          <a:xfrm>
            <a:off x="1373459" y="3771871"/>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8942905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a:t>Click to edit title</a:t>
            </a:r>
          </a:p>
        </p:txBody>
      </p:sp>
      <p:sp>
        <p:nvSpPr>
          <p:cNvPr id="16"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bwMode="gray">
          <a:xfrm>
            <a:off x="4976787" y="691882"/>
            <a:ext cx="6300787" cy="3411537"/>
          </a:xfrm>
        </p:spPr>
        <p:txBody>
          <a:bodyPr/>
          <a:lstStyle>
            <a:lvl1pPr>
              <a:defRPr/>
            </a:lvl1pPr>
          </a:lstStyle>
          <a:p>
            <a:r>
              <a:rPr lang="en-US"/>
              <a:t>Click icon to insert screenshot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B538BE6A-D635-4D8A-801A-0D53E22A1FD0}" type="datetime1">
              <a:rPr lang="en-US" smtClean="0"/>
              <a:t>9/15/2021</a:t>
            </a:fld>
            <a:endParaRPr lang="en-US"/>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7617523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a:t>Click to edit title</a:t>
            </a:r>
          </a:p>
        </p:txBody>
      </p:sp>
      <p:sp>
        <p:nvSpPr>
          <p:cNvPr id="15"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a:t>Click icon to insert screenshot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DDA5B583-8657-418F-9013-2DF83566E938}" type="datetime1">
              <a:rPr lang="en-US" smtClean="0"/>
              <a:t>9/15/2021</a:t>
            </a:fld>
            <a:endParaRPr lang="en-US"/>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9693263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a:t>Click to edit title</a:t>
            </a:r>
          </a:p>
        </p:txBody>
      </p:sp>
      <p:sp>
        <p:nvSpPr>
          <p:cNvPr id="14" name="Text Placeholder 3"/>
          <p:cNvSpPr>
            <a:spLocks noGrp="1"/>
          </p:cNvSpPr>
          <p:nvPr>
            <p:ph type="body" sz="quarter" idx="13"/>
          </p:nvPr>
        </p:nvSpPr>
        <p:spPr bwMode="white">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4034028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a:t>“Click to edit quote.”</a:t>
            </a:r>
          </a:p>
        </p:txBody>
      </p:sp>
      <p:sp>
        <p:nvSpPr>
          <p:cNvPr id="8" name="Text Placeholder 6"/>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a:t>- Click to edit name or subtext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69711FEC-F79D-485A-A96D-5E8CC7B2217E}" type="datetime1">
              <a:rPr lang="en-US" smtClean="0"/>
              <a:t>9/15/2021</a:t>
            </a:fld>
            <a:endParaRPr lang="en-US"/>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2539662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a:t>“Click to edit quote.”</a:t>
            </a:r>
          </a:p>
        </p:txBody>
      </p:sp>
      <p:sp>
        <p:nvSpPr>
          <p:cNvPr id="15" name="Text Placeholder 6"/>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a:t>- Click to edit name or subtext</a:t>
            </a:r>
          </a:p>
        </p:txBody>
      </p:sp>
      <p:sp>
        <p:nvSpPr>
          <p:cNvPr id="16"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905BC375-E044-426C-8ECB-9E00FB529F20}" type="datetime1">
              <a:rPr lang="en-US" smtClean="0"/>
              <a:t>9/15/2021</a:t>
            </a:fld>
            <a:endParaRPr lang="en-US"/>
          </a:p>
        </p:txBody>
      </p:sp>
      <p:sp>
        <p:nvSpPr>
          <p:cNvPr id="18"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1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4344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a:t>Agenda</a:t>
            </a:r>
          </a:p>
        </p:txBody>
      </p:sp>
      <p:sp>
        <p:nvSpPr>
          <p:cNvPr id="12" name="Table Placeholder 9"/>
          <p:cNvSpPr>
            <a:spLocks noGrp="1"/>
          </p:cNvSpPr>
          <p:nvPr>
            <p:ph type="tbl" sz="quarter" idx="13"/>
          </p:nvPr>
        </p:nvSpPr>
        <p:spPr bwMode="gray">
          <a:xfrm>
            <a:off x="838200" y="1335088"/>
            <a:ext cx="10515600" cy="4841875"/>
          </a:xfrm>
        </p:spPr>
        <p:txBody>
          <a:bodyPr/>
          <a:lstStyle/>
          <a:p>
            <a:endParaRPr lang="en-US"/>
          </a:p>
        </p:txBody>
      </p:sp>
      <p:sp>
        <p:nvSpPr>
          <p:cNvPr id="4" name="Date Placeholder 3"/>
          <p:cNvSpPr>
            <a:spLocks noGrp="1"/>
          </p:cNvSpPr>
          <p:nvPr>
            <p:ph type="dt" sz="half" idx="10"/>
          </p:nvPr>
        </p:nvSpPr>
        <p:spPr bwMode="black"/>
        <p:txBody>
          <a:bodyPr/>
          <a:lstStyle/>
          <a:p>
            <a:fld id="{E9D438B1-7E40-4A31-8016-2C56DAC065C1}" type="datetime1">
              <a:rPr lang="en-US" smtClean="0"/>
              <a:t>9/15/2021</a:t>
            </a:fld>
            <a:endParaRPr lang="en-US"/>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bwMode="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12192000" cy="6858000"/>
          </a:xfrm>
        </p:spPr>
        <p:txBody>
          <a:bodyPr/>
          <a:lstStyle/>
          <a:p>
            <a:endParaRPr lang="en-US"/>
          </a:p>
        </p:txBody>
      </p:sp>
      <p:sp>
        <p:nvSpPr>
          <p:cNvPr id="2" name="Title 1"/>
          <p:cNvSpPr>
            <a:spLocks noGrp="1"/>
          </p:cNvSpPr>
          <p:nvPr>
            <p:ph type="title" hasCustomPrompt="1"/>
          </p:nvPr>
        </p:nvSpPr>
        <p:spPr bwMode="auto">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a:t>Click to edit title</a:t>
            </a:r>
          </a:p>
        </p:txBody>
      </p:sp>
    </p:spTree>
    <p:extLst>
      <p:ext uri="{BB962C8B-B14F-4D97-AF65-F5344CB8AC3E}">
        <p14:creationId xmlns:p14="http://schemas.microsoft.com/office/powerpoint/2010/main" val="40922583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bwMode="gray">
          <a:xfrm>
            <a:off x="0" y="0"/>
            <a:ext cx="12192000" cy="6858000"/>
          </a:xfrm>
        </p:spPr>
        <p:txBody>
          <a:bodyPr/>
          <a:lstStyle/>
          <a:p>
            <a:endParaRPr lang="en-US"/>
          </a:p>
        </p:txBody>
      </p:sp>
      <p:sp>
        <p:nvSpPr>
          <p:cNvPr id="2" name="Title 1"/>
          <p:cNvSpPr>
            <a:spLocks noGrp="1"/>
          </p:cNvSpPr>
          <p:nvPr>
            <p:ph type="title" hasCustomPrompt="1"/>
          </p:nvPr>
        </p:nvSpPr>
        <p:spPr bwMode="auto">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a:t>Click to edit title</a:t>
            </a:r>
          </a:p>
        </p:txBody>
      </p:sp>
      <p:sp>
        <p:nvSpPr>
          <p:cNvPr id="9" name="Text Placeholder 7"/>
          <p:cNvSpPr>
            <a:spLocks noGrp="1"/>
          </p:cNvSpPr>
          <p:nvPr>
            <p:ph type="body" sz="quarter" idx="14" hasCustomPrompt="1"/>
          </p:nvPr>
        </p:nvSpPr>
        <p:spPr bwMode="auto">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a:t>Second Point</a:t>
            </a:r>
          </a:p>
        </p:txBody>
      </p:sp>
      <p:sp>
        <p:nvSpPr>
          <p:cNvPr id="8" name="Text Placeholder 7"/>
          <p:cNvSpPr>
            <a:spLocks noGrp="1"/>
          </p:cNvSpPr>
          <p:nvPr>
            <p:ph type="body" sz="quarter" idx="13" hasCustomPrompt="1"/>
          </p:nvPr>
        </p:nvSpPr>
        <p:spPr bwMode="auto">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a:t>Third Point</a:t>
            </a:r>
          </a:p>
        </p:txBody>
      </p:sp>
    </p:spTree>
    <p:extLst>
      <p:ext uri="{BB962C8B-B14F-4D97-AF65-F5344CB8AC3E}">
        <p14:creationId xmlns:p14="http://schemas.microsoft.com/office/powerpoint/2010/main" val="2911004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12192000" cy="6858000"/>
          </a:xfrm>
        </p:spPr>
        <p:txBody>
          <a:bodyPr/>
          <a:lstStyle/>
          <a:p>
            <a:endParaRPr lang="en-US"/>
          </a:p>
        </p:txBody>
      </p:sp>
      <p:sp>
        <p:nvSpPr>
          <p:cNvPr id="2" name="Title 1"/>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a:t>Quote or </a:t>
            </a:r>
            <a:br>
              <a:rPr lang="en-US"/>
            </a:br>
            <a:r>
              <a:rPr lang="en-US"/>
              <a:t>Statement</a:t>
            </a:r>
          </a:p>
        </p:txBody>
      </p:sp>
    </p:spTree>
    <p:extLst>
      <p:ext uri="{BB962C8B-B14F-4D97-AF65-F5344CB8AC3E}">
        <p14:creationId xmlns:p14="http://schemas.microsoft.com/office/powerpoint/2010/main" val="2067717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a:t>Quote or Statement</a:t>
            </a:r>
          </a:p>
        </p:txBody>
      </p:sp>
      <p:sp>
        <p:nvSpPr>
          <p:cNvPr id="10" name="Text Placeholder 6"/>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a:t>Make a secondary statement here.</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624D44E4-BEAB-404A-A0CB-0F23464D0E5C}" type="datetime1">
              <a:rPr lang="en-US" smtClean="0"/>
              <a:t>9/15/2021</a:t>
            </a:fld>
            <a:endParaRPr lang="en-US"/>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9795370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a:t>Quote or Statement</a:t>
            </a:r>
          </a:p>
        </p:txBody>
      </p:sp>
      <p:sp>
        <p:nvSpPr>
          <p:cNvPr id="8" name="Text Placeholder 6"/>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a:t>Make a secondary statement here.</a:t>
            </a:r>
          </a:p>
        </p:txBody>
      </p:sp>
      <p:sp>
        <p:nvSpPr>
          <p:cNvPr id="3" name="Date Placeholder 2"/>
          <p:cNvSpPr>
            <a:spLocks noGrp="1"/>
          </p:cNvSpPr>
          <p:nvPr>
            <p:ph type="dt" sz="half" idx="10"/>
          </p:nvPr>
        </p:nvSpPr>
        <p:spPr bwMode="black"/>
        <p:txBody>
          <a:bodyPr/>
          <a:lstStyle/>
          <a:p>
            <a:fld id="{48E41A72-F5B4-449E-BCF5-A884A468BCB6}" type="datetime1">
              <a:rPr lang="en-US" smtClean="0"/>
              <a:t>9/15/2021</a:t>
            </a:fld>
            <a:endParaRPr lang="en-US"/>
          </a:p>
        </p:txBody>
      </p:sp>
      <p:sp>
        <p:nvSpPr>
          <p:cNvPr id="5" name="Footer Placeholder 4"/>
          <p:cNvSpPr>
            <a:spLocks noGrp="1"/>
          </p:cNvSpPr>
          <p:nvPr>
            <p:ph type="ftr" sz="quarter" idx="12"/>
          </p:nvPr>
        </p:nvSpPr>
        <p:spPr bwMode="black"/>
        <p:txBody>
          <a:bodyPr/>
          <a:lstStyle>
            <a:lvl1pPr>
              <a:defRPr>
                <a:solidFill>
                  <a:schemeClr val="tx2"/>
                </a:solidFill>
              </a:defRPr>
            </a:lvl1pPr>
          </a:lstStyle>
          <a:p>
            <a:r>
              <a:rPr lang="en-US"/>
              <a:t>Optional Tagline Goes Here | mn.gov/</a:t>
            </a:r>
            <a:r>
              <a:rPr lang="en-US" err="1"/>
              <a:t>websiteurl</a:t>
            </a:r>
            <a:endParaRPr lang="en-US"/>
          </a:p>
        </p:txBody>
      </p:sp>
      <p:sp>
        <p:nvSpPr>
          <p:cNvPr id="4" name="Slide Number Placeholder 3"/>
          <p:cNvSpPr>
            <a:spLocks noGrp="1"/>
          </p:cNvSpPr>
          <p:nvPr>
            <p:ph type="sldNum" sz="quarter" idx="11"/>
          </p:nvPr>
        </p:nvSpPr>
        <p:spPr bwMode="black"/>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39309155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bwMode="gray">
          <a:xfrm>
            <a:off x="0" y="0"/>
            <a:ext cx="12192000" cy="6858000"/>
          </a:xfrm>
        </p:spPr>
        <p:txBody>
          <a:bodyPr/>
          <a:lstStyle>
            <a:lvl1pPr>
              <a:defRPr/>
            </a:lvl1pPr>
          </a:lstStyle>
          <a:p>
            <a:r>
              <a:rPr lang="en-US"/>
              <a:t>Click icon to edit background picture</a:t>
            </a:r>
          </a:p>
        </p:txBody>
      </p:sp>
      <p:sp>
        <p:nvSpPr>
          <p:cNvPr id="12"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a:t>Quote or Statement</a:t>
            </a:r>
          </a:p>
        </p:txBody>
      </p:sp>
      <p:sp>
        <p:nvSpPr>
          <p:cNvPr id="13" name="Text Placeholder 6"/>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a:t>Make a secondary statement here.</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88211437-182B-46DE-BEA4-57A3624CF5ED}" type="datetime1">
              <a:rPr lang="en-US" smtClean="0"/>
              <a:t>9/15/2021</a:t>
            </a:fld>
            <a:endParaRPr lang="en-US"/>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9472605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bwMode="blackGray">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bwMode="gray">
          <a:xfrm>
            <a:off x="0" y="0"/>
            <a:ext cx="12192000" cy="6858000"/>
          </a:xfrm>
        </p:spPr>
        <p:txBody>
          <a:bodyPr/>
          <a:lstStyle/>
          <a:p>
            <a:endParaRPr lang="en-US"/>
          </a:p>
        </p:txBody>
      </p:sp>
      <p:sp>
        <p:nvSpPr>
          <p:cNvPr id="2" name="Title 1"/>
          <p:cNvSpPr>
            <a:spLocks noGrp="1"/>
          </p:cNvSpPr>
          <p:nvPr>
            <p:ph type="title" hasCustomPrompt="1"/>
          </p:nvPr>
        </p:nvSpPr>
        <p:spPr bwMode="auto">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a:t>Click to edit title.</a:t>
            </a:r>
          </a:p>
        </p:txBody>
      </p:sp>
      <p:sp>
        <p:nvSpPr>
          <p:cNvPr id="9" name="Text Placeholder 8"/>
          <p:cNvSpPr>
            <a:spLocks noGrp="1"/>
          </p:cNvSpPr>
          <p:nvPr>
            <p:ph type="body" sz="quarter" idx="15" hasCustomPrompt="1"/>
          </p:nvPr>
        </p:nvSpPr>
        <p:spPr bwMode="white">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2</a:t>
            </a:r>
          </a:p>
        </p:txBody>
      </p:sp>
    </p:spTree>
    <p:extLst>
      <p:ext uri="{BB962C8B-B14F-4D97-AF65-F5344CB8AC3E}">
        <p14:creationId xmlns:p14="http://schemas.microsoft.com/office/powerpoint/2010/main" val="14764473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a:t>Click to edit title.</a:t>
            </a:r>
          </a:p>
        </p:txBody>
      </p:sp>
      <p:sp>
        <p:nvSpPr>
          <p:cNvPr id="10" name="Text Placeholder 8"/>
          <p:cNvSpPr>
            <a:spLocks noGrp="1"/>
          </p:cNvSpPr>
          <p:nvPr>
            <p:ph type="body" sz="quarter" idx="15" hasCustomPrompt="1"/>
          </p:nvPr>
        </p:nvSpPr>
        <p:spPr bwMode="white">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2</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3F88D5B4-FF31-4F09-B12A-167F0898C61E}" type="datetime1">
              <a:rPr lang="en-US" smtClean="0"/>
              <a:t>9/15/2021</a:t>
            </a:fld>
            <a:endParaRPr lang="en-US"/>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4882116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313" algn="l"/>
              </a:tabLst>
              <a:defRPr sz="7000">
                <a:solidFill>
                  <a:schemeClr val="bg1"/>
                </a:solidFill>
              </a:defRPr>
            </a:lvl1pPr>
          </a:lstStyle>
          <a:p>
            <a:r>
              <a:rPr lang="en-US"/>
              <a:t>Thank you!</a:t>
            </a:r>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err="1"/>
              <a:t>Firstname</a:t>
            </a:r>
            <a:r>
              <a:rPr lang="en-US"/>
              <a:t> </a:t>
            </a:r>
            <a:r>
              <a:rPr lang="en-US" err="1"/>
              <a:t>Lastname</a:t>
            </a:r>
            <a:endParaRPr lang="en-US"/>
          </a:p>
          <a:p>
            <a:pPr lvl="0"/>
            <a:r>
              <a:rPr lang="en-US"/>
              <a:t>firstname.lastname@state.mn.us</a:t>
            </a:r>
          </a:p>
          <a:p>
            <a:pPr lvl="0"/>
            <a:r>
              <a:rPr lang="en-US"/>
              <a:t>555-555-5555</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92E745D2-158D-415F-9B54-DF0EF35DE866}" type="datetime1">
              <a:rPr lang="en-US" smtClean="0"/>
              <a:t>9/15/2021</a:t>
            </a:fld>
            <a:endParaRPr lang="en-US"/>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a:p>
        </p:txBody>
      </p:sp>
      <p:sp>
        <p:nvSpPr>
          <p:cNvPr id="8"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Minnesot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176621" y="313480"/>
            <a:ext cx="3234329" cy="1077031"/>
          </a:xfrm>
          <a:prstGeom prst="rect">
            <a:avLst/>
          </a:prstGeom>
        </p:spPr>
      </p:pic>
    </p:spTree>
    <p:extLst>
      <p:ext uri="{BB962C8B-B14F-4D97-AF65-F5344CB8AC3E}">
        <p14:creationId xmlns:p14="http://schemas.microsoft.com/office/powerpoint/2010/main" val="5559638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bwMode="auto">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a:t>Thank you!</a:t>
            </a:r>
          </a:p>
        </p:txBody>
      </p:sp>
      <p:sp>
        <p:nvSpPr>
          <p:cNvPr id="8" name="Text Placeholder 6"/>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err="1"/>
              <a:t>Firstname</a:t>
            </a:r>
            <a:r>
              <a:rPr lang="en-US"/>
              <a:t> </a:t>
            </a:r>
            <a:r>
              <a:rPr lang="en-US" err="1"/>
              <a:t>Lastname</a:t>
            </a:r>
            <a:endParaRPr lang="en-US"/>
          </a:p>
          <a:p>
            <a:pPr lvl="0"/>
            <a:r>
              <a:rPr lang="en-US"/>
              <a:t>firstname.lastname@state.mn.us</a:t>
            </a:r>
          </a:p>
          <a:p>
            <a:pPr lvl="0"/>
            <a:r>
              <a:rPr lang="en-US"/>
              <a:t>555-555-5555</a:t>
            </a:r>
          </a:p>
        </p:txBody>
      </p:sp>
      <p:sp>
        <p:nvSpPr>
          <p:cNvPr id="3" name="Date Placeholder 2"/>
          <p:cNvSpPr>
            <a:spLocks noGrp="1"/>
          </p:cNvSpPr>
          <p:nvPr>
            <p:ph type="dt" sz="half" idx="10"/>
          </p:nvPr>
        </p:nvSpPr>
        <p:spPr bwMode="black"/>
        <p:txBody>
          <a:bodyPr/>
          <a:lstStyle>
            <a:lvl1pPr>
              <a:defRPr>
                <a:solidFill>
                  <a:schemeClr val="tx2"/>
                </a:solidFill>
              </a:defRPr>
            </a:lvl1pPr>
          </a:lstStyle>
          <a:p>
            <a:fld id="{6B72C7B5-FABE-499D-9BD2-FC5D2F775621}" type="datetime1">
              <a:rPr lang="en-US" smtClean="0"/>
              <a:t>9/15/2021</a:t>
            </a:fld>
            <a:endParaRPr lang="en-US"/>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a:solidFill>
                  <a:schemeClr val="tx2"/>
                </a:solidFill>
              </a:rPr>
              <a:t>Optional Tagline Goes Here</a:t>
            </a:r>
            <a:r>
              <a:rPr lang="en-US"/>
              <a:t> </a:t>
            </a:r>
            <a:r>
              <a:rPr lang="en-US">
                <a:solidFill>
                  <a:schemeClr val="accent1"/>
                </a:solidFill>
              </a:rPr>
              <a:t>|</a:t>
            </a:r>
            <a:r>
              <a:rPr lang="en-US"/>
              <a:t> </a:t>
            </a:r>
            <a:r>
              <a:rPr lang="en-US">
                <a:solidFill>
                  <a:schemeClr val="tx2"/>
                </a:solidFill>
              </a:rPr>
              <a:t>mn.gov/</a:t>
            </a:r>
            <a:r>
              <a:rPr lang="en-US" err="1">
                <a:solidFill>
                  <a:schemeClr val="tx2"/>
                </a:solidFill>
              </a:rPr>
              <a:t>websiteurl</a:t>
            </a:r>
            <a:endParaRPr lang="en-US">
              <a:solidFill>
                <a:schemeClr val="tx2"/>
              </a:solidFill>
            </a:endParaRPr>
          </a:p>
        </p:txBody>
      </p:sp>
      <p:sp>
        <p:nvSpPr>
          <p:cNvPr id="4" name="Slide Number Placeholder 3"/>
          <p:cNvSpPr>
            <a:spLocks noGrp="1"/>
          </p:cNvSpPr>
          <p:nvPr>
            <p:ph type="sldNum" sz="quarter" idx="11"/>
          </p:nvPr>
        </p:nvSpPr>
        <p:spPr bwMode="black"/>
        <p:txBody>
          <a:bodyPr/>
          <a:lstStyle>
            <a:lvl1pPr>
              <a:defRPr>
                <a:solidFill>
                  <a:schemeClr val="tx1"/>
                </a:solidFill>
              </a:defRPr>
            </a:lvl1pPr>
          </a:lstStyle>
          <a:p>
            <a:fld id="{48F63A3B-78C7-47BE-AE5E-E10140E04643}" type="slidenum">
              <a:rPr lang="en-US" smtClean="0"/>
              <a:pPr/>
              <a:t>‹#›</a:t>
            </a:fld>
            <a:endParaRPr lang="en-US"/>
          </a:p>
        </p:txBody>
      </p:sp>
      <p:sp>
        <p:nvSpPr>
          <p:cNvPr id="6" name="Rectangle 5"/>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Minnesot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176621" y="313480"/>
            <a:ext cx="3234329" cy="1077031"/>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a:t>Click to edit section title</a:t>
            </a:r>
          </a:p>
        </p:txBody>
      </p:sp>
      <p:sp>
        <p:nvSpPr>
          <p:cNvPr id="3" name="Rectangle 2"/>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644884"/>
            <a:ext cx="6587067" cy="440970"/>
          </a:xfrm>
        </p:spPr>
        <p:txBody>
          <a:bodyPr>
            <a:normAutofit/>
          </a:bodyPr>
          <a:lstStyle>
            <a:lvl1pPr marL="0" indent="0" algn="ctr">
              <a:buNone/>
              <a:defRPr sz="1800" baseline="0"/>
            </a:lvl1pPr>
          </a:lstStyle>
          <a:p>
            <a:r>
              <a:rPr lang="en-US" sz="1800" err="1"/>
              <a:t>Firstname</a:t>
            </a:r>
            <a:r>
              <a:rPr lang="en-US" sz="1800"/>
              <a:t> </a:t>
            </a:r>
            <a:r>
              <a:rPr lang="en-US" sz="1800" err="1"/>
              <a:t>Lastname</a:t>
            </a:r>
            <a:r>
              <a:rPr lang="en-US" sz="1800"/>
              <a:t> | Job Title</a:t>
            </a:r>
          </a:p>
        </p:txBody>
      </p:sp>
      <p:sp>
        <p:nvSpPr>
          <p:cNvPr id="11" name="Picture Placeholder 2"/>
          <p:cNvSpPr>
            <a:spLocks noGrp="1"/>
          </p:cNvSpPr>
          <p:nvPr>
            <p:ph type="pic" sz="quarter" idx="13" hasCustomPrompt="1"/>
          </p:nvPr>
        </p:nvSpPr>
        <p:spPr bwMode="gray">
          <a:xfrm>
            <a:off x="0" y="1789113"/>
            <a:ext cx="12192000" cy="2298700"/>
          </a:xfrm>
        </p:spPr>
        <p:txBody>
          <a:bodyPr/>
          <a:lstStyle/>
          <a:p>
            <a:r>
              <a:rPr lang="en-US"/>
              <a:t>Click Icon to add picture</a:t>
            </a:r>
          </a:p>
        </p:txBody>
      </p:sp>
      <p:sp>
        <p:nvSpPr>
          <p:cNvPr id="18" name="Date Placeholder 17"/>
          <p:cNvSpPr>
            <a:spLocks noGrp="1"/>
          </p:cNvSpPr>
          <p:nvPr>
            <p:ph type="dt" sz="half" idx="15"/>
          </p:nvPr>
        </p:nvSpPr>
        <p:spPr bwMode="black"/>
        <p:txBody>
          <a:bodyPr/>
          <a:lstStyle/>
          <a:p>
            <a:fld id="{402740B9-E21B-4128-B83D-9298D891F7EB}" type="datetime1">
              <a:rPr lang="en-US" smtClean="0"/>
              <a:t>9/15/2021</a:t>
            </a:fld>
            <a:endParaRPr lang="en-US"/>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a:p>
        </p:txBody>
      </p:sp>
      <p:pic>
        <p:nvPicPr>
          <p:cNvPr id="14" name="Picture 13" descr="Minnesot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176621" y="341761"/>
            <a:ext cx="3234329" cy="1077031"/>
          </a:xfrm>
          <a:prstGeom prst="rect">
            <a:avLst/>
          </a:prstGeom>
        </p:spPr>
      </p:pic>
    </p:spTree>
    <p:extLst>
      <p:ext uri="{BB962C8B-B14F-4D97-AF65-F5344CB8AC3E}">
        <p14:creationId xmlns:p14="http://schemas.microsoft.com/office/powerpoint/2010/main" val="20822502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Slide_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F96C76-FBC4-F64C-86A8-03961370E9A0}"/>
              </a:ext>
              <a:ext uri="{C183D7F6-B498-43B3-948B-1728B52AA6E4}">
                <adec:decorative xmlns:adec="http://schemas.microsoft.com/office/drawing/2017/decorative" val="1"/>
              </a:ext>
            </a:extLst>
          </p:cNvPr>
          <p:cNvSpPr/>
          <p:nvPr userDrawn="1"/>
        </p:nvSpPr>
        <p:spPr>
          <a:xfrm>
            <a:off x="0" y="602"/>
            <a:ext cx="12192000" cy="6032517"/>
          </a:xfrm>
          <a:prstGeom prst="rect">
            <a:avLst/>
          </a:prstGeom>
          <a:solidFill>
            <a:srgbClr val="D7E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362B78-2139-0E45-A376-2AC65FA1A9F6}"/>
              </a:ext>
            </a:extLst>
          </p:cNvPr>
          <p:cNvSpPr>
            <a:spLocks noGrp="1"/>
          </p:cNvSpPr>
          <p:nvPr>
            <p:ph type="ctrTitle"/>
          </p:nvPr>
        </p:nvSpPr>
        <p:spPr>
          <a:xfrm>
            <a:off x="6844138" y="3153977"/>
            <a:ext cx="4867572" cy="2387600"/>
          </a:xfrm>
        </p:spPr>
        <p:txBody>
          <a:bodyPr lIns="0" rIns="0" anchor="t">
            <a:noAutofit/>
          </a:bodyPr>
          <a:lstStyle>
            <a:lvl1pPr algn="l">
              <a:lnSpc>
                <a:spcPts val="3800"/>
              </a:lnSpc>
              <a:defRPr sz="3500" b="1" cap="none" baseline="0">
                <a:solidFill>
                  <a:schemeClr val="tx1"/>
                </a:solidFill>
                <a:latin typeface="+mn-lt"/>
              </a:defRPr>
            </a:lvl1pPr>
          </a:lstStyle>
          <a:p>
            <a:r>
              <a:rPr lang="en-US"/>
              <a:t>Click to edit Master title style</a:t>
            </a:r>
          </a:p>
        </p:txBody>
      </p:sp>
      <p:cxnSp>
        <p:nvCxnSpPr>
          <p:cNvPr id="8" name="Straight Connector 7">
            <a:extLst>
              <a:ext uri="{FF2B5EF4-FFF2-40B4-BE49-F238E27FC236}">
                <a16:creationId xmlns:a16="http://schemas.microsoft.com/office/drawing/2014/main" id="{3F4B8229-C60E-9F4A-BE4D-7D06DED4538F}"/>
              </a:ext>
              <a:ext uri="{C183D7F6-B498-43B3-948B-1728B52AA6E4}">
                <adec:decorative xmlns:adec="http://schemas.microsoft.com/office/drawing/2017/decorative" val="1"/>
              </a:ext>
            </a:extLst>
          </p:cNvPr>
          <p:cNvCxnSpPr/>
          <p:nvPr userDrawn="1"/>
        </p:nvCxnSpPr>
        <p:spPr>
          <a:xfrm>
            <a:off x="0" y="6019875"/>
            <a:ext cx="12192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descr="E1MN visual mark">
            <a:extLst>
              <a:ext uri="{FF2B5EF4-FFF2-40B4-BE49-F238E27FC236}">
                <a16:creationId xmlns:a16="http://schemas.microsoft.com/office/drawing/2014/main" id="{A064050F-30CB-CC44-A213-8DB731A5D639}"/>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9722065" y="190295"/>
            <a:ext cx="2224278" cy="2347849"/>
          </a:xfrm>
          <a:prstGeom prst="rect">
            <a:avLst/>
          </a:prstGeom>
        </p:spPr>
      </p:pic>
    </p:spTree>
    <p:extLst>
      <p:ext uri="{BB962C8B-B14F-4D97-AF65-F5344CB8AC3E}">
        <p14:creationId xmlns:p14="http://schemas.microsoft.com/office/powerpoint/2010/main" val="20233554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78699-05B8-4836-BBE8-6DB4E22427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3C04B9-33D2-4BE0-86B6-EB59D4EB83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353170-FD59-479E-89A5-97014D627C86}"/>
              </a:ext>
            </a:extLst>
          </p:cNvPr>
          <p:cNvSpPr>
            <a:spLocks noGrp="1"/>
          </p:cNvSpPr>
          <p:nvPr>
            <p:ph type="dt" sz="half" idx="10"/>
          </p:nvPr>
        </p:nvSpPr>
        <p:spPr/>
        <p:txBody>
          <a:bodyPr/>
          <a:lstStyle/>
          <a:p>
            <a:fld id="{3E960B72-FD0D-4BB6-9B9E-7D3DB1F94FD9}" type="datetimeFigureOut">
              <a:rPr lang="en-US" smtClean="0"/>
              <a:t>9/15/2021</a:t>
            </a:fld>
            <a:endParaRPr lang="en-US"/>
          </a:p>
        </p:txBody>
      </p:sp>
      <p:sp>
        <p:nvSpPr>
          <p:cNvPr id="5" name="Footer Placeholder 4">
            <a:extLst>
              <a:ext uri="{FF2B5EF4-FFF2-40B4-BE49-F238E27FC236}">
                <a16:creationId xmlns:a16="http://schemas.microsoft.com/office/drawing/2014/main" id="{50283195-7582-4C10-AC7D-CA8DF0F244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DD56E-2840-45EA-89C5-8A6EBF0D89A9}"/>
              </a:ext>
            </a:extLst>
          </p:cNvPr>
          <p:cNvSpPr>
            <a:spLocks noGrp="1"/>
          </p:cNvSpPr>
          <p:nvPr>
            <p:ph type="sldNum" sz="quarter" idx="12"/>
          </p:nvPr>
        </p:nvSpPr>
        <p:spPr/>
        <p:txBody>
          <a:bodyPr/>
          <a:lstStyle/>
          <a:p>
            <a:fld id="{7FFF048A-CD58-4D9D-B95A-0F64740F4D70}" type="slidenum">
              <a:rPr lang="en-US" smtClean="0"/>
              <a:t>‹#›</a:t>
            </a:fld>
            <a:endParaRPr lang="en-US"/>
          </a:p>
        </p:txBody>
      </p:sp>
    </p:spTree>
    <p:extLst>
      <p:ext uri="{BB962C8B-B14F-4D97-AF65-F5344CB8AC3E}">
        <p14:creationId xmlns:p14="http://schemas.microsoft.com/office/powerpoint/2010/main" val="18863274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84E9E-4C56-411E-B66D-5C117EC484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F4535E-86C2-4D79-87FB-4F5971F466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45EBDD-B66E-47C8-96AB-F0B64D4A9D8A}"/>
              </a:ext>
            </a:extLst>
          </p:cNvPr>
          <p:cNvSpPr>
            <a:spLocks noGrp="1"/>
          </p:cNvSpPr>
          <p:nvPr>
            <p:ph type="dt" sz="half" idx="10"/>
          </p:nvPr>
        </p:nvSpPr>
        <p:spPr/>
        <p:txBody>
          <a:bodyPr/>
          <a:lstStyle/>
          <a:p>
            <a:fld id="{3E960B72-FD0D-4BB6-9B9E-7D3DB1F94FD9}" type="datetimeFigureOut">
              <a:rPr lang="en-US" smtClean="0"/>
              <a:t>9/15/2021</a:t>
            </a:fld>
            <a:endParaRPr lang="en-US"/>
          </a:p>
        </p:txBody>
      </p:sp>
      <p:sp>
        <p:nvSpPr>
          <p:cNvPr id="5" name="Footer Placeholder 4">
            <a:extLst>
              <a:ext uri="{FF2B5EF4-FFF2-40B4-BE49-F238E27FC236}">
                <a16:creationId xmlns:a16="http://schemas.microsoft.com/office/drawing/2014/main" id="{97701629-A4EB-40C9-8F43-9F1205B4DE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E38584-A10F-484A-9D70-CFD706EE5CAF}"/>
              </a:ext>
            </a:extLst>
          </p:cNvPr>
          <p:cNvSpPr>
            <a:spLocks noGrp="1"/>
          </p:cNvSpPr>
          <p:nvPr>
            <p:ph type="sldNum" sz="quarter" idx="12"/>
          </p:nvPr>
        </p:nvSpPr>
        <p:spPr/>
        <p:txBody>
          <a:bodyPr/>
          <a:lstStyle/>
          <a:p>
            <a:fld id="{7FFF048A-CD58-4D9D-B95A-0F64740F4D70}" type="slidenum">
              <a:rPr lang="en-US" smtClean="0"/>
              <a:t>‹#›</a:t>
            </a:fld>
            <a:endParaRPr lang="en-US"/>
          </a:p>
        </p:txBody>
      </p:sp>
    </p:spTree>
    <p:extLst>
      <p:ext uri="{BB962C8B-B14F-4D97-AF65-F5344CB8AC3E}">
        <p14:creationId xmlns:p14="http://schemas.microsoft.com/office/powerpoint/2010/main" val="13336104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8AC9E-4E0F-457A-A648-C76E95E4FA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D2BDC6-6F69-40DF-9E54-283F4ABEE0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5FDC45-2668-469B-AEC0-87A4C595A9A4}"/>
              </a:ext>
            </a:extLst>
          </p:cNvPr>
          <p:cNvSpPr>
            <a:spLocks noGrp="1"/>
          </p:cNvSpPr>
          <p:nvPr>
            <p:ph type="dt" sz="half" idx="10"/>
          </p:nvPr>
        </p:nvSpPr>
        <p:spPr/>
        <p:txBody>
          <a:bodyPr/>
          <a:lstStyle/>
          <a:p>
            <a:fld id="{3E960B72-FD0D-4BB6-9B9E-7D3DB1F94FD9}" type="datetimeFigureOut">
              <a:rPr lang="en-US" smtClean="0"/>
              <a:t>9/15/2021</a:t>
            </a:fld>
            <a:endParaRPr lang="en-US"/>
          </a:p>
        </p:txBody>
      </p:sp>
      <p:sp>
        <p:nvSpPr>
          <p:cNvPr id="5" name="Footer Placeholder 4">
            <a:extLst>
              <a:ext uri="{FF2B5EF4-FFF2-40B4-BE49-F238E27FC236}">
                <a16:creationId xmlns:a16="http://schemas.microsoft.com/office/drawing/2014/main" id="{77C6FF80-F4E0-40B6-AEC8-D693080740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68D562-F4CF-4224-BEE8-20BFC88C6CA1}"/>
              </a:ext>
            </a:extLst>
          </p:cNvPr>
          <p:cNvSpPr>
            <a:spLocks noGrp="1"/>
          </p:cNvSpPr>
          <p:nvPr>
            <p:ph type="sldNum" sz="quarter" idx="12"/>
          </p:nvPr>
        </p:nvSpPr>
        <p:spPr/>
        <p:txBody>
          <a:bodyPr/>
          <a:lstStyle/>
          <a:p>
            <a:fld id="{7FFF048A-CD58-4D9D-B95A-0F64740F4D70}" type="slidenum">
              <a:rPr lang="en-US" smtClean="0"/>
              <a:t>‹#›</a:t>
            </a:fld>
            <a:endParaRPr lang="en-US"/>
          </a:p>
        </p:txBody>
      </p:sp>
    </p:spTree>
    <p:extLst>
      <p:ext uri="{BB962C8B-B14F-4D97-AF65-F5344CB8AC3E}">
        <p14:creationId xmlns:p14="http://schemas.microsoft.com/office/powerpoint/2010/main" val="9379859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F192A-11CF-4D44-8D37-4A0B555F0E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E30883-1CBF-40F7-A60E-BFEBC191F6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CCBAE7-5DB7-48B6-991D-C834FE8C18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6E5CB8-7F1B-4FAB-92E2-44D80160B6E6}"/>
              </a:ext>
            </a:extLst>
          </p:cNvPr>
          <p:cNvSpPr>
            <a:spLocks noGrp="1"/>
          </p:cNvSpPr>
          <p:nvPr>
            <p:ph type="dt" sz="half" idx="10"/>
          </p:nvPr>
        </p:nvSpPr>
        <p:spPr/>
        <p:txBody>
          <a:bodyPr/>
          <a:lstStyle/>
          <a:p>
            <a:fld id="{3E960B72-FD0D-4BB6-9B9E-7D3DB1F94FD9}" type="datetimeFigureOut">
              <a:rPr lang="en-US" smtClean="0"/>
              <a:t>9/15/2021</a:t>
            </a:fld>
            <a:endParaRPr lang="en-US"/>
          </a:p>
        </p:txBody>
      </p:sp>
      <p:sp>
        <p:nvSpPr>
          <p:cNvPr id="6" name="Footer Placeholder 5">
            <a:extLst>
              <a:ext uri="{FF2B5EF4-FFF2-40B4-BE49-F238E27FC236}">
                <a16:creationId xmlns:a16="http://schemas.microsoft.com/office/drawing/2014/main" id="{9E1540CD-F507-4B61-A7FD-787200BE01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9482A-B45D-41D9-B544-D754E8DE9E0E}"/>
              </a:ext>
            </a:extLst>
          </p:cNvPr>
          <p:cNvSpPr>
            <a:spLocks noGrp="1"/>
          </p:cNvSpPr>
          <p:nvPr>
            <p:ph type="sldNum" sz="quarter" idx="12"/>
          </p:nvPr>
        </p:nvSpPr>
        <p:spPr/>
        <p:txBody>
          <a:bodyPr/>
          <a:lstStyle/>
          <a:p>
            <a:fld id="{7FFF048A-CD58-4D9D-B95A-0F64740F4D70}" type="slidenum">
              <a:rPr lang="en-US" smtClean="0"/>
              <a:t>‹#›</a:t>
            </a:fld>
            <a:endParaRPr lang="en-US"/>
          </a:p>
        </p:txBody>
      </p:sp>
    </p:spTree>
    <p:extLst>
      <p:ext uri="{BB962C8B-B14F-4D97-AF65-F5344CB8AC3E}">
        <p14:creationId xmlns:p14="http://schemas.microsoft.com/office/powerpoint/2010/main" val="19755110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2575E-EC54-47EF-A271-2058AD9283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98C73C-EA87-403F-904C-735E0B381C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4F78CF-7057-45C9-9C31-A73992DB16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270824-0BC0-4BE2-94DC-37A0E76B74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2DC9C8-8CFC-40DF-B2A7-7F8C6D858A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830508-A3E2-41A1-B955-5FE4D9593C21}"/>
              </a:ext>
            </a:extLst>
          </p:cNvPr>
          <p:cNvSpPr>
            <a:spLocks noGrp="1"/>
          </p:cNvSpPr>
          <p:nvPr>
            <p:ph type="dt" sz="half" idx="10"/>
          </p:nvPr>
        </p:nvSpPr>
        <p:spPr/>
        <p:txBody>
          <a:bodyPr/>
          <a:lstStyle/>
          <a:p>
            <a:fld id="{3E960B72-FD0D-4BB6-9B9E-7D3DB1F94FD9}" type="datetimeFigureOut">
              <a:rPr lang="en-US" smtClean="0"/>
              <a:t>9/15/2021</a:t>
            </a:fld>
            <a:endParaRPr lang="en-US"/>
          </a:p>
        </p:txBody>
      </p:sp>
      <p:sp>
        <p:nvSpPr>
          <p:cNvPr id="8" name="Footer Placeholder 7">
            <a:extLst>
              <a:ext uri="{FF2B5EF4-FFF2-40B4-BE49-F238E27FC236}">
                <a16:creationId xmlns:a16="http://schemas.microsoft.com/office/drawing/2014/main" id="{47F32207-7548-42BF-A3A6-F756CAB65B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ED429D-463A-465E-BC75-19ACAC2D2005}"/>
              </a:ext>
            </a:extLst>
          </p:cNvPr>
          <p:cNvSpPr>
            <a:spLocks noGrp="1"/>
          </p:cNvSpPr>
          <p:nvPr>
            <p:ph type="sldNum" sz="quarter" idx="12"/>
          </p:nvPr>
        </p:nvSpPr>
        <p:spPr/>
        <p:txBody>
          <a:bodyPr/>
          <a:lstStyle/>
          <a:p>
            <a:fld id="{7FFF048A-CD58-4D9D-B95A-0F64740F4D70}" type="slidenum">
              <a:rPr lang="en-US" smtClean="0"/>
              <a:t>‹#›</a:t>
            </a:fld>
            <a:endParaRPr lang="en-US"/>
          </a:p>
        </p:txBody>
      </p:sp>
    </p:spTree>
    <p:extLst>
      <p:ext uri="{BB962C8B-B14F-4D97-AF65-F5344CB8AC3E}">
        <p14:creationId xmlns:p14="http://schemas.microsoft.com/office/powerpoint/2010/main" val="13004916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E0229-A6DC-4C74-980C-D107EBC3E2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048F0C-3F31-49B5-9C20-2AF2DD76C356}"/>
              </a:ext>
            </a:extLst>
          </p:cNvPr>
          <p:cNvSpPr>
            <a:spLocks noGrp="1"/>
          </p:cNvSpPr>
          <p:nvPr>
            <p:ph type="dt" sz="half" idx="10"/>
          </p:nvPr>
        </p:nvSpPr>
        <p:spPr/>
        <p:txBody>
          <a:bodyPr/>
          <a:lstStyle/>
          <a:p>
            <a:fld id="{3E960B72-FD0D-4BB6-9B9E-7D3DB1F94FD9}" type="datetimeFigureOut">
              <a:rPr lang="en-US" smtClean="0"/>
              <a:t>9/15/2021</a:t>
            </a:fld>
            <a:endParaRPr lang="en-US"/>
          </a:p>
        </p:txBody>
      </p:sp>
      <p:sp>
        <p:nvSpPr>
          <p:cNvPr id="4" name="Footer Placeholder 3">
            <a:extLst>
              <a:ext uri="{FF2B5EF4-FFF2-40B4-BE49-F238E27FC236}">
                <a16:creationId xmlns:a16="http://schemas.microsoft.com/office/drawing/2014/main" id="{732C6838-B71D-4F42-931C-69751B8F6C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DAAFF4-0B41-4078-AF0A-AD210F7F968D}"/>
              </a:ext>
            </a:extLst>
          </p:cNvPr>
          <p:cNvSpPr>
            <a:spLocks noGrp="1"/>
          </p:cNvSpPr>
          <p:nvPr>
            <p:ph type="sldNum" sz="quarter" idx="12"/>
          </p:nvPr>
        </p:nvSpPr>
        <p:spPr/>
        <p:txBody>
          <a:bodyPr/>
          <a:lstStyle/>
          <a:p>
            <a:fld id="{7FFF048A-CD58-4D9D-B95A-0F64740F4D70}" type="slidenum">
              <a:rPr lang="en-US" smtClean="0"/>
              <a:t>‹#›</a:t>
            </a:fld>
            <a:endParaRPr lang="en-US"/>
          </a:p>
        </p:txBody>
      </p:sp>
    </p:spTree>
    <p:extLst>
      <p:ext uri="{BB962C8B-B14F-4D97-AF65-F5344CB8AC3E}">
        <p14:creationId xmlns:p14="http://schemas.microsoft.com/office/powerpoint/2010/main" val="41950146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BED6FC-8DE4-4EEB-84ED-13BAF886654F}"/>
              </a:ext>
            </a:extLst>
          </p:cNvPr>
          <p:cNvSpPr>
            <a:spLocks noGrp="1"/>
          </p:cNvSpPr>
          <p:nvPr>
            <p:ph type="dt" sz="half" idx="10"/>
          </p:nvPr>
        </p:nvSpPr>
        <p:spPr/>
        <p:txBody>
          <a:bodyPr/>
          <a:lstStyle/>
          <a:p>
            <a:fld id="{3E960B72-FD0D-4BB6-9B9E-7D3DB1F94FD9}" type="datetimeFigureOut">
              <a:rPr lang="en-US" smtClean="0"/>
              <a:t>9/15/2021</a:t>
            </a:fld>
            <a:endParaRPr lang="en-US"/>
          </a:p>
        </p:txBody>
      </p:sp>
      <p:sp>
        <p:nvSpPr>
          <p:cNvPr id="3" name="Footer Placeholder 2">
            <a:extLst>
              <a:ext uri="{FF2B5EF4-FFF2-40B4-BE49-F238E27FC236}">
                <a16:creationId xmlns:a16="http://schemas.microsoft.com/office/drawing/2014/main" id="{E822DC4F-D075-416B-AD05-02035C32C6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791759F-D4D2-4A16-A525-6A5426445A4D}"/>
              </a:ext>
            </a:extLst>
          </p:cNvPr>
          <p:cNvSpPr>
            <a:spLocks noGrp="1"/>
          </p:cNvSpPr>
          <p:nvPr>
            <p:ph type="sldNum" sz="quarter" idx="12"/>
          </p:nvPr>
        </p:nvSpPr>
        <p:spPr/>
        <p:txBody>
          <a:bodyPr/>
          <a:lstStyle/>
          <a:p>
            <a:fld id="{7FFF048A-CD58-4D9D-B95A-0F64740F4D70}" type="slidenum">
              <a:rPr lang="en-US" smtClean="0"/>
              <a:t>‹#›</a:t>
            </a:fld>
            <a:endParaRPr lang="en-US"/>
          </a:p>
        </p:txBody>
      </p:sp>
    </p:spTree>
    <p:extLst>
      <p:ext uri="{BB962C8B-B14F-4D97-AF65-F5344CB8AC3E}">
        <p14:creationId xmlns:p14="http://schemas.microsoft.com/office/powerpoint/2010/main" val="915678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C0E8D-3977-469A-8306-5215DFA59B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AC3C7A-D5FE-4E3F-B30A-5033D5BF4D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225AFB-CE8D-4594-8A36-DB332CF85E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45DA93-3B85-4705-800E-76A1C3BCAE3E}"/>
              </a:ext>
            </a:extLst>
          </p:cNvPr>
          <p:cNvSpPr>
            <a:spLocks noGrp="1"/>
          </p:cNvSpPr>
          <p:nvPr>
            <p:ph type="dt" sz="half" idx="10"/>
          </p:nvPr>
        </p:nvSpPr>
        <p:spPr/>
        <p:txBody>
          <a:bodyPr/>
          <a:lstStyle/>
          <a:p>
            <a:fld id="{3E960B72-FD0D-4BB6-9B9E-7D3DB1F94FD9}" type="datetimeFigureOut">
              <a:rPr lang="en-US" smtClean="0"/>
              <a:t>9/15/2021</a:t>
            </a:fld>
            <a:endParaRPr lang="en-US"/>
          </a:p>
        </p:txBody>
      </p:sp>
      <p:sp>
        <p:nvSpPr>
          <p:cNvPr id="6" name="Footer Placeholder 5">
            <a:extLst>
              <a:ext uri="{FF2B5EF4-FFF2-40B4-BE49-F238E27FC236}">
                <a16:creationId xmlns:a16="http://schemas.microsoft.com/office/drawing/2014/main" id="{23BFAC72-062E-4DC4-AAD8-BA704AC2E1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164CC1-5609-41DD-AB0A-6462A889854C}"/>
              </a:ext>
            </a:extLst>
          </p:cNvPr>
          <p:cNvSpPr>
            <a:spLocks noGrp="1"/>
          </p:cNvSpPr>
          <p:nvPr>
            <p:ph type="sldNum" sz="quarter" idx="12"/>
          </p:nvPr>
        </p:nvSpPr>
        <p:spPr/>
        <p:txBody>
          <a:bodyPr/>
          <a:lstStyle/>
          <a:p>
            <a:fld id="{7FFF048A-CD58-4D9D-B95A-0F64740F4D70}" type="slidenum">
              <a:rPr lang="en-US" smtClean="0"/>
              <a:t>‹#›</a:t>
            </a:fld>
            <a:endParaRPr lang="en-US"/>
          </a:p>
        </p:txBody>
      </p:sp>
    </p:spTree>
    <p:extLst>
      <p:ext uri="{BB962C8B-B14F-4D97-AF65-F5344CB8AC3E}">
        <p14:creationId xmlns:p14="http://schemas.microsoft.com/office/powerpoint/2010/main" val="11081530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62586-538B-47FA-B557-98E78025E2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B6A9DF-E4C0-4A16-8B52-1ECF78E166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0223D3-B474-455F-A716-58E653750D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1B833E-0508-4358-99C6-EECF2CA722B6}"/>
              </a:ext>
            </a:extLst>
          </p:cNvPr>
          <p:cNvSpPr>
            <a:spLocks noGrp="1"/>
          </p:cNvSpPr>
          <p:nvPr>
            <p:ph type="dt" sz="half" idx="10"/>
          </p:nvPr>
        </p:nvSpPr>
        <p:spPr/>
        <p:txBody>
          <a:bodyPr/>
          <a:lstStyle/>
          <a:p>
            <a:fld id="{3E960B72-FD0D-4BB6-9B9E-7D3DB1F94FD9}" type="datetimeFigureOut">
              <a:rPr lang="en-US" smtClean="0"/>
              <a:t>9/15/2021</a:t>
            </a:fld>
            <a:endParaRPr lang="en-US"/>
          </a:p>
        </p:txBody>
      </p:sp>
      <p:sp>
        <p:nvSpPr>
          <p:cNvPr id="6" name="Footer Placeholder 5">
            <a:extLst>
              <a:ext uri="{FF2B5EF4-FFF2-40B4-BE49-F238E27FC236}">
                <a16:creationId xmlns:a16="http://schemas.microsoft.com/office/drawing/2014/main" id="{B1C78448-AF39-48E1-BDF1-074FFD4AA6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72A346-AFD2-4826-933B-55CBB1D2EEB6}"/>
              </a:ext>
            </a:extLst>
          </p:cNvPr>
          <p:cNvSpPr>
            <a:spLocks noGrp="1"/>
          </p:cNvSpPr>
          <p:nvPr>
            <p:ph type="sldNum" sz="quarter" idx="12"/>
          </p:nvPr>
        </p:nvSpPr>
        <p:spPr/>
        <p:txBody>
          <a:bodyPr/>
          <a:lstStyle/>
          <a:p>
            <a:fld id="{7FFF048A-CD58-4D9D-B95A-0F64740F4D70}" type="slidenum">
              <a:rPr lang="en-US" smtClean="0"/>
              <a:t>‹#›</a:t>
            </a:fld>
            <a:endParaRPr lang="en-US"/>
          </a:p>
        </p:txBody>
      </p:sp>
    </p:spTree>
    <p:extLst>
      <p:ext uri="{BB962C8B-B14F-4D97-AF65-F5344CB8AC3E}">
        <p14:creationId xmlns:p14="http://schemas.microsoft.com/office/powerpoint/2010/main" val="4128969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a:t>Click to edit title</a:t>
            </a:r>
          </a:p>
        </p:txBody>
      </p:sp>
      <p:sp>
        <p:nvSpPr>
          <p:cNvPr id="3" name="Content Placeholder 2"/>
          <p:cNvSpPr>
            <a:spLocks noGrp="1"/>
          </p:cNvSpPr>
          <p:nvPr>
            <p:ph idx="1"/>
          </p:nvPr>
        </p:nvSpPr>
        <p:spPr bwMode="black"/>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bwMode="black"/>
        <p:txBody>
          <a:bodyPr/>
          <a:lstStyle/>
          <a:p>
            <a:fld id="{F1900DBB-037B-4BD2-BF69-1E984259B7FE}" type="datetime1">
              <a:rPr lang="en-US" smtClean="0"/>
              <a:t>9/15/2021</a:t>
            </a:fld>
            <a:endParaRPr lang="en-US"/>
          </a:p>
        </p:txBody>
      </p:sp>
      <p:sp>
        <p:nvSpPr>
          <p:cNvPr id="1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99155-4864-43B6-9910-51CCC121FD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0DD6C5-E126-4966-85DE-BF6265CDAC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BF595-8CC5-46AD-837A-4D4682F243BE}"/>
              </a:ext>
            </a:extLst>
          </p:cNvPr>
          <p:cNvSpPr>
            <a:spLocks noGrp="1"/>
          </p:cNvSpPr>
          <p:nvPr>
            <p:ph type="dt" sz="half" idx="10"/>
          </p:nvPr>
        </p:nvSpPr>
        <p:spPr/>
        <p:txBody>
          <a:bodyPr/>
          <a:lstStyle/>
          <a:p>
            <a:fld id="{3E960B72-FD0D-4BB6-9B9E-7D3DB1F94FD9}" type="datetimeFigureOut">
              <a:rPr lang="en-US" smtClean="0"/>
              <a:t>9/15/2021</a:t>
            </a:fld>
            <a:endParaRPr lang="en-US"/>
          </a:p>
        </p:txBody>
      </p:sp>
      <p:sp>
        <p:nvSpPr>
          <p:cNvPr id="5" name="Footer Placeholder 4">
            <a:extLst>
              <a:ext uri="{FF2B5EF4-FFF2-40B4-BE49-F238E27FC236}">
                <a16:creationId xmlns:a16="http://schemas.microsoft.com/office/drawing/2014/main" id="{5E9F6E97-2E28-4364-8763-DD29FA987D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A8D68C-69A5-49D3-961D-AB201E12F28E}"/>
              </a:ext>
            </a:extLst>
          </p:cNvPr>
          <p:cNvSpPr>
            <a:spLocks noGrp="1"/>
          </p:cNvSpPr>
          <p:nvPr>
            <p:ph type="sldNum" sz="quarter" idx="12"/>
          </p:nvPr>
        </p:nvSpPr>
        <p:spPr/>
        <p:txBody>
          <a:bodyPr/>
          <a:lstStyle/>
          <a:p>
            <a:fld id="{7FFF048A-CD58-4D9D-B95A-0F64740F4D70}" type="slidenum">
              <a:rPr lang="en-US" smtClean="0"/>
              <a:t>‹#›</a:t>
            </a:fld>
            <a:endParaRPr lang="en-US"/>
          </a:p>
        </p:txBody>
      </p:sp>
    </p:spTree>
    <p:extLst>
      <p:ext uri="{BB962C8B-B14F-4D97-AF65-F5344CB8AC3E}">
        <p14:creationId xmlns:p14="http://schemas.microsoft.com/office/powerpoint/2010/main" val="11233674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C2C846-9FF6-481C-852A-FD055C3BF5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FDD6F3-86C5-4A2D-82CD-E1D7DE936B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F47939-3B79-47AE-B711-2C5ADCEDBF34}"/>
              </a:ext>
            </a:extLst>
          </p:cNvPr>
          <p:cNvSpPr>
            <a:spLocks noGrp="1"/>
          </p:cNvSpPr>
          <p:nvPr>
            <p:ph type="dt" sz="half" idx="10"/>
          </p:nvPr>
        </p:nvSpPr>
        <p:spPr/>
        <p:txBody>
          <a:bodyPr/>
          <a:lstStyle/>
          <a:p>
            <a:fld id="{3E960B72-FD0D-4BB6-9B9E-7D3DB1F94FD9}" type="datetimeFigureOut">
              <a:rPr lang="en-US" smtClean="0"/>
              <a:t>9/15/2021</a:t>
            </a:fld>
            <a:endParaRPr lang="en-US"/>
          </a:p>
        </p:txBody>
      </p:sp>
      <p:sp>
        <p:nvSpPr>
          <p:cNvPr id="5" name="Footer Placeholder 4">
            <a:extLst>
              <a:ext uri="{FF2B5EF4-FFF2-40B4-BE49-F238E27FC236}">
                <a16:creationId xmlns:a16="http://schemas.microsoft.com/office/drawing/2014/main" id="{BE988F90-3891-46BB-A20F-9345D7FA33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BE305F-3E3F-4579-BD24-FEAC38C11E30}"/>
              </a:ext>
            </a:extLst>
          </p:cNvPr>
          <p:cNvSpPr>
            <a:spLocks noGrp="1"/>
          </p:cNvSpPr>
          <p:nvPr>
            <p:ph type="sldNum" sz="quarter" idx="12"/>
          </p:nvPr>
        </p:nvSpPr>
        <p:spPr/>
        <p:txBody>
          <a:bodyPr/>
          <a:lstStyle/>
          <a:p>
            <a:fld id="{7FFF048A-CD58-4D9D-B95A-0F64740F4D70}" type="slidenum">
              <a:rPr lang="en-US" smtClean="0"/>
              <a:t>‹#›</a:t>
            </a:fld>
            <a:endParaRPr lang="en-US"/>
          </a:p>
        </p:txBody>
      </p:sp>
    </p:spTree>
    <p:extLst>
      <p:ext uri="{BB962C8B-B14F-4D97-AF65-F5344CB8AC3E}">
        <p14:creationId xmlns:p14="http://schemas.microsoft.com/office/powerpoint/2010/main" val="2253545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a:t>Click to edit title</a:t>
            </a:r>
          </a:p>
        </p:txBody>
      </p:sp>
      <p:sp>
        <p:nvSpPr>
          <p:cNvPr id="3" name="Content Placeholder 2"/>
          <p:cNvSpPr>
            <a:spLocks noGrp="1"/>
          </p:cNvSpPr>
          <p:nvPr>
            <p:ph sz="half" idx="1"/>
          </p:nvPr>
        </p:nvSpPr>
        <p:spPr bwMode="auto">
          <a:xfrm>
            <a:off x="838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bwMode="auto">
          <a:xfrm>
            <a:off x="6172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bwMode="black"/>
        <p:txBody>
          <a:bodyPr/>
          <a:lstStyle/>
          <a:p>
            <a:fld id="{2304D76A-41FF-4A15-9B86-64D468FF877B}" type="datetime1">
              <a:rPr lang="en-US" smtClean="0"/>
              <a:t>9/15/2021</a:t>
            </a:fld>
            <a:endParaRPr lang="en-US"/>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t>‹#›</a:t>
            </a:fld>
            <a:endParaRPr lang="en-US"/>
          </a:p>
        </p:txBody>
      </p:sp>
      <p:sp>
        <p:nvSpPr>
          <p:cNvPr id="10" name="Rectangle 9"/>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a:t>Click to edit title</a:t>
            </a:r>
          </a:p>
        </p:txBody>
      </p:sp>
      <p:sp>
        <p:nvSpPr>
          <p:cNvPr id="3" name="Content Placeholder 2"/>
          <p:cNvSpPr>
            <a:spLocks noGrp="1"/>
          </p:cNvSpPr>
          <p:nvPr>
            <p:ph idx="1"/>
          </p:nvPr>
        </p:nvSpPr>
        <p:spPr bwMode="auto">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bwMode="black"/>
        <p:txBody>
          <a:bodyPr/>
          <a:lstStyle/>
          <a:p>
            <a:fld id="{47677E1B-2636-48B4-826F-B8BA24B7D81D}" type="datetime1">
              <a:rPr lang="en-US" smtClean="0"/>
              <a:t>9/15/2021</a:t>
            </a:fld>
            <a:endParaRPr lang="en-US"/>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a:t>Click to edit title</a:t>
            </a:r>
          </a:p>
        </p:txBody>
      </p:sp>
      <p:sp>
        <p:nvSpPr>
          <p:cNvPr id="3" name="Content Placeholder 2"/>
          <p:cNvSpPr>
            <a:spLocks noGrp="1"/>
          </p:cNvSpPr>
          <p:nvPr>
            <p:ph sz="half" idx="1"/>
          </p:nvPr>
        </p:nvSpPr>
        <p:spPr bwMode="auto">
          <a:xfrm>
            <a:off x="838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bwMode="auto">
          <a:xfrm>
            <a:off x="6172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bwMode="black"/>
        <p:txBody>
          <a:bodyPr/>
          <a:lstStyle/>
          <a:p>
            <a:fld id="{43EF7D6D-350A-4895-8ECD-5113B251B87A}" type="datetime1">
              <a:rPr lang="en-US" smtClean="0"/>
              <a:t>9/15/2021</a:t>
            </a:fld>
            <a:endParaRPr lang="en-US"/>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t>‹#›</a:t>
            </a:fld>
            <a:endParaRPr lang="en-US"/>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538010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F6EF2364-85D8-46BB-BE90-E6B7ECBDD703}" type="datetime1">
              <a:rPr lang="en-US" smtClean="0"/>
              <a:t>9/15/2021</a:t>
            </a:fld>
            <a:endParaRPr lang="en-US"/>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 id="2147483820" r:id="rId5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53D55A-81F7-4C13-AADE-19B4E4DAF0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D14AA3-755D-4F71-9FA6-4D5FB1BDDC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39617C-45E6-47D9-8E3E-3E37E8E650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60B72-FD0D-4BB6-9B9E-7D3DB1F94FD9}" type="datetimeFigureOut">
              <a:rPr lang="en-US" smtClean="0"/>
              <a:t>9/15/2021</a:t>
            </a:fld>
            <a:endParaRPr lang="en-US"/>
          </a:p>
        </p:txBody>
      </p:sp>
      <p:sp>
        <p:nvSpPr>
          <p:cNvPr id="5" name="Footer Placeholder 4">
            <a:extLst>
              <a:ext uri="{FF2B5EF4-FFF2-40B4-BE49-F238E27FC236}">
                <a16:creationId xmlns:a16="http://schemas.microsoft.com/office/drawing/2014/main" id="{0FF0D9EE-4EB0-4A23-BE28-70D2DC5B6D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77495E-AE4E-44BE-9B9B-22BD7C0166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FF048A-CD58-4D9D-B95A-0F64740F4D70}" type="slidenum">
              <a:rPr lang="en-US" smtClean="0"/>
              <a:t>‹#›</a:t>
            </a:fld>
            <a:endParaRPr lang="en-US"/>
          </a:p>
        </p:txBody>
      </p:sp>
    </p:spTree>
    <p:extLst>
      <p:ext uri="{BB962C8B-B14F-4D97-AF65-F5344CB8AC3E}">
        <p14:creationId xmlns:p14="http://schemas.microsoft.com/office/powerpoint/2010/main" val="479881418"/>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https://geobrava.wordpress.com/2019/09/11/digital-transformation-a-gap-between-strategy-and-execution/"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pbisrewards.com/blog/what-is-mtss/"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mn.gov/deed/assets/two-levels-support-edison_tcm1045-498051.pdf"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8.sv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mailto:Eryn.Warne@mpls.k12.mn.us"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hyperlink" Target="mailto:Jennifer.Schneider@mpls.k12.mn.u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5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mn.gov/deed/assets/pre-referral-form_tcm1045-498053.docx"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23.sv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mn.gov/deed/assets/planning-meeting-form_tcm1045-498054.docx" TargetMode="External"/><Relationship Id="rId1" Type="http://schemas.openxmlformats.org/officeDocument/2006/relationships/slideLayout" Target="../slideLayouts/slideLayout6.xml"/><Relationship Id="rId4" Type="http://schemas.openxmlformats.org/officeDocument/2006/relationships/image" Target="../media/image25.svg"/></Relationships>
</file>

<file path=ppt/slides/_rels/slide2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mn.gov/deed/job-seekers/disabilities/youth/staff/"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hyperlink" Target="https://youtu.be/VBhOmM5qhsA" TargetMode="External"/><Relationship Id="rId5" Type="http://schemas.openxmlformats.org/officeDocument/2006/relationships/hyperlink" Target="https://mn.gov/deed/assets/career-services-acc_tcm1045-449161.pdf" TargetMode="Externa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8" Type="http://schemas.openxmlformats.org/officeDocument/2006/relationships/hyperlink" Target="mailto:Jennifer.Schneider@mpls.k12.mn.us" TargetMode="External"/><Relationship Id="rId3" Type="http://schemas.openxmlformats.org/officeDocument/2006/relationships/image" Target="../media/image37.png"/><Relationship Id="rId7" Type="http://schemas.openxmlformats.org/officeDocument/2006/relationships/hyperlink" Target="mailto:Alyssa.Klein@state.mn.us" TargetMode="External"/><Relationship Id="rId2" Type="http://schemas.openxmlformats.org/officeDocument/2006/relationships/notesSlide" Target="../notesSlides/notesSlide29.xml"/><Relationship Id="rId1" Type="http://schemas.openxmlformats.org/officeDocument/2006/relationships/slideLayout" Target="../slideLayouts/slideLayout52.xml"/><Relationship Id="rId6" Type="http://schemas.openxmlformats.org/officeDocument/2006/relationships/hyperlink" Target="mailto:Stephanie.LoRusso@state.mn.us" TargetMode="External"/><Relationship Id="rId11" Type="http://schemas.openxmlformats.org/officeDocument/2006/relationships/hyperlink" Target="mailto:Lindsey.Jo.Horowitz@state.mn.us" TargetMode="External"/><Relationship Id="rId5" Type="http://schemas.openxmlformats.org/officeDocument/2006/relationships/hyperlink" Target="mailto:Song.Lee@state.mn.us" TargetMode="External"/><Relationship Id="rId10" Type="http://schemas.openxmlformats.org/officeDocument/2006/relationships/hyperlink" Target="mailto:Deborah.Nelson@mpls.k12.mn.us" TargetMode="External"/><Relationship Id="rId4" Type="http://schemas.openxmlformats.org/officeDocument/2006/relationships/hyperlink" Target="http://www.pngall.com/thank-you-png" TargetMode="External"/><Relationship Id="rId9" Type="http://schemas.openxmlformats.org/officeDocument/2006/relationships/hyperlink" Target="mailto:MaryAnn.Sulik@mpls.k12.mn.u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0.xml"/><Relationship Id="rId4" Type="http://schemas.openxmlformats.org/officeDocument/2006/relationships/hyperlink" Target="https://disabilityhubmn.org/for-professionals/work/e1mn-partnership/"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Collaborating with Vocational Rehabilitation Services (VRS) in Providing Pre-Employment Transition Services (Pre-ETS)</a:t>
            </a:r>
          </a:p>
        </p:txBody>
      </p:sp>
      <p:pic>
        <p:nvPicPr>
          <p:cNvPr id="7" name="Picture 6" descr="Minnesota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457806" y="5715387"/>
            <a:ext cx="3234329" cy="1077031"/>
          </a:xfrm>
          <a:prstGeom prst="rect">
            <a:avLst/>
          </a:prstGeom>
        </p:spPr>
      </p:pic>
      <p:sp>
        <p:nvSpPr>
          <p:cNvPr id="8" name="Text Placeholder 7">
            <a:extLst>
              <a:ext uri="{FF2B5EF4-FFF2-40B4-BE49-F238E27FC236}">
                <a16:creationId xmlns:a16="http://schemas.microsoft.com/office/drawing/2014/main" id="{7485B5AF-A402-4D23-9F68-B3D74F24AF47}"/>
              </a:ext>
            </a:extLst>
          </p:cNvPr>
          <p:cNvSpPr>
            <a:spLocks noGrp="1"/>
          </p:cNvSpPr>
          <p:nvPr>
            <p:ph type="body" sz="quarter" idx="14"/>
          </p:nvPr>
        </p:nvSpPr>
        <p:spPr/>
        <p:txBody>
          <a:bodyPr/>
          <a:lstStyle/>
          <a:p>
            <a:r>
              <a:rPr lang="en-US" dirty="0"/>
              <a:t>Training for MPS Staff at Edison High School</a:t>
            </a:r>
          </a:p>
          <a:p>
            <a:r>
              <a:rPr lang="en-US" dirty="0"/>
              <a:t>Fall 2021</a:t>
            </a:r>
          </a:p>
        </p:txBody>
      </p:sp>
      <p:sp>
        <p:nvSpPr>
          <p:cNvPr id="3" name="Slide Number Placeholder 2">
            <a:extLst>
              <a:ext uri="{FF2B5EF4-FFF2-40B4-BE49-F238E27FC236}">
                <a16:creationId xmlns:a16="http://schemas.microsoft.com/office/drawing/2014/main" id="{F49C0CA4-96AB-4826-AD20-8409827E7265}"/>
              </a:ext>
            </a:extLst>
          </p:cNvPr>
          <p:cNvSpPr>
            <a:spLocks noGrp="1"/>
          </p:cNvSpPr>
          <p:nvPr>
            <p:ph type="sldNum" sz="quarter" idx="16"/>
          </p:nvPr>
        </p:nvSpPr>
        <p:spPr>
          <a:xfrm>
            <a:off x="19119538" y="12068562"/>
            <a:ext cx="1462668" cy="365125"/>
          </a:xfrm>
        </p:spPr>
        <p:txBody>
          <a:bodyPr/>
          <a:lstStyle/>
          <a:p>
            <a:fld id="{48F63A3B-78C7-47BE-AE5E-E10140E04643}" type="slidenum">
              <a:rPr lang="en-US" smtClean="0"/>
              <a:pPr/>
              <a:t>1</a:t>
            </a:fld>
            <a:endParaRPr lang="en-US"/>
          </a:p>
        </p:txBody>
      </p:sp>
      <p:pic>
        <p:nvPicPr>
          <p:cNvPr id="1027" name="Picture 3" descr="Minneapolis Public Schools logo that says &quot;MPS&quot;">
            <a:extLst>
              <a:ext uri="{FF2B5EF4-FFF2-40B4-BE49-F238E27FC236}">
                <a16:creationId xmlns:a16="http://schemas.microsoft.com/office/drawing/2014/main" id="{BA801690-9F1B-4A19-9E51-A45EBCEA2D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5303" y="2613547"/>
            <a:ext cx="4056770" cy="1575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Minneapolis Public Schools logo that says &quot;MPS&quot;">
            <a:extLst>
              <a:ext uri="{FF2B5EF4-FFF2-40B4-BE49-F238E27FC236}">
                <a16:creationId xmlns:a16="http://schemas.microsoft.com/office/drawing/2014/main" id="{702FAB8A-2499-4018-AADB-943C05D8F2C2}"/>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contrast="-3000"/>
                    </a14:imgEffect>
                  </a14:imgLayer>
                </a14:imgProps>
              </a:ext>
              <a:ext uri="{28A0092B-C50C-407E-A947-70E740481C1C}">
                <a14:useLocalDpi xmlns:a14="http://schemas.microsoft.com/office/drawing/2010/main" val="0"/>
              </a:ext>
            </a:extLst>
          </a:blip>
          <a:srcRect/>
          <a:stretch>
            <a:fillRect/>
          </a:stretch>
        </p:blipFill>
        <p:spPr bwMode="auto">
          <a:xfrm>
            <a:off x="9234756" y="5715387"/>
            <a:ext cx="2187575"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6907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a:bodyPr>
          <a:lstStyle/>
          <a:p>
            <a:pPr algn="ctr"/>
            <a:r>
              <a:rPr lang="en-US"/>
              <a:t>Pre-ETS Availability</a:t>
            </a:r>
          </a:p>
        </p:txBody>
      </p:sp>
      <p:pic>
        <p:nvPicPr>
          <p:cNvPr id="5" name="Picture 2" descr="Minnesota map"/>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98664" l="0" r="96531">
                        <a14:backgroundMark x1="37143" y1="3244" x2="94490" y2="12405"/>
                        <a14:backgroundMark x1="91633" y1="24618" x2="65714" y2="56489"/>
                        <a14:backgroundMark x1="67143" y1="55916" x2="83878" y2="92176"/>
                      </a14:backgroundRemoval>
                    </a14:imgEffect>
                    <a14:imgEffect>
                      <a14:artisticPencilGrayscale/>
                    </a14:imgEffect>
                    <a14:imgEffect>
                      <a14:sharpenSoften amount="-64000"/>
                    </a14:imgEffect>
                    <a14:imgEffect>
                      <a14:brightnessContrast bright="20000"/>
                    </a14:imgEffect>
                  </a14:imgLayer>
                </a14:imgProps>
              </a:ext>
              <a:ext uri="{28A0092B-C50C-407E-A947-70E740481C1C}">
                <a14:useLocalDpi xmlns:a14="http://schemas.microsoft.com/office/drawing/2010/main" val="0"/>
              </a:ext>
            </a:extLst>
          </a:blip>
          <a:srcRect/>
          <a:stretch/>
        </p:blipFill>
        <p:spPr bwMode="auto">
          <a:xfrm>
            <a:off x="790124" y="2438399"/>
            <a:ext cx="3007177" cy="32385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cNvSpPr>
            <a:spLocks noGrp="1"/>
          </p:cNvSpPr>
          <p:nvPr>
            <p:ph idx="1"/>
          </p:nvPr>
        </p:nvSpPr>
        <p:spPr>
          <a:xfrm>
            <a:off x="4251959" y="1875433"/>
            <a:ext cx="7330441" cy="4663479"/>
          </a:xfrm>
        </p:spPr>
        <p:txBody>
          <a:bodyPr>
            <a:noAutofit/>
          </a:bodyPr>
          <a:lstStyle/>
          <a:p>
            <a:pPr>
              <a:spcBef>
                <a:spcPts val="1200"/>
              </a:spcBef>
            </a:pPr>
            <a:r>
              <a:rPr lang="en-US" sz="4000">
                <a:solidFill>
                  <a:srgbClr val="002060"/>
                </a:solidFill>
              </a:rPr>
              <a:t>Are provided in </a:t>
            </a:r>
            <a:r>
              <a:rPr lang="en-US" sz="4000" b="1">
                <a:solidFill>
                  <a:srgbClr val="002060"/>
                </a:solidFill>
              </a:rPr>
              <a:t>collaboration</a:t>
            </a:r>
            <a:r>
              <a:rPr lang="en-US" sz="4000">
                <a:solidFill>
                  <a:srgbClr val="002060"/>
                </a:solidFill>
              </a:rPr>
              <a:t> between schools and VRS</a:t>
            </a:r>
          </a:p>
          <a:p>
            <a:pPr lvl="1">
              <a:spcBef>
                <a:spcPts val="1200"/>
              </a:spcBef>
            </a:pPr>
            <a:r>
              <a:rPr lang="en-US" sz="3200">
                <a:solidFill>
                  <a:srgbClr val="002060"/>
                </a:solidFill>
              </a:rPr>
              <a:t>Must be </a:t>
            </a:r>
            <a:r>
              <a:rPr lang="en-US" sz="3200" b="1">
                <a:solidFill>
                  <a:srgbClr val="002060"/>
                </a:solidFill>
              </a:rPr>
              <a:t>made </a:t>
            </a:r>
            <a:r>
              <a:rPr lang="en-US" sz="3200" b="1" u="sng">
                <a:solidFill>
                  <a:srgbClr val="002060"/>
                </a:solidFill>
              </a:rPr>
              <a:t>available</a:t>
            </a:r>
            <a:r>
              <a:rPr lang="en-US" sz="3200" b="1">
                <a:solidFill>
                  <a:srgbClr val="002060"/>
                </a:solidFill>
              </a:rPr>
              <a:t> statewide </a:t>
            </a:r>
            <a:r>
              <a:rPr lang="en-US" sz="3200">
                <a:solidFill>
                  <a:srgbClr val="002060"/>
                </a:solidFill>
              </a:rPr>
              <a:t>to all students with disabilities</a:t>
            </a:r>
          </a:p>
          <a:p>
            <a:pPr lvl="1">
              <a:spcBef>
                <a:spcPts val="1200"/>
              </a:spcBef>
            </a:pPr>
            <a:r>
              <a:rPr lang="en-US" sz="3200" b="1">
                <a:solidFill>
                  <a:srgbClr val="002060"/>
                </a:solidFill>
              </a:rPr>
              <a:t>Any student </a:t>
            </a:r>
            <a:r>
              <a:rPr lang="en-US" sz="3200">
                <a:solidFill>
                  <a:srgbClr val="002060"/>
                </a:solidFill>
              </a:rPr>
              <a:t>with a disability who is age 14-21 can receive Pre-ETS</a:t>
            </a:r>
          </a:p>
        </p:txBody>
      </p:sp>
      <p:sp>
        <p:nvSpPr>
          <p:cNvPr id="4" name="Slide Number Placeholder 3"/>
          <p:cNvSpPr>
            <a:spLocks noGrp="1"/>
          </p:cNvSpPr>
          <p:nvPr>
            <p:ph type="sldNum" sz="quarter" idx="12"/>
          </p:nvPr>
        </p:nvSpPr>
        <p:spPr/>
        <p:txBody>
          <a:bodyPr/>
          <a:lstStyle/>
          <a:p>
            <a:fld id="{219423AA-D6A9-480C-A230-10B9B86FCA23}" type="slidenum">
              <a:rPr lang="en-US" sz="2000" smtClean="0"/>
              <a:t>10</a:t>
            </a:fld>
            <a:endParaRPr lang="en-US" sz="2000"/>
          </a:p>
        </p:txBody>
      </p:sp>
    </p:spTree>
    <p:extLst>
      <p:ext uri="{BB962C8B-B14F-4D97-AF65-F5344CB8AC3E}">
        <p14:creationId xmlns:p14="http://schemas.microsoft.com/office/powerpoint/2010/main" val="4031947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4F142-D688-42D1-A88F-F2A2375D60AE}"/>
              </a:ext>
            </a:extLst>
          </p:cNvPr>
          <p:cNvSpPr>
            <a:spLocks noGrp="1"/>
          </p:cNvSpPr>
          <p:nvPr>
            <p:ph type="title"/>
          </p:nvPr>
        </p:nvSpPr>
        <p:spPr/>
        <p:txBody>
          <a:bodyPr/>
          <a:lstStyle/>
          <a:p>
            <a:pPr algn="ctr"/>
            <a:r>
              <a:rPr lang="en-US"/>
              <a:t>MPS Pre-ETS Project</a:t>
            </a:r>
          </a:p>
        </p:txBody>
      </p:sp>
      <p:sp>
        <p:nvSpPr>
          <p:cNvPr id="3" name="Content Placeholder 2">
            <a:extLst>
              <a:ext uri="{FF2B5EF4-FFF2-40B4-BE49-F238E27FC236}">
                <a16:creationId xmlns:a16="http://schemas.microsoft.com/office/drawing/2014/main" id="{77337512-B6BA-489D-9027-5B2BBC6068B7}"/>
              </a:ext>
            </a:extLst>
          </p:cNvPr>
          <p:cNvSpPr>
            <a:spLocks noGrp="1"/>
          </p:cNvSpPr>
          <p:nvPr>
            <p:ph idx="1"/>
          </p:nvPr>
        </p:nvSpPr>
        <p:spPr/>
        <p:txBody>
          <a:bodyPr>
            <a:normAutofit lnSpcReduction="10000"/>
          </a:bodyPr>
          <a:lstStyle/>
          <a:p>
            <a:r>
              <a:rPr lang="en-US" dirty="0"/>
              <a:t>VRS has been partnering with MPS for 2+ years on a Pre-ETS project</a:t>
            </a:r>
          </a:p>
          <a:p>
            <a:pPr lvl="1"/>
            <a:r>
              <a:rPr lang="en-US" dirty="0"/>
              <a:t>Schools: Edison and Southwest. Will go district-wide in 2022. (Also a statewide demonstration project!)</a:t>
            </a:r>
          </a:p>
          <a:p>
            <a:r>
              <a:rPr lang="en-US" dirty="0"/>
              <a:t>Components of project:</a:t>
            </a:r>
          </a:p>
          <a:p>
            <a:pPr lvl="1"/>
            <a:r>
              <a:rPr lang="en-US" dirty="0"/>
              <a:t>Consistent approach for identifying students, providing outreach, tracking, and partnering together </a:t>
            </a:r>
          </a:p>
          <a:p>
            <a:pPr lvl="1"/>
            <a:r>
              <a:rPr lang="en-US" dirty="0"/>
              <a:t>Ensure students with disabilities get full access to general education programming and supports (</a:t>
            </a:r>
            <a:r>
              <a:rPr lang="en-US" dirty="0" err="1"/>
              <a:t>ie</a:t>
            </a:r>
            <a:r>
              <a:rPr lang="en-US" dirty="0"/>
              <a:t>. My Life Plan, Naviance, school counselors)</a:t>
            </a:r>
          </a:p>
          <a:p>
            <a:pPr lvl="1"/>
            <a:r>
              <a:rPr lang="en-US" dirty="0"/>
              <a:t>Jennifer Schneider: MPS Lead Transition Ambassador; each school will have a Transition Ambassador (TA)</a:t>
            </a:r>
          </a:p>
        </p:txBody>
      </p:sp>
      <p:sp>
        <p:nvSpPr>
          <p:cNvPr id="4" name="Slide Number Placeholder 3">
            <a:extLst>
              <a:ext uri="{FF2B5EF4-FFF2-40B4-BE49-F238E27FC236}">
                <a16:creationId xmlns:a16="http://schemas.microsoft.com/office/drawing/2014/main" id="{386DCAE1-151A-4F0F-B95E-6411F5D21157}"/>
              </a:ext>
            </a:extLst>
          </p:cNvPr>
          <p:cNvSpPr>
            <a:spLocks noGrp="1"/>
          </p:cNvSpPr>
          <p:nvPr>
            <p:ph type="sldNum" sz="quarter" idx="12"/>
          </p:nvPr>
        </p:nvSpPr>
        <p:spPr/>
        <p:txBody>
          <a:bodyPr/>
          <a:lstStyle/>
          <a:p>
            <a:fld id="{48F63A3B-78C7-47BE-AE5E-E10140E04643}" type="slidenum">
              <a:rPr lang="en-US" smtClean="0"/>
              <a:t>11</a:t>
            </a:fld>
            <a:endParaRPr lang="en-US"/>
          </a:p>
        </p:txBody>
      </p:sp>
    </p:spTree>
    <p:extLst>
      <p:ext uri="{BB962C8B-B14F-4D97-AF65-F5344CB8AC3E}">
        <p14:creationId xmlns:p14="http://schemas.microsoft.com/office/powerpoint/2010/main" val="4223941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66476-AB2D-480A-AB27-80A86876596A}"/>
              </a:ext>
            </a:extLst>
          </p:cNvPr>
          <p:cNvSpPr>
            <a:spLocks noGrp="1"/>
          </p:cNvSpPr>
          <p:nvPr>
            <p:ph type="title"/>
          </p:nvPr>
        </p:nvSpPr>
        <p:spPr/>
        <p:txBody>
          <a:bodyPr/>
          <a:lstStyle/>
          <a:p>
            <a:pPr algn="ctr"/>
            <a:r>
              <a:rPr lang="en-US"/>
              <a:t>Schools are the primary provider of Pre-ETS…</a:t>
            </a:r>
          </a:p>
        </p:txBody>
      </p:sp>
      <p:pic>
        <p:nvPicPr>
          <p:cNvPr id="7" name="Picture 6" descr="Image of eight people on a bridge. The center of the bridge has a gap right in the middle with a lightbulb filling the gap. Four people are on one side of the bridge and four people are on the other.">
            <a:extLst>
              <a:ext uri="{FF2B5EF4-FFF2-40B4-BE49-F238E27FC236}">
                <a16:creationId xmlns:a16="http://schemas.microsoft.com/office/drawing/2014/main" id="{23D62A6D-12C3-4350-8C81-A5F940CB599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190508" y="1890102"/>
            <a:ext cx="5810983" cy="3587314"/>
          </a:xfrm>
          <a:prstGeom prst="rect">
            <a:avLst/>
          </a:prstGeom>
        </p:spPr>
      </p:pic>
      <p:sp>
        <p:nvSpPr>
          <p:cNvPr id="3" name="Content Placeholder 2" descr="A bridge with people on both sides and a lightbulb in the middle that is filling the gap.">
            <a:extLst>
              <a:ext uri="{FF2B5EF4-FFF2-40B4-BE49-F238E27FC236}">
                <a16:creationId xmlns:a16="http://schemas.microsoft.com/office/drawing/2014/main" id="{7289AC01-4B29-44AC-A51F-B18DA4DAD2E9}"/>
              </a:ext>
            </a:extLst>
          </p:cNvPr>
          <p:cNvSpPr>
            <a:spLocks noGrp="1"/>
          </p:cNvSpPr>
          <p:nvPr>
            <p:ph idx="1"/>
          </p:nvPr>
        </p:nvSpPr>
        <p:spPr>
          <a:xfrm>
            <a:off x="838200" y="1825624"/>
            <a:ext cx="10515600" cy="4530725"/>
          </a:xfrm>
        </p:spPr>
        <p:txBody>
          <a:bodyPr>
            <a:normAutofit fontScale="92500" lnSpcReduction="10000"/>
          </a:bodyPr>
          <a:lstStyle/>
          <a:p>
            <a:pPr marL="0" indent="0">
              <a:buNone/>
            </a:pPr>
            <a:endParaRPr lang="en-US" dirty="0"/>
          </a:p>
          <a:p>
            <a:pPr marL="0" indent="0">
              <a:buNone/>
            </a:pPr>
            <a:endParaRPr lang="en-US" dirty="0"/>
          </a:p>
          <a:p>
            <a:pPr marL="0" indent="0" algn="r">
              <a:buNone/>
            </a:pPr>
            <a:endParaRPr lang="en-US" sz="3600" dirty="0"/>
          </a:p>
          <a:p>
            <a:pPr marL="0" indent="0" algn="r">
              <a:buNone/>
            </a:pPr>
            <a:endParaRPr lang="en-US" sz="3600" dirty="0"/>
          </a:p>
          <a:p>
            <a:pPr marL="0" indent="0" algn="r">
              <a:buNone/>
            </a:pPr>
            <a:endParaRPr lang="en-US" sz="3600" dirty="0"/>
          </a:p>
          <a:p>
            <a:pPr marL="0" indent="0" algn="r">
              <a:buNone/>
            </a:pPr>
            <a:endParaRPr lang="en-US" sz="3600" dirty="0"/>
          </a:p>
          <a:p>
            <a:pPr marL="0" indent="0" algn="ctr">
              <a:buNone/>
            </a:pPr>
            <a:r>
              <a:rPr lang="en-US" sz="3600" dirty="0">
                <a:solidFill>
                  <a:srgbClr val="002060"/>
                </a:solidFill>
              </a:rPr>
              <a:t>…but VRS can help fill in the gaps</a:t>
            </a:r>
          </a:p>
        </p:txBody>
      </p:sp>
      <p:sp>
        <p:nvSpPr>
          <p:cNvPr id="4" name="Slide Number Placeholder 3">
            <a:extLst>
              <a:ext uri="{FF2B5EF4-FFF2-40B4-BE49-F238E27FC236}">
                <a16:creationId xmlns:a16="http://schemas.microsoft.com/office/drawing/2014/main" id="{2500855F-B36D-4D10-9C5C-08A062CF7C59}"/>
              </a:ext>
            </a:extLst>
          </p:cNvPr>
          <p:cNvSpPr>
            <a:spLocks noGrp="1"/>
          </p:cNvSpPr>
          <p:nvPr>
            <p:ph type="sldNum" sz="quarter" idx="12"/>
          </p:nvPr>
        </p:nvSpPr>
        <p:spPr/>
        <p:txBody>
          <a:bodyPr/>
          <a:lstStyle/>
          <a:p>
            <a:fld id="{48F63A3B-78C7-47BE-AE5E-E10140E04643}" type="slidenum">
              <a:rPr lang="en-US" smtClean="0"/>
              <a:t>12</a:t>
            </a:fld>
            <a:endParaRPr lang="en-US"/>
          </a:p>
        </p:txBody>
      </p:sp>
    </p:spTree>
    <p:extLst>
      <p:ext uri="{BB962C8B-B14F-4D97-AF65-F5344CB8AC3E}">
        <p14:creationId xmlns:p14="http://schemas.microsoft.com/office/powerpoint/2010/main" val="2315388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9BDC4-D698-4AEA-A589-360CB983BEB0}"/>
              </a:ext>
            </a:extLst>
          </p:cNvPr>
          <p:cNvSpPr>
            <a:spLocks noGrp="1"/>
          </p:cNvSpPr>
          <p:nvPr>
            <p:ph type="title"/>
          </p:nvPr>
        </p:nvSpPr>
        <p:spPr/>
        <p:txBody>
          <a:bodyPr/>
          <a:lstStyle/>
          <a:p>
            <a:pPr algn="ctr"/>
            <a:r>
              <a:rPr lang="en-US"/>
              <a:t>How Schools and VRS </a:t>
            </a:r>
            <a:br>
              <a:rPr lang="en-US"/>
            </a:br>
            <a:r>
              <a:rPr lang="en-US"/>
              <a:t>Provide Pre-ETS to Students in MN/MPS</a:t>
            </a:r>
          </a:p>
        </p:txBody>
      </p:sp>
      <p:sp>
        <p:nvSpPr>
          <p:cNvPr id="4" name="Slide Number Placeholder 3">
            <a:extLst>
              <a:ext uri="{FF2B5EF4-FFF2-40B4-BE49-F238E27FC236}">
                <a16:creationId xmlns:a16="http://schemas.microsoft.com/office/drawing/2014/main" id="{B36C5E12-0049-4961-88EB-EEBA4DB9A983}"/>
              </a:ext>
            </a:extLst>
          </p:cNvPr>
          <p:cNvSpPr>
            <a:spLocks noGrp="1"/>
          </p:cNvSpPr>
          <p:nvPr>
            <p:ph type="sldNum" sz="quarter" idx="12"/>
          </p:nvPr>
        </p:nvSpPr>
        <p:spPr>
          <a:xfrm>
            <a:off x="8075470" y="6356350"/>
            <a:ext cx="1462668" cy="365125"/>
          </a:xfrm>
        </p:spPr>
        <p:txBody>
          <a:bodyPr/>
          <a:lstStyle/>
          <a:p>
            <a:fld id="{48F63A3B-78C7-47BE-AE5E-E10140E04643}" type="slidenum">
              <a:rPr lang="en-US" smtClean="0"/>
              <a:t>13</a:t>
            </a:fld>
            <a:endParaRPr lang="en-US"/>
          </a:p>
        </p:txBody>
      </p:sp>
      <p:graphicFrame>
        <p:nvGraphicFramePr>
          <p:cNvPr id="17" name="Diagram 16" descr="Personal Learning Plans: All students ages 14 -21.&#10;All Students with disabilities. Pre-ETS are a part of PLP and IEP transition services.&#10;VRS PE Services for students with disabilities whose needs are not met by school alone.&#10;VRS full VR program for students with disabilities whose needs are not met by schools and PE services.">
            <a:extLst>
              <a:ext uri="{FF2B5EF4-FFF2-40B4-BE49-F238E27FC236}">
                <a16:creationId xmlns:a16="http://schemas.microsoft.com/office/drawing/2014/main" id="{FE30FDB3-1CA2-4C2A-B474-C99C614C82C5}"/>
              </a:ext>
            </a:extLst>
          </p:cNvPr>
          <p:cNvGraphicFramePr/>
          <p:nvPr>
            <p:extLst>
              <p:ext uri="{D42A27DB-BD31-4B8C-83A1-F6EECF244321}">
                <p14:modId xmlns:p14="http://schemas.microsoft.com/office/powerpoint/2010/main" val="3870792469"/>
              </p:ext>
            </p:extLst>
          </p:nvPr>
        </p:nvGraphicFramePr>
        <p:xfrm>
          <a:off x="2540876" y="1759680"/>
          <a:ext cx="7110248" cy="4596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 Box 4">
            <a:extLst>
              <a:ext uri="{FF2B5EF4-FFF2-40B4-BE49-F238E27FC236}">
                <a16:creationId xmlns:a16="http://schemas.microsoft.com/office/drawing/2014/main" id="{A3AB8E6A-87D5-46BC-8A8F-46F63D05F600}"/>
              </a:ext>
            </a:extLst>
          </p:cNvPr>
          <p:cNvSpPr txBox="1">
            <a:spLocks noChangeArrowheads="1"/>
          </p:cNvSpPr>
          <p:nvPr/>
        </p:nvSpPr>
        <p:spPr bwMode="auto">
          <a:xfrm>
            <a:off x="7469112" y="5095150"/>
            <a:ext cx="2699016" cy="5232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VRS </a:t>
            </a:r>
            <a:r>
              <a:rPr lang="en-US" altLang="en-US" sz="1400">
                <a:solidFill>
                  <a:srgbClr val="000000"/>
                </a:solidFill>
                <a:latin typeface="Calibri" panose="020F0502020204030204" pitchFamily="34" charset="0"/>
                <a:ea typeface="Times New Roman" panose="02020603050405020304" pitchFamily="18" charset="0"/>
                <a:cs typeface="Calibri" panose="020F0502020204030204" pitchFamily="34" charset="0"/>
              </a:rPr>
              <a:t>“</a:t>
            </a:r>
            <a:r>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VR Career Services”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(“Pre-ETS Plus”)</a:t>
            </a: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 name="Text Box 3">
            <a:extLst>
              <a:ext uri="{FF2B5EF4-FFF2-40B4-BE49-F238E27FC236}">
                <a16:creationId xmlns:a16="http://schemas.microsoft.com/office/drawing/2014/main" id="{3FA57217-950F-4746-8246-60CD5985AF1F}"/>
              </a:ext>
            </a:extLst>
          </p:cNvPr>
          <p:cNvSpPr txBox="1">
            <a:spLocks noChangeArrowheads="1"/>
          </p:cNvSpPr>
          <p:nvPr/>
        </p:nvSpPr>
        <p:spPr bwMode="auto">
          <a:xfrm>
            <a:off x="7469111" y="4141727"/>
            <a:ext cx="2811357" cy="5232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VRS </a:t>
            </a:r>
            <a:r>
              <a:rPr lang="en-US" altLang="en-US" sz="1400">
                <a:solidFill>
                  <a:srgbClr val="000000"/>
                </a:solidFill>
                <a:latin typeface="Calibri" panose="020F0502020204030204" pitchFamily="34" charset="0"/>
                <a:ea typeface="Times New Roman" panose="02020603050405020304" pitchFamily="18" charset="0"/>
                <a:cs typeface="Calibri" panose="020F0502020204030204" pitchFamily="34" charset="0"/>
              </a:rPr>
              <a:t>“Introductory Career</a:t>
            </a:r>
            <a:r>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Services” (“Pre-ETS Only”)</a:t>
            </a: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 name="Text Box 5">
            <a:extLst>
              <a:ext uri="{FF2B5EF4-FFF2-40B4-BE49-F238E27FC236}">
                <a16:creationId xmlns:a16="http://schemas.microsoft.com/office/drawing/2014/main" id="{DFF683A6-8735-4D72-884C-3CE0EAC40C4A}"/>
              </a:ext>
            </a:extLst>
          </p:cNvPr>
          <p:cNvSpPr txBox="1">
            <a:spLocks noChangeArrowheads="1"/>
          </p:cNvSpPr>
          <p:nvPr/>
        </p:nvSpPr>
        <p:spPr bwMode="auto">
          <a:xfrm>
            <a:off x="7469111" y="2984720"/>
            <a:ext cx="3373059" cy="5232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School provides Pre-ETS as part of PLP/</a:t>
            </a:r>
            <a:r>
              <a:rPr lang="en-US" alt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MLP, CTE</a:t>
            </a: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altLang="en-US" sz="1400" b="0" i="0" u="sng"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and</a:t>
            </a: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IEP transition services</a:t>
            </a: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1" name="Text Box 2">
            <a:extLst>
              <a:ext uri="{FF2B5EF4-FFF2-40B4-BE49-F238E27FC236}">
                <a16:creationId xmlns:a16="http://schemas.microsoft.com/office/drawing/2014/main" id="{D1F83C07-4970-4DB5-B49E-BABF19CB2E75}"/>
              </a:ext>
            </a:extLst>
          </p:cNvPr>
          <p:cNvSpPr txBox="1">
            <a:spLocks noChangeArrowheads="1"/>
          </p:cNvSpPr>
          <p:nvPr/>
        </p:nvSpPr>
        <p:spPr bwMode="auto">
          <a:xfrm>
            <a:off x="7469112" y="2110590"/>
            <a:ext cx="4627094" cy="5232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School provides as part of Personal Learning Plans (PLPs)/My Life Plan (MLP) and Career and Tech Ed (CTE)</a:t>
            </a: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2627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83E79-661E-4FFA-9A61-270395F69A2E}"/>
              </a:ext>
            </a:extLst>
          </p:cNvPr>
          <p:cNvSpPr>
            <a:spLocks noGrp="1"/>
          </p:cNvSpPr>
          <p:nvPr>
            <p:ph type="title"/>
          </p:nvPr>
        </p:nvSpPr>
        <p:spPr/>
        <p:txBody>
          <a:bodyPr/>
          <a:lstStyle/>
          <a:p>
            <a:pPr algn="ctr"/>
            <a:r>
              <a:rPr lang="en-US" dirty="0"/>
              <a:t>Think “Multi-Tiered System of Supports” (</a:t>
            </a:r>
            <a:r>
              <a:rPr lang="en-US" dirty="0">
                <a:solidFill>
                  <a:srgbClr val="00B0F0"/>
                </a:solidFill>
                <a:hlinkClick r:id="rId3">
                  <a:extLst>
                    <a:ext uri="{A12FA001-AC4F-418D-AE19-62706E023703}">
                      <ahyp:hlinkClr xmlns:ahyp="http://schemas.microsoft.com/office/drawing/2018/hyperlinkcolor" val="tx"/>
                    </a:ext>
                  </a:extLst>
                </a:hlinkClick>
              </a:rPr>
              <a:t>MTSS</a:t>
            </a:r>
            <a:r>
              <a:rPr lang="en-US" dirty="0"/>
              <a:t>)</a:t>
            </a:r>
          </a:p>
        </p:txBody>
      </p:sp>
      <p:sp>
        <p:nvSpPr>
          <p:cNvPr id="3" name="Content Placeholder 2">
            <a:extLst>
              <a:ext uri="{FF2B5EF4-FFF2-40B4-BE49-F238E27FC236}">
                <a16:creationId xmlns:a16="http://schemas.microsoft.com/office/drawing/2014/main" id="{03232FAB-D774-426A-A6F5-07212B4739BD}"/>
              </a:ext>
            </a:extLst>
          </p:cNvPr>
          <p:cNvSpPr>
            <a:spLocks noGrp="1"/>
          </p:cNvSpPr>
          <p:nvPr>
            <p:ph idx="1"/>
          </p:nvPr>
        </p:nvSpPr>
        <p:spPr>
          <a:xfrm>
            <a:off x="533400" y="2005012"/>
            <a:ext cx="5562600" cy="4351338"/>
          </a:xfrm>
        </p:spPr>
        <p:txBody>
          <a:bodyPr>
            <a:noAutofit/>
          </a:bodyPr>
          <a:lstStyle/>
          <a:p>
            <a:r>
              <a:rPr lang="en-US" sz="2800" dirty="0"/>
              <a:t>First tier: We want all students with disabilities to have equitable access to services as same age peers (My Life Plan, CTE, etc.)</a:t>
            </a:r>
          </a:p>
          <a:p>
            <a:r>
              <a:rPr lang="en-US" sz="2800" dirty="0"/>
              <a:t>Second tier: Additional transition supports through special education</a:t>
            </a:r>
          </a:p>
          <a:p>
            <a:r>
              <a:rPr lang="en-US" sz="2800" dirty="0"/>
              <a:t>Third tier: Additional supports through VRS </a:t>
            </a:r>
          </a:p>
        </p:txBody>
      </p:sp>
      <p:sp>
        <p:nvSpPr>
          <p:cNvPr id="4" name="Slide Number Placeholder 3">
            <a:extLst>
              <a:ext uri="{FF2B5EF4-FFF2-40B4-BE49-F238E27FC236}">
                <a16:creationId xmlns:a16="http://schemas.microsoft.com/office/drawing/2014/main" id="{831C2F4C-228B-4AB8-82A8-B2B5472F317B}"/>
              </a:ext>
            </a:extLst>
          </p:cNvPr>
          <p:cNvSpPr>
            <a:spLocks noGrp="1"/>
          </p:cNvSpPr>
          <p:nvPr>
            <p:ph type="sldNum" sz="quarter" idx="12"/>
          </p:nvPr>
        </p:nvSpPr>
        <p:spPr/>
        <p:txBody>
          <a:bodyPr/>
          <a:lstStyle/>
          <a:p>
            <a:fld id="{48F63A3B-78C7-47BE-AE5E-E10140E04643}" type="slidenum">
              <a:rPr lang="en-US" smtClean="0"/>
              <a:t>14</a:t>
            </a:fld>
            <a:endParaRPr lang="en-US"/>
          </a:p>
        </p:txBody>
      </p:sp>
      <p:pic>
        <p:nvPicPr>
          <p:cNvPr id="1028" name="Picture 4" descr="three tiers of MTSS">
            <a:extLst>
              <a:ext uri="{FF2B5EF4-FFF2-40B4-BE49-F238E27FC236}">
                <a16:creationId xmlns:a16="http://schemas.microsoft.com/office/drawing/2014/main" id="{2FF9B415-119E-4C79-BF5A-E517AF3525E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009" r="19330"/>
          <a:stretch/>
        </p:blipFill>
        <p:spPr bwMode="auto">
          <a:xfrm>
            <a:off x="6400800" y="2137105"/>
            <a:ext cx="5444197" cy="3728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634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55984-7894-4790-AE6A-7BB3EF46E95E}"/>
              </a:ext>
            </a:extLst>
          </p:cNvPr>
          <p:cNvSpPr>
            <a:spLocks noGrp="1"/>
          </p:cNvSpPr>
          <p:nvPr>
            <p:ph type="title"/>
          </p:nvPr>
        </p:nvSpPr>
        <p:spPr/>
        <p:txBody>
          <a:bodyPr/>
          <a:lstStyle/>
          <a:p>
            <a:pPr algn="ctr"/>
            <a:r>
              <a:rPr lang="en-US"/>
              <a:t>MPS PLP: My Life Plan (MLP)</a:t>
            </a:r>
          </a:p>
        </p:txBody>
      </p:sp>
      <p:sp>
        <p:nvSpPr>
          <p:cNvPr id="3" name="Content Placeholder 2">
            <a:extLst>
              <a:ext uri="{FF2B5EF4-FFF2-40B4-BE49-F238E27FC236}">
                <a16:creationId xmlns:a16="http://schemas.microsoft.com/office/drawing/2014/main" id="{190BB3A3-7D90-4381-89F7-3AC6CAF1D128}"/>
              </a:ext>
            </a:extLst>
          </p:cNvPr>
          <p:cNvSpPr>
            <a:spLocks noGrp="1"/>
          </p:cNvSpPr>
          <p:nvPr>
            <p:ph idx="1"/>
          </p:nvPr>
        </p:nvSpPr>
        <p:spPr/>
        <p:txBody>
          <a:bodyPr>
            <a:normAutofit fontScale="92500" lnSpcReduction="20000"/>
          </a:bodyPr>
          <a:lstStyle/>
          <a:p>
            <a:r>
              <a:rPr lang="en-US" dirty="0"/>
              <a:t>In MPS, the PLP is met through the My Life Plan curriculum, generally delivered by School counselors and Achieve CCC Coordinators</a:t>
            </a:r>
          </a:p>
          <a:p>
            <a:r>
              <a:rPr lang="en-US" dirty="0"/>
              <a:t>There are 5-7 lessons for each grade level each year and the lessons are connected to one another and from year to year</a:t>
            </a:r>
          </a:p>
          <a:p>
            <a:r>
              <a:rPr lang="en-US" dirty="0"/>
              <a:t> Students complete multiple college and career readiness activities at each grade level which include surveys, inventories, discussions, and other hands-on activities that build a personal post-secondary portfolio</a:t>
            </a:r>
          </a:p>
          <a:p>
            <a:r>
              <a:rPr lang="en-US" dirty="0"/>
              <a:t>The HS grade level themes are:</a:t>
            </a:r>
            <a:br>
              <a:rPr lang="en-US" dirty="0"/>
            </a:br>
            <a:r>
              <a:rPr lang="en-US" sz="2200" dirty="0"/>
              <a:t>9</a:t>
            </a:r>
            <a:r>
              <a:rPr lang="en-US" sz="2200" baseline="30000" dirty="0"/>
              <a:t>th</a:t>
            </a:r>
            <a:r>
              <a:rPr lang="en-US" sz="2200" dirty="0"/>
              <a:t> grade - Personal Identity and Social Connections</a:t>
            </a:r>
            <a:br>
              <a:rPr lang="en-US" sz="2200" dirty="0"/>
            </a:br>
            <a:r>
              <a:rPr lang="en-US" sz="2200" dirty="0"/>
              <a:t>10</a:t>
            </a:r>
            <a:r>
              <a:rPr lang="en-US" sz="2200" baseline="30000" dirty="0"/>
              <a:t>th</a:t>
            </a:r>
            <a:r>
              <a:rPr lang="en-US" sz="2200" dirty="0"/>
              <a:t> grade – Career Exploration</a:t>
            </a:r>
            <a:br>
              <a:rPr lang="en-US" sz="2200" dirty="0"/>
            </a:br>
            <a:r>
              <a:rPr lang="en-US" sz="2200" dirty="0"/>
              <a:t>11</a:t>
            </a:r>
            <a:r>
              <a:rPr lang="en-US" sz="2200" baseline="30000" dirty="0"/>
              <a:t>th</a:t>
            </a:r>
            <a:r>
              <a:rPr lang="en-US" sz="2200" dirty="0"/>
              <a:t> grade – Career and College Research, Purpose, Fit and Match</a:t>
            </a:r>
            <a:br>
              <a:rPr lang="en-US" sz="2200" dirty="0"/>
            </a:br>
            <a:r>
              <a:rPr lang="en-US" sz="2200" dirty="0"/>
              <a:t>12</a:t>
            </a:r>
            <a:r>
              <a:rPr lang="en-US" sz="2200" baseline="30000" dirty="0"/>
              <a:t>th</a:t>
            </a:r>
            <a:r>
              <a:rPr lang="en-US" sz="2200" dirty="0"/>
              <a:t> grade – Post-secondary Applications and Advocacy</a:t>
            </a:r>
            <a:br>
              <a:rPr lang="en-US" sz="2200" dirty="0"/>
            </a:br>
            <a:endParaRPr lang="en-US" sz="2200" dirty="0"/>
          </a:p>
        </p:txBody>
      </p:sp>
      <p:sp>
        <p:nvSpPr>
          <p:cNvPr id="4" name="Slide Number Placeholder 3">
            <a:extLst>
              <a:ext uri="{FF2B5EF4-FFF2-40B4-BE49-F238E27FC236}">
                <a16:creationId xmlns:a16="http://schemas.microsoft.com/office/drawing/2014/main" id="{051DA025-6886-4DED-8FCF-719B900F5D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467528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77644-1A07-4AA9-8F35-9A7F18B5F504}"/>
              </a:ext>
            </a:extLst>
          </p:cNvPr>
          <p:cNvSpPr>
            <a:spLocks noGrp="1"/>
          </p:cNvSpPr>
          <p:nvPr>
            <p:ph type="title"/>
          </p:nvPr>
        </p:nvSpPr>
        <p:spPr/>
        <p:txBody>
          <a:bodyPr/>
          <a:lstStyle/>
          <a:p>
            <a:pPr algn="ctr"/>
            <a:r>
              <a:rPr lang="en-US" dirty="0"/>
              <a:t>VRS: 2 Levels of Services (</a:t>
            </a:r>
            <a:r>
              <a:rPr lang="en-US" dirty="0">
                <a:solidFill>
                  <a:schemeClr val="accent3">
                    <a:lumMod val="60000"/>
                    <a:lumOff val="40000"/>
                  </a:schemeClr>
                </a:solidFill>
                <a:hlinkClick r:id="rId3">
                  <a:extLst>
                    <a:ext uri="{A12FA001-AC4F-418D-AE19-62706E023703}">
                      <ahyp:hlinkClr xmlns:ahyp="http://schemas.microsoft.com/office/drawing/2018/hyperlinkcolor" val="tx"/>
                    </a:ext>
                  </a:extLst>
                </a:hlinkClick>
              </a:rPr>
              <a:t>click here</a:t>
            </a:r>
            <a:r>
              <a:rPr lang="en-US" dirty="0">
                <a:solidFill>
                  <a:schemeClr val="accent3">
                    <a:lumMod val="60000"/>
                    <a:lumOff val="40000"/>
                  </a:schemeClr>
                </a:solidFill>
              </a:rPr>
              <a:t> </a:t>
            </a:r>
            <a:r>
              <a:rPr lang="en-US" dirty="0"/>
              <a:t>for link)</a:t>
            </a:r>
          </a:p>
        </p:txBody>
      </p:sp>
      <p:sp>
        <p:nvSpPr>
          <p:cNvPr id="3" name="Content Placeholder 2">
            <a:extLst>
              <a:ext uri="{FF2B5EF4-FFF2-40B4-BE49-F238E27FC236}">
                <a16:creationId xmlns:a16="http://schemas.microsoft.com/office/drawing/2014/main" id="{A855836E-5EA4-4B3F-A778-ADCE3CEB5300}"/>
              </a:ext>
            </a:extLst>
          </p:cNvPr>
          <p:cNvSpPr>
            <a:spLocks noGrp="1"/>
          </p:cNvSpPr>
          <p:nvPr>
            <p:ph idx="1"/>
          </p:nvPr>
        </p:nvSpPr>
        <p:spPr>
          <a:xfrm>
            <a:off x="5590902" y="1656122"/>
            <a:ext cx="6296298" cy="4892363"/>
          </a:xfrm>
        </p:spPr>
        <p:txBody>
          <a:bodyPr>
            <a:normAutofit/>
          </a:bodyPr>
          <a:lstStyle/>
          <a:p>
            <a:r>
              <a:rPr lang="en-US" dirty="0"/>
              <a:t>Introductory Career Services (“Pre-ETS Only”)</a:t>
            </a:r>
          </a:p>
          <a:p>
            <a:pPr lvl="1"/>
            <a:r>
              <a:rPr lang="en-US" dirty="0"/>
              <a:t>VRS staff: Pre-ETS Representative- Song Lee</a:t>
            </a:r>
          </a:p>
          <a:p>
            <a:pPr lvl="1"/>
            <a:r>
              <a:rPr lang="en-US" dirty="0"/>
              <a:t>Typical starting point for 9-11</a:t>
            </a:r>
            <a:r>
              <a:rPr lang="en-US" baseline="30000" dirty="0"/>
              <a:t>th</a:t>
            </a:r>
            <a:r>
              <a:rPr lang="en-US" dirty="0"/>
              <a:t> graders</a:t>
            </a:r>
          </a:p>
          <a:p>
            <a:pPr lvl="1"/>
            <a:r>
              <a:rPr lang="en-US" dirty="0">
                <a:highlight>
                  <a:srgbClr val="FFFF00"/>
                </a:highlight>
              </a:rPr>
              <a:t>**We need: </a:t>
            </a:r>
            <a:r>
              <a:rPr lang="en-US" b="1" u="sng" dirty="0">
                <a:highlight>
                  <a:srgbClr val="FFFF00"/>
                </a:highlight>
              </a:rPr>
              <a:t>Verification</a:t>
            </a:r>
            <a:r>
              <a:rPr lang="en-US" dirty="0">
                <a:highlight>
                  <a:srgbClr val="FFFF00"/>
                </a:highlight>
              </a:rPr>
              <a:t> of disability**</a:t>
            </a:r>
          </a:p>
          <a:p>
            <a:r>
              <a:rPr lang="en-US" dirty="0"/>
              <a:t>VR Career Services (“Pre-ETS Plus”)</a:t>
            </a:r>
          </a:p>
          <a:p>
            <a:pPr lvl="1"/>
            <a:r>
              <a:rPr lang="en-US" dirty="0"/>
              <a:t>VRS staff: VR Counselor- Stephanie LoRusso</a:t>
            </a:r>
          </a:p>
          <a:p>
            <a:pPr lvl="1"/>
            <a:r>
              <a:rPr lang="en-US" dirty="0"/>
              <a:t>Typical starting point for 12</a:t>
            </a:r>
            <a:r>
              <a:rPr lang="en-US" baseline="30000" dirty="0"/>
              <a:t>th</a:t>
            </a:r>
            <a:r>
              <a:rPr lang="en-US" dirty="0"/>
              <a:t> graders and Transition Plus students</a:t>
            </a:r>
          </a:p>
          <a:p>
            <a:pPr lvl="1"/>
            <a:r>
              <a:rPr lang="en-US" dirty="0">
                <a:highlight>
                  <a:srgbClr val="FFFF00"/>
                </a:highlight>
              </a:rPr>
              <a:t>**We need: </a:t>
            </a:r>
            <a:r>
              <a:rPr lang="en-US" b="1" u="sng" dirty="0">
                <a:highlight>
                  <a:srgbClr val="FFFF00"/>
                </a:highlight>
              </a:rPr>
              <a:t>Documentation</a:t>
            </a:r>
            <a:r>
              <a:rPr lang="en-US" dirty="0">
                <a:highlight>
                  <a:srgbClr val="FFFF00"/>
                </a:highlight>
              </a:rPr>
              <a:t> of disability**</a:t>
            </a:r>
          </a:p>
        </p:txBody>
      </p:sp>
      <p:sp>
        <p:nvSpPr>
          <p:cNvPr id="4" name="Slide Number Placeholder 3">
            <a:extLst>
              <a:ext uri="{FF2B5EF4-FFF2-40B4-BE49-F238E27FC236}">
                <a16:creationId xmlns:a16="http://schemas.microsoft.com/office/drawing/2014/main" id="{2F9ED4E2-5309-4054-80EC-9702D38004B3}"/>
              </a:ext>
            </a:extLst>
          </p:cNvPr>
          <p:cNvSpPr>
            <a:spLocks noGrp="1"/>
          </p:cNvSpPr>
          <p:nvPr>
            <p:ph type="sldNum" sz="quarter" idx="12"/>
          </p:nvPr>
        </p:nvSpPr>
        <p:spPr/>
        <p:txBody>
          <a:bodyPr/>
          <a:lstStyle/>
          <a:p>
            <a:fld id="{48F63A3B-78C7-47BE-AE5E-E10140E04643}" type="slidenum">
              <a:rPr lang="en-US" smtClean="0"/>
              <a:t>16</a:t>
            </a:fld>
            <a:endParaRPr lang="en-US"/>
          </a:p>
        </p:txBody>
      </p:sp>
      <p:pic>
        <p:nvPicPr>
          <p:cNvPr id="5" name="Picture 4" descr="A picture of the VRS Student Career Services: Two Levels of Support document">
            <a:extLst>
              <a:ext uri="{FF2B5EF4-FFF2-40B4-BE49-F238E27FC236}">
                <a16:creationId xmlns:a16="http://schemas.microsoft.com/office/drawing/2014/main" id="{020D71BF-FE96-4DB6-819A-ADD7913F1FD3}"/>
              </a:ext>
            </a:extLst>
          </p:cNvPr>
          <p:cNvPicPr>
            <a:picLocks noChangeAspect="1"/>
          </p:cNvPicPr>
          <p:nvPr/>
        </p:nvPicPr>
        <p:blipFill rotWithShape="1">
          <a:blip r:embed="rId4"/>
          <a:srcRect l="61822" t="22000" r="23071" b="7904"/>
          <a:stretch/>
        </p:blipFill>
        <p:spPr>
          <a:xfrm>
            <a:off x="1177834" y="1656122"/>
            <a:ext cx="3749040" cy="4892364"/>
          </a:xfrm>
          <a:prstGeom prst="rect">
            <a:avLst/>
          </a:prstGeom>
        </p:spPr>
      </p:pic>
    </p:spTree>
    <p:extLst>
      <p:ext uri="{BB962C8B-B14F-4D97-AF65-F5344CB8AC3E}">
        <p14:creationId xmlns:p14="http://schemas.microsoft.com/office/powerpoint/2010/main" val="869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2FC65-CFA4-4AD1-89E5-1A473AF59E11}"/>
              </a:ext>
            </a:extLst>
          </p:cNvPr>
          <p:cNvSpPr>
            <a:spLocks noGrp="1"/>
          </p:cNvSpPr>
          <p:nvPr>
            <p:ph type="title"/>
          </p:nvPr>
        </p:nvSpPr>
        <p:spPr/>
        <p:txBody>
          <a:bodyPr>
            <a:normAutofit fontScale="90000"/>
          </a:bodyPr>
          <a:lstStyle/>
          <a:p>
            <a:pPr algn="ctr"/>
            <a:r>
              <a:rPr lang="en-US" dirty="0"/>
              <a:t>VRS Contracts with </a:t>
            </a:r>
            <a:br>
              <a:rPr lang="en-US" dirty="0"/>
            </a:br>
            <a:r>
              <a:rPr lang="en-US" dirty="0"/>
              <a:t>Community Rehabilitation Providers (a.k.a. CRPs or “providers”)</a:t>
            </a:r>
          </a:p>
        </p:txBody>
      </p:sp>
      <p:sp>
        <p:nvSpPr>
          <p:cNvPr id="3" name="Content Placeholder 2">
            <a:extLst>
              <a:ext uri="{FF2B5EF4-FFF2-40B4-BE49-F238E27FC236}">
                <a16:creationId xmlns:a16="http://schemas.microsoft.com/office/drawing/2014/main" id="{806E7BA4-8D2E-4688-B995-88DB2E052A7B}"/>
              </a:ext>
            </a:extLst>
          </p:cNvPr>
          <p:cNvSpPr>
            <a:spLocks noGrp="1"/>
          </p:cNvSpPr>
          <p:nvPr>
            <p:ph idx="1"/>
          </p:nvPr>
        </p:nvSpPr>
        <p:spPr/>
        <p:txBody>
          <a:bodyPr>
            <a:normAutofit/>
          </a:bodyPr>
          <a:lstStyle/>
          <a:p>
            <a:r>
              <a:rPr lang="en-US" sz="3600" dirty="0"/>
              <a:t>MSS (Edison) and Goodwill (Southwest) are a part of our project. </a:t>
            </a:r>
          </a:p>
          <a:p>
            <a:r>
              <a:rPr lang="en-US" sz="3600" dirty="0"/>
              <a:t>Others will be added later (will be trained first).</a:t>
            </a:r>
          </a:p>
        </p:txBody>
      </p:sp>
      <p:pic>
        <p:nvPicPr>
          <p:cNvPr id="7" name="Picture 6" descr="A man and woman standing on either side of a building. Text above the building says Community Rehabilitation Providers">
            <a:extLst>
              <a:ext uri="{FF2B5EF4-FFF2-40B4-BE49-F238E27FC236}">
                <a16:creationId xmlns:a16="http://schemas.microsoft.com/office/drawing/2014/main" id="{198BD89C-542C-440E-8F40-171C559A2092}"/>
              </a:ext>
            </a:extLst>
          </p:cNvPr>
          <p:cNvPicPr>
            <a:picLocks noChangeAspect="1"/>
          </p:cNvPicPr>
          <p:nvPr/>
        </p:nvPicPr>
        <p:blipFill rotWithShape="1">
          <a:blip r:embed="rId3"/>
          <a:srcRect l="4167" t="31852" r="40312" b="25555"/>
          <a:stretch/>
        </p:blipFill>
        <p:spPr>
          <a:xfrm>
            <a:off x="3101828" y="3954824"/>
            <a:ext cx="5988344" cy="2584088"/>
          </a:xfrm>
          <a:prstGeom prst="rect">
            <a:avLst/>
          </a:prstGeom>
        </p:spPr>
      </p:pic>
      <p:sp>
        <p:nvSpPr>
          <p:cNvPr id="6" name="Slide Number Placeholder 5">
            <a:extLst>
              <a:ext uri="{FF2B5EF4-FFF2-40B4-BE49-F238E27FC236}">
                <a16:creationId xmlns:a16="http://schemas.microsoft.com/office/drawing/2014/main" id="{1A3D902A-59E6-479C-B261-9F230D6B4E42}"/>
              </a:ext>
            </a:extLst>
          </p:cNvPr>
          <p:cNvSpPr>
            <a:spLocks noGrp="1"/>
          </p:cNvSpPr>
          <p:nvPr>
            <p:ph type="sldNum" sz="quarter" idx="12"/>
          </p:nvPr>
        </p:nvSpPr>
        <p:spPr/>
        <p:txBody>
          <a:bodyPr/>
          <a:lstStyle/>
          <a:p>
            <a:fld id="{48F63A3B-78C7-47BE-AE5E-E10140E04643}" type="slidenum">
              <a:rPr lang="en-US" smtClean="0"/>
              <a:t>17</a:t>
            </a:fld>
            <a:endParaRPr lang="en-US"/>
          </a:p>
        </p:txBody>
      </p:sp>
    </p:spTree>
    <p:extLst>
      <p:ext uri="{BB962C8B-B14F-4D97-AF65-F5344CB8AC3E}">
        <p14:creationId xmlns:p14="http://schemas.microsoft.com/office/powerpoint/2010/main" val="835651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9D312-A386-422B-A984-0CE0A80B2A3C}"/>
              </a:ext>
            </a:extLst>
          </p:cNvPr>
          <p:cNvSpPr>
            <a:spLocks noGrp="1"/>
          </p:cNvSpPr>
          <p:nvPr>
            <p:ph type="title"/>
          </p:nvPr>
        </p:nvSpPr>
        <p:spPr/>
        <p:txBody>
          <a:bodyPr/>
          <a:lstStyle/>
          <a:p>
            <a:pPr algn="ctr"/>
            <a:r>
              <a:rPr lang="en-US" dirty="0"/>
              <a:t>NOTE: Other VRS Staff May be Brought In</a:t>
            </a:r>
          </a:p>
        </p:txBody>
      </p:sp>
      <p:sp>
        <p:nvSpPr>
          <p:cNvPr id="3" name="Content Placeholder 2">
            <a:extLst>
              <a:ext uri="{FF2B5EF4-FFF2-40B4-BE49-F238E27FC236}">
                <a16:creationId xmlns:a16="http://schemas.microsoft.com/office/drawing/2014/main" id="{57B74D93-F5D6-4C11-A6B0-FFE1DC97CA40}"/>
              </a:ext>
            </a:extLst>
          </p:cNvPr>
          <p:cNvSpPr>
            <a:spLocks noGrp="1"/>
          </p:cNvSpPr>
          <p:nvPr>
            <p:ph idx="1"/>
          </p:nvPr>
        </p:nvSpPr>
        <p:spPr>
          <a:xfrm>
            <a:off x="838200" y="1825625"/>
            <a:ext cx="6378526" cy="4351338"/>
          </a:xfrm>
        </p:spPr>
        <p:txBody>
          <a:bodyPr>
            <a:normAutofit lnSpcReduction="10000"/>
          </a:bodyPr>
          <a:lstStyle/>
          <a:p>
            <a:r>
              <a:rPr lang="en-US" sz="3200" b="1" dirty="0"/>
              <a:t>VRS has staff with specialty caseloads (equitable access):</a:t>
            </a:r>
          </a:p>
          <a:p>
            <a:pPr lvl="1"/>
            <a:r>
              <a:rPr lang="en-US" sz="2800" dirty="0"/>
              <a:t>Indigenous/American Indian </a:t>
            </a:r>
          </a:p>
          <a:p>
            <a:pPr lvl="1"/>
            <a:r>
              <a:rPr lang="en-US" sz="2800" dirty="0"/>
              <a:t>New Americans (immigrant and refugee students/families)</a:t>
            </a:r>
          </a:p>
          <a:p>
            <a:pPr lvl="1"/>
            <a:r>
              <a:rPr lang="en-US" sz="2800" dirty="0"/>
              <a:t>Deaf or Hard of Hearing</a:t>
            </a:r>
          </a:p>
          <a:p>
            <a:pPr lvl="1"/>
            <a:r>
              <a:rPr lang="en-US" sz="2800" dirty="0"/>
              <a:t>Blind, low vision or </a:t>
            </a:r>
            <a:r>
              <a:rPr lang="en-US" sz="2800" dirty="0" err="1"/>
              <a:t>DeafBlind</a:t>
            </a:r>
            <a:r>
              <a:rPr lang="en-US" sz="2800" dirty="0"/>
              <a:t>: State Services for the Blind</a:t>
            </a:r>
          </a:p>
        </p:txBody>
      </p:sp>
      <p:sp>
        <p:nvSpPr>
          <p:cNvPr id="4" name="Slide Number Placeholder 3">
            <a:extLst>
              <a:ext uri="{FF2B5EF4-FFF2-40B4-BE49-F238E27FC236}">
                <a16:creationId xmlns:a16="http://schemas.microsoft.com/office/drawing/2014/main" id="{E7A35F3B-4D5C-4A9E-800F-9A99CA1291AA}"/>
              </a:ext>
            </a:extLst>
          </p:cNvPr>
          <p:cNvSpPr>
            <a:spLocks noGrp="1"/>
          </p:cNvSpPr>
          <p:nvPr>
            <p:ph type="sldNum" sz="quarter" idx="12"/>
          </p:nvPr>
        </p:nvSpPr>
        <p:spPr/>
        <p:txBody>
          <a:bodyPr/>
          <a:lstStyle/>
          <a:p>
            <a:fld id="{48F63A3B-78C7-47BE-AE5E-E10140E04643}" type="slidenum">
              <a:rPr lang="en-US" smtClean="0"/>
              <a:t>18</a:t>
            </a:fld>
            <a:endParaRPr lang="en-US"/>
          </a:p>
        </p:txBody>
      </p:sp>
      <p:pic>
        <p:nvPicPr>
          <p:cNvPr id="6" name="Graphic 5" descr="Connections">
            <a:extLst>
              <a:ext uri="{FF2B5EF4-FFF2-40B4-BE49-F238E27FC236}">
                <a16:creationId xmlns:a16="http://schemas.microsoft.com/office/drawing/2014/main" id="{A6F1FB43-E63A-4424-B69F-D4B284DF04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58772" y="2075790"/>
            <a:ext cx="3424678" cy="3424678"/>
          </a:xfrm>
          <a:prstGeom prst="rect">
            <a:avLst/>
          </a:prstGeom>
        </p:spPr>
      </p:pic>
    </p:spTree>
    <p:extLst>
      <p:ext uri="{BB962C8B-B14F-4D97-AF65-F5344CB8AC3E}">
        <p14:creationId xmlns:p14="http://schemas.microsoft.com/office/powerpoint/2010/main" val="2500845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9D5F9-B450-4C54-9E5C-CFC9E9892BF7}"/>
              </a:ext>
            </a:extLst>
          </p:cNvPr>
          <p:cNvSpPr>
            <a:spLocks noGrp="1"/>
          </p:cNvSpPr>
          <p:nvPr>
            <p:ph type="title"/>
          </p:nvPr>
        </p:nvSpPr>
        <p:spPr/>
        <p:txBody>
          <a:bodyPr/>
          <a:lstStyle/>
          <a:p>
            <a:pPr algn="ctr"/>
            <a:r>
              <a:rPr lang="en-US" dirty="0"/>
              <a:t>Why Would I Refer?</a:t>
            </a:r>
          </a:p>
        </p:txBody>
      </p:sp>
      <p:sp>
        <p:nvSpPr>
          <p:cNvPr id="3" name="Content Placeholder 2">
            <a:extLst>
              <a:ext uri="{FF2B5EF4-FFF2-40B4-BE49-F238E27FC236}">
                <a16:creationId xmlns:a16="http://schemas.microsoft.com/office/drawing/2014/main" id="{3CCC1644-98BD-495C-BFE1-B80D361C5917}"/>
              </a:ext>
            </a:extLst>
          </p:cNvPr>
          <p:cNvSpPr>
            <a:spLocks noGrp="1"/>
          </p:cNvSpPr>
          <p:nvPr>
            <p:ph idx="1"/>
          </p:nvPr>
        </p:nvSpPr>
        <p:spPr>
          <a:xfrm>
            <a:off x="524276" y="2053845"/>
            <a:ext cx="6138042" cy="4992414"/>
          </a:xfrm>
        </p:spPr>
        <p:txBody>
          <a:bodyPr>
            <a:normAutofit/>
          </a:bodyPr>
          <a:lstStyle/>
          <a:p>
            <a:r>
              <a:rPr lang="en-US" sz="3600" dirty="0"/>
              <a:t>Student has unmet Pre-ETS needs</a:t>
            </a:r>
          </a:p>
          <a:p>
            <a:r>
              <a:rPr lang="en-US" sz="3600" dirty="0"/>
              <a:t>Student needs extra supports after graduation</a:t>
            </a:r>
          </a:p>
          <a:p>
            <a:r>
              <a:rPr lang="en-US" sz="3600" dirty="0"/>
              <a:t>You have a partner in serving the student!</a:t>
            </a:r>
          </a:p>
        </p:txBody>
      </p:sp>
      <p:sp>
        <p:nvSpPr>
          <p:cNvPr id="4" name="Slide Number Placeholder 3">
            <a:extLst>
              <a:ext uri="{FF2B5EF4-FFF2-40B4-BE49-F238E27FC236}">
                <a16:creationId xmlns:a16="http://schemas.microsoft.com/office/drawing/2014/main" id="{13E0BE6D-EFDB-46F1-ACFA-B13A5DE78007}"/>
              </a:ext>
            </a:extLst>
          </p:cNvPr>
          <p:cNvSpPr>
            <a:spLocks noGrp="1"/>
          </p:cNvSpPr>
          <p:nvPr>
            <p:ph type="sldNum" sz="quarter" idx="12"/>
          </p:nvPr>
        </p:nvSpPr>
        <p:spPr/>
        <p:txBody>
          <a:bodyPr/>
          <a:lstStyle/>
          <a:p>
            <a:fld id="{48F63A3B-78C7-47BE-AE5E-E10140E04643}" type="slidenum">
              <a:rPr lang="en-US" smtClean="0"/>
              <a:t>19</a:t>
            </a:fld>
            <a:endParaRPr lang="en-US"/>
          </a:p>
        </p:txBody>
      </p:sp>
      <p:pic>
        <p:nvPicPr>
          <p:cNvPr id="5" name="Picture 4" descr="A student sitting at a desk smiling">
            <a:extLst>
              <a:ext uri="{FF2B5EF4-FFF2-40B4-BE49-F238E27FC236}">
                <a16:creationId xmlns:a16="http://schemas.microsoft.com/office/drawing/2014/main" id="{83E6620D-A1E4-48EA-838F-95CBC13B35DC}"/>
              </a:ext>
            </a:extLst>
          </p:cNvPr>
          <p:cNvPicPr>
            <a:picLocks noChangeAspect="1"/>
          </p:cNvPicPr>
          <p:nvPr/>
        </p:nvPicPr>
        <p:blipFill rotWithShape="1">
          <a:blip r:embed="rId3"/>
          <a:srcRect l="27500" t="12260" r="30431" b="9931"/>
          <a:stretch/>
        </p:blipFill>
        <p:spPr>
          <a:xfrm>
            <a:off x="7171331" y="1865586"/>
            <a:ext cx="4182469" cy="4351338"/>
          </a:xfrm>
          <a:prstGeom prst="rect">
            <a:avLst/>
          </a:prstGeom>
        </p:spPr>
      </p:pic>
    </p:spTree>
    <p:extLst>
      <p:ext uri="{BB962C8B-B14F-4D97-AF65-F5344CB8AC3E}">
        <p14:creationId xmlns:p14="http://schemas.microsoft.com/office/powerpoint/2010/main" val="4111371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85B8C-1CEB-49D3-9776-2D6F3B17DA4C}"/>
              </a:ext>
            </a:extLst>
          </p:cNvPr>
          <p:cNvSpPr>
            <a:spLocks noGrp="1"/>
          </p:cNvSpPr>
          <p:nvPr>
            <p:ph type="title"/>
          </p:nvPr>
        </p:nvSpPr>
        <p:spPr/>
        <p:txBody>
          <a:bodyPr/>
          <a:lstStyle/>
          <a:p>
            <a:pPr algn="ctr"/>
            <a:r>
              <a:rPr lang="en-US"/>
              <a:t>Agenda</a:t>
            </a:r>
          </a:p>
        </p:txBody>
      </p:sp>
      <p:sp>
        <p:nvSpPr>
          <p:cNvPr id="3" name="Content Placeholder 2">
            <a:extLst>
              <a:ext uri="{FF2B5EF4-FFF2-40B4-BE49-F238E27FC236}">
                <a16:creationId xmlns:a16="http://schemas.microsoft.com/office/drawing/2014/main" id="{43373431-FF1A-4B2D-A16B-7664CA029D88}"/>
              </a:ext>
            </a:extLst>
          </p:cNvPr>
          <p:cNvSpPr>
            <a:spLocks noGrp="1"/>
          </p:cNvSpPr>
          <p:nvPr>
            <p:ph idx="1"/>
          </p:nvPr>
        </p:nvSpPr>
        <p:spPr/>
        <p:txBody>
          <a:bodyPr>
            <a:normAutofit/>
          </a:bodyPr>
          <a:lstStyle/>
          <a:p>
            <a:r>
              <a:rPr lang="en-US" sz="4000" dirty="0">
                <a:solidFill>
                  <a:srgbClr val="002060"/>
                </a:solidFill>
              </a:rPr>
              <a:t>Introductory Information</a:t>
            </a:r>
          </a:p>
          <a:p>
            <a:r>
              <a:rPr lang="en-US" sz="4000" dirty="0">
                <a:solidFill>
                  <a:srgbClr val="002060"/>
                </a:solidFill>
              </a:rPr>
              <a:t>Overview of Pre-Employment Transition Services (Pre-ETS)</a:t>
            </a:r>
          </a:p>
          <a:p>
            <a:r>
              <a:rPr lang="en-US" sz="4000" dirty="0">
                <a:solidFill>
                  <a:srgbClr val="002060"/>
                </a:solidFill>
              </a:rPr>
              <a:t>Process for Partnership with VRS</a:t>
            </a:r>
          </a:p>
          <a:p>
            <a:r>
              <a:rPr lang="en-US" sz="4000" dirty="0">
                <a:solidFill>
                  <a:srgbClr val="002060"/>
                </a:solidFill>
              </a:rPr>
              <a:t>Resources</a:t>
            </a:r>
          </a:p>
          <a:p>
            <a:pPr marL="0" indent="0">
              <a:buNone/>
            </a:pPr>
            <a:endParaRPr lang="en-US" dirty="0"/>
          </a:p>
        </p:txBody>
      </p:sp>
      <p:sp>
        <p:nvSpPr>
          <p:cNvPr id="4" name="Slide Number Placeholder 3">
            <a:extLst>
              <a:ext uri="{FF2B5EF4-FFF2-40B4-BE49-F238E27FC236}">
                <a16:creationId xmlns:a16="http://schemas.microsoft.com/office/drawing/2014/main" id="{F07FE082-5FAB-4324-9F87-943BA42262C6}"/>
              </a:ext>
            </a:extLst>
          </p:cNvPr>
          <p:cNvSpPr>
            <a:spLocks noGrp="1"/>
          </p:cNvSpPr>
          <p:nvPr>
            <p:ph type="sldNum" sz="quarter" idx="12"/>
          </p:nvPr>
        </p:nvSpPr>
        <p:spPr/>
        <p:txBody>
          <a:bodyPr/>
          <a:lstStyle/>
          <a:p>
            <a:fld id="{48F63A3B-78C7-47BE-AE5E-E10140E04643}" type="slidenum">
              <a:rPr lang="en-US" smtClean="0"/>
              <a:t>2</a:t>
            </a:fld>
            <a:endParaRPr lang="en-US"/>
          </a:p>
        </p:txBody>
      </p:sp>
    </p:spTree>
    <p:extLst>
      <p:ext uri="{BB962C8B-B14F-4D97-AF65-F5344CB8AC3E}">
        <p14:creationId xmlns:p14="http://schemas.microsoft.com/office/powerpoint/2010/main" val="1189103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A950B-B8DD-4994-A3E9-A405835BBF3C}"/>
              </a:ext>
            </a:extLst>
          </p:cNvPr>
          <p:cNvSpPr>
            <a:spLocks noGrp="1"/>
          </p:cNvSpPr>
          <p:nvPr>
            <p:ph type="title"/>
          </p:nvPr>
        </p:nvSpPr>
        <p:spPr/>
        <p:txBody>
          <a:bodyPr/>
          <a:lstStyle/>
          <a:p>
            <a:pPr algn="ctr"/>
            <a:r>
              <a:rPr lang="en-US"/>
              <a:t>Opportunity: Transition Ambassador (TA)</a:t>
            </a:r>
          </a:p>
        </p:txBody>
      </p:sp>
      <p:sp>
        <p:nvSpPr>
          <p:cNvPr id="3" name="Content Placeholder 2">
            <a:extLst>
              <a:ext uri="{FF2B5EF4-FFF2-40B4-BE49-F238E27FC236}">
                <a16:creationId xmlns:a16="http://schemas.microsoft.com/office/drawing/2014/main" id="{0020E7F4-BD19-4FEB-B121-660CD94BA6E1}"/>
              </a:ext>
            </a:extLst>
          </p:cNvPr>
          <p:cNvSpPr>
            <a:spLocks noGrp="1"/>
          </p:cNvSpPr>
          <p:nvPr>
            <p:ph idx="1"/>
          </p:nvPr>
        </p:nvSpPr>
        <p:spPr/>
        <p:txBody>
          <a:bodyPr>
            <a:normAutofit fontScale="92500" lnSpcReduction="10000"/>
          </a:bodyPr>
          <a:lstStyle/>
          <a:p>
            <a:r>
              <a:rPr lang="en-US" dirty="0"/>
              <a:t>Main point of contact at each MPS school to coordinate Pre-ETS with VRS </a:t>
            </a:r>
          </a:p>
          <a:p>
            <a:r>
              <a:rPr lang="en-US" dirty="0"/>
              <a:t>Acts as a Q-Comp position- $350 stipend plus additional compensated training time as needed</a:t>
            </a:r>
          </a:p>
          <a:p>
            <a:r>
              <a:rPr lang="en-US" dirty="0"/>
              <a:t>Duties:</a:t>
            </a:r>
          </a:p>
          <a:p>
            <a:pPr lvl="1"/>
            <a:r>
              <a:rPr lang="en-US" dirty="0"/>
              <a:t>Collect VRS Referral forms</a:t>
            </a:r>
          </a:p>
          <a:p>
            <a:pPr lvl="1"/>
            <a:r>
              <a:rPr lang="en-US" dirty="0"/>
              <a:t>Identify each student’s primary school staff and school counselor</a:t>
            </a:r>
          </a:p>
          <a:p>
            <a:pPr lvl="1"/>
            <a:r>
              <a:rPr lang="en-US" dirty="0"/>
              <a:t>Enter students into spreadsheet, and monitor spreadsheet with VRS staff</a:t>
            </a:r>
          </a:p>
          <a:p>
            <a:pPr lvl="1"/>
            <a:r>
              <a:rPr lang="en-US" dirty="0"/>
              <a:t>Help VRS staff set regular dates/times/location to meet with students at school*</a:t>
            </a:r>
          </a:p>
          <a:p>
            <a:pPr lvl="1"/>
            <a:r>
              <a:rPr lang="en-US" dirty="0"/>
              <a:t>Communicate updates with school staff, problem solve as needed</a:t>
            </a:r>
          </a:p>
          <a:p>
            <a:endParaRPr lang="en-US" dirty="0"/>
          </a:p>
        </p:txBody>
      </p:sp>
      <p:sp>
        <p:nvSpPr>
          <p:cNvPr id="4" name="Slide Number Placeholder 3">
            <a:extLst>
              <a:ext uri="{FF2B5EF4-FFF2-40B4-BE49-F238E27FC236}">
                <a16:creationId xmlns:a16="http://schemas.microsoft.com/office/drawing/2014/main" id="{3BD8B372-5BFC-4928-95DF-331E87F49D3B}"/>
              </a:ext>
            </a:extLst>
          </p:cNvPr>
          <p:cNvSpPr>
            <a:spLocks noGrp="1"/>
          </p:cNvSpPr>
          <p:nvPr>
            <p:ph type="sldNum" sz="quarter" idx="12"/>
          </p:nvPr>
        </p:nvSpPr>
        <p:spPr/>
        <p:txBody>
          <a:bodyPr/>
          <a:lstStyle/>
          <a:p>
            <a:fld id="{48F63A3B-78C7-47BE-AE5E-E10140E04643}" type="slidenum">
              <a:rPr lang="en-US" smtClean="0"/>
              <a:t>20</a:t>
            </a:fld>
            <a:endParaRPr lang="en-US" dirty="0"/>
          </a:p>
        </p:txBody>
      </p:sp>
    </p:spTree>
    <p:extLst>
      <p:ext uri="{BB962C8B-B14F-4D97-AF65-F5344CB8AC3E}">
        <p14:creationId xmlns:p14="http://schemas.microsoft.com/office/powerpoint/2010/main" val="375850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0218D-F3AF-48B1-9A04-92D045E68B16}"/>
              </a:ext>
            </a:extLst>
          </p:cNvPr>
          <p:cNvSpPr>
            <a:spLocks noGrp="1"/>
          </p:cNvSpPr>
          <p:nvPr>
            <p:ph type="title"/>
          </p:nvPr>
        </p:nvSpPr>
        <p:spPr/>
        <p:txBody>
          <a:bodyPr/>
          <a:lstStyle/>
          <a:p>
            <a:pPr algn="ctr"/>
            <a:r>
              <a:rPr lang="en-US" dirty="0"/>
              <a:t>Indicate Interest for </a:t>
            </a:r>
            <a:br>
              <a:rPr lang="en-US" dirty="0"/>
            </a:br>
            <a:r>
              <a:rPr lang="en-US" dirty="0"/>
              <a:t>Edison Transition Ambassador (TA) Position</a:t>
            </a:r>
          </a:p>
        </p:txBody>
      </p:sp>
      <p:sp>
        <p:nvSpPr>
          <p:cNvPr id="3" name="Content Placeholder 2">
            <a:extLst>
              <a:ext uri="{FF2B5EF4-FFF2-40B4-BE49-F238E27FC236}">
                <a16:creationId xmlns:a16="http://schemas.microsoft.com/office/drawing/2014/main" id="{3156686D-9A11-4D07-AFFA-A378493752F9}"/>
              </a:ext>
            </a:extLst>
          </p:cNvPr>
          <p:cNvSpPr>
            <a:spLocks noGrp="1"/>
          </p:cNvSpPr>
          <p:nvPr>
            <p:ph idx="1"/>
          </p:nvPr>
        </p:nvSpPr>
        <p:spPr>
          <a:xfrm>
            <a:off x="508000" y="2005012"/>
            <a:ext cx="7620000" cy="4351338"/>
          </a:xfrm>
        </p:spPr>
        <p:txBody>
          <a:bodyPr vert="horz" lIns="91440" tIns="45720" rIns="91440" bIns="45720" rtlCol="0" anchor="t">
            <a:normAutofit/>
          </a:bodyPr>
          <a:lstStyle/>
          <a:p>
            <a:r>
              <a:rPr lang="en-US" sz="4000" dirty="0"/>
              <a:t>One easy step! Email: </a:t>
            </a:r>
          </a:p>
          <a:p>
            <a:pPr lvl="1"/>
            <a:r>
              <a:rPr lang="en-US" sz="3600" dirty="0"/>
              <a:t>Eryn Warne, </a:t>
            </a:r>
            <a:r>
              <a:rPr lang="en-US" sz="3600" dirty="0">
                <a:hlinkClick r:id="rId3"/>
              </a:rPr>
              <a:t>Eryn.Warne@mpls.k12.mn.us</a:t>
            </a:r>
            <a:r>
              <a:rPr lang="en-US" sz="3600" dirty="0"/>
              <a:t>, and</a:t>
            </a:r>
          </a:p>
          <a:p>
            <a:pPr lvl="1"/>
            <a:r>
              <a:rPr lang="en-US" sz="3600" dirty="0"/>
              <a:t>Jennifer Schneider, </a:t>
            </a:r>
            <a:r>
              <a:rPr lang="en-US" sz="3600" dirty="0">
                <a:hlinkClick r:id="rId4"/>
              </a:rPr>
              <a:t>Jennifer.Schneider@mpls.k12.mn.us</a:t>
            </a:r>
            <a:r>
              <a:rPr lang="en-US" sz="3600" dirty="0"/>
              <a:t> </a:t>
            </a:r>
          </a:p>
          <a:p>
            <a:pPr marL="0" indent="0">
              <a:buNone/>
            </a:pPr>
            <a:r>
              <a:rPr lang="en-US" dirty="0"/>
              <a:t> </a:t>
            </a:r>
          </a:p>
        </p:txBody>
      </p:sp>
      <p:sp>
        <p:nvSpPr>
          <p:cNvPr id="4" name="Slide Number Placeholder 3">
            <a:extLst>
              <a:ext uri="{FF2B5EF4-FFF2-40B4-BE49-F238E27FC236}">
                <a16:creationId xmlns:a16="http://schemas.microsoft.com/office/drawing/2014/main" id="{BCA71B22-386B-4CA2-BDBF-7BE1D1380C18}"/>
              </a:ext>
            </a:extLst>
          </p:cNvPr>
          <p:cNvSpPr>
            <a:spLocks noGrp="1"/>
          </p:cNvSpPr>
          <p:nvPr>
            <p:ph type="sldNum" sz="quarter" idx="12"/>
          </p:nvPr>
        </p:nvSpPr>
        <p:spPr/>
        <p:txBody>
          <a:bodyPr/>
          <a:lstStyle/>
          <a:p>
            <a:fld id="{48F63A3B-78C7-47BE-AE5E-E10140E04643}" type="slidenum">
              <a:rPr lang="en-US" smtClean="0"/>
              <a:t>21</a:t>
            </a:fld>
            <a:endParaRPr lang="en-US"/>
          </a:p>
        </p:txBody>
      </p:sp>
      <p:pic>
        <p:nvPicPr>
          <p:cNvPr id="6" name="Graphic 5" descr="Email">
            <a:extLst>
              <a:ext uri="{FF2B5EF4-FFF2-40B4-BE49-F238E27FC236}">
                <a16:creationId xmlns:a16="http://schemas.microsoft.com/office/drawing/2014/main" id="{9975F286-0E11-4AFB-AEE9-0F323B59C31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46532" y="1691481"/>
            <a:ext cx="2489200" cy="2489200"/>
          </a:xfrm>
          <a:prstGeom prst="rect">
            <a:avLst/>
          </a:prstGeom>
        </p:spPr>
      </p:pic>
    </p:spTree>
    <p:extLst>
      <p:ext uri="{BB962C8B-B14F-4D97-AF65-F5344CB8AC3E}">
        <p14:creationId xmlns:p14="http://schemas.microsoft.com/office/powerpoint/2010/main" val="1696231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97F04-375E-406B-A7A0-6B2281B4F556}"/>
              </a:ext>
            </a:extLst>
          </p:cNvPr>
          <p:cNvSpPr>
            <a:spLocks noGrp="1"/>
          </p:cNvSpPr>
          <p:nvPr>
            <p:ph type="ctrTitle"/>
          </p:nvPr>
        </p:nvSpPr>
        <p:spPr/>
        <p:txBody>
          <a:bodyPr/>
          <a:lstStyle/>
          <a:p>
            <a:r>
              <a:rPr lang="en-US"/>
              <a:t>Process for Partnership with VRS</a:t>
            </a:r>
          </a:p>
        </p:txBody>
      </p:sp>
    </p:spTree>
    <p:extLst>
      <p:ext uri="{BB962C8B-B14F-4D97-AF65-F5344CB8AC3E}">
        <p14:creationId xmlns:p14="http://schemas.microsoft.com/office/powerpoint/2010/main" val="1872380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28234-7ABB-4355-9100-8CD98626369E}"/>
              </a:ext>
            </a:extLst>
          </p:cNvPr>
          <p:cNvSpPr>
            <a:spLocks noGrp="1"/>
          </p:cNvSpPr>
          <p:nvPr>
            <p:ph type="title"/>
          </p:nvPr>
        </p:nvSpPr>
        <p:spPr>
          <a:xfrm>
            <a:off x="838200" y="365125"/>
            <a:ext cx="10515600" cy="1325563"/>
          </a:xfrm>
        </p:spPr>
        <p:txBody>
          <a:bodyPr>
            <a:normAutofit/>
          </a:bodyPr>
          <a:lstStyle/>
          <a:p>
            <a:pPr algn="ctr"/>
            <a:r>
              <a:rPr lang="en-US" sz="5400"/>
              <a:t>MPS-VRS Pre-ETS Process</a:t>
            </a:r>
          </a:p>
        </p:txBody>
      </p:sp>
      <p:graphicFrame>
        <p:nvGraphicFramePr>
          <p:cNvPr id="5" name="Content Placeholder 2" descr="There are seven boxes that list out the seven steps in the MPS-VRS Pre-ETS Process. Box 1: Complete VRS Referral form: Give to Transition Ambassador (TA). Box 2: TA identifies student’s primary school staff, enters referral into VRS spreadsheet, alerts primary school staff and VRS staff of referral. Box 3: &#10;Primary school staff and VRS staff connect with student (and parent(s)/guardian(s) as applicable) to explain VRS and give application. Box 4: Student completes VRS application. School staff provides verification OR documentation of disability. Box 5: Pre-ETS Planning Meeting held, Pre-ETS Planning Meeting form completed. Box 6: VRS and/or community provider provide Pre-ETS. Box 7: Periodic follow-up meetings and ongoing communication take place.&#10; &#10;&#10; &#10;">
            <a:extLst>
              <a:ext uri="{FF2B5EF4-FFF2-40B4-BE49-F238E27FC236}">
                <a16:creationId xmlns:a16="http://schemas.microsoft.com/office/drawing/2014/main" id="{7EE2911E-2596-462F-832C-A8A143E9D046}"/>
              </a:ext>
            </a:extLst>
          </p:cNvPr>
          <p:cNvGraphicFramePr>
            <a:graphicFrameLocks noGrp="1"/>
          </p:cNvGraphicFramePr>
          <p:nvPr>
            <p:ph idx="1"/>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Straight Arrow Connector 3">
            <a:extLst>
              <a:ext uri="{FF2B5EF4-FFF2-40B4-BE49-F238E27FC236}">
                <a16:creationId xmlns:a16="http://schemas.microsoft.com/office/drawing/2014/main" id="{1CBD6DF4-1283-4DF6-AA4B-DCA8C0222F12}"/>
              </a:ext>
            </a:extLst>
          </p:cNvPr>
          <p:cNvCxnSpPr/>
          <p:nvPr/>
        </p:nvCxnSpPr>
        <p:spPr>
          <a:xfrm>
            <a:off x="3095897" y="3429000"/>
            <a:ext cx="483326" cy="0"/>
          </a:xfrm>
          <a:prstGeom prst="straightConnector1">
            <a:avLst/>
          </a:prstGeom>
          <a:ln w="508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B8471E7-6966-4BA1-9AE5-897C6D7EEB0D}"/>
              </a:ext>
            </a:extLst>
          </p:cNvPr>
          <p:cNvCxnSpPr/>
          <p:nvPr/>
        </p:nvCxnSpPr>
        <p:spPr>
          <a:xfrm>
            <a:off x="5856514" y="3429000"/>
            <a:ext cx="483326" cy="0"/>
          </a:xfrm>
          <a:prstGeom prst="straightConnector1">
            <a:avLst/>
          </a:prstGeom>
          <a:ln w="508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5010019-02A0-4131-8DE8-314138658E7F}"/>
              </a:ext>
            </a:extLst>
          </p:cNvPr>
          <p:cNvCxnSpPr/>
          <p:nvPr/>
        </p:nvCxnSpPr>
        <p:spPr>
          <a:xfrm>
            <a:off x="8564880" y="3429000"/>
            <a:ext cx="483326" cy="0"/>
          </a:xfrm>
          <a:prstGeom prst="straightConnector1">
            <a:avLst/>
          </a:prstGeom>
          <a:ln w="508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2593EBA-F7C8-45E7-A4DD-5BB10E523A60}"/>
              </a:ext>
            </a:extLst>
          </p:cNvPr>
          <p:cNvCxnSpPr/>
          <p:nvPr/>
        </p:nvCxnSpPr>
        <p:spPr>
          <a:xfrm>
            <a:off x="4476206" y="5070566"/>
            <a:ext cx="483326" cy="0"/>
          </a:xfrm>
          <a:prstGeom prst="straightConnector1">
            <a:avLst/>
          </a:prstGeom>
          <a:ln w="508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67CDD03-C4C7-4A11-A529-E4E091F82688}"/>
              </a:ext>
            </a:extLst>
          </p:cNvPr>
          <p:cNvCxnSpPr/>
          <p:nvPr/>
        </p:nvCxnSpPr>
        <p:spPr>
          <a:xfrm>
            <a:off x="7141029" y="5085806"/>
            <a:ext cx="483326" cy="0"/>
          </a:xfrm>
          <a:prstGeom prst="straightConnector1">
            <a:avLst/>
          </a:prstGeom>
          <a:ln w="508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Arrow: Curved Left 5">
            <a:extLst>
              <a:ext uri="{FF2B5EF4-FFF2-40B4-BE49-F238E27FC236}">
                <a16:creationId xmlns:a16="http://schemas.microsoft.com/office/drawing/2014/main" id="{171EB406-AD6A-4867-BD93-B124A2EC9762}"/>
              </a:ext>
            </a:extLst>
          </p:cNvPr>
          <p:cNvSpPr/>
          <p:nvPr/>
        </p:nvSpPr>
        <p:spPr>
          <a:xfrm>
            <a:off x="11262360" y="3429000"/>
            <a:ext cx="483326" cy="98624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Arrow: Curved Right 6">
            <a:extLst>
              <a:ext uri="{FF2B5EF4-FFF2-40B4-BE49-F238E27FC236}">
                <a16:creationId xmlns:a16="http://schemas.microsoft.com/office/drawing/2014/main" id="{263C2614-8B2E-4EC0-B532-EC7E41F0FE21}"/>
              </a:ext>
            </a:extLst>
          </p:cNvPr>
          <p:cNvSpPr/>
          <p:nvPr/>
        </p:nvSpPr>
        <p:spPr>
          <a:xfrm>
            <a:off x="1776549" y="4794069"/>
            <a:ext cx="483326" cy="80989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34372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DF3B0-ADD6-4051-BDEC-63A9A2A42E63}"/>
              </a:ext>
            </a:extLst>
          </p:cNvPr>
          <p:cNvSpPr>
            <a:spLocks noGrp="1"/>
          </p:cNvSpPr>
          <p:nvPr>
            <p:ph type="title"/>
          </p:nvPr>
        </p:nvSpPr>
        <p:spPr/>
        <p:txBody>
          <a:bodyPr/>
          <a:lstStyle/>
          <a:p>
            <a:pPr algn="ctr"/>
            <a:r>
              <a:rPr lang="en-US"/>
              <a:t>Step 1: Complete VRS Referral form</a:t>
            </a:r>
          </a:p>
        </p:txBody>
      </p:sp>
      <p:sp>
        <p:nvSpPr>
          <p:cNvPr id="3" name="Content Placeholder 2">
            <a:extLst>
              <a:ext uri="{FF2B5EF4-FFF2-40B4-BE49-F238E27FC236}">
                <a16:creationId xmlns:a16="http://schemas.microsoft.com/office/drawing/2014/main" id="{BECB06CE-6CD4-4B41-B32F-E1B76CF0AE44}"/>
              </a:ext>
            </a:extLst>
          </p:cNvPr>
          <p:cNvSpPr>
            <a:spLocks noGrp="1"/>
          </p:cNvSpPr>
          <p:nvPr>
            <p:ph idx="1"/>
          </p:nvPr>
        </p:nvSpPr>
        <p:spPr>
          <a:xfrm>
            <a:off x="698500" y="2005012"/>
            <a:ext cx="6527800" cy="4116388"/>
          </a:xfrm>
        </p:spPr>
        <p:txBody>
          <a:bodyPr vert="horz" lIns="91440" tIns="45720" rIns="91440" bIns="45720" rtlCol="0" anchor="t">
            <a:normAutofit/>
          </a:bodyPr>
          <a:lstStyle/>
          <a:p>
            <a:r>
              <a:rPr lang="en-US" sz="3600" dirty="0"/>
              <a:t>Any staff person (you!) identifies a student needing Pre-ETS services from VRS</a:t>
            </a:r>
          </a:p>
          <a:p>
            <a:r>
              <a:rPr lang="en-US" sz="3600" dirty="0"/>
              <a:t>Complete </a:t>
            </a:r>
            <a:r>
              <a:rPr lang="en-US" sz="3600" dirty="0">
                <a:hlinkClick r:id="rId3"/>
              </a:rPr>
              <a:t>VRS Referral Form </a:t>
            </a:r>
            <a:endParaRPr lang="en-US" sz="3600" dirty="0"/>
          </a:p>
          <a:p>
            <a:r>
              <a:rPr lang="en-US" sz="3600" dirty="0"/>
              <a:t>Provide to Transition Ambassador (TA)</a:t>
            </a:r>
          </a:p>
        </p:txBody>
      </p:sp>
      <p:sp>
        <p:nvSpPr>
          <p:cNvPr id="4" name="Slide Number Placeholder 3">
            <a:extLst>
              <a:ext uri="{FF2B5EF4-FFF2-40B4-BE49-F238E27FC236}">
                <a16:creationId xmlns:a16="http://schemas.microsoft.com/office/drawing/2014/main" id="{EDEE4B03-0E8C-4702-A2D6-35A7D0A3B8FA}"/>
              </a:ext>
            </a:extLst>
          </p:cNvPr>
          <p:cNvSpPr>
            <a:spLocks noGrp="1"/>
          </p:cNvSpPr>
          <p:nvPr>
            <p:ph type="sldNum" sz="quarter" idx="12"/>
          </p:nvPr>
        </p:nvSpPr>
        <p:spPr/>
        <p:txBody>
          <a:bodyPr/>
          <a:lstStyle/>
          <a:p>
            <a:fld id="{48F63A3B-78C7-47BE-AE5E-E10140E04643}" type="slidenum">
              <a:rPr lang="en-US" smtClean="0"/>
              <a:t>24</a:t>
            </a:fld>
            <a:endParaRPr lang="en-US"/>
          </a:p>
        </p:txBody>
      </p:sp>
      <p:pic>
        <p:nvPicPr>
          <p:cNvPr id="5" name="Graphic 4" descr="Checkmark">
            <a:extLst>
              <a:ext uri="{FF2B5EF4-FFF2-40B4-BE49-F238E27FC236}">
                <a16:creationId xmlns:a16="http://schemas.microsoft.com/office/drawing/2014/main" id="{4ECFA386-0624-4DD8-9625-3C39C605C13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45413" y="2359024"/>
            <a:ext cx="3240087" cy="3240087"/>
          </a:xfrm>
          <a:prstGeom prst="rect">
            <a:avLst/>
          </a:prstGeom>
        </p:spPr>
      </p:pic>
    </p:spTree>
    <p:extLst>
      <p:ext uri="{BB962C8B-B14F-4D97-AF65-F5344CB8AC3E}">
        <p14:creationId xmlns:p14="http://schemas.microsoft.com/office/powerpoint/2010/main" val="1054132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5ACAB-E9D9-4D1D-A442-5F095A890914}"/>
              </a:ext>
            </a:extLst>
          </p:cNvPr>
          <p:cNvSpPr>
            <a:spLocks noGrp="1"/>
          </p:cNvSpPr>
          <p:nvPr>
            <p:ph type="title"/>
          </p:nvPr>
        </p:nvSpPr>
        <p:spPr/>
        <p:txBody>
          <a:bodyPr/>
          <a:lstStyle/>
          <a:p>
            <a:pPr algn="ctr"/>
            <a:r>
              <a:rPr lang="en-US"/>
              <a:t>Step 2: TA identifies and alerts school staff, enters referral onto spreadsheet </a:t>
            </a:r>
          </a:p>
        </p:txBody>
      </p:sp>
      <p:sp>
        <p:nvSpPr>
          <p:cNvPr id="3" name="Content Placeholder 2">
            <a:extLst>
              <a:ext uri="{FF2B5EF4-FFF2-40B4-BE49-F238E27FC236}">
                <a16:creationId xmlns:a16="http://schemas.microsoft.com/office/drawing/2014/main" id="{ECDF91D9-8EB9-474A-B18D-EE5C156325A9}"/>
              </a:ext>
            </a:extLst>
          </p:cNvPr>
          <p:cNvSpPr>
            <a:spLocks noGrp="1"/>
          </p:cNvSpPr>
          <p:nvPr>
            <p:ph idx="1"/>
          </p:nvPr>
        </p:nvSpPr>
        <p:spPr>
          <a:xfrm>
            <a:off x="838200" y="2005012"/>
            <a:ext cx="10515600" cy="4351338"/>
          </a:xfrm>
        </p:spPr>
        <p:txBody>
          <a:bodyPr vert="horz" lIns="91440" tIns="45720" rIns="91440" bIns="45720" rtlCol="0" anchor="t">
            <a:normAutofit/>
          </a:bodyPr>
          <a:lstStyle/>
          <a:p>
            <a:r>
              <a:rPr lang="en-US" sz="3600" dirty="0"/>
              <a:t>TA identifies “primary school staff”: Special ed. case manager, 504 coordinator, social worker, school counselor, or others </a:t>
            </a:r>
          </a:p>
          <a:p>
            <a:r>
              <a:rPr lang="en-US" sz="3600" dirty="0"/>
              <a:t>TA enters student into spreadsheet </a:t>
            </a:r>
          </a:p>
          <a:p>
            <a:r>
              <a:rPr lang="en-US" sz="3600" dirty="0"/>
              <a:t>TA alerts primary school staff and VRS staff of referral</a:t>
            </a:r>
          </a:p>
        </p:txBody>
      </p:sp>
      <p:sp>
        <p:nvSpPr>
          <p:cNvPr id="4" name="Slide Number Placeholder 3">
            <a:extLst>
              <a:ext uri="{FF2B5EF4-FFF2-40B4-BE49-F238E27FC236}">
                <a16:creationId xmlns:a16="http://schemas.microsoft.com/office/drawing/2014/main" id="{4AD2692A-1A1E-45E7-97E9-05AE3F209F5D}"/>
              </a:ext>
            </a:extLst>
          </p:cNvPr>
          <p:cNvSpPr>
            <a:spLocks noGrp="1"/>
          </p:cNvSpPr>
          <p:nvPr>
            <p:ph type="sldNum" sz="quarter" idx="12"/>
          </p:nvPr>
        </p:nvSpPr>
        <p:spPr/>
        <p:txBody>
          <a:bodyPr/>
          <a:lstStyle/>
          <a:p>
            <a:fld id="{48F63A3B-78C7-47BE-AE5E-E10140E04643}" type="slidenum">
              <a:rPr lang="en-US" smtClean="0"/>
              <a:t>25</a:t>
            </a:fld>
            <a:endParaRPr lang="en-US"/>
          </a:p>
        </p:txBody>
      </p:sp>
    </p:spTree>
    <p:extLst>
      <p:ext uri="{BB962C8B-B14F-4D97-AF65-F5344CB8AC3E}">
        <p14:creationId xmlns:p14="http://schemas.microsoft.com/office/powerpoint/2010/main" val="637215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14AF4-8801-436A-A264-4CCF4AA02C8B}"/>
              </a:ext>
            </a:extLst>
          </p:cNvPr>
          <p:cNvSpPr>
            <a:spLocks noGrp="1"/>
          </p:cNvSpPr>
          <p:nvPr>
            <p:ph type="title"/>
          </p:nvPr>
        </p:nvSpPr>
        <p:spPr/>
        <p:txBody>
          <a:bodyPr/>
          <a:lstStyle/>
          <a:p>
            <a:pPr algn="ctr"/>
            <a:r>
              <a:rPr lang="en-US"/>
              <a:t>Step 3: </a:t>
            </a:r>
            <a:br>
              <a:rPr lang="en-US"/>
            </a:br>
            <a:r>
              <a:rPr lang="en-US"/>
              <a:t>Primary school staff and VRS staff </a:t>
            </a:r>
            <a:r>
              <a:rPr lang="en-US" i="1"/>
              <a:t>connect with</a:t>
            </a:r>
            <a:r>
              <a:rPr lang="en-US"/>
              <a:t> student</a:t>
            </a:r>
          </a:p>
        </p:txBody>
      </p:sp>
      <p:sp>
        <p:nvSpPr>
          <p:cNvPr id="3" name="Content Placeholder 2">
            <a:extLst>
              <a:ext uri="{FF2B5EF4-FFF2-40B4-BE49-F238E27FC236}">
                <a16:creationId xmlns:a16="http://schemas.microsoft.com/office/drawing/2014/main" id="{7EBF1EE2-B5DC-40B5-BC80-3BE293ECF8DC}"/>
              </a:ext>
            </a:extLst>
          </p:cNvPr>
          <p:cNvSpPr>
            <a:spLocks noGrp="1"/>
          </p:cNvSpPr>
          <p:nvPr>
            <p:ph idx="1"/>
          </p:nvPr>
        </p:nvSpPr>
        <p:spPr/>
        <p:txBody>
          <a:bodyPr>
            <a:normAutofit/>
          </a:bodyPr>
          <a:lstStyle/>
          <a:p>
            <a:r>
              <a:rPr lang="en-US" sz="3200" dirty="0"/>
              <a:t>Purpose: To explain VRS services and give an application packet (application and any needed releases of information)</a:t>
            </a:r>
          </a:p>
          <a:p>
            <a:r>
              <a:rPr lang="en-US" sz="3200" dirty="0"/>
              <a:t>Ways to connect:</a:t>
            </a:r>
          </a:p>
          <a:p>
            <a:pPr lvl="1"/>
            <a:r>
              <a:rPr lang="en-US" sz="2400" dirty="0"/>
              <a:t>Most ideal: Set meeting at school or on Zoom (complete application at that meeting)</a:t>
            </a:r>
          </a:p>
          <a:p>
            <a:pPr lvl="1"/>
            <a:r>
              <a:rPr lang="en-US" sz="2400" dirty="0"/>
              <a:t>Second choice: At a regularly scheduled time that VRS is available</a:t>
            </a:r>
          </a:p>
          <a:p>
            <a:pPr lvl="1"/>
            <a:r>
              <a:rPr lang="en-US" sz="2400" dirty="0"/>
              <a:t>In a pinch: Email, text, phone call, letter (not as effective- try to use as reminders only)</a:t>
            </a:r>
          </a:p>
        </p:txBody>
      </p:sp>
      <p:sp>
        <p:nvSpPr>
          <p:cNvPr id="4" name="Slide Number Placeholder 3">
            <a:extLst>
              <a:ext uri="{FF2B5EF4-FFF2-40B4-BE49-F238E27FC236}">
                <a16:creationId xmlns:a16="http://schemas.microsoft.com/office/drawing/2014/main" id="{CBA20A55-CB3D-4806-8F6E-BCFAC00E354D}"/>
              </a:ext>
            </a:extLst>
          </p:cNvPr>
          <p:cNvSpPr>
            <a:spLocks noGrp="1"/>
          </p:cNvSpPr>
          <p:nvPr>
            <p:ph type="sldNum" sz="quarter" idx="12"/>
          </p:nvPr>
        </p:nvSpPr>
        <p:spPr/>
        <p:txBody>
          <a:bodyPr/>
          <a:lstStyle/>
          <a:p>
            <a:fld id="{48F63A3B-78C7-47BE-AE5E-E10140E04643}" type="slidenum">
              <a:rPr lang="en-US" smtClean="0"/>
              <a:t>26</a:t>
            </a:fld>
            <a:endParaRPr lang="en-US"/>
          </a:p>
        </p:txBody>
      </p:sp>
    </p:spTree>
    <p:extLst>
      <p:ext uri="{BB962C8B-B14F-4D97-AF65-F5344CB8AC3E}">
        <p14:creationId xmlns:p14="http://schemas.microsoft.com/office/powerpoint/2010/main" val="3950336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881CE-8146-4702-B44B-5C862888098F}"/>
              </a:ext>
            </a:extLst>
          </p:cNvPr>
          <p:cNvSpPr>
            <a:spLocks noGrp="1"/>
          </p:cNvSpPr>
          <p:nvPr>
            <p:ph type="title"/>
          </p:nvPr>
        </p:nvSpPr>
        <p:spPr/>
        <p:txBody>
          <a:bodyPr>
            <a:normAutofit fontScale="90000"/>
          </a:bodyPr>
          <a:lstStyle/>
          <a:p>
            <a:pPr algn="ctr"/>
            <a:r>
              <a:rPr lang="en-US" dirty="0"/>
              <a:t>Step 4: </a:t>
            </a:r>
            <a:br>
              <a:rPr lang="en-US" dirty="0"/>
            </a:br>
            <a:r>
              <a:rPr lang="en-US" dirty="0"/>
              <a:t>Student completes VRS application and needed releases, </a:t>
            </a:r>
            <a:br>
              <a:rPr lang="en-US" dirty="0"/>
            </a:br>
            <a:r>
              <a:rPr lang="en-US" dirty="0"/>
              <a:t>MPS provides verification or documentation</a:t>
            </a:r>
          </a:p>
        </p:txBody>
      </p:sp>
      <p:sp>
        <p:nvSpPr>
          <p:cNvPr id="3" name="Content Placeholder 2">
            <a:extLst>
              <a:ext uri="{FF2B5EF4-FFF2-40B4-BE49-F238E27FC236}">
                <a16:creationId xmlns:a16="http://schemas.microsoft.com/office/drawing/2014/main" id="{7097DA3C-40B4-4661-AEBC-CF73314AF9B4}"/>
              </a:ext>
            </a:extLst>
          </p:cNvPr>
          <p:cNvSpPr>
            <a:spLocks noGrp="1"/>
          </p:cNvSpPr>
          <p:nvPr>
            <p:ph idx="1"/>
          </p:nvPr>
        </p:nvSpPr>
        <p:spPr>
          <a:xfrm>
            <a:off x="719417" y="1976483"/>
            <a:ext cx="10753165" cy="4744992"/>
          </a:xfrm>
        </p:spPr>
        <p:txBody>
          <a:bodyPr vert="horz" lIns="91440" tIns="45720" rIns="91440" bIns="45720" rtlCol="0" anchor="t">
            <a:normAutofit/>
          </a:bodyPr>
          <a:lstStyle/>
          <a:p>
            <a:r>
              <a:rPr lang="en-US" sz="3200" dirty="0"/>
              <a:t>If not completed in first meeting, identify and communicate who/how student should return the completed application and release(s) to</a:t>
            </a:r>
          </a:p>
          <a:p>
            <a:pPr lvl="1"/>
            <a:r>
              <a:rPr lang="en-US" sz="2800" dirty="0"/>
              <a:t>Discuss ways to follow-up if the student doesn’t hand in application</a:t>
            </a:r>
          </a:p>
          <a:p>
            <a:r>
              <a:rPr lang="en-US" sz="3200" dirty="0"/>
              <a:t>VRS will connect with primary school staff to get </a:t>
            </a:r>
            <a:r>
              <a:rPr lang="en-US" sz="3200" b="1" u="sng" dirty="0"/>
              <a:t>verification</a:t>
            </a:r>
            <a:r>
              <a:rPr lang="en-US" sz="3200" dirty="0"/>
              <a:t> or </a:t>
            </a:r>
            <a:r>
              <a:rPr lang="en-US" sz="3200" b="1" u="sng" dirty="0"/>
              <a:t>documentation</a:t>
            </a:r>
            <a:r>
              <a:rPr lang="en-US" sz="3200" dirty="0"/>
              <a:t> of disability</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0E64BC04-7F32-454C-9905-E982587A61C4}"/>
              </a:ext>
            </a:extLst>
          </p:cNvPr>
          <p:cNvSpPr>
            <a:spLocks noGrp="1"/>
          </p:cNvSpPr>
          <p:nvPr>
            <p:ph type="sldNum" sz="quarter" idx="12"/>
          </p:nvPr>
        </p:nvSpPr>
        <p:spPr/>
        <p:txBody>
          <a:bodyPr/>
          <a:lstStyle/>
          <a:p>
            <a:fld id="{48F63A3B-78C7-47BE-AE5E-E10140E04643}" type="slidenum">
              <a:rPr lang="en-US" smtClean="0"/>
              <a:t>27</a:t>
            </a:fld>
            <a:endParaRPr lang="en-US"/>
          </a:p>
        </p:txBody>
      </p:sp>
    </p:spTree>
    <p:extLst>
      <p:ext uri="{BB962C8B-B14F-4D97-AF65-F5344CB8AC3E}">
        <p14:creationId xmlns:p14="http://schemas.microsoft.com/office/powerpoint/2010/main" val="1874156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A2D30-DDB1-43F1-B917-77946D2404D9}"/>
              </a:ext>
            </a:extLst>
          </p:cNvPr>
          <p:cNvSpPr>
            <a:spLocks noGrp="1"/>
          </p:cNvSpPr>
          <p:nvPr>
            <p:ph type="title"/>
          </p:nvPr>
        </p:nvSpPr>
        <p:spPr/>
        <p:txBody>
          <a:bodyPr/>
          <a:lstStyle/>
          <a:p>
            <a:pPr algn="ctr"/>
            <a:r>
              <a:rPr lang="en-US" dirty="0"/>
              <a:t>Step 5: Pre-ETS Planning Meeting</a:t>
            </a:r>
          </a:p>
        </p:txBody>
      </p:sp>
      <p:sp>
        <p:nvSpPr>
          <p:cNvPr id="3" name="Content Placeholder 2">
            <a:extLst>
              <a:ext uri="{FF2B5EF4-FFF2-40B4-BE49-F238E27FC236}">
                <a16:creationId xmlns:a16="http://schemas.microsoft.com/office/drawing/2014/main" id="{920F1516-0FDE-45B3-A185-A28B5BEAA1E9}"/>
              </a:ext>
            </a:extLst>
          </p:cNvPr>
          <p:cNvSpPr>
            <a:spLocks noGrp="1"/>
          </p:cNvSpPr>
          <p:nvPr>
            <p:ph idx="1"/>
          </p:nvPr>
        </p:nvSpPr>
        <p:spPr>
          <a:xfrm>
            <a:off x="850900" y="1784350"/>
            <a:ext cx="6870700" cy="4351338"/>
          </a:xfrm>
        </p:spPr>
        <p:txBody>
          <a:bodyPr>
            <a:noAutofit/>
          </a:bodyPr>
          <a:lstStyle/>
          <a:p>
            <a:r>
              <a:rPr lang="en-US" sz="3200" dirty="0"/>
              <a:t>Required attendees: </a:t>
            </a:r>
          </a:p>
          <a:p>
            <a:pPr lvl="1"/>
            <a:r>
              <a:rPr lang="en-US" sz="2800" b="1" dirty="0"/>
              <a:t>Student, VRS staff, primary school staff, and </a:t>
            </a:r>
            <a:r>
              <a:rPr lang="en-US" sz="2800" b="1" u="sng" dirty="0"/>
              <a:t>school counselor</a:t>
            </a:r>
          </a:p>
          <a:p>
            <a:r>
              <a:rPr lang="en-US" sz="3200" dirty="0"/>
              <a:t>Optional attendees:</a:t>
            </a:r>
          </a:p>
          <a:p>
            <a:pPr lvl="1"/>
            <a:r>
              <a:rPr lang="en-US" sz="2800" dirty="0"/>
              <a:t>Parent(s)/guardians, work-based learning coordinators, and others as needed</a:t>
            </a:r>
          </a:p>
          <a:p>
            <a:r>
              <a:rPr lang="en-US" sz="3200" dirty="0"/>
              <a:t>Complete the </a:t>
            </a:r>
            <a:r>
              <a:rPr lang="en-US" sz="3200" dirty="0">
                <a:hlinkClick r:id="rId2"/>
              </a:rPr>
              <a:t>Pre-ETS Planning Meeting Form</a:t>
            </a:r>
            <a:endParaRPr lang="en-US" sz="3200" dirty="0">
              <a:highlight>
                <a:srgbClr val="FFFF00"/>
              </a:highlight>
            </a:endParaRPr>
          </a:p>
        </p:txBody>
      </p:sp>
      <p:sp>
        <p:nvSpPr>
          <p:cNvPr id="4" name="Slide Number Placeholder 3">
            <a:extLst>
              <a:ext uri="{FF2B5EF4-FFF2-40B4-BE49-F238E27FC236}">
                <a16:creationId xmlns:a16="http://schemas.microsoft.com/office/drawing/2014/main" id="{09ACDC1A-076F-40B5-A1D1-F8E3BC50B678}"/>
              </a:ext>
            </a:extLst>
          </p:cNvPr>
          <p:cNvSpPr>
            <a:spLocks noGrp="1"/>
          </p:cNvSpPr>
          <p:nvPr>
            <p:ph type="sldNum" sz="quarter" idx="12"/>
          </p:nvPr>
        </p:nvSpPr>
        <p:spPr/>
        <p:txBody>
          <a:bodyPr/>
          <a:lstStyle/>
          <a:p>
            <a:fld id="{48F63A3B-78C7-47BE-AE5E-E10140E04643}" type="slidenum">
              <a:rPr lang="en-US" smtClean="0"/>
              <a:t>28</a:t>
            </a:fld>
            <a:endParaRPr lang="en-US"/>
          </a:p>
        </p:txBody>
      </p:sp>
      <p:pic>
        <p:nvPicPr>
          <p:cNvPr id="6" name="Graphic 5" descr="Document">
            <a:extLst>
              <a:ext uri="{FF2B5EF4-FFF2-40B4-BE49-F238E27FC236}">
                <a16:creationId xmlns:a16="http://schemas.microsoft.com/office/drawing/2014/main" id="{283CAB5C-36F2-453E-A22D-CCD8DEE670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09391" y="1885950"/>
            <a:ext cx="3889375" cy="3889375"/>
          </a:xfrm>
          <a:prstGeom prst="rect">
            <a:avLst/>
          </a:prstGeom>
        </p:spPr>
      </p:pic>
    </p:spTree>
    <p:extLst>
      <p:ext uri="{BB962C8B-B14F-4D97-AF65-F5344CB8AC3E}">
        <p14:creationId xmlns:p14="http://schemas.microsoft.com/office/powerpoint/2010/main" val="2735354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0F8D8-6A8C-48AE-88B0-ED568FC58E24}"/>
              </a:ext>
            </a:extLst>
          </p:cNvPr>
          <p:cNvSpPr>
            <a:spLocks noGrp="1"/>
          </p:cNvSpPr>
          <p:nvPr>
            <p:ph type="title"/>
          </p:nvPr>
        </p:nvSpPr>
        <p:spPr/>
        <p:txBody>
          <a:bodyPr/>
          <a:lstStyle/>
          <a:p>
            <a:r>
              <a:rPr lang="en-US"/>
              <a:t>Step 6: VRS and/or community provider provide Pre-ETS</a:t>
            </a:r>
          </a:p>
        </p:txBody>
      </p:sp>
      <p:sp>
        <p:nvSpPr>
          <p:cNvPr id="3" name="Content Placeholder 2">
            <a:extLst>
              <a:ext uri="{FF2B5EF4-FFF2-40B4-BE49-F238E27FC236}">
                <a16:creationId xmlns:a16="http://schemas.microsoft.com/office/drawing/2014/main" id="{38F6F6E2-2CC2-42CA-A880-E8CA20F00376}"/>
              </a:ext>
            </a:extLst>
          </p:cNvPr>
          <p:cNvSpPr>
            <a:spLocks noGrp="1"/>
          </p:cNvSpPr>
          <p:nvPr>
            <p:ph idx="1"/>
          </p:nvPr>
        </p:nvSpPr>
        <p:spPr>
          <a:xfrm>
            <a:off x="5842000" y="2289968"/>
            <a:ext cx="5600700" cy="3560763"/>
          </a:xfrm>
        </p:spPr>
        <p:txBody>
          <a:bodyPr>
            <a:normAutofit fontScale="85000" lnSpcReduction="10000"/>
          </a:bodyPr>
          <a:lstStyle/>
          <a:p>
            <a:r>
              <a:rPr lang="en-US" sz="4000" dirty="0"/>
              <a:t>VRS makes referral to provider (CRP) as needed and introduces provider to team</a:t>
            </a:r>
          </a:p>
          <a:p>
            <a:r>
              <a:rPr lang="en-US" sz="4000" dirty="0"/>
              <a:t>Communication: What, how, when and where Pre-ETS will be provided</a:t>
            </a:r>
          </a:p>
          <a:p>
            <a:pPr marL="0" indent="0">
              <a:buNone/>
            </a:pPr>
            <a:endParaRPr lang="en-US" dirty="0"/>
          </a:p>
        </p:txBody>
      </p:sp>
      <p:sp>
        <p:nvSpPr>
          <p:cNvPr id="4" name="Slide Number Placeholder 3">
            <a:extLst>
              <a:ext uri="{FF2B5EF4-FFF2-40B4-BE49-F238E27FC236}">
                <a16:creationId xmlns:a16="http://schemas.microsoft.com/office/drawing/2014/main" id="{B0D77CAC-7E2D-4498-9856-A473434DC6E8}"/>
              </a:ext>
            </a:extLst>
          </p:cNvPr>
          <p:cNvSpPr>
            <a:spLocks noGrp="1"/>
          </p:cNvSpPr>
          <p:nvPr>
            <p:ph type="sldNum" sz="quarter" idx="12"/>
          </p:nvPr>
        </p:nvSpPr>
        <p:spPr/>
        <p:txBody>
          <a:bodyPr/>
          <a:lstStyle/>
          <a:p>
            <a:fld id="{48F63A3B-78C7-47BE-AE5E-E10140E04643}" type="slidenum">
              <a:rPr lang="en-US" smtClean="0"/>
              <a:t>29</a:t>
            </a:fld>
            <a:endParaRPr lang="en-US"/>
          </a:p>
        </p:txBody>
      </p:sp>
      <p:pic>
        <p:nvPicPr>
          <p:cNvPr id="6" name="Graphic 5" descr="Boardroom">
            <a:extLst>
              <a:ext uri="{FF2B5EF4-FFF2-40B4-BE49-F238E27FC236}">
                <a16:creationId xmlns:a16="http://schemas.microsoft.com/office/drawing/2014/main" id="{F436FF53-7F32-4FFA-A9C0-8037FF34CE3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6500" y="1930399"/>
            <a:ext cx="4279900" cy="4279900"/>
          </a:xfrm>
          <a:prstGeom prst="rect">
            <a:avLst/>
          </a:prstGeom>
        </p:spPr>
      </p:pic>
    </p:spTree>
    <p:extLst>
      <p:ext uri="{BB962C8B-B14F-4D97-AF65-F5344CB8AC3E}">
        <p14:creationId xmlns:p14="http://schemas.microsoft.com/office/powerpoint/2010/main" val="24276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D095E4-6EF7-4E39-AC62-07FF3CFF75C7}"/>
              </a:ext>
            </a:extLst>
          </p:cNvPr>
          <p:cNvSpPr>
            <a:spLocks noGrp="1"/>
          </p:cNvSpPr>
          <p:nvPr>
            <p:ph type="title"/>
          </p:nvPr>
        </p:nvSpPr>
        <p:spPr/>
        <p:txBody>
          <a:bodyPr/>
          <a:lstStyle/>
          <a:p>
            <a:pPr algn="ctr"/>
            <a:r>
              <a:rPr lang="en-US"/>
              <a:t>Introductions</a:t>
            </a:r>
          </a:p>
        </p:txBody>
      </p:sp>
      <p:sp>
        <p:nvSpPr>
          <p:cNvPr id="6" name="Content Placeholder 5">
            <a:extLst>
              <a:ext uri="{FF2B5EF4-FFF2-40B4-BE49-F238E27FC236}">
                <a16:creationId xmlns:a16="http://schemas.microsoft.com/office/drawing/2014/main" id="{63FF044B-72D6-4313-A7EA-05BF007E252F}"/>
              </a:ext>
            </a:extLst>
          </p:cNvPr>
          <p:cNvSpPr>
            <a:spLocks noGrp="1"/>
          </p:cNvSpPr>
          <p:nvPr>
            <p:ph idx="1"/>
          </p:nvPr>
        </p:nvSpPr>
        <p:spPr>
          <a:xfrm>
            <a:off x="838200" y="2005012"/>
            <a:ext cx="10401300" cy="4351338"/>
          </a:xfrm>
        </p:spPr>
        <p:txBody>
          <a:bodyPr numCol="1">
            <a:normAutofit lnSpcReduction="10000"/>
          </a:bodyPr>
          <a:lstStyle/>
          <a:p>
            <a:r>
              <a:rPr lang="en-US" dirty="0"/>
              <a:t>Jennifer Schneider, MPS Lead Transition Ambassador</a:t>
            </a:r>
          </a:p>
          <a:p>
            <a:r>
              <a:rPr lang="en-US" dirty="0"/>
              <a:t>Debbie Nelson, MPS Lead Counselor</a:t>
            </a:r>
          </a:p>
          <a:p>
            <a:r>
              <a:rPr lang="en-US" dirty="0"/>
              <a:t>MaryAnn Sulik, Edison WBL Coordinator</a:t>
            </a:r>
          </a:p>
          <a:p>
            <a:r>
              <a:rPr lang="en-US" dirty="0"/>
              <a:t>Alyssa Klein, VRS Transition and Pre-ETS Coordinator</a:t>
            </a:r>
          </a:p>
          <a:p>
            <a:r>
              <a:rPr lang="en-US" dirty="0"/>
              <a:t>Lindsey Horowitz, MDE Transition Specialist</a:t>
            </a:r>
          </a:p>
          <a:p>
            <a:r>
              <a:rPr lang="en-US" dirty="0"/>
              <a:t>Song Lee, VRS Pre-ETS Representative</a:t>
            </a:r>
          </a:p>
          <a:p>
            <a:r>
              <a:rPr lang="en-US" dirty="0"/>
              <a:t>Stephanie LoRusso, VRS VR Counselor</a:t>
            </a:r>
          </a:p>
          <a:p>
            <a:pPr marL="0" indent="0" algn="ctr">
              <a:buNone/>
            </a:pPr>
            <a:endParaRPr lang="en-US" dirty="0"/>
          </a:p>
        </p:txBody>
      </p:sp>
      <p:sp>
        <p:nvSpPr>
          <p:cNvPr id="4" name="Slide Number Placeholder 3">
            <a:extLst>
              <a:ext uri="{FF2B5EF4-FFF2-40B4-BE49-F238E27FC236}">
                <a16:creationId xmlns:a16="http://schemas.microsoft.com/office/drawing/2014/main" id="{A320CB5A-2B83-4F43-A272-FF2153EB8219}"/>
              </a:ext>
            </a:extLst>
          </p:cNvPr>
          <p:cNvSpPr>
            <a:spLocks noGrp="1"/>
          </p:cNvSpPr>
          <p:nvPr>
            <p:ph type="sldNum" sz="quarter" idx="12"/>
          </p:nvPr>
        </p:nvSpPr>
        <p:spPr/>
        <p:txBody>
          <a:bodyPr/>
          <a:lstStyle/>
          <a:p>
            <a:fld id="{48F63A3B-78C7-47BE-AE5E-E10140E04643}" type="slidenum">
              <a:rPr lang="en-US" smtClean="0"/>
              <a:pPr/>
              <a:t>3</a:t>
            </a:fld>
            <a:endParaRPr lang="en-US"/>
          </a:p>
        </p:txBody>
      </p:sp>
      <p:sp>
        <p:nvSpPr>
          <p:cNvPr id="8" name="Content Placeholder 5">
            <a:extLst>
              <a:ext uri="{FF2B5EF4-FFF2-40B4-BE49-F238E27FC236}">
                <a16:creationId xmlns:a16="http://schemas.microsoft.com/office/drawing/2014/main" id="{2E69D54E-8677-4079-8B33-CAD4BDE0C3E2}"/>
              </a:ext>
            </a:extLst>
          </p:cNvPr>
          <p:cNvSpPr txBox="1">
            <a:spLocks/>
          </p:cNvSpPr>
          <p:nvPr/>
        </p:nvSpPr>
        <p:spPr bwMode="black">
          <a:xfrm>
            <a:off x="6096000" y="1978025"/>
            <a:ext cx="2619703" cy="4351338"/>
          </a:xfrm>
          <a:prstGeom prst="rect">
            <a:avLst/>
          </a:prstGeom>
        </p:spPr>
        <p:txBody>
          <a:bodyPr vert="horz" lIns="91440" tIns="45720" rIns="91440" bIns="45720" numCol="1" rtlCol="0">
            <a:norm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a:p>
        </p:txBody>
      </p:sp>
      <p:sp>
        <p:nvSpPr>
          <p:cNvPr id="3" name="TextBox 2">
            <a:extLst>
              <a:ext uri="{FF2B5EF4-FFF2-40B4-BE49-F238E27FC236}">
                <a16:creationId xmlns:a16="http://schemas.microsoft.com/office/drawing/2014/main" id="{DB027903-8A5F-4A6D-86BE-C6626B6A2335}"/>
              </a:ext>
            </a:extLst>
          </p:cNvPr>
          <p:cNvSpPr txBox="1"/>
          <p:nvPr/>
        </p:nvSpPr>
        <p:spPr>
          <a:xfrm>
            <a:off x="1151744" y="3787515"/>
            <a:ext cx="18937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spTree>
    <p:extLst>
      <p:ext uri="{BB962C8B-B14F-4D97-AF65-F5344CB8AC3E}">
        <p14:creationId xmlns:p14="http://schemas.microsoft.com/office/powerpoint/2010/main" val="4486190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0F721-F86B-451A-9583-611A1B7A86F6}"/>
              </a:ext>
            </a:extLst>
          </p:cNvPr>
          <p:cNvSpPr>
            <a:spLocks noGrp="1"/>
          </p:cNvSpPr>
          <p:nvPr>
            <p:ph type="title"/>
          </p:nvPr>
        </p:nvSpPr>
        <p:spPr/>
        <p:txBody>
          <a:bodyPr>
            <a:normAutofit fontScale="90000"/>
          </a:bodyPr>
          <a:lstStyle/>
          <a:p>
            <a:pPr algn="ctr"/>
            <a:r>
              <a:rPr lang="en-US"/>
              <a:t>Step 7: </a:t>
            </a:r>
            <a:br>
              <a:rPr lang="en-US"/>
            </a:br>
            <a:r>
              <a:rPr lang="en-US"/>
              <a:t>Periodic follow-up meetings and ongoing communication</a:t>
            </a:r>
          </a:p>
        </p:txBody>
      </p:sp>
      <p:sp>
        <p:nvSpPr>
          <p:cNvPr id="3" name="Content Placeholder 2">
            <a:extLst>
              <a:ext uri="{FF2B5EF4-FFF2-40B4-BE49-F238E27FC236}">
                <a16:creationId xmlns:a16="http://schemas.microsoft.com/office/drawing/2014/main" id="{A8AEED58-075F-42FD-8AC0-3A71A78F919A}"/>
              </a:ext>
            </a:extLst>
          </p:cNvPr>
          <p:cNvSpPr>
            <a:spLocks noGrp="1"/>
          </p:cNvSpPr>
          <p:nvPr>
            <p:ph idx="1"/>
          </p:nvPr>
        </p:nvSpPr>
        <p:spPr>
          <a:xfrm>
            <a:off x="952500" y="2005012"/>
            <a:ext cx="4800600" cy="4351338"/>
          </a:xfrm>
        </p:spPr>
        <p:txBody>
          <a:bodyPr>
            <a:noAutofit/>
          </a:bodyPr>
          <a:lstStyle/>
          <a:p>
            <a:r>
              <a:rPr lang="en-US" sz="3200" dirty="0"/>
              <a:t>Team sets first follow-up meeting at Pre-ETS Planning Meeting</a:t>
            </a:r>
          </a:p>
          <a:p>
            <a:r>
              <a:rPr lang="en-US" sz="3200" dirty="0"/>
              <a:t>Team discusses how ongoing communication will take place (how and frequency)</a:t>
            </a:r>
          </a:p>
        </p:txBody>
      </p:sp>
      <p:sp>
        <p:nvSpPr>
          <p:cNvPr id="4" name="Slide Number Placeholder 3">
            <a:extLst>
              <a:ext uri="{FF2B5EF4-FFF2-40B4-BE49-F238E27FC236}">
                <a16:creationId xmlns:a16="http://schemas.microsoft.com/office/drawing/2014/main" id="{78C034C0-3B14-4258-BA0E-DA442809A90D}"/>
              </a:ext>
            </a:extLst>
          </p:cNvPr>
          <p:cNvSpPr>
            <a:spLocks noGrp="1"/>
          </p:cNvSpPr>
          <p:nvPr>
            <p:ph type="sldNum" sz="quarter" idx="12"/>
          </p:nvPr>
        </p:nvSpPr>
        <p:spPr/>
        <p:txBody>
          <a:bodyPr/>
          <a:lstStyle/>
          <a:p>
            <a:fld id="{48F63A3B-78C7-47BE-AE5E-E10140E04643}" type="slidenum">
              <a:rPr lang="en-US" smtClean="0"/>
              <a:t>30</a:t>
            </a:fld>
            <a:endParaRPr lang="en-US"/>
          </a:p>
        </p:txBody>
      </p:sp>
      <p:pic>
        <p:nvPicPr>
          <p:cNvPr id="6" name="Graphic 5" descr="Open envelope">
            <a:extLst>
              <a:ext uri="{FF2B5EF4-FFF2-40B4-BE49-F238E27FC236}">
                <a16:creationId xmlns:a16="http://schemas.microsoft.com/office/drawing/2014/main" id="{AE80BAA0-3825-41DE-855E-6CC1EE91C0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74164" y="1828800"/>
            <a:ext cx="2057400" cy="2057400"/>
          </a:xfrm>
          <a:prstGeom prst="rect">
            <a:avLst/>
          </a:prstGeom>
        </p:spPr>
      </p:pic>
      <p:pic>
        <p:nvPicPr>
          <p:cNvPr id="8" name="Graphic 7" descr="Receiver">
            <a:extLst>
              <a:ext uri="{FF2B5EF4-FFF2-40B4-BE49-F238E27FC236}">
                <a16:creationId xmlns:a16="http://schemas.microsoft.com/office/drawing/2014/main" id="{A6DA0130-2139-43C9-B8E8-0D18821579D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60264" y="1943100"/>
            <a:ext cx="2057400" cy="2057400"/>
          </a:xfrm>
          <a:prstGeom prst="rect">
            <a:avLst/>
          </a:prstGeom>
        </p:spPr>
      </p:pic>
      <p:pic>
        <p:nvPicPr>
          <p:cNvPr id="10" name="Graphic 9" descr="Chat">
            <a:extLst>
              <a:ext uri="{FF2B5EF4-FFF2-40B4-BE49-F238E27FC236}">
                <a16:creationId xmlns:a16="http://schemas.microsoft.com/office/drawing/2014/main" id="{DD91873D-A6FF-4033-A912-6F8AE49384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64400" y="3886200"/>
            <a:ext cx="2853164" cy="2853164"/>
          </a:xfrm>
          <a:prstGeom prst="rect">
            <a:avLst/>
          </a:prstGeom>
        </p:spPr>
      </p:pic>
    </p:spTree>
    <p:extLst>
      <p:ext uri="{BB962C8B-B14F-4D97-AF65-F5344CB8AC3E}">
        <p14:creationId xmlns:p14="http://schemas.microsoft.com/office/powerpoint/2010/main" val="15741532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CB8B0-2672-415B-9784-A81D2277C0EB}"/>
              </a:ext>
            </a:extLst>
          </p:cNvPr>
          <p:cNvSpPr>
            <a:spLocks noGrp="1"/>
          </p:cNvSpPr>
          <p:nvPr>
            <p:ph type="ctrTitle"/>
          </p:nvPr>
        </p:nvSpPr>
        <p:spPr/>
        <p:txBody>
          <a:bodyPr/>
          <a:lstStyle/>
          <a:p>
            <a:r>
              <a:rPr lang="en-US"/>
              <a:t>Resources</a:t>
            </a:r>
          </a:p>
        </p:txBody>
      </p:sp>
      <p:sp>
        <p:nvSpPr>
          <p:cNvPr id="4" name="Slide Number Placeholder 3">
            <a:extLst>
              <a:ext uri="{FF2B5EF4-FFF2-40B4-BE49-F238E27FC236}">
                <a16:creationId xmlns:a16="http://schemas.microsoft.com/office/drawing/2014/main" id="{9E5B6AA9-3E82-454B-97EA-C60BB964877E}"/>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6178746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E25CE-9F09-4A2B-B84B-181F8BC8BBB0}"/>
              </a:ext>
            </a:extLst>
          </p:cNvPr>
          <p:cNvSpPr>
            <a:spLocks noGrp="1"/>
          </p:cNvSpPr>
          <p:nvPr>
            <p:ph type="title"/>
          </p:nvPr>
        </p:nvSpPr>
        <p:spPr/>
        <p:txBody>
          <a:bodyPr/>
          <a:lstStyle/>
          <a:p>
            <a:pPr algn="ctr"/>
            <a:r>
              <a:rPr lang="en-US" dirty="0"/>
              <a:t>Web Link for Materials</a:t>
            </a:r>
          </a:p>
        </p:txBody>
      </p:sp>
      <p:sp>
        <p:nvSpPr>
          <p:cNvPr id="3" name="Content Placeholder 2">
            <a:extLst>
              <a:ext uri="{FF2B5EF4-FFF2-40B4-BE49-F238E27FC236}">
                <a16:creationId xmlns:a16="http://schemas.microsoft.com/office/drawing/2014/main" id="{5EE7D438-20A4-4263-AEC3-77D73962D985}"/>
              </a:ext>
            </a:extLst>
          </p:cNvPr>
          <p:cNvSpPr>
            <a:spLocks noGrp="1"/>
          </p:cNvSpPr>
          <p:nvPr>
            <p:ph idx="1"/>
          </p:nvPr>
        </p:nvSpPr>
        <p:spPr>
          <a:xfrm>
            <a:off x="580570" y="2549976"/>
            <a:ext cx="5733143" cy="4351338"/>
          </a:xfrm>
        </p:spPr>
        <p:txBody>
          <a:bodyPr>
            <a:normAutofit/>
          </a:bodyPr>
          <a:lstStyle/>
          <a:p>
            <a:r>
              <a:rPr lang="en-US" sz="3200" dirty="0">
                <a:hlinkClick r:id="rId2"/>
              </a:rPr>
              <a:t>https://mn.gov/deed/job-seekers/disabilities/youth/staff/</a:t>
            </a:r>
            <a:endParaRPr lang="en-US" sz="3200" dirty="0"/>
          </a:p>
          <a:p>
            <a:r>
              <a:rPr lang="en-US" sz="3200" dirty="0"/>
              <a:t>Scroll to bottom of page: “Minneapolis Pre-ETS Project”</a:t>
            </a:r>
            <a:endParaRPr lang="en-US" sz="3200" dirty="0">
              <a:highlight>
                <a:srgbClr val="FFFF00"/>
              </a:highlight>
            </a:endParaRPr>
          </a:p>
        </p:txBody>
      </p:sp>
      <p:sp>
        <p:nvSpPr>
          <p:cNvPr id="4" name="Slide Number Placeholder 3">
            <a:extLst>
              <a:ext uri="{FF2B5EF4-FFF2-40B4-BE49-F238E27FC236}">
                <a16:creationId xmlns:a16="http://schemas.microsoft.com/office/drawing/2014/main" id="{216791D7-A8C9-4E62-A59A-92A9EBCF7C25}"/>
              </a:ext>
            </a:extLst>
          </p:cNvPr>
          <p:cNvSpPr>
            <a:spLocks noGrp="1"/>
          </p:cNvSpPr>
          <p:nvPr>
            <p:ph type="sldNum" sz="quarter" idx="12"/>
          </p:nvPr>
        </p:nvSpPr>
        <p:spPr/>
        <p:txBody>
          <a:bodyPr/>
          <a:lstStyle/>
          <a:p>
            <a:fld id="{48F63A3B-78C7-47BE-AE5E-E10140E04643}" type="slidenum">
              <a:rPr lang="en-US" smtClean="0"/>
              <a:t>32</a:t>
            </a:fld>
            <a:endParaRPr lang="en-US"/>
          </a:p>
        </p:txBody>
      </p:sp>
      <p:pic>
        <p:nvPicPr>
          <p:cNvPr id="5" name="Picture 4" descr="A woman is standing with six thought bubbles. Each thought bubble is a picture of a different person. ">
            <a:extLst>
              <a:ext uri="{FF2B5EF4-FFF2-40B4-BE49-F238E27FC236}">
                <a16:creationId xmlns:a16="http://schemas.microsoft.com/office/drawing/2014/main" id="{259EF505-8DA4-4E0F-ABE9-689DD0190198}"/>
              </a:ext>
            </a:extLst>
          </p:cNvPr>
          <p:cNvPicPr>
            <a:picLocks noChangeAspect="1"/>
          </p:cNvPicPr>
          <p:nvPr/>
        </p:nvPicPr>
        <p:blipFill rotWithShape="1">
          <a:blip r:embed="rId3"/>
          <a:srcRect l="8462" t="4786" r="7596" b="16582"/>
          <a:stretch/>
        </p:blipFill>
        <p:spPr>
          <a:xfrm>
            <a:off x="6926946" y="2450645"/>
            <a:ext cx="4912649" cy="2588567"/>
          </a:xfrm>
          <a:prstGeom prst="rect">
            <a:avLst/>
          </a:prstGeom>
        </p:spPr>
      </p:pic>
    </p:spTree>
    <p:extLst>
      <p:ext uri="{BB962C8B-B14F-4D97-AF65-F5344CB8AC3E}">
        <p14:creationId xmlns:p14="http://schemas.microsoft.com/office/powerpoint/2010/main" val="28721207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0D47C-3C4D-4550-9EF0-E504531F8911}"/>
              </a:ext>
            </a:extLst>
          </p:cNvPr>
          <p:cNvSpPr>
            <a:spLocks noGrp="1"/>
          </p:cNvSpPr>
          <p:nvPr>
            <p:ph type="title"/>
          </p:nvPr>
        </p:nvSpPr>
        <p:spPr/>
        <p:txBody>
          <a:bodyPr/>
          <a:lstStyle/>
          <a:p>
            <a:pPr algn="ctr"/>
            <a:r>
              <a:rPr lang="en-US" dirty="0"/>
              <a:t>Flyer and Video for Students</a:t>
            </a:r>
            <a:endParaRPr lang="en-US" dirty="0">
              <a:solidFill>
                <a:schemeClr val="tx1">
                  <a:lumMod val="25000"/>
                  <a:lumOff val="75000"/>
                </a:schemeClr>
              </a:solidFill>
            </a:endParaRPr>
          </a:p>
        </p:txBody>
      </p:sp>
      <p:pic>
        <p:nvPicPr>
          <p:cNvPr id="4" name="Picture 3" descr="A screenshot from the VRS student video. There is a student wearing scrubs, holding a cat and smiling. There is also the VRS web address listed as mn.gov/deed/vrs-students.">
            <a:extLst>
              <a:ext uri="{FF2B5EF4-FFF2-40B4-BE49-F238E27FC236}">
                <a16:creationId xmlns:a16="http://schemas.microsoft.com/office/drawing/2014/main" id="{108C6CD7-FE0D-4B4F-B914-C3B04416C04B}"/>
              </a:ext>
            </a:extLst>
          </p:cNvPr>
          <p:cNvPicPr>
            <a:picLocks noChangeAspect="1"/>
          </p:cNvPicPr>
          <p:nvPr/>
        </p:nvPicPr>
        <p:blipFill rotWithShape="1">
          <a:blip r:embed="rId3"/>
          <a:srcRect l="54115" t="8256" r="4000" b="22000"/>
          <a:stretch/>
        </p:blipFill>
        <p:spPr>
          <a:xfrm>
            <a:off x="6443003" y="2294551"/>
            <a:ext cx="4782590" cy="2268898"/>
          </a:xfrm>
          <a:prstGeom prst="rect">
            <a:avLst/>
          </a:prstGeom>
        </p:spPr>
      </p:pic>
      <p:pic>
        <p:nvPicPr>
          <p:cNvPr id="3" name="Picture 2" descr="A picture of the VRS Student Flyer">
            <a:extLst>
              <a:ext uri="{FF2B5EF4-FFF2-40B4-BE49-F238E27FC236}">
                <a16:creationId xmlns:a16="http://schemas.microsoft.com/office/drawing/2014/main" id="{836AD4F3-4D31-42E1-94DB-590EFDAFFC16}"/>
              </a:ext>
            </a:extLst>
          </p:cNvPr>
          <p:cNvPicPr>
            <a:picLocks noChangeAspect="1"/>
          </p:cNvPicPr>
          <p:nvPr/>
        </p:nvPicPr>
        <p:blipFill rotWithShape="1">
          <a:blip r:embed="rId4"/>
          <a:srcRect l="11423" t="20819" r="73000" b="8872"/>
          <a:stretch/>
        </p:blipFill>
        <p:spPr>
          <a:xfrm>
            <a:off x="1434905" y="1709222"/>
            <a:ext cx="3668048" cy="4656407"/>
          </a:xfrm>
          <a:prstGeom prst="rect">
            <a:avLst/>
          </a:prstGeom>
        </p:spPr>
      </p:pic>
      <p:sp>
        <p:nvSpPr>
          <p:cNvPr id="5" name="TextBox 4">
            <a:extLst>
              <a:ext uri="{FF2B5EF4-FFF2-40B4-BE49-F238E27FC236}">
                <a16:creationId xmlns:a16="http://schemas.microsoft.com/office/drawing/2014/main" id="{34BDB05F-443E-453F-A0EA-869298068154}"/>
              </a:ext>
            </a:extLst>
          </p:cNvPr>
          <p:cNvSpPr txBox="1"/>
          <p:nvPr/>
        </p:nvSpPr>
        <p:spPr>
          <a:xfrm>
            <a:off x="6827094" y="5586537"/>
            <a:ext cx="4398499" cy="646331"/>
          </a:xfrm>
          <a:prstGeom prst="rect">
            <a:avLst/>
          </a:prstGeom>
          <a:noFill/>
        </p:spPr>
        <p:txBody>
          <a:bodyPr wrap="square" rtlCol="0">
            <a:spAutoFit/>
          </a:bodyPr>
          <a:lstStyle/>
          <a:p>
            <a:r>
              <a:rPr lang="en-US" sz="3600" dirty="0">
                <a:hlinkClick r:id="rId5"/>
              </a:rPr>
              <a:t>Click here</a:t>
            </a:r>
            <a:r>
              <a:rPr lang="en-US" sz="3600" dirty="0"/>
              <a:t> for flyer</a:t>
            </a:r>
          </a:p>
        </p:txBody>
      </p:sp>
      <p:sp>
        <p:nvSpPr>
          <p:cNvPr id="6" name="TextBox 5">
            <a:extLst>
              <a:ext uri="{FF2B5EF4-FFF2-40B4-BE49-F238E27FC236}">
                <a16:creationId xmlns:a16="http://schemas.microsoft.com/office/drawing/2014/main" id="{E48E97B7-0DAC-427D-8AB5-B1965C7F13C8}"/>
              </a:ext>
            </a:extLst>
          </p:cNvPr>
          <p:cNvSpPr txBox="1"/>
          <p:nvPr/>
        </p:nvSpPr>
        <p:spPr>
          <a:xfrm>
            <a:off x="6827094" y="4995645"/>
            <a:ext cx="4398499" cy="646331"/>
          </a:xfrm>
          <a:prstGeom prst="rect">
            <a:avLst/>
          </a:prstGeom>
          <a:noFill/>
        </p:spPr>
        <p:txBody>
          <a:bodyPr wrap="square" rtlCol="0">
            <a:spAutoFit/>
          </a:bodyPr>
          <a:lstStyle/>
          <a:p>
            <a:r>
              <a:rPr lang="en-US" sz="3600" dirty="0">
                <a:hlinkClick r:id="rId6"/>
              </a:rPr>
              <a:t>Click here </a:t>
            </a:r>
            <a:r>
              <a:rPr lang="en-US" sz="3600" dirty="0"/>
              <a:t>for video</a:t>
            </a:r>
          </a:p>
        </p:txBody>
      </p:sp>
    </p:spTree>
    <p:extLst>
      <p:ext uri="{BB962C8B-B14F-4D97-AF65-F5344CB8AC3E}">
        <p14:creationId xmlns:p14="http://schemas.microsoft.com/office/powerpoint/2010/main" val="1862710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4C4B5-A5D8-4118-8CEA-F68BCB058856}"/>
              </a:ext>
            </a:extLst>
          </p:cNvPr>
          <p:cNvSpPr>
            <a:spLocks noGrp="1"/>
          </p:cNvSpPr>
          <p:nvPr>
            <p:ph type="title"/>
          </p:nvPr>
        </p:nvSpPr>
        <p:spPr>
          <a:xfrm>
            <a:off x="481013" y="3752849"/>
            <a:ext cx="3290887" cy="2452687"/>
          </a:xfrm>
        </p:spPr>
        <p:txBody>
          <a:bodyPr anchor="ctr">
            <a:normAutofit/>
          </a:bodyPr>
          <a:lstStyle/>
          <a:p>
            <a:r>
              <a:rPr lang="en-US" sz="3600" b="1" dirty="0"/>
              <a:t>Contact Information:</a:t>
            </a:r>
          </a:p>
        </p:txBody>
      </p:sp>
      <p:pic>
        <p:nvPicPr>
          <p:cNvPr id="6" name="Picture 5" descr="Thank you with stars around it">
            <a:extLst>
              <a:ext uri="{FF2B5EF4-FFF2-40B4-BE49-F238E27FC236}">
                <a16:creationId xmlns:a16="http://schemas.microsoft.com/office/drawing/2014/main" id="{72DF8E0C-1BAE-4F7E-81DB-A1E671ACA3F2}"/>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7060" b="25785"/>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3CC75D19-3079-4673-8997-FC66C731083D}"/>
              </a:ext>
            </a:extLst>
          </p:cNvPr>
          <p:cNvSpPr>
            <a:spLocks noGrp="1"/>
          </p:cNvSpPr>
          <p:nvPr>
            <p:ph idx="1"/>
          </p:nvPr>
        </p:nvSpPr>
        <p:spPr>
          <a:xfrm>
            <a:off x="3009900" y="4140200"/>
            <a:ext cx="8813800" cy="2717790"/>
          </a:xfrm>
        </p:spPr>
        <p:txBody>
          <a:bodyPr anchor="ctr">
            <a:normAutofit fontScale="92500" lnSpcReduction="20000"/>
          </a:bodyPr>
          <a:lstStyle/>
          <a:p>
            <a:r>
              <a:rPr lang="en-US" sz="2400" dirty="0"/>
              <a:t>VRS Pre-ETS Rep: Song Lee, </a:t>
            </a:r>
            <a:r>
              <a:rPr lang="en-US" sz="2400" dirty="0">
                <a:hlinkClick r:id="rId5"/>
              </a:rPr>
              <a:t>Song.Lee@state.mn.us</a:t>
            </a:r>
            <a:r>
              <a:rPr lang="en-US" sz="2400" dirty="0"/>
              <a:t> </a:t>
            </a:r>
          </a:p>
          <a:p>
            <a:r>
              <a:rPr lang="en-US" sz="2400" dirty="0"/>
              <a:t>VRS VR Counselor: Stephanie LoRusso, </a:t>
            </a:r>
            <a:r>
              <a:rPr lang="en-US" sz="2400" dirty="0">
                <a:hlinkClick r:id="rId6"/>
              </a:rPr>
              <a:t>Stephanie.LoRusso@state.mn.us</a:t>
            </a:r>
            <a:r>
              <a:rPr lang="en-US" sz="2400" dirty="0"/>
              <a:t> </a:t>
            </a:r>
          </a:p>
          <a:p>
            <a:r>
              <a:rPr lang="en-US" sz="2400" dirty="0"/>
              <a:t>VRS Pre-ETS Lead: Alyssa Klein, </a:t>
            </a:r>
            <a:r>
              <a:rPr lang="en-US" sz="2400" dirty="0">
                <a:hlinkClick r:id="rId7"/>
              </a:rPr>
              <a:t>Alyssa.Klein@state.mn.us</a:t>
            </a:r>
            <a:endParaRPr lang="en-US" sz="2400" dirty="0"/>
          </a:p>
          <a:p>
            <a:r>
              <a:rPr lang="en-US" sz="2400" dirty="0"/>
              <a:t>MPS Lead TA: Jennifer Schneider, </a:t>
            </a:r>
            <a:r>
              <a:rPr lang="en-US" sz="2400" dirty="0">
                <a:hlinkClick r:id="rId8"/>
              </a:rPr>
              <a:t>Jennifer.Schneider@mpls.k12.mn.us</a:t>
            </a:r>
            <a:r>
              <a:rPr lang="en-US" sz="2400" dirty="0"/>
              <a:t> </a:t>
            </a:r>
          </a:p>
          <a:p>
            <a:r>
              <a:rPr lang="en-US" sz="2400" dirty="0"/>
              <a:t>Edison WBL Coordinator: MaryAnn Sulik, </a:t>
            </a:r>
            <a:r>
              <a:rPr lang="en-US" sz="2400" dirty="0">
                <a:hlinkClick r:id="rId9"/>
              </a:rPr>
              <a:t>MaryAnn.Sulik@mpls.k12.mn.us</a:t>
            </a:r>
            <a:r>
              <a:rPr lang="en-US" sz="2400" dirty="0"/>
              <a:t> </a:t>
            </a:r>
          </a:p>
          <a:p>
            <a:r>
              <a:rPr lang="en-US" sz="2400" dirty="0"/>
              <a:t>MPS Lead Counselor: Debbie Nelson, </a:t>
            </a:r>
            <a:r>
              <a:rPr lang="en-US" sz="2400" dirty="0">
                <a:hlinkClick r:id="rId10"/>
              </a:rPr>
              <a:t>Deborah.Nelson@mpls.k12.mn.us</a:t>
            </a:r>
            <a:r>
              <a:rPr lang="en-US" sz="2400" dirty="0"/>
              <a:t> </a:t>
            </a:r>
          </a:p>
          <a:p>
            <a:r>
              <a:rPr lang="en-US" sz="2400" dirty="0"/>
              <a:t>MDE Transition Lead: Lindsey Horowitz, </a:t>
            </a:r>
            <a:r>
              <a:rPr lang="en-US" sz="2400" dirty="0">
                <a:hlinkClick r:id="rId11"/>
              </a:rPr>
              <a:t>Lindsey.Jo.Horowitz@state.mn.us</a:t>
            </a:r>
            <a:endParaRPr lang="en-US" sz="2400" dirty="0"/>
          </a:p>
          <a:p>
            <a:pPr marL="0" indent="0">
              <a:buNone/>
            </a:pPr>
            <a:endParaRPr lang="en-US" sz="1800" dirty="0"/>
          </a:p>
          <a:p>
            <a:endParaRPr lang="en-US" sz="1800" dirty="0"/>
          </a:p>
        </p:txBody>
      </p:sp>
      <p:sp>
        <p:nvSpPr>
          <p:cNvPr id="4" name="Slide Number Placeholder 3">
            <a:extLst>
              <a:ext uri="{FF2B5EF4-FFF2-40B4-BE49-F238E27FC236}">
                <a16:creationId xmlns:a16="http://schemas.microsoft.com/office/drawing/2014/main" id="{E2D89841-C32B-4566-A2C0-CF71A7FCE157}"/>
              </a:ext>
            </a:extLst>
          </p:cNvPr>
          <p:cNvSpPr>
            <a:spLocks noGrp="1"/>
          </p:cNvSpPr>
          <p:nvPr>
            <p:ph type="sldNum" sz="quarter" idx="12"/>
          </p:nvPr>
        </p:nvSpPr>
        <p:spPr>
          <a:xfrm>
            <a:off x="8864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8F63A3B-78C7-47BE-AE5E-E10140E04643}" type="slidenum">
              <a:rPr kumimoji="0" lang="en-US"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34</a:t>
            </a:fld>
            <a:endParaRPr kumimoji="0" lang="en-US"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5208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D3CA2-894D-4465-A325-C661D063F28D}"/>
              </a:ext>
            </a:extLst>
          </p:cNvPr>
          <p:cNvSpPr>
            <a:spLocks noGrp="1"/>
          </p:cNvSpPr>
          <p:nvPr>
            <p:ph type="title"/>
          </p:nvPr>
        </p:nvSpPr>
        <p:spPr/>
        <p:txBody>
          <a:bodyPr/>
          <a:lstStyle/>
          <a:p>
            <a:pPr algn="ctr"/>
            <a:r>
              <a:rPr lang="en-US"/>
              <a:t>Who is a “Student with a Disability”?</a:t>
            </a:r>
          </a:p>
        </p:txBody>
      </p:sp>
      <p:sp>
        <p:nvSpPr>
          <p:cNvPr id="3" name="Content Placeholder 2">
            <a:extLst>
              <a:ext uri="{FF2B5EF4-FFF2-40B4-BE49-F238E27FC236}">
                <a16:creationId xmlns:a16="http://schemas.microsoft.com/office/drawing/2014/main" id="{26B97929-0D51-4E7C-9653-714A418499F5}"/>
              </a:ext>
            </a:extLst>
          </p:cNvPr>
          <p:cNvSpPr>
            <a:spLocks noGrp="1"/>
          </p:cNvSpPr>
          <p:nvPr>
            <p:ph idx="1"/>
          </p:nvPr>
        </p:nvSpPr>
        <p:spPr>
          <a:xfrm>
            <a:off x="838200" y="2187574"/>
            <a:ext cx="5803900" cy="4351338"/>
          </a:xfrm>
        </p:spPr>
        <p:txBody>
          <a:bodyPr/>
          <a:lstStyle/>
          <a:p>
            <a:r>
              <a:rPr lang="en-US" sz="3600"/>
              <a:t>Has an IEP (in special education); </a:t>
            </a:r>
            <a:r>
              <a:rPr lang="en-US" sz="3600" b="1"/>
              <a:t>or</a:t>
            </a:r>
          </a:p>
          <a:p>
            <a:r>
              <a:rPr lang="en-US" sz="3600"/>
              <a:t>504 plan; </a:t>
            </a:r>
            <a:r>
              <a:rPr lang="en-US" sz="3600" b="1"/>
              <a:t>or</a:t>
            </a:r>
          </a:p>
          <a:p>
            <a:r>
              <a:rPr lang="en-US" sz="3600"/>
              <a:t>Other medical/mental health documentation</a:t>
            </a:r>
          </a:p>
          <a:p>
            <a:endParaRPr lang="en-US"/>
          </a:p>
        </p:txBody>
      </p:sp>
      <p:sp>
        <p:nvSpPr>
          <p:cNvPr id="4" name="Slide Number Placeholder 3">
            <a:extLst>
              <a:ext uri="{FF2B5EF4-FFF2-40B4-BE49-F238E27FC236}">
                <a16:creationId xmlns:a16="http://schemas.microsoft.com/office/drawing/2014/main" id="{02BCB430-F29E-4F5C-8DFF-CF168CB03208}"/>
              </a:ext>
            </a:extLst>
          </p:cNvPr>
          <p:cNvSpPr>
            <a:spLocks noGrp="1"/>
          </p:cNvSpPr>
          <p:nvPr>
            <p:ph type="sldNum" sz="quarter" idx="12"/>
          </p:nvPr>
        </p:nvSpPr>
        <p:spPr/>
        <p:txBody>
          <a:bodyPr/>
          <a:lstStyle/>
          <a:p>
            <a:fld id="{48F63A3B-78C7-47BE-AE5E-E10140E04643}" type="slidenum">
              <a:rPr lang="en-US" smtClean="0"/>
              <a:t>4</a:t>
            </a:fld>
            <a:endParaRPr lang="en-US"/>
          </a:p>
        </p:txBody>
      </p:sp>
      <p:pic>
        <p:nvPicPr>
          <p:cNvPr id="6" name="Graphic 5" descr="Group">
            <a:extLst>
              <a:ext uri="{FF2B5EF4-FFF2-40B4-BE49-F238E27FC236}">
                <a16:creationId xmlns:a16="http://schemas.microsoft.com/office/drawing/2014/main" id="{EBA03419-87AF-4AAF-B4C1-3C05174FFB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2100" y="1715507"/>
            <a:ext cx="4155068" cy="4155068"/>
          </a:xfrm>
          <a:prstGeom prst="rect">
            <a:avLst/>
          </a:prstGeom>
        </p:spPr>
      </p:pic>
    </p:spTree>
    <p:extLst>
      <p:ext uri="{BB962C8B-B14F-4D97-AF65-F5344CB8AC3E}">
        <p14:creationId xmlns:p14="http://schemas.microsoft.com/office/powerpoint/2010/main" val="2875705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a:t>What is Vocational Rehabilitation Services (VRS)?</a:t>
            </a:r>
          </a:p>
        </p:txBody>
      </p:sp>
      <p:sp>
        <p:nvSpPr>
          <p:cNvPr id="5" name="Content Placeholder 4"/>
          <p:cNvSpPr>
            <a:spLocks noGrp="1"/>
          </p:cNvSpPr>
          <p:nvPr>
            <p:ph idx="1"/>
          </p:nvPr>
        </p:nvSpPr>
        <p:spPr>
          <a:xfrm>
            <a:off x="460375" y="1828800"/>
            <a:ext cx="10984865" cy="4693919"/>
          </a:xfrm>
        </p:spPr>
        <p:txBody>
          <a:bodyPr vert="horz" lIns="91440" tIns="45720" rIns="91440" bIns="45720" rtlCol="0" anchor="t">
            <a:noAutofit/>
          </a:bodyPr>
          <a:lstStyle/>
          <a:p>
            <a:r>
              <a:rPr lang="en-US" sz="2800"/>
              <a:t>State employment services agency that serves people with disabilities</a:t>
            </a:r>
          </a:p>
          <a:p>
            <a:r>
              <a:rPr lang="en-US" sz="2800"/>
              <a:t>Division of the Department of Employment and Economic Development (DEED)</a:t>
            </a:r>
          </a:p>
          <a:p>
            <a:pPr lvl="1"/>
            <a:r>
              <a:rPr lang="en-US" sz="2600"/>
              <a:t>Sister agency: State Services for the Blind (SSB)</a:t>
            </a:r>
          </a:p>
          <a:p>
            <a:r>
              <a:rPr lang="en-US" sz="2800"/>
              <a:t>Partner in the CareerForce system (formerly Minnesota </a:t>
            </a:r>
            <a:r>
              <a:rPr lang="en-US" sz="2800" err="1"/>
              <a:t>WorkForce</a:t>
            </a:r>
            <a:r>
              <a:rPr lang="en-US" sz="2800"/>
              <a:t> Centers)</a:t>
            </a:r>
          </a:p>
          <a:p>
            <a:pPr lvl="1"/>
            <a:r>
              <a:rPr lang="en-US" sz="2800"/>
              <a:t>50 CareerForce locations in the state</a:t>
            </a:r>
          </a:p>
          <a:p>
            <a:r>
              <a:rPr lang="en-US" sz="2800" b="1" u="sng"/>
              <a:t>VRS serves youth and adults: Any Age 14+!</a:t>
            </a:r>
            <a:endParaRPr lang="en-US" sz="2800" b="1" u="sng">
              <a:cs typeface="Calibri"/>
            </a:endParaRPr>
          </a:p>
        </p:txBody>
      </p:sp>
      <p:sp>
        <p:nvSpPr>
          <p:cNvPr id="2" name="AutoShape 2" descr="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CareerForce It's your state of success logo"/>
          <p:cNvPicPr/>
          <p:nvPr/>
        </p:nvPicPr>
        <p:blipFill>
          <a:blip r:embed="rId3" cstate="print">
            <a:extLst>
              <a:ext uri="{28A0092B-C50C-407E-A947-70E740481C1C}">
                <a14:useLocalDpi xmlns:a14="http://schemas.microsoft.com/office/drawing/2010/main" val="0"/>
              </a:ext>
            </a:extLst>
          </a:blip>
          <a:stretch>
            <a:fillRect/>
          </a:stretch>
        </p:blipFill>
        <p:spPr>
          <a:xfrm>
            <a:off x="7881620" y="4754880"/>
            <a:ext cx="3200400" cy="1371600"/>
          </a:xfrm>
          <a:prstGeom prst="rect">
            <a:avLst/>
          </a:prstGeom>
        </p:spPr>
      </p:pic>
    </p:spTree>
    <p:extLst>
      <p:ext uri="{BB962C8B-B14F-4D97-AF65-F5344CB8AC3E}">
        <p14:creationId xmlns:p14="http://schemas.microsoft.com/office/powerpoint/2010/main" val="696050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0"/>
            <p:extLst>
              <p:ext uri="{D42A27DB-BD31-4B8C-83A1-F6EECF244321}">
                <p14:modId xmlns:p14="http://schemas.microsoft.com/office/powerpoint/2010/main" val="4005679348"/>
              </p:ext>
            </p:extLst>
          </p:nvPr>
        </p:nvGraphicFramePr>
        <p:xfrm>
          <a:off x="838200" y="1035050"/>
          <a:ext cx="10515600" cy="4787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4FAB73BC-B049-4115-A692-8D63A059BFB8}" type="slidenum">
              <a:rPr lang="en-US" smtClean="0"/>
              <a:pPr/>
              <a:t>6</a:t>
            </a:fld>
            <a:endParaRPr lang="en-US"/>
          </a:p>
        </p:txBody>
      </p:sp>
    </p:spTree>
    <p:extLst>
      <p:ext uri="{BB962C8B-B14F-4D97-AF65-F5344CB8AC3E}">
        <p14:creationId xmlns:p14="http://schemas.microsoft.com/office/powerpoint/2010/main" val="2328436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9528DF-93A2-D14C-8F9A-CABE8E2C5F83}"/>
              </a:ext>
            </a:extLst>
          </p:cNvPr>
          <p:cNvSpPr>
            <a:spLocks noGrp="1"/>
          </p:cNvSpPr>
          <p:nvPr>
            <p:ph type="ctrTitle"/>
          </p:nvPr>
        </p:nvSpPr>
        <p:spPr>
          <a:xfrm>
            <a:off x="6844138" y="3153977"/>
            <a:ext cx="4867572" cy="2387600"/>
          </a:xfrm>
        </p:spPr>
        <p:txBody>
          <a:bodyPr/>
          <a:lstStyle/>
          <a:p>
            <a:r>
              <a:rPr lang="en-US"/>
              <a:t>Working together to deliver a more seamless and timely employment support system</a:t>
            </a:r>
          </a:p>
        </p:txBody>
      </p:sp>
      <p:pic>
        <p:nvPicPr>
          <p:cNvPr id="5" name="Picture 4" descr="Multiple lines coming together to form one arrow">
            <a:extLst>
              <a:ext uri="{FF2B5EF4-FFF2-40B4-BE49-F238E27FC236}">
                <a16:creationId xmlns:a16="http://schemas.microsoft.com/office/drawing/2014/main" id="{EC3885BF-26B8-3A48-85C7-C31C73E2CAF6}"/>
              </a:ext>
            </a:extLst>
          </p:cNvPr>
          <p:cNvPicPr>
            <a:picLocks noChangeAspect="1"/>
          </p:cNvPicPr>
          <p:nvPr/>
        </p:nvPicPr>
        <p:blipFill>
          <a:blip r:embed="rId3"/>
          <a:stretch>
            <a:fillRect/>
          </a:stretch>
        </p:blipFill>
        <p:spPr>
          <a:xfrm>
            <a:off x="-2202251" y="331623"/>
            <a:ext cx="8824715" cy="6516713"/>
          </a:xfrm>
          <a:prstGeom prst="rect">
            <a:avLst/>
          </a:prstGeom>
        </p:spPr>
      </p:pic>
      <p:sp>
        <p:nvSpPr>
          <p:cNvPr id="2" name="TextBox 1">
            <a:extLst>
              <a:ext uri="{FF2B5EF4-FFF2-40B4-BE49-F238E27FC236}">
                <a16:creationId xmlns:a16="http://schemas.microsoft.com/office/drawing/2014/main" id="{D5A91643-A145-234C-9CE8-4784573EA2EF}"/>
              </a:ext>
            </a:extLst>
          </p:cNvPr>
          <p:cNvSpPr txBox="1"/>
          <p:nvPr/>
        </p:nvSpPr>
        <p:spPr>
          <a:xfrm>
            <a:off x="831116" y="268941"/>
            <a:ext cx="7277461" cy="353943"/>
          </a:xfrm>
          <a:prstGeom prst="rect">
            <a:avLst/>
          </a:prstGeom>
          <a:noFill/>
        </p:spPr>
        <p:txBody>
          <a:bodyPr wrap="square" rtlCol="0">
            <a:spAutoFit/>
          </a:bodyPr>
          <a:lstStyle/>
          <a:p>
            <a:r>
              <a:rPr lang="en-US" sz="1700" b="1"/>
              <a:t>E1MN: A STATE-AGENCY PARTNERSHIP ADVANCING EMPLOYMENT FIRST</a:t>
            </a:r>
          </a:p>
        </p:txBody>
      </p:sp>
      <p:cxnSp>
        <p:nvCxnSpPr>
          <p:cNvPr id="17" name="Straight Connector 16">
            <a:extLst>
              <a:ext uri="{FF2B5EF4-FFF2-40B4-BE49-F238E27FC236}">
                <a16:creationId xmlns:a16="http://schemas.microsoft.com/office/drawing/2014/main" id="{D26766D6-D5E2-7C4B-9D4C-698C995B8DA3}"/>
              </a:ext>
              <a:ext uri="{C183D7F6-B498-43B3-948B-1728B52AA6E4}">
                <adec:decorative xmlns:adec="http://schemas.microsoft.com/office/drawing/2017/decorative" val="1"/>
              </a:ext>
            </a:extLst>
          </p:cNvPr>
          <p:cNvCxnSpPr>
            <a:cxnSpLocks/>
          </p:cNvCxnSpPr>
          <p:nvPr/>
        </p:nvCxnSpPr>
        <p:spPr>
          <a:xfrm>
            <a:off x="884904" y="671918"/>
            <a:ext cx="7546402" cy="0"/>
          </a:xfrm>
          <a:prstGeom prst="line">
            <a:avLst/>
          </a:prstGeom>
        </p:spPr>
        <p:style>
          <a:lnRef idx="3">
            <a:schemeClr val="accent2"/>
          </a:lnRef>
          <a:fillRef idx="0">
            <a:schemeClr val="accent2"/>
          </a:fillRef>
          <a:effectRef idx="2">
            <a:schemeClr val="accent2"/>
          </a:effectRef>
          <a:fontRef idx="minor">
            <a:schemeClr val="tx1"/>
          </a:fontRef>
        </p:style>
      </p:cxnSp>
      <p:sp>
        <p:nvSpPr>
          <p:cNvPr id="12" name="TextBox 11">
            <a:extLst>
              <a:ext uri="{FF2B5EF4-FFF2-40B4-BE49-F238E27FC236}">
                <a16:creationId xmlns:a16="http://schemas.microsoft.com/office/drawing/2014/main" id="{4D5DE679-32A7-794D-AF31-F06CF4E3CC14}"/>
              </a:ext>
            </a:extLst>
          </p:cNvPr>
          <p:cNvSpPr txBox="1"/>
          <p:nvPr/>
        </p:nvSpPr>
        <p:spPr>
          <a:xfrm>
            <a:off x="810905" y="821833"/>
            <a:ext cx="2293237" cy="584775"/>
          </a:xfrm>
          <a:prstGeom prst="rect">
            <a:avLst/>
          </a:prstGeom>
          <a:noFill/>
        </p:spPr>
        <p:txBody>
          <a:bodyPr wrap="square" rtlCol="0">
            <a:spAutoFit/>
          </a:bodyPr>
          <a:lstStyle/>
          <a:p>
            <a:pPr>
              <a:spcBef>
                <a:spcPts val="600"/>
              </a:spcBef>
            </a:pPr>
            <a:r>
              <a:rPr lang="en-US" sz="1600"/>
              <a:t>Minnesota Department of Human Services (DHS)</a:t>
            </a:r>
          </a:p>
        </p:txBody>
      </p:sp>
      <p:cxnSp>
        <p:nvCxnSpPr>
          <p:cNvPr id="19" name="Straight Connector 18">
            <a:extLst>
              <a:ext uri="{FF2B5EF4-FFF2-40B4-BE49-F238E27FC236}">
                <a16:creationId xmlns:a16="http://schemas.microsoft.com/office/drawing/2014/main" id="{7DCFE0CB-6582-B447-82F0-9EE17DF10C5B}"/>
              </a:ext>
              <a:ext uri="{C183D7F6-B498-43B3-948B-1728B52AA6E4}">
                <adec:decorative xmlns:adec="http://schemas.microsoft.com/office/drawing/2017/decorative" val="1"/>
              </a:ext>
            </a:extLst>
          </p:cNvPr>
          <p:cNvCxnSpPr/>
          <p:nvPr/>
        </p:nvCxnSpPr>
        <p:spPr>
          <a:xfrm>
            <a:off x="3216166" y="821833"/>
            <a:ext cx="0" cy="584775"/>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0277048-733D-F74A-9D45-E7B45A6DEBD3}"/>
              </a:ext>
            </a:extLst>
          </p:cNvPr>
          <p:cNvSpPr txBox="1"/>
          <p:nvPr/>
        </p:nvSpPr>
        <p:spPr>
          <a:xfrm>
            <a:off x="3368832" y="821833"/>
            <a:ext cx="2293237" cy="584775"/>
          </a:xfrm>
          <a:prstGeom prst="rect">
            <a:avLst/>
          </a:prstGeom>
          <a:noFill/>
        </p:spPr>
        <p:txBody>
          <a:bodyPr wrap="square" rtlCol="0">
            <a:spAutoFit/>
          </a:bodyPr>
          <a:lstStyle/>
          <a:p>
            <a:pPr>
              <a:spcBef>
                <a:spcPts val="600"/>
              </a:spcBef>
            </a:pPr>
            <a:r>
              <a:rPr lang="en-US" sz="1600"/>
              <a:t>Minnesota Department of Education (MDE)</a:t>
            </a:r>
          </a:p>
        </p:txBody>
      </p:sp>
      <p:cxnSp>
        <p:nvCxnSpPr>
          <p:cNvPr id="20" name="Straight Connector 19">
            <a:extLst>
              <a:ext uri="{FF2B5EF4-FFF2-40B4-BE49-F238E27FC236}">
                <a16:creationId xmlns:a16="http://schemas.microsoft.com/office/drawing/2014/main" id="{96E31285-06D9-0843-A8DC-00AE2895682A}"/>
              </a:ext>
              <a:ext uri="{C183D7F6-B498-43B3-948B-1728B52AA6E4}">
                <adec:decorative xmlns:adec="http://schemas.microsoft.com/office/drawing/2017/decorative" val="1"/>
              </a:ext>
            </a:extLst>
          </p:cNvPr>
          <p:cNvCxnSpPr>
            <a:cxnSpLocks/>
          </p:cNvCxnSpPr>
          <p:nvPr/>
        </p:nvCxnSpPr>
        <p:spPr>
          <a:xfrm>
            <a:off x="5691352" y="821833"/>
            <a:ext cx="0" cy="83099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3E6C29C-B34B-264A-870E-3DE7C7BF94B3}"/>
              </a:ext>
            </a:extLst>
          </p:cNvPr>
          <p:cNvSpPr txBox="1"/>
          <p:nvPr/>
        </p:nvSpPr>
        <p:spPr>
          <a:xfrm>
            <a:off x="5846549" y="821833"/>
            <a:ext cx="2443076" cy="830997"/>
          </a:xfrm>
          <a:prstGeom prst="rect">
            <a:avLst/>
          </a:prstGeom>
          <a:noFill/>
        </p:spPr>
        <p:txBody>
          <a:bodyPr wrap="square" rtlCol="0">
            <a:spAutoFit/>
          </a:bodyPr>
          <a:lstStyle/>
          <a:p>
            <a:pPr>
              <a:spcBef>
                <a:spcPts val="600"/>
              </a:spcBef>
            </a:pPr>
            <a:r>
              <a:rPr lang="en-US" sz="1600"/>
              <a:t>Minnesota Department of Employment and Economic Development (DEED)</a:t>
            </a:r>
          </a:p>
        </p:txBody>
      </p:sp>
      <p:sp>
        <p:nvSpPr>
          <p:cNvPr id="4" name="TextBox 3">
            <a:extLst>
              <a:ext uri="{FF2B5EF4-FFF2-40B4-BE49-F238E27FC236}">
                <a16:creationId xmlns:a16="http://schemas.microsoft.com/office/drawing/2014/main" id="{1E81CB85-6811-4749-8216-6CE8AD7E6BA9}"/>
              </a:ext>
            </a:extLst>
          </p:cNvPr>
          <p:cNvSpPr txBox="1"/>
          <p:nvPr/>
        </p:nvSpPr>
        <p:spPr>
          <a:xfrm>
            <a:off x="2369089" y="6074725"/>
            <a:ext cx="9397995" cy="646331"/>
          </a:xfrm>
          <a:prstGeom prst="rect">
            <a:avLst/>
          </a:prstGeom>
          <a:noFill/>
        </p:spPr>
        <p:txBody>
          <a:bodyPr wrap="square" rtlCol="0">
            <a:spAutoFit/>
          </a:bodyPr>
          <a:lstStyle/>
          <a:p>
            <a:r>
              <a:rPr lang="en-US" sz="3600" dirty="0">
                <a:hlinkClick r:id="rId4"/>
              </a:rPr>
              <a:t>E1MN page on Disability Hub website</a:t>
            </a:r>
            <a:endParaRPr lang="en-US" sz="3600" dirty="0"/>
          </a:p>
        </p:txBody>
      </p:sp>
    </p:spTree>
    <p:extLst>
      <p:ext uri="{BB962C8B-B14F-4D97-AF65-F5344CB8AC3E}">
        <p14:creationId xmlns:p14="http://schemas.microsoft.com/office/powerpoint/2010/main" val="763750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04C001-72A5-4023-8AE4-3D987DE47AF2}"/>
              </a:ext>
            </a:extLst>
          </p:cNvPr>
          <p:cNvSpPr>
            <a:spLocks noGrp="1"/>
          </p:cNvSpPr>
          <p:nvPr>
            <p:ph type="ctrTitle"/>
          </p:nvPr>
        </p:nvSpPr>
        <p:spPr/>
        <p:txBody>
          <a:bodyPr/>
          <a:lstStyle/>
          <a:p>
            <a:r>
              <a:rPr lang="en-US" dirty="0"/>
              <a:t>What are Pre-Employment Transition Services?</a:t>
            </a:r>
          </a:p>
        </p:txBody>
      </p:sp>
      <p:sp>
        <p:nvSpPr>
          <p:cNvPr id="4" name="Slide Number Placeholder 3">
            <a:extLst>
              <a:ext uri="{FF2B5EF4-FFF2-40B4-BE49-F238E27FC236}">
                <a16:creationId xmlns:a16="http://schemas.microsoft.com/office/drawing/2014/main" id="{D3BD1B2D-9A69-4B82-8AD4-3DC0C928369A}"/>
              </a:ext>
            </a:extLst>
          </p:cNvPr>
          <p:cNvSpPr>
            <a:spLocks noGrp="1"/>
          </p:cNvSpPr>
          <p:nvPr>
            <p:ph type="sldNum" sz="quarter" idx="16"/>
          </p:nvPr>
        </p:nvSpPr>
        <p:spPr/>
        <p:txBody>
          <a:bodyPr/>
          <a:lstStyle/>
          <a:p>
            <a:fld id="{48F63A3B-78C7-47BE-AE5E-E10140E04643}" type="slidenum">
              <a:rPr lang="en-US" smtClean="0"/>
              <a:pPr/>
              <a:t>8</a:t>
            </a:fld>
            <a:endParaRPr lang="en-US"/>
          </a:p>
        </p:txBody>
      </p:sp>
    </p:spTree>
    <p:extLst>
      <p:ext uri="{BB962C8B-B14F-4D97-AF65-F5344CB8AC3E}">
        <p14:creationId xmlns:p14="http://schemas.microsoft.com/office/powerpoint/2010/main" val="2806991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t>Pre-Employment Transition Services (Pre-ETS) </a:t>
            </a:r>
            <a:br>
              <a:rPr lang="en-US"/>
            </a:br>
            <a:r>
              <a:rPr lang="en-US"/>
              <a:t>are a part of Transition Services</a:t>
            </a:r>
            <a:endParaRPr lang="en-US" b="1"/>
          </a:p>
        </p:txBody>
      </p:sp>
      <p:sp>
        <p:nvSpPr>
          <p:cNvPr id="3" name="Content Placeholder 2"/>
          <p:cNvSpPr>
            <a:spLocks noGrp="1"/>
          </p:cNvSpPr>
          <p:nvPr>
            <p:ph idx="1"/>
          </p:nvPr>
        </p:nvSpPr>
        <p:spPr>
          <a:xfrm>
            <a:off x="304800" y="1882631"/>
            <a:ext cx="7848600" cy="4473719"/>
          </a:xfrm>
        </p:spPr>
        <p:txBody>
          <a:bodyPr>
            <a:normAutofit/>
          </a:bodyPr>
          <a:lstStyle/>
          <a:p>
            <a:pPr lvl="0"/>
            <a:r>
              <a:rPr lang="en-US" sz="3200">
                <a:solidFill>
                  <a:schemeClr val="tx1"/>
                </a:solidFill>
              </a:rPr>
              <a:t>Job Exploration Counseling</a:t>
            </a:r>
          </a:p>
          <a:p>
            <a:pPr lvl="0"/>
            <a:r>
              <a:rPr lang="en-US" sz="3200">
                <a:solidFill>
                  <a:schemeClr val="tx1"/>
                </a:solidFill>
              </a:rPr>
              <a:t>Work-Based Learning Experiences</a:t>
            </a:r>
          </a:p>
          <a:p>
            <a:pPr lvl="0"/>
            <a:r>
              <a:rPr lang="en-US" sz="3200">
                <a:solidFill>
                  <a:schemeClr val="tx1"/>
                </a:solidFill>
              </a:rPr>
              <a:t>Postsecondary Education Counseling</a:t>
            </a:r>
          </a:p>
          <a:p>
            <a:pPr lvl="0"/>
            <a:r>
              <a:rPr lang="en-US" sz="3200">
                <a:solidFill>
                  <a:schemeClr val="tx1"/>
                </a:solidFill>
              </a:rPr>
              <a:t>Workplace Readiness Training</a:t>
            </a:r>
          </a:p>
          <a:p>
            <a:pPr lvl="0"/>
            <a:r>
              <a:rPr lang="en-US" sz="3200">
                <a:solidFill>
                  <a:schemeClr val="tx1"/>
                </a:solidFill>
              </a:rPr>
              <a:t>Instruction in Self-Advocacy</a:t>
            </a:r>
          </a:p>
        </p:txBody>
      </p:sp>
      <p:pic>
        <p:nvPicPr>
          <p:cNvPr id="6" name="Picture 5" descr="Pre-Employment Transition Services: Self-Advocacy, Job Exploration, Work-Based Learning, Post-Secondary Education and Workplace Readines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1227" y="2080850"/>
            <a:ext cx="4448981" cy="3410674"/>
          </a:xfrm>
          <a:prstGeom prst="rect">
            <a:avLst/>
          </a:prstGeom>
        </p:spPr>
      </p:pic>
      <p:sp>
        <p:nvSpPr>
          <p:cNvPr id="4" name="Slide Number Placeholder 3"/>
          <p:cNvSpPr>
            <a:spLocks noGrp="1"/>
          </p:cNvSpPr>
          <p:nvPr>
            <p:ph type="sldNum" sz="quarter" idx="12"/>
          </p:nvPr>
        </p:nvSpPr>
        <p:spPr/>
        <p:txBody>
          <a:bodyPr/>
          <a:lstStyle/>
          <a:p>
            <a:fld id="{219423AA-D6A9-480C-A230-10B9B86FCA23}" type="slidenum">
              <a:rPr lang="en-US" sz="2000" smtClean="0"/>
              <a:t>9</a:t>
            </a:fld>
            <a:endParaRPr lang="en-US" sz="2000"/>
          </a:p>
        </p:txBody>
      </p:sp>
    </p:spTree>
    <p:extLst>
      <p:ext uri="{BB962C8B-B14F-4D97-AF65-F5344CB8AC3E}">
        <p14:creationId xmlns:p14="http://schemas.microsoft.com/office/powerpoint/2010/main" val="448280660"/>
      </p:ext>
    </p:extLst>
  </p:cSld>
  <p:clrMapOvr>
    <a:masterClrMapping/>
  </p:clrMapOvr>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2FDD2370716F4DBF7400383E997B11" ma:contentTypeVersion="5" ma:contentTypeDescription="Create a new document." ma:contentTypeScope="" ma:versionID="cac478007f40044f8b84abab1b896b8a">
  <xsd:schema xmlns:xsd="http://www.w3.org/2001/XMLSchema" xmlns:xs="http://www.w3.org/2001/XMLSchema" xmlns:p="http://schemas.microsoft.com/office/2006/metadata/properties" xmlns:ns2="32ad1833-7099-4fed-8576-759d39a3f158" xmlns:ns3="4db4c697-5aff-497c-baad-30980aa6d549" targetNamespace="http://schemas.microsoft.com/office/2006/metadata/properties" ma:root="true" ma:fieldsID="7716fc268721acf2e8d799c73924a446" ns2:_="" ns3:_="">
    <xsd:import namespace="32ad1833-7099-4fed-8576-759d39a3f158"/>
    <xsd:import namespace="4db4c697-5aff-497c-baad-30980aa6d54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ad1833-7099-4fed-8576-759d39a3f1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b4c697-5aff-497c-baad-30980aa6d54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0C1E03-0796-40B0-A48C-F608DBDF9C9C}">
  <ds:schemaRefs>
    <ds:schemaRef ds:uri="32ad1833-7099-4fed-8576-759d39a3f158"/>
    <ds:schemaRef ds:uri="4db4c697-5aff-497c-baad-30980aa6d54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678B604-9059-4F1C-B8E2-C96A71A964D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db4c697-5aff-497c-baad-30980aa6d549"/>
    <ds:schemaRef ds:uri="32ad1833-7099-4fed-8576-759d39a3f158"/>
    <ds:schemaRef ds:uri="http://www.w3.org/XML/1998/namespace"/>
    <ds:schemaRef ds:uri="http://purl.org/dc/dcmitype/"/>
  </ds:schemaRefs>
</ds:datastoreItem>
</file>

<file path=customXml/itemProps3.xml><?xml version="1.0" encoding="utf-8"?>
<ds:datastoreItem xmlns:ds="http://schemas.openxmlformats.org/officeDocument/2006/customXml" ds:itemID="{67F4349A-22F7-4A2D-8CA5-43DDCD6795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MN.IT</Template>
  <TotalTime>3237</TotalTime>
  <Words>2888</Words>
  <Application>Microsoft Office PowerPoint</Application>
  <PresentationFormat>Widescreen</PresentationFormat>
  <Paragraphs>284</Paragraphs>
  <Slides>34</Slides>
  <Notes>29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Arial</vt:lpstr>
      <vt:lpstr>Calibri</vt:lpstr>
      <vt:lpstr>Calibri Light</vt:lpstr>
      <vt:lpstr>NeueHaasGroteskText Std</vt:lpstr>
      <vt:lpstr>MN.IT</vt:lpstr>
      <vt:lpstr>Office Theme</vt:lpstr>
      <vt:lpstr>Collaborating with Vocational Rehabilitation Services (VRS) in Providing Pre-Employment Transition Services (Pre-ETS)</vt:lpstr>
      <vt:lpstr>Agenda</vt:lpstr>
      <vt:lpstr>Introductions</vt:lpstr>
      <vt:lpstr>Who is a “Student with a Disability”?</vt:lpstr>
      <vt:lpstr>What is Vocational Rehabilitation Services (VRS)?</vt:lpstr>
      <vt:lpstr>PowerPoint Presentation</vt:lpstr>
      <vt:lpstr>Working together to deliver a more seamless and timely employment support system</vt:lpstr>
      <vt:lpstr>What are Pre-Employment Transition Services?</vt:lpstr>
      <vt:lpstr>Pre-Employment Transition Services (Pre-ETS)  are a part of Transition Services</vt:lpstr>
      <vt:lpstr>Pre-ETS Availability</vt:lpstr>
      <vt:lpstr>MPS Pre-ETS Project</vt:lpstr>
      <vt:lpstr>Schools are the primary provider of Pre-ETS…</vt:lpstr>
      <vt:lpstr>How Schools and VRS  Provide Pre-ETS to Students in MN/MPS</vt:lpstr>
      <vt:lpstr>Think “Multi-Tiered System of Supports” (MTSS)</vt:lpstr>
      <vt:lpstr>MPS PLP: My Life Plan (MLP)</vt:lpstr>
      <vt:lpstr>VRS: 2 Levels of Services (click here for link)</vt:lpstr>
      <vt:lpstr>VRS Contracts with  Community Rehabilitation Providers (a.k.a. CRPs or “providers”)</vt:lpstr>
      <vt:lpstr>NOTE: Other VRS Staff May be Brought In</vt:lpstr>
      <vt:lpstr>Why Would I Refer?</vt:lpstr>
      <vt:lpstr>Opportunity: Transition Ambassador (TA)</vt:lpstr>
      <vt:lpstr>Indicate Interest for  Edison Transition Ambassador (TA) Position</vt:lpstr>
      <vt:lpstr>Process for Partnership with VRS</vt:lpstr>
      <vt:lpstr>MPS-VRS Pre-ETS Process</vt:lpstr>
      <vt:lpstr>Step 1: Complete VRS Referral form</vt:lpstr>
      <vt:lpstr>Step 2: TA identifies and alerts school staff, enters referral onto spreadsheet </vt:lpstr>
      <vt:lpstr>Step 3:  Primary school staff and VRS staff connect with student</vt:lpstr>
      <vt:lpstr>Step 4:  Student completes VRS application and needed releases,  MPS provides verification or documentation</vt:lpstr>
      <vt:lpstr>Step 5: Pre-ETS Planning Meeting</vt:lpstr>
      <vt:lpstr>Step 6: VRS and/or community provider provide Pre-ETS</vt:lpstr>
      <vt:lpstr>Step 7:  Periodic follow-up meetings and ongoing communication</vt:lpstr>
      <vt:lpstr>Resources</vt:lpstr>
      <vt:lpstr>Web Link for Materials</vt:lpstr>
      <vt:lpstr>Flyer and Video for Students</vt:lpstr>
      <vt:lpstr>Contact Information:</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Minnesota Sample PowerPoint Template</dc:title>
  <dc:subject>PowerPoint Template</dc:subject>
  <dc:creator>MN.IT Services Communications</dc:creator>
  <cp:keywords>PowerPoint, Template</cp:keywords>
  <dc:description>Version 1.1, Released 8-2016</dc:description>
  <cp:lastModifiedBy>Klein, Alyssa (DEED)</cp:lastModifiedBy>
  <cp:revision>3</cp:revision>
  <cp:lastPrinted>2021-01-08T13:49:52Z</cp:lastPrinted>
  <dcterms:created xsi:type="dcterms:W3CDTF">2016-01-06T16:54:03Z</dcterms:created>
  <dcterms:modified xsi:type="dcterms:W3CDTF">2021-09-15T14:45:42Z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0x0101003C2FDD2370716F4DBF7400383E997B11</vt:lpwstr>
  </property>
</Properties>
</file>