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1"/>
  </p:notesMasterIdLst>
  <p:handoutMasterIdLst>
    <p:handoutMasterId r:id="rId32"/>
  </p:handoutMasterIdLst>
  <p:sldIdLst>
    <p:sldId id="550" r:id="rId5"/>
    <p:sldId id="2147472141" r:id="rId6"/>
    <p:sldId id="332" r:id="rId7"/>
    <p:sldId id="570" r:id="rId8"/>
    <p:sldId id="2147472146" r:id="rId9"/>
    <p:sldId id="2147472144" r:id="rId10"/>
    <p:sldId id="2147472129" r:id="rId11"/>
    <p:sldId id="2147472153" r:id="rId12"/>
    <p:sldId id="334" r:id="rId13"/>
    <p:sldId id="2147472156" r:id="rId14"/>
    <p:sldId id="2147472157" r:id="rId15"/>
    <p:sldId id="2147472158" r:id="rId16"/>
    <p:sldId id="2147472165" r:id="rId17"/>
    <p:sldId id="2147472166" r:id="rId18"/>
    <p:sldId id="2147472164" r:id="rId19"/>
    <p:sldId id="2147472167" r:id="rId20"/>
    <p:sldId id="2147472163" r:id="rId21"/>
    <p:sldId id="2147472168" r:id="rId22"/>
    <p:sldId id="2147472159" r:id="rId23"/>
    <p:sldId id="2147472161" r:id="rId24"/>
    <p:sldId id="2147472155" r:id="rId25"/>
    <p:sldId id="976" r:id="rId26"/>
    <p:sldId id="263" r:id="rId27"/>
    <p:sldId id="2147472169" r:id="rId28"/>
    <p:sldId id="347" r:id="rId29"/>
    <p:sldId id="568" r:id="rId30"/>
  </p:sldIdLst>
  <p:sldSz cx="12192000" cy="6858000"/>
  <p:notesSz cx="15811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 Stephanie (DEED)" initials="SS(" lastIdx="9" clrIdx="0">
    <p:extLst>
      <p:ext uri="{19B8F6BF-5375-455C-9EA6-DF929625EA0E}">
        <p15:presenceInfo xmlns:p15="http://schemas.microsoft.com/office/powerpoint/2012/main" userId="S::Stephanie.Shaw@state.mn.us::538d7590-4c95-4f9d-b83b-a40c6869e7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000000"/>
    <a:srgbClr val="003865"/>
    <a:srgbClr val="DCE1E8"/>
    <a:srgbClr val="C4CDDA"/>
    <a:srgbClr val="78BE21"/>
    <a:srgbClr val="E8E8E8"/>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3750" autoAdjust="0"/>
  </p:normalViewPr>
  <p:slideViewPr>
    <p:cSldViewPr snapToGrid="0">
      <p:cViewPr varScale="1">
        <p:scale>
          <a:sx n="63" d="100"/>
          <a:sy n="63" d="100"/>
        </p:scale>
        <p:origin x="984"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80"/>
    </p:cViewPr>
  </p:sorterViewPr>
  <p:notesViewPr>
    <p:cSldViewPr snapToGrid="0">
      <p:cViewPr varScale="1">
        <p:scale>
          <a:sx n="181" d="100"/>
          <a:sy n="181" d="100"/>
        </p:scale>
        <p:origin x="132" y="-33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694364" cy="2009958"/>
          </a:xfrm>
          <a:prstGeom prst="rect">
            <a:avLst/>
          </a:prstGeom>
        </p:spPr>
        <p:txBody>
          <a:bodyPr vert="horz" lIns="92487" tIns="46244" rIns="92487" bIns="46244"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907644" y="2"/>
            <a:ext cx="694364" cy="2009958"/>
          </a:xfrm>
          <a:prstGeom prst="rect">
            <a:avLst/>
          </a:prstGeom>
        </p:spPr>
        <p:txBody>
          <a:bodyPr vert="horz" lIns="92487" tIns="46244" rIns="92487" bIns="46244" rtlCol="0"/>
          <a:lstStyle>
            <a:lvl1pPr algn="r">
              <a:defRPr sz="1200"/>
            </a:lvl1pPr>
          </a:lstStyle>
          <a:p>
            <a:fld id="{F2A04DE5-F1A9-4D45-BF54-BEFDBA739CA2}" type="datetimeFigureOut">
              <a:rPr lang="en-US" smtClean="0">
                <a:latin typeface="Calibri" panose="020F0502020204030204" pitchFamily="34" charset="0"/>
              </a:rPr>
              <a:t>10/21/2022</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38050130"/>
            <a:ext cx="694364" cy="2009954"/>
          </a:xfrm>
          <a:prstGeom prst="rect">
            <a:avLst/>
          </a:prstGeom>
        </p:spPr>
        <p:txBody>
          <a:bodyPr vert="horz" lIns="92487" tIns="46244" rIns="92487" bIns="46244"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907644" y="38050130"/>
            <a:ext cx="694364" cy="2009954"/>
          </a:xfrm>
          <a:prstGeom prst="rect">
            <a:avLst/>
          </a:prstGeom>
        </p:spPr>
        <p:txBody>
          <a:bodyPr vert="horz" lIns="92487" tIns="46244" rIns="92487" bIns="46244"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694364" cy="2009958"/>
          </a:xfrm>
          <a:prstGeom prst="rect">
            <a:avLst/>
          </a:prstGeom>
        </p:spPr>
        <p:txBody>
          <a:bodyPr vert="horz" lIns="92487" tIns="46244" rIns="92487" bIns="46244"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907644" y="2"/>
            <a:ext cx="694364" cy="2009958"/>
          </a:xfrm>
          <a:prstGeom prst="rect">
            <a:avLst/>
          </a:prstGeom>
        </p:spPr>
        <p:txBody>
          <a:bodyPr vert="horz" lIns="92487" tIns="46244" rIns="92487" bIns="46244" rtlCol="0"/>
          <a:lstStyle>
            <a:lvl1pPr algn="r">
              <a:defRPr sz="1200">
                <a:latin typeface="Calibri" panose="020F0502020204030204" pitchFamily="34" charset="0"/>
              </a:defRPr>
            </a:lvl1pPr>
          </a:lstStyle>
          <a:p>
            <a:fld id="{A50CD39D-89B0-4C68-805A-35C75A7C20C8}" type="datetimeFigureOut">
              <a:rPr lang="en-US" smtClean="0"/>
              <a:pPr/>
              <a:t>10/21/2022</a:t>
            </a:fld>
            <a:endParaRPr lang="en-US" dirty="0"/>
          </a:p>
        </p:txBody>
      </p:sp>
      <p:sp>
        <p:nvSpPr>
          <p:cNvPr id="4" name="Slide Image Placeholder 3"/>
          <p:cNvSpPr>
            <a:spLocks noGrp="1" noRot="1" noChangeAspect="1"/>
          </p:cNvSpPr>
          <p:nvPr>
            <p:ph type="sldImg" idx="2"/>
          </p:nvPr>
        </p:nvSpPr>
        <p:spPr>
          <a:xfrm>
            <a:off x="-11212513" y="5005388"/>
            <a:ext cx="24028401" cy="1351597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160238" y="19278917"/>
            <a:ext cx="1281903" cy="15773660"/>
          </a:xfrm>
          <a:prstGeom prst="rect">
            <a:avLst/>
          </a:prstGeom>
        </p:spPr>
        <p:txBody>
          <a:bodyPr vert="horz" lIns="92487" tIns="46244" rIns="92487" bIns="4624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38050130"/>
            <a:ext cx="694364" cy="2009954"/>
          </a:xfrm>
          <a:prstGeom prst="rect">
            <a:avLst/>
          </a:prstGeom>
        </p:spPr>
        <p:txBody>
          <a:bodyPr vert="horz" lIns="92487" tIns="46244" rIns="92487" bIns="46244"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907644" y="38050130"/>
            <a:ext cx="694364" cy="2009954"/>
          </a:xfrm>
          <a:prstGeom prst="rect">
            <a:avLst/>
          </a:prstGeom>
        </p:spPr>
        <p:txBody>
          <a:bodyPr vert="horz" lIns="92487" tIns="46244" rIns="92487" bIns="46244"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C00000"/>
              </a:solidFill>
            </a:endParaRPr>
          </a:p>
        </p:txBody>
      </p:sp>
      <p:sp>
        <p:nvSpPr>
          <p:cNvPr id="5" name="Slide Number Placeholder 4">
            <a:extLst>
              <a:ext uri="{FF2B5EF4-FFF2-40B4-BE49-F238E27FC236}">
                <a16:creationId xmlns:a16="http://schemas.microsoft.com/office/drawing/2014/main" id="{0759E8D5-FD81-4F11-B048-5554D07E638E}"/>
              </a:ext>
            </a:extLst>
          </p:cNvPr>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47159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C00000"/>
              </a:solidFill>
            </a:endParaRPr>
          </a:p>
        </p:txBody>
      </p:sp>
      <p:sp>
        <p:nvSpPr>
          <p:cNvPr id="5" name="Slide Number Placeholder 4">
            <a:extLst>
              <a:ext uri="{FF2B5EF4-FFF2-40B4-BE49-F238E27FC236}">
                <a16:creationId xmlns:a16="http://schemas.microsoft.com/office/drawing/2014/main" id="{D86A910F-9170-4D7F-9F5D-0F316ED359E2}"/>
              </a:ext>
            </a:extLst>
          </p:cNvPr>
          <p:cNvSpPr>
            <a:spLocks noGrp="1"/>
          </p:cNvSpPr>
          <p:nvPr>
            <p:ph type="sldNum" sz="quarter" idx="5"/>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88311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308439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78466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5A349F39-3EEE-4876-96AA-ED3621CA110B}"/>
              </a:ext>
            </a:extLst>
          </p:cNvPr>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82656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CB1F445E-8ED7-4231-BBE2-B7ADD5FF4B82}"/>
              </a:ext>
            </a:extLst>
          </p:cNvPr>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162887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CB1F445E-8ED7-4231-BBE2-B7ADD5FF4B82}"/>
              </a:ext>
            </a:extLst>
          </p:cNvPr>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2132752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ADB3C83B-C05F-468D-AB3E-6A1D755094FC}"/>
              </a:ext>
            </a:extLst>
          </p:cNvPr>
          <p:cNvSpPr>
            <a:spLocks noGrp="1"/>
          </p:cNvSpPr>
          <p:nvPr>
            <p:ph type="sldNum" sz="quarter" idx="5"/>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1924458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5E0E8-0788-4797-9983-C2C2D2603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dirty="0"/>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5A0960E9-F618-4D3C-A13D-633B9C5E32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3597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pic>
        <p:nvPicPr>
          <p:cNvPr id="8" name="Picture 7">
            <a:extLst>
              <a:ext uri="{FF2B5EF4-FFF2-40B4-BE49-F238E27FC236}">
                <a16:creationId xmlns:a16="http://schemas.microsoft.com/office/drawing/2014/main" id="{3E86B23F-38FC-49BD-83FB-47515709C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82487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 mn.gov/deed</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pic>
        <p:nvPicPr>
          <p:cNvPr id="13" name="Picture 12">
            <a:extLst>
              <a:ext uri="{FF2B5EF4-FFF2-40B4-BE49-F238E27FC236}">
                <a16:creationId xmlns:a16="http://schemas.microsoft.com/office/drawing/2014/main" id="{A3889DEE-3C1B-4241-958E-773D926E4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98649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DD21366-A0C8-424F-AB52-92ADBFEF7A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3278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F2051B85-B470-414F-BB13-30B30A76C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96082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4" name="Picture 3">
            <a:extLst>
              <a:ext uri="{FF2B5EF4-FFF2-40B4-BE49-F238E27FC236}">
                <a16:creationId xmlns:a16="http://schemas.microsoft.com/office/drawing/2014/main" id="{1647DF31-696F-4736-906B-17BCCF02AB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ED17029C-146D-40A9-9DD0-040E835DC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26325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CA5941EE-6E7E-489C-8CC4-0F2A9370E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43453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Tree>
    <p:extLst>
      <p:ext uri="{BB962C8B-B14F-4D97-AF65-F5344CB8AC3E}">
        <p14:creationId xmlns:p14="http://schemas.microsoft.com/office/powerpoint/2010/main" val="1347374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130ECE39-2EDE-4E36-B5CD-24B36FDEA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0A539A61-E863-4510-A868-5207F12F0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B8FCB8B6-B793-4699-BFED-9089DEE2D6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pic>
        <p:nvPicPr>
          <p:cNvPr id="5" name="Picture 4">
            <a:extLst>
              <a:ext uri="{FF2B5EF4-FFF2-40B4-BE49-F238E27FC236}">
                <a16:creationId xmlns:a16="http://schemas.microsoft.com/office/drawing/2014/main" id="{C4B6782A-63E0-42F6-B8F1-B482061085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703797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D00F9A58-DD4F-4269-9BA6-03203467A5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CF149A7D-ACE1-4D4F-9EDE-AFDAC9CAE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 mn.gov/deed</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9"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endParaRPr lang="en-US" dirty="0"/>
          </a:p>
        </p:txBody>
      </p:sp>
      <p:sp>
        <p:nvSpPr>
          <p:cNvPr id="18"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Optional Tagline Goes Here | mn.gov/deed</a:t>
            </a: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pic>
        <p:nvPicPr>
          <p:cNvPr id="10" name="Picture 9">
            <a:extLst>
              <a:ext uri="{FF2B5EF4-FFF2-40B4-BE49-F238E27FC236}">
                <a16:creationId xmlns:a16="http://schemas.microsoft.com/office/drawing/2014/main" id="{4B952203-E8FB-4F5D-B5E5-77FD0A73D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93091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a:t>Optional Tagline Goes Here | mn.gov/deed</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mn.gov/deed</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59CC8D-961C-48E4-83B9-1AB85637D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ctr">
              <a:defRPr sz="5400" b="1">
                <a:solidFill>
                  <a:schemeClr val="bg1"/>
                </a:solidFill>
              </a:defRPr>
            </a:lvl1pPr>
          </a:lstStyle>
          <a:p>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AE2ECF1A-EF2B-4612-A2CC-75778C9FDA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E659527-B9B1-4F13-8C4F-F2223349C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 mn.gov/deed</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95" r:id="rId4"/>
    <p:sldLayoutId id="2147483711" r:id="rId5"/>
    <p:sldLayoutId id="2147483712" r:id="rId6"/>
    <p:sldLayoutId id="2147483790" r:id="rId7"/>
    <p:sldLayoutId id="2147483789" r:id="rId8"/>
    <p:sldLayoutId id="2147483714" r:id="rId9"/>
    <p:sldLayoutId id="2147483780" r:id="rId10"/>
    <p:sldLayoutId id="2147483773" r:id="rId11"/>
    <p:sldLayoutId id="2147483800" r:id="rId12"/>
    <p:sldLayoutId id="2147483688" r:id="rId13"/>
    <p:sldLayoutId id="2147483826" r:id="rId14"/>
    <p:sldLayoutId id="2147483801" r:id="rId15"/>
    <p:sldLayoutId id="2147483802" r:id="rId16"/>
    <p:sldLayoutId id="2147483803" r:id="rId17"/>
    <p:sldLayoutId id="2147483744" r:id="rId18"/>
    <p:sldLayoutId id="2147483793" r:id="rId19"/>
    <p:sldLayoutId id="2147483767" r:id="rId20"/>
    <p:sldLayoutId id="2147483771" r:id="rId21"/>
    <p:sldLayoutId id="2147483772" r:id="rId22"/>
    <p:sldLayoutId id="2147483820" r:id="rId23"/>
    <p:sldLayoutId id="2147483769" r:id="rId24"/>
    <p:sldLayoutId id="2147483770" r:id="rId25"/>
    <p:sldLayoutId id="2147483829" r:id="rId26"/>
    <p:sldLayoutId id="2147483732" r:id="rId27"/>
    <p:sldLayoutId id="2147483794" r:id="rId28"/>
    <p:sldLayoutId id="2147483733" r:id="rId29"/>
    <p:sldLayoutId id="2147483821" r:id="rId30"/>
    <p:sldLayoutId id="2147483805" r:id="rId31"/>
    <p:sldLayoutId id="2147483806" r:id="rId32"/>
    <p:sldLayoutId id="2147483822" r:id="rId33"/>
    <p:sldLayoutId id="2147483750" r:id="rId34"/>
    <p:sldLayoutId id="2147483765" r:id="rId35"/>
    <p:sldLayoutId id="2147483823" r:id="rId36"/>
    <p:sldLayoutId id="2147483809" r:id="rId37"/>
    <p:sldLayoutId id="2147483808" r:id="rId38"/>
    <p:sldLayoutId id="2147483824" r:id="rId39"/>
    <p:sldLayoutId id="2147483781" r:id="rId40"/>
    <p:sldLayoutId id="2147483825" r:id="rId41"/>
    <p:sldLayoutId id="2147483807" r:id="rId42"/>
    <p:sldLayoutId id="2147483819" r:id="rId43"/>
    <p:sldLayoutId id="2147483738" r:id="rId44"/>
    <p:sldLayoutId id="2147483739" r:id="rId45"/>
    <p:sldLayoutId id="2147483754" r:id="rId46"/>
    <p:sldLayoutId id="2147483755" r:id="rId47"/>
    <p:sldLayoutId id="2147483759" r:id="rId48"/>
    <p:sldLayoutId id="2147483753" r:id="rId49"/>
    <p:sldLayoutId id="2147483763" r:id="rId50"/>
    <p:sldLayoutId id="2147483762" r:id="rId51"/>
    <p:sldLayoutId id="2147483797" r:id="rId52"/>
    <p:sldLayoutId id="2147483827" r:id="rId5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6F6C2F-FDD1-4105-A8E3-B0B897ADC62F}"/>
              </a:ext>
            </a:extLst>
          </p:cNvPr>
          <p:cNvSpPr>
            <a:spLocks noGrp="1"/>
          </p:cNvSpPr>
          <p:nvPr>
            <p:ph type="ctrTitle"/>
          </p:nvPr>
        </p:nvSpPr>
        <p:spPr/>
        <p:txBody>
          <a:bodyPr/>
          <a:lstStyle/>
          <a:p>
            <a:r>
              <a:rPr lang="en-US" sz="3600" dirty="0"/>
              <a:t>Energy Transition Advisory Committee</a:t>
            </a:r>
            <a:endParaRPr lang="en-US" dirty="0"/>
          </a:p>
        </p:txBody>
      </p:sp>
      <p:sp>
        <p:nvSpPr>
          <p:cNvPr id="9" name="Text Placeholder 8">
            <a:extLst>
              <a:ext uri="{FF2B5EF4-FFF2-40B4-BE49-F238E27FC236}">
                <a16:creationId xmlns:a16="http://schemas.microsoft.com/office/drawing/2014/main" id="{4B082EA6-52DC-4209-9919-D89F2E27AD7D}"/>
              </a:ext>
            </a:extLst>
          </p:cNvPr>
          <p:cNvSpPr>
            <a:spLocks noGrp="1"/>
          </p:cNvSpPr>
          <p:nvPr>
            <p:ph type="body" sz="quarter" idx="18"/>
          </p:nvPr>
        </p:nvSpPr>
        <p:spPr>
          <a:xfrm>
            <a:off x="838200" y="4773019"/>
            <a:ext cx="10515600" cy="1118116"/>
          </a:xfrm>
        </p:spPr>
        <p:txBody>
          <a:bodyPr>
            <a:normAutofit lnSpcReduction="10000"/>
          </a:bodyPr>
          <a:lstStyle/>
          <a:p>
            <a:r>
              <a:rPr lang="en-US" sz="3200" dirty="0"/>
              <a:t>Prairie Island Indian Community &amp; Virtual    </a:t>
            </a:r>
          </a:p>
          <a:p>
            <a:r>
              <a:rPr lang="en-US" dirty="0"/>
              <a:t>October 25, 2022</a:t>
            </a:r>
          </a:p>
        </p:txBody>
      </p:sp>
      <p:pic>
        <p:nvPicPr>
          <p:cNvPr id="11" name="Picture Placeholder 10" descr="A factory with smoke coming out of it&#10;&#10;Description automatically generated with low confidence">
            <a:extLst>
              <a:ext uri="{FF2B5EF4-FFF2-40B4-BE49-F238E27FC236}">
                <a16:creationId xmlns:a16="http://schemas.microsoft.com/office/drawing/2014/main" id="{862CE01A-C6EA-4EF2-91A1-59582ADA336A}"/>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28032" b="28032"/>
          <a:stretch>
            <a:fillRect/>
          </a:stretch>
        </p:blipFill>
        <p:spPr/>
      </p:pic>
    </p:spTree>
    <p:extLst>
      <p:ext uri="{BB962C8B-B14F-4D97-AF65-F5344CB8AC3E}">
        <p14:creationId xmlns:p14="http://schemas.microsoft.com/office/powerpoint/2010/main" val="360754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E9F5-08E5-4F5F-9F4E-59717E16FFAE}"/>
              </a:ext>
            </a:extLst>
          </p:cNvPr>
          <p:cNvSpPr>
            <a:spLocks noGrp="1"/>
          </p:cNvSpPr>
          <p:nvPr>
            <p:ph type="title"/>
          </p:nvPr>
        </p:nvSpPr>
        <p:spPr/>
        <p:txBody>
          <a:bodyPr/>
          <a:lstStyle/>
          <a:p>
            <a:r>
              <a:rPr lang="en-US" dirty="0"/>
              <a:t>… since September’s ETAC mtg</a:t>
            </a:r>
          </a:p>
        </p:txBody>
      </p:sp>
      <p:sp>
        <p:nvSpPr>
          <p:cNvPr id="3" name="Content Placeholder 2">
            <a:extLst>
              <a:ext uri="{FF2B5EF4-FFF2-40B4-BE49-F238E27FC236}">
                <a16:creationId xmlns:a16="http://schemas.microsoft.com/office/drawing/2014/main" id="{2FB60EF3-18CC-4D4A-8A9F-2CF153B7A41C}"/>
              </a:ext>
            </a:extLst>
          </p:cNvPr>
          <p:cNvSpPr>
            <a:spLocks noGrp="1"/>
          </p:cNvSpPr>
          <p:nvPr>
            <p:ph idx="1"/>
          </p:nvPr>
        </p:nvSpPr>
        <p:spPr>
          <a:xfrm>
            <a:off x="838200" y="1594624"/>
            <a:ext cx="10373139" cy="3144353"/>
          </a:xfrm>
        </p:spPr>
        <p:txBody>
          <a:bodyPr/>
          <a:lstStyle/>
          <a:p>
            <a:r>
              <a:rPr lang="en-US" dirty="0"/>
              <a:t>Survey was clear </a:t>
            </a:r>
          </a:p>
          <a:p>
            <a:pPr lvl="1"/>
            <a:r>
              <a:rPr lang="en-US" dirty="0"/>
              <a:t>September’s Draft plan needed polishing, needs to be more concise </a:t>
            </a:r>
          </a:p>
          <a:p>
            <a:pPr lvl="1"/>
            <a:r>
              <a:rPr lang="en-US" dirty="0"/>
              <a:t>Work on “separating wheat from chaff”</a:t>
            </a:r>
          </a:p>
          <a:p>
            <a:pPr lvl="1"/>
            <a:r>
              <a:rPr lang="en-US" dirty="0"/>
              <a:t>Goal is to have the average reader, not an expert, to understand </a:t>
            </a:r>
          </a:p>
          <a:p>
            <a:pPr lvl="1"/>
            <a:r>
              <a:rPr lang="en-US" dirty="0"/>
              <a:t>Document is now less than ½ the previous size</a:t>
            </a:r>
          </a:p>
          <a:p>
            <a:pPr lvl="1"/>
            <a:endParaRPr lang="en-US" dirty="0"/>
          </a:p>
        </p:txBody>
      </p:sp>
    </p:spTree>
    <p:extLst>
      <p:ext uri="{BB962C8B-B14F-4D97-AF65-F5344CB8AC3E}">
        <p14:creationId xmlns:p14="http://schemas.microsoft.com/office/powerpoint/2010/main" val="280458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A6E41-1305-4ABD-B9C8-32A089F84609}"/>
              </a:ext>
            </a:extLst>
          </p:cNvPr>
          <p:cNvSpPr>
            <a:spLocks noGrp="1"/>
          </p:cNvSpPr>
          <p:nvPr>
            <p:ph type="title"/>
          </p:nvPr>
        </p:nvSpPr>
        <p:spPr/>
        <p:txBody>
          <a:bodyPr/>
          <a:lstStyle/>
          <a:p>
            <a:r>
              <a:rPr lang="en-US" dirty="0"/>
              <a:t>Minnesota’s Plan</a:t>
            </a:r>
          </a:p>
        </p:txBody>
      </p:sp>
      <p:sp>
        <p:nvSpPr>
          <p:cNvPr id="3" name="Content Placeholder 2">
            <a:extLst>
              <a:ext uri="{FF2B5EF4-FFF2-40B4-BE49-F238E27FC236}">
                <a16:creationId xmlns:a16="http://schemas.microsoft.com/office/drawing/2014/main" id="{94D5F776-B5EF-455C-9107-BD7A90ED2B40}"/>
              </a:ext>
            </a:extLst>
          </p:cNvPr>
          <p:cNvSpPr>
            <a:spLocks noGrp="1"/>
          </p:cNvSpPr>
          <p:nvPr>
            <p:ph idx="1"/>
          </p:nvPr>
        </p:nvSpPr>
        <p:spPr/>
        <p:txBody>
          <a:bodyPr/>
          <a:lstStyle/>
          <a:p>
            <a:r>
              <a:rPr lang="en-US" dirty="0"/>
              <a:t>Executive Summary &amp; top recommendations from each task force</a:t>
            </a:r>
          </a:p>
          <a:p>
            <a:r>
              <a:rPr lang="en-US" dirty="0"/>
              <a:t>History – our path to today</a:t>
            </a:r>
          </a:p>
          <a:p>
            <a:pPr>
              <a:spcBef>
                <a:spcPts val="0"/>
              </a:spcBef>
              <a:spcAft>
                <a:spcPts val="0"/>
              </a:spcAft>
            </a:pPr>
            <a:r>
              <a:rPr lang="en-US" dirty="0"/>
              <a:t>Power plant location statistics</a:t>
            </a:r>
          </a:p>
          <a:p>
            <a:pPr lvl="1">
              <a:spcBef>
                <a:spcPts val="0"/>
              </a:spcBef>
              <a:spcAft>
                <a:spcPts val="0"/>
              </a:spcAft>
            </a:pPr>
            <a:r>
              <a:rPr lang="en-US" dirty="0"/>
              <a:t>Location, community size, tax impact, workers impacted, type of power plant</a:t>
            </a:r>
          </a:p>
          <a:p>
            <a:r>
              <a:rPr lang="en-US" dirty="0"/>
              <a:t>Community concerns </a:t>
            </a:r>
          </a:p>
          <a:p>
            <a:pPr>
              <a:spcBef>
                <a:spcPts val="0"/>
              </a:spcBef>
              <a:spcAft>
                <a:spcPts val="0"/>
              </a:spcAft>
            </a:pPr>
            <a:r>
              <a:rPr lang="en-US" dirty="0"/>
              <a:t>Each section has</a:t>
            </a:r>
          </a:p>
          <a:p>
            <a:pPr lvl="1">
              <a:spcBef>
                <a:spcPts val="0"/>
              </a:spcBef>
              <a:spcAft>
                <a:spcPts val="0"/>
              </a:spcAft>
            </a:pPr>
            <a:r>
              <a:rPr lang="en-US" dirty="0"/>
              <a:t>Clear goal</a:t>
            </a:r>
          </a:p>
          <a:p>
            <a:pPr lvl="1">
              <a:spcBef>
                <a:spcPts val="0"/>
              </a:spcBef>
              <a:spcAft>
                <a:spcPts val="0"/>
              </a:spcAft>
            </a:pPr>
            <a:r>
              <a:rPr lang="en-US" dirty="0"/>
              <a:t>Key Findings</a:t>
            </a:r>
          </a:p>
          <a:p>
            <a:pPr lvl="1">
              <a:spcBef>
                <a:spcPts val="0"/>
              </a:spcBef>
              <a:spcAft>
                <a:spcPts val="0"/>
              </a:spcAft>
            </a:pPr>
            <a:r>
              <a:rPr lang="en-US" dirty="0"/>
              <a:t>Recommendations and Strategies</a:t>
            </a:r>
          </a:p>
        </p:txBody>
      </p:sp>
    </p:spTree>
    <p:extLst>
      <p:ext uri="{BB962C8B-B14F-4D97-AF65-F5344CB8AC3E}">
        <p14:creationId xmlns:p14="http://schemas.microsoft.com/office/powerpoint/2010/main" val="147159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E570-FF00-48FF-A49C-346970B7E697}"/>
              </a:ext>
            </a:extLst>
          </p:cNvPr>
          <p:cNvSpPr>
            <a:spLocks noGrp="1"/>
          </p:cNvSpPr>
          <p:nvPr>
            <p:ph type="title"/>
          </p:nvPr>
        </p:nvSpPr>
        <p:spPr>
          <a:xfrm>
            <a:off x="602530" y="207389"/>
            <a:ext cx="10515600" cy="829559"/>
          </a:xfrm>
        </p:spPr>
        <p:txBody>
          <a:bodyPr>
            <a:normAutofit fontScale="90000"/>
          </a:bodyPr>
          <a:lstStyle/>
          <a:p>
            <a:r>
              <a:rPr lang="en-US" dirty="0"/>
              <a:t>Workforce</a:t>
            </a:r>
          </a:p>
        </p:txBody>
      </p:sp>
      <p:sp>
        <p:nvSpPr>
          <p:cNvPr id="3" name="Content Placeholder 2">
            <a:extLst>
              <a:ext uri="{FF2B5EF4-FFF2-40B4-BE49-F238E27FC236}">
                <a16:creationId xmlns:a16="http://schemas.microsoft.com/office/drawing/2014/main" id="{FFEEB38F-F78A-49C2-B788-D825B6567F2C}"/>
              </a:ext>
            </a:extLst>
          </p:cNvPr>
          <p:cNvSpPr>
            <a:spLocks noGrp="1"/>
          </p:cNvSpPr>
          <p:nvPr>
            <p:ph idx="1"/>
          </p:nvPr>
        </p:nvSpPr>
        <p:spPr>
          <a:xfrm>
            <a:off x="838200" y="1340100"/>
            <a:ext cx="10515600" cy="4721335"/>
          </a:xfrm>
        </p:spPr>
        <p:txBody>
          <a:bodyPr/>
          <a:lstStyle/>
          <a:p>
            <a:pPr marL="0" indent="0" algn="ctr">
              <a:spcBef>
                <a:spcPts val="0"/>
              </a:spcBef>
              <a:spcAft>
                <a:spcPts val="0"/>
              </a:spcAft>
              <a:buNone/>
            </a:pPr>
            <a:r>
              <a:rPr lang="en-US" sz="3600" dirty="0"/>
              <a:t> </a:t>
            </a:r>
          </a:p>
          <a:p>
            <a:pPr marL="0" indent="0" algn="ctr">
              <a:spcBef>
                <a:spcPts val="0"/>
              </a:spcBef>
              <a:spcAft>
                <a:spcPts val="0"/>
              </a:spcAft>
              <a:buNone/>
            </a:pPr>
            <a:r>
              <a:rPr lang="en-US" sz="2400" i="1" dirty="0">
                <a:solidFill>
                  <a:srgbClr val="242424"/>
                </a:solidFill>
                <a:latin typeface="Calibri" panose="020F0502020204030204" pitchFamily="34" charset="0"/>
                <a:ea typeface="Calibri" panose="020F0502020204030204" pitchFamily="34" charset="0"/>
              </a:rPr>
              <a:t>Top Recommendation:  </a:t>
            </a:r>
          </a:p>
          <a:p>
            <a:pPr marL="0" indent="0" algn="ctr">
              <a:spcBef>
                <a:spcPts val="0"/>
              </a:spcBef>
              <a:spcAft>
                <a:spcPts val="0"/>
              </a:spcAft>
              <a:buNone/>
            </a:pPr>
            <a:r>
              <a:rPr lang="en-US" sz="2400" dirty="0">
                <a:solidFill>
                  <a:srgbClr val="242424"/>
                </a:solidFill>
                <a:effectLst/>
                <a:latin typeface="Calibri" panose="020F0502020204030204" pitchFamily="34" charset="0"/>
                <a:ea typeface="Calibri" panose="020F0502020204030204" pitchFamily="34" charset="0"/>
              </a:rPr>
              <a:t>Provide adequate resources to retrain the existing and potential workforce in high-wage, high-demand jobs.</a:t>
            </a:r>
          </a:p>
          <a:p>
            <a:pPr marL="0" indent="0" algn="ctr">
              <a:spcBef>
                <a:spcPts val="0"/>
              </a:spcBef>
              <a:spcAft>
                <a:spcPts val="0"/>
              </a:spcAft>
              <a:buNone/>
            </a:pPr>
            <a:endParaRPr lang="en-US" sz="2400" dirty="0">
              <a:solidFill>
                <a:srgbClr val="242424"/>
              </a:solidFill>
              <a:latin typeface="Calibri" panose="020F0502020204030204" pitchFamily="34" charset="0"/>
              <a:ea typeface="Calibri" panose="020F0502020204030204" pitchFamily="34" charset="0"/>
            </a:endParaRPr>
          </a:p>
          <a:p>
            <a:pPr marL="0" indent="0" algn="ctr">
              <a:spcBef>
                <a:spcPts val="0"/>
              </a:spcBef>
              <a:spcAft>
                <a:spcPts val="0"/>
              </a:spcAft>
              <a:buNone/>
            </a:pPr>
            <a:r>
              <a:rPr lang="en-US" sz="2400" i="1" dirty="0">
                <a:solidFill>
                  <a:srgbClr val="242424"/>
                </a:solidFill>
                <a:effectLst/>
                <a:latin typeface="Calibri" panose="020F0502020204030204" pitchFamily="34" charset="0"/>
                <a:ea typeface="Calibri" panose="020F0502020204030204" pitchFamily="34" charset="0"/>
              </a:rPr>
              <a:t>Goal:  </a:t>
            </a:r>
          </a:p>
          <a:p>
            <a:pPr marL="0" indent="0" algn="ctr">
              <a:spcBef>
                <a:spcPts val="0"/>
              </a:spcBef>
              <a:spcAft>
                <a:spcPts val="0"/>
              </a:spcAft>
              <a:buNone/>
            </a:pPr>
            <a:r>
              <a:rPr lang="en-US" sz="24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Workers displaced from power plant closures should be supported as they plan for and go through the transition. All workers affected by power plant closures should be empowered to achieve new career goals that allow them and their families to thrive economically in their communities.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indent="0" algn="ctr">
              <a:spcBef>
                <a:spcPts val="0"/>
              </a:spcBef>
              <a:spcAft>
                <a:spcPts val="0"/>
              </a:spcAft>
              <a:buNone/>
            </a:pPr>
            <a:endParaRPr lang="en-US" sz="2400" dirty="0">
              <a:solidFill>
                <a:srgbClr val="242424"/>
              </a:solidFill>
              <a:effectLst/>
              <a:latin typeface="Calibri" panose="020F0502020204030204" pitchFamily="34" charset="0"/>
              <a:ea typeface="Calibri" panose="020F0502020204030204" pitchFamily="34" charset="0"/>
            </a:endParaRPr>
          </a:p>
          <a:p>
            <a:pPr marL="0" indent="0" algn="ctr">
              <a:spcBef>
                <a:spcPts val="0"/>
              </a:spcBef>
              <a:spcAft>
                <a:spcPts val="0"/>
              </a:spcAft>
              <a:buNone/>
            </a:pPr>
            <a:endParaRPr lang="en-US" sz="2400" dirty="0">
              <a:solidFill>
                <a:srgbClr val="242424"/>
              </a:solidFill>
              <a:effectLst/>
              <a:latin typeface="Calibri" panose="020F0502020204030204" pitchFamily="34" charset="0"/>
              <a:ea typeface="Calibri" panose="020F0502020204030204" pitchFamily="34" charset="0"/>
            </a:endParaRPr>
          </a:p>
          <a:p>
            <a:pPr marL="0" indent="0" algn="ctr">
              <a:spcBef>
                <a:spcPts val="0"/>
              </a:spcBef>
              <a:spcAft>
                <a:spcPts val="0"/>
              </a:spcAft>
              <a:buNone/>
            </a:pPr>
            <a:endParaRPr lang="en-US" sz="2400" dirty="0">
              <a:solidFill>
                <a:srgbClr val="242424"/>
              </a:solidFill>
              <a:effectLst/>
              <a:latin typeface="Calibri" panose="020F0502020204030204" pitchFamily="34" charset="0"/>
              <a:ea typeface="Calibri" panose="020F0502020204030204" pitchFamily="34" charset="0"/>
            </a:endParaRPr>
          </a:p>
          <a:p>
            <a:pPr marL="0" indent="0">
              <a:spcBef>
                <a:spcPts val="0"/>
              </a:spcBef>
              <a:spcAft>
                <a:spcPts val="0"/>
              </a:spcAft>
              <a:buNone/>
            </a:pPr>
            <a:endParaRPr lang="en-US" dirty="0"/>
          </a:p>
          <a:p>
            <a:pPr marL="914400" lvl="2" indent="0">
              <a:buNone/>
            </a:pPr>
            <a:endParaRPr lang="en-US" sz="1600" dirty="0">
              <a:solidFill>
                <a:srgbClr val="242424"/>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3328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DFE7A-7B4A-4044-87EA-5D0E3837F8B0}"/>
              </a:ext>
            </a:extLst>
          </p:cNvPr>
          <p:cNvSpPr>
            <a:spLocks noGrp="1"/>
          </p:cNvSpPr>
          <p:nvPr>
            <p:ph type="title"/>
          </p:nvPr>
        </p:nvSpPr>
        <p:spPr>
          <a:xfrm>
            <a:off x="838200" y="282804"/>
            <a:ext cx="10515600" cy="1216025"/>
          </a:xfrm>
        </p:spPr>
        <p:txBody>
          <a:bodyPr>
            <a:normAutofit fontScale="90000"/>
          </a:bodyPr>
          <a:lstStyle/>
          <a:p>
            <a:r>
              <a:rPr lang="en-US" sz="5400" dirty="0"/>
              <a:t>Community Engagement </a:t>
            </a:r>
            <a:br>
              <a:rPr lang="en-US" sz="5400" dirty="0"/>
            </a:br>
            <a:endParaRPr lang="en-US" dirty="0"/>
          </a:p>
        </p:txBody>
      </p:sp>
      <p:sp>
        <p:nvSpPr>
          <p:cNvPr id="3" name="Content Placeholder 2">
            <a:extLst>
              <a:ext uri="{FF2B5EF4-FFF2-40B4-BE49-F238E27FC236}">
                <a16:creationId xmlns:a16="http://schemas.microsoft.com/office/drawing/2014/main" id="{A140F718-3945-4679-9D62-0EA87E708C08}"/>
              </a:ext>
            </a:extLst>
          </p:cNvPr>
          <p:cNvSpPr>
            <a:spLocks noGrp="1"/>
          </p:cNvSpPr>
          <p:nvPr>
            <p:ph idx="1"/>
          </p:nvPr>
        </p:nvSpPr>
        <p:spPr/>
        <p:txBody>
          <a:bodyPr/>
          <a:lstStyle/>
          <a:p>
            <a:pPr marL="0" indent="0">
              <a:spcBef>
                <a:spcPts val="0"/>
              </a:spcBef>
              <a:spcAft>
                <a:spcPts val="0"/>
              </a:spcAft>
              <a:buNone/>
            </a:pPr>
            <a:endParaRPr lang="en-US" sz="3600" dirty="0"/>
          </a:p>
          <a:p>
            <a:pPr marL="0" indent="0" algn="ctr">
              <a:spcBef>
                <a:spcPts val="0"/>
              </a:spcBef>
              <a:spcAft>
                <a:spcPts val="0"/>
              </a:spcAft>
              <a:buNone/>
            </a:pPr>
            <a:r>
              <a:rPr lang="en-US" sz="2400" i="1" dirty="0">
                <a:solidFill>
                  <a:srgbClr val="242424"/>
                </a:solidFill>
                <a:effectLst/>
                <a:ea typeface="Calibri" panose="020F0502020204030204" pitchFamily="34" charset="0"/>
              </a:rPr>
              <a:t>Top Recommendation: </a:t>
            </a:r>
          </a:p>
          <a:p>
            <a:pPr marL="0" indent="0" algn="ctr">
              <a:spcBef>
                <a:spcPts val="0"/>
              </a:spcBef>
              <a:spcAft>
                <a:spcPts val="0"/>
              </a:spcAft>
              <a:buNone/>
            </a:pPr>
            <a:r>
              <a:rPr lang="en-US" sz="2400" dirty="0">
                <a:solidFill>
                  <a:srgbClr val="242424"/>
                </a:solidFill>
                <a:effectLst/>
                <a:ea typeface="Calibri" panose="020F0502020204030204" pitchFamily="34" charset="0"/>
              </a:rPr>
              <a:t>Support transitioning communities in their community engagement, marketing, planning and outreach.</a:t>
            </a:r>
          </a:p>
          <a:p>
            <a:pPr marL="0" indent="0" algn="ctr">
              <a:spcBef>
                <a:spcPts val="0"/>
              </a:spcBef>
              <a:spcAft>
                <a:spcPts val="0"/>
              </a:spcAft>
              <a:buNone/>
            </a:pPr>
            <a:endParaRPr lang="en-US" sz="2400" dirty="0">
              <a:solidFill>
                <a:srgbClr val="242424"/>
              </a:solidFill>
              <a:ea typeface="Calibri" panose="020F0502020204030204" pitchFamily="34" charset="0"/>
            </a:endParaRPr>
          </a:p>
          <a:p>
            <a:pPr marL="0" indent="0" algn="ctr">
              <a:spcBef>
                <a:spcPts val="0"/>
              </a:spcBef>
              <a:spcAft>
                <a:spcPts val="0"/>
              </a:spcAft>
              <a:buNone/>
            </a:pPr>
            <a:r>
              <a:rPr lang="en-US" sz="2400" i="1" dirty="0">
                <a:solidFill>
                  <a:srgbClr val="242424"/>
                </a:solidFill>
                <a:ea typeface="Calibri" panose="020F0502020204030204" pitchFamily="34" charset="0"/>
              </a:rPr>
              <a:t>Goal:  </a:t>
            </a:r>
          </a:p>
          <a:p>
            <a:pPr marL="0" indent="0" algn="ctr">
              <a:spcBef>
                <a:spcPts val="0"/>
              </a:spcBef>
              <a:spcAft>
                <a:spcPts val="0"/>
              </a:spcAft>
              <a:buNone/>
            </a:pPr>
            <a:r>
              <a:rPr lang="en-US" sz="2400" dirty="0">
                <a:solidFill>
                  <a:srgbClr val="000000"/>
                </a:solidFill>
                <a:effectLst/>
                <a:ea typeface="Calibri" panose="020F0502020204030204" pitchFamily="34" charset="0"/>
                <a:cs typeface="Calibri" panose="020F0502020204030204" pitchFamily="34" charset="0"/>
              </a:rPr>
              <a:t>Ensure that transitioning communities experience</a:t>
            </a:r>
            <a:r>
              <a:rPr lang="en-US" sz="2400" dirty="0">
                <a:effectLst/>
                <a:ea typeface="Calibri" panose="020F0502020204030204" pitchFamily="34" charset="0"/>
              </a:rPr>
              <a:t> engagement and communication that is timely, thoughtful and effective, with established deadlines and timelines.  </a:t>
            </a:r>
            <a:endParaRPr lang="en-US" sz="2400" dirty="0">
              <a:effectLst/>
              <a:ea typeface="Times New Roman" panose="02020603050405020304" pitchFamily="18" charset="0"/>
            </a:endParaRPr>
          </a:p>
          <a:p>
            <a:pPr marL="914400" lvl="2" indent="0">
              <a:spcBef>
                <a:spcPts val="0"/>
              </a:spcBef>
              <a:spcAft>
                <a:spcPts val="0"/>
              </a:spcAft>
              <a:buNone/>
            </a:pPr>
            <a:endParaRPr lang="en-US" sz="2400" dirty="0">
              <a:solidFill>
                <a:srgbClr val="242424"/>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1551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D8D5-2BFE-4CC8-B7B9-99C92E1C7CDB}"/>
              </a:ext>
            </a:extLst>
          </p:cNvPr>
          <p:cNvSpPr>
            <a:spLocks noGrp="1"/>
          </p:cNvSpPr>
          <p:nvPr>
            <p:ph type="title"/>
          </p:nvPr>
        </p:nvSpPr>
        <p:spPr>
          <a:xfrm>
            <a:off x="838200" y="263949"/>
            <a:ext cx="10515600" cy="1216025"/>
          </a:xfrm>
        </p:spPr>
        <p:txBody>
          <a:bodyPr>
            <a:normAutofit fontScale="90000"/>
          </a:bodyPr>
          <a:lstStyle/>
          <a:p>
            <a:r>
              <a:rPr lang="en-US" sz="5400" dirty="0"/>
              <a:t>Tax Base and Financial Incentives</a:t>
            </a:r>
            <a:br>
              <a:rPr lang="en-US" sz="5400" dirty="0"/>
            </a:br>
            <a:endParaRPr lang="en-US" dirty="0"/>
          </a:p>
        </p:txBody>
      </p:sp>
      <p:sp>
        <p:nvSpPr>
          <p:cNvPr id="3" name="Content Placeholder 2">
            <a:extLst>
              <a:ext uri="{FF2B5EF4-FFF2-40B4-BE49-F238E27FC236}">
                <a16:creationId xmlns:a16="http://schemas.microsoft.com/office/drawing/2014/main" id="{6C314D74-81C7-4CE0-ACF6-132FA93BDE0D}"/>
              </a:ext>
            </a:extLst>
          </p:cNvPr>
          <p:cNvSpPr>
            <a:spLocks noGrp="1"/>
          </p:cNvSpPr>
          <p:nvPr>
            <p:ph idx="1"/>
          </p:nvPr>
        </p:nvSpPr>
        <p:spPr>
          <a:xfrm>
            <a:off x="838200" y="1255259"/>
            <a:ext cx="10515600" cy="5088980"/>
          </a:xfrm>
        </p:spPr>
        <p:txBody>
          <a:bodyPr/>
          <a:lstStyle/>
          <a:p>
            <a:pPr marL="0" indent="0" algn="ctr">
              <a:spcBef>
                <a:spcPts val="0"/>
              </a:spcBef>
              <a:spcAft>
                <a:spcPts val="0"/>
              </a:spcAft>
              <a:buNone/>
            </a:pPr>
            <a:endParaRPr lang="en-US" sz="3600" dirty="0"/>
          </a:p>
          <a:p>
            <a:pPr marL="0" indent="0" algn="ctr">
              <a:spcBef>
                <a:spcPts val="0"/>
              </a:spcBef>
              <a:spcAft>
                <a:spcPts val="0"/>
              </a:spcAft>
              <a:buNone/>
            </a:pPr>
            <a:r>
              <a:rPr lang="en-US" sz="2400" i="1" dirty="0">
                <a:solidFill>
                  <a:srgbClr val="242424"/>
                </a:solidFill>
                <a:effectLst/>
                <a:ea typeface="Calibri" panose="020F0502020204030204" pitchFamily="34" charset="0"/>
              </a:rPr>
              <a:t>Top Recommendation: </a:t>
            </a:r>
          </a:p>
          <a:p>
            <a:pPr marL="0" indent="0" algn="ctr">
              <a:spcBef>
                <a:spcPts val="0"/>
              </a:spcBef>
              <a:spcAft>
                <a:spcPts val="0"/>
              </a:spcAft>
              <a:buNone/>
            </a:pPr>
            <a:r>
              <a:rPr lang="en-US" sz="2400" dirty="0">
                <a:solidFill>
                  <a:srgbClr val="242424"/>
                </a:solidFill>
                <a:effectLst/>
                <a:ea typeface="Calibri" panose="020F0502020204030204" pitchFamily="34" charset="0"/>
              </a:rPr>
              <a:t>Explore tax base replacement aids to impacted communities.  </a:t>
            </a:r>
          </a:p>
          <a:p>
            <a:pPr marL="0" indent="0" algn="ctr">
              <a:spcBef>
                <a:spcPts val="0"/>
              </a:spcBef>
              <a:spcAft>
                <a:spcPts val="0"/>
              </a:spcAft>
              <a:buNone/>
            </a:pPr>
            <a:endParaRPr lang="en-US" sz="2400" dirty="0">
              <a:solidFill>
                <a:srgbClr val="242424"/>
              </a:solidFill>
              <a:effectLst/>
              <a:ea typeface="Calibri" panose="020F0502020204030204" pitchFamily="34" charset="0"/>
            </a:endParaRPr>
          </a:p>
          <a:p>
            <a:pPr marL="0" indent="0" algn="ctr">
              <a:spcBef>
                <a:spcPts val="0"/>
              </a:spcBef>
              <a:spcAft>
                <a:spcPts val="0"/>
              </a:spcAft>
              <a:buNone/>
            </a:pPr>
            <a:r>
              <a:rPr lang="en-US" sz="2400" i="1" dirty="0">
                <a:solidFill>
                  <a:srgbClr val="242424"/>
                </a:solidFill>
              </a:rPr>
              <a:t>Goal: </a:t>
            </a:r>
          </a:p>
          <a:p>
            <a:pPr marL="0" indent="0" algn="ctr">
              <a:spcBef>
                <a:spcPts val="0"/>
              </a:spcBef>
              <a:spcAft>
                <a:spcPts val="0"/>
              </a:spcAft>
              <a:buNone/>
            </a:pPr>
            <a:r>
              <a:rPr lang="en-US" sz="2400" dirty="0">
                <a:solidFill>
                  <a:srgbClr val="0D0D0D"/>
                </a:solidFill>
                <a:effectLst/>
                <a:ea typeface="Calibri" panose="020F0502020204030204" pitchFamily="34" charset="0"/>
                <a:cs typeface="Calibri" panose="020F0502020204030204" pitchFamily="34" charset="0"/>
              </a:rPr>
              <a:t>Impacted communities should be able provide stable and diverse funding for local services, infrastructure, and institutions when tax revenues from power plants decline or are eliminated.  Strategies should be developed to identify, organize and support investment opportunities and create mechanisms that allow private and public capital to co-invest in a manner that reduces community risk.  Policies should encourage investments in assets that continue to generate wealth and increase the resilience and capacity of local institutions.  </a:t>
            </a:r>
            <a:endParaRPr lang="en-US" sz="2400" dirty="0">
              <a:effectLst/>
              <a:ea typeface="Calibri" panose="020F0502020204030204" pitchFamily="34" charset="0"/>
              <a:cs typeface="Arial" panose="020B0604020202020204" pitchFamily="34" charset="0"/>
            </a:endParaRPr>
          </a:p>
          <a:p>
            <a:pPr marL="457200" lvl="1" indent="0">
              <a:spcBef>
                <a:spcPts val="0"/>
              </a:spcBef>
              <a:spcAft>
                <a:spcPts val="0"/>
              </a:spcAft>
              <a:buNone/>
            </a:pPr>
            <a:endParaRPr lang="en-US" sz="2400" dirty="0"/>
          </a:p>
          <a:p>
            <a:endParaRPr lang="en-US" dirty="0"/>
          </a:p>
        </p:txBody>
      </p:sp>
    </p:spTree>
    <p:extLst>
      <p:ext uri="{BB962C8B-B14F-4D97-AF65-F5344CB8AC3E}">
        <p14:creationId xmlns:p14="http://schemas.microsoft.com/office/powerpoint/2010/main" val="4173163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A2DC-FF2A-4544-933B-7682027B8050}"/>
              </a:ext>
            </a:extLst>
          </p:cNvPr>
          <p:cNvSpPr>
            <a:spLocks noGrp="1"/>
          </p:cNvSpPr>
          <p:nvPr>
            <p:ph type="title"/>
          </p:nvPr>
        </p:nvSpPr>
        <p:spPr>
          <a:xfrm>
            <a:off x="838200" y="320510"/>
            <a:ext cx="10515600" cy="1216025"/>
          </a:xfrm>
        </p:spPr>
        <p:txBody>
          <a:bodyPr>
            <a:normAutofit fontScale="90000"/>
          </a:bodyPr>
          <a:lstStyle/>
          <a:p>
            <a:r>
              <a:rPr lang="en-US" dirty="0"/>
              <a:t>Re-Use</a:t>
            </a:r>
            <a:br>
              <a:rPr lang="en-US" dirty="0"/>
            </a:br>
            <a:endParaRPr lang="en-US" dirty="0"/>
          </a:p>
        </p:txBody>
      </p:sp>
      <p:sp>
        <p:nvSpPr>
          <p:cNvPr id="3" name="Content Placeholder 2">
            <a:extLst>
              <a:ext uri="{FF2B5EF4-FFF2-40B4-BE49-F238E27FC236}">
                <a16:creationId xmlns:a16="http://schemas.microsoft.com/office/drawing/2014/main" id="{F907F233-A2FF-4033-92BF-B56D73396ACA}"/>
              </a:ext>
            </a:extLst>
          </p:cNvPr>
          <p:cNvSpPr>
            <a:spLocks noGrp="1"/>
          </p:cNvSpPr>
          <p:nvPr>
            <p:ph idx="1"/>
          </p:nvPr>
        </p:nvSpPr>
        <p:spPr>
          <a:xfrm>
            <a:off x="750734" y="1836752"/>
            <a:ext cx="10515600" cy="4397071"/>
          </a:xfrm>
        </p:spPr>
        <p:txBody>
          <a:bodyPr>
            <a:normAutofit/>
          </a:bodyPr>
          <a:lstStyle/>
          <a:p>
            <a:pPr marL="0" marR="0" lvl="0" indent="0" algn="ctr" fontAlgn="base">
              <a:spcBef>
                <a:spcPts val="0"/>
              </a:spcBef>
              <a:spcAft>
                <a:spcPts val="0"/>
              </a:spcAft>
              <a:buNone/>
            </a:pPr>
            <a:r>
              <a:rPr lang="en-US" sz="2400" i="1" dirty="0">
                <a:solidFill>
                  <a:srgbClr val="242424"/>
                </a:solidFill>
                <a:effectLst/>
                <a:ea typeface="Calibri" panose="020F0502020204030204" pitchFamily="34" charset="0"/>
              </a:rPr>
              <a:t>Top Recommendation:</a:t>
            </a:r>
          </a:p>
          <a:p>
            <a:pPr marL="0" marR="0" lvl="0" indent="0" algn="ctr" fontAlgn="base">
              <a:spcBef>
                <a:spcPts val="0"/>
              </a:spcBef>
              <a:spcAft>
                <a:spcPts val="0"/>
              </a:spcAft>
              <a:buNone/>
            </a:pPr>
            <a:r>
              <a:rPr lang="en-US" sz="2400" dirty="0">
                <a:solidFill>
                  <a:srgbClr val="242424"/>
                </a:solidFill>
                <a:effectLst/>
                <a:ea typeface="Calibri" panose="020F0502020204030204" pitchFamily="34" charset="0"/>
              </a:rPr>
              <a:t>Encourage the re-use of existing infrastructure to support economic development and business retention.</a:t>
            </a:r>
          </a:p>
          <a:p>
            <a:pPr marL="0" marR="0" lvl="0" indent="0" algn="ctr" fontAlgn="base">
              <a:spcBef>
                <a:spcPts val="0"/>
              </a:spcBef>
              <a:spcAft>
                <a:spcPts val="0"/>
              </a:spcAft>
              <a:buNone/>
            </a:pPr>
            <a:endParaRPr lang="en-US" sz="2400" dirty="0">
              <a:solidFill>
                <a:srgbClr val="242424"/>
              </a:solidFill>
              <a:ea typeface="Times New Roman" panose="02020603050405020304" pitchFamily="18" charset="0"/>
            </a:endParaRPr>
          </a:p>
          <a:p>
            <a:pPr marL="0" marR="0" lvl="0" indent="0" algn="ctr" fontAlgn="base">
              <a:spcBef>
                <a:spcPts val="0"/>
              </a:spcBef>
              <a:spcAft>
                <a:spcPts val="0"/>
              </a:spcAft>
              <a:buNone/>
            </a:pPr>
            <a:r>
              <a:rPr lang="en-US" sz="2400" i="1" dirty="0">
                <a:solidFill>
                  <a:srgbClr val="242424"/>
                </a:solidFill>
                <a:effectLst/>
                <a:ea typeface="Times New Roman" panose="02020603050405020304" pitchFamily="18" charset="0"/>
              </a:rPr>
              <a:t>Goal:</a:t>
            </a:r>
          </a:p>
          <a:p>
            <a:pPr marL="0" indent="0" algn="ctr" fontAlgn="base">
              <a:spcBef>
                <a:spcPts val="0"/>
              </a:spcBef>
              <a:spcAft>
                <a:spcPts val="0"/>
              </a:spcAft>
              <a:buNone/>
            </a:pPr>
            <a:r>
              <a:rPr lang="en-US" sz="2400" dirty="0">
                <a:effectLst/>
                <a:ea typeface="Calibri" panose="020F0502020204030204" pitchFamily="34" charset="0"/>
                <a:cs typeface="Calibri" panose="020F0502020204030204" pitchFamily="34" charset="0"/>
              </a:rPr>
              <a:t>Transitioning communities should be empowered to develop and implement locally driven plans for the re-use of property.  </a:t>
            </a:r>
            <a:endParaRPr lang="en-US" sz="2400" dirty="0">
              <a:effectLst/>
              <a:ea typeface="Calibri" panose="020F0502020204030204" pitchFamily="34" charset="0"/>
              <a:cs typeface="Arial" panose="020B0604020202020204" pitchFamily="34" charset="0"/>
            </a:endParaRPr>
          </a:p>
          <a:p>
            <a:pPr marL="0" marR="0" lvl="0" indent="0" fontAlgn="base">
              <a:spcBef>
                <a:spcPts val="0"/>
              </a:spcBef>
              <a:spcAft>
                <a:spcPts val="0"/>
              </a:spcAft>
              <a:buNone/>
            </a:pPr>
            <a:endParaRPr lang="en-US" sz="2400" dirty="0">
              <a:solidFill>
                <a:srgbClr val="242424"/>
              </a:solidFill>
              <a:effectLst/>
              <a:ea typeface="Times New Roman" panose="02020603050405020304" pitchFamily="18" charset="0"/>
            </a:endParaRPr>
          </a:p>
          <a:p>
            <a:pPr marL="0" marR="0" lvl="0" indent="0" fontAlgn="base">
              <a:spcBef>
                <a:spcPts val="0"/>
              </a:spcBef>
              <a:spcAft>
                <a:spcPts val="0"/>
              </a:spcAft>
              <a:buNone/>
            </a:pPr>
            <a:endParaRPr lang="en-US" sz="2400" dirty="0">
              <a:effectLst/>
              <a:ea typeface="Times New Roman" panose="02020603050405020304" pitchFamily="18" charset="0"/>
            </a:endParaRPr>
          </a:p>
          <a:p>
            <a:pPr marL="457200" lvl="1" indent="0">
              <a:spcBef>
                <a:spcPts val="0"/>
              </a:spcBef>
              <a:spcAft>
                <a:spcPts val="0"/>
              </a:spcAft>
              <a:buNone/>
            </a:pPr>
            <a:r>
              <a:rPr lang="en-US" sz="1800" dirty="0">
                <a:solidFill>
                  <a:srgbClr val="242424"/>
                </a:solidFill>
                <a:effectLst/>
                <a:ea typeface="Calibri" panose="020F0502020204030204" pitchFamily="34" charset="0"/>
              </a:rPr>
              <a:t>	</a:t>
            </a:r>
            <a:endParaRPr lang="en-US" sz="1800" dirty="0">
              <a:effectLst/>
              <a:ea typeface="Times New Roman" panose="02020603050405020304" pitchFamily="18" charset="0"/>
            </a:endParaRPr>
          </a:p>
        </p:txBody>
      </p:sp>
    </p:spTree>
    <p:extLst>
      <p:ext uri="{BB962C8B-B14F-4D97-AF65-F5344CB8AC3E}">
        <p14:creationId xmlns:p14="http://schemas.microsoft.com/office/powerpoint/2010/main" val="292097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27A36-7DA8-46DC-B318-50C0985133D5}"/>
              </a:ext>
            </a:extLst>
          </p:cNvPr>
          <p:cNvSpPr>
            <a:spLocks noGrp="1"/>
          </p:cNvSpPr>
          <p:nvPr>
            <p:ph type="title"/>
          </p:nvPr>
        </p:nvSpPr>
        <p:spPr>
          <a:xfrm>
            <a:off x="838200" y="245096"/>
            <a:ext cx="10515600" cy="1216025"/>
          </a:xfrm>
        </p:spPr>
        <p:txBody>
          <a:bodyPr>
            <a:normAutofit fontScale="90000"/>
          </a:bodyPr>
          <a:lstStyle/>
          <a:p>
            <a:r>
              <a:rPr lang="en-US" sz="5400" dirty="0"/>
              <a:t>Economic Diversification</a:t>
            </a:r>
            <a:br>
              <a:rPr lang="en-US" sz="5400" dirty="0">
                <a:solidFill>
                  <a:srgbClr val="242424"/>
                </a:solidFill>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5044DF82-ABDF-4DDF-A7B4-78AB11EFFA2B}"/>
              </a:ext>
            </a:extLst>
          </p:cNvPr>
          <p:cNvSpPr>
            <a:spLocks noGrp="1"/>
          </p:cNvSpPr>
          <p:nvPr>
            <p:ph idx="1"/>
          </p:nvPr>
        </p:nvSpPr>
        <p:spPr>
          <a:xfrm>
            <a:off x="838200" y="1745453"/>
            <a:ext cx="10515600" cy="4582339"/>
          </a:xfrm>
        </p:spPr>
        <p:txBody>
          <a:bodyPr/>
          <a:lstStyle/>
          <a:p>
            <a:pPr marL="0" indent="0" algn="ctr">
              <a:spcBef>
                <a:spcPts val="0"/>
              </a:spcBef>
              <a:spcAft>
                <a:spcPts val="0"/>
              </a:spcAft>
              <a:buNone/>
            </a:pPr>
            <a:r>
              <a:rPr lang="en-US" sz="2400" i="1" dirty="0">
                <a:solidFill>
                  <a:srgbClr val="242424"/>
                </a:solidFill>
                <a:ea typeface="Calibri" panose="020F0502020204030204" pitchFamily="34" charset="0"/>
              </a:rPr>
              <a:t>Recommendation: </a:t>
            </a:r>
          </a:p>
          <a:p>
            <a:pPr marL="0" indent="0" algn="ctr">
              <a:spcBef>
                <a:spcPts val="0"/>
              </a:spcBef>
              <a:spcAft>
                <a:spcPts val="0"/>
              </a:spcAft>
              <a:buNone/>
            </a:pPr>
            <a:r>
              <a:rPr lang="en-US" sz="2400" dirty="0">
                <a:solidFill>
                  <a:srgbClr val="242424"/>
                </a:solidFill>
                <a:ea typeface="Calibri" panose="020F0502020204030204" pitchFamily="34" charset="0"/>
              </a:rPr>
              <a:t>Create a toolbox to assist impacted communities including best practices and opportunities for economic diversification, capacity building and networking.  </a:t>
            </a:r>
          </a:p>
          <a:p>
            <a:pPr marL="0" indent="0" algn="ctr">
              <a:spcBef>
                <a:spcPts val="0"/>
              </a:spcBef>
              <a:spcAft>
                <a:spcPts val="0"/>
              </a:spcAft>
              <a:buNone/>
            </a:pPr>
            <a:endParaRPr lang="en-US" sz="2400" dirty="0">
              <a:solidFill>
                <a:srgbClr val="242424"/>
              </a:solidFill>
            </a:endParaRPr>
          </a:p>
          <a:p>
            <a:pPr marL="0" indent="0" algn="ctr">
              <a:spcBef>
                <a:spcPts val="0"/>
              </a:spcBef>
              <a:spcAft>
                <a:spcPts val="0"/>
              </a:spcAft>
              <a:buNone/>
            </a:pPr>
            <a:r>
              <a:rPr lang="en-US" sz="2400" i="1" dirty="0">
                <a:solidFill>
                  <a:srgbClr val="242424"/>
                </a:solidFill>
              </a:rPr>
              <a:t>Goal:</a:t>
            </a:r>
          </a:p>
          <a:p>
            <a:pPr marL="0" indent="0" algn="ctr">
              <a:spcBef>
                <a:spcPts val="0"/>
              </a:spcBef>
              <a:spcAft>
                <a:spcPts val="0"/>
              </a:spcAft>
              <a:buNone/>
            </a:pPr>
            <a:r>
              <a:rPr lang="en-US" sz="2400" dirty="0">
                <a:solidFill>
                  <a:srgbClr val="0D0D0D"/>
                </a:solidFill>
                <a:effectLst/>
                <a:ea typeface="Calibri" panose="020F0502020204030204" pitchFamily="34" charset="0"/>
                <a:cs typeface="Calibri" panose="020F0502020204030204" pitchFamily="34" charset="0"/>
              </a:rPr>
              <a:t>Transitioning communities should be supported as</a:t>
            </a:r>
            <a:r>
              <a:rPr lang="en-US" sz="2400" dirty="0">
                <a:effectLst/>
                <a:ea typeface="Calibri" panose="020F0502020204030204" pitchFamily="34" charset="0"/>
                <a:cs typeface="Calibri" panose="020F0502020204030204" pitchFamily="34" charset="0"/>
              </a:rPr>
              <a:t> they develop and implement community-based and locally driven strategies to diversify their economies, retain energy transition workers, promote good new jobs and achieve long-term socioeconomic vitality. </a:t>
            </a:r>
            <a:endParaRPr lang="en-US" sz="2400" dirty="0">
              <a:effectLst/>
              <a:ea typeface="Calibri" panose="020F0502020204030204" pitchFamily="34" charset="0"/>
              <a:cs typeface="Arial" panose="020B0604020202020204" pitchFamily="34" charset="0"/>
            </a:endParaRPr>
          </a:p>
          <a:p>
            <a:pPr marL="0" indent="0">
              <a:spcBef>
                <a:spcPts val="0"/>
              </a:spcBef>
              <a:spcAft>
                <a:spcPts val="0"/>
              </a:spcAft>
              <a:buNone/>
            </a:pPr>
            <a:endParaRPr lang="en-US" sz="2800" dirty="0"/>
          </a:p>
          <a:p>
            <a:endParaRPr lang="en-US" dirty="0"/>
          </a:p>
        </p:txBody>
      </p:sp>
    </p:spTree>
    <p:extLst>
      <p:ext uri="{BB962C8B-B14F-4D97-AF65-F5344CB8AC3E}">
        <p14:creationId xmlns:p14="http://schemas.microsoft.com/office/powerpoint/2010/main" val="2588291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7713-2DD4-456B-A310-C9A77BFE69D3}"/>
              </a:ext>
            </a:extLst>
          </p:cNvPr>
          <p:cNvSpPr>
            <a:spLocks noGrp="1"/>
          </p:cNvSpPr>
          <p:nvPr>
            <p:ph type="title"/>
          </p:nvPr>
        </p:nvSpPr>
        <p:spPr/>
        <p:txBody>
          <a:bodyPr/>
          <a:lstStyle/>
          <a:p>
            <a:r>
              <a:rPr lang="en-US" dirty="0"/>
              <a:t>Other</a:t>
            </a:r>
          </a:p>
        </p:txBody>
      </p:sp>
      <p:sp>
        <p:nvSpPr>
          <p:cNvPr id="3" name="Content Placeholder 2">
            <a:extLst>
              <a:ext uri="{FF2B5EF4-FFF2-40B4-BE49-F238E27FC236}">
                <a16:creationId xmlns:a16="http://schemas.microsoft.com/office/drawing/2014/main" id="{4274ACE3-7482-4C7B-82CA-D2B3664ED051}"/>
              </a:ext>
            </a:extLst>
          </p:cNvPr>
          <p:cNvSpPr>
            <a:spLocks noGrp="1"/>
          </p:cNvSpPr>
          <p:nvPr>
            <p:ph idx="1"/>
          </p:nvPr>
        </p:nvSpPr>
        <p:spPr>
          <a:xfrm>
            <a:off x="0" y="2026796"/>
            <a:ext cx="12192000" cy="1723611"/>
          </a:xfrm>
        </p:spPr>
        <p:txBody>
          <a:bodyPr>
            <a:normAutofit lnSpcReduction="10000"/>
          </a:bodyPr>
          <a:lstStyle/>
          <a:p>
            <a:pPr marL="0" indent="0" algn="ctr">
              <a:buNone/>
            </a:pPr>
            <a:r>
              <a:rPr lang="en-US" sz="2400" dirty="0"/>
              <a:t>Additional Recommendations and Strategies that do not fit into the 5 Task Forces</a:t>
            </a:r>
          </a:p>
          <a:p>
            <a:pPr marL="0" indent="0" algn="ctr">
              <a:buNone/>
            </a:pPr>
            <a:endParaRPr lang="en-US" sz="2400" dirty="0"/>
          </a:p>
          <a:p>
            <a:pPr marL="0" indent="0" algn="ctr">
              <a:buNone/>
            </a:pPr>
            <a:r>
              <a:rPr lang="en-US" sz="2400" dirty="0"/>
              <a:t>Other recommended areas for further research</a:t>
            </a:r>
          </a:p>
          <a:p>
            <a:endParaRPr lang="en-US" dirty="0"/>
          </a:p>
        </p:txBody>
      </p:sp>
    </p:spTree>
    <p:extLst>
      <p:ext uri="{BB962C8B-B14F-4D97-AF65-F5344CB8AC3E}">
        <p14:creationId xmlns:p14="http://schemas.microsoft.com/office/powerpoint/2010/main" val="245756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53724-7C2B-4F7B-BA24-E6D1B13A3ACB}"/>
              </a:ext>
            </a:extLst>
          </p:cNvPr>
          <p:cNvSpPr>
            <a:spLocks noGrp="1"/>
          </p:cNvSpPr>
          <p:nvPr>
            <p:ph idx="1"/>
          </p:nvPr>
        </p:nvSpPr>
        <p:spPr>
          <a:xfrm>
            <a:off x="838200" y="1594624"/>
            <a:ext cx="4242847" cy="4582339"/>
          </a:xfrm>
        </p:spPr>
        <p:txBody>
          <a:bodyPr/>
          <a:lstStyle/>
          <a:p>
            <a:r>
              <a:rPr lang="en-US" b="1" u="sng" dirty="0"/>
              <a:t>Congratulations</a:t>
            </a:r>
            <a:r>
              <a:rPr lang="en-US" dirty="0"/>
              <a:t> on achieving your very aggressive goal</a:t>
            </a:r>
          </a:p>
          <a:p>
            <a:r>
              <a:rPr lang="en-US" dirty="0"/>
              <a:t>Great Teamwork</a:t>
            </a:r>
          </a:p>
          <a:p>
            <a:r>
              <a:rPr lang="en-US" dirty="0"/>
              <a:t>Great respect and graciousness towards each other – even when you disagreed</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D3DF63EB-555E-4087-8A77-F3C5CE1CE03F}"/>
              </a:ext>
            </a:extLst>
          </p:cNvPr>
          <p:cNvPicPr>
            <a:picLocks noChangeAspect="1"/>
          </p:cNvPicPr>
          <p:nvPr/>
        </p:nvPicPr>
        <p:blipFill rotWithShape="1">
          <a:blip r:embed="rId2"/>
          <a:srcRect l="63479" t="12889" r="16958" b="9243"/>
          <a:stretch/>
        </p:blipFill>
        <p:spPr>
          <a:xfrm>
            <a:off x="7003331" y="188536"/>
            <a:ext cx="4978921" cy="6513922"/>
          </a:xfrm>
          <a:prstGeom prst="rect">
            <a:avLst/>
          </a:prstGeom>
        </p:spPr>
      </p:pic>
      <p:sp>
        <p:nvSpPr>
          <p:cNvPr id="6" name="TextBox 5">
            <a:extLst>
              <a:ext uri="{FF2B5EF4-FFF2-40B4-BE49-F238E27FC236}">
                <a16:creationId xmlns:a16="http://schemas.microsoft.com/office/drawing/2014/main" id="{77F84896-AC62-42D8-BB36-5DF1A84AF14A}"/>
              </a:ext>
            </a:extLst>
          </p:cNvPr>
          <p:cNvSpPr txBox="1"/>
          <p:nvPr/>
        </p:nvSpPr>
        <p:spPr>
          <a:xfrm>
            <a:off x="9964132" y="5807631"/>
            <a:ext cx="999241" cy="369332"/>
          </a:xfrm>
          <a:prstGeom prst="rect">
            <a:avLst/>
          </a:prstGeom>
          <a:noFill/>
        </p:spPr>
        <p:txBody>
          <a:bodyPr wrap="square" rtlCol="0">
            <a:spAutoFit/>
          </a:bodyPr>
          <a:lstStyle/>
          <a:p>
            <a:r>
              <a:rPr lang="en-US" dirty="0"/>
              <a:t>SAMPLE</a:t>
            </a:r>
          </a:p>
        </p:txBody>
      </p:sp>
    </p:spTree>
    <p:extLst>
      <p:ext uri="{BB962C8B-B14F-4D97-AF65-F5344CB8AC3E}">
        <p14:creationId xmlns:p14="http://schemas.microsoft.com/office/powerpoint/2010/main" val="53468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4722-435B-450B-B228-B23038FCEC2D}"/>
              </a:ext>
            </a:extLst>
          </p:cNvPr>
          <p:cNvSpPr>
            <a:spLocks noGrp="1"/>
          </p:cNvSpPr>
          <p:nvPr>
            <p:ph type="title"/>
          </p:nvPr>
        </p:nvSpPr>
        <p:spPr/>
        <p:txBody>
          <a:bodyPr/>
          <a:lstStyle/>
          <a:p>
            <a:r>
              <a:rPr lang="en-US" dirty="0"/>
              <a:t>7)  ETAC Plan</a:t>
            </a:r>
          </a:p>
        </p:txBody>
      </p:sp>
      <p:sp>
        <p:nvSpPr>
          <p:cNvPr id="3" name="Content Placeholder 2">
            <a:extLst>
              <a:ext uri="{FF2B5EF4-FFF2-40B4-BE49-F238E27FC236}">
                <a16:creationId xmlns:a16="http://schemas.microsoft.com/office/drawing/2014/main" id="{23E41D62-EFBD-4411-9A84-C11CEA418AB4}"/>
              </a:ext>
            </a:extLst>
          </p:cNvPr>
          <p:cNvSpPr>
            <a:spLocks noGrp="1"/>
          </p:cNvSpPr>
          <p:nvPr>
            <p:ph idx="1"/>
          </p:nvPr>
        </p:nvSpPr>
        <p:spPr>
          <a:xfrm>
            <a:off x="1" y="2127129"/>
            <a:ext cx="12192000" cy="3114941"/>
          </a:xfrm>
        </p:spPr>
        <p:txBody>
          <a:bodyPr>
            <a:normAutofit/>
          </a:bodyPr>
          <a:lstStyle/>
          <a:p>
            <a:pPr marL="0" indent="0" algn="ctr">
              <a:buNone/>
            </a:pPr>
            <a:r>
              <a:rPr lang="en-US" sz="4400" dirty="0">
                <a:solidFill>
                  <a:srgbClr val="000000"/>
                </a:solidFill>
              </a:rPr>
              <a:t>Roll Call Vote</a:t>
            </a:r>
          </a:p>
          <a:p>
            <a:pPr marL="0" indent="0" algn="ctr">
              <a:buNone/>
            </a:pPr>
            <a:endParaRPr lang="en-US" dirty="0">
              <a:solidFill>
                <a:srgbClr val="000000"/>
              </a:solidFill>
            </a:endParaRPr>
          </a:p>
          <a:p>
            <a:pPr marL="0" indent="0">
              <a:buNone/>
            </a:pPr>
            <a:endParaRPr lang="en-US" dirty="0"/>
          </a:p>
        </p:txBody>
      </p:sp>
    </p:spTree>
    <p:extLst>
      <p:ext uri="{BB962C8B-B14F-4D97-AF65-F5344CB8AC3E}">
        <p14:creationId xmlns:p14="http://schemas.microsoft.com/office/powerpoint/2010/main" val="254201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BD93-581C-4096-B7A9-6C1EBB14F711}"/>
              </a:ext>
            </a:extLst>
          </p:cNvPr>
          <p:cNvSpPr>
            <a:spLocks noGrp="1"/>
          </p:cNvSpPr>
          <p:nvPr>
            <p:ph type="title"/>
          </p:nvPr>
        </p:nvSpPr>
        <p:spPr/>
        <p:txBody>
          <a:bodyPr/>
          <a:lstStyle/>
          <a:p>
            <a:r>
              <a:rPr lang="en-US" dirty="0"/>
              <a:t>1) Organization</a:t>
            </a:r>
          </a:p>
        </p:txBody>
      </p:sp>
      <p:sp>
        <p:nvSpPr>
          <p:cNvPr id="3" name="Content Placeholder 2">
            <a:extLst>
              <a:ext uri="{FF2B5EF4-FFF2-40B4-BE49-F238E27FC236}">
                <a16:creationId xmlns:a16="http://schemas.microsoft.com/office/drawing/2014/main" id="{7921755C-E382-4B07-AE81-9C2EED6A4669}"/>
              </a:ext>
            </a:extLst>
          </p:cNvPr>
          <p:cNvSpPr>
            <a:spLocks noGrp="1"/>
          </p:cNvSpPr>
          <p:nvPr>
            <p:ph idx="1"/>
          </p:nvPr>
        </p:nvSpPr>
        <p:spPr>
          <a:xfrm>
            <a:off x="2411017" y="2084817"/>
            <a:ext cx="4354286" cy="2072403"/>
          </a:xfrm>
        </p:spPr>
        <p:txBody>
          <a:bodyPr>
            <a:normAutofit/>
          </a:bodyPr>
          <a:lstStyle/>
          <a:p>
            <a:r>
              <a:rPr lang="en-US" sz="2800" dirty="0"/>
              <a:t>Call to order</a:t>
            </a:r>
          </a:p>
          <a:p>
            <a:r>
              <a:rPr lang="en-US" sz="2800" dirty="0"/>
              <a:t>Roll call </a:t>
            </a:r>
          </a:p>
        </p:txBody>
      </p:sp>
    </p:spTree>
    <p:extLst>
      <p:ext uri="{BB962C8B-B14F-4D97-AF65-F5344CB8AC3E}">
        <p14:creationId xmlns:p14="http://schemas.microsoft.com/office/powerpoint/2010/main" val="124988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75DB-DED1-4BBB-8A0F-F38091E5308C}"/>
              </a:ext>
            </a:extLst>
          </p:cNvPr>
          <p:cNvSpPr>
            <a:spLocks noGrp="1"/>
          </p:cNvSpPr>
          <p:nvPr>
            <p:ph type="title"/>
          </p:nvPr>
        </p:nvSpPr>
        <p:spPr/>
        <p:txBody>
          <a:bodyPr/>
          <a:lstStyle/>
          <a:p>
            <a:r>
              <a:rPr lang="en-US" dirty="0"/>
              <a:t>7b) ETAC Legislative Volunteers</a:t>
            </a:r>
          </a:p>
        </p:txBody>
      </p:sp>
      <p:sp>
        <p:nvSpPr>
          <p:cNvPr id="3" name="Content Placeholder 2">
            <a:extLst>
              <a:ext uri="{FF2B5EF4-FFF2-40B4-BE49-F238E27FC236}">
                <a16:creationId xmlns:a16="http://schemas.microsoft.com/office/drawing/2014/main" id="{7C9243EE-9FE4-4CE4-974C-C4075A676B90}"/>
              </a:ext>
            </a:extLst>
          </p:cNvPr>
          <p:cNvSpPr>
            <a:spLocks noGrp="1"/>
          </p:cNvSpPr>
          <p:nvPr>
            <p:ph idx="1"/>
          </p:nvPr>
        </p:nvSpPr>
        <p:spPr/>
        <p:txBody>
          <a:bodyPr>
            <a:normAutofit fontScale="85000" lnSpcReduction="20000"/>
          </a:bodyPr>
          <a:lstStyle/>
          <a:p>
            <a:pPr lvl="1">
              <a:spcBef>
                <a:spcPts val="0"/>
              </a:spcBef>
              <a:spcAft>
                <a:spcPts val="0"/>
              </a:spcAft>
            </a:pPr>
            <a:r>
              <a:rPr lang="en-US" sz="3600" dirty="0"/>
              <a:t>Community Engagement</a:t>
            </a:r>
          </a:p>
          <a:p>
            <a:pPr marL="914400" lvl="2" indent="0">
              <a:spcBef>
                <a:spcPts val="0"/>
              </a:spcBef>
              <a:spcAft>
                <a:spcPts val="0"/>
              </a:spcAft>
              <a:buNone/>
            </a:pPr>
            <a:r>
              <a:rPr lang="en-US" sz="3200" dirty="0">
                <a:solidFill>
                  <a:srgbClr val="002060"/>
                </a:solidFill>
              </a:rPr>
              <a:t>Darek Vetsch, Mary McComber &amp; Tamara Lowney (only education, not lobby) </a:t>
            </a:r>
          </a:p>
          <a:p>
            <a:pPr lvl="1">
              <a:spcBef>
                <a:spcPts val="0"/>
              </a:spcBef>
              <a:spcAft>
                <a:spcPts val="0"/>
              </a:spcAft>
            </a:pPr>
            <a:r>
              <a:rPr lang="en-US" sz="3600" dirty="0"/>
              <a:t>Economic Diversification</a:t>
            </a:r>
          </a:p>
          <a:p>
            <a:pPr marL="457200" lvl="1" indent="0">
              <a:spcBef>
                <a:spcPts val="0"/>
              </a:spcBef>
              <a:spcAft>
                <a:spcPts val="0"/>
              </a:spcAft>
              <a:buNone/>
            </a:pPr>
            <a:r>
              <a:rPr lang="en-US" sz="3600" dirty="0"/>
              <a:t>	</a:t>
            </a:r>
            <a:r>
              <a:rPr lang="en-US" sz="3200" dirty="0">
                <a:solidFill>
                  <a:srgbClr val="002060"/>
                </a:solidFill>
              </a:rPr>
              <a:t>Shane Zahrt &amp; Tamara Lowney (only education, not lobby) </a:t>
            </a:r>
          </a:p>
          <a:p>
            <a:pPr lvl="1">
              <a:spcBef>
                <a:spcPts val="0"/>
              </a:spcBef>
              <a:spcAft>
                <a:spcPts val="0"/>
              </a:spcAft>
            </a:pPr>
            <a:r>
              <a:rPr lang="en-US" sz="3600" dirty="0"/>
              <a:t>Re-Use of Assets</a:t>
            </a:r>
          </a:p>
          <a:p>
            <a:pPr marL="914400" lvl="2" indent="0">
              <a:spcBef>
                <a:spcPts val="0"/>
              </a:spcBef>
              <a:spcAft>
                <a:spcPts val="0"/>
              </a:spcAft>
              <a:buNone/>
            </a:pPr>
            <a:r>
              <a:rPr lang="en-US" sz="3200" dirty="0">
                <a:solidFill>
                  <a:srgbClr val="002060"/>
                </a:solidFill>
              </a:rPr>
              <a:t>Mary McComber</a:t>
            </a:r>
          </a:p>
          <a:p>
            <a:pPr lvl="1">
              <a:spcBef>
                <a:spcPts val="0"/>
              </a:spcBef>
              <a:spcAft>
                <a:spcPts val="0"/>
              </a:spcAft>
            </a:pPr>
            <a:r>
              <a:rPr lang="en-US" sz="3600" dirty="0"/>
              <a:t>Tax Base</a:t>
            </a:r>
          </a:p>
          <a:p>
            <a:pPr marL="914400" lvl="2" indent="0">
              <a:spcBef>
                <a:spcPts val="0"/>
              </a:spcBef>
              <a:spcAft>
                <a:spcPts val="0"/>
              </a:spcAft>
              <a:buNone/>
            </a:pPr>
            <a:r>
              <a:rPr lang="en-US" sz="3200" dirty="0">
                <a:solidFill>
                  <a:srgbClr val="002060"/>
                </a:solidFill>
              </a:rPr>
              <a:t>Darek Vetsch, Mary McComber &amp; Shane Zahrt</a:t>
            </a:r>
          </a:p>
          <a:p>
            <a:pPr lvl="1">
              <a:spcBef>
                <a:spcPts val="0"/>
              </a:spcBef>
              <a:spcAft>
                <a:spcPts val="0"/>
              </a:spcAft>
            </a:pPr>
            <a:r>
              <a:rPr lang="en-US" sz="3600" dirty="0"/>
              <a:t>Workforce </a:t>
            </a:r>
          </a:p>
          <a:p>
            <a:pPr marL="914400" lvl="2" indent="0">
              <a:spcBef>
                <a:spcPts val="0"/>
              </a:spcBef>
              <a:spcAft>
                <a:spcPts val="0"/>
              </a:spcAft>
              <a:buNone/>
            </a:pPr>
            <a:r>
              <a:rPr lang="en-US" sz="3200" dirty="0">
                <a:solidFill>
                  <a:srgbClr val="002060"/>
                </a:solidFill>
              </a:rPr>
              <a:t>Union Reps (Kristin Renskers, Luke Lallemont, Mike Hoppe, Dick Sackett) &amp; Marshall Hallock</a:t>
            </a:r>
          </a:p>
          <a:p>
            <a:endParaRPr lang="en-US" dirty="0"/>
          </a:p>
        </p:txBody>
      </p:sp>
    </p:spTree>
    <p:extLst>
      <p:ext uri="{BB962C8B-B14F-4D97-AF65-F5344CB8AC3E}">
        <p14:creationId xmlns:p14="http://schemas.microsoft.com/office/powerpoint/2010/main" val="2569138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3C6A-15EC-42EC-A012-7329219C712E}"/>
              </a:ext>
            </a:extLst>
          </p:cNvPr>
          <p:cNvSpPr>
            <a:spLocks noGrp="1"/>
          </p:cNvSpPr>
          <p:nvPr>
            <p:ph type="title"/>
          </p:nvPr>
        </p:nvSpPr>
        <p:spPr/>
        <p:txBody>
          <a:bodyPr/>
          <a:lstStyle/>
          <a:p>
            <a:r>
              <a:rPr lang="en-US" dirty="0"/>
              <a:t>7c) Draft Plan Presentation</a:t>
            </a:r>
          </a:p>
        </p:txBody>
      </p:sp>
      <p:sp>
        <p:nvSpPr>
          <p:cNvPr id="3" name="Content Placeholder 2">
            <a:extLst>
              <a:ext uri="{FF2B5EF4-FFF2-40B4-BE49-F238E27FC236}">
                <a16:creationId xmlns:a16="http://schemas.microsoft.com/office/drawing/2014/main" id="{7952A2C7-CC2F-4829-A31F-FEC462238E00}"/>
              </a:ext>
            </a:extLst>
          </p:cNvPr>
          <p:cNvSpPr>
            <a:spLocks noGrp="1"/>
          </p:cNvSpPr>
          <p:nvPr>
            <p:ph idx="1"/>
          </p:nvPr>
        </p:nvSpPr>
        <p:spPr/>
        <p:txBody>
          <a:bodyPr>
            <a:normAutofit/>
          </a:bodyPr>
          <a:lstStyle/>
          <a:p>
            <a:pPr marL="0" indent="0" algn="ctr">
              <a:buNone/>
            </a:pPr>
            <a:r>
              <a:rPr lang="en-US" sz="4800" dirty="0">
                <a:solidFill>
                  <a:srgbClr val="0D0D0D"/>
                </a:solidFill>
                <a:effectLst/>
                <a:ea typeface="Cambria" panose="02040503050406030204" pitchFamily="18" charset="0"/>
                <a:cs typeface="Times New Roman" panose="02020603050405020304" pitchFamily="18" charset="0"/>
              </a:rPr>
              <a:t>Next steps </a:t>
            </a:r>
          </a:p>
          <a:p>
            <a:pPr marL="0" indent="0" algn="ctr">
              <a:buNone/>
            </a:pPr>
            <a:endParaRPr lang="en-US" sz="4800" dirty="0">
              <a:solidFill>
                <a:srgbClr val="0D0D0D"/>
              </a:solidFill>
              <a:effectLst/>
              <a:ea typeface="Cambria" panose="02040503050406030204" pitchFamily="18" charset="0"/>
              <a:cs typeface="Times New Roman" panose="02020603050405020304" pitchFamily="18" charset="0"/>
            </a:endParaRPr>
          </a:p>
          <a:p>
            <a:pPr marL="0" indent="0" algn="ctr">
              <a:spcBef>
                <a:spcPts val="0"/>
              </a:spcBef>
              <a:spcAft>
                <a:spcPts val="0"/>
              </a:spcAft>
              <a:buNone/>
            </a:pPr>
            <a:r>
              <a:rPr lang="en-US" sz="3200" dirty="0">
                <a:solidFill>
                  <a:srgbClr val="0D0D0D"/>
                </a:solidFill>
                <a:effectLst/>
                <a:ea typeface="Cambria" panose="02040503050406030204" pitchFamily="18" charset="0"/>
                <a:cs typeface="Times New Roman" panose="02020603050405020304" pitchFamily="18" charset="0"/>
              </a:rPr>
              <a:t>Darielle Dannen  </a:t>
            </a:r>
          </a:p>
          <a:p>
            <a:pPr marL="0" indent="0" algn="ctr">
              <a:spcBef>
                <a:spcPts val="0"/>
              </a:spcBef>
              <a:spcAft>
                <a:spcPts val="0"/>
              </a:spcAft>
              <a:buNone/>
            </a:pPr>
            <a:r>
              <a:rPr lang="en-US" sz="2800" dirty="0">
                <a:solidFill>
                  <a:srgbClr val="0D0D0D"/>
                </a:solidFill>
                <a:effectLst/>
                <a:ea typeface="Cambria" panose="02040503050406030204" pitchFamily="18" charset="0"/>
                <a:cs typeface="Times New Roman" panose="02020603050405020304" pitchFamily="18" charset="0"/>
              </a:rPr>
              <a:t>DEED Government Relations Director</a:t>
            </a:r>
            <a:endParaRPr lang="en-US" sz="2800" dirty="0">
              <a:effectLst/>
              <a:ea typeface="Cambria" panose="020405030504060302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93053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4980-027E-4ECB-9AB6-EA8419367A7F}"/>
              </a:ext>
            </a:extLst>
          </p:cNvPr>
          <p:cNvSpPr>
            <a:spLocks noGrp="1"/>
          </p:cNvSpPr>
          <p:nvPr>
            <p:ph type="title"/>
          </p:nvPr>
        </p:nvSpPr>
        <p:spPr/>
        <p:txBody>
          <a:bodyPr>
            <a:normAutofit/>
          </a:bodyPr>
          <a:lstStyle/>
          <a:p>
            <a:pPr algn="l"/>
            <a:r>
              <a:rPr lang="en-US" sz="3600" b="1" dirty="0">
                <a:ea typeface="+mj-lt"/>
                <a:cs typeface="+mj-lt"/>
              </a:rPr>
              <a:t>The 2023 Legislative Session</a:t>
            </a:r>
            <a:endParaRPr lang="en-US" sz="3600" dirty="0"/>
          </a:p>
        </p:txBody>
      </p:sp>
      <p:sp>
        <p:nvSpPr>
          <p:cNvPr id="3" name="Content Placeholder 2">
            <a:extLst>
              <a:ext uri="{FF2B5EF4-FFF2-40B4-BE49-F238E27FC236}">
                <a16:creationId xmlns:a16="http://schemas.microsoft.com/office/drawing/2014/main" id="{DA0BC67C-EBFA-4DD9-A6AB-9E7147DA1274}"/>
              </a:ext>
            </a:extLst>
          </p:cNvPr>
          <p:cNvSpPr>
            <a:spLocks noGrp="1"/>
          </p:cNvSpPr>
          <p:nvPr>
            <p:ph idx="1"/>
          </p:nvPr>
        </p:nvSpPr>
        <p:spPr/>
        <p:txBody>
          <a:bodyPr/>
          <a:lstStyle/>
          <a:p>
            <a:r>
              <a:rPr lang="en-US" b="1" dirty="0"/>
              <a:t>November election </a:t>
            </a:r>
            <a:r>
              <a:rPr lang="en-US" dirty="0"/>
              <a:t>– leadership in legislature/Governor’s office will be determined.</a:t>
            </a:r>
          </a:p>
          <a:p>
            <a:r>
              <a:rPr lang="en-US" dirty="0"/>
              <a:t>Potentially a </a:t>
            </a:r>
            <a:r>
              <a:rPr lang="en-US" b="1" dirty="0"/>
              <a:t>record</a:t>
            </a:r>
            <a:r>
              <a:rPr lang="en-US" dirty="0"/>
              <a:t> number of </a:t>
            </a:r>
            <a:r>
              <a:rPr lang="en-US" b="1" dirty="0"/>
              <a:t>new lawmakers. </a:t>
            </a:r>
          </a:p>
          <a:p>
            <a:r>
              <a:rPr lang="en-US" dirty="0"/>
              <a:t>The legislature left </a:t>
            </a:r>
            <a:r>
              <a:rPr lang="en-US" b="1" dirty="0"/>
              <a:t>$7 billion </a:t>
            </a:r>
            <a:r>
              <a:rPr lang="en-US" dirty="0"/>
              <a:t>on the bottom line last legislative session. </a:t>
            </a:r>
          </a:p>
          <a:p>
            <a:r>
              <a:rPr lang="en-US" b="1" dirty="0"/>
              <a:t>Required</a:t>
            </a:r>
            <a:r>
              <a:rPr lang="en-US" dirty="0"/>
              <a:t> to pass a biennial budget for </a:t>
            </a:r>
            <a:r>
              <a:rPr lang="en-US" b="1" dirty="0"/>
              <a:t>FY2024-2025</a:t>
            </a:r>
            <a:r>
              <a:rPr lang="en-US" dirty="0"/>
              <a:t> to fund the state government.</a:t>
            </a:r>
          </a:p>
          <a:p>
            <a:endParaRPr lang="en-US" dirty="0"/>
          </a:p>
        </p:txBody>
      </p:sp>
      <p:sp>
        <p:nvSpPr>
          <p:cNvPr id="4" name="Footer Placeholder 3">
            <a:extLst>
              <a:ext uri="{FF2B5EF4-FFF2-40B4-BE49-F238E27FC236}">
                <a16:creationId xmlns:a16="http://schemas.microsoft.com/office/drawing/2014/main" id="{EECFC5D1-95D8-4C4F-84FC-FABEFBA506C7}"/>
              </a:ext>
            </a:extLst>
          </p:cNvPr>
          <p:cNvSpPr>
            <a:spLocks noGrp="1"/>
          </p:cNvSpPr>
          <p:nvPr>
            <p:ph type="ftr" sz="quarter" idx="3"/>
          </p:nvPr>
        </p:nvSpPr>
        <p:spPr/>
        <p:txBody>
          <a:bodyPr/>
          <a:lstStyle/>
          <a:p>
            <a:r>
              <a:rPr lang="en-US"/>
              <a:t>mn.gov/deed</a:t>
            </a:r>
          </a:p>
        </p:txBody>
      </p:sp>
    </p:spTree>
    <p:extLst>
      <p:ext uri="{BB962C8B-B14F-4D97-AF65-F5344CB8AC3E}">
        <p14:creationId xmlns:p14="http://schemas.microsoft.com/office/powerpoint/2010/main" val="660975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289AC-D6A2-4E3A-9F81-393D1DA4795C}"/>
              </a:ext>
            </a:extLst>
          </p:cNvPr>
          <p:cNvSpPr>
            <a:spLocks noGrp="1"/>
          </p:cNvSpPr>
          <p:nvPr>
            <p:ph type="title"/>
          </p:nvPr>
        </p:nvSpPr>
        <p:spPr/>
        <p:txBody>
          <a:bodyPr>
            <a:normAutofit/>
          </a:bodyPr>
          <a:lstStyle/>
          <a:p>
            <a:pPr algn="l"/>
            <a:r>
              <a:rPr lang="en-US" sz="3600" dirty="0">
                <a:cs typeface="Calibri"/>
              </a:rPr>
              <a:t>Legislative Key Dates</a:t>
            </a:r>
          </a:p>
        </p:txBody>
      </p:sp>
      <p:sp>
        <p:nvSpPr>
          <p:cNvPr id="3" name="Content Placeholder 2">
            <a:extLst>
              <a:ext uri="{FF2B5EF4-FFF2-40B4-BE49-F238E27FC236}">
                <a16:creationId xmlns:a16="http://schemas.microsoft.com/office/drawing/2014/main" id="{719DAA89-022B-4466-A381-BC37A6D303C4}"/>
              </a:ext>
            </a:extLst>
          </p:cNvPr>
          <p:cNvSpPr>
            <a:spLocks noGrp="1"/>
          </p:cNvSpPr>
          <p:nvPr>
            <p:ph idx="1"/>
          </p:nvPr>
        </p:nvSpPr>
        <p:spPr/>
        <p:txBody>
          <a:bodyPr vert="horz" lIns="91440" tIns="45720" rIns="91440" bIns="45720" rtlCol="0" anchor="t">
            <a:normAutofit/>
          </a:bodyPr>
          <a:lstStyle/>
          <a:p>
            <a:pPr algn="l" rtl="0" fontAlgn="base">
              <a:buFont typeface="Arial" panose="020B0604020202020204" pitchFamily="34" charset="0"/>
              <a:buChar char="•"/>
            </a:pPr>
            <a:r>
              <a:rPr lang="en-US" b="0" i="0" u="none" strike="noStrike" dirty="0">
                <a:effectLst/>
                <a:latin typeface="Calibri" panose="020F0502020204030204" pitchFamily="34" charset="0"/>
              </a:rPr>
              <a:t>November Forecast</a:t>
            </a:r>
            <a:r>
              <a:rPr lang="en-US" b="0" i="0" dirty="0">
                <a:effectLst/>
                <a:latin typeface="Calibri" panose="020F0502020204030204" pitchFamily="34" charset="0"/>
              </a:rPr>
              <a:t>​​ - TBD</a:t>
            </a:r>
          </a:p>
          <a:p>
            <a:pPr algn="l" rtl="0" fontAlgn="base">
              <a:buFont typeface="Arial" panose="020B0604020202020204" pitchFamily="34" charset="0"/>
              <a:buChar char="•"/>
            </a:pPr>
            <a:r>
              <a:rPr lang="en-US" dirty="0">
                <a:latin typeface="Calibri" panose="020F0502020204030204" pitchFamily="34" charset="0"/>
              </a:rPr>
              <a:t>Governor/LG decision-making – now through January </a:t>
            </a:r>
            <a:endParaRPr lang="en-US" b="0" i="0" dirty="0">
              <a:effectLst/>
              <a:latin typeface="Calibri" panose="020F0502020204030204" pitchFamily="34" charset="0"/>
            </a:endParaRPr>
          </a:p>
          <a:p>
            <a:pPr algn="l" rtl="0" fontAlgn="base">
              <a:buFont typeface="Arial" panose="020B0604020202020204" pitchFamily="34" charset="0"/>
              <a:buChar char="•"/>
            </a:pPr>
            <a:r>
              <a:rPr lang="en-US" dirty="0">
                <a:latin typeface="Calibri" panose="020F0502020204030204" pitchFamily="34" charset="0"/>
              </a:rPr>
              <a:t>December – Expect Legislature to determine committee structure and leadership and legislative deadlines</a:t>
            </a:r>
            <a:endParaRPr lang="en-US" b="0" i="0" dirty="0">
              <a:effectLst/>
              <a:latin typeface="Arial" panose="020B0604020202020204" pitchFamily="34" charset="0"/>
            </a:endParaRPr>
          </a:p>
          <a:p>
            <a:pPr algn="l" rtl="0" fontAlgn="base">
              <a:buFont typeface="Arial" panose="020B0604020202020204" pitchFamily="34" charset="0"/>
              <a:buChar char="•"/>
            </a:pPr>
            <a:r>
              <a:rPr lang="en-US" b="0" i="0" u="none" strike="noStrike" dirty="0">
                <a:effectLst/>
                <a:latin typeface="Calibri" panose="020F0502020204030204" pitchFamily="34" charset="0"/>
              </a:rPr>
              <a:t>Session Begins – January 3, 2023</a:t>
            </a:r>
            <a:r>
              <a:rPr lang="en-US" b="0" i="0" dirty="0">
                <a:effectLst/>
                <a:latin typeface="Calibri" panose="020F050202020403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US" b="0" i="0" u="none" strike="noStrike" dirty="0">
                <a:effectLst/>
                <a:latin typeface="Calibri" panose="020F0502020204030204" pitchFamily="34" charset="0"/>
              </a:rPr>
              <a:t>Governor’s Budget Released – January 24, 2023</a:t>
            </a:r>
            <a:r>
              <a:rPr lang="en-US" b="0" i="0" dirty="0">
                <a:effectLst/>
                <a:latin typeface="Calibri" panose="020F0502020204030204" pitchFamily="34" charset="0"/>
              </a:rPr>
              <a:t>​</a:t>
            </a:r>
            <a:endParaRPr lang="en-US" b="0" i="0" dirty="0">
              <a:effectLst/>
              <a:latin typeface="Arial" panose="020B0604020202020204" pitchFamily="34" charset="0"/>
            </a:endParaRPr>
          </a:p>
          <a:p>
            <a:pPr marL="0" indent="0">
              <a:buNone/>
            </a:pPr>
            <a:endParaRPr lang="en-US" dirty="0">
              <a:cs typeface="Calibri"/>
            </a:endParaRPr>
          </a:p>
        </p:txBody>
      </p:sp>
      <p:sp>
        <p:nvSpPr>
          <p:cNvPr id="5" name="Slide Number Placeholder 4">
            <a:extLst>
              <a:ext uri="{FF2B5EF4-FFF2-40B4-BE49-F238E27FC236}">
                <a16:creationId xmlns:a16="http://schemas.microsoft.com/office/drawing/2014/main" id="{08AB9502-31B9-42D0-92A4-FB176920CA1A}"/>
              </a:ext>
            </a:extLst>
          </p:cNvPr>
          <p:cNvSpPr>
            <a:spLocks noGrp="1"/>
          </p:cNvSpPr>
          <p:nvPr>
            <p:ph type="sldNum" sz="quarter" idx="12"/>
          </p:nvPr>
        </p:nvSpPr>
        <p:spPr/>
        <p:txBody>
          <a:bodyPr/>
          <a:lstStyle/>
          <a:p>
            <a:fld id="{48F63A3B-78C7-47BE-AE5E-E10140E04643}" type="slidenum">
              <a:rPr lang="en-US" smtClean="0"/>
              <a:t>23</a:t>
            </a:fld>
            <a:endParaRPr lang="en-US"/>
          </a:p>
        </p:txBody>
      </p:sp>
    </p:spTree>
    <p:extLst>
      <p:ext uri="{BB962C8B-B14F-4D97-AF65-F5344CB8AC3E}">
        <p14:creationId xmlns:p14="http://schemas.microsoft.com/office/powerpoint/2010/main" val="2313358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A5E14-E815-487E-822C-C7A943C56B4D}"/>
              </a:ext>
            </a:extLst>
          </p:cNvPr>
          <p:cNvSpPr>
            <a:spLocks noGrp="1"/>
          </p:cNvSpPr>
          <p:nvPr>
            <p:ph type="title"/>
          </p:nvPr>
        </p:nvSpPr>
        <p:spPr/>
        <p:txBody>
          <a:bodyPr/>
          <a:lstStyle/>
          <a:p>
            <a:pPr algn="l"/>
            <a:r>
              <a:rPr lang="en-US" dirty="0"/>
              <a:t>Next Steps </a:t>
            </a:r>
          </a:p>
        </p:txBody>
      </p:sp>
      <p:sp>
        <p:nvSpPr>
          <p:cNvPr id="3" name="Content Placeholder 2">
            <a:extLst>
              <a:ext uri="{FF2B5EF4-FFF2-40B4-BE49-F238E27FC236}">
                <a16:creationId xmlns:a16="http://schemas.microsoft.com/office/drawing/2014/main" id="{30876C35-94B8-418F-91A6-77E161475341}"/>
              </a:ext>
            </a:extLst>
          </p:cNvPr>
          <p:cNvSpPr>
            <a:spLocks noGrp="1"/>
          </p:cNvSpPr>
          <p:nvPr>
            <p:ph idx="1"/>
          </p:nvPr>
        </p:nvSpPr>
        <p:spPr/>
        <p:txBody>
          <a:bodyPr>
            <a:normAutofit/>
          </a:bodyPr>
          <a:lstStyle/>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DEED’s team will manage delivering the final report to the committees of jurisdiction as well as the legislative library and posting the report on DEED’s website.  </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All involved state agencies will take the report’s recommendations into consideration as they consider items for next session to recommend to the Governor. </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The agencies will advocate for the items in the Governor’s budget recommendations through regular channels. </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Folks who are planning to engage at the legislature will want to plan to stay engaged through the end of session. </a:t>
            </a:r>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903833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4722-435B-450B-B228-B23038FCEC2D}"/>
              </a:ext>
            </a:extLst>
          </p:cNvPr>
          <p:cNvSpPr>
            <a:spLocks noGrp="1"/>
          </p:cNvSpPr>
          <p:nvPr>
            <p:ph type="title"/>
          </p:nvPr>
        </p:nvSpPr>
        <p:spPr/>
        <p:txBody>
          <a:bodyPr/>
          <a:lstStyle/>
          <a:p>
            <a:r>
              <a:rPr lang="en-US" dirty="0"/>
              <a:t>8)  Adjourn</a:t>
            </a:r>
          </a:p>
        </p:txBody>
      </p:sp>
      <p:sp>
        <p:nvSpPr>
          <p:cNvPr id="3" name="Content Placeholder 2">
            <a:extLst>
              <a:ext uri="{FF2B5EF4-FFF2-40B4-BE49-F238E27FC236}">
                <a16:creationId xmlns:a16="http://schemas.microsoft.com/office/drawing/2014/main" id="{23E41D62-EFBD-4411-9A84-C11CEA418AB4}"/>
              </a:ext>
            </a:extLst>
          </p:cNvPr>
          <p:cNvSpPr>
            <a:spLocks noGrp="1"/>
          </p:cNvSpPr>
          <p:nvPr>
            <p:ph idx="1"/>
          </p:nvPr>
        </p:nvSpPr>
        <p:spPr>
          <a:xfrm>
            <a:off x="1" y="2127129"/>
            <a:ext cx="12192000" cy="3114941"/>
          </a:xfrm>
        </p:spPr>
        <p:txBody>
          <a:bodyPr>
            <a:normAutofit/>
          </a:bodyPr>
          <a:lstStyle/>
          <a:p>
            <a:pPr marL="0" indent="0" algn="ctr">
              <a:buNone/>
            </a:pPr>
            <a:r>
              <a:rPr lang="en-US" sz="4400" dirty="0">
                <a:solidFill>
                  <a:srgbClr val="000000"/>
                </a:solidFill>
              </a:rPr>
              <a:t>Roll Call Vote</a:t>
            </a:r>
          </a:p>
          <a:p>
            <a:pPr marL="0" indent="0" algn="ctr">
              <a:buNone/>
            </a:pPr>
            <a:endParaRPr lang="en-US" dirty="0">
              <a:solidFill>
                <a:srgbClr val="000000"/>
              </a:solidFill>
            </a:endParaRPr>
          </a:p>
          <a:p>
            <a:pPr marL="0" indent="0">
              <a:buNone/>
            </a:pPr>
            <a:endParaRPr lang="en-US" dirty="0"/>
          </a:p>
        </p:txBody>
      </p:sp>
      <p:pic>
        <p:nvPicPr>
          <p:cNvPr id="4" name="Picture 4" descr="Congratulations Images – Browse 1,651,761 Stock Photos, Vectors, and Video  | Adobe Stock">
            <a:extLst>
              <a:ext uri="{FF2B5EF4-FFF2-40B4-BE49-F238E27FC236}">
                <a16:creationId xmlns:a16="http://schemas.microsoft.com/office/drawing/2014/main" id="{369098C3-B635-44F5-9C17-952BAA72C0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842"/>
          <a:stretch/>
        </p:blipFill>
        <p:spPr bwMode="auto">
          <a:xfrm>
            <a:off x="3190085" y="2796523"/>
            <a:ext cx="5811830" cy="244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755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B98F-AF48-4C0B-8538-765FDF72AF91}"/>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46479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D62F-5007-4924-8243-BDAD7F998DC3}"/>
              </a:ext>
            </a:extLst>
          </p:cNvPr>
          <p:cNvSpPr>
            <a:spLocks noGrp="1"/>
          </p:cNvSpPr>
          <p:nvPr>
            <p:ph type="title"/>
          </p:nvPr>
        </p:nvSpPr>
        <p:spPr>
          <a:xfrm>
            <a:off x="0" y="0"/>
            <a:ext cx="12192000" cy="1216025"/>
          </a:xfrm>
        </p:spPr>
        <p:txBody>
          <a:bodyPr/>
          <a:lstStyle/>
          <a:p>
            <a:r>
              <a:rPr lang="en-US" dirty="0"/>
              <a:t>Agenda</a:t>
            </a:r>
          </a:p>
        </p:txBody>
      </p:sp>
      <p:sp>
        <p:nvSpPr>
          <p:cNvPr id="3" name="TextBox 2">
            <a:extLst>
              <a:ext uri="{FF2B5EF4-FFF2-40B4-BE49-F238E27FC236}">
                <a16:creationId xmlns:a16="http://schemas.microsoft.com/office/drawing/2014/main" id="{BACFF605-1705-4AEE-8A6F-A8DE3F31A6AD}"/>
              </a:ext>
            </a:extLst>
          </p:cNvPr>
          <p:cNvSpPr txBox="1"/>
          <p:nvPr/>
        </p:nvSpPr>
        <p:spPr>
          <a:xfrm>
            <a:off x="1092425" y="1464658"/>
            <a:ext cx="9572878" cy="4924425"/>
          </a:xfrm>
          <a:prstGeom prst="rect">
            <a:avLst/>
          </a:prstGeom>
          <a:noFill/>
        </p:spPr>
        <p:txBody>
          <a:bodyPr wrap="square" rtlCol="0">
            <a:spAutoFit/>
          </a:bodyPr>
          <a:lstStyle/>
          <a:p>
            <a:pPr marL="342900" marR="0" lvl="0" indent="-342900">
              <a:spcBef>
                <a:spcPts val="600"/>
              </a:spcBef>
              <a:spcAft>
                <a:spcPts val="600"/>
              </a:spcAft>
              <a:buFont typeface="+mj-lt"/>
              <a:buAutoNum type="arabicParenR"/>
              <a:tabLst>
                <a:tab pos="457200" algn="l"/>
                <a:tab pos="1028700" algn="l"/>
              </a:tabLst>
            </a:pPr>
            <a:r>
              <a:rPr lang="en-US" dirty="0">
                <a:solidFill>
                  <a:srgbClr val="0D0D0D"/>
                </a:solidFill>
                <a:effectLst/>
                <a:ea typeface="Times New Roman" panose="02020603050405020304" pitchFamily="18" charset="0"/>
                <a:cs typeface="Times New Roman" panose="02020603050405020304" pitchFamily="18" charset="0"/>
              </a:rPr>
              <a:t>Call to Order and Roll Call</a:t>
            </a:r>
            <a:endParaRPr lang="en-US" dirty="0">
              <a:effectLst/>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mj-lt"/>
              <a:buAutoNum type="arabicParenR"/>
              <a:tabLst>
                <a:tab pos="457200" algn="l"/>
                <a:tab pos="1028700" algn="l"/>
              </a:tabLst>
            </a:pPr>
            <a:r>
              <a:rPr lang="en-US" dirty="0">
                <a:solidFill>
                  <a:srgbClr val="0D0D0D"/>
                </a:solidFill>
                <a:effectLst/>
                <a:ea typeface="Times New Roman" panose="02020603050405020304" pitchFamily="18" charset="0"/>
                <a:cs typeface="Times New Roman" panose="02020603050405020304" pitchFamily="18" charset="0"/>
              </a:rPr>
              <a:t>Welcome by Prairie Island Indian Community, </a:t>
            </a:r>
            <a:r>
              <a:rPr lang="en-US" sz="1800" dirty="0">
                <a:solidFill>
                  <a:srgbClr val="0D0D0D"/>
                </a:solidFill>
                <a:effectLst/>
                <a:latin typeface="Times New Roman" panose="02020603050405020304" pitchFamily="18" charset="0"/>
                <a:ea typeface="Times New Roman" panose="02020603050405020304" pitchFamily="18" charset="0"/>
              </a:rPr>
              <a:t>President Johnny Johnson </a:t>
            </a:r>
            <a:endParaRPr lang="en-US" dirty="0">
              <a:effectLst/>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mj-lt"/>
              <a:buAutoNum type="arabicParenR"/>
              <a:tabLst>
                <a:tab pos="1028700" algn="l"/>
              </a:tabLst>
            </a:pPr>
            <a:r>
              <a:rPr lang="en-US" dirty="0">
                <a:solidFill>
                  <a:srgbClr val="0D0D0D"/>
                </a:solidFill>
                <a:effectLst/>
                <a:ea typeface="Times New Roman" panose="02020603050405020304" pitchFamily="18" charset="0"/>
                <a:cs typeface="Times New Roman" panose="02020603050405020304" pitchFamily="18" charset="0"/>
              </a:rPr>
              <a:t>Presentation by Wade Buchanan, Director Colorado Office of Just Transition</a:t>
            </a:r>
          </a:p>
          <a:p>
            <a:pPr marL="342900" indent="-342900">
              <a:spcBef>
                <a:spcPts val="600"/>
              </a:spcBef>
              <a:spcAft>
                <a:spcPts val="600"/>
              </a:spcAft>
              <a:buFont typeface="+mj-lt"/>
              <a:buAutoNum type="arabicParenR"/>
              <a:tabLst>
                <a:tab pos="1028700" algn="l"/>
              </a:tabLst>
            </a:pPr>
            <a:r>
              <a:rPr lang="en-US" dirty="0">
                <a:solidFill>
                  <a:srgbClr val="0D0D0D"/>
                </a:solidFill>
                <a:ea typeface="Times New Roman" panose="02020603050405020304" pitchFamily="18" charset="0"/>
                <a:cs typeface="Times New Roman" panose="02020603050405020304" pitchFamily="18" charset="0"/>
              </a:rPr>
              <a:t>Presentation by Ann Meyers &amp; Vanessa Roman, DEED – Xcel RFP</a:t>
            </a:r>
            <a:endParaRPr lang="en-US" dirty="0">
              <a:effectLst/>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mj-lt"/>
              <a:buAutoNum type="arabicParenR"/>
              <a:tabLst>
                <a:tab pos="457200" algn="l"/>
                <a:tab pos="1028700" algn="l"/>
              </a:tabLst>
            </a:pPr>
            <a:r>
              <a:rPr lang="en-US" dirty="0">
                <a:solidFill>
                  <a:srgbClr val="0D0D0D"/>
                </a:solidFill>
                <a:effectLst/>
                <a:ea typeface="Times New Roman" panose="02020603050405020304" pitchFamily="18" charset="0"/>
                <a:cs typeface="Times New Roman" panose="02020603050405020304" pitchFamily="18" charset="0"/>
              </a:rPr>
              <a:t>Approve September 27, 2022 Minutes – Roll Call vote</a:t>
            </a:r>
            <a:endParaRPr lang="en-US" dirty="0">
              <a:effectLst/>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mj-lt"/>
              <a:buAutoNum type="arabicParenR"/>
              <a:tabLst>
                <a:tab pos="457200" algn="l"/>
                <a:tab pos="1028700" algn="l"/>
              </a:tabLst>
            </a:pPr>
            <a:r>
              <a:rPr lang="en-US" dirty="0">
                <a:solidFill>
                  <a:srgbClr val="0D0D0D"/>
                </a:solidFill>
                <a:effectLst/>
                <a:ea typeface="Times New Roman" panose="02020603050405020304" pitchFamily="18" charset="0"/>
                <a:cs typeface="Times New Roman" panose="02020603050405020304" pitchFamily="18" charset="0"/>
              </a:rPr>
              <a:t>Survey Analysis Team - September Stakeholder Survey Analysis</a:t>
            </a:r>
            <a:endParaRPr lang="en-US" dirty="0">
              <a:ea typeface="Times New Roman" panose="02020603050405020304" pitchFamily="18" charset="0"/>
              <a:cs typeface="Times New Roman" panose="02020603050405020304" pitchFamily="18" charset="0"/>
            </a:endParaRPr>
          </a:p>
          <a:p>
            <a:pPr marL="342900" marR="0" lvl="0" indent="-342900">
              <a:spcBef>
                <a:spcPts val="600"/>
              </a:spcBef>
              <a:spcAft>
                <a:spcPts val="600"/>
              </a:spcAft>
              <a:buFont typeface="+mj-lt"/>
              <a:buAutoNum type="arabicParenR"/>
              <a:tabLst>
                <a:tab pos="457200" algn="l"/>
                <a:tab pos="1028700" algn="l"/>
              </a:tabLst>
            </a:pPr>
            <a:r>
              <a:rPr lang="en-US" dirty="0">
                <a:solidFill>
                  <a:srgbClr val="0D0D0D"/>
                </a:solidFill>
                <a:effectLst/>
                <a:ea typeface="Times New Roman" panose="02020603050405020304" pitchFamily="18" charset="0"/>
                <a:cs typeface="Times New Roman" panose="02020603050405020304" pitchFamily="18" charset="0"/>
              </a:rPr>
              <a:t>Final Draft Plan Presentation </a:t>
            </a:r>
          </a:p>
          <a:p>
            <a:pPr marL="742950" marR="0" lvl="1" indent="-285750">
              <a:spcBef>
                <a:spcPts val="0"/>
              </a:spcBef>
              <a:spcAft>
                <a:spcPts val="0"/>
              </a:spcAft>
              <a:buFont typeface="+mj-lt"/>
              <a:buAutoNum type="alphaLcParenR"/>
              <a:tabLst>
                <a:tab pos="457200" algn="l"/>
                <a:tab pos="1485900" algn="l"/>
              </a:tabLst>
            </a:pPr>
            <a:r>
              <a:rPr lang="en-US" dirty="0">
                <a:solidFill>
                  <a:srgbClr val="0D0D0D"/>
                </a:solidFill>
                <a:ea typeface="Cambria" panose="02040503050406030204" pitchFamily="18" charset="0"/>
                <a:cs typeface="Times New Roman" panose="02020603050405020304" pitchFamily="18" charset="0"/>
              </a:rPr>
              <a:t>Action to approve</a:t>
            </a:r>
          </a:p>
          <a:p>
            <a:pPr marL="742950" lvl="1" indent="-285750">
              <a:buFont typeface="+mj-lt"/>
              <a:buAutoNum type="alphaLcParenR"/>
              <a:tabLst>
                <a:tab pos="457200" algn="l"/>
                <a:tab pos="1485900" algn="l"/>
              </a:tabLst>
            </a:pPr>
            <a:r>
              <a:rPr lang="en-US" dirty="0">
                <a:solidFill>
                  <a:srgbClr val="0D0D0D"/>
                </a:solidFill>
                <a:ea typeface="Cambria" panose="02040503050406030204" pitchFamily="18" charset="0"/>
                <a:cs typeface="Times New Roman" panose="02020603050405020304" pitchFamily="18" charset="0"/>
              </a:rPr>
              <a:t>ETAC Legislative Volunteers</a:t>
            </a:r>
            <a:endParaRPr lang="en-US" dirty="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mj-lt"/>
              <a:buAutoNum type="alphaLcParenR"/>
              <a:tabLst>
                <a:tab pos="457200" algn="l"/>
                <a:tab pos="1485900" algn="l"/>
              </a:tabLst>
            </a:pPr>
            <a:r>
              <a:rPr lang="en-US" dirty="0">
                <a:solidFill>
                  <a:srgbClr val="0D0D0D"/>
                </a:solidFill>
                <a:ea typeface="Cambria" panose="02040503050406030204" pitchFamily="18" charset="0"/>
                <a:cs typeface="Times New Roman" panose="02020603050405020304" pitchFamily="18" charset="0"/>
              </a:rPr>
              <a:t>Next steps by Darielle Dannen – DEED Government Relations Director</a:t>
            </a:r>
            <a:endParaRPr lang="en-US" dirty="0">
              <a:ea typeface="Cambria" panose="02040503050406030204" pitchFamily="18" charset="0"/>
              <a:cs typeface="Times New Roman" panose="02020603050405020304" pitchFamily="18" charset="0"/>
            </a:endParaRPr>
          </a:p>
          <a:p>
            <a:pPr marL="342900" indent="-342900">
              <a:spcBef>
                <a:spcPts val="600"/>
              </a:spcBef>
              <a:spcAft>
                <a:spcPts val="600"/>
              </a:spcAft>
              <a:buFont typeface="+mj-lt"/>
              <a:buAutoNum type="arabicParenR"/>
              <a:tabLst>
                <a:tab pos="457200" algn="l"/>
                <a:tab pos="1028700" algn="l"/>
              </a:tabLst>
            </a:pPr>
            <a:r>
              <a:rPr lang="en-US" dirty="0">
                <a:solidFill>
                  <a:srgbClr val="0D0D0D"/>
                </a:solidFill>
                <a:ea typeface="Times New Roman" panose="02020603050405020304" pitchFamily="18" charset="0"/>
                <a:cs typeface="Times New Roman" panose="02020603050405020304" pitchFamily="18" charset="0"/>
              </a:rPr>
              <a:t>Adjourn – Roll call vote</a:t>
            </a:r>
            <a:endParaRPr lang="en-US" dirty="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arenR"/>
              <a:tabLst>
                <a:tab pos="457200" algn="l"/>
                <a:tab pos="10287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485900" marR="0">
              <a:spcBef>
                <a:spcPts val="0"/>
              </a:spcBef>
              <a:spcAft>
                <a:spcPts val="0"/>
              </a:spcAft>
              <a:tabLst>
                <a:tab pos="457200" algn="l"/>
              </a:tabLst>
            </a:pPr>
            <a:r>
              <a:rPr lang="en-US" sz="1200" dirty="0">
                <a:solidFill>
                  <a:srgbClr val="0D0D0D"/>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en-US" sz="1200" dirty="0">
              <a:effectLst/>
              <a:latin typeface="Calibri" panose="020F0502020204030204" pitchFamily="34" charset="0"/>
              <a:ea typeface="Cambria" panose="02040503050406030204" pitchFamily="18" charset="0"/>
              <a:cs typeface="Times New Roman" panose="02020603050405020304" pitchFamily="18" charset="0"/>
            </a:endParaRPr>
          </a:p>
          <a:p>
            <a:pPr marL="342900" indent="-342900">
              <a:buFont typeface="+mj-lt"/>
              <a:buAutoNum type="arabicParenR"/>
              <a:tabLst>
                <a:tab pos="457200" algn="l"/>
                <a:tab pos="1028700" algn="l"/>
              </a:tabLst>
            </a:pPr>
            <a:endParaRPr lang="en-US" sz="1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627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53C2-C50F-4A07-84AD-2EA3894877CD}"/>
              </a:ext>
            </a:extLst>
          </p:cNvPr>
          <p:cNvSpPr>
            <a:spLocks noGrp="1"/>
          </p:cNvSpPr>
          <p:nvPr>
            <p:ph type="title"/>
          </p:nvPr>
        </p:nvSpPr>
        <p:spPr>
          <a:xfrm>
            <a:off x="838200" y="130629"/>
            <a:ext cx="10515600" cy="1085395"/>
          </a:xfrm>
        </p:spPr>
        <p:txBody>
          <a:bodyPr>
            <a:normAutofit fontScale="90000"/>
          </a:bodyPr>
          <a:lstStyle/>
          <a:p>
            <a:pPr>
              <a:lnSpc>
                <a:spcPct val="100000"/>
              </a:lnSpc>
            </a:pPr>
            <a:r>
              <a:rPr lang="en-US" dirty="0">
                <a:latin typeface="+mn-lt"/>
              </a:rPr>
              <a:t>2) Welcome by </a:t>
            </a:r>
            <a:br>
              <a:rPr lang="en-US" dirty="0">
                <a:latin typeface="+mn-lt"/>
              </a:rPr>
            </a:br>
            <a:r>
              <a:rPr lang="en-US" sz="2700" dirty="0">
                <a:effectLst/>
                <a:latin typeface="+mn-lt"/>
                <a:ea typeface="Times New Roman" panose="02020603050405020304" pitchFamily="18" charset="0"/>
                <a:cs typeface="Times New Roman" panose="02020603050405020304" pitchFamily="18" charset="0"/>
              </a:rPr>
              <a:t>Prairie Island Indian Community, </a:t>
            </a:r>
            <a:r>
              <a:rPr lang="en-US" sz="2700" dirty="0">
                <a:effectLst/>
                <a:latin typeface="+mn-lt"/>
                <a:ea typeface="Times New Roman" panose="02020603050405020304" pitchFamily="18" charset="0"/>
              </a:rPr>
              <a:t>President Johnny Johnson </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700" dirty="0">
              <a:latin typeface="+mn-lt"/>
            </a:endParaRPr>
          </a:p>
        </p:txBody>
      </p:sp>
      <p:sp>
        <p:nvSpPr>
          <p:cNvPr id="3" name="Content Placeholder 2">
            <a:extLst>
              <a:ext uri="{FF2B5EF4-FFF2-40B4-BE49-F238E27FC236}">
                <a16:creationId xmlns:a16="http://schemas.microsoft.com/office/drawing/2014/main" id="{F6FE4977-BE71-47D0-A088-2419B1F51241}"/>
              </a:ext>
            </a:extLst>
          </p:cNvPr>
          <p:cNvSpPr>
            <a:spLocks noGrp="1"/>
          </p:cNvSpPr>
          <p:nvPr>
            <p:ph idx="1"/>
          </p:nvPr>
        </p:nvSpPr>
        <p:spPr/>
        <p:txBody>
          <a:bodyPr/>
          <a:lstStyle/>
          <a:p>
            <a:r>
              <a:rPr lang="en-US" dirty="0">
                <a:solidFill>
                  <a:srgbClr val="0D0D0D"/>
                </a:solidFill>
              </a:rPr>
              <a:t>Population</a:t>
            </a:r>
          </a:p>
          <a:p>
            <a:r>
              <a:rPr lang="en-US" dirty="0">
                <a:solidFill>
                  <a:srgbClr val="0D0D0D"/>
                </a:solidFill>
              </a:rPr>
              <a:t>Impacts</a:t>
            </a:r>
          </a:p>
          <a:p>
            <a:r>
              <a:rPr lang="en-US" dirty="0">
                <a:solidFill>
                  <a:srgbClr val="0D0D0D"/>
                </a:solidFill>
              </a:rPr>
              <a:t>Planning for the Power Plant transition</a:t>
            </a:r>
          </a:p>
          <a:p>
            <a:r>
              <a:rPr lang="en-US" dirty="0">
                <a:solidFill>
                  <a:srgbClr val="0D0D0D"/>
                </a:solidFill>
              </a:rPr>
              <a:t>Words of Wisdom</a:t>
            </a:r>
          </a:p>
        </p:txBody>
      </p:sp>
    </p:spTree>
    <p:extLst>
      <p:ext uri="{BB962C8B-B14F-4D97-AF65-F5344CB8AC3E}">
        <p14:creationId xmlns:p14="http://schemas.microsoft.com/office/powerpoint/2010/main" val="409930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BD93-581C-4096-B7A9-6C1EBB14F711}"/>
              </a:ext>
            </a:extLst>
          </p:cNvPr>
          <p:cNvSpPr>
            <a:spLocks noGrp="1"/>
          </p:cNvSpPr>
          <p:nvPr>
            <p:ph type="title"/>
          </p:nvPr>
        </p:nvSpPr>
        <p:spPr/>
        <p:txBody>
          <a:bodyPr>
            <a:normAutofit/>
          </a:bodyPr>
          <a:lstStyle/>
          <a:p>
            <a:pPr marL="0" indent="0" algn="ctr">
              <a:buNone/>
            </a:pPr>
            <a:r>
              <a:rPr lang="en-US" sz="5400" dirty="0">
                <a:effectLst/>
                <a:latin typeface="+mn-lt"/>
                <a:ea typeface="Times New Roman" panose="02020603050405020304" pitchFamily="18" charset="0"/>
                <a:cs typeface="Times New Roman" panose="02020603050405020304" pitchFamily="18" charset="0"/>
              </a:rPr>
              <a:t>3) Presentation</a:t>
            </a:r>
          </a:p>
        </p:txBody>
      </p:sp>
      <p:sp>
        <p:nvSpPr>
          <p:cNvPr id="3" name="Content Placeholder 2">
            <a:extLst>
              <a:ext uri="{FF2B5EF4-FFF2-40B4-BE49-F238E27FC236}">
                <a16:creationId xmlns:a16="http://schemas.microsoft.com/office/drawing/2014/main" id="{7921755C-E382-4B07-AE81-9C2EED6A4669}"/>
              </a:ext>
            </a:extLst>
          </p:cNvPr>
          <p:cNvSpPr>
            <a:spLocks noGrp="1"/>
          </p:cNvSpPr>
          <p:nvPr>
            <p:ph idx="1"/>
          </p:nvPr>
        </p:nvSpPr>
        <p:spPr>
          <a:xfrm>
            <a:off x="446314" y="2405940"/>
            <a:ext cx="10907486" cy="3460923"/>
          </a:xfrm>
        </p:spPr>
        <p:txBody>
          <a:bodyPr>
            <a:normAutofit/>
          </a:bodyPr>
          <a:lstStyle/>
          <a:p>
            <a:pPr marL="0" indent="0" algn="ctr">
              <a:buNone/>
            </a:pPr>
            <a:r>
              <a:rPr lang="en-US" sz="5400" dirty="0">
                <a:solidFill>
                  <a:srgbClr val="0D0D0D"/>
                </a:solidFill>
                <a:effectLst/>
                <a:ea typeface="Times New Roman" panose="02020603050405020304" pitchFamily="18" charset="0"/>
              </a:rPr>
              <a:t>Wade Buchanan </a:t>
            </a:r>
          </a:p>
          <a:p>
            <a:pPr marL="0" indent="0" algn="ctr">
              <a:buNone/>
            </a:pPr>
            <a:r>
              <a:rPr lang="en-US" sz="4400" dirty="0">
                <a:solidFill>
                  <a:srgbClr val="0D0D0D"/>
                </a:solidFill>
                <a:effectLst/>
                <a:ea typeface="Times New Roman" panose="02020603050405020304" pitchFamily="18" charset="0"/>
              </a:rPr>
              <a:t>Director Colorado Office of Just Transition </a:t>
            </a:r>
            <a:endParaRPr lang="en-US" sz="4400" dirty="0">
              <a:solidFill>
                <a:srgbClr val="0D0D0D"/>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563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BD93-581C-4096-B7A9-6C1EBB14F711}"/>
              </a:ext>
            </a:extLst>
          </p:cNvPr>
          <p:cNvSpPr>
            <a:spLocks noGrp="1"/>
          </p:cNvSpPr>
          <p:nvPr>
            <p:ph type="title"/>
          </p:nvPr>
        </p:nvSpPr>
        <p:spPr/>
        <p:txBody>
          <a:bodyPr/>
          <a:lstStyle/>
          <a:p>
            <a:r>
              <a:rPr lang="en-US" dirty="0"/>
              <a:t>4) Presentation – DEED Xcel RFP</a:t>
            </a:r>
          </a:p>
        </p:txBody>
      </p:sp>
      <p:sp>
        <p:nvSpPr>
          <p:cNvPr id="6" name="Content Placeholder 2">
            <a:extLst>
              <a:ext uri="{FF2B5EF4-FFF2-40B4-BE49-F238E27FC236}">
                <a16:creationId xmlns:a16="http://schemas.microsoft.com/office/drawing/2014/main" id="{8E70E9CC-369E-4AF1-ABE0-6F1870239909}"/>
              </a:ext>
            </a:extLst>
          </p:cNvPr>
          <p:cNvSpPr>
            <a:spLocks noGrp="1"/>
          </p:cNvSpPr>
          <p:nvPr>
            <p:ph idx="1"/>
          </p:nvPr>
        </p:nvSpPr>
        <p:spPr>
          <a:xfrm>
            <a:off x="282177" y="2043770"/>
            <a:ext cx="6030685" cy="3115715"/>
          </a:xfrm>
        </p:spPr>
        <p:txBody>
          <a:bodyPr>
            <a:normAutofit/>
          </a:bodyPr>
          <a:lstStyle/>
          <a:p>
            <a:pPr marL="0" indent="0" algn="ctr">
              <a:buNone/>
            </a:pPr>
            <a:r>
              <a:rPr lang="en-US" sz="4800" dirty="0">
                <a:solidFill>
                  <a:srgbClr val="0D0D0D"/>
                </a:solidFill>
                <a:effectLst/>
                <a:ea typeface="Times New Roman" panose="02020603050405020304" pitchFamily="18" charset="0"/>
                <a:cs typeface="Times New Roman" panose="02020603050405020304" pitchFamily="18" charset="0"/>
              </a:rPr>
              <a:t>Ann Meyers </a:t>
            </a:r>
          </a:p>
          <a:p>
            <a:pPr marL="0" indent="0" algn="ctr">
              <a:spcBef>
                <a:spcPts val="0"/>
              </a:spcBef>
              <a:spcAft>
                <a:spcPts val="0"/>
              </a:spcAft>
              <a:buNone/>
            </a:pPr>
            <a:r>
              <a:rPr lang="en-US" sz="4400" dirty="0">
                <a:solidFill>
                  <a:srgbClr val="0D0D0D"/>
                </a:solidFill>
                <a:effectLst/>
                <a:ea typeface="Calibri" panose="020F0502020204030204" pitchFamily="34" charset="0"/>
                <a:cs typeface="Times New Roman" panose="02020603050405020304" pitchFamily="18" charset="0"/>
              </a:rPr>
              <a:t>Adult </a:t>
            </a:r>
          </a:p>
          <a:p>
            <a:pPr marL="0" indent="0" algn="ctr">
              <a:spcBef>
                <a:spcPts val="0"/>
              </a:spcBef>
              <a:spcAft>
                <a:spcPts val="0"/>
              </a:spcAft>
              <a:buNone/>
            </a:pPr>
            <a:r>
              <a:rPr lang="en-US" sz="4400" dirty="0">
                <a:solidFill>
                  <a:srgbClr val="0D0D0D"/>
                </a:solidFill>
                <a:effectLst/>
                <a:ea typeface="Calibri" panose="020F0502020204030204" pitchFamily="34" charset="0"/>
                <a:cs typeface="Times New Roman" panose="02020603050405020304" pitchFamily="18" charset="0"/>
              </a:rPr>
              <a:t>Career Pathways</a:t>
            </a:r>
            <a:endParaRPr lang="en-US" sz="4400" dirty="0">
              <a:solidFill>
                <a:srgbClr val="0D0D0D"/>
              </a:solidFill>
              <a:cs typeface="Times New Roman" panose="02020603050405020304" pitchFamily="18" charset="0"/>
            </a:endParaRPr>
          </a:p>
          <a:p>
            <a:pPr marL="0" indent="0" algn="ctr">
              <a:buNone/>
            </a:pPr>
            <a:endParaRPr lang="en-US" sz="1800" dirty="0">
              <a:solidFill>
                <a:srgbClr val="0D0D0D"/>
              </a:solidFill>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C82F8F9-C45B-4E06-B11E-13E5560F4390}"/>
              </a:ext>
            </a:extLst>
          </p:cNvPr>
          <p:cNvSpPr txBox="1"/>
          <p:nvPr/>
        </p:nvSpPr>
        <p:spPr>
          <a:xfrm>
            <a:off x="6225397" y="2043770"/>
            <a:ext cx="5323114" cy="2990562"/>
          </a:xfrm>
          <a:prstGeom prst="rect">
            <a:avLst/>
          </a:prstGeom>
          <a:noFill/>
        </p:spPr>
        <p:txBody>
          <a:bodyPr wrap="square" rtlCol="0">
            <a:spAutoFit/>
          </a:bodyPr>
          <a:lstStyle/>
          <a:p>
            <a:pPr marL="0" indent="0" algn="ctr">
              <a:buNone/>
            </a:pPr>
            <a:r>
              <a:rPr lang="en-US" sz="4800" dirty="0">
                <a:solidFill>
                  <a:srgbClr val="0D0D0D"/>
                </a:solidFill>
                <a:effectLst/>
                <a:ea typeface="Times New Roman" panose="02020603050405020304" pitchFamily="18" charset="0"/>
                <a:cs typeface="Times New Roman" panose="02020603050405020304" pitchFamily="18" charset="0"/>
              </a:rPr>
              <a:t>Vanessa Roman</a:t>
            </a:r>
          </a:p>
          <a:p>
            <a:pPr algn="ctr">
              <a:spcBef>
                <a:spcPts val="1000"/>
              </a:spcBef>
            </a:pPr>
            <a:r>
              <a:rPr lang="en-US" sz="4400" dirty="0">
                <a:solidFill>
                  <a:srgbClr val="0D0D0D"/>
                </a:solidFill>
                <a:effectLst/>
                <a:ea typeface="Calibri" panose="020F0502020204030204" pitchFamily="34" charset="0"/>
                <a:cs typeface="Times New Roman" panose="02020603050405020304" pitchFamily="18" charset="0"/>
              </a:rPr>
              <a:t>Employment and Training Program Coordinator</a:t>
            </a:r>
            <a:r>
              <a:rPr lang="en-US" sz="4400" dirty="0">
                <a:solidFill>
                  <a:srgbClr val="0D0D0D"/>
                </a:solidFill>
                <a:effectLst/>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2416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4C8A-D243-4504-A270-09F5D9AEEC1C}"/>
              </a:ext>
            </a:extLst>
          </p:cNvPr>
          <p:cNvSpPr>
            <a:spLocks noGrp="1"/>
          </p:cNvSpPr>
          <p:nvPr>
            <p:ph type="title"/>
          </p:nvPr>
        </p:nvSpPr>
        <p:spPr/>
        <p:txBody>
          <a:bodyPr>
            <a:normAutofit fontScale="90000"/>
          </a:bodyPr>
          <a:lstStyle/>
          <a:p>
            <a:r>
              <a:rPr lang="en-US" dirty="0"/>
              <a:t>5) Approve September 27, 2022 Minutes</a:t>
            </a:r>
          </a:p>
        </p:txBody>
      </p:sp>
      <p:sp>
        <p:nvSpPr>
          <p:cNvPr id="3" name="Content Placeholder 2">
            <a:extLst>
              <a:ext uri="{FF2B5EF4-FFF2-40B4-BE49-F238E27FC236}">
                <a16:creationId xmlns:a16="http://schemas.microsoft.com/office/drawing/2014/main" id="{BB5F92C7-F782-4BC7-B792-F76D85CD1027}"/>
              </a:ext>
            </a:extLst>
          </p:cNvPr>
          <p:cNvSpPr>
            <a:spLocks noGrp="1"/>
          </p:cNvSpPr>
          <p:nvPr>
            <p:ph idx="1"/>
          </p:nvPr>
        </p:nvSpPr>
        <p:spPr>
          <a:xfrm>
            <a:off x="2176758" y="2443795"/>
            <a:ext cx="8850471" cy="1932262"/>
          </a:xfrm>
        </p:spPr>
        <p:txBody>
          <a:bodyPr>
            <a:normAutofit/>
          </a:bodyPr>
          <a:lstStyle/>
          <a:p>
            <a:r>
              <a:rPr lang="en-US" sz="2800" dirty="0">
                <a:cs typeface="Times New Roman" panose="02020603050405020304" pitchFamily="18" charset="0"/>
              </a:rPr>
              <a:t>Approval for the September ETAC meeting minutes</a:t>
            </a:r>
          </a:p>
          <a:p>
            <a:r>
              <a:rPr lang="en-US" sz="2800" dirty="0">
                <a:cs typeface="Times New Roman" panose="02020603050405020304" pitchFamily="18" charset="0"/>
              </a:rPr>
              <a:t>Roll call vote</a:t>
            </a:r>
          </a:p>
        </p:txBody>
      </p:sp>
    </p:spTree>
    <p:extLst>
      <p:ext uri="{BB962C8B-B14F-4D97-AF65-F5344CB8AC3E}">
        <p14:creationId xmlns:p14="http://schemas.microsoft.com/office/powerpoint/2010/main" val="68913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4AD39-1606-4B0F-AD44-21A09538FD83}"/>
              </a:ext>
            </a:extLst>
          </p:cNvPr>
          <p:cNvSpPr>
            <a:spLocks noGrp="1"/>
          </p:cNvSpPr>
          <p:nvPr>
            <p:ph type="title"/>
          </p:nvPr>
        </p:nvSpPr>
        <p:spPr/>
        <p:txBody>
          <a:bodyPr/>
          <a:lstStyle/>
          <a:p>
            <a:r>
              <a:rPr lang="en-US" dirty="0"/>
              <a:t>6) Survey Analysis Team</a:t>
            </a:r>
          </a:p>
        </p:txBody>
      </p:sp>
      <p:sp>
        <p:nvSpPr>
          <p:cNvPr id="3" name="Content Placeholder 2">
            <a:extLst>
              <a:ext uri="{FF2B5EF4-FFF2-40B4-BE49-F238E27FC236}">
                <a16:creationId xmlns:a16="http://schemas.microsoft.com/office/drawing/2014/main" id="{8C579559-9A3C-4998-A1E7-19D919EA6412}"/>
              </a:ext>
            </a:extLst>
          </p:cNvPr>
          <p:cNvSpPr>
            <a:spLocks noGrp="1"/>
          </p:cNvSpPr>
          <p:nvPr>
            <p:ph idx="1"/>
          </p:nvPr>
        </p:nvSpPr>
        <p:spPr>
          <a:xfrm>
            <a:off x="838200" y="2077756"/>
            <a:ext cx="9775371" cy="3419475"/>
          </a:xfrm>
        </p:spPr>
        <p:txBody>
          <a:bodyPr>
            <a:normAutofit/>
          </a:bodyPr>
          <a:lstStyle/>
          <a:p>
            <a:pPr marL="914400" marR="0" lvl="2" indent="0" algn="ctr">
              <a:spcBef>
                <a:spcPts val="0"/>
              </a:spcBef>
              <a:spcAft>
                <a:spcPts val="0"/>
              </a:spcAft>
              <a:buNone/>
              <a:tabLst>
                <a:tab pos="457200" algn="l"/>
                <a:tab pos="1371600" algn="l"/>
              </a:tabLst>
            </a:pPr>
            <a:r>
              <a:rPr lang="en-US" sz="3600" dirty="0">
                <a:solidFill>
                  <a:srgbClr val="0D0D0D"/>
                </a:solidFill>
                <a:effectLst/>
                <a:ea typeface="Times New Roman" panose="02020603050405020304" pitchFamily="18" charset="0"/>
                <a:cs typeface="Times New Roman" panose="02020603050405020304" pitchFamily="18" charset="0"/>
              </a:rPr>
              <a:t>September Stakeholder Survey Analysis</a:t>
            </a:r>
          </a:p>
          <a:p>
            <a:pPr marL="914400" marR="0" lvl="2" indent="0" algn="ctr">
              <a:spcBef>
                <a:spcPts val="0"/>
              </a:spcBef>
              <a:spcAft>
                <a:spcPts val="0"/>
              </a:spcAft>
              <a:buNone/>
              <a:tabLst>
                <a:tab pos="457200" algn="l"/>
                <a:tab pos="1371600" algn="l"/>
              </a:tabLst>
            </a:pPr>
            <a:r>
              <a:rPr lang="en-US" sz="3600" dirty="0">
                <a:solidFill>
                  <a:srgbClr val="0D0D0D"/>
                </a:solidFill>
                <a:ea typeface="Times New Roman" panose="02020603050405020304" pitchFamily="18" charset="0"/>
                <a:cs typeface="Times New Roman" panose="02020603050405020304" pitchFamily="18" charset="0"/>
              </a:rPr>
              <a:t>See separate memo</a:t>
            </a:r>
            <a:endParaRPr lang="en-US" sz="3600" dirty="0">
              <a:solidFill>
                <a:srgbClr val="0D0D0D"/>
              </a:solidFill>
              <a:effectLst/>
              <a:ea typeface="Times New Roman" panose="02020603050405020304" pitchFamily="18" charset="0"/>
              <a:cs typeface="Times New Roman" panose="02020603050405020304" pitchFamily="18" charset="0"/>
            </a:endParaRPr>
          </a:p>
          <a:p>
            <a:pPr marL="914400" marR="0" lvl="2" indent="0">
              <a:spcBef>
                <a:spcPts val="0"/>
              </a:spcBef>
              <a:spcAft>
                <a:spcPts val="0"/>
              </a:spcAft>
              <a:buNone/>
              <a:tabLst>
                <a:tab pos="457200" algn="l"/>
                <a:tab pos="1371600" algn="l"/>
              </a:tabLst>
            </a:pPr>
            <a:endParaRPr lang="en-US" sz="36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45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0E72-6B1B-464E-99C6-CB867B99B6AA}"/>
              </a:ext>
            </a:extLst>
          </p:cNvPr>
          <p:cNvSpPr>
            <a:spLocks noGrp="1"/>
          </p:cNvSpPr>
          <p:nvPr>
            <p:ph type="title"/>
          </p:nvPr>
        </p:nvSpPr>
        <p:spPr/>
        <p:txBody>
          <a:bodyPr>
            <a:normAutofit/>
          </a:bodyPr>
          <a:lstStyle/>
          <a:p>
            <a:r>
              <a:rPr lang="en-US" dirty="0"/>
              <a:t>7) Final Draft Plan Presentation</a:t>
            </a:r>
          </a:p>
        </p:txBody>
      </p:sp>
      <p:sp>
        <p:nvSpPr>
          <p:cNvPr id="3" name="Content Placeholder 2">
            <a:extLst>
              <a:ext uri="{FF2B5EF4-FFF2-40B4-BE49-F238E27FC236}">
                <a16:creationId xmlns:a16="http://schemas.microsoft.com/office/drawing/2014/main" id="{2D803272-29E7-4BA5-94CB-077C178F1575}"/>
              </a:ext>
            </a:extLst>
          </p:cNvPr>
          <p:cNvSpPr>
            <a:spLocks noGrp="1"/>
          </p:cNvSpPr>
          <p:nvPr>
            <p:ph idx="1"/>
          </p:nvPr>
        </p:nvSpPr>
        <p:spPr>
          <a:xfrm>
            <a:off x="520118" y="1501629"/>
            <a:ext cx="5021941" cy="4373190"/>
          </a:xfrm>
        </p:spPr>
        <p:txBody>
          <a:bodyPr>
            <a:normAutofit/>
          </a:bodyPr>
          <a:lstStyle/>
          <a:p>
            <a:r>
              <a:rPr lang="en-US" sz="3200" dirty="0">
                <a:cs typeface="Times New Roman" panose="02020603050405020304" pitchFamily="18" charset="0"/>
              </a:rPr>
              <a:t>Final Draft in October    Goal Met!</a:t>
            </a:r>
          </a:p>
          <a:p>
            <a:pPr lvl="1"/>
            <a:r>
              <a:rPr lang="en-US" sz="2800" dirty="0">
                <a:cs typeface="Times New Roman" panose="02020603050405020304" pitchFamily="18" charset="0"/>
              </a:rPr>
              <a:t>Aggressive Schedule</a:t>
            </a:r>
          </a:p>
          <a:p>
            <a:pPr lvl="1"/>
            <a:r>
              <a:rPr lang="en-US" sz="2800" dirty="0">
                <a:cs typeface="Times New Roman" panose="02020603050405020304" pitchFamily="18" charset="0"/>
              </a:rPr>
              <a:t>Lots of Task Force meetings</a:t>
            </a:r>
          </a:p>
          <a:p>
            <a:pPr lvl="1"/>
            <a:r>
              <a:rPr lang="en-US" sz="2800" dirty="0">
                <a:cs typeface="Times New Roman" panose="02020603050405020304" pitchFamily="18" charset="0"/>
              </a:rPr>
              <a:t>Gathering data, insight, </a:t>
            </a:r>
          </a:p>
          <a:p>
            <a:pPr marL="457200" lvl="1" indent="0">
              <a:buNone/>
            </a:pPr>
            <a:r>
              <a:rPr lang="en-US" sz="2800" dirty="0">
                <a:cs typeface="Times New Roman" panose="02020603050405020304" pitchFamily="18" charset="0"/>
              </a:rPr>
              <a:t>	best practices, etc.</a:t>
            </a:r>
          </a:p>
          <a:p>
            <a:pPr lvl="1"/>
            <a:r>
              <a:rPr lang="en-US" sz="2800" dirty="0">
                <a:cs typeface="Times New Roman" panose="02020603050405020304" pitchFamily="18" charset="0"/>
              </a:rPr>
              <a:t>Teamwork </a:t>
            </a:r>
          </a:p>
          <a:p>
            <a:pPr marL="457200" lvl="1" indent="0">
              <a:buNone/>
            </a:pPr>
            <a:endParaRPr lang="en-US" sz="2800" dirty="0">
              <a:cs typeface="Times New Roman" panose="02020603050405020304" pitchFamily="18" charset="0"/>
            </a:endParaRPr>
          </a:p>
        </p:txBody>
      </p:sp>
      <p:pic>
        <p:nvPicPr>
          <p:cNvPr id="1030" name="Picture 6" descr="We did it Stock Photos, Royalty Free We did it Images | Depositphotos">
            <a:extLst>
              <a:ext uri="{FF2B5EF4-FFF2-40B4-BE49-F238E27FC236}">
                <a16:creationId xmlns:a16="http://schemas.microsoft.com/office/drawing/2014/main" id="{7683486A-1D32-4B39-AA1A-2154BBF4F8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886"/>
          <a:stretch/>
        </p:blipFill>
        <p:spPr bwMode="auto">
          <a:xfrm>
            <a:off x="5766573" y="1501629"/>
            <a:ext cx="6127946" cy="353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355908"/>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A83DAB-7D6A-4D1F-89F1-C56FD178C40E}" vid="{217DB3C4-729D-4F01-A68A-84F721C64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55A820FE3F274A9CD65629578FF791" ma:contentTypeVersion="5" ma:contentTypeDescription="Create a new document." ma:contentTypeScope="" ma:versionID="65ead6e13571453fe823f47468326ee7">
  <xsd:schema xmlns:xsd="http://www.w3.org/2001/XMLSchema" xmlns:xs="http://www.w3.org/2001/XMLSchema" xmlns:p="http://schemas.microsoft.com/office/2006/metadata/properties" xmlns:ns1="http://schemas.microsoft.com/sharepoint/v3" xmlns:ns2="a57a5f20-3900-4b40-be6e-50f5ad6e2206" targetNamespace="http://schemas.microsoft.com/office/2006/metadata/properties" ma:root="true" ma:fieldsID="fcee99dc57bed0d9f8ee40199e976a70" ns1:_="" ns2:_="">
    <xsd:import namespace="http://schemas.microsoft.com/sharepoint/v3"/>
    <xsd:import namespace="a57a5f20-3900-4b40-be6e-50f5ad6e2206"/>
    <xsd:element name="properties">
      <xsd:complexType>
        <xsd:sequence>
          <xsd:element name="documentManagement">
            <xsd:complexType>
              <xsd:all>
                <xsd:element ref="ns2:Category" minOccurs="0"/>
                <xsd:element ref="ns2:Accessibility_x0020_Check_x0020_Done" minOccurs="0"/>
                <xsd:element ref="ns2:Passed_x0020_Accessibility_x0020_Check"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StartDate" ma:index="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7a5f20-3900-4b40-be6e-50f5ad6e2206"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xsd:simpleType>
        <xsd:union memberTypes="dms:Text">
          <xsd:simpleType>
            <xsd:restriction base="dms:Choice">
              <xsd:enumeration value="AFS"/>
              <xsd:enumeration value="Communications"/>
              <xsd:enumeration value="Communications Catalog"/>
              <xsd:enumeration value="Data Practices"/>
              <xsd:enumeration value="HR"/>
              <xsd:enumeration value="HR New Hires"/>
              <xsd:enumeration value="HR Training"/>
              <xsd:enumeration value="ODEO"/>
              <xsd:enumeration value="PPM"/>
            </xsd:restriction>
          </xsd:simpleType>
        </xsd:union>
      </xsd:simpleType>
    </xsd:element>
    <xsd:element name="Accessibility_x0020_Check_x0020_Done" ma:index="3" nillable="true" ma:displayName="Accessibility Check Done" ma:default="1" ma:internalName="Accessibility_x0020_Check_x0020_Done" ma:readOnly="false">
      <xsd:simpleType>
        <xsd:restriction base="dms:Boolean"/>
      </xsd:simpleType>
    </xsd:element>
    <xsd:element name="Passed_x0020_Accessibility_x0020_Check" ma:index="4" nillable="true" ma:displayName="Passed Accessibility Check" ma:default="1" ma:internalName="Passed_x0020_Accessibility_x0020_Check"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a57a5f20-3900-4b40-be6e-50f5ad6e2206">Communications</Category>
    <Accessibility_x0020_Check_x0020_Done xmlns="a57a5f20-3900-4b40-be6e-50f5ad6e2206">false</Accessibility_x0020_Check_x0020_Done>
    <Passed_x0020_Accessibility_x0020_Check xmlns="a57a5f20-3900-4b40-be6e-50f5ad6e2206">false</Passed_x0020_Accessibility_x0020_Check>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21A3F3-8EE4-45A5-BAC0-23A963909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57a5f20-3900-4b40-be6e-50f5ad6e2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78B604-9059-4F1C-B8E2-C96A71A964D2}">
  <ds:schemaRefs>
    <ds:schemaRef ds:uri="a57a5f20-3900-4b40-be6e-50f5ad6e2206"/>
    <ds:schemaRef ds:uri="http://purl.org/dc/dcmitype/"/>
    <ds:schemaRef ds:uri="http://purl.org/dc/elements/1.1/"/>
    <ds:schemaRef ds:uri="http://schemas.microsoft.com/office/2006/metadata/properties"/>
    <ds:schemaRef ds:uri="http://schemas.microsoft.com/office/2006/documentManagement/types"/>
    <ds:schemaRef ds:uri="http://schemas.microsoft.com/sharepoint/v3"/>
    <ds:schemaRef ds:uri="http://schemas.openxmlformats.org/package/2006/metadata/core-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8498</TotalTime>
  <Words>983</Words>
  <Application>Microsoft Office PowerPoint</Application>
  <PresentationFormat>Widescreen</PresentationFormat>
  <Paragraphs>158</Paragraphs>
  <Slides>26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Symbol</vt:lpstr>
      <vt:lpstr>Times New Roman</vt:lpstr>
      <vt:lpstr>Minnesota</vt:lpstr>
      <vt:lpstr>Energy Transition Advisory Committee</vt:lpstr>
      <vt:lpstr>1) Organization</vt:lpstr>
      <vt:lpstr>Agenda</vt:lpstr>
      <vt:lpstr>2) Welcome by  Prairie Island Indian Community, President Johnny Johnson  </vt:lpstr>
      <vt:lpstr>3) Presentation</vt:lpstr>
      <vt:lpstr>4) Presentation – DEED Xcel RFP</vt:lpstr>
      <vt:lpstr>5) Approve September 27, 2022 Minutes</vt:lpstr>
      <vt:lpstr>6) Survey Analysis Team</vt:lpstr>
      <vt:lpstr>7) Final Draft Plan Presentation</vt:lpstr>
      <vt:lpstr>… since September’s ETAC mtg</vt:lpstr>
      <vt:lpstr>Minnesota’s Plan</vt:lpstr>
      <vt:lpstr>Workforce</vt:lpstr>
      <vt:lpstr>Community Engagement  </vt:lpstr>
      <vt:lpstr>Tax Base and Financial Incentives </vt:lpstr>
      <vt:lpstr>Re-Use </vt:lpstr>
      <vt:lpstr>Economic Diversification </vt:lpstr>
      <vt:lpstr>Other</vt:lpstr>
      <vt:lpstr>PowerPoint Presentation</vt:lpstr>
      <vt:lpstr>7)  ETAC Plan</vt:lpstr>
      <vt:lpstr>7b) ETAC Legislative Volunteers</vt:lpstr>
      <vt:lpstr>7c) Draft Plan Presentation</vt:lpstr>
      <vt:lpstr>The 2023 Legislative Session</vt:lpstr>
      <vt:lpstr>Legislative Key Dates</vt:lpstr>
      <vt:lpstr>Next Steps </vt:lpstr>
      <vt:lpstr>8)  Adjourn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DEED PPT Template with Talking Points</dc:title>
  <dc:creator>Winge, Laura (DEED)</dc:creator>
  <cp:lastModifiedBy>Vita, Carla K (DEED)</cp:lastModifiedBy>
  <cp:revision>294</cp:revision>
  <cp:lastPrinted>2022-06-22T19:32:25Z</cp:lastPrinted>
  <dcterms:created xsi:type="dcterms:W3CDTF">2020-03-02T23:54:01Z</dcterms:created>
  <dcterms:modified xsi:type="dcterms:W3CDTF">2022-10-21T19:24:26Z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0x010100AD55A820FE3F274A9CD65629578FF791</vt:lpwstr>
  </property>
</Properties>
</file>