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6" r:id="rId1"/>
  </p:sldMasterIdLst>
  <p:notesMasterIdLst>
    <p:notesMasterId r:id="rId18"/>
  </p:notesMasterIdLst>
  <p:sldIdLst>
    <p:sldId id="399" r:id="rId2"/>
    <p:sldId id="653" r:id="rId3"/>
    <p:sldId id="665" r:id="rId4"/>
    <p:sldId id="661" r:id="rId5"/>
    <p:sldId id="660" r:id="rId6"/>
    <p:sldId id="659" r:id="rId7"/>
    <p:sldId id="658" r:id="rId8"/>
    <p:sldId id="657" r:id="rId9"/>
    <p:sldId id="645" r:id="rId10"/>
    <p:sldId id="655" r:id="rId11"/>
    <p:sldId id="369" r:id="rId12"/>
    <p:sldId id="666" r:id="rId13"/>
    <p:sldId id="654" r:id="rId14"/>
    <p:sldId id="662" r:id="rId15"/>
    <p:sldId id="663" r:id="rId16"/>
    <p:sldId id="6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ors, Marc (DEED)" initials="MM(" lastIdx="1" clrIdx="0">
    <p:extLst>
      <p:ext uri="{19B8F6BF-5375-455C-9EA6-DF929625EA0E}">
        <p15:presenceInfo xmlns:p15="http://schemas.microsoft.com/office/powerpoint/2012/main" userId="S::marc.majors@state.mn.us::82a50a40-afae-48b5-9584-b98d04e99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FACDB-19C7-4F27-B195-187E5428D7AE}" v="2" dt="2021-04-29T17:32:28.57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WIOA</a:t>
            </a:r>
            <a:r>
              <a:rPr lang="en-US" b="1" baseline="0" dirty="0"/>
              <a:t> Adult Only)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Sheet2!$C$6</c:f>
              <c:strCache>
                <c:ptCount val="1"/>
                <c:pt idx="0">
                  <c:v>SFY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Sheet2!$B$7:$B$10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Sheet2!$C$7:$C$10</c:f>
              <c:numCache>
                <c:formatCode>0.00%</c:formatCode>
                <c:ptCount val="4"/>
                <c:pt idx="0">
                  <c:v>0.34100000000000003</c:v>
                </c:pt>
                <c:pt idx="1">
                  <c:v>0.13900000000000001</c:v>
                </c:pt>
                <c:pt idx="2">
                  <c:v>2.8000000000000001E-2</c:v>
                </c:pt>
                <c:pt idx="3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0-43AE-9716-F996E501DBB5}"/>
            </c:ext>
          </c:extLst>
        </c:ser>
        <c:ser>
          <c:idx val="1"/>
          <c:order val="1"/>
          <c:tx>
            <c:strRef>
              <c:f>Sheet2!$D$6</c:f>
              <c:strCache>
                <c:ptCount val="1"/>
                <c:pt idx="0">
                  <c:v>SFY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Sheet2!$B$7:$B$10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Sheet2!$D$7:$D$10</c:f>
              <c:numCache>
                <c:formatCode>0.00%</c:formatCode>
                <c:ptCount val="4"/>
                <c:pt idx="0">
                  <c:v>0.39100000000000001</c:v>
                </c:pt>
                <c:pt idx="1">
                  <c:v>0.13300000000000001</c:v>
                </c:pt>
                <c:pt idx="2">
                  <c:v>3.4000000000000002E-2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0-43AE-9716-F996E501DBB5}"/>
            </c:ext>
          </c:extLst>
        </c:ser>
        <c:ser>
          <c:idx val="2"/>
          <c:order val="2"/>
          <c:tx>
            <c:strRef>
              <c:f>Sheet2!$E$6</c:f>
              <c:strCache>
                <c:ptCount val="1"/>
                <c:pt idx="0">
                  <c:v>SFY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Sheet2!$B$7:$B$10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Sheet2!$E$7:$E$10</c:f>
              <c:numCache>
                <c:formatCode>0.00%</c:formatCode>
                <c:ptCount val="4"/>
                <c:pt idx="0">
                  <c:v>0.41599999999999998</c:v>
                </c:pt>
                <c:pt idx="1">
                  <c:v>0.14399999999999999</c:v>
                </c:pt>
                <c:pt idx="2">
                  <c:v>2.5000000000000001E-2</c:v>
                </c:pt>
                <c:pt idx="3">
                  <c:v>0.59899999999999998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90-43AE-9716-F996E501D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818176"/>
        <c:axId val="368818568"/>
      </c:barChart>
      <c:catAx>
        <c:axId val="3688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8568"/>
        <c:crosses val="autoZero"/>
        <c:auto val="1"/>
        <c:lblAlgn val="ctr"/>
        <c:lblOffset val="100"/>
        <c:noMultiLvlLbl val="0"/>
      </c:catAx>
      <c:valAx>
        <c:axId val="36881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865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Pathways to Prosperity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Sheet2!$C$13</c:f>
              <c:strCache>
                <c:ptCount val="1"/>
                <c:pt idx="0">
                  <c:v>SFY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Sheet2!$B$14:$B$17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Sheet2!$C$14:$C$17</c:f>
              <c:numCache>
                <c:formatCode>0%</c:formatCode>
                <c:ptCount val="4"/>
                <c:pt idx="0">
                  <c:v>0.74</c:v>
                </c:pt>
                <c:pt idx="1">
                  <c:v>0.12</c:v>
                </c:pt>
                <c:pt idx="2">
                  <c:v>0.02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A-4660-BC3F-822EC93EB09C}"/>
            </c:ext>
          </c:extLst>
        </c:ser>
        <c:ser>
          <c:idx val="1"/>
          <c:order val="1"/>
          <c:tx>
            <c:strRef>
              <c:f>Sheet2!$D$13</c:f>
              <c:strCache>
                <c:ptCount val="1"/>
                <c:pt idx="0">
                  <c:v>SFY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Sheet2!$B$14:$B$17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Sheet2!$D$14:$D$17</c:f>
              <c:numCache>
                <c:formatCode>0%</c:formatCode>
                <c:ptCount val="4"/>
                <c:pt idx="0">
                  <c:v>0.8</c:v>
                </c:pt>
                <c:pt idx="1">
                  <c:v>0.12</c:v>
                </c:pt>
                <c:pt idx="2">
                  <c:v>0.02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A-4660-BC3F-822EC93EB09C}"/>
            </c:ext>
          </c:extLst>
        </c:ser>
        <c:ser>
          <c:idx val="2"/>
          <c:order val="2"/>
          <c:tx>
            <c:strRef>
              <c:f>Sheet2!$E$13</c:f>
              <c:strCache>
                <c:ptCount val="1"/>
                <c:pt idx="0">
                  <c:v>SFY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Sheet2!$B$14:$B$17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Sheet2!$E$14:$E$17</c:f>
              <c:numCache>
                <c:formatCode>0%</c:formatCode>
                <c:ptCount val="4"/>
                <c:pt idx="0">
                  <c:v>0.75</c:v>
                </c:pt>
                <c:pt idx="1">
                  <c:v>0.08</c:v>
                </c:pt>
                <c:pt idx="2">
                  <c:v>0.02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A-4660-BC3F-822EC93EB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820136"/>
        <c:axId val="368820528"/>
      </c:barChart>
      <c:catAx>
        <c:axId val="36882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20528"/>
        <c:crosses val="autoZero"/>
        <c:auto val="1"/>
        <c:lblAlgn val="ctr"/>
        <c:lblOffset val="100"/>
        <c:noMultiLvlLbl val="0"/>
      </c:catAx>
      <c:valAx>
        <c:axId val="36882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865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Trade Adjustment Assistance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Sheet2!$C$20</c:f>
              <c:strCache>
                <c:ptCount val="1"/>
                <c:pt idx="0">
                  <c:v>SFY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Sheet2!$B$21:$B$24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Sheet2!$C$21:$C$24</c:f>
              <c:numCache>
                <c:formatCode>0.00%</c:formatCode>
                <c:ptCount val="4"/>
                <c:pt idx="0">
                  <c:v>0.14699999999999999</c:v>
                </c:pt>
                <c:pt idx="1">
                  <c:v>3.5000000000000003E-2</c:v>
                </c:pt>
                <c:pt idx="2">
                  <c:v>7.5999999999999998E-2</c:v>
                </c:pt>
                <c:pt idx="3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C-447C-A56B-3AD8320F711E}"/>
            </c:ext>
          </c:extLst>
        </c:ser>
        <c:ser>
          <c:idx val="1"/>
          <c:order val="1"/>
          <c:tx>
            <c:strRef>
              <c:f>Sheet2!$D$20</c:f>
              <c:strCache>
                <c:ptCount val="1"/>
                <c:pt idx="0">
                  <c:v>SFY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Sheet2!$B$21:$B$24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Sheet2!$D$21:$D$24</c:f>
              <c:numCache>
                <c:formatCode>0.00%</c:formatCode>
                <c:ptCount val="4"/>
                <c:pt idx="0">
                  <c:v>0.17899999999999999</c:v>
                </c:pt>
                <c:pt idx="1">
                  <c:v>0.03</c:v>
                </c:pt>
                <c:pt idx="2">
                  <c:v>6.0999999999999999E-2</c:v>
                </c:pt>
                <c:pt idx="3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C-447C-A56B-3AD8320F711E}"/>
            </c:ext>
          </c:extLst>
        </c:ser>
        <c:ser>
          <c:idx val="2"/>
          <c:order val="2"/>
          <c:tx>
            <c:strRef>
              <c:f>Sheet2!$E$20</c:f>
              <c:strCache>
                <c:ptCount val="1"/>
                <c:pt idx="0">
                  <c:v>SFY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Sheet2!$B$21:$B$24</c:f>
              <c:strCache>
                <c:ptCount val="4"/>
                <c:pt idx="0">
                  <c:v>Communities of Color</c:v>
                </c:pt>
                <c:pt idx="1">
                  <c:v>Individuals with Disabilities</c:v>
                </c:pt>
                <c:pt idx="2">
                  <c:v>Veterans</c:v>
                </c:pt>
                <c:pt idx="3">
                  <c:v>Women</c:v>
                </c:pt>
              </c:strCache>
            </c:strRef>
          </c:cat>
          <c:val>
            <c:numRef>
              <c:f>Sheet2!$E$21:$E$24</c:f>
              <c:numCache>
                <c:formatCode>0.00%</c:formatCode>
                <c:ptCount val="4"/>
                <c:pt idx="0">
                  <c:v>0.23400000000000001</c:v>
                </c:pt>
                <c:pt idx="1">
                  <c:v>3.6999999999999998E-2</c:v>
                </c:pt>
                <c:pt idx="2">
                  <c:v>4.7E-2</c:v>
                </c:pt>
                <c:pt idx="3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7C-447C-A56B-3AD8320F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185808"/>
        <c:axId val="370186200"/>
      </c:barChart>
      <c:catAx>
        <c:axId val="3701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86200"/>
        <c:crosses val="autoZero"/>
        <c:auto val="1"/>
        <c:lblAlgn val="ctr"/>
        <c:lblOffset val="100"/>
        <c:noMultiLvlLbl val="0"/>
      </c:catAx>
      <c:valAx>
        <c:axId val="37018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8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865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[Monitoring Accomplishments19.20.xlsx]Pivot # of Grants Monitored!PivotTable2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/>
              <a:t># of Grants Monitored by Program</a:t>
            </a:r>
          </a:p>
          <a:p>
            <a:pPr algn="l">
              <a:defRPr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Adult Career</a:t>
            </a:r>
            <a:r>
              <a:rPr lang="en-US" sz="1800" b="1" baseline="0" dirty="0">
                <a:solidFill>
                  <a:schemeClr val="accent1"/>
                </a:solidFill>
                <a:effectLst/>
              </a:rPr>
              <a:t> Pathways</a:t>
            </a:r>
            <a:endParaRPr lang="en-US" sz="1800" dirty="0">
              <a:solidFill>
                <a:schemeClr val="accent1"/>
              </a:solidFill>
              <a:effectLst/>
            </a:endParaRPr>
          </a:p>
          <a:p>
            <a:pPr algn="l">
              <a:defRPr/>
            </a:pPr>
            <a:r>
              <a:rPr lang="en-US" sz="1800" b="1" baseline="0" dirty="0">
                <a:solidFill>
                  <a:schemeClr val="tx2"/>
                </a:solidFill>
                <a:effectLst/>
              </a:rPr>
              <a:t>Adult WIOA, Dislocated Worker, &amp; SCSEP</a:t>
            </a:r>
            <a:r>
              <a:rPr lang="en-US" sz="1800" b="1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algn="l">
              <a:defRPr/>
            </a:pPr>
            <a:endParaRPr lang="en-US" b="1" dirty="0"/>
          </a:p>
        </c:rich>
      </c:tx>
      <c:layout>
        <c:manualLayout>
          <c:xMode val="edge"/>
          <c:yMode val="edge"/>
          <c:x val="8.1059815709564765E-3"/>
          <c:y val="1.928830678343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4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7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0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2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3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4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tx2"/>
          </a:solidFill>
          <a:ln>
            <a:noFill/>
          </a:ln>
          <a:effectLst/>
        </c:spPr>
      </c:pivotFmt>
      <c:pivotFmt>
        <c:idx val="18"/>
        <c:spPr>
          <a:solidFill>
            <a:schemeClr val="tx2"/>
          </a:solidFill>
          <a:ln>
            <a:noFill/>
          </a:ln>
          <a:effectLst/>
        </c:spPr>
      </c:pivotFmt>
      <c:pivotFmt>
        <c:idx val="19"/>
        <c:spPr>
          <a:solidFill>
            <a:schemeClr val="tx2"/>
          </a:solidFill>
          <a:ln>
            <a:noFill/>
          </a:ln>
          <a:effectLst/>
        </c:spPr>
      </c:pivotFmt>
      <c:pivotFmt>
        <c:idx val="20"/>
        <c:spPr>
          <a:solidFill>
            <a:schemeClr val="tx2"/>
          </a:solidFill>
          <a:ln>
            <a:noFill/>
          </a:ln>
          <a:effectLst/>
        </c:spPr>
      </c:pivotFmt>
      <c:pivotFmt>
        <c:idx val="21"/>
        <c:spPr>
          <a:solidFill>
            <a:schemeClr val="tx2"/>
          </a:solidFill>
          <a:ln>
            <a:noFill/>
          </a:ln>
          <a:effectLst/>
        </c:spPr>
      </c:pivotFmt>
      <c:pivotFmt>
        <c:idx val="22"/>
        <c:spPr>
          <a:solidFill>
            <a:schemeClr val="tx2"/>
          </a:solidFill>
          <a:ln>
            <a:noFill/>
          </a:ln>
          <a:effectLst/>
        </c:spPr>
      </c:pivotFmt>
      <c:pivotFmt>
        <c:idx val="23"/>
        <c:spPr>
          <a:solidFill>
            <a:schemeClr val="tx2"/>
          </a:solidFill>
          <a:ln>
            <a:noFill/>
          </a:ln>
          <a:effectLst/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tx2"/>
          </a:solidFill>
          <a:ln>
            <a:noFill/>
          </a:ln>
          <a:effectLst/>
        </c:spPr>
      </c:pivotFmt>
      <c:pivotFmt>
        <c:idx val="26"/>
        <c:spPr>
          <a:solidFill>
            <a:schemeClr val="tx2"/>
          </a:solidFill>
          <a:ln>
            <a:noFill/>
          </a:ln>
          <a:effectLst/>
        </c:spPr>
      </c:pivotFmt>
      <c:pivotFmt>
        <c:idx val="27"/>
        <c:spPr>
          <a:solidFill>
            <a:schemeClr val="tx2"/>
          </a:solidFill>
          <a:ln>
            <a:noFill/>
          </a:ln>
          <a:effectLst/>
        </c:spPr>
      </c:pivotFmt>
      <c:pivotFmt>
        <c:idx val="28"/>
        <c:spPr>
          <a:solidFill>
            <a:schemeClr val="tx2"/>
          </a:solidFill>
          <a:ln>
            <a:noFill/>
          </a:ln>
          <a:effectLst/>
        </c:spPr>
      </c:pivotFmt>
      <c:pivotFmt>
        <c:idx val="29"/>
        <c:spPr>
          <a:solidFill>
            <a:schemeClr val="tx2"/>
          </a:solidFill>
          <a:ln>
            <a:noFill/>
          </a:ln>
          <a:effectLst/>
        </c:spPr>
      </c:pivotFmt>
      <c:pivotFmt>
        <c:idx val="30"/>
        <c:spPr>
          <a:solidFill>
            <a:schemeClr val="tx2"/>
          </a:solidFill>
          <a:ln>
            <a:noFill/>
          </a:ln>
          <a:effectLst/>
        </c:spPr>
      </c:pivotFmt>
      <c:pivotFmt>
        <c:idx val="31"/>
        <c:spPr>
          <a:solidFill>
            <a:schemeClr val="tx2"/>
          </a:solidFill>
          <a:ln>
            <a:noFill/>
          </a:ln>
          <a:effectLst/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tx2"/>
          </a:solidFill>
          <a:ln>
            <a:noFill/>
          </a:ln>
          <a:effectLst/>
        </c:spPr>
      </c:pivotFmt>
      <c:pivotFmt>
        <c:idx val="34"/>
        <c:spPr>
          <a:solidFill>
            <a:schemeClr val="tx2"/>
          </a:solidFill>
          <a:ln>
            <a:noFill/>
          </a:ln>
          <a:effectLst/>
        </c:spPr>
      </c:pivotFmt>
      <c:pivotFmt>
        <c:idx val="35"/>
        <c:spPr>
          <a:solidFill>
            <a:schemeClr val="tx2"/>
          </a:solidFill>
          <a:ln>
            <a:noFill/>
          </a:ln>
          <a:effectLst/>
        </c:spPr>
      </c:pivotFmt>
      <c:pivotFmt>
        <c:idx val="36"/>
        <c:spPr>
          <a:solidFill>
            <a:schemeClr val="tx2"/>
          </a:solidFill>
          <a:ln>
            <a:noFill/>
          </a:ln>
          <a:effectLst/>
        </c:spPr>
      </c:pivotFmt>
      <c:pivotFmt>
        <c:idx val="37"/>
        <c:spPr>
          <a:solidFill>
            <a:schemeClr val="tx2"/>
          </a:solidFill>
          <a:ln>
            <a:noFill/>
          </a:ln>
          <a:effectLst/>
        </c:spPr>
      </c:pivotFmt>
      <c:pivotFmt>
        <c:idx val="38"/>
        <c:spPr>
          <a:solidFill>
            <a:schemeClr val="tx2"/>
          </a:solidFill>
          <a:ln>
            <a:noFill/>
          </a:ln>
          <a:effectLst/>
        </c:spPr>
      </c:pivotFmt>
      <c:pivotFmt>
        <c:idx val="39"/>
        <c:spPr>
          <a:solidFill>
            <a:schemeClr val="tx2"/>
          </a:solidFill>
          <a:ln>
            <a:noFill/>
          </a:ln>
          <a:effectLst/>
        </c:spP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'Pivot # of Grants Monitored'!$B$3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A-415B-8E3D-BF12E67F34D9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A-415B-8E3D-BF12E67F34D9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A-415B-8E3D-BF12E67F34D9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BA-415B-8E3D-BF12E67F34D9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BA-415B-8E3D-BF12E67F34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BA-415B-8E3D-BF12E67F34D9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BA-415B-8E3D-BF12E67F34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# of Grants Monitored'!$A$4:$A$19</c:f>
              <c:strCache>
                <c:ptCount val="15"/>
                <c:pt idx="0">
                  <c:v>Equity-Support Services-Adult</c:v>
                </c:pt>
                <c:pt idx="1">
                  <c:v>Jobs Bill-Support Services</c:v>
                </c:pt>
                <c:pt idx="2">
                  <c:v>WIOA DW Projects</c:v>
                </c:pt>
                <c:pt idx="3">
                  <c:v>SE Asian</c:v>
                </c:pt>
                <c:pt idx="4">
                  <c:v>Displaced Homemaker Program</c:v>
                </c:pt>
                <c:pt idx="5">
                  <c:v>SNAP E &amp; T 50% Reimbursement</c:v>
                </c:pt>
                <c:pt idx="6">
                  <c:v>SCSEP</c:v>
                </c:pt>
                <c:pt idx="7">
                  <c:v>WESA</c:v>
                </c:pt>
                <c:pt idx="8">
                  <c:v>State DW Projects</c:v>
                </c:pt>
                <c:pt idx="9">
                  <c:v>Small Layoff Independent Grant (SLIG)</c:v>
                </c:pt>
                <c:pt idx="10">
                  <c:v>WIOA DW Formula</c:v>
                </c:pt>
                <c:pt idx="11">
                  <c:v>State DW Formula</c:v>
                </c:pt>
                <c:pt idx="12">
                  <c:v>WIOA Adult</c:v>
                </c:pt>
                <c:pt idx="13">
                  <c:v>Direct Appropriation</c:v>
                </c:pt>
                <c:pt idx="14">
                  <c:v>Pathways 2 Prosperity</c:v>
                </c:pt>
              </c:strCache>
            </c:strRef>
          </c:cat>
          <c:val>
            <c:numRef>
              <c:f>'Pivot # of Grants Monitored'!$B$4:$B$19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10</c:v>
                </c:pt>
                <c:pt idx="10">
                  <c:v>17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BA-415B-8E3D-BF12E67F3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721084095"/>
        <c:axId val="1721089503"/>
      </c:barChart>
      <c:catAx>
        <c:axId val="172108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089503"/>
        <c:crosses val="autoZero"/>
        <c:auto val="1"/>
        <c:lblAlgn val="ctr"/>
        <c:lblOffset val="100"/>
        <c:noMultiLvlLbl val="0"/>
      </c:catAx>
      <c:valAx>
        <c:axId val="17210895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1084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85A49-FAE7-4E4E-A7AF-5A248209C09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8E0BB-B303-4EB2-B3B9-3C66EA586045}">
      <dgm:prSet/>
      <dgm:spPr/>
      <dgm:t>
        <a:bodyPr/>
        <a:lstStyle/>
        <a:p>
          <a:pPr marL="0" marR="0" lvl="0" indent="0" algn="l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Oversee and Administer Minnesota’s  Federal and State Workforce Development Programs </a:t>
          </a:r>
        </a:p>
        <a:p>
          <a:pPr marL="0" lvl="0" algn="ctr" defTabSz="88900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CBDD2560-EB99-4172-B1EC-18774CB2B0C9}" type="parTrans" cxnId="{712F6CD2-D895-41A8-AD93-7222EDBF7345}">
      <dgm:prSet/>
      <dgm:spPr/>
      <dgm:t>
        <a:bodyPr/>
        <a:lstStyle/>
        <a:p>
          <a:endParaRPr lang="en-US"/>
        </a:p>
      </dgm:t>
    </dgm:pt>
    <dgm:pt modelId="{7234C148-A10D-4A9D-96B4-0BDAB8D202CF}" type="sibTrans" cxnId="{712F6CD2-D895-41A8-AD93-7222EDBF7345}">
      <dgm:prSet/>
      <dgm:spPr/>
      <dgm:t>
        <a:bodyPr/>
        <a:lstStyle/>
        <a:p>
          <a:endParaRPr lang="en-US"/>
        </a:p>
      </dgm:t>
    </dgm:pt>
    <dgm:pt modelId="{EE943559-51C1-4517-9399-E4A37B89C311}">
      <dgm:prSet/>
      <dgm:spPr/>
      <dgm:t>
        <a:bodyPr/>
        <a:lstStyle/>
        <a:p>
          <a:pPr marL="0" marR="0" lvl="0" indent="0" algn="l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Align Services and Activities with DEED’s Mission and Vision Statements, and Opportunities and Key Results</a:t>
          </a:r>
        </a:p>
        <a:p>
          <a:pPr algn="ctr"/>
          <a:endParaRPr lang="en-US" dirty="0"/>
        </a:p>
      </dgm:t>
    </dgm:pt>
    <dgm:pt modelId="{818AEBF3-A0EC-4A5F-B0A4-1593DABCDF7D}" type="parTrans" cxnId="{6FE58119-7A6F-4888-AF98-32DF18CBC72B}">
      <dgm:prSet/>
      <dgm:spPr/>
      <dgm:t>
        <a:bodyPr/>
        <a:lstStyle/>
        <a:p>
          <a:endParaRPr lang="en-US"/>
        </a:p>
      </dgm:t>
    </dgm:pt>
    <dgm:pt modelId="{AB4629E3-6CBE-4147-9926-73B612768746}" type="sibTrans" cxnId="{6FE58119-7A6F-4888-AF98-32DF18CBC72B}">
      <dgm:prSet/>
      <dgm:spPr/>
      <dgm:t>
        <a:bodyPr/>
        <a:lstStyle/>
        <a:p>
          <a:endParaRPr lang="en-US"/>
        </a:p>
      </dgm:t>
    </dgm:pt>
    <dgm:pt modelId="{5E34326B-F262-4E51-BBB1-B3D4DBE079C4}">
      <dgm:prSet/>
      <dgm:spPr/>
      <dgm:t>
        <a:bodyPr/>
        <a:lstStyle/>
        <a:p>
          <a:pPr marL="0" marR="0" lvl="0" indent="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dirty="0"/>
            <a:t>Grant Make Hundreds of Workforce Development Grants and Ensure Reimbursements are Executed in a Timely Manner</a:t>
          </a:r>
        </a:p>
      </dgm:t>
    </dgm:pt>
    <dgm:pt modelId="{40CAE6FE-1396-40C6-9386-4A1107EA945F}" type="parTrans" cxnId="{04E161FF-4021-4FEB-A586-E32A1AD48FCE}">
      <dgm:prSet/>
      <dgm:spPr/>
      <dgm:t>
        <a:bodyPr/>
        <a:lstStyle/>
        <a:p>
          <a:endParaRPr lang="en-US"/>
        </a:p>
      </dgm:t>
    </dgm:pt>
    <dgm:pt modelId="{2B650B4B-7971-4FCC-89A5-24ACDA8CAAD2}" type="sibTrans" cxnId="{04E161FF-4021-4FEB-A586-E32A1AD48FCE}">
      <dgm:prSet/>
      <dgm:spPr/>
      <dgm:t>
        <a:bodyPr/>
        <a:lstStyle/>
        <a:p>
          <a:endParaRPr lang="en-US"/>
        </a:p>
      </dgm:t>
    </dgm:pt>
    <dgm:pt modelId="{5377504C-B179-49CC-BC6C-F7DA70B9156C}">
      <dgm:prSet/>
      <dgm:spPr/>
      <dgm:t>
        <a:bodyPr/>
        <a:lstStyle/>
        <a:p>
          <a:pPr algn="l"/>
          <a:r>
            <a:rPr lang="en-US" dirty="0"/>
            <a:t>Develop Program Models with Partners and  Conduct Resource Development Activities</a:t>
          </a:r>
        </a:p>
      </dgm:t>
    </dgm:pt>
    <dgm:pt modelId="{DCD27917-39C8-47B1-92A1-F89CF0E1A959}" type="parTrans" cxnId="{6DC40BC4-35FD-4260-8FF6-6A4554FC0928}">
      <dgm:prSet/>
      <dgm:spPr/>
      <dgm:t>
        <a:bodyPr/>
        <a:lstStyle/>
        <a:p>
          <a:endParaRPr lang="en-US"/>
        </a:p>
      </dgm:t>
    </dgm:pt>
    <dgm:pt modelId="{35FA8545-70D2-4314-B495-096584716AB0}" type="sibTrans" cxnId="{6DC40BC4-35FD-4260-8FF6-6A4554FC0928}">
      <dgm:prSet/>
      <dgm:spPr/>
      <dgm:t>
        <a:bodyPr/>
        <a:lstStyle/>
        <a:p>
          <a:endParaRPr lang="en-US"/>
        </a:p>
      </dgm:t>
    </dgm:pt>
    <dgm:pt modelId="{9EB56F19-05B4-4712-8A60-79FD617F226A}">
      <dgm:prSet/>
      <dgm:spPr/>
      <dgm:t>
        <a:bodyPr/>
        <a:lstStyle/>
        <a:p>
          <a:pPr algn="ctr"/>
          <a:endParaRPr lang="en-US" dirty="0"/>
        </a:p>
        <a:p>
          <a:pPr algn="l"/>
          <a:r>
            <a:rPr lang="en-US" dirty="0"/>
            <a:t>Routinely Review</a:t>
          </a:r>
        </a:p>
        <a:p>
          <a:pPr algn="l"/>
          <a:r>
            <a:rPr lang="en-US" dirty="0"/>
            <a:t>Interpret Federal and State Laws Order to Conduct Meaningful Program  and Fiscal Monitoring so Partners can be Successful in Delivering Services</a:t>
          </a:r>
        </a:p>
      </dgm:t>
    </dgm:pt>
    <dgm:pt modelId="{E7334EFE-DB37-41AD-B3C9-B7D8C280A401}" type="parTrans" cxnId="{B1F96FD4-66FC-4416-A8B4-DD955FF77B81}">
      <dgm:prSet/>
      <dgm:spPr/>
      <dgm:t>
        <a:bodyPr/>
        <a:lstStyle/>
        <a:p>
          <a:endParaRPr lang="en-US"/>
        </a:p>
      </dgm:t>
    </dgm:pt>
    <dgm:pt modelId="{0BB0228F-F1F8-4295-83BC-CD20B7035D95}" type="sibTrans" cxnId="{B1F96FD4-66FC-4416-A8B4-DD955FF77B81}">
      <dgm:prSet/>
      <dgm:spPr/>
      <dgm:t>
        <a:bodyPr/>
        <a:lstStyle/>
        <a:p>
          <a:endParaRPr lang="en-US"/>
        </a:p>
      </dgm:t>
    </dgm:pt>
    <dgm:pt modelId="{078AE2EB-C5EC-4880-B245-8E0232C189DC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Provide Rapid Response and Employer Engagement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Services   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415BB680-8333-4103-9079-362682C96D12}" type="parTrans" cxnId="{82CB61EC-FFD0-4657-939E-B4F84B62C9E9}">
      <dgm:prSet/>
      <dgm:spPr/>
      <dgm:t>
        <a:bodyPr/>
        <a:lstStyle/>
        <a:p>
          <a:endParaRPr lang="en-US"/>
        </a:p>
      </dgm:t>
    </dgm:pt>
    <dgm:pt modelId="{D3A64E4A-5582-46D7-8B54-0640B3371F58}" type="sibTrans" cxnId="{82CB61EC-FFD0-4657-939E-B4F84B62C9E9}">
      <dgm:prSet/>
      <dgm:spPr/>
      <dgm:t>
        <a:bodyPr/>
        <a:lstStyle/>
        <a:p>
          <a:endParaRPr lang="en-US"/>
        </a:p>
      </dgm:t>
    </dgm:pt>
    <dgm:pt modelId="{84F5B688-F68D-4CF2-AA9C-A080F296D2F3}" type="pres">
      <dgm:prSet presAssocID="{36C85A49-FAE7-4E4E-A7AF-5A248209C095}" presName="Name0" presStyleCnt="0">
        <dgm:presLayoutVars>
          <dgm:dir/>
          <dgm:resizeHandles val="exact"/>
        </dgm:presLayoutVars>
      </dgm:prSet>
      <dgm:spPr/>
    </dgm:pt>
    <dgm:pt modelId="{04B65BD3-0CBA-4991-96F9-58A653695DDE}" type="pres">
      <dgm:prSet presAssocID="{8628E0BB-B303-4EB2-B3B9-3C66EA586045}" presName="node" presStyleLbl="node1" presStyleIdx="0" presStyleCnt="6">
        <dgm:presLayoutVars>
          <dgm:bulletEnabled val="1"/>
        </dgm:presLayoutVars>
      </dgm:prSet>
      <dgm:spPr/>
    </dgm:pt>
    <dgm:pt modelId="{3963E6E7-B5BF-402A-9B8C-49278F182725}" type="pres">
      <dgm:prSet presAssocID="{7234C148-A10D-4A9D-96B4-0BDAB8D202CF}" presName="sibTrans" presStyleCnt="0"/>
      <dgm:spPr/>
    </dgm:pt>
    <dgm:pt modelId="{D0726FEF-96F1-4036-B11E-5F2225B05184}" type="pres">
      <dgm:prSet presAssocID="{EE943559-51C1-4517-9399-E4A37B89C311}" presName="node" presStyleLbl="node1" presStyleIdx="1" presStyleCnt="6" custLinFactNeighborX="7181" custLinFactNeighborY="-609">
        <dgm:presLayoutVars>
          <dgm:bulletEnabled val="1"/>
        </dgm:presLayoutVars>
      </dgm:prSet>
      <dgm:spPr/>
    </dgm:pt>
    <dgm:pt modelId="{693B06C3-9AC0-440F-A39E-78192E978180}" type="pres">
      <dgm:prSet presAssocID="{AB4629E3-6CBE-4147-9926-73B612768746}" presName="sibTrans" presStyleCnt="0"/>
      <dgm:spPr/>
    </dgm:pt>
    <dgm:pt modelId="{EB6A1D93-C90A-4BA2-AA35-53EA7F28EAD8}" type="pres">
      <dgm:prSet presAssocID="{5E34326B-F262-4E51-BBB1-B3D4DBE079C4}" presName="node" presStyleLbl="node1" presStyleIdx="2" presStyleCnt="6">
        <dgm:presLayoutVars>
          <dgm:bulletEnabled val="1"/>
        </dgm:presLayoutVars>
      </dgm:prSet>
      <dgm:spPr/>
    </dgm:pt>
    <dgm:pt modelId="{CB3D9B47-8B52-46B6-90C8-3EF5ACFC7184}" type="pres">
      <dgm:prSet presAssocID="{2B650B4B-7971-4FCC-89A5-24ACDA8CAAD2}" presName="sibTrans" presStyleCnt="0"/>
      <dgm:spPr/>
    </dgm:pt>
    <dgm:pt modelId="{F5724CDD-8C6B-4D57-AFCC-E7BC74B5A19E}" type="pres">
      <dgm:prSet presAssocID="{5377504C-B179-49CC-BC6C-F7DA70B9156C}" presName="node" presStyleLbl="node1" presStyleIdx="3" presStyleCnt="6">
        <dgm:presLayoutVars>
          <dgm:bulletEnabled val="1"/>
        </dgm:presLayoutVars>
      </dgm:prSet>
      <dgm:spPr/>
    </dgm:pt>
    <dgm:pt modelId="{120D8E00-1EBD-4DB0-B3A6-74BD3D099FC1}" type="pres">
      <dgm:prSet presAssocID="{35FA8545-70D2-4314-B495-096584716AB0}" presName="sibTrans" presStyleCnt="0"/>
      <dgm:spPr/>
    </dgm:pt>
    <dgm:pt modelId="{F1D8328B-30B5-4A48-A079-9E7BF220FD97}" type="pres">
      <dgm:prSet presAssocID="{9EB56F19-05B4-4712-8A60-79FD617F226A}" presName="node" presStyleLbl="node1" presStyleIdx="4" presStyleCnt="6">
        <dgm:presLayoutVars>
          <dgm:bulletEnabled val="1"/>
        </dgm:presLayoutVars>
      </dgm:prSet>
      <dgm:spPr/>
    </dgm:pt>
    <dgm:pt modelId="{1FE0274E-A9B1-478A-AADF-BE647E6142C1}" type="pres">
      <dgm:prSet presAssocID="{0BB0228F-F1F8-4295-83BC-CD20B7035D95}" presName="sibTrans" presStyleCnt="0"/>
      <dgm:spPr/>
    </dgm:pt>
    <dgm:pt modelId="{59C90A7F-854D-45E5-96B9-4363702D8D6E}" type="pres">
      <dgm:prSet presAssocID="{078AE2EB-C5EC-4880-B245-8E0232C18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6FE58119-7A6F-4888-AF98-32DF18CBC72B}" srcId="{36C85A49-FAE7-4E4E-A7AF-5A248209C095}" destId="{EE943559-51C1-4517-9399-E4A37B89C311}" srcOrd="1" destOrd="0" parTransId="{818AEBF3-A0EC-4A5F-B0A4-1593DABCDF7D}" sibTransId="{AB4629E3-6CBE-4147-9926-73B612768746}"/>
    <dgm:cxn modelId="{C2F0C351-1442-4739-8EAC-C2AB1DEB469B}" type="presOf" srcId="{5E34326B-F262-4E51-BBB1-B3D4DBE079C4}" destId="{EB6A1D93-C90A-4BA2-AA35-53EA7F28EAD8}" srcOrd="0" destOrd="0" presId="urn:microsoft.com/office/officeart/2005/8/layout/hList6"/>
    <dgm:cxn modelId="{2AC7A48A-4EDC-4F1B-8444-C2FBE1055468}" type="presOf" srcId="{36C85A49-FAE7-4E4E-A7AF-5A248209C095}" destId="{84F5B688-F68D-4CF2-AA9C-A080F296D2F3}" srcOrd="0" destOrd="0" presId="urn:microsoft.com/office/officeart/2005/8/layout/hList6"/>
    <dgm:cxn modelId="{F0ABA8A0-E5D5-4FED-9E02-AFDA56DEA151}" type="presOf" srcId="{078AE2EB-C5EC-4880-B245-8E0232C189DC}" destId="{59C90A7F-854D-45E5-96B9-4363702D8D6E}" srcOrd="0" destOrd="0" presId="urn:microsoft.com/office/officeart/2005/8/layout/hList6"/>
    <dgm:cxn modelId="{C540B2A1-4DA1-4580-8AAF-D7935447C035}" type="presOf" srcId="{8628E0BB-B303-4EB2-B3B9-3C66EA586045}" destId="{04B65BD3-0CBA-4991-96F9-58A653695DDE}" srcOrd="0" destOrd="0" presId="urn:microsoft.com/office/officeart/2005/8/layout/hList6"/>
    <dgm:cxn modelId="{6DC40BC4-35FD-4260-8FF6-6A4554FC0928}" srcId="{36C85A49-FAE7-4E4E-A7AF-5A248209C095}" destId="{5377504C-B179-49CC-BC6C-F7DA70B9156C}" srcOrd="3" destOrd="0" parTransId="{DCD27917-39C8-47B1-92A1-F89CF0E1A959}" sibTransId="{35FA8545-70D2-4314-B495-096584716AB0}"/>
    <dgm:cxn modelId="{D0E7BCC9-B1CC-4B32-8777-55C74203FAF7}" type="presOf" srcId="{9EB56F19-05B4-4712-8A60-79FD617F226A}" destId="{F1D8328B-30B5-4A48-A079-9E7BF220FD97}" srcOrd="0" destOrd="0" presId="urn:microsoft.com/office/officeart/2005/8/layout/hList6"/>
    <dgm:cxn modelId="{712F6CD2-D895-41A8-AD93-7222EDBF7345}" srcId="{36C85A49-FAE7-4E4E-A7AF-5A248209C095}" destId="{8628E0BB-B303-4EB2-B3B9-3C66EA586045}" srcOrd="0" destOrd="0" parTransId="{CBDD2560-EB99-4172-B1EC-18774CB2B0C9}" sibTransId="{7234C148-A10D-4A9D-96B4-0BDAB8D202CF}"/>
    <dgm:cxn modelId="{84E714D4-F0F8-4647-9EDC-3DE7FF6BA4E9}" type="presOf" srcId="{5377504C-B179-49CC-BC6C-F7DA70B9156C}" destId="{F5724CDD-8C6B-4D57-AFCC-E7BC74B5A19E}" srcOrd="0" destOrd="0" presId="urn:microsoft.com/office/officeart/2005/8/layout/hList6"/>
    <dgm:cxn modelId="{B1F96FD4-66FC-4416-A8B4-DD955FF77B81}" srcId="{36C85A49-FAE7-4E4E-A7AF-5A248209C095}" destId="{9EB56F19-05B4-4712-8A60-79FD617F226A}" srcOrd="4" destOrd="0" parTransId="{E7334EFE-DB37-41AD-B3C9-B7D8C280A401}" sibTransId="{0BB0228F-F1F8-4295-83BC-CD20B7035D95}"/>
    <dgm:cxn modelId="{3C90B5DD-CA36-48BB-9866-19DD479B5A20}" type="presOf" srcId="{EE943559-51C1-4517-9399-E4A37B89C311}" destId="{D0726FEF-96F1-4036-B11E-5F2225B05184}" srcOrd="0" destOrd="0" presId="urn:microsoft.com/office/officeart/2005/8/layout/hList6"/>
    <dgm:cxn modelId="{82CB61EC-FFD0-4657-939E-B4F84B62C9E9}" srcId="{36C85A49-FAE7-4E4E-A7AF-5A248209C095}" destId="{078AE2EB-C5EC-4880-B245-8E0232C189DC}" srcOrd="5" destOrd="0" parTransId="{415BB680-8333-4103-9079-362682C96D12}" sibTransId="{D3A64E4A-5582-46D7-8B54-0640B3371F58}"/>
    <dgm:cxn modelId="{04E161FF-4021-4FEB-A586-E32A1AD48FCE}" srcId="{36C85A49-FAE7-4E4E-A7AF-5A248209C095}" destId="{5E34326B-F262-4E51-BBB1-B3D4DBE079C4}" srcOrd="2" destOrd="0" parTransId="{40CAE6FE-1396-40C6-9386-4A1107EA945F}" sibTransId="{2B650B4B-7971-4FCC-89A5-24ACDA8CAAD2}"/>
    <dgm:cxn modelId="{0C79B53C-EE0E-4BB3-A337-C26A64E0689F}" type="presParOf" srcId="{84F5B688-F68D-4CF2-AA9C-A080F296D2F3}" destId="{04B65BD3-0CBA-4991-96F9-58A653695DDE}" srcOrd="0" destOrd="0" presId="urn:microsoft.com/office/officeart/2005/8/layout/hList6"/>
    <dgm:cxn modelId="{37877E4A-A786-478E-B2C2-24EB6A3547D1}" type="presParOf" srcId="{84F5B688-F68D-4CF2-AA9C-A080F296D2F3}" destId="{3963E6E7-B5BF-402A-9B8C-49278F182725}" srcOrd="1" destOrd="0" presId="urn:microsoft.com/office/officeart/2005/8/layout/hList6"/>
    <dgm:cxn modelId="{23BBE48F-2AEC-41A9-A715-1077BB99E9C4}" type="presParOf" srcId="{84F5B688-F68D-4CF2-AA9C-A080F296D2F3}" destId="{D0726FEF-96F1-4036-B11E-5F2225B05184}" srcOrd="2" destOrd="0" presId="urn:microsoft.com/office/officeart/2005/8/layout/hList6"/>
    <dgm:cxn modelId="{1B4A9821-CD92-42E5-995D-F46E012C6EEC}" type="presParOf" srcId="{84F5B688-F68D-4CF2-AA9C-A080F296D2F3}" destId="{693B06C3-9AC0-440F-A39E-78192E978180}" srcOrd="3" destOrd="0" presId="urn:microsoft.com/office/officeart/2005/8/layout/hList6"/>
    <dgm:cxn modelId="{85B568C5-DD2A-442C-A554-7A67695D7501}" type="presParOf" srcId="{84F5B688-F68D-4CF2-AA9C-A080F296D2F3}" destId="{EB6A1D93-C90A-4BA2-AA35-53EA7F28EAD8}" srcOrd="4" destOrd="0" presId="urn:microsoft.com/office/officeart/2005/8/layout/hList6"/>
    <dgm:cxn modelId="{D402B79A-EEC1-4973-8BBA-6113B2B07988}" type="presParOf" srcId="{84F5B688-F68D-4CF2-AA9C-A080F296D2F3}" destId="{CB3D9B47-8B52-46B6-90C8-3EF5ACFC7184}" srcOrd="5" destOrd="0" presId="urn:microsoft.com/office/officeart/2005/8/layout/hList6"/>
    <dgm:cxn modelId="{C05BB0C0-00D3-4396-95BB-09FB108B9BFC}" type="presParOf" srcId="{84F5B688-F68D-4CF2-AA9C-A080F296D2F3}" destId="{F5724CDD-8C6B-4D57-AFCC-E7BC74B5A19E}" srcOrd="6" destOrd="0" presId="urn:microsoft.com/office/officeart/2005/8/layout/hList6"/>
    <dgm:cxn modelId="{BE750C9D-0247-4566-91AE-D24A6A49A270}" type="presParOf" srcId="{84F5B688-F68D-4CF2-AA9C-A080F296D2F3}" destId="{120D8E00-1EBD-4DB0-B3A6-74BD3D099FC1}" srcOrd="7" destOrd="0" presId="urn:microsoft.com/office/officeart/2005/8/layout/hList6"/>
    <dgm:cxn modelId="{273DA762-6D77-4E90-B470-382D409E1255}" type="presParOf" srcId="{84F5B688-F68D-4CF2-AA9C-A080F296D2F3}" destId="{F1D8328B-30B5-4A48-A079-9E7BF220FD97}" srcOrd="8" destOrd="0" presId="urn:microsoft.com/office/officeart/2005/8/layout/hList6"/>
    <dgm:cxn modelId="{838B21BE-3620-4C86-8565-62621CA3D689}" type="presParOf" srcId="{84F5B688-F68D-4CF2-AA9C-A080F296D2F3}" destId="{1FE0274E-A9B1-478A-AADF-BE647E6142C1}" srcOrd="9" destOrd="0" presId="urn:microsoft.com/office/officeart/2005/8/layout/hList6"/>
    <dgm:cxn modelId="{78B4D497-40BD-4AF7-BABC-F47CA6531267}" type="presParOf" srcId="{84F5B688-F68D-4CF2-AA9C-A080F296D2F3}" destId="{59C90A7F-854D-45E5-96B9-4363702D8D6E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95FBB-BC75-4180-9DAD-BB4319A983CD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37FAF0-FC4F-4358-9445-05E02564105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>
              <a:latin typeface="Calibri"/>
            </a:rPr>
            <a:t>Focused</a:t>
          </a:r>
          <a:r>
            <a:rPr lang="en-US" dirty="0"/>
            <a:t> on the Customer  and Worked Closely with Partners to Ensure Services </a:t>
          </a:r>
        </a:p>
        <a:p>
          <a:r>
            <a:rPr lang="en-US" dirty="0"/>
            <a:t>Continued to be Provided</a:t>
          </a:r>
        </a:p>
      </dgm:t>
    </dgm:pt>
    <dgm:pt modelId="{70DE2F7B-F1A6-4BE8-A5FB-735FC26FA419}" type="parTrans" cxnId="{AC98E20F-2CBA-44DB-B2CD-249771803F71}">
      <dgm:prSet/>
      <dgm:spPr/>
      <dgm:t>
        <a:bodyPr/>
        <a:lstStyle/>
        <a:p>
          <a:endParaRPr lang="en-US"/>
        </a:p>
      </dgm:t>
    </dgm:pt>
    <dgm:pt modelId="{125DF5EC-9870-4453-8E5E-A33DBE15A5CC}" type="sibTrans" cxnId="{AC98E20F-2CBA-44DB-B2CD-249771803F71}">
      <dgm:prSet/>
      <dgm:spPr/>
      <dgm:t>
        <a:bodyPr/>
        <a:lstStyle/>
        <a:p>
          <a:endParaRPr lang="en-US"/>
        </a:p>
      </dgm:t>
    </dgm:pt>
    <dgm:pt modelId="{438EC1D5-60A4-471B-9929-14794005CD33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rPr>
            <a:t>Maintained a Goal of Achieving Equity/Serving Populations with Significant Barriers</a:t>
          </a:r>
          <a:endParaRPr lang="en-US" dirty="0"/>
        </a:p>
      </dgm:t>
    </dgm:pt>
    <dgm:pt modelId="{3F75AB99-D8AE-4911-A0DA-677E4A42FED8}" type="parTrans" cxnId="{D2322EAC-4DDF-4756-9840-D4C84E702223}">
      <dgm:prSet/>
      <dgm:spPr/>
      <dgm:t>
        <a:bodyPr/>
        <a:lstStyle/>
        <a:p>
          <a:endParaRPr lang="en-US"/>
        </a:p>
      </dgm:t>
    </dgm:pt>
    <dgm:pt modelId="{BFB1D51F-9642-41C3-A59E-9CE68294C516}" type="sibTrans" cxnId="{D2322EAC-4DDF-4756-9840-D4C84E702223}">
      <dgm:prSet/>
      <dgm:spPr/>
      <dgm:t>
        <a:bodyPr/>
        <a:lstStyle/>
        <a:p>
          <a:endParaRPr lang="en-US"/>
        </a:p>
      </dgm:t>
    </dgm:pt>
    <dgm:pt modelId="{19CA82D8-830A-425B-81DB-77B4BC36A9B6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en-US" dirty="0"/>
            <a:t>Swiftly Reimagined Services and Quickly Pivoted to a Virtual Services Delivery Model</a:t>
          </a:r>
        </a:p>
      </dgm:t>
    </dgm:pt>
    <dgm:pt modelId="{94DA228C-C93E-4C0C-B51C-9B890A423084}" type="parTrans" cxnId="{E87B2C22-E25A-4789-B3AF-B657D202D184}">
      <dgm:prSet/>
      <dgm:spPr/>
      <dgm:t>
        <a:bodyPr/>
        <a:lstStyle/>
        <a:p>
          <a:endParaRPr lang="en-US"/>
        </a:p>
      </dgm:t>
    </dgm:pt>
    <dgm:pt modelId="{9C93B9E4-D23E-49B9-A3AA-72DF406F36F0}" type="sibTrans" cxnId="{E87B2C22-E25A-4789-B3AF-B657D202D184}">
      <dgm:prSet/>
      <dgm:spPr/>
      <dgm:t>
        <a:bodyPr/>
        <a:lstStyle/>
        <a:p>
          <a:endParaRPr lang="en-US"/>
        </a:p>
      </dgm:t>
    </dgm:pt>
    <dgm:pt modelId="{3B35DAFA-98A4-4810-8FBD-AB57CA899124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en-US" dirty="0"/>
            <a:t>Maintained Regular Communication with Federal Partners and with Grantees</a:t>
          </a:r>
        </a:p>
      </dgm:t>
    </dgm:pt>
    <dgm:pt modelId="{63638E21-2D4E-43B6-ABE4-6B5D5472ACD9}" type="parTrans" cxnId="{F666A310-4319-47B6-B95D-286AEE4C0F7B}">
      <dgm:prSet/>
      <dgm:spPr/>
      <dgm:t>
        <a:bodyPr/>
        <a:lstStyle/>
        <a:p>
          <a:endParaRPr lang="en-US"/>
        </a:p>
      </dgm:t>
    </dgm:pt>
    <dgm:pt modelId="{DFADA39A-957E-4583-81A1-37F22D8BE27F}" type="sibTrans" cxnId="{F666A310-4319-47B6-B95D-286AEE4C0F7B}">
      <dgm:prSet/>
      <dgm:spPr/>
      <dgm:t>
        <a:bodyPr/>
        <a:lstStyle/>
        <a:p>
          <a:endParaRPr lang="en-US"/>
        </a:p>
      </dgm:t>
    </dgm:pt>
    <dgm:pt modelId="{D934942A-4391-444F-ADA4-19B4E009C925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n-US" dirty="0"/>
            <a:t>Enhanced Employer Engagement Efforts</a:t>
          </a:r>
        </a:p>
      </dgm:t>
    </dgm:pt>
    <dgm:pt modelId="{B0AB5594-CEAA-4B69-92D0-4D68B000677E}" type="parTrans" cxnId="{A19101D1-DE9C-4915-B8C2-F1809223E498}">
      <dgm:prSet/>
      <dgm:spPr/>
      <dgm:t>
        <a:bodyPr/>
        <a:lstStyle/>
        <a:p>
          <a:endParaRPr lang="en-US"/>
        </a:p>
      </dgm:t>
    </dgm:pt>
    <dgm:pt modelId="{EBE153AC-7B83-4266-A07A-19800B38CE9C}" type="sibTrans" cxnId="{A19101D1-DE9C-4915-B8C2-F1809223E498}">
      <dgm:prSet/>
      <dgm:spPr/>
      <dgm:t>
        <a:bodyPr/>
        <a:lstStyle/>
        <a:p>
          <a:endParaRPr lang="en-US"/>
        </a:p>
      </dgm:t>
    </dgm:pt>
    <dgm:pt modelId="{27145995-8827-4FAC-A3EA-E74FB6FDEFAB}" type="pres">
      <dgm:prSet presAssocID="{24D95FBB-BC75-4180-9DAD-BB4319A983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FA0F41-F887-4695-8DEC-80F6BE107BF3}" type="pres">
      <dgm:prSet presAssocID="{7337FAF0-FC4F-4358-9445-05E025641053}" presName="hierRoot1" presStyleCnt="0">
        <dgm:presLayoutVars>
          <dgm:hierBranch val="init"/>
        </dgm:presLayoutVars>
      </dgm:prSet>
      <dgm:spPr/>
    </dgm:pt>
    <dgm:pt modelId="{21E05FF3-102D-4BBE-BCF6-D8C9F75ACC32}" type="pres">
      <dgm:prSet presAssocID="{7337FAF0-FC4F-4358-9445-05E025641053}" presName="rootComposite1" presStyleCnt="0"/>
      <dgm:spPr/>
    </dgm:pt>
    <dgm:pt modelId="{B6D0C812-BAE3-440D-9C84-98CC0F661EEF}" type="pres">
      <dgm:prSet presAssocID="{7337FAF0-FC4F-4358-9445-05E025641053}" presName="rootText1" presStyleLbl="node0" presStyleIdx="0" presStyleCnt="1" custLinFactNeighborX="-3913" custLinFactNeighborY="-21912">
        <dgm:presLayoutVars>
          <dgm:chPref val="3"/>
        </dgm:presLayoutVars>
      </dgm:prSet>
      <dgm:spPr/>
    </dgm:pt>
    <dgm:pt modelId="{F9B634D9-69F1-47CA-880C-CFD9D025EA7E}" type="pres">
      <dgm:prSet presAssocID="{7337FAF0-FC4F-4358-9445-05E025641053}" presName="rootConnector1" presStyleLbl="node1" presStyleIdx="0" presStyleCnt="0"/>
      <dgm:spPr/>
    </dgm:pt>
    <dgm:pt modelId="{ECCD00C0-8267-48AE-8DA3-C23259E684F2}" type="pres">
      <dgm:prSet presAssocID="{7337FAF0-FC4F-4358-9445-05E025641053}" presName="hierChild2" presStyleCnt="0"/>
      <dgm:spPr/>
    </dgm:pt>
    <dgm:pt modelId="{4046E465-5A59-4630-90C5-566EEFDCDF0B}" type="pres">
      <dgm:prSet presAssocID="{3F75AB99-D8AE-4911-A0DA-677E4A42FED8}" presName="Name37" presStyleLbl="parChTrans1D2" presStyleIdx="0" presStyleCnt="4"/>
      <dgm:spPr/>
    </dgm:pt>
    <dgm:pt modelId="{84321AF7-8D16-45A2-AA1E-4393ADCD88DD}" type="pres">
      <dgm:prSet presAssocID="{438EC1D5-60A4-471B-9929-14794005CD33}" presName="hierRoot2" presStyleCnt="0">
        <dgm:presLayoutVars>
          <dgm:hierBranch val="init"/>
        </dgm:presLayoutVars>
      </dgm:prSet>
      <dgm:spPr/>
    </dgm:pt>
    <dgm:pt modelId="{92792B1C-CCEA-4CC5-AFDF-153A835462F9}" type="pres">
      <dgm:prSet presAssocID="{438EC1D5-60A4-471B-9929-14794005CD33}" presName="rootComposite" presStyleCnt="0"/>
      <dgm:spPr/>
    </dgm:pt>
    <dgm:pt modelId="{44228CFD-2FB4-48F9-85D8-4346F344C87B}" type="pres">
      <dgm:prSet presAssocID="{438EC1D5-60A4-471B-9929-14794005CD33}" presName="rootText" presStyleLbl="node2" presStyleIdx="0" presStyleCnt="4">
        <dgm:presLayoutVars>
          <dgm:chPref val="3"/>
        </dgm:presLayoutVars>
      </dgm:prSet>
      <dgm:spPr/>
    </dgm:pt>
    <dgm:pt modelId="{52ECB50D-C11B-43E9-B070-4FF4803BB24B}" type="pres">
      <dgm:prSet presAssocID="{438EC1D5-60A4-471B-9929-14794005CD33}" presName="rootConnector" presStyleLbl="node2" presStyleIdx="0" presStyleCnt="4"/>
      <dgm:spPr/>
    </dgm:pt>
    <dgm:pt modelId="{63187E93-BB6D-4866-978C-9482191890DC}" type="pres">
      <dgm:prSet presAssocID="{438EC1D5-60A4-471B-9929-14794005CD33}" presName="hierChild4" presStyleCnt="0"/>
      <dgm:spPr/>
    </dgm:pt>
    <dgm:pt modelId="{3068B861-E641-40B3-9F61-26EA9CAFD8B8}" type="pres">
      <dgm:prSet presAssocID="{438EC1D5-60A4-471B-9929-14794005CD33}" presName="hierChild5" presStyleCnt="0"/>
      <dgm:spPr/>
    </dgm:pt>
    <dgm:pt modelId="{19FD8ADD-6D0C-4803-A45C-9AFFEBE4BF4C}" type="pres">
      <dgm:prSet presAssocID="{94DA228C-C93E-4C0C-B51C-9B890A423084}" presName="Name37" presStyleLbl="parChTrans1D2" presStyleIdx="1" presStyleCnt="4"/>
      <dgm:spPr/>
    </dgm:pt>
    <dgm:pt modelId="{C117F1E2-3EED-49EE-93A1-FA8CEC14D31F}" type="pres">
      <dgm:prSet presAssocID="{19CA82D8-830A-425B-81DB-77B4BC36A9B6}" presName="hierRoot2" presStyleCnt="0">
        <dgm:presLayoutVars>
          <dgm:hierBranch val="init"/>
        </dgm:presLayoutVars>
      </dgm:prSet>
      <dgm:spPr/>
    </dgm:pt>
    <dgm:pt modelId="{E0BF7843-62AD-430A-8207-8C033F46984B}" type="pres">
      <dgm:prSet presAssocID="{19CA82D8-830A-425B-81DB-77B4BC36A9B6}" presName="rootComposite" presStyleCnt="0"/>
      <dgm:spPr/>
    </dgm:pt>
    <dgm:pt modelId="{1C716C64-5F2D-4083-B0DD-DC4D5732443F}" type="pres">
      <dgm:prSet presAssocID="{19CA82D8-830A-425B-81DB-77B4BC36A9B6}" presName="rootText" presStyleLbl="node2" presStyleIdx="1" presStyleCnt="4">
        <dgm:presLayoutVars>
          <dgm:chPref val="3"/>
        </dgm:presLayoutVars>
      </dgm:prSet>
      <dgm:spPr/>
    </dgm:pt>
    <dgm:pt modelId="{DB439AA5-0256-402D-8681-B9257B7ED394}" type="pres">
      <dgm:prSet presAssocID="{19CA82D8-830A-425B-81DB-77B4BC36A9B6}" presName="rootConnector" presStyleLbl="node2" presStyleIdx="1" presStyleCnt="4"/>
      <dgm:spPr/>
    </dgm:pt>
    <dgm:pt modelId="{EA43A14E-F9D8-4AD9-9A0E-5BF39D79B635}" type="pres">
      <dgm:prSet presAssocID="{19CA82D8-830A-425B-81DB-77B4BC36A9B6}" presName="hierChild4" presStyleCnt="0"/>
      <dgm:spPr/>
    </dgm:pt>
    <dgm:pt modelId="{2C56350A-ED2D-4F3A-839A-52A40D6A16A4}" type="pres">
      <dgm:prSet presAssocID="{19CA82D8-830A-425B-81DB-77B4BC36A9B6}" presName="hierChild5" presStyleCnt="0"/>
      <dgm:spPr/>
    </dgm:pt>
    <dgm:pt modelId="{A90B2922-98AE-4422-AB49-B0FD18473DF4}" type="pres">
      <dgm:prSet presAssocID="{63638E21-2D4E-43B6-ABE4-6B5D5472ACD9}" presName="Name37" presStyleLbl="parChTrans1D2" presStyleIdx="2" presStyleCnt="4"/>
      <dgm:spPr/>
    </dgm:pt>
    <dgm:pt modelId="{EAB56BF7-278E-4EED-B36C-26B4607F97FF}" type="pres">
      <dgm:prSet presAssocID="{3B35DAFA-98A4-4810-8FBD-AB57CA899124}" presName="hierRoot2" presStyleCnt="0">
        <dgm:presLayoutVars>
          <dgm:hierBranch val="init"/>
        </dgm:presLayoutVars>
      </dgm:prSet>
      <dgm:spPr/>
    </dgm:pt>
    <dgm:pt modelId="{5B2C9204-5EC6-4F56-8898-F1E3AD5A77A1}" type="pres">
      <dgm:prSet presAssocID="{3B35DAFA-98A4-4810-8FBD-AB57CA899124}" presName="rootComposite" presStyleCnt="0"/>
      <dgm:spPr/>
    </dgm:pt>
    <dgm:pt modelId="{68F5801F-113F-440A-9C55-DF681F429519}" type="pres">
      <dgm:prSet presAssocID="{3B35DAFA-98A4-4810-8FBD-AB57CA899124}" presName="rootText" presStyleLbl="node2" presStyleIdx="2" presStyleCnt="4">
        <dgm:presLayoutVars>
          <dgm:chPref val="3"/>
        </dgm:presLayoutVars>
      </dgm:prSet>
      <dgm:spPr/>
    </dgm:pt>
    <dgm:pt modelId="{E1625DEE-03B7-4792-A694-188A9E8E7087}" type="pres">
      <dgm:prSet presAssocID="{3B35DAFA-98A4-4810-8FBD-AB57CA899124}" presName="rootConnector" presStyleLbl="node2" presStyleIdx="2" presStyleCnt="4"/>
      <dgm:spPr/>
    </dgm:pt>
    <dgm:pt modelId="{C38D3559-5553-49EC-AEEF-83B7B4F06779}" type="pres">
      <dgm:prSet presAssocID="{3B35DAFA-98A4-4810-8FBD-AB57CA899124}" presName="hierChild4" presStyleCnt="0"/>
      <dgm:spPr/>
    </dgm:pt>
    <dgm:pt modelId="{27200BC2-91B8-4207-98DE-EA4899C20BC7}" type="pres">
      <dgm:prSet presAssocID="{3B35DAFA-98A4-4810-8FBD-AB57CA899124}" presName="hierChild5" presStyleCnt="0"/>
      <dgm:spPr/>
    </dgm:pt>
    <dgm:pt modelId="{B5529A94-427B-4072-9C65-26178BF1EA33}" type="pres">
      <dgm:prSet presAssocID="{B0AB5594-CEAA-4B69-92D0-4D68B000677E}" presName="Name37" presStyleLbl="parChTrans1D2" presStyleIdx="3" presStyleCnt="4"/>
      <dgm:spPr/>
    </dgm:pt>
    <dgm:pt modelId="{F5ABA759-554A-4D51-BC36-8708514194BB}" type="pres">
      <dgm:prSet presAssocID="{D934942A-4391-444F-ADA4-19B4E009C925}" presName="hierRoot2" presStyleCnt="0">
        <dgm:presLayoutVars>
          <dgm:hierBranch val="init"/>
        </dgm:presLayoutVars>
      </dgm:prSet>
      <dgm:spPr/>
    </dgm:pt>
    <dgm:pt modelId="{3FFB11E0-FD61-434B-B2D4-16EED21DCF45}" type="pres">
      <dgm:prSet presAssocID="{D934942A-4391-444F-ADA4-19B4E009C925}" presName="rootComposite" presStyleCnt="0"/>
      <dgm:spPr/>
    </dgm:pt>
    <dgm:pt modelId="{39FA55B8-9083-4E9E-923D-4738B0BC771A}" type="pres">
      <dgm:prSet presAssocID="{D934942A-4391-444F-ADA4-19B4E009C925}" presName="rootText" presStyleLbl="node2" presStyleIdx="3" presStyleCnt="4">
        <dgm:presLayoutVars>
          <dgm:chPref val="3"/>
        </dgm:presLayoutVars>
      </dgm:prSet>
      <dgm:spPr/>
    </dgm:pt>
    <dgm:pt modelId="{206407A2-62C4-4D83-B954-ED65CD5ABC31}" type="pres">
      <dgm:prSet presAssocID="{D934942A-4391-444F-ADA4-19B4E009C925}" presName="rootConnector" presStyleLbl="node2" presStyleIdx="3" presStyleCnt="4"/>
      <dgm:spPr/>
    </dgm:pt>
    <dgm:pt modelId="{44A7D12D-2C4C-4382-8B87-615672A4292B}" type="pres">
      <dgm:prSet presAssocID="{D934942A-4391-444F-ADA4-19B4E009C925}" presName="hierChild4" presStyleCnt="0"/>
      <dgm:spPr/>
    </dgm:pt>
    <dgm:pt modelId="{C24439F0-DEE7-4FDB-9C27-D196AC16CCEF}" type="pres">
      <dgm:prSet presAssocID="{D934942A-4391-444F-ADA4-19B4E009C925}" presName="hierChild5" presStyleCnt="0"/>
      <dgm:spPr/>
    </dgm:pt>
    <dgm:pt modelId="{E233EAD5-BBBC-4661-B67E-E09442598DAE}" type="pres">
      <dgm:prSet presAssocID="{7337FAF0-FC4F-4358-9445-05E025641053}" presName="hierChild3" presStyleCnt="0"/>
      <dgm:spPr/>
    </dgm:pt>
  </dgm:ptLst>
  <dgm:cxnLst>
    <dgm:cxn modelId="{AC98E20F-2CBA-44DB-B2CD-249771803F71}" srcId="{24D95FBB-BC75-4180-9DAD-BB4319A983CD}" destId="{7337FAF0-FC4F-4358-9445-05E025641053}" srcOrd="0" destOrd="0" parTransId="{70DE2F7B-F1A6-4BE8-A5FB-735FC26FA419}" sibTransId="{125DF5EC-9870-4453-8E5E-A33DBE15A5CC}"/>
    <dgm:cxn modelId="{F666A310-4319-47B6-B95D-286AEE4C0F7B}" srcId="{7337FAF0-FC4F-4358-9445-05E025641053}" destId="{3B35DAFA-98A4-4810-8FBD-AB57CA899124}" srcOrd="2" destOrd="0" parTransId="{63638E21-2D4E-43B6-ABE4-6B5D5472ACD9}" sibTransId="{DFADA39A-957E-4583-81A1-37F22D8BE27F}"/>
    <dgm:cxn modelId="{E87B2C22-E25A-4789-B3AF-B657D202D184}" srcId="{7337FAF0-FC4F-4358-9445-05E025641053}" destId="{19CA82D8-830A-425B-81DB-77B4BC36A9B6}" srcOrd="1" destOrd="0" parTransId="{94DA228C-C93E-4C0C-B51C-9B890A423084}" sibTransId="{9C93B9E4-D23E-49B9-A3AA-72DF406F36F0}"/>
    <dgm:cxn modelId="{E3BAC22C-7527-4B98-97AD-B7646DC10879}" type="presOf" srcId="{3B35DAFA-98A4-4810-8FBD-AB57CA899124}" destId="{E1625DEE-03B7-4792-A694-188A9E8E7087}" srcOrd="1" destOrd="0" presId="urn:microsoft.com/office/officeart/2005/8/layout/orgChart1"/>
    <dgm:cxn modelId="{C06FD42D-A0C0-4314-B4D6-0CFB6D1525DD}" type="presOf" srcId="{19CA82D8-830A-425B-81DB-77B4BC36A9B6}" destId="{1C716C64-5F2D-4083-B0DD-DC4D5732443F}" srcOrd="0" destOrd="0" presId="urn:microsoft.com/office/officeart/2005/8/layout/orgChart1"/>
    <dgm:cxn modelId="{DD21FD64-3D5B-4A2F-AAA1-B8B15B929685}" type="presOf" srcId="{438EC1D5-60A4-471B-9929-14794005CD33}" destId="{44228CFD-2FB4-48F9-85D8-4346F344C87B}" srcOrd="0" destOrd="0" presId="urn:microsoft.com/office/officeart/2005/8/layout/orgChart1"/>
    <dgm:cxn modelId="{9EE35F4F-33CE-4CC4-8C24-C4CFEB350A17}" type="presOf" srcId="{24D95FBB-BC75-4180-9DAD-BB4319A983CD}" destId="{27145995-8827-4FAC-A3EA-E74FB6FDEFAB}" srcOrd="0" destOrd="0" presId="urn:microsoft.com/office/officeart/2005/8/layout/orgChart1"/>
    <dgm:cxn modelId="{BC2E7E80-522C-4231-BE0C-E754427B9866}" type="presOf" srcId="{63638E21-2D4E-43B6-ABE4-6B5D5472ACD9}" destId="{A90B2922-98AE-4422-AB49-B0FD18473DF4}" srcOrd="0" destOrd="0" presId="urn:microsoft.com/office/officeart/2005/8/layout/orgChart1"/>
    <dgm:cxn modelId="{634CE48A-4D54-48E7-BD17-5EE9DF065BD3}" type="presOf" srcId="{7337FAF0-FC4F-4358-9445-05E025641053}" destId="{B6D0C812-BAE3-440D-9C84-98CC0F661EEF}" srcOrd="0" destOrd="0" presId="urn:microsoft.com/office/officeart/2005/8/layout/orgChart1"/>
    <dgm:cxn modelId="{EA05BA92-3E63-4115-8E78-DFEDA6958AB4}" type="presOf" srcId="{3B35DAFA-98A4-4810-8FBD-AB57CA899124}" destId="{68F5801F-113F-440A-9C55-DF681F429519}" srcOrd="0" destOrd="0" presId="urn:microsoft.com/office/officeart/2005/8/layout/orgChart1"/>
    <dgm:cxn modelId="{56E4309A-F279-4262-A0B7-D4F25A710DB3}" type="presOf" srcId="{7337FAF0-FC4F-4358-9445-05E025641053}" destId="{F9B634D9-69F1-47CA-880C-CFD9D025EA7E}" srcOrd="1" destOrd="0" presId="urn:microsoft.com/office/officeart/2005/8/layout/orgChart1"/>
    <dgm:cxn modelId="{FD25F4A9-12C9-4D09-B635-9D4CF07E70EC}" type="presOf" srcId="{D934942A-4391-444F-ADA4-19B4E009C925}" destId="{39FA55B8-9083-4E9E-923D-4738B0BC771A}" srcOrd="0" destOrd="0" presId="urn:microsoft.com/office/officeart/2005/8/layout/orgChart1"/>
    <dgm:cxn modelId="{D2322EAC-4DDF-4756-9840-D4C84E702223}" srcId="{7337FAF0-FC4F-4358-9445-05E025641053}" destId="{438EC1D5-60A4-471B-9929-14794005CD33}" srcOrd="0" destOrd="0" parTransId="{3F75AB99-D8AE-4911-A0DA-677E4A42FED8}" sibTransId="{BFB1D51F-9642-41C3-A59E-9CE68294C516}"/>
    <dgm:cxn modelId="{1F6028B6-845B-4F46-A32D-CD0A011AE7B8}" type="presOf" srcId="{B0AB5594-CEAA-4B69-92D0-4D68B000677E}" destId="{B5529A94-427B-4072-9C65-26178BF1EA33}" srcOrd="0" destOrd="0" presId="urn:microsoft.com/office/officeart/2005/8/layout/orgChart1"/>
    <dgm:cxn modelId="{10149BC9-1EDB-4258-BC24-B0A493D4D514}" type="presOf" srcId="{19CA82D8-830A-425B-81DB-77B4BC36A9B6}" destId="{DB439AA5-0256-402D-8681-B9257B7ED394}" srcOrd="1" destOrd="0" presId="urn:microsoft.com/office/officeart/2005/8/layout/orgChart1"/>
    <dgm:cxn modelId="{C1E8F9CD-D99D-49F5-A8B5-6314A4CAD9DB}" type="presOf" srcId="{94DA228C-C93E-4C0C-B51C-9B890A423084}" destId="{19FD8ADD-6D0C-4803-A45C-9AFFEBE4BF4C}" srcOrd="0" destOrd="0" presId="urn:microsoft.com/office/officeart/2005/8/layout/orgChart1"/>
    <dgm:cxn modelId="{A19101D1-DE9C-4915-B8C2-F1809223E498}" srcId="{7337FAF0-FC4F-4358-9445-05E025641053}" destId="{D934942A-4391-444F-ADA4-19B4E009C925}" srcOrd="3" destOrd="0" parTransId="{B0AB5594-CEAA-4B69-92D0-4D68B000677E}" sibTransId="{EBE153AC-7B83-4266-A07A-19800B38CE9C}"/>
    <dgm:cxn modelId="{FFFC24DC-F783-4C7F-9544-1900114F7B80}" type="presOf" srcId="{438EC1D5-60A4-471B-9929-14794005CD33}" destId="{52ECB50D-C11B-43E9-B070-4FF4803BB24B}" srcOrd="1" destOrd="0" presId="urn:microsoft.com/office/officeart/2005/8/layout/orgChart1"/>
    <dgm:cxn modelId="{ACA19ADF-39FF-42AD-87A1-7D492C6387F5}" type="presOf" srcId="{3F75AB99-D8AE-4911-A0DA-677E4A42FED8}" destId="{4046E465-5A59-4630-90C5-566EEFDCDF0B}" srcOrd="0" destOrd="0" presId="urn:microsoft.com/office/officeart/2005/8/layout/orgChart1"/>
    <dgm:cxn modelId="{9181B2F2-2E22-4B40-9A90-C3FFE2AA3C3B}" type="presOf" srcId="{D934942A-4391-444F-ADA4-19B4E009C925}" destId="{206407A2-62C4-4D83-B954-ED65CD5ABC31}" srcOrd="1" destOrd="0" presId="urn:microsoft.com/office/officeart/2005/8/layout/orgChart1"/>
    <dgm:cxn modelId="{586327A3-B978-4852-B4FE-B5BBDAC2B193}" type="presParOf" srcId="{27145995-8827-4FAC-A3EA-E74FB6FDEFAB}" destId="{6BFA0F41-F887-4695-8DEC-80F6BE107BF3}" srcOrd="0" destOrd="0" presId="urn:microsoft.com/office/officeart/2005/8/layout/orgChart1"/>
    <dgm:cxn modelId="{B44BABD7-99D8-44CB-8CE8-92387005F5A1}" type="presParOf" srcId="{6BFA0F41-F887-4695-8DEC-80F6BE107BF3}" destId="{21E05FF3-102D-4BBE-BCF6-D8C9F75ACC32}" srcOrd="0" destOrd="0" presId="urn:microsoft.com/office/officeart/2005/8/layout/orgChart1"/>
    <dgm:cxn modelId="{E1A95739-8C2A-4AB0-BBD1-5FBABAE6732F}" type="presParOf" srcId="{21E05FF3-102D-4BBE-BCF6-D8C9F75ACC32}" destId="{B6D0C812-BAE3-440D-9C84-98CC0F661EEF}" srcOrd="0" destOrd="0" presId="urn:microsoft.com/office/officeart/2005/8/layout/orgChart1"/>
    <dgm:cxn modelId="{D32ADF54-A130-4246-8BD2-4B1F4AD71230}" type="presParOf" srcId="{21E05FF3-102D-4BBE-BCF6-D8C9F75ACC32}" destId="{F9B634D9-69F1-47CA-880C-CFD9D025EA7E}" srcOrd="1" destOrd="0" presId="urn:microsoft.com/office/officeart/2005/8/layout/orgChart1"/>
    <dgm:cxn modelId="{33B94639-9540-4BC9-904C-D9200A72C36C}" type="presParOf" srcId="{6BFA0F41-F887-4695-8DEC-80F6BE107BF3}" destId="{ECCD00C0-8267-48AE-8DA3-C23259E684F2}" srcOrd="1" destOrd="0" presId="urn:microsoft.com/office/officeart/2005/8/layout/orgChart1"/>
    <dgm:cxn modelId="{ACC73156-A6F8-4331-8A43-C419DFCFD5A2}" type="presParOf" srcId="{ECCD00C0-8267-48AE-8DA3-C23259E684F2}" destId="{4046E465-5A59-4630-90C5-566EEFDCDF0B}" srcOrd="0" destOrd="0" presId="urn:microsoft.com/office/officeart/2005/8/layout/orgChart1"/>
    <dgm:cxn modelId="{D9E72F74-30D4-42D5-9E8E-8EF43E7D4B92}" type="presParOf" srcId="{ECCD00C0-8267-48AE-8DA3-C23259E684F2}" destId="{84321AF7-8D16-45A2-AA1E-4393ADCD88DD}" srcOrd="1" destOrd="0" presId="urn:microsoft.com/office/officeart/2005/8/layout/orgChart1"/>
    <dgm:cxn modelId="{0B6D47A7-8018-4354-A860-5CCC7C5D31F1}" type="presParOf" srcId="{84321AF7-8D16-45A2-AA1E-4393ADCD88DD}" destId="{92792B1C-CCEA-4CC5-AFDF-153A835462F9}" srcOrd="0" destOrd="0" presId="urn:microsoft.com/office/officeart/2005/8/layout/orgChart1"/>
    <dgm:cxn modelId="{E93BDDF0-588C-49A6-A56B-6C44D6F37EAB}" type="presParOf" srcId="{92792B1C-CCEA-4CC5-AFDF-153A835462F9}" destId="{44228CFD-2FB4-48F9-85D8-4346F344C87B}" srcOrd="0" destOrd="0" presId="urn:microsoft.com/office/officeart/2005/8/layout/orgChart1"/>
    <dgm:cxn modelId="{BFC7FD31-ACD9-4959-A325-9F4AF24DCD36}" type="presParOf" srcId="{92792B1C-CCEA-4CC5-AFDF-153A835462F9}" destId="{52ECB50D-C11B-43E9-B070-4FF4803BB24B}" srcOrd="1" destOrd="0" presId="urn:microsoft.com/office/officeart/2005/8/layout/orgChart1"/>
    <dgm:cxn modelId="{49CC5857-2CD2-4D76-8429-EF7E2B8BB6B6}" type="presParOf" srcId="{84321AF7-8D16-45A2-AA1E-4393ADCD88DD}" destId="{63187E93-BB6D-4866-978C-9482191890DC}" srcOrd="1" destOrd="0" presId="urn:microsoft.com/office/officeart/2005/8/layout/orgChart1"/>
    <dgm:cxn modelId="{BEC4F2EE-0585-42E8-B635-47A93A44167B}" type="presParOf" srcId="{84321AF7-8D16-45A2-AA1E-4393ADCD88DD}" destId="{3068B861-E641-40B3-9F61-26EA9CAFD8B8}" srcOrd="2" destOrd="0" presId="urn:microsoft.com/office/officeart/2005/8/layout/orgChart1"/>
    <dgm:cxn modelId="{4661979F-656D-4A1E-A7F8-78FD57C1482A}" type="presParOf" srcId="{ECCD00C0-8267-48AE-8DA3-C23259E684F2}" destId="{19FD8ADD-6D0C-4803-A45C-9AFFEBE4BF4C}" srcOrd="2" destOrd="0" presId="urn:microsoft.com/office/officeart/2005/8/layout/orgChart1"/>
    <dgm:cxn modelId="{214CA2D0-6AB9-476C-B7BB-9B2284065EEA}" type="presParOf" srcId="{ECCD00C0-8267-48AE-8DA3-C23259E684F2}" destId="{C117F1E2-3EED-49EE-93A1-FA8CEC14D31F}" srcOrd="3" destOrd="0" presId="urn:microsoft.com/office/officeart/2005/8/layout/orgChart1"/>
    <dgm:cxn modelId="{D5FEC5D2-457E-4CCE-BF27-AD5E57CD1F15}" type="presParOf" srcId="{C117F1E2-3EED-49EE-93A1-FA8CEC14D31F}" destId="{E0BF7843-62AD-430A-8207-8C033F46984B}" srcOrd="0" destOrd="0" presId="urn:microsoft.com/office/officeart/2005/8/layout/orgChart1"/>
    <dgm:cxn modelId="{C10EE34A-6FA1-4183-97EF-47B8749DB273}" type="presParOf" srcId="{E0BF7843-62AD-430A-8207-8C033F46984B}" destId="{1C716C64-5F2D-4083-B0DD-DC4D5732443F}" srcOrd="0" destOrd="0" presId="urn:microsoft.com/office/officeart/2005/8/layout/orgChart1"/>
    <dgm:cxn modelId="{01D0A198-0468-4BD6-8FC5-632DBC591CF3}" type="presParOf" srcId="{E0BF7843-62AD-430A-8207-8C033F46984B}" destId="{DB439AA5-0256-402D-8681-B9257B7ED394}" srcOrd="1" destOrd="0" presId="urn:microsoft.com/office/officeart/2005/8/layout/orgChart1"/>
    <dgm:cxn modelId="{AE252BE9-FF58-492B-86FC-8475468AA88E}" type="presParOf" srcId="{C117F1E2-3EED-49EE-93A1-FA8CEC14D31F}" destId="{EA43A14E-F9D8-4AD9-9A0E-5BF39D79B635}" srcOrd="1" destOrd="0" presId="urn:microsoft.com/office/officeart/2005/8/layout/orgChart1"/>
    <dgm:cxn modelId="{95D7EBC2-4615-4144-A38F-1699BFBA3179}" type="presParOf" srcId="{C117F1E2-3EED-49EE-93A1-FA8CEC14D31F}" destId="{2C56350A-ED2D-4F3A-839A-52A40D6A16A4}" srcOrd="2" destOrd="0" presId="urn:microsoft.com/office/officeart/2005/8/layout/orgChart1"/>
    <dgm:cxn modelId="{20B5D02B-319E-4371-8B89-17B11EA1E97B}" type="presParOf" srcId="{ECCD00C0-8267-48AE-8DA3-C23259E684F2}" destId="{A90B2922-98AE-4422-AB49-B0FD18473DF4}" srcOrd="4" destOrd="0" presId="urn:microsoft.com/office/officeart/2005/8/layout/orgChart1"/>
    <dgm:cxn modelId="{F8612336-E8A5-4F25-9768-02771DDD415A}" type="presParOf" srcId="{ECCD00C0-8267-48AE-8DA3-C23259E684F2}" destId="{EAB56BF7-278E-4EED-B36C-26B4607F97FF}" srcOrd="5" destOrd="0" presId="urn:microsoft.com/office/officeart/2005/8/layout/orgChart1"/>
    <dgm:cxn modelId="{68B01B98-F424-4622-91E7-53EB804AA4E3}" type="presParOf" srcId="{EAB56BF7-278E-4EED-B36C-26B4607F97FF}" destId="{5B2C9204-5EC6-4F56-8898-F1E3AD5A77A1}" srcOrd="0" destOrd="0" presId="urn:microsoft.com/office/officeart/2005/8/layout/orgChart1"/>
    <dgm:cxn modelId="{0B877221-6D91-40F4-844C-DE7D66F9C3F7}" type="presParOf" srcId="{5B2C9204-5EC6-4F56-8898-F1E3AD5A77A1}" destId="{68F5801F-113F-440A-9C55-DF681F429519}" srcOrd="0" destOrd="0" presId="urn:microsoft.com/office/officeart/2005/8/layout/orgChart1"/>
    <dgm:cxn modelId="{8258431D-ACB3-4300-B430-4A9AD26E20E3}" type="presParOf" srcId="{5B2C9204-5EC6-4F56-8898-F1E3AD5A77A1}" destId="{E1625DEE-03B7-4792-A694-188A9E8E7087}" srcOrd="1" destOrd="0" presId="urn:microsoft.com/office/officeart/2005/8/layout/orgChart1"/>
    <dgm:cxn modelId="{D76C5708-4FF0-4B6A-8050-CE865EA1F012}" type="presParOf" srcId="{EAB56BF7-278E-4EED-B36C-26B4607F97FF}" destId="{C38D3559-5553-49EC-AEEF-83B7B4F06779}" srcOrd="1" destOrd="0" presId="urn:microsoft.com/office/officeart/2005/8/layout/orgChart1"/>
    <dgm:cxn modelId="{5089545E-D4F7-4703-9FAF-3A7133BF032E}" type="presParOf" srcId="{EAB56BF7-278E-4EED-B36C-26B4607F97FF}" destId="{27200BC2-91B8-4207-98DE-EA4899C20BC7}" srcOrd="2" destOrd="0" presId="urn:microsoft.com/office/officeart/2005/8/layout/orgChart1"/>
    <dgm:cxn modelId="{D1D2590F-8C50-40CB-BCB2-F56DE535B390}" type="presParOf" srcId="{ECCD00C0-8267-48AE-8DA3-C23259E684F2}" destId="{B5529A94-427B-4072-9C65-26178BF1EA33}" srcOrd="6" destOrd="0" presId="urn:microsoft.com/office/officeart/2005/8/layout/orgChart1"/>
    <dgm:cxn modelId="{6C98A414-453C-4779-B2C6-588B30B169BA}" type="presParOf" srcId="{ECCD00C0-8267-48AE-8DA3-C23259E684F2}" destId="{F5ABA759-554A-4D51-BC36-8708514194BB}" srcOrd="7" destOrd="0" presId="urn:microsoft.com/office/officeart/2005/8/layout/orgChart1"/>
    <dgm:cxn modelId="{A4952B70-B6E2-4CAB-A7CD-C6E4524BD57D}" type="presParOf" srcId="{F5ABA759-554A-4D51-BC36-8708514194BB}" destId="{3FFB11E0-FD61-434B-B2D4-16EED21DCF45}" srcOrd="0" destOrd="0" presId="urn:microsoft.com/office/officeart/2005/8/layout/orgChart1"/>
    <dgm:cxn modelId="{BF638827-86AF-4F81-B07D-938FB6CB18C5}" type="presParOf" srcId="{3FFB11E0-FD61-434B-B2D4-16EED21DCF45}" destId="{39FA55B8-9083-4E9E-923D-4738B0BC771A}" srcOrd="0" destOrd="0" presId="urn:microsoft.com/office/officeart/2005/8/layout/orgChart1"/>
    <dgm:cxn modelId="{F0B8B108-4F8C-4B35-9E55-64B51EA83CF7}" type="presParOf" srcId="{3FFB11E0-FD61-434B-B2D4-16EED21DCF45}" destId="{206407A2-62C4-4D83-B954-ED65CD5ABC31}" srcOrd="1" destOrd="0" presId="urn:microsoft.com/office/officeart/2005/8/layout/orgChart1"/>
    <dgm:cxn modelId="{DE1D6DBB-3E91-4BC8-B313-76582889C29D}" type="presParOf" srcId="{F5ABA759-554A-4D51-BC36-8708514194BB}" destId="{44A7D12D-2C4C-4382-8B87-615672A4292B}" srcOrd="1" destOrd="0" presId="urn:microsoft.com/office/officeart/2005/8/layout/orgChart1"/>
    <dgm:cxn modelId="{C43AD1AB-7B82-4572-B948-119EDE8C091F}" type="presParOf" srcId="{F5ABA759-554A-4D51-BC36-8708514194BB}" destId="{C24439F0-DEE7-4FDB-9C27-D196AC16CCEF}" srcOrd="2" destOrd="0" presId="urn:microsoft.com/office/officeart/2005/8/layout/orgChart1"/>
    <dgm:cxn modelId="{92837FC5-9489-48A1-9911-B1739647911C}" type="presParOf" srcId="{6BFA0F41-F887-4695-8DEC-80F6BE107BF3}" destId="{E233EAD5-BBBC-4661-B67E-E09442598D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5BD3-0CBA-4991-96F9-58A653695DDE}">
      <dsp:nvSpPr>
        <dsp:cNvPr id="0" name=""/>
        <dsp:cNvSpPr/>
      </dsp:nvSpPr>
      <dsp:spPr>
        <a:xfrm rot="16200000">
          <a:off x="-1356879" y="1361050"/>
          <a:ext cx="4370299" cy="164819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3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/>
            <a:t>Oversee and Administer Minnesota’s  Federal and State Workforce Development Programs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5400000">
        <a:off x="4172" y="874059"/>
        <a:ext cx="1648197" cy="2622179"/>
      </dsp:txXfrm>
    </dsp:sp>
    <dsp:sp modelId="{D0726FEF-96F1-4036-B11E-5F2225B05184}">
      <dsp:nvSpPr>
        <dsp:cNvPr id="0" name=""/>
        <dsp:cNvSpPr/>
      </dsp:nvSpPr>
      <dsp:spPr>
        <a:xfrm rot="16200000">
          <a:off x="423809" y="1361050"/>
          <a:ext cx="4370299" cy="164819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3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/>
            <a:t>Align Services and Activities with DEED’s Mission and Vision Statements, and Opportunities and Key Results</a:t>
          </a:r>
        </a:p>
        <a:p>
          <a:pPr algn="ctr">
            <a:lnSpc>
              <a:spcPct val="90000"/>
            </a:lnSpc>
            <a:spcBef>
              <a:spcPct val="0"/>
            </a:spcBef>
            <a:buNone/>
          </a:pPr>
          <a:endParaRPr lang="en-US" sz="1500" kern="1200" dirty="0"/>
        </a:p>
      </dsp:txBody>
      <dsp:txXfrm rot="5400000">
        <a:off x="1784860" y="874059"/>
        <a:ext cx="1648197" cy="2622179"/>
      </dsp:txXfrm>
    </dsp:sp>
    <dsp:sp modelId="{EB6A1D93-C90A-4BA2-AA35-53EA7F28EAD8}">
      <dsp:nvSpPr>
        <dsp:cNvPr id="0" name=""/>
        <dsp:cNvSpPr/>
      </dsp:nvSpPr>
      <dsp:spPr>
        <a:xfrm rot="16200000">
          <a:off x="2186744" y="1361050"/>
          <a:ext cx="4370299" cy="164819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388" bIns="0" numCol="1" spcCol="1270" anchor="ctr" anchorCtr="0">
          <a:noAutofit/>
        </a:bodyPr>
        <a:lstStyle/>
        <a:p>
          <a:pPr marL="0" marR="0" lvl="0" indent="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500" kern="1200" dirty="0"/>
            <a:t>Grant Make Hundreds of Workforce Development Grants and Ensure Reimbursements are Executed in a Timely Manner</a:t>
          </a:r>
        </a:p>
      </dsp:txBody>
      <dsp:txXfrm rot="5400000">
        <a:off x="3547795" y="874059"/>
        <a:ext cx="1648197" cy="2622179"/>
      </dsp:txXfrm>
    </dsp:sp>
    <dsp:sp modelId="{F5724CDD-8C6B-4D57-AFCC-E7BC74B5A19E}">
      <dsp:nvSpPr>
        <dsp:cNvPr id="0" name=""/>
        <dsp:cNvSpPr/>
      </dsp:nvSpPr>
      <dsp:spPr>
        <a:xfrm rot="16200000">
          <a:off x="3958556" y="1361050"/>
          <a:ext cx="4370299" cy="164819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38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 Program Models with Partners and  Conduct Resource Development Activities</a:t>
          </a:r>
        </a:p>
      </dsp:txBody>
      <dsp:txXfrm rot="5400000">
        <a:off x="5319607" y="874059"/>
        <a:ext cx="1648197" cy="2622179"/>
      </dsp:txXfrm>
    </dsp:sp>
    <dsp:sp modelId="{F1D8328B-30B5-4A48-A079-9E7BF220FD97}">
      <dsp:nvSpPr>
        <dsp:cNvPr id="0" name=""/>
        <dsp:cNvSpPr/>
      </dsp:nvSpPr>
      <dsp:spPr>
        <a:xfrm rot="16200000">
          <a:off x="5730368" y="1361050"/>
          <a:ext cx="4370299" cy="1648197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388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Routinely Review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Interpret Federal and State Laws Order to Conduct Meaningful Program  and Fiscal Monitoring so Partners can be Successful in Delivering Services</a:t>
          </a:r>
        </a:p>
      </dsp:txBody>
      <dsp:txXfrm rot="5400000">
        <a:off x="7091419" y="874059"/>
        <a:ext cx="1648197" cy="2622179"/>
      </dsp:txXfrm>
    </dsp:sp>
    <dsp:sp modelId="{59C90A7F-854D-45E5-96B9-4363702D8D6E}">
      <dsp:nvSpPr>
        <dsp:cNvPr id="0" name=""/>
        <dsp:cNvSpPr/>
      </dsp:nvSpPr>
      <dsp:spPr>
        <a:xfrm rot="16200000">
          <a:off x="7502180" y="1361050"/>
          <a:ext cx="4370299" cy="164819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3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/>
            <a:t>Provide Rapid Response and Employer Engagement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/>
            <a:t>Services   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5400000">
        <a:off x="8863231" y="874059"/>
        <a:ext cx="1648197" cy="2622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29A94-427B-4072-9C65-26178BF1EA33}">
      <dsp:nvSpPr>
        <dsp:cNvPr id="0" name=""/>
        <dsp:cNvSpPr/>
      </dsp:nvSpPr>
      <dsp:spPr>
        <a:xfrm>
          <a:off x="5169020" y="1382479"/>
          <a:ext cx="4206721" cy="72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801"/>
              </a:lnTo>
              <a:lnTo>
                <a:pt x="4206721" y="486801"/>
              </a:lnTo>
              <a:lnTo>
                <a:pt x="4206721" y="7250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B2922-98AE-4422-AB49-B0FD18473DF4}">
      <dsp:nvSpPr>
        <dsp:cNvPr id="0" name=""/>
        <dsp:cNvSpPr/>
      </dsp:nvSpPr>
      <dsp:spPr>
        <a:xfrm>
          <a:off x="5169020" y="1382479"/>
          <a:ext cx="1461426" cy="72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801"/>
              </a:lnTo>
              <a:lnTo>
                <a:pt x="1461426" y="486801"/>
              </a:lnTo>
              <a:lnTo>
                <a:pt x="1461426" y="7250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D8ADD-6D0C-4803-A45C-9AFFEBE4BF4C}">
      <dsp:nvSpPr>
        <dsp:cNvPr id="0" name=""/>
        <dsp:cNvSpPr/>
      </dsp:nvSpPr>
      <dsp:spPr>
        <a:xfrm>
          <a:off x="3885152" y="1382479"/>
          <a:ext cx="1283867" cy="725029"/>
        </a:xfrm>
        <a:custGeom>
          <a:avLst/>
          <a:gdLst/>
          <a:ahLst/>
          <a:cxnLst/>
          <a:rect l="0" t="0" r="0" b="0"/>
          <a:pathLst>
            <a:path>
              <a:moveTo>
                <a:pt x="1283867" y="0"/>
              </a:moveTo>
              <a:lnTo>
                <a:pt x="1283867" y="486801"/>
              </a:lnTo>
              <a:lnTo>
                <a:pt x="0" y="486801"/>
              </a:lnTo>
              <a:lnTo>
                <a:pt x="0" y="7250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6E465-5A59-4630-90C5-566EEFDCDF0B}">
      <dsp:nvSpPr>
        <dsp:cNvPr id="0" name=""/>
        <dsp:cNvSpPr/>
      </dsp:nvSpPr>
      <dsp:spPr>
        <a:xfrm>
          <a:off x="1139858" y="1382479"/>
          <a:ext cx="4029161" cy="725029"/>
        </a:xfrm>
        <a:custGeom>
          <a:avLst/>
          <a:gdLst/>
          <a:ahLst/>
          <a:cxnLst/>
          <a:rect l="0" t="0" r="0" b="0"/>
          <a:pathLst>
            <a:path>
              <a:moveTo>
                <a:pt x="4029161" y="0"/>
              </a:moveTo>
              <a:lnTo>
                <a:pt x="4029161" y="486801"/>
              </a:lnTo>
              <a:lnTo>
                <a:pt x="0" y="486801"/>
              </a:lnTo>
              <a:lnTo>
                <a:pt x="0" y="7250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0C812-BAE3-440D-9C84-98CC0F661EEF}">
      <dsp:nvSpPr>
        <dsp:cNvPr id="0" name=""/>
        <dsp:cNvSpPr/>
      </dsp:nvSpPr>
      <dsp:spPr>
        <a:xfrm>
          <a:off x="4034601" y="248060"/>
          <a:ext cx="2268838" cy="1134419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</a:rPr>
            <a:t>Focused</a:t>
          </a:r>
          <a:r>
            <a:rPr lang="en-US" sz="1600" kern="1200" dirty="0"/>
            <a:t> on the Customer  and Worked Closely with Partners to Ensure Services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Continued to be Provided</a:t>
          </a:r>
        </a:p>
      </dsp:txBody>
      <dsp:txXfrm>
        <a:off x="4034601" y="248060"/>
        <a:ext cx="2268838" cy="1134419"/>
      </dsp:txXfrm>
    </dsp:sp>
    <dsp:sp modelId="{44228CFD-2FB4-48F9-85D8-4346F344C87B}">
      <dsp:nvSpPr>
        <dsp:cNvPr id="0" name=""/>
        <dsp:cNvSpPr/>
      </dsp:nvSpPr>
      <dsp:spPr>
        <a:xfrm>
          <a:off x="5439" y="2107509"/>
          <a:ext cx="2268838" cy="1134419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rPr>
            <a:t>Maintained a Goal of Achieving Equity/Serving Populations with Significant Barriers</a:t>
          </a:r>
          <a:endParaRPr lang="en-US" sz="1600" kern="1200" dirty="0"/>
        </a:p>
      </dsp:txBody>
      <dsp:txXfrm>
        <a:off x="5439" y="2107509"/>
        <a:ext cx="2268838" cy="1134419"/>
      </dsp:txXfrm>
    </dsp:sp>
    <dsp:sp modelId="{1C716C64-5F2D-4083-B0DD-DC4D5732443F}">
      <dsp:nvSpPr>
        <dsp:cNvPr id="0" name=""/>
        <dsp:cNvSpPr/>
      </dsp:nvSpPr>
      <dsp:spPr>
        <a:xfrm>
          <a:off x="2750733" y="2107509"/>
          <a:ext cx="2268838" cy="1134419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Swiftly Reimagined Services and Quickly Pivoted to a Virtual Services Delivery Model</a:t>
          </a:r>
        </a:p>
      </dsp:txBody>
      <dsp:txXfrm>
        <a:off x="2750733" y="2107509"/>
        <a:ext cx="2268838" cy="1134419"/>
      </dsp:txXfrm>
    </dsp:sp>
    <dsp:sp modelId="{68F5801F-113F-440A-9C55-DF681F429519}">
      <dsp:nvSpPr>
        <dsp:cNvPr id="0" name=""/>
        <dsp:cNvSpPr/>
      </dsp:nvSpPr>
      <dsp:spPr>
        <a:xfrm>
          <a:off x="5496028" y="2107509"/>
          <a:ext cx="2268838" cy="1134419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Maintained Regular Communication with Federal Partners and with Grantees</a:t>
          </a:r>
        </a:p>
      </dsp:txBody>
      <dsp:txXfrm>
        <a:off x="5496028" y="2107509"/>
        <a:ext cx="2268838" cy="1134419"/>
      </dsp:txXfrm>
    </dsp:sp>
    <dsp:sp modelId="{39FA55B8-9083-4E9E-923D-4738B0BC771A}">
      <dsp:nvSpPr>
        <dsp:cNvPr id="0" name=""/>
        <dsp:cNvSpPr/>
      </dsp:nvSpPr>
      <dsp:spPr>
        <a:xfrm>
          <a:off x="8241322" y="2107509"/>
          <a:ext cx="2268838" cy="1134419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Enhanced Employer Engagement Efforts</a:t>
          </a:r>
        </a:p>
      </dsp:txBody>
      <dsp:txXfrm>
        <a:off x="8241322" y="2107509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578AC-7548-4759-94C7-7987D8BD2A0B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CB18-E1B3-487A-BDD8-E79153D0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2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[</a:t>
            </a:r>
            <a:r>
              <a:rPr lang="en-US" b="1" i="1" dirty="0"/>
              <a:t>NOTE :</a:t>
            </a:r>
            <a:r>
              <a:rPr lang="en-US" b="1" i="1" baseline="0" dirty="0"/>
              <a:t> </a:t>
            </a:r>
            <a:r>
              <a:rPr lang="en-US" b="0" i="1" baseline="0" dirty="0"/>
              <a:t>Before </a:t>
            </a:r>
            <a:r>
              <a:rPr lang="en-US" b="0" i="1" strike="noStrike" baseline="0" dirty="0"/>
              <a:t>your presentat</a:t>
            </a:r>
            <a:r>
              <a:rPr lang="en-US" b="0" i="1" baseline="0" dirty="0"/>
              <a:t>ion, BE SURE to adjust/customize the Presentation Title in the slide above and add your Name, Job Title and Date.]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6ECE-6A90-45FF-A14F-2E7FDD73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36805-D65D-44A2-85FE-DF26C1A54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A0BC-66EE-45BF-86A2-4346C66B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1163-D34E-47A9-ACB8-AC5609A2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1426-A810-4F23-9102-CF266AEA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8E5C-4969-47AC-A2F5-55ED308CE6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fficial logo and cover slide of Minnesota Employment and Economic Development." title="Minnesota Employment and Economic Development">
            <a:extLst>
              <a:ext uri="{FF2B5EF4-FFF2-40B4-BE49-F238E27FC236}">
                <a16:creationId xmlns:a16="http://schemas.microsoft.com/office/drawing/2014/main" id="{E20169B1-FA09-4380-8FC0-89660B02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6"/>
          <a:stretch/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4971-5771-4CBE-9DE0-A9F89473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F6472-BEEA-42CA-994B-C5184DD6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7098-F5D7-4E95-B490-58477DBD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15021-80B1-4D5E-8974-62007D25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9AB25-A089-457B-AEF6-9C16BFA0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E0BFA-36F9-46CB-99F7-3C6AA9C3E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8C5DB-F7BD-462F-AFD7-99A289672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1770E-0956-4280-8D26-89BEAE9F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CD75-F549-4771-B6B7-97A670DE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4F60-FA3D-4E58-B62F-7E446495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4" y="6043208"/>
            <a:ext cx="526695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Placeholder 4" descr="Minnesota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3036685" y="1315550"/>
            <a:ext cx="6118629" cy="16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4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193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46" y="614458"/>
            <a:ext cx="526695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7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1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FB8F-2B02-4816-95B0-ABA6FA0E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C0CB-6972-4887-B81B-81D0E3E7A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5C06A-C644-4813-A3EB-99FD5B3E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890C-251C-4FC5-94A4-FB381303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E57FF-D0CC-42D4-B1BD-3C62017C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32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7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48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9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7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95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4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50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77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C1AA-D4AD-444F-9729-5235FF26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085D7-0A06-478A-A7CE-2785DAC1B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2DE0-8463-4742-88ED-F7F285F3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E0C1-42C5-4493-BC08-AD5F65E2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7655D-DBAD-492B-9828-46D5BE51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19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44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5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9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8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26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08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8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DA0F-2C56-4B39-8143-61FFF05A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EDB3-20C2-4967-B2AC-E8C4D40E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1C596-2886-497B-9B87-955C05B18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8932D-457F-4E1B-A0AA-916C66D6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0D93-85C8-4623-941D-59B90141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ADDE-AD56-4842-9483-39147FC2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02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1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48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63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04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9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01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85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48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7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39D6-41E8-4D89-A2F1-D09C2FDB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C7FE1-E41B-4ACB-82F6-1E7774EA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D5E58-CE39-4033-901A-224B7034A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6D43E-DA9B-4D73-B61A-10085A209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668B3-6A7B-478E-B944-6E191F64C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4060F-4C01-4EC1-ADCF-AE7657CB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2103F-3426-4D33-ACFC-1B0194C4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6A132-F8A3-4242-912E-4402C8CF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6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0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29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0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46" y="588185"/>
            <a:ext cx="526695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0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46" y="588185"/>
            <a:ext cx="526695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0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4" y="6043208"/>
            <a:ext cx="526695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420C-D8C7-4715-8D2C-FA8B94FD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093BB-5C5A-4810-B79E-ADF15B22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7F0D1-491C-481D-83D1-68B569A8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D27C0-236C-4771-AD0E-321C4292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22017-C7C0-4B9E-A0F5-7639347D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50065-7ABB-4855-B736-565964B2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1994B-4CD2-4954-88F7-EF3EA796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8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5400-52A4-446D-AAE2-662E657C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B86C-060A-48EB-9D17-A846F207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51E93-8713-45D7-839A-112FD68A8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3024E-E277-4F32-9D6E-68576542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1CDF0-06C3-4C9F-8CE2-C63C898A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8A1A1-BC4C-40E7-8CA2-2C6ADA45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8EF9-CA74-4AA5-9F13-04EC8E76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1DA37-FB33-4C69-8952-7EFAF21C1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7E53B-88C0-4E3D-8EA1-F20EACA90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01257-6DD7-4056-ADD9-DC1DE95C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F15BB-15CC-45E1-9F2D-FDF78CE4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E3199-F065-42CC-A080-BEABDDE1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241CB-E7F8-4FCD-8114-9A7F4363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C9ECC-4C5D-4570-8FE0-1DBDEB5F5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7C68-392F-4785-A2FA-77F10B286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2C79-BF6D-4437-98E6-3B895DFF8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3E2C-F985-46EC-A209-AEB7B5035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  <p:sldLayoutId id="2147484398" r:id="rId12"/>
    <p:sldLayoutId id="2147483674" r:id="rId13"/>
    <p:sldLayoutId id="2147483675" r:id="rId14"/>
    <p:sldLayoutId id="2147483677" r:id="rId15"/>
    <p:sldLayoutId id="2147483678" r:id="rId16"/>
    <p:sldLayoutId id="2147483680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897" r:id="rId5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dirty="0"/>
              <a:t>EMPLOYMENT AND TRAINING PROGRAMS  </a:t>
            </a:r>
            <a:br>
              <a:rPr lang="en-US" sz="2300" dirty="0"/>
            </a:br>
            <a:r>
              <a:rPr lang="en-US" sz="2300" dirty="0"/>
              <a:t>RESPONSE TO COVID 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dirty="0"/>
              <a:t>Minnesota Governor’s Workforce Development Board Meeting </a:t>
            </a:r>
          </a:p>
          <a:p>
            <a:pPr algn="l">
              <a:spcBef>
                <a:spcPts val="1000"/>
              </a:spcBef>
            </a:pPr>
            <a:r>
              <a:rPr lang="en-US" dirty="0"/>
              <a:t>April 28, 2021</a:t>
            </a:r>
          </a:p>
          <a:p>
            <a:pPr algn="l">
              <a:spcBef>
                <a:spcPts val="1000"/>
              </a:spcBef>
            </a:pPr>
            <a:r>
              <a:rPr lang="en-US" dirty="0"/>
              <a:t>Marc Majors | Director of Employment and Training Program </a:t>
            </a:r>
          </a:p>
        </p:txBody>
      </p:sp>
      <p:pic>
        <p:nvPicPr>
          <p:cNvPr id="2" name="Picture 4" descr="inthistogether.jpg">
            <a:extLst>
              <a:ext uri="{FF2B5EF4-FFF2-40B4-BE49-F238E27FC236}">
                <a16:creationId xmlns:a16="http://schemas.microsoft.com/office/drawing/2014/main" id="{E4B47734-DA0C-4479-8D90-339AD79C3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7" r="5690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E7A0-91B0-4125-A504-BC6C011B2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Rapid Response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E763-6834-4CA9-BB8A-B6C6FD3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166151"/>
            <a:ext cx="11230251" cy="404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Rapid Response is a pro-active, business-focused, and flexible strategy designed to respond to layoffs and plant closings by quickly </a:t>
            </a:r>
          </a:p>
          <a:p>
            <a:pPr marL="0" indent="0">
              <a:buNone/>
            </a:pPr>
            <a:r>
              <a:rPr lang="en-US" sz="1400" dirty="0"/>
              <a:t>coordinating services and providing immediate aid to companies and their affected workers. Rapid Response teams will work with employers and any </a:t>
            </a:r>
          </a:p>
          <a:p>
            <a:pPr marL="0" indent="0">
              <a:buNone/>
            </a:pPr>
            <a:r>
              <a:rPr lang="en-US" sz="1400" dirty="0"/>
              <a:t>employee representative(s) to quickly maximize public and private resources to minimize disruptions associated with job loss.</a:t>
            </a:r>
            <a:endParaRPr lang="en-US" sz="1400" b="1" dirty="0"/>
          </a:p>
          <a:p>
            <a:r>
              <a:rPr lang="en-US" sz="1400" b="1" dirty="0"/>
              <a:t>Since the Pandemic and the Unrest from last May the Rapid Response Team has worked with over 298 businesses affecting over 32,000 employees. </a:t>
            </a:r>
          </a:p>
          <a:p>
            <a:pPr lvl="1"/>
            <a:r>
              <a:rPr lang="en-US" sz="1400" dirty="0"/>
              <a:t>Conducted outreach and provided serves to temporary, permanent and furloughed workers. </a:t>
            </a:r>
          </a:p>
          <a:p>
            <a:pPr lvl="1"/>
            <a:r>
              <a:rPr lang="en-US" sz="1400" dirty="0"/>
              <a:t>Worked closely with the administration on strategies to conduct outreach with large layoffs: Meat Packing, Hospitality, and Healthcare</a:t>
            </a:r>
          </a:p>
          <a:p>
            <a:pPr lvl="1"/>
            <a:r>
              <a:rPr lang="en-US" sz="1400" dirty="0"/>
              <a:t>Translated Materials Hmong, Spanish, Somali, Karen, others language to broaden the number of people to service</a:t>
            </a:r>
          </a:p>
          <a:p>
            <a:pPr lvl="1"/>
            <a:r>
              <a:rPr lang="en-US" sz="1400" dirty="0"/>
              <a:t>Worked closely with Workforce Strategist Consultants to identify businesses seeking workers and referring workers to those companies to assist with layoff aversion for those workers. </a:t>
            </a:r>
          </a:p>
          <a:p>
            <a:r>
              <a:rPr lang="en-US" sz="1400" b="1" dirty="0"/>
              <a:t>Oversight of the Minnesota Apprenticeship Initiative </a:t>
            </a:r>
          </a:p>
          <a:p>
            <a:pPr lvl="1"/>
            <a:r>
              <a:rPr lang="en-US" sz="1400" dirty="0"/>
              <a:t>A five-year, Federal Grant administered in conjunction with the Minnesota Department of Labor and Industry</a:t>
            </a:r>
          </a:p>
          <a:p>
            <a:pPr lvl="1"/>
            <a:r>
              <a:rPr lang="en-US" sz="1400" dirty="0"/>
              <a:t>Program reimburses employers for costs of training new or incumbent workers </a:t>
            </a:r>
          </a:p>
          <a:p>
            <a:pPr lvl="1"/>
            <a:r>
              <a:rPr lang="en-US" sz="1400" dirty="0"/>
              <a:t>Program has served over 1000 workers 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FD02-3646-4094-BA41-064B3A80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3319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31397-5321-458C-BBCC-5CAF0E5D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Contracts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3D82-141D-43EB-873E-9A658846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7" y="2276475"/>
            <a:ext cx="10918794" cy="41065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/>
              <a:t>Contracts Team: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Went Paperless and Moved to Electronic Signatures for Contracts/Grants and Invoices for Reimbursements and Advance Payments.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Streamlined the Massive Amount of Document Hand-Offs from Grantees, to ETP Fiscal, to Program Staff, and to AFS.  The Goal was to Ensure the New process Still Guaranteed Grantees Received Timely Payments or Suggested Corrections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In Partnership with the Adult and Dislocated Worker Teams, the Contracts Team processed approximately 230 New contracts and over 487 Modifications/Amendments.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Processed over 4,000 Reimbursement Invoices and Advance Payment Requests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Updated many fiscal procedures to streamline processes, provide directions, and make documents ADA accessible.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5E4C5-CB58-4C3E-B656-C0085F1C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945C-80A3-41C9-8636-9D759161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7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31397-5321-458C-BBCC-5CAF0E5D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Monitoring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3D82-141D-43EB-873E-9A658846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7" y="2276475"/>
            <a:ext cx="10918794" cy="410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Monitoring Team :</a:t>
            </a:r>
          </a:p>
          <a:p>
            <a:r>
              <a:rPr lang="en-US" sz="1400" dirty="0"/>
              <a:t>Recently merged under one supervisor to ensure consistency, accuracy and timely monitoring visits and reporting </a:t>
            </a:r>
          </a:p>
          <a:p>
            <a:r>
              <a:rPr lang="en-US" sz="1400" dirty="0"/>
              <a:t>Adjusted and moved to conducting desk audits versus onsite monitoring visits</a:t>
            </a:r>
          </a:p>
          <a:p>
            <a:r>
              <a:rPr lang="en-US" sz="1400" dirty="0"/>
              <a:t>Monitored over 163 grants   </a:t>
            </a:r>
          </a:p>
          <a:p>
            <a:endParaRPr lang="en-US" sz="1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2130D3-2364-4FF9-855D-2C6AE2B4B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5089"/>
              </p:ext>
            </p:extLst>
          </p:nvPr>
        </p:nvGraphicFramePr>
        <p:xfrm>
          <a:off x="514349" y="3590925"/>
          <a:ext cx="11401425" cy="315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5495B-7435-4226-BA3A-4E25E66D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E38B7-ECA2-4261-888A-49C80729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Few Highlights: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E763-6834-4CA9-BB8A-B6C6FD3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055813"/>
            <a:ext cx="10936550" cy="412114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Youth Team continues to be  recognized as a national leader for delivery of youth employment and training </a:t>
            </a:r>
          </a:p>
          <a:p>
            <a:endParaRPr lang="en-US" sz="2400" dirty="0"/>
          </a:p>
          <a:p>
            <a:r>
              <a:rPr lang="en-US" sz="2400" dirty="0"/>
              <a:t>TAA was recognized as a top program for effectively using  of On-the-Job Training Opportunities </a:t>
            </a:r>
          </a:p>
          <a:p>
            <a:endParaRPr lang="en-US" sz="2400" dirty="0"/>
          </a:p>
          <a:p>
            <a:r>
              <a:rPr lang="en-US" sz="2400" dirty="0"/>
              <a:t>Minnesota’s WIOA Dislocated Workforce Program was ranked #7 in the Nation </a:t>
            </a:r>
          </a:p>
          <a:p>
            <a:endParaRPr lang="en-US" sz="2400" dirty="0"/>
          </a:p>
          <a:p>
            <a:r>
              <a:rPr lang="en-US" sz="2400" dirty="0"/>
              <a:t>Minnesota’s WIOA Adult Performance was ranked #11 in the Nation</a:t>
            </a:r>
          </a:p>
          <a:p>
            <a:endParaRPr lang="en-US" sz="2400" dirty="0"/>
          </a:p>
          <a:p>
            <a:r>
              <a:rPr lang="en-US" sz="2400" dirty="0"/>
              <a:t>RETAIN –  </a:t>
            </a:r>
            <a:r>
              <a:rPr lang="en-US" sz="2400" dirty="0">
                <a:latin typeface="NeueHaasGroteskText Std" panose="020B0504020202020204" pitchFamily="34" charset="0"/>
              </a:rPr>
              <a:t>The team received recognition from the Department of Labor’s as being one of the top two states for data integrity and rigor. </a:t>
            </a:r>
            <a:endParaRPr lang="en-US" sz="24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63DAD-46B3-4D31-904E-F41D04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03920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New Initiatives and Programs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E763-6834-4CA9-BB8A-B6C6FD3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055813"/>
            <a:ext cx="10936550" cy="41211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Expanded YouthBuild Grants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Federal </a:t>
            </a:r>
            <a:r>
              <a:rPr lang="en-US" sz="2200" dirty="0"/>
              <a:t>Opioid</a:t>
            </a:r>
          </a:p>
          <a:p>
            <a:pPr marL="914400" lvl="2" indent="0">
              <a:buNone/>
            </a:pPr>
            <a:endParaRPr lang="en-US" sz="19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  Federal COVID-19 – Dislocated Worker  Program </a:t>
            </a:r>
          </a:p>
          <a:p>
            <a:pPr marL="457200" lvl="1" indent="0">
              <a:buNone/>
            </a:pPr>
            <a:endParaRPr lang="en-US" sz="19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 Minnesota Economic Recovery Jobs Program</a:t>
            </a:r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Minnesota Tech Training Program 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87D9-E260-406E-A36E-2A4F64FF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91728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Team That Makes All The Magic Happen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C1696F-7A8D-4957-860D-009733DC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55814"/>
            <a:ext cx="11243568" cy="4802186"/>
          </a:xfrm>
        </p:spPr>
        <p:txBody>
          <a:bodyPr anchor="ctr">
            <a:normAutofit fontScale="25000" lnSpcReduction="20000"/>
          </a:bodyPr>
          <a:lstStyle/>
          <a:p>
            <a:pPr marL="457200" lvl="1" indent="0">
              <a:buNone/>
            </a:pPr>
            <a:endParaRPr lang="en-US" sz="4400" u="sng" dirty="0"/>
          </a:p>
          <a:p>
            <a:pPr marL="0" indent="0"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ETP Leadership Team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Dislocated Worker Team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TAA Team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Contracts Team 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Marc Majors			 Rita Apaloo 			Jennifer Anderson		Jennifer Davern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Kay Tracy  			Sou Thao 			Tamika Brewer			Shannon Scheurich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Chris Ortega			Heather Moore 			Mohamed Farah			Colleen Schwab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Nancy Omondi 			 Jennifer Thissen 		Laurie Larson			John Vo 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Lensa Idossa 			John Connell 			Ann Malz 			Karen Backlund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Sarah Saito			Amy Carlson 			Meg Odanga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Ann Myers 						Claudette Parchment-Roehrich 							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Jason Wadell 	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Adult Career Pathways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 Thomas Sommer 	 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Shannon Rolf 			Vanessa Roman 					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Armah Lansanah 		Enock Kakuuku			Jackie Umlauf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Lynn Dahn			Olajide Williams 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			Hony Yang 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Youth Team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Rapid Response Team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John Olson			Marla Beaty 	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Monitoring Team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Lynn Douma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 	Mee Yang			Cynthia Boyle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Nancy Waisanen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John Mohs 			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Kokulo Supuwood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Cory Schmid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Laura Dale 			 Michael McCrownsey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Kathy Young 			Elizabeth McLoone 		Claire Nelligan 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Larry Eisenstadt						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Linda Skogen </a:t>
            </a: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Lolita Davis Carter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/>
              <a:t>		</a:t>
            </a:r>
          </a:p>
          <a:p>
            <a:pPr marL="0" indent="0">
              <a:buNone/>
            </a:pPr>
            <a:r>
              <a:rPr lang="en-US" sz="3200" dirty="0"/>
              <a:t>					</a:t>
            </a:r>
          </a:p>
          <a:p>
            <a:pPr marL="0" indent="0">
              <a:buNone/>
            </a:pPr>
            <a:r>
              <a:rPr lang="en-US" sz="500" dirty="0"/>
              <a:t>										</a:t>
            </a:r>
          </a:p>
          <a:p>
            <a:pPr marL="457200" lvl="1" indent="0">
              <a:buNone/>
            </a:pPr>
            <a:r>
              <a:rPr lang="en-US" sz="500" dirty="0"/>
              <a:t>								</a:t>
            </a:r>
          </a:p>
          <a:p>
            <a:endParaRPr lang="en-US" sz="5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EF683-F128-43B1-8C0E-6E69D49A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2270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BB3851-D01E-4986-8CFF-B268EA89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37" b="17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9E96A-8CDD-40C0-8395-D77A3CD1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5299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ETP Services and Activities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A97CAA8E-EE33-4B5F-9A54-27C88A752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302185"/>
              </p:ext>
            </p:extLst>
          </p:nvPr>
        </p:nvGraphicFramePr>
        <p:xfrm>
          <a:off x="687280" y="2276475"/>
          <a:ext cx="10515600" cy="437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90152-C9D3-4F7F-898F-B9CB12CC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45081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Responding to COVID-19 Pandemic Challenges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CE2748F-0627-4FCB-9CBF-6C22C1F7F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41003"/>
              </p:ext>
            </p:extLst>
          </p:nvPr>
        </p:nvGraphicFramePr>
        <p:xfrm>
          <a:off x="509726" y="2172070"/>
          <a:ext cx="10515600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068CF-ABD9-41FB-8F78-3DC994EC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90153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 Youth Training Programs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6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96401E-4C92-4495-8FF7-74FAFA3AB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84" y="2209800"/>
            <a:ext cx="10752257" cy="39671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C4824-EC20-4A5D-B3E5-03864E74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03977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Youth Programs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6" name="Table 5" descr="DEED Youth Programs and number of youth served">
            <a:extLst>
              <a:ext uri="{FF2B5EF4-FFF2-40B4-BE49-F238E27FC236}">
                <a16:creationId xmlns:a16="http://schemas.microsoft.com/office/drawing/2014/main" id="{0DD50CC6-25A4-478D-BEB7-62E44CD63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44690"/>
              </p:ext>
            </p:extLst>
          </p:nvPr>
        </p:nvGraphicFramePr>
        <p:xfrm>
          <a:off x="275208" y="2441358"/>
          <a:ext cx="11168110" cy="3694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youth served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youth of color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Percentage of youth of color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WIOA Youth (PY 19)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2,561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1,589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Minnesota Youth Program (SFY 20)*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2,934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1,570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Youth at Work Opportunity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Grants (SFY 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5,231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4,327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Youthbuild (SFY 20)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407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311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TANF Youth 2019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151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68%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Youth Support Services (SFY 20)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576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429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74%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67265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11,860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8,328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87428" marR="8742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94CC0-1B21-44CD-BB53-A9A69A51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89097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Federal Adult and Dislocated Worker Training Programs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8" name="Table 7" descr="DEED Youth Programs and number of youth served">
            <a:extLst>
              <a:ext uri="{FF2B5EF4-FFF2-40B4-BE49-F238E27FC236}">
                <a16:creationId xmlns:a16="http://schemas.microsoft.com/office/drawing/2014/main" id="{93476926-6EA3-4B38-A77D-B30A74C86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08310"/>
              </p:ext>
            </p:extLst>
          </p:nvPr>
        </p:nvGraphicFramePr>
        <p:xfrm>
          <a:off x="248575" y="2276475"/>
          <a:ext cx="11327905" cy="3715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09">
                  <a:extLst>
                    <a:ext uri="{9D8B030D-6E8A-4147-A177-3AD203B41FA5}">
                      <a16:colId xmlns:a16="http://schemas.microsoft.com/office/drawing/2014/main" val="2960367843"/>
                    </a:ext>
                  </a:extLst>
                </a:gridCol>
                <a:gridCol w="2319809">
                  <a:extLst>
                    <a:ext uri="{9D8B030D-6E8A-4147-A177-3AD203B41FA5}">
                      <a16:colId xmlns:a16="http://schemas.microsoft.com/office/drawing/2014/main" val="3620388454"/>
                    </a:ext>
                  </a:extLst>
                </a:gridCol>
                <a:gridCol w="231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248" marR="772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Budget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 Grants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Served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Federal Adult Program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$7,600,000</a:t>
                      </a:r>
                    </a:p>
                  </a:txBody>
                  <a:tcPr marL="58794" marR="587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  </a:t>
                      </a:r>
                    </a:p>
                  </a:txBody>
                  <a:tcPr marL="58794" marR="587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1156</a:t>
                      </a:r>
                    </a:p>
                  </a:txBody>
                  <a:tcPr marL="58794" marR="587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04556"/>
                  </a:ext>
                </a:extLst>
              </a:tr>
              <a:tr h="384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Federal Dislocated Worker Program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$7,000,000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State Dislocated Worker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$20,000,000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Community Employment Services Program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$1,900,000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Senior Community Employment Services Program – Legacy Demonstration Program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$975,345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2543"/>
                  </a:ext>
                </a:extLst>
              </a:tr>
              <a:tr h="457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Retaining Employment and Talent after Injury/Illness Network 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$3,500,000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81706"/>
                  </a:ext>
                </a:extLst>
              </a:tr>
              <a:tr h="384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$40,975,345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7554</a:t>
                      </a:r>
                    </a:p>
                  </a:txBody>
                  <a:tcPr marL="77248" marR="772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F6C32-6226-42B3-BB1A-5A31B639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8024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 State Adult Training Programs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6" name="Table 5" descr="DEED Youth Programs and number of youth served">
            <a:extLst>
              <a:ext uri="{FF2B5EF4-FFF2-40B4-BE49-F238E27FC236}">
                <a16:creationId xmlns:a16="http://schemas.microsoft.com/office/drawing/2014/main" id="{A96E2B75-D18C-4D54-9CF0-A90456650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83463"/>
              </p:ext>
            </p:extLst>
          </p:nvPr>
        </p:nvGraphicFramePr>
        <p:xfrm>
          <a:off x="541538" y="2610033"/>
          <a:ext cx="10252153" cy="3074463"/>
        </p:xfrm>
        <a:graphic>
          <a:graphicData uri="http://schemas.openxmlformats.org/drawingml/2006/table">
            <a:tbl>
              <a:tblPr firstRow="1" firstCol="1" bandRow="1">
                <a:noFill/>
                <a:tableStyleId>{8EC20E35-A176-4012-BC5E-935CFFF8708E}</a:tableStyleId>
              </a:tblPr>
              <a:tblGrid>
                <a:gridCol w="493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64">
                  <a:extLst>
                    <a:ext uri="{9D8B030D-6E8A-4147-A177-3AD203B41FA5}">
                      <a16:colId xmlns:a16="http://schemas.microsoft.com/office/drawing/2014/main" val="2960367843"/>
                    </a:ext>
                  </a:extLst>
                </a:gridCol>
                <a:gridCol w="1632210">
                  <a:extLst>
                    <a:ext uri="{9D8B030D-6E8A-4147-A177-3AD203B41FA5}">
                      <a16:colId xmlns:a16="http://schemas.microsoft.com/office/drawing/2014/main" val="3620388454"/>
                    </a:ext>
                  </a:extLst>
                </a:gridCol>
                <a:gridCol w="2031072">
                  <a:extLst>
                    <a:ext uri="{9D8B030D-6E8A-4147-A177-3AD203B41FA5}">
                      <a16:colId xmlns:a16="http://schemas.microsoft.com/office/drawing/2014/main" val="3239167825"/>
                    </a:ext>
                  </a:extLst>
                </a:gridCol>
              </a:tblGrid>
              <a:tr h="816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cap="none" spc="3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30" dirty="0">
                          <a:solidFill>
                            <a:schemeClr val="tx1"/>
                          </a:solidFill>
                        </a:rPr>
                        <a:t>Program</a:t>
                      </a:r>
                    </a:p>
                  </a:txBody>
                  <a:tcPr marL="0" marR="100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30" dirty="0">
                          <a:solidFill>
                            <a:schemeClr val="tx1"/>
                          </a:solidFill>
                        </a:rPr>
                        <a:t>Budget </a:t>
                      </a:r>
                    </a:p>
                  </a:txBody>
                  <a:tcPr marL="0" marR="100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30" dirty="0">
                          <a:solidFill>
                            <a:schemeClr val="tx1"/>
                          </a:solidFill>
                        </a:rPr>
                        <a:t>No Grants </a:t>
                      </a:r>
                    </a:p>
                  </a:txBody>
                  <a:tcPr marL="0" marR="100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30" dirty="0">
                          <a:solidFill>
                            <a:schemeClr val="tx1"/>
                          </a:solidFill>
                        </a:rPr>
                        <a:t>Number Served  </a:t>
                      </a:r>
                    </a:p>
                  </a:txBody>
                  <a:tcPr marL="0" marR="100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Pathways 2 Prosperity 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$5,700,000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1863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Women’s Economic Security Act Grants  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$750,000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183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Southeast Asian Economic Grants 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$1,000,000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337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Supportive Services 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$217,000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marL="50436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67265"/>
                  </a:ext>
                </a:extLst>
              </a:tr>
              <a:tr h="3913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$7,667,000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2566</a:t>
                      </a:r>
                    </a:p>
                  </a:txBody>
                  <a:tcPr marL="0" marR="64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C5CD7-603E-4083-BC92-1D39D63C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53378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E03B-62D3-4598-9166-1EAD3410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Trade Adjustment Assistance (TAA) 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A921-51D7-42CE-9EA4-5D2B345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0D4E29-7F58-4575-942E-2BA949B33A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4086" y="2033205"/>
            <a:ext cx="11771790" cy="1911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TAA is a federal program available to workers who have lost their jobs or whose hours are reduced due to foreign competition. </a:t>
            </a:r>
          </a:p>
          <a:p>
            <a:pPr indent="0">
              <a:buNone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TAA supports these workers through a variety of benefits, including: Training, Job Search, Relocation, Reemployment TAA/RTAA (wage subsidy), and others </a:t>
            </a:r>
          </a:p>
          <a:p>
            <a:pPr indent="0">
              <a:buNone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In 2020:</a:t>
            </a:r>
          </a:p>
          <a:p>
            <a:pPr lvl="1"/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TAA served 835 unique individuals</a:t>
            </a:r>
          </a:p>
          <a:p>
            <a:pPr lvl="1"/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TAA received 372 benefit applications</a:t>
            </a:r>
          </a:p>
          <a:p>
            <a:pPr lvl="1"/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TAA notified 1541 people of their potential eligibility</a:t>
            </a:r>
          </a:p>
          <a:p>
            <a:endParaRPr lang="en-US" sz="1400" dirty="0">
              <a:solidFill>
                <a:schemeClr val="bg1">
                  <a:alpha val="6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B4ADD4-5BA0-4949-BB66-CAF5664B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112"/>
              </p:ext>
            </p:extLst>
          </p:nvPr>
        </p:nvGraphicFramePr>
        <p:xfrm>
          <a:off x="284086" y="4102484"/>
          <a:ext cx="11452196" cy="25214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75491">
                  <a:extLst>
                    <a:ext uri="{9D8B030D-6E8A-4147-A177-3AD203B41FA5}">
                      <a16:colId xmlns:a16="http://schemas.microsoft.com/office/drawing/2014/main" val="290282873"/>
                    </a:ext>
                  </a:extLst>
                </a:gridCol>
                <a:gridCol w="1635341">
                  <a:extLst>
                    <a:ext uri="{9D8B030D-6E8A-4147-A177-3AD203B41FA5}">
                      <a16:colId xmlns:a16="http://schemas.microsoft.com/office/drawing/2014/main" val="1611869772"/>
                    </a:ext>
                  </a:extLst>
                </a:gridCol>
                <a:gridCol w="1635341">
                  <a:extLst>
                    <a:ext uri="{9D8B030D-6E8A-4147-A177-3AD203B41FA5}">
                      <a16:colId xmlns:a16="http://schemas.microsoft.com/office/drawing/2014/main" val="547273894"/>
                    </a:ext>
                  </a:extLst>
                </a:gridCol>
                <a:gridCol w="1635341">
                  <a:extLst>
                    <a:ext uri="{9D8B030D-6E8A-4147-A177-3AD203B41FA5}">
                      <a16:colId xmlns:a16="http://schemas.microsoft.com/office/drawing/2014/main" val="2321991015"/>
                    </a:ext>
                  </a:extLst>
                </a:gridCol>
                <a:gridCol w="1635341">
                  <a:extLst>
                    <a:ext uri="{9D8B030D-6E8A-4147-A177-3AD203B41FA5}">
                      <a16:colId xmlns:a16="http://schemas.microsoft.com/office/drawing/2014/main" val="1765326456"/>
                    </a:ext>
                  </a:extLst>
                </a:gridCol>
                <a:gridCol w="1635341">
                  <a:extLst>
                    <a:ext uri="{9D8B030D-6E8A-4147-A177-3AD203B41FA5}">
                      <a16:colId xmlns:a16="http://schemas.microsoft.com/office/drawing/2014/main" val="2009843503"/>
                    </a:ext>
                  </a:extLst>
                </a:gridCol>
              </a:tblGrid>
              <a:tr h="5696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Demographic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SFY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SFY 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SFY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SFY 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SFY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extLst>
                  <a:ext uri="{0D108BD9-81ED-4DB2-BD59-A6C34878D82A}">
                    <a16:rowId xmlns:a16="http://schemas.microsoft.com/office/drawing/2014/main" val="2457344013"/>
                  </a:ext>
                </a:extLst>
              </a:tr>
              <a:tr h="5696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Communities of Color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10.3%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10.1%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14.7%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17.9%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23.4%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extLst>
                  <a:ext uri="{0D108BD9-81ED-4DB2-BD59-A6C34878D82A}">
                    <a16:rowId xmlns:a16="http://schemas.microsoft.com/office/drawing/2014/main" val="10046684"/>
                  </a:ext>
                </a:extLst>
              </a:tr>
              <a:tr h="5696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Individuals with Disabilities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2.9%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extLst>
                  <a:ext uri="{0D108BD9-81ED-4DB2-BD59-A6C34878D82A}">
                    <a16:rowId xmlns:a16="http://schemas.microsoft.com/office/drawing/2014/main" val="2709868116"/>
                  </a:ext>
                </a:extLst>
              </a:tr>
              <a:tr h="356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Veterans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8.8%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8.6%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7.6%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6.1%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4.7%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extLst>
                  <a:ext uri="{0D108BD9-81ED-4DB2-BD59-A6C34878D82A}">
                    <a16:rowId xmlns:a16="http://schemas.microsoft.com/office/drawing/2014/main" val="599545869"/>
                  </a:ext>
                </a:extLst>
              </a:tr>
              <a:tr h="356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Women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31.3%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27.1%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35.8%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39.6%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40.6%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79" marR="78479" marT="78479" marB="78479"/>
                </a:tc>
                <a:extLst>
                  <a:ext uri="{0D108BD9-81ED-4DB2-BD59-A6C34878D82A}">
                    <a16:rowId xmlns:a16="http://schemas.microsoft.com/office/drawing/2014/main" val="114216423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4BCF1-4608-49B7-A68A-F326982D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1874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7250-7DF6-4351-8452-E59923C6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06" y="152400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/>
              <a:t>Achieving Equity&amp; Serving Populations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AE023-5800-4419-8015-ED7A23FA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53E7E-60C9-483F-8AD4-AFD5DAC06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150668"/>
              </p:ext>
            </p:extLst>
          </p:nvPr>
        </p:nvGraphicFramePr>
        <p:xfrm>
          <a:off x="1194833" y="1251076"/>
          <a:ext cx="4572001" cy="266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0BC61C-0238-4C9A-A3F8-86D9AC575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985821"/>
              </p:ext>
            </p:extLst>
          </p:nvPr>
        </p:nvGraphicFramePr>
        <p:xfrm>
          <a:off x="4159976" y="4040249"/>
          <a:ext cx="4572000" cy="275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9FA61E-6B43-417F-B614-C5F1B8685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524574"/>
              </p:ext>
            </p:extLst>
          </p:nvPr>
        </p:nvGraphicFramePr>
        <p:xfrm>
          <a:off x="6720701" y="1237544"/>
          <a:ext cx="4559517" cy="266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0536C-CE31-4DDD-88B9-AEA72367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65048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668351-8145-4A8F-A7A2-A5DB4B7A1D48}"/>
</file>

<file path=customXml/itemProps2.xml><?xml version="1.0" encoding="utf-8"?>
<ds:datastoreItem xmlns:ds="http://schemas.openxmlformats.org/officeDocument/2006/customXml" ds:itemID="{1F207A0D-80C6-4F72-8CC9-91679814F566}"/>
</file>

<file path=customXml/itemProps3.xml><?xml version="1.0" encoding="utf-8"?>
<ds:datastoreItem xmlns:ds="http://schemas.openxmlformats.org/officeDocument/2006/customXml" ds:itemID="{6BFB64C9-9E5F-4CAB-8BB3-765977AAF6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5122</TotalTime>
  <Words>1468</Words>
  <Application>Microsoft Office PowerPoint</Application>
  <PresentationFormat>Widescreen</PresentationFormat>
  <Paragraphs>272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NeueHaasGroteskText Std</vt:lpstr>
      <vt:lpstr>Wingdings</vt:lpstr>
      <vt:lpstr>Office Theme</vt:lpstr>
      <vt:lpstr>EMPLOYMENT AND TRAINING PROGRAMS   RESPONSE TO COVID -19</vt:lpstr>
      <vt:lpstr>ETP Services and Activities </vt:lpstr>
      <vt:lpstr>Responding to COVID-19 Pandemic Challenges</vt:lpstr>
      <vt:lpstr> Youth Training Programs </vt:lpstr>
      <vt:lpstr> Youth Programs </vt:lpstr>
      <vt:lpstr>Federal Adult and Dislocated Worker Training Programs</vt:lpstr>
      <vt:lpstr> State Adult Training Programs</vt:lpstr>
      <vt:lpstr>Trade Adjustment Assistance (TAA) </vt:lpstr>
      <vt:lpstr>Achieving Equity&amp; Serving Populations</vt:lpstr>
      <vt:lpstr>Rapid Response Team </vt:lpstr>
      <vt:lpstr>Contracts Team </vt:lpstr>
      <vt:lpstr>Monitoring Team </vt:lpstr>
      <vt:lpstr>A Few Highlights: </vt:lpstr>
      <vt:lpstr>New Initiatives and Programs </vt:lpstr>
      <vt:lpstr>The Team That Makes All The Magic Happen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Majors, Marc (DEED)</dc:creator>
  <cp:lastModifiedBy>Kammen, Kay (DEED)</cp:lastModifiedBy>
  <cp:revision>29</cp:revision>
  <dcterms:created xsi:type="dcterms:W3CDTF">2021-04-23T21:43:57Z</dcterms:created>
  <dcterms:modified xsi:type="dcterms:W3CDTF">2021-05-03T16:40:54Z</dcterms:modified>
</cp:coreProperties>
</file>