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376" r:id="rId5"/>
    <p:sldId id="389" r:id="rId6"/>
    <p:sldId id="362" r:id="rId7"/>
    <p:sldId id="390" r:id="rId8"/>
    <p:sldId id="391" r:id="rId9"/>
    <p:sldId id="388" r:id="rId10"/>
    <p:sldId id="383" r:id="rId11"/>
    <p:sldId id="384" r:id="rId12"/>
    <p:sldId id="386" r:id="rId13"/>
    <p:sldId id="387" r:id="rId14"/>
    <p:sldId id="392" r:id="rId15"/>
    <p:sldId id="393" r:id="rId16"/>
    <p:sldId id="394" r:id="rId17"/>
    <p:sldId id="395" r:id="rId18"/>
    <p:sldId id="396" r:id="rId19"/>
    <p:sldId id="397" r:id="rId20"/>
    <p:sldId id="398" r:id="rId21"/>
    <p:sldId id="399" r:id="rId22"/>
    <p:sldId id="403" r:id="rId23"/>
    <p:sldId id="404" r:id="rId24"/>
    <p:sldId id="405" r:id="rId25"/>
    <p:sldId id="406" r:id="rId26"/>
    <p:sldId id="401" r:id="rId27"/>
    <p:sldId id="400" r:id="rId28"/>
    <p:sldId id="402" r:id="rId29"/>
    <p:sldId id="4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3792" autoAdjust="0"/>
  </p:normalViewPr>
  <p:slideViewPr>
    <p:cSldViewPr snapToGrid="0">
      <p:cViewPr varScale="1">
        <p:scale>
          <a:sx n="62" d="100"/>
          <a:sy n="62" d="100"/>
        </p:scale>
        <p:origin x="804" y="56"/>
      </p:cViewPr>
      <p:guideLst/>
    </p:cSldViewPr>
  </p:slideViewPr>
  <p:outlineViewPr>
    <p:cViewPr>
      <p:scale>
        <a:sx n="33" d="100"/>
        <a:sy n="33" d="100"/>
      </p:scale>
      <p:origin x="0" y="-30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F3FAD-5FBB-4A50-B70B-883FA1C294CE}"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E104D-755E-40D5-9E9E-BFBE87C90D87}" type="slidenum">
              <a:rPr lang="en-US" smtClean="0"/>
              <a:t>‹#›</a:t>
            </a:fld>
            <a:endParaRPr lang="en-US"/>
          </a:p>
        </p:txBody>
      </p:sp>
    </p:spTree>
    <p:extLst>
      <p:ext uri="{BB962C8B-B14F-4D97-AF65-F5344CB8AC3E}">
        <p14:creationId xmlns:p14="http://schemas.microsoft.com/office/powerpoint/2010/main" val="161605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Instructions:  The Budget “At A Glance’ PowerPoint template is for Program Area Directors and their respective Executive Leadership, with assistance from Financial Planning Analysts, to provide key highlights </a:t>
            </a:r>
            <a:r>
              <a:rPr lang="en-US" sz="1800" kern="1200">
                <a:effectLst/>
                <a:latin typeface="Arial" panose="020B0604020202020204" pitchFamily="34" charset="0"/>
                <a:ea typeface="Times New Roman" panose="02020603050405020304" pitchFamily="18" charset="0"/>
                <a:cs typeface="Arial" panose="020B0604020202020204" pitchFamily="34" charset="0"/>
              </a:rPr>
              <a:t>related to their proposed SFY2023 Annual Operating Budget</a:t>
            </a:r>
            <a:r>
              <a:rPr lang="en-US" sz="1800">
                <a:effectLst/>
                <a:latin typeface="Arial" panose="020B0604020202020204" pitchFamily="34" charset="0"/>
                <a:ea typeface="Times New Roman" panose="02020603050405020304" pitchFamily="18" charset="0"/>
                <a:cs typeface="Arial" panose="020B0604020202020204" pitchFamily="34" charset="0"/>
              </a:rPr>
              <a:t> for greater strategy, transparency and accountability in the budgeting process.  This increased accountability will be done through Commissioner oversight/review, prioritization and approval and will include a review of: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How their proposed budget supports</a:t>
            </a:r>
            <a:r>
              <a:rPr lang="en-US" sz="1800" kern="120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r>
              <a:rPr lang="en-US" sz="1800">
                <a:effectLst/>
                <a:latin typeface="Arial" panose="020B0604020202020204" pitchFamily="34" charset="0"/>
                <a:ea typeface="Times New Roman" panose="02020603050405020304" pitchFamily="18" charset="0"/>
                <a:cs typeface="Arial" panose="020B0604020202020204" pitchFamily="34" charset="0"/>
              </a:rPr>
              <a:t>and advances DEED goals, big stretch initiatives, strategic priorities, and OKRs (Objective Key Results)  for sustainability</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Proposed funding sources and uses (spend) by expense categories in their proposed budget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Head Count trend analysis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Key Initiatives (non-technology-related) </a:t>
            </a:r>
            <a:r>
              <a:rPr lang="en-US" sz="1800" kern="1200">
                <a:effectLst/>
                <a:latin typeface="Arial" panose="020B0604020202020204" pitchFamily="34" charset="0"/>
                <a:ea typeface="Times New Roman" panose="02020603050405020304" pitchFamily="18" charset="0"/>
                <a:cs typeface="Arial" panose="020B0604020202020204" pitchFamily="34" charset="0"/>
              </a:rPr>
              <a:t>for full transparency and assignment / allotment of resources (people, capital, time)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Key initiatives (technology-related) for Projects, Applications or other technology / digitalization projects, advancements or improvements to be funded by their proposed budget</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Risks, Issues and Challenges in their proposed budget including any unmet business needs or budget shortfalls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2000"/>
              </a:lnSpc>
              <a:spcBef>
                <a:spcPts val="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2000"/>
              </a:lnSpc>
              <a:spcBef>
                <a:spcPts val="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The template and framework is an </a:t>
            </a:r>
            <a:r>
              <a:rPr lang="en-US" sz="1800" kern="1200">
                <a:effectLst/>
                <a:latin typeface="Arial" panose="020B0604020202020204" pitchFamily="34" charset="0"/>
                <a:ea typeface="Times New Roman" panose="02020603050405020304" pitchFamily="18" charset="0"/>
                <a:cs typeface="Arial" panose="020B0604020202020204" pitchFamily="34" charset="0"/>
              </a:rPr>
              <a:t>Incremental step beginning this year </a:t>
            </a:r>
            <a:r>
              <a:rPr lang="en-US" sz="1800">
                <a:effectLst/>
                <a:latin typeface="Arial" panose="020B0604020202020204" pitchFamily="34" charset="0"/>
                <a:ea typeface="Times New Roman" panose="02020603050405020304" pitchFamily="18" charset="0"/>
                <a:cs typeface="Arial" panose="020B0604020202020204" pitchFamily="34" charset="0"/>
              </a:rPr>
              <a:t>in establishing a strategic budgeting trajectory over multiple years </a:t>
            </a:r>
            <a:r>
              <a:rPr lang="en-US" sz="1800" kern="1200">
                <a:effectLst/>
                <a:latin typeface="Arial" panose="020B0604020202020204" pitchFamily="34" charset="0"/>
                <a:ea typeface="Times New Roman" panose="02020603050405020304" pitchFamily="18" charset="0"/>
                <a:cs typeface="Arial" panose="020B0604020202020204" pitchFamily="34" charset="0"/>
              </a:rPr>
              <a:t>to enhance transparency and strategic capability-building. </a:t>
            </a:r>
            <a:r>
              <a:rPr lang="en-US" sz="1800" i="1" u="sng">
                <a:effectLst/>
                <a:latin typeface="Arial" panose="020B0604020202020204" pitchFamily="34" charset="0"/>
                <a:ea typeface="Times New Roman" panose="02020603050405020304" pitchFamily="18" charset="0"/>
                <a:cs typeface="Times New Roman" panose="02020603050405020304" pitchFamily="18" charset="0"/>
              </a:rPr>
              <a:t>Each Program Area / Budget Activity being submitting should have a separate section of the template completed to be independently reviewed and approved by the Commissioner</a:t>
            </a:r>
            <a:r>
              <a:rPr lang="en-US" sz="1800">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12000"/>
              </a:lnSpc>
              <a:spcBef>
                <a:spcPts val="0"/>
              </a:spcBef>
              <a:spcAft>
                <a:spcPts val="0"/>
              </a:spcAft>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600"/>
              </a:spcAft>
            </a:pPr>
            <a:r>
              <a:rPr lang="en-US" sz="1800" b="1" u="sng">
                <a:effectLst/>
                <a:latin typeface="Arial" panose="020B0604020202020204" pitchFamily="34" charset="0"/>
                <a:ea typeface="Times New Roman" panose="02020603050405020304" pitchFamily="18" charset="0"/>
                <a:cs typeface="Times New Roman" panose="02020603050405020304" pitchFamily="18" charset="0"/>
              </a:rPr>
              <a:t>Submission</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60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The completed Budget ‘At a Glance’ PowerPoint template should be emailed to Derrick Seal and Christina Guzman in AFS at the same time the budget worksheets are submitted.  Completion of the PowerPoint template is a collaborative effort between the Program Area and AFS Financial Planning Analysts.</a:t>
            </a:r>
          </a:p>
          <a:p>
            <a:pPr marL="0" marR="0" algn="ctr">
              <a:lnSpc>
                <a:spcPct val="150000"/>
              </a:lnSpc>
              <a:spcBef>
                <a:spcPts val="0"/>
              </a:spcBef>
              <a:spcAft>
                <a:spcPts val="60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The proposed SFY2023 Operating Budgets and tool must be supported by the Division Director and Executive Leadership prior to submittal for review / oversight / approval by AFS and the Commissioner.</a:t>
            </a:r>
          </a:p>
          <a:p>
            <a:pPr marL="0" marR="0">
              <a:lnSpc>
                <a:spcPct val="112000"/>
              </a:lnSpc>
              <a:spcBef>
                <a:spcPts val="0"/>
              </a:spcBef>
              <a:spcAft>
                <a:spcPts val="0"/>
              </a:spcAft>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2000"/>
              </a:lnSpc>
              <a:spcBef>
                <a:spcPts val="0"/>
              </a:spcBef>
              <a:spcAft>
                <a:spcPts val="0"/>
              </a:spcAft>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4831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9/30/2024</a:t>
            </a:fld>
            <a:endParaRPr lang="en-US"/>
          </a:p>
        </p:txBody>
      </p:sp>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7" name="Picture 6">
            <a:extLst>
              <a:ext uri="{FF2B5EF4-FFF2-40B4-BE49-F238E27FC236}">
                <a16:creationId xmlns:a16="http://schemas.microsoft.com/office/drawing/2014/main" id="{CEA66B43-6551-46D5-BB9A-87B766ADBF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25037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5A0960E9-F618-4D3C-A13D-633B9C5E32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6" name="Picture 5">
            <a:extLst>
              <a:ext uri="{FF2B5EF4-FFF2-40B4-BE49-F238E27FC236}">
                <a16:creationId xmlns:a16="http://schemas.microsoft.com/office/drawing/2014/main" id="{83090ED9-BEBD-4CEC-8A0C-4D270F8416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74270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9/30/2024</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40878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9/30/2024</a:t>
            </a:fld>
            <a:endParaRPr lang="en-US"/>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55897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E86B23F-38FC-49BD-83FB-47515709C2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6" name="Picture 5">
            <a:extLst>
              <a:ext uri="{FF2B5EF4-FFF2-40B4-BE49-F238E27FC236}">
                <a16:creationId xmlns:a16="http://schemas.microsoft.com/office/drawing/2014/main" id="{C381F58A-1E78-4B50-8108-DB7C2F182E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79049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9/30/2024</a:t>
            </a:fld>
            <a:endParaRPr lang="en-US"/>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785475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9/30/2024</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675703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9/30/2024</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3081036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10" name="Picture 9">
            <a:extLst>
              <a:ext uri="{FF2B5EF4-FFF2-40B4-BE49-F238E27FC236}">
                <a16:creationId xmlns:a16="http://schemas.microsoft.com/office/drawing/2014/main" id="{EC059FEA-C535-4AB3-85A9-E7D2361B15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4051723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4"/>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9" name="Rectangle 1">
            <a:extLst>
              <a:ext uri="{FF2B5EF4-FFF2-40B4-BE49-F238E27FC236}">
                <a16:creationId xmlns:a16="http://schemas.microsoft.com/office/drawing/2014/main" id="{BB23A3C5-C187-4DDA-A921-E8B50150F735}"/>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Rectangle 14">
            <a:extLst>
              <a:ext uri="{FF2B5EF4-FFF2-40B4-BE49-F238E27FC236}">
                <a16:creationId xmlns:a16="http://schemas.microsoft.com/office/drawing/2014/main" id="{72CBB98B-E749-4B9C-8FB8-1B38E6681470}"/>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a:extLst>
              <a:ext uri="{FF2B5EF4-FFF2-40B4-BE49-F238E27FC236}">
                <a16:creationId xmlns:a16="http://schemas.microsoft.com/office/drawing/2014/main" id="{4B70726D-D439-48C9-938D-9D493C096B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81001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2"/>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8" name="Rectangle 1">
            <a:extLst>
              <a:ext uri="{FF2B5EF4-FFF2-40B4-BE49-F238E27FC236}">
                <a16:creationId xmlns:a16="http://schemas.microsoft.com/office/drawing/2014/main" id="{9EFA2060-2516-4C87-8B3A-5CE8C31F7646}"/>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Rectangle 12">
            <a:extLst>
              <a:ext uri="{FF2B5EF4-FFF2-40B4-BE49-F238E27FC236}">
                <a16:creationId xmlns:a16="http://schemas.microsoft.com/office/drawing/2014/main" id="{DC7DBC6E-1242-4C35-B474-A1F32A6D38A0}"/>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09B30D40-DABE-4F42-9EA8-684ED5B1D7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96131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sp>
        <p:nvSpPr>
          <p:cNvPr id="3" name="Rectangle 3"/>
          <p:cNvSpPr/>
          <p:nvPr/>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9/30/2024</a:t>
            </a:fld>
            <a:endParaRPr lang="en-US"/>
          </a:p>
        </p:txBody>
      </p:sp>
      <p:pic>
        <p:nvPicPr>
          <p:cNvPr id="4" name="Picture 3">
            <a:extLst>
              <a:ext uri="{FF2B5EF4-FFF2-40B4-BE49-F238E27FC236}">
                <a16:creationId xmlns:a16="http://schemas.microsoft.com/office/drawing/2014/main" id="{1647DF31-696F-4736-906B-17BCCF02A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9" name="Rectangle 1">
            <a:extLst>
              <a:ext uri="{FF2B5EF4-FFF2-40B4-BE49-F238E27FC236}">
                <a16:creationId xmlns:a16="http://schemas.microsoft.com/office/drawing/2014/main" id="{005DD96D-7B30-408A-9FB0-E727FF2D0C6C}"/>
              </a:ext>
            </a:extLst>
          </p:cNvPr>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Rectangle 3">
            <a:extLst>
              <a:ext uri="{FF2B5EF4-FFF2-40B4-BE49-F238E27FC236}">
                <a16:creationId xmlns:a16="http://schemas.microsoft.com/office/drawing/2014/main" id="{D554C991-792F-4ABC-BB0E-7868FA8C248F}"/>
              </a:ext>
            </a:extLst>
          </p:cNvPr>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4" name="Picture 13">
            <a:extLst>
              <a:ext uri="{FF2B5EF4-FFF2-40B4-BE49-F238E27FC236}">
                <a16:creationId xmlns:a16="http://schemas.microsoft.com/office/drawing/2014/main" id="{34A8B76D-EF90-4390-802D-457409D203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Tree>
    <p:extLst>
      <p:ext uri="{BB962C8B-B14F-4D97-AF65-F5344CB8AC3E}">
        <p14:creationId xmlns:p14="http://schemas.microsoft.com/office/powerpoint/2010/main" val="222754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4"/>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5" name="Rectangle 1">
            <a:extLst>
              <a:ext uri="{FF2B5EF4-FFF2-40B4-BE49-F238E27FC236}">
                <a16:creationId xmlns:a16="http://schemas.microsoft.com/office/drawing/2014/main" id="{061A9711-B6D8-43A6-B7A0-5C9FDE1F2769}"/>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2" name="Rectangle 14">
            <a:extLst>
              <a:ext uri="{FF2B5EF4-FFF2-40B4-BE49-F238E27FC236}">
                <a16:creationId xmlns:a16="http://schemas.microsoft.com/office/drawing/2014/main" id="{C30DDF66-49C6-4BBC-9E3D-B0E9DD8A9485}"/>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9" name="Picture 28">
            <a:extLst>
              <a:ext uri="{FF2B5EF4-FFF2-40B4-BE49-F238E27FC236}">
                <a16:creationId xmlns:a16="http://schemas.microsoft.com/office/drawing/2014/main" id="{3E862525-34E5-4307-9313-7E2EE2CEA4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72603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0"/>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1" name="Rectangle 1">
            <a:extLst>
              <a:ext uri="{FF2B5EF4-FFF2-40B4-BE49-F238E27FC236}">
                <a16:creationId xmlns:a16="http://schemas.microsoft.com/office/drawing/2014/main" id="{FDF6FDF2-66AE-4F75-9FA4-E9EEAC948DFB}"/>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Rectangle 10">
            <a:extLst>
              <a:ext uri="{FF2B5EF4-FFF2-40B4-BE49-F238E27FC236}">
                <a16:creationId xmlns:a16="http://schemas.microsoft.com/office/drawing/2014/main" id="{3F87E558-94C7-4B21-808F-AEB464A838B7}"/>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28CF9584-B661-4DC3-ACCC-2C58FD47C5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72450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4"/>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8" name="Rectangle 1">
            <a:extLst>
              <a:ext uri="{FF2B5EF4-FFF2-40B4-BE49-F238E27FC236}">
                <a16:creationId xmlns:a16="http://schemas.microsoft.com/office/drawing/2014/main" id="{C8BE080B-92C7-434C-BB57-5BE2A09E509F}"/>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Rectangle 14">
            <a:extLst>
              <a:ext uri="{FF2B5EF4-FFF2-40B4-BE49-F238E27FC236}">
                <a16:creationId xmlns:a16="http://schemas.microsoft.com/office/drawing/2014/main" id="{A6AE5FD9-A045-4888-B5EB-275296E30933}"/>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a:extLst>
              <a:ext uri="{FF2B5EF4-FFF2-40B4-BE49-F238E27FC236}">
                <a16:creationId xmlns:a16="http://schemas.microsoft.com/office/drawing/2014/main" id="{E83685F9-B857-4345-9297-99BE72C42F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Tree>
    <p:extLst>
      <p:ext uri="{BB962C8B-B14F-4D97-AF65-F5344CB8AC3E}">
        <p14:creationId xmlns:p14="http://schemas.microsoft.com/office/powerpoint/2010/main" val="666928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2"/>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6" name="Rectangle 1">
            <a:extLst>
              <a:ext uri="{FF2B5EF4-FFF2-40B4-BE49-F238E27FC236}">
                <a16:creationId xmlns:a16="http://schemas.microsoft.com/office/drawing/2014/main" id="{12E9066C-5C45-4739-88E6-9CD2E7D8A98D}"/>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Rectangle 12">
            <a:extLst>
              <a:ext uri="{FF2B5EF4-FFF2-40B4-BE49-F238E27FC236}">
                <a16:creationId xmlns:a16="http://schemas.microsoft.com/office/drawing/2014/main" id="{1412576C-00E1-48DE-9533-9A1B9D37DB9E}"/>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C8A82013-236C-4DB9-B232-B962848EF0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Tree>
    <p:extLst>
      <p:ext uri="{BB962C8B-B14F-4D97-AF65-F5344CB8AC3E}">
        <p14:creationId xmlns:p14="http://schemas.microsoft.com/office/powerpoint/2010/main" val="3337833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4"/>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20" name="Rectangle 1">
            <a:extLst>
              <a:ext uri="{FF2B5EF4-FFF2-40B4-BE49-F238E27FC236}">
                <a16:creationId xmlns:a16="http://schemas.microsoft.com/office/drawing/2014/main" id="{B2AE88C5-B7A2-45C9-8FE9-47707CCA9A37}"/>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5" name="Rectangle 14">
            <a:extLst>
              <a:ext uri="{FF2B5EF4-FFF2-40B4-BE49-F238E27FC236}">
                <a16:creationId xmlns:a16="http://schemas.microsoft.com/office/drawing/2014/main" id="{7E2BDB5D-3F87-47EF-8EB8-FE7C5A618A7D}"/>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67C87750-479E-4493-8810-3F41A107F1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937077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0"/>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1" name="Rectangle 1">
            <a:extLst>
              <a:ext uri="{FF2B5EF4-FFF2-40B4-BE49-F238E27FC236}">
                <a16:creationId xmlns:a16="http://schemas.microsoft.com/office/drawing/2014/main" id="{5E92A0A8-005C-4920-98AA-6A366259CF50}"/>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Rectangle 10">
            <a:extLst>
              <a:ext uri="{FF2B5EF4-FFF2-40B4-BE49-F238E27FC236}">
                <a16:creationId xmlns:a16="http://schemas.microsoft.com/office/drawing/2014/main" id="{1D0C2216-33E7-4E0E-A4C0-195084FA4457}"/>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B95DF7B8-5D03-4F1B-9778-1194245CB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808542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cons or Objects (10-Up)">
    <p:spTree>
      <p:nvGrpSpPr>
        <p:cNvPr id="1" name=""/>
        <p:cNvGrpSpPr/>
        <p:nvPr/>
      </p:nvGrpSpPr>
      <p:grpSpPr>
        <a:xfrm>
          <a:off x="0" y="0"/>
          <a:ext cx="0" cy="0"/>
          <a:chOff x="0" y="0"/>
          <a:chExt cx="0" cy="0"/>
        </a:xfrm>
      </p:grpSpPr>
      <p:sp>
        <p:nvSpPr>
          <p:cNvPr id="23"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25" name="Rectangle 16"/>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21" name="Rectangle 1">
            <a:extLst>
              <a:ext uri="{FF2B5EF4-FFF2-40B4-BE49-F238E27FC236}">
                <a16:creationId xmlns:a16="http://schemas.microsoft.com/office/drawing/2014/main" id="{56B8EFD4-0D53-4FE7-A0E1-7E35059959EE}"/>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2" name="Rectangle 16">
            <a:extLst>
              <a:ext uri="{FF2B5EF4-FFF2-40B4-BE49-F238E27FC236}">
                <a16:creationId xmlns:a16="http://schemas.microsoft.com/office/drawing/2014/main" id="{CC90A5F9-D2D6-4B2C-BB86-A9D6B42D0F85}"/>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8" name="Picture 27">
            <a:extLst>
              <a:ext uri="{FF2B5EF4-FFF2-40B4-BE49-F238E27FC236}">
                <a16:creationId xmlns:a16="http://schemas.microsoft.com/office/drawing/2014/main" id="{4E722F2D-FC92-40B2-929D-B58A84D61E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2457643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
        <p:nvSpPr>
          <p:cNvPr id="6" name="Rectangle 2">
            <a:extLst>
              <a:ext uri="{FF2B5EF4-FFF2-40B4-BE49-F238E27FC236}">
                <a16:creationId xmlns:a16="http://schemas.microsoft.com/office/drawing/2014/main" id="{9CE78B37-E5FF-4587-97D8-101857FB8052}"/>
              </a:ext>
            </a:extLst>
          </p:cNvPr>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Tree>
    <p:extLst>
      <p:ext uri="{BB962C8B-B14F-4D97-AF65-F5344CB8AC3E}">
        <p14:creationId xmlns:p14="http://schemas.microsoft.com/office/powerpoint/2010/main" val="397675382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
        <p:nvSpPr>
          <p:cNvPr id="6" name="Rectangle 2">
            <a:extLst>
              <a:ext uri="{FF2B5EF4-FFF2-40B4-BE49-F238E27FC236}">
                <a16:creationId xmlns:a16="http://schemas.microsoft.com/office/drawing/2014/main" id="{30F434B8-F3CE-4287-AEBF-53D0F3546FF0}"/>
              </a:ext>
            </a:extLst>
          </p:cNvPr>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Tree>
    <p:extLst>
      <p:ext uri="{BB962C8B-B14F-4D97-AF65-F5344CB8AC3E}">
        <p14:creationId xmlns:p14="http://schemas.microsoft.com/office/powerpoint/2010/main" val="210101295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
        <p:nvSpPr>
          <p:cNvPr id="6" name="Rectangle 2">
            <a:extLst>
              <a:ext uri="{FF2B5EF4-FFF2-40B4-BE49-F238E27FC236}">
                <a16:creationId xmlns:a16="http://schemas.microsoft.com/office/drawing/2014/main" id="{00E185D4-0853-4E41-86E5-416298CDDF94}"/>
              </a:ext>
            </a:extLst>
          </p:cNvPr>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Tree>
    <p:extLst>
      <p:ext uri="{BB962C8B-B14F-4D97-AF65-F5344CB8AC3E}">
        <p14:creationId xmlns:p14="http://schemas.microsoft.com/office/powerpoint/2010/main" val="41231315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mn.gov/deed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pic>
        <p:nvPicPr>
          <p:cNvPr id="5" name="Picture 4">
            <a:extLst>
              <a:ext uri="{FF2B5EF4-FFF2-40B4-BE49-F238E27FC236}">
                <a16:creationId xmlns:a16="http://schemas.microsoft.com/office/drawing/2014/main" id="{C4B6782A-63E0-42F6-B8F1-B48206108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
        <p:nvSpPr>
          <p:cNvPr id="10" name="Rectangle 1">
            <a:extLst>
              <a:ext uri="{FF2B5EF4-FFF2-40B4-BE49-F238E27FC236}">
                <a16:creationId xmlns:a16="http://schemas.microsoft.com/office/drawing/2014/main" id="{4FDD3F63-3D11-4B81-98DC-BC68B51258FC}"/>
              </a:ext>
            </a:extLst>
          </p:cNvPr>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Rectangle 3">
            <a:extLst>
              <a:ext uri="{FF2B5EF4-FFF2-40B4-BE49-F238E27FC236}">
                <a16:creationId xmlns:a16="http://schemas.microsoft.com/office/drawing/2014/main" id="{7DD51538-5B8C-4872-8B13-3725D7767DDB}"/>
              </a:ext>
            </a:extLst>
          </p:cNvPr>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Picture 12">
            <a:extLst>
              <a:ext uri="{FF2B5EF4-FFF2-40B4-BE49-F238E27FC236}">
                <a16:creationId xmlns:a16="http://schemas.microsoft.com/office/drawing/2014/main" id="{4BDBEF16-2045-4B6E-920F-A0296B2B4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2804998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
        <p:nvSpPr>
          <p:cNvPr id="6" name="Rectangle 2">
            <a:extLst>
              <a:ext uri="{FF2B5EF4-FFF2-40B4-BE49-F238E27FC236}">
                <a16:creationId xmlns:a16="http://schemas.microsoft.com/office/drawing/2014/main" id="{3C6C0057-A691-4BB0-978F-2E68D608132B}"/>
              </a:ext>
            </a:extLst>
          </p:cNvPr>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Tree>
    <p:extLst>
      <p:ext uri="{BB962C8B-B14F-4D97-AF65-F5344CB8AC3E}">
        <p14:creationId xmlns:p14="http://schemas.microsoft.com/office/powerpoint/2010/main" val="290187968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9/30/2024</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pic>
        <p:nvPicPr>
          <p:cNvPr id="9" name="Picture 3">
            <a:extLst>
              <a:ext uri="{FF2B5EF4-FFF2-40B4-BE49-F238E27FC236}">
                <a16:creationId xmlns:a16="http://schemas.microsoft.com/office/drawing/2014/main" id="{55323827-5D2A-4B6B-8564-31C57464CD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6365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pic>
        <p:nvPicPr>
          <p:cNvPr id="7" name="Picture 3">
            <a:extLst>
              <a:ext uri="{FF2B5EF4-FFF2-40B4-BE49-F238E27FC236}">
                <a16:creationId xmlns:a16="http://schemas.microsoft.com/office/drawing/2014/main" id="{B5B653B4-38BF-4425-895F-C0D19A20BA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6531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1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pic>
        <p:nvPicPr>
          <p:cNvPr id="6" name="Picture 2">
            <a:extLst>
              <a:ext uri="{FF2B5EF4-FFF2-40B4-BE49-F238E27FC236}">
                <a16:creationId xmlns:a16="http://schemas.microsoft.com/office/drawing/2014/main" id="{2585DB6E-136F-4BDA-A873-E9BEF8CA36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3793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pic>
        <p:nvPicPr>
          <p:cNvPr id="9" name="Picture 8">
            <a:extLst>
              <a:ext uri="{FF2B5EF4-FFF2-40B4-BE49-F238E27FC236}">
                <a16:creationId xmlns:a16="http://schemas.microsoft.com/office/drawing/2014/main" id="{D00F9A58-DD4F-4269-9BA6-03203467A5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8" name="Picture 3">
            <a:extLst>
              <a:ext uri="{FF2B5EF4-FFF2-40B4-BE49-F238E27FC236}">
                <a16:creationId xmlns:a16="http://schemas.microsoft.com/office/drawing/2014/main" id="{F68A468B-6B3B-4635-80CD-D7C5E5390E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D00AE12-56F9-4973-B187-CA1B91168F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687666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pic>
        <p:nvPicPr>
          <p:cNvPr id="8" name="Picture 3">
            <a:extLst>
              <a:ext uri="{FF2B5EF4-FFF2-40B4-BE49-F238E27FC236}">
                <a16:creationId xmlns:a16="http://schemas.microsoft.com/office/drawing/2014/main" id="{B9FAA89D-FC95-4271-A2F6-6DE4FAB28C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463252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pic>
        <p:nvPicPr>
          <p:cNvPr id="6" name="Picture 2">
            <a:extLst>
              <a:ext uri="{FF2B5EF4-FFF2-40B4-BE49-F238E27FC236}">
                <a16:creationId xmlns:a16="http://schemas.microsoft.com/office/drawing/2014/main" id="{4D9E34A1-BA50-45FB-8F5E-7B4DE4A8D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075966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9/30/2024</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pic>
        <p:nvPicPr>
          <p:cNvPr id="8" name="Picture 3">
            <a:extLst>
              <a:ext uri="{FF2B5EF4-FFF2-40B4-BE49-F238E27FC236}">
                <a16:creationId xmlns:a16="http://schemas.microsoft.com/office/drawing/2014/main" id="{5504DBDC-949E-4C36-82F6-520C151D46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1667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pic>
        <p:nvPicPr>
          <p:cNvPr id="7" name="Picture 3">
            <a:extLst>
              <a:ext uri="{FF2B5EF4-FFF2-40B4-BE49-F238E27FC236}">
                <a16:creationId xmlns:a16="http://schemas.microsoft.com/office/drawing/2014/main" id="{32970021-7CF5-42A3-9801-59FDD1440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5536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pic>
        <p:nvPicPr>
          <p:cNvPr id="8" name="Picture 2">
            <a:extLst>
              <a:ext uri="{FF2B5EF4-FFF2-40B4-BE49-F238E27FC236}">
                <a16:creationId xmlns:a16="http://schemas.microsoft.com/office/drawing/2014/main" id="{B7EAA28F-1B66-40AA-BF7D-8EFEA169DE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221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9" name="Rectangle 7"/>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8" name="Rectangle 1">
            <a:extLst>
              <a:ext uri="{FF2B5EF4-FFF2-40B4-BE49-F238E27FC236}">
                <a16:creationId xmlns:a16="http://schemas.microsoft.com/office/drawing/2014/main" id="{154BE0AA-A37F-45DF-9B08-64CB4ED2AE2C}"/>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Rectangle 7">
            <a:extLst>
              <a:ext uri="{FF2B5EF4-FFF2-40B4-BE49-F238E27FC236}">
                <a16:creationId xmlns:a16="http://schemas.microsoft.com/office/drawing/2014/main" id="{CD299481-60DC-4E0F-8696-C8440FB99583}"/>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9C38B7C2-4E28-4D0F-9C9F-D6493C33A4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831497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descr="Compute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9/30/2024</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pic>
        <p:nvPicPr>
          <p:cNvPr id="8" name="Picture 3" descr="Computer">
            <a:extLst>
              <a:ext uri="{FF2B5EF4-FFF2-40B4-BE49-F238E27FC236}">
                <a16:creationId xmlns:a16="http://schemas.microsoft.com/office/drawing/2014/main" id="{23809E7C-D2B4-4DCF-A7E0-9FF591CC97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429558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9/30/2024</a:t>
            </a:fld>
            <a:endParaRPr lang="en-US"/>
          </a:p>
        </p:txBody>
      </p:sp>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9" name="Picture 8">
            <a:extLst>
              <a:ext uri="{FF2B5EF4-FFF2-40B4-BE49-F238E27FC236}">
                <a16:creationId xmlns:a16="http://schemas.microsoft.com/office/drawing/2014/main" id="{0CD6CF4E-1C3B-420F-BA44-CA9AA758A8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Tree>
    <p:extLst>
      <p:ext uri="{BB962C8B-B14F-4D97-AF65-F5344CB8AC3E}">
        <p14:creationId xmlns:p14="http://schemas.microsoft.com/office/powerpoint/2010/main" val="2554002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9/30/2024</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
        <p:nvSpPr>
          <p:cNvPr id="9" name="Rounded Rectangular Callout 1">
            <a:extLst>
              <a:ext uri="{FF2B5EF4-FFF2-40B4-BE49-F238E27FC236}">
                <a16:creationId xmlns:a16="http://schemas.microsoft.com/office/drawing/2014/main" id="{0B1F79AC-F837-4189-A57A-EF16D81A6C49}"/>
              </a:ext>
            </a:extLst>
          </p:cNvPr>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087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9/30/2024</a:t>
            </a:fld>
            <a:endParaRPr lang="en-US"/>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
        <p:nvSpPr>
          <p:cNvPr id="7" name="Rounded Rectangular Callout 1">
            <a:extLst>
              <a:ext uri="{FF2B5EF4-FFF2-40B4-BE49-F238E27FC236}">
                <a16:creationId xmlns:a16="http://schemas.microsoft.com/office/drawing/2014/main" id="{00C7605B-FF45-4410-9D61-88353E29C6CA}"/>
              </a:ext>
            </a:extLst>
          </p:cNvPr>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328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hoto Background (Blue Title, Overlay)">
    <p:spTree>
      <p:nvGrpSpPr>
        <p:cNvPr id="1" name=""/>
        <p:cNvGrpSpPr/>
        <p:nvPr/>
      </p:nvGrpSpPr>
      <p:grpSpPr>
        <a:xfrm>
          <a:off x="0" y="0"/>
          <a:ext cx="0" cy="0"/>
          <a:chOff x="0" y="0"/>
          <a:chExt cx="0" cy="0"/>
        </a:xfrm>
      </p:grpSpPr>
      <p:sp>
        <p:nvSpPr>
          <p:cNvPr id="12"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
            <a:extLst>
              <a:ext uri="{FF2B5EF4-FFF2-40B4-BE49-F238E27FC236}">
                <a16:creationId xmlns:a16="http://schemas.microsoft.com/office/drawing/2014/main" id="{B3727FFA-16A8-485C-B6B5-05C3DADC9F65}"/>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3880362790"/>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441663"/>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2890941606"/>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16621965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2741459531"/>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9/30/2024</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426075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9/30/2024</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5" name="Rectangle 1">
            <a:extLst>
              <a:ext uri="{FF2B5EF4-FFF2-40B4-BE49-F238E27FC236}">
                <a16:creationId xmlns:a16="http://schemas.microsoft.com/office/drawing/2014/main" id="{275D4A90-4790-43AB-A4BE-07D732128BCB}"/>
              </a:ext>
            </a:extLst>
          </p:cNvPr>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6" name="Rectangle 3">
            <a:extLst>
              <a:ext uri="{FF2B5EF4-FFF2-40B4-BE49-F238E27FC236}">
                <a16:creationId xmlns:a16="http://schemas.microsoft.com/office/drawing/2014/main" id="{342E09E9-5251-43CA-ABDE-89F76FA0E3A0}"/>
              </a:ext>
            </a:extLst>
          </p:cNvPr>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7" name="Picture 16">
            <a:extLst>
              <a:ext uri="{FF2B5EF4-FFF2-40B4-BE49-F238E27FC236}">
                <a16:creationId xmlns:a16="http://schemas.microsoft.com/office/drawing/2014/main" id="{A6DB4654-929D-4392-BA7B-DAEECFDB18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Tree>
    <p:extLst>
      <p:ext uri="{BB962C8B-B14F-4D97-AF65-F5344CB8AC3E}">
        <p14:creationId xmlns:p14="http://schemas.microsoft.com/office/powerpoint/2010/main" val="920313466"/>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4B952203-E8FB-4F5D-B5E5-77FD0A73D1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Rectangle 1">
            <a:extLst>
              <a:ext uri="{FF2B5EF4-FFF2-40B4-BE49-F238E27FC236}">
                <a16:creationId xmlns:a16="http://schemas.microsoft.com/office/drawing/2014/main" id="{24A867BC-5523-4AD4-A601-5202D68576E8}"/>
              </a:ext>
            </a:extLst>
          </p:cNvPr>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pic>
        <p:nvPicPr>
          <p:cNvPr id="12" name="Picture 11">
            <a:extLst>
              <a:ext uri="{FF2B5EF4-FFF2-40B4-BE49-F238E27FC236}">
                <a16:creationId xmlns:a16="http://schemas.microsoft.com/office/drawing/2014/main" id="{05BBAF08-74D5-499A-815D-C42AF8AE13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809174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9/30/2024</a:t>
            </a:fld>
            <a:endParaRPr lang="en-US"/>
          </a:p>
        </p:txBody>
      </p:sp>
      <p:sp>
        <p:nvSpPr>
          <p:cNvPr id="5" name="Footer Placeholder 5"/>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p>
        </p:txBody>
      </p:sp>
      <p:sp>
        <p:nvSpPr>
          <p:cNvPr id="4" name="Slide Number Placeholder 6"/>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0365813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9/30/2024</a:t>
            </a:fld>
            <a:endParaRPr lang="en-US"/>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
        <p:nvSpPr>
          <p:cNvPr id="11" name="Rectangle 1">
            <a:extLst>
              <a:ext uri="{FF2B5EF4-FFF2-40B4-BE49-F238E27FC236}">
                <a16:creationId xmlns:a16="http://schemas.microsoft.com/office/drawing/2014/main" id="{86ABD682-396C-4675-A681-A26441D77864}"/>
              </a:ext>
            </a:extLst>
          </p:cNvPr>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13" name="Rectangle 6">
            <a:extLst>
              <a:ext uri="{FF2B5EF4-FFF2-40B4-BE49-F238E27FC236}">
                <a16:creationId xmlns:a16="http://schemas.microsoft.com/office/drawing/2014/main" id="{8999CACB-2F5E-410E-9707-46EBA914E524}"/>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6064B36-CC65-4B5E-8730-4F86B63C32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1997170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9/30/2024</a:t>
            </a:fld>
            <a:endParaRPr lang="en-US"/>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
        <p:nvSpPr>
          <p:cNvPr id="9" name="Rectangle 8">
            <a:extLst>
              <a:ext uri="{FF2B5EF4-FFF2-40B4-BE49-F238E27FC236}">
                <a16:creationId xmlns:a16="http://schemas.microsoft.com/office/drawing/2014/main" id="{8210A30A-B91D-43A4-AB86-2DB396CE393F}"/>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4F09808-199D-4319-94B2-1A081B03C7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54661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9/30/2024</a:t>
            </a:fld>
            <a:endParaRPr lang="en-US"/>
          </a:p>
        </p:txBody>
      </p:sp>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7461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9/30/2024</a:t>
            </a:fld>
            <a:endParaRPr lang="en-US"/>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091720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err="1"/>
              <a:t>mn.gov</a:t>
            </a:r>
            <a:r>
              <a:rPr lang="en-US"/>
              <a:t>/deed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22810694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2029013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9/30/2024</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39296047"/>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88450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0" name="Rectangle 1">
            <a:extLst>
              <a:ext uri="{FF2B5EF4-FFF2-40B4-BE49-F238E27FC236}">
                <a16:creationId xmlns:a16="http://schemas.microsoft.com/office/drawing/2014/main" id="{31CE3821-0E8F-4C48-AC2B-FFC982AFD85D}"/>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Rectangle 11">
            <a:extLst>
              <a:ext uri="{FF2B5EF4-FFF2-40B4-BE49-F238E27FC236}">
                <a16:creationId xmlns:a16="http://schemas.microsoft.com/office/drawing/2014/main" id="{E05D4A38-B7A4-4D96-9D42-5DB06A5B11DD}"/>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3B1B089-CF5F-4AD9-90AE-25520E311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8466517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112533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390032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8798150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7837364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7647676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8187509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0010341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775768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0466181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89006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9" name="Rectangle 1">
            <a:extLst>
              <a:ext uri="{FF2B5EF4-FFF2-40B4-BE49-F238E27FC236}">
                <a16:creationId xmlns:a16="http://schemas.microsoft.com/office/drawing/2014/main" id="{54FD623D-58FC-455E-B178-49B29E640725}"/>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Rectangle 8">
            <a:extLst>
              <a:ext uri="{FF2B5EF4-FFF2-40B4-BE49-F238E27FC236}">
                <a16:creationId xmlns:a16="http://schemas.microsoft.com/office/drawing/2014/main" id="{9E80C928-B5FD-4019-9C20-2CFF6A01FC53}"/>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4" name="Picture 13">
            <a:extLst>
              <a:ext uri="{FF2B5EF4-FFF2-40B4-BE49-F238E27FC236}">
                <a16:creationId xmlns:a16="http://schemas.microsoft.com/office/drawing/2014/main" id="{41315CBE-918F-4803-9655-C1BA679DE4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9093167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3577100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703779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9875684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6722021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056150733"/>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9/30/2024</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3128779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1023395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650859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243306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92835575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 name="Rectangle 1"/>
          <p:cNvSpPr/>
          <p:nvPr/>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1" name="Rectangle 1">
            <a:extLst>
              <a:ext uri="{FF2B5EF4-FFF2-40B4-BE49-F238E27FC236}">
                <a16:creationId xmlns:a16="http://schemas.microsoft.com/office/drawing/2014/main" id="{2BEAC498-8229-45EE-A796-F6CAE0DADD55}"/>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a:extLst>
              <a:ext uri="{FF2B5EF4-FFF2-40B4-BE49-F238E27FC236}">
                <a16:creationId xmlns:a16="http://schemas.microsoft.com/office/drawing/2014/main" id="{8A267D8B-4F2E-4F48-AD03-A773C99D10D5}"/>
              </a:ext>
            </a:extLst>
          </p:cNvPr>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
            <a:extLst>
              <a:ext uri="{FF2B5EF4-FFF2-40B4-BE49-F238E27FC236}">
                <a16:creationId xmlns:a16="http://schemas.microsoft.com/office/drawing/2014/main" id="{0D02DF25-8CD9-4424-A706-235142960C39}"/>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F2DFB457-92B3-4050-8CE7-F616B71EA1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Tree>
    <p:extLst>
      <p:ext uri="{BB962C8B-B14F-4D97-AF65-F5344CB8AC3E}">
        <p14:creationId xmlns:p14="http://schemas.microsoft.com/office/powerpoint/2010/main" val="21799125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172016327"/>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9/30/2024</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4928733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32996447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9319661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9/30/2024</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2732836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9/30/2024</a:t>
            </a:fld>
            <a:endParaRPr lang="en-US"/>
          </a:p>
        </p:txBody>
      </p:sp>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1475840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9/30/2024</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25997067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9/30/2024</a:t>
            </a:fld>
            <a:endParaRPr lang="en-US"/>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2066662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544118"/>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31180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0" name="Rectangle 9"/>
          <p:cNvSpPr/>
          <p:nvPr/>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Rectangle 1">
            <a:extLst>
              <a:ext uri="{FF2B5EF4-FFF2-40B4-BE49-F238E27FC236}">
                <a16:creationId xmlns:a16="http://schemas.microsoft.com/office/drawing/2014/main" id="{3B4E8C58-E53E-4876-AE2F-1C0AF604EA20}"/>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3">
            <a:extLst>
              <a:ext uri="{FF2B5EF4-FFF2-40B4-BE49-F238E27FC236}">
                <a16:creationId xmlns:a16="http://schemas.microsoft.com/office/drawing/2014/main" id="{6B258EE6-AA4B-48E9-8A8B-07D288BA3D13}"/>
              </a:ext>
            </a:extLst>
          </p:cNvPr>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51D2FC-80BA-4E29-808E-590EAE9C9227}"/>
              </a:ext>
            </a:extLst>
          </p:cNvPr>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DEED034-7440-461B-8368-CCB27363274F}"/>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ADD27828-FBA0-4A68-8F6F-2735ABDC77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261069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9/30/2024</a:t>
            </a:fld>
            <a:endParaRPr lang="en-US"/>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1524021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9/30/2024</a:t>
            </a:fld>
            <a:endParaRPr lang="en-US"/>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14055195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Picture 7" descr="Background slide image with Minnesota Employment and Economic Development logo in lower right corner" title="Background image an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p:cNvSpPr>
            <a:spLocks noGrp="1"/>
          </p:cNvSpPr>
          <p:nvPr>
            <p:ph type="title"/>
          </p:nvPr>
        </p:nvSpPr>
        <p:spPr>
          <a:xfrm>
            <a:off x="609600" y="609600"/>
            <a:ext cx="10972800" cy="990600"/>
          </a:xfrm>
        </p:spPr>
        <p:txBody>
          <a:bodyPr>
            <a:normAutofit/>
          </a:bodyPr>
          <a:lstStyle>
            <a:lvl1pPr algn="l">
              <a:defRPr sz="3800" b="1">
                <a:solidFill>
                  <a:schemeClr val="bg1"/>
                </a:solidFill>
              </a:defRPr>
            </a:lvl1pPr>
          </a:lstStyle>
          <a:p>
            <a:r>
              <a:rPr lang="en-US"/>
              <a:t>Click to edit Master title style</a:t>
            </a:r>
          </a:p>
        </p:txBody>
      </p:sp>
      <p:sp>
        <p:nvSpPr>
          <p:cNvPr id="3" name="Content Placeholder 2"/>
          <p:cNvSpPr>
            <a:spLocks noGrp="1"/>
          </p:cNvSpPr>
          <p:nvPr>
            <p:ph idx="1"/>
          </p:nvPr>
        </p:nvSpPr>
        <p:spPr>
          <a:xfrm>
            <a:off x="609600" y="2057401"/>
            <a:ext cx="10972800" cy="4826267"/>
          </a:xfrm>
        </p:spPr>
        <p:txBody>
          <a:bodyPr/>
          <a:lstStyle>
            <a:lvl1pPr>
              <a:buClr>
                <a:schemeClr val="accent3"/>
              </a:buClr>
              <a:defRPr>
                <a:solidFill>
                  <a:srgbClr val="003865"/>
                </a:solidFill>
              </a:defRPr>
            </a:lvl1pPr>
            <a:lvl2pPr>
              <a:buClr>
                <a:schemeClr val="accent3"/>
              </a:buClr>
              <a:defRPr>
                <a:solidFill>
                  <a:srgbClr val="003865"/>
                </a:solidFill>
              </a:defRPr>
            </a:lvl2pPr>
            <a:lvl3pPr>
              <a:buClr>
                <a:schemeClr val="accent3"/>
              </a:buClr>
              <a:defRPr>
                <a:solidFill>
                  <a:srgbClr val="003865"/>
                </a:solidFill>
              </a:defRPr>
            </a:lvl3pPr>
            <a:lvl4pPr>
              <a:buClr>
                <a:schemeClr val="accent3"/>
              </a:buClr>
              <a:defRPr>
                <a:solidFill>
                  <a:srgbClr val="003865"/>
                </a:solidFill>
              </a:defRPr>
            </a:lvl4pPr>
            <a:lvl5pPr>
              <a:buClr>
                <a:schemeClr val="accent3"/>
              </a:buClr>
              <a:defRPr>
                <a:solidFill>
                  <a:srgbClr val="00386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492876"/>
            <a:ext cx="3860800" cy="365125"/>
          </a:xfrm>
        </p:spPr>
        <p:txBody>
          <a:bodyPr/>
          <a:lstStyle/>
          <a:p>
            <a:endParaRPr lang="en-US"/>
          </a:p>
        </p:txBody>
      </p:sp>
      <p:sp>
        <p:nvSpPr>
          <p:cNvPr id="6" name="Slide Number Placeholder 5"/>
          <p:cNvSpPr>
            <a:spLocks noGrp="1"/>
          </p:cNvSpPr>
          <p:nvPr>
            <p:ph type="sldNum" sz="quarter" idx="12"/>
          </p:nvPr>
        </p:nvSpPr>
        <p:spPr>
          <a:xfrm>
            <a:off x="101600" y="6492876"/>
            <a:ext cx="3556000" cy="365125"/>
          </a:xfrm>
        </p:spPr>
        <p:txBody>
          <a:bodyPr/>
          <a:lstStyle>
            <a:lvl1pPr algn="l">
              <a:defRPr/>
            </a:lvl1pPr>
          </a:lstStyle>
          <a:p>
            <a:fld id="{EBFF2294-7853-4F86-BD16-9D9D7D857176}" type="slidenum">
              <a:rPr lang="en-US" smtClean="0"/>
              <a:pPr/>
              <a:t>‹#›</a:t>
            </a:fld>
            <a:endParaRPr lang="en-US"/>
          </a:p>
        </p:txBody>
      </p:sp>
    </p:spTree>
    <p:extLst>
      <p:ext uri="{BB962C8B-B14F-4D97-AF65-F5344CB8AC3E}">
        <p14:creationId xmlns:p14="http://schemas.microsoft.com/office/powerpoint/2010/main" val="27794449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9/30/2024</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619892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268" y="3470030"/>
            <a:ext cx="11658600" cy="1295182"/>
          </a:xfrm>
        </p:spPr>
        <p:txBody>
          <a:bodyPr>
            <a:normAutofit fontScale="90000"/>
          </a:bodyPr>
          <a:lstStyle/>
          <a:p>
            <a:r>
              <a:rPr lang="en-US" b="1" dirty="0"/>
              <a:t>Evolve Employment</a:t>
            </a:r>
            <a:br>
              <a:rPr lang="en-US" dirty="0"/>
            </a:br>
            <a:br>
              <a:rPr lang="en-US" dirty="0"/>
            </a:br>
            <a:r>
              <a:rPr lang="en-US" sz="2200" b="0" i="0" u="none" strike="noStrike" baseline="0" dirty="0">
                <a:solidFill>
                  <a:srgbClr val="000000"/>
                </a:solidFill>
                <a:latin typeface="Times New Roman" panose="02020603050405020304" pitchFamily="18" charset="0"/>
              </a:rPr>
              <a:t> </a:t>
            </a:r>
            <a:r>
              <a:rPr lang="en-US" sz="2200" b="1" i="0" u="none" strike="noStrike" baseline="0" dirty="0">
                <a:solidFill>
                  <a:srgbClr val="000000"/>
                </a:solidFill>
                <a:latin typeface="Times New Roman" panose="02020603050405020304" pitchFamily="18" charset="0"/>
              </a:rPr>
              <a:t>A 21st Century Innovative Approach to High-Quality Employment, Advanced Technology Careers, and Emerging Advances in Technology for Individuals Acquiring Blindness, Low Vision, and </a:t>
            </a:r>
            <a:r>
              <a:rPr lang="en-US" sz="2200" b="1" i="0" u="none" strike="noStrike" baseline="0" dirty="0" err="1">
                <a:solidFill>
                  <a:srgbClr val="000000"/>
                </a:solidFill>
                <a:latin typeface="Times New Roman" panose="02020603050405020304" pitchFamily="18" charset="0"/>
              </a:rPr>
              <a:t>DeafBlindness</a:t>
            </a:r>
            <a:r>
              <a:rPr lang="en-US" sz="2200" b="1" i="0" u="none" strike="noStrike" baseline="0" dirty="0">
                <a:solidFill>
                  <a:srgbClr val="000000"/>
                </a:solidFill>
                <a:latin typeface="Times New Roman" panose="02020603050405020304" pitchFamily="18" charset="0"/>
              </a:rPr>
              <a:t> </a:t>
            </a:r>
            <a:br>
              <a:rPr lang="en-US" sz="3600" dirty="0"/>
            </a:br>
            <a:endParaRPr lang="en-US" dirty="0"/>
          </a:p>
        </p:txBody>
      </p:sp>
      <p:sp>
        <p:nvSpPr>
          <p:cNvPr id="8" name="Footer Placeholder 6"/>
          <p:cNvSpPr>
            <a:spLocks noGrp="1"/>
          </p:cNvSpPr>
          <p:nvPr>
            <p:ph type="ftr" sz="quarter" idx="3"/>
          </p:nvPr>
        </p:nvSpPr>
        <p:spPr bwMode="black">
          <a:prstGeom prst="rect">
            <a:avLst/>
          </a:prstGeom>
        </p:spPr>
        <p:txBody>
          <a:bodyPr anchor="ct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1103132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BDA0-19E5-6F98-C983-72B642CBAA40}"/>
              </a:ext>
            </a:extLst>
          </p:cNvPr>
          <p:cNvSpPr>
            <a:spLocks noGrp="1"/>
          </p:cNvSpPr>
          <p:nvPr>
            <p:ph type="title"/>
          </p:nvPr>
        </p:nvSpPr>
        <p:spPr/>
        <p:txBody>
          <a:bodyPr/>
          <a:lstStyle/>
          <a:p>
            <a:r>
              <a:rPr lang="en-US" dirty="0"/>
              <a:t>Goals and Objectives: #3</a:t>
            </a:r>
          </a:p>
        </p:txBody>
      </p:sp>
      <p:sp>
        <p:nvSpPr>
          <p:cNvPr id="3" name="Content Placeholder 2">
            <a:extLst>
              <a:ext uri="{FF2B5EF4-FFF2-40B4-BE49-F238E27FC236}">
                <a16:creationId xmlns:a16="http://schemas.microsoft.com/office/drawing/2014/main" id="{EFF13614-A14E-9C4B-996B-90563D9D0C38}"/>
              </a:ext>
            </a:extLst>
          </p:cNvPr>
          <p:cNvSpPr>
            <a:spLocks noGrp="1"/>
          </p:cNvSpPr>
          <p:nvPr>
            <p:ph idx="1"/>
          </p:nvPr>
        </p:nvSpPr>
        <p:spPr/>
        <p:txBody>
          <a:bodyPr>
            <a:normAutofit/>
          </a:bodyPr>
          <a:lstStyle/>
          <a:p>
            <a:pPr marL="0" indent="0">
              <a:buNone/>
            </a:pPr>
            <a:r>
              <a:rPr lang="en-US" sz="2800" b="1" i="0" u="none" strike="noStrike" baseline="0" dirty="0">
                <a:solidFill>
                  <a:srgbClr val="000000"/>
                </a:solidFill>
              </a:rPr>
              <a:t>Goal 3: Pilot an Enhanced Progress Employment Model in Two Communities (St. Cloud and Twin Cities).</a:t>
            </a:r>
          </a:p>
          <a:p>
            <a:pPr marL="0" indent="0">
              <a:buNone/>
            </a:pPr>
            <a:r>
              <a:rPr lang="en-US" sz="2400" b="1" i="0" u="none" strike="noStrike" baseline="0" dirty="0">
                <a:solidFill>
                  <a:srgbClr val="000000"/>
                </a:solidFill>
              </a:rPr>
              <a:t>Objective 1. </a:t>
            </a:r>
            <a:r>
              <a:rPr lang="en-US" sz="2400" b="0" i="1" u="none" strike="noStrike" baseline="0" dirty="0">
                <a:solidFill>
                  <a:srgbClr val="000000"/>
                </a:solidFill>
              </a:rPr>
              <a:t>Support staff in utilizing an EPE Model to create meaningful career opportunities and pathways that align with the Good Jobs principles. </a:t>
            </a:r>
          </a:p>
          <a:p>
            <a:pPr marL="0" indent="0">
              <a:buNone/>
            </a:pPr>
            <a:r>
              <a:rPr lang="en-US" sz="2400" b="1" i="0" u="none" strike="noStrike" baseline="0" dirty="0">
                <a:solidFill>
                  <a:srgbClr val="000000"/>
                </a:solidFill>
              </a:rPr>
              <a:t>Objective 2. </a:t>
            </a:r>
            <a:r>
              <a:rPr lang="en-US" sz="2400" b="0" i="1" u="none" strike="noStrike" baseline="0" dirty="0">
                <a:solidFill>
                  <a:srgbClr val="000000"/>
                </a:solidFill>
              </a:rPr>
              <a:t>Create a network of businesses, community-based organizations, and subject matter experts that support the CIE outcomes of New Americans participating in EPE. </a:t>
            </a:r>
          </a:p>
          <a:p>
            <a:pPr marL="0" indent="0">
              <a:buNone/>
            </a:pPr>
            <a:r>
              <a:rPr lang="en-US" sz="2400" b="1" i="0" u="none" strike="noStrike" baseline="0" dirty="0">
                <a:solidFill>
                  <a:srgbClr val="000000"/>
                </a:solidFill>
              </a:rPr>
              <a:t>Objective 3. </a:t>
            </a:r>
            <a:r>
              <a:rPr lang="en-US" sz="2400" i="1" u="none" strike="noStrike" baseline="0" dirty="0">
                <a:solidFill>
                  <a:srgbClr val="000000"/>
                </a:solidFill>
              </a:rPr>
              <a:t>Implement the EPE Model with New Americans in Two Pilot Locations.</a:t>
            </a:r>
            <a:endParaRPr lang="en-US" sz="3600" i="1" dirty="0"/>
          </a:p>
        </p:txBody>
      </p:sp>
      <p:sp>
        <p:nvSpPr>
          <p:cNvPr id="4" name="Footer Placeholder 3">
            <a:extLst>
              <a:ext uri="{FF2B5EF4-FFF2-40B4-BE49-F238E27FC236}">
                <a16:creationId xmlns:a16="http://schemas.microsoft.com/office/drawing/2014/main" id="{E391ADFA-AB50-9132-B258-78DC3EE73187}"/>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39961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E08F-1949-997C-ABB0-1F72579C98A3}"/>
              </a:ext>
            </a:extLst>
          </p:cNvPr>
          <p:cNvSpPr>
            <a:spLocks noGrp="1"/>
          </p:cNvSpPr>
          <p:nvPr>
            <p:ph type="ctrTitle"/>
          </p:nvPr>
        </p:nvSpPr>
        <p:spPr/>
        <p:txBody>
          <a:bodyPr/>
          <a:lstStyle/>
          <a:p>
            <a:r>
              <a:rPr lang="en-US" dirty="0"/>
              <a:t>Three Tiers of Services</a:t>
            </a:r>
          </a:p>
        </p:txBody>
      </p:sp>
    </p:spTree>
    <p:extLst>
      <p:ext uri="{BB962C8B-B14F-4D97-AF65-F5344CB8AC3E}">
        <p14:creationId xmlns:p14="http://schemas.microsoft.com/office/powerpoint/2010/main" val="93469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B39F-40DE-9314-E68C-B6A70463866F}"/>
              </a:ext>
            </a:extLst>
          </p:cNvPr>
          <p:cNvSpPr>
            <a:spLocks noGrp="1"/>
          </p:cNvSpPr>
          <p:nvPr>
            <p:ph type="title"/>
          </p:nvPr>
        </p:nvSpPr>
        <p:spPr/>
        <p:txBody>
          <a:bodyPr/>
          <a:lstStyle/>
          <a:p>
            <a:r>
              <a:rPr lang="en-US" dirty="0"/>
              <a:t>Tier 1: Universal Services</a:t>
            </a:r>
          </a:p>
        </p:txBody>
      </p:sp>
      <p:sp>
        <p:nvSpPr>
          <p:cNvPr id="4" name="Footer Placeholder 3">
            <a:extLst>
              <a:ext uri="{FF2B5EF4-FFF2-40B4-BE49-F238E27FC236}">
                <a16:creationId xmlns:a16="http://schemas.microsoft.com/office/drawing/2014/main" id="{5AB2A756-598D-B088-A91F-0184A7F63AAF}"/>
              </a:ext>
            </a:extLst>
          </p:cNvPr>
          <p:cNvSpPr>
            <a:spLocks noGrp="1"/>
          </p:cNvSpPr>
          <p:nvPr>
            <p:ph type="ftr" sz="quarter" idx="3"/>
          </p:nvPr>
        </p:nvSpPr>
        <p:spPr/>
        <p:txBody>
          <a:bodyPr/>
          <a:lstStyle/>
          <a:p>
            <a:r>
              <a:rPr lang="en-US"/>
              <a:t>mn.gov/deed</a:t>
            </a:r>
          </a:p>
        </p:txBody>
      </p:sp>
      <p:graphicFrame>
        <p:nvGraphicFramePr>
          <p:cNvPr id="5" name="Content Placeholder 4">
            <a:extLst>
              <a:ext uri="{FF2B5EF4-FFF2-40B4-BE49-F238E27FC236}">
                <a16:creationId xmlns:a16="http://schemas.microsoft.com/office/drawing/2014/main" id="{A98AF71C-6316-ACE1-18F2-8F2391DC5DD2}"/>
              </a:ext>
            </a:extLst>
          </p:cNvPr>
          <p:cNvGraphicFramePr>
            <a:graphicFrameLocks noGrp="1"/>
          </p:cNvGraphicFramePr>
          <p:nvPr>
            <p:ph idx="1"/>
            <p:extLst>
              <p:ext uri="{D42A27DB-BD31-4B8C-83A1-F6EECF244321}">
                <p14:modId xmlns:p14="http://schemas.microsoft.com/office/powerpoint/2010/main" val="775061887"/>
              </p:ext>
            </p:extLst>
          </p:nvPr>
        </p:nvGraphicFramePr>
        <p:xfrm>
          <a:off x="0" y="1335640"/>
          <a:ext cx="12191999" cy="5522360"/>
        </p:xfrm>
        <a:graphic>
          <a:graphicData uri="http://schemas.openxmlformats.org/drawingml/2006/table">
            <a:tbl>
              <a:tblPr firstRow="1" firstCol="1" bandRow="1">
                <a:tableStyleId>{5C22544A-7EE6-4342-B048-85BDC9FD1C3A}</a:tableStyleId>
              </a:tblPr>
              <a:tblGrid>
                <a:gridCol w="4067545">
                  <a:extLst>
                    <a:ext uri="{9D8B030D-6E8A-4147-A177-3AD203B41FA5}">
                      <a16:colId xmlns:a16="http://schemas.microsoft.com/office/drawing/2014/main" val="1217420891"/>
                    </a:ext>
                  </a:extLst>
                </a:gridCol>
                <a:gridCol w="4313459">
                  <a:extLst>
                    <a:ext uri="{9D8B030D-6E8A-4147-A177-3AD203B41FA5}">
                      <a16:colId xmlns:a16="http://schemas.microsoft.com/office/drawing/2014/main" val="4282463960"/>
                    </a:ext>
                  </a:extLst>
                </a:gridCol>
                <a:gridCol w="3810995">
                  <a:extLst>
                    <a:ext uri="{9D8B030D-6E8A-4147-A177-3AD203B41FA5}">
                      <a16:colId xmlns:a16="http://schemas.microsoft.com/office/drawing/2014/main" val="102942402"/>
                    </a:ext>
                  </a:extLst>
                </a:gridCol>
              </a:tblGrid>
              <a:tr h="443148">
                <a:tc>
                  <a:txBody>
                    <a:bodyPr/>
                    <a:lstStyle/>
                    <a:p>
                      <a:pPr marL="0" marR="0" fontAlgn="base">
                        <a:lnSpc>
                          <a:spcPct val="107000"/>
                        </a:lnSpc>
                        <a:spcBef>
                          <a:spcPts val="0"/>
                        </a:spcBef>
                        <a:spcAft>
                          <a:spcPts val="0"/>
                        </a:spcAft>
                      </a:pPr>
                      <a:r>
                        <a:rPr lang="en-US" sz="1800" kern="0">
                          <a:effectLst/>
                        </a:rPr>
                        <a:t>Targeted Recipients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800" kern="0" dirty="0">
                          <a:effectLst/>
                        </a:rPr>
                        <a:t>Tactics and Services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800" kern="0">
                          <a:effectLst/>
                        </a:rPr>
                        <a:t>Expected Benefits and Outcomes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26545106"/>
                  </a:ext>
                </a:extLst>
              </a:tr>
              <a:tr h="5079212">
                <a:tc>
                  <a: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Employers not aware of SSB services</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Employers in need of light touch guidance and support</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At-risk BLVDB individuals not connected to SSB</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Community and interagency partners not connected to SSB</a:t>
                      </a:r>
                      <a:endParaRPr lang="en-US" sz="1600" kern="100" dirty="0">
                        <a:effectLst/>
                      </a:endParaRPr>
                    </a:p>
                    <a:p>
                      <a:pPr marL="0" marR="0" fontAlgn="base">
                        <a:lnSpc>
                          <a:spcPct val="107000"/>
                        </a:lnSpc>
                        <a:spcBef>
                          <a:spcPts val="0"/>
                        </a:spcBef>
                        <a:spcAft>
                          <a:spcPts val="0"/>
                        </a:spcAft>
                      </a:pPr>
                      <a:r>
                        <a:rPr lang="en-US" sz="1800" kern="0" dirty="0">
                          <a:effectLst/>
                        </a:rPr>
                        <a:t> </a:t>
                      </a:r>
                      <a:endParaRPr lang="en-US" sz="1600" kern="100" dirty="0">
                        <a:effectLst/>
                      </a:endParaRPr>
                    </a:p>
                    <a:p>
                      <a:pPr marL="0" marR="0" fontAlgn="base">
                        <a:lnSpc>
                          <a:spcPct val="107000"/>
                        </a:lnSpc>
                        <a:spcBef>
                          <a:spcPts val="0"/>
                        </a:spcBef>
                        <a:spcAft>
                          <a:spcPts val="0"/>
                        </a:spcAft>
                      </a:pPr>
                      <a:r>
                        <a:rPr lang="en-US" sz="1800" kern="0" dirty="0">
                          <a:effectLst/>
                        </a:rPr>
                        <a:t>Non-VR Participants</a:t>
                      </a:r>
                      <a:endParaRPr lang="en-US" sz="1600" kern="100" dirty="0">
                        <a:effectLst/>
                      </a:endParaRPr>
                    </a:p>
                    <a:p>
                      <a:pPr marL="57150" marR="0" fontAlgn="base">
                        <a:lnSpc>
                          <a:spcPct val="107000"/>
                        </a:lnSpc>
                        <a:spcBef>
                          <a:spcPts val="0"/>
                        </a:spcBef>
                        <a:spcAft>
                          <a:spcPts val="0"/>
                        </a:spcAft>
                      </a:pPr>
                      <a:r>
                        <a:rPr lang="en-US" sz="1800" kern="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Information and referral  </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Outreach and engagement with at-risk individuals and businesses</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Customer Service and Technology Sector partnership development</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Training and professional development offerings</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One to two contacts</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Quick systems and environment accessibility scans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222250" algn="l"/>
                        </a:tabLst>
                      </a:pPr>
                      <a:r>
                        <a:rPr lang="en-US" sz="1800" kern="0" dirty="0">
                          <a:effectLst/>
                        </a:rPr>
                        <a:t>Increased knowledge of SSB services </a:t>
                      </a:r>
                      <a:endParaRPr lang="en-US" sz="16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2250" algn="l"/>
                        </a:tabLst>
                      </a:pPr>
                      <a:r>
                        <a:rPr lang="en-US" sz="1800" kern="0" dirty="0">
                          <a:effectLst/>
                        </a:rPr>
                        <a:t>Potential future customers </a:t>
                      </a:r>
                      <a:endParaRPr lang="en-US" sz="16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2250" algn="l"/>
                        </a:tabLst>
                      </a:pPr>
                      <a:r>
                        <a:rPr lang="en-US" sz="1800" kern="0" dirty="0">
                          <a:effectLst/>
                        </a:rPr>
                        <a:t>New partnerships</a:t>
                      </a:r>
                      <a:endParaRPr lang="en-US" sz="1600" kern="100" dirty="0">
                        <a:effectLst/>
                      </a:endParaRPr>
                    </a:p>
                    <a:p>
                      <a:pPr marL="0" marR="0" indent="-406400" fontAlgn="base">
                        <a:lnSpc>
                          <a:spcPct val="107000"/>
                        </a:lnSpc>
                        <a:spcBef>
                          <a:spcPts val="0"/>
                        </a:spcBef>
                        <a:spcAft>
                          <a:spcPts val="0"/>
                        </a:spcAft>
                        <a:tabLst>
                          <a:tab pos="222250" algn="l"/>
                        </a:tabLst>
                      </a:pPr>
                      <a:r>
                        <a:rPr lang="en-US" sz="1800" kern="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75778434"/>
                  </a:ext>
                </a:extLst>
              </a:tr>
            </a:tbl>
          </a:graphicData>
        </a:graphic>
      </p:graphicFrame>
    </p:spTree>
    <p:extLst>
      <p:ext uri="{BB962C8B-B14F-4D97-AF65-F5344CB8AC3E}">
        <p14:creationId xmlns:p14="http://schemas.microsoft.com/office/powerpoint/2010/main" val="207432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6D05-2408-3245-41F7-5699C20CD92D}"/>
              </a:ext>
            </a:extLst>
          </p:cNvPr>
          <p:cNvSpPr>
            <a:spLocks noGrp="1"/>
          </p:cNvSpPr>
          <p:nvPr>
            <p:ph type="title"/>
          </p:nvPr>
        </p:nvSpPr>
        <p:spPr/>
        <p:txBody>
          <a:bodyPr/>
          <a:lstStyle/>
          <a:p>
            <a:r>
              <a:rPr lang="en-US" dirty="0"/>
              <a:t>Tier 2: Target Services</a:t>
            </a:r>
          </a:p>
        </p:txBody>
      </p:sp>
      <p:sp>
        <p:nvSpPr>
          <p:cNvPr id="4" name="Footer Placeholder 3">
            <a:extLst>
              <a:ext uri="{FF2B5EF4-FFF2-40B4-BE49-F238E27FC236}">
                <a16:creationId xmlns:a16="http://schemas.microsoft.com/office/drawing/2014/main" id="{F635298B-179B-D58D-6B8C-257D6A58342D}"/>
              </a:ext>
            </a:extLst>
          </p:cNvPr>
          <p:cNvSpPr>
            <a:spLocks noGrp="1"/>
          </p:cNvSpPr>
          <p:nvPr>
            <p:ph type="ftr" sz="quarter" idx="3"/>
          </p:nvPr>
        </p:nvSpPr>
        <p:spPr/>
        <p:txBody>
          <a:bodyPr/>
          <a:lstStyle/>
          <a:p>
            <a:r>
              <a:rPr lang="en-US"/>
              <a:t>mn.gov/deed</a:t>
            </a:r>
          </a:p>
        </p:txBody>
      </p:sp>
      <p:graphicFrame>
        <p:nvGraphicFramePr>
          <p:cNvPr id="7" name="Table 6">
            <a:extLst>
              <a:ext uri="{FF2B5EF4-FFF2-40B4-BE49-F238E27FC236}">
                <a16:creationId xmlns:a16="http://schemas.microsoft.com/office/drawing/2014/main" id="{D98E97FB-963D-7F8A-BCDE-DC1916B36CBB}"/>
              </a:ext>
            </a:extLst>
          </p:cNvPr>
          <p:cNvGraphicFramePr>
            <a:graphicFrameLocks noGrp="1"/>
          </p:cNvGraphicFramePr>
          <p:nvPr>
            <p:extLst>
              <p:ext uri="{D42A27DB-BD31-4B8C-83A1-F6EECF244321}">
                <p14:modId xmlns:p14="http://schemas.microsoft.com/office/powerpoint/2010/main" val="3849235827"/>
              </p:ext>
            </p:extLst>
          </p:nvPr>
        </p:nvGraphicFramePr>
        <p:xfrm>
          <a:off x="0" y="1345915"/>
          <a:ext cx="12192000" cy="5512085"/>
        </p:xfrm>
        <a:graphic>
          <a:graphicData uri="http://schemas.openxmlformats.org/drawingml/2006/table">
            <a:tbl>
              <a:tblPr firstRow="1" firstCol="1" bandRow="1">
                <a:tableStyleId>{5C22544A-7EE6-4342-B048-85BDC9FD1C3A}</a:tableStyleId>
              </a:tblPr>
              <a:tblGrid>
                <a:gridCol w="4067544">
                  <a:extLst>
                    <a:ext uri="{9D8B030D-6E8A-4147-A177-3AD203B41FA5}">
                      <a16:colId xmlns:a16="http://schemas.microsoft.com/office/drawing/2014/main" val="1728565870"/>
                    </a:ext>
                  </a:extLst>
                </a:gridCol>
                <a:gridCol w="4313458">
                  <a:extLst>
                    <a:ext uri="{9D8B030D-6E8A-4147-A177-3AD203B41FA5}">
                      <a16:colId xmlns:a16="http://schemas.microsoft.com/office/drawing/2014/main" val="3339446232"/>
                    </a:ext>
                  </a:extLst>
                </a:gridCol>
                <a:gridCol w="3810998">
                  <a:extLst>
                    <a:ext uri="{9D8B030D-6E8A-4147-A177-3AD203B41FA5}">
                      <a16:colId xmlns:a16="http://schemas.microsoft.com/office/drawing/2014/main" val="3570767487"/>
                    </a:ext>
                  </a:extLst>
                </a:gridCol>
              </a:tblGrid>
              <a:tr h="331130">
                <a:tc>
                  <a:txBody>
                    <a:bodyPr/>
                    <a:lstStyle/>
                    <a:p>
                      <a:pPr marL="0" marR="0" fontAlgn="base">
                        <a:lnSpc>
                          <a:spcPct val="107000"/>
                        </a:lnSpc>
                        <a:spcBef>
                          <a:spcPts val="0"/>
                        </a:spcBef>
                        <a:spcAft>
                          <a:spcPts val="0"/>
                        </a:spcAft>
                      </a:pPr>
                      <a:r>
                        <a:rPr lang="en-US" sz="1800" kern="0">
                          <a:effectLst/>
                        </a:rPr>
                        <a:t>Targeted Recipients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800" kern="0">
                          <a:effectLst/>
                        </a:rPr>
                        <a:t>Tactics and Services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800" kern="0">
                          <a:effectLst/>
                        </a:rPr>
                        <a:t>Expected Benefits and Outcomes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08918038"/>
                  </a:ext>
                </a:extLst>
              </a:tr>
              <a:tr h="5180955">
                <a:tc>
                  <a: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Employers in need of retention services and support</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Employees with acquired vision loss</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Community and interagency partners that provide short-term interventions</a:t>
                      </a:r>
                      <a:endParaRPr lang="en-US" sz="1600" kern="100" dirty="0">
                        <a:effectLst/>
                      </a:endParaRPr>
                    </a:p>
                    <a:p>
                      <a:pPr marL="228600" marR="0" fontAlgn="base">
                        <a:lnSpc>
                          <a:spcPct val="107000"/>
                        </a:lnSpc>
                        <a:spcBef>
                          <a:spcPts val="0"/>
                        </a:spcBef>
                        <a:spcAft>
                          <a:spcPts val="0"/>
                        </a:spcAft>
                      </a:pPr>
                      <a:r>
                        <a:rPr lang="en-US" sz="1800" kern="0" dirty="0">
                          <a:effectLst/>
                        </a:rPr>
                        <a:t> </a:t>
                      </a:r>
                      <a:endParaRPr lang="en-US" sz="1600" kern="100" dirty="0">
                        <a:effectLst/>
                      </a:endParaRPr>
                    </a:p>
                    <a:p>
                      <a:pPr marL="0" marR="0" fontAlgn="base">
                        <a:lnSpc>
                          <a:spcPct val="107000"/>
                        </a:lnSpc>
                        <a:spcBef>
                          <a:spcPts val="0"/>
                        </a:spcBef>
                        <a:spcAft>
                          <a:spcPts val="0"/>
                        </a:spcAft>
                      </a:pPr>
                      <a:r>
                        <a:rPr lang="en-US" sz="1800" kern="0" dirty="0">
                          <a:effectLst/>
                        </a:rPr>
                        <a:t> </a:t>
                      </a:r>
                      <a:endParaRPr lang="en-US" sz="1600" kern="100" dirty="0">
                        <a:effectLst/>
                      </a:endParaRPr>
                    </a:p>
                    <a:p>
                      <a:pPr marL="0" marR="0" fontAlgn="base">
                        <a:lnSpc>
                          <a:spcPct val="107000"/>
                        </a:lnSpc>
                        <a:spcBef>
                          <a:spcPts val="0"/>
                        </a:spcBef>
                        <a:spcAft>
                          <a:spcPts val="0"/>
                        </a:spcAft>
                      </a:pPr>
                      <a:r>
                        <a:rPr lang="en-US" sz="1800" kern="0" dirty="0">
                          <a:effectLst/>
                        </a:rPr>
                        <a:t>Non-VR Participants</a:t>
                      </a:r>
                      <a:endParaRPr lang="en-US" sz="1600" kern="100" dirty="0">
                        <a:effectLst/>
                      </a:endParaRPr>
                    </a:p>
                    <a:p>
                      <a:pPr marL="0" marR="0" fontAlgn="base">
                        <a:lnSpc>
                          <a:spcPct val="107000"/>
                        </a:lnSpc>
                        <a:spcBef>
                          <a:spcPts val="0"/>
                        </a:spcBef>
                        <a:spcAft>
                          <a:spcPts val="0"/>
                        </a:spcAft>
                      </a:pPr>
                      <a:r>
                        <a:rPr lang="en-US" sz="1800" kern="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CTA for rapid engagement and retention</a:t>
                      </a:r>
                      <a:endParaRPr lang="en-US" sz="16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Tailored retention services to employees and employers </a:t>
                      </a:r>
                      <a:endParaRPr lang="en-US" sz="16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Workplace solutions for integration of technology and accessibility </a:t>
                      </a:r>
                      <a:endParaRPr lang="en-US" sz="16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Peer mentorship and support</a:t>
                      </a:r>
                      <a:endParaRPr lang="en-US" sz="16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Introduction to adjustment to blindness training </a:t>
                      </a:r>
                      <a:endParaRPr lang="en-US" sz="16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Short-term interventions and supports, including job coaching and benefits planning</a:t>
                      </a:r>
                      <a:endParaRPr lang="en-US" sz="16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Referral for more intensive services when needed</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dirty="0">
                          <a:effectLst/>
                        </a:rPr>
                        <a:t>Job retention </a:t>
                      </a:r>
                      <a:endParaRPr lang="en-US" sz="16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dirty="0">
                          <a:effectLst/>
                        </a:rPr>
                        <a:t>Increased business relationships </a:t>
                      </a:r>
                      <a:endParaRPr lang="en-US" sz="1600" kern="100" dirty="0">
                        <a:effectLst/>
                      </a:endParaRPr>
                    </a:p>
                    <a:p>
                      <a:pPr marL="342900" marR="0" lvl="0" indent="-342900">
                        <a:lnSpc>
                          <a:spcPct val="107000"/>
                        </a:lnSpc>
                        <a:spcBef>
                          <a:spcPts val="0"/>
                        </a:spcBef>
                        <a:spcAft>
                          <a:spcPts val="800"/>
                        </a:spcAft>
                        <a:buSzPts val="1000"/>
                        <a:buFont typeface="Symbol" panose="05050102010706020507" pitchFamily="18" charset="2"/>
                        <a:buChar char=""/>
                      </a:pPr>
                      <a:r>
                        <a:rPr lang="en-US" sz="1800" kern="0" dirty="0">
                          <a:effectLst/>
                        </a:rPr>
                        <a:t>Diversion from SSA benefits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40519219"/>
                  </a:ext>
                </a:extLst>
              </a:tr>
            </a:tbl>
          </a:graphicData>
        </a:graphic>
      </p:graphicFrame>
    </p:spTree>
    <p:extLst>
      <p:ext uri="{BB962C8B-B14F-4D97-AF65-F5344CB8AC3E}">
        <p14:creationId xmlns:p14="http://schemas.microsoft.com/office/powerpoint/2010/main" val="315948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9111-78F9-2B8C-BA57-054F8F8FCE2E}"/>
              </a:ext>
            </a:extLst>
          </p:cNvPr>
          <p:cNvSpPr>
            <a:spLocks noGrp="1"/>
          </p:cNvSpPr>
          <p:nvPr>
            <p:ph type="title"/>
          </p:nvPr>
        </p:nvSpPr>
        <p:spPr/>
        <p:txBody>
          <a:bodyPr/>
          <a:lstStyle/>
          <a:p>
            <a:r>
              <a:rPr lang="en-US" dirty="0"/>
              <a:t>Tier 3: Intensive Services</a:t>
            </a:r>
          </a:p>
        </p:txBody>
      </p:sp>
      <p:sp>
        <p:nvSpPr>
          <p:cNvPr id="4" name="Footer Placeholder 3">
            <a:extLst>
              <a:ext uri="{FF2B5EF4-FFF2-40B4-BE49-F238E27FC236}">
                <a16:creationId xmlns:a16="http://schemas.microsoft.com/office/drawing/2014/main" id="{22D1F7AE-796A-1977-558D-1FB0B20F4E9F}"/>
              </a:ext>
            </a:extLst>
          </p:cNvPr>
          <p:cNvSpPr>
            <a:spLocks noGrp="1"/>
          </p:cNvSpPr>
          <p:nvPr>
            <p:ph type="ftr" sz="quarter" idx="3"/>
          </p:nvPr>
        </p:nvSpPr>
        <p:spPr/>
        <p:txBody>
          <a:bodyPr/>
          <a:lstStyle/>
          <a:p>
            <a:r>
              <a:rPr lang="en-US"/>
              <a:t>mn.gov/deed</a:t>
            </a:r>
          </a:p>
        </p:txBody>
      </p:sp>
      <p:graphicFrame>
        <p:nvGraphicFramePr>
          <p:cNvPr id="5" name="Table 4">
            <a:extLst>
              <a:ext uri="{FF2B5EF4-FFF2-40B4-BE49-F238E27FC236}">
                <a16:creationId xmlns:a16="http://schemas.microsoft.com/office/drawing/2014/main" id="{A162B119-FD1E-0D1F-2AC4-424B14080143}"/>
              </a:ext>
            </a:extLst>
          </p:cNvPr>
          <p:cNvGraphicFramePr>
            <a:graphicFrameLocks noGrp="1"/>
          </p:cNvGraphicFramePr>
          <p:nvPr>
            <p:extLst>
              <p:ext uri="{D42A27DB-BD31-4B8C-83A1-F6EECF244321}">
                <p14:modId xmlns:p14="http://schemas.microsoft.com/office/powerpoint/2010/main" val="1677851056"/>
              </p:ext>
            </p:extLst>
          </p:nvPr>
        </p:nvGraphicFramePr>
        <p:xfrm>
          <a:off x="0" y="1335640"/>
          <a:ext cx="12192000" cy="5522359"/>
        </p:xfrm>
        <a:graphic>
          <a:graphicData uri="http://schemas.openxmlformats.org/drawingml/2006/table">
            <a:tbl>
              <a:tblPr firstRow="1" firstCol="1" bandRow="1">
                <a:tableStyleId>{5C22544A-7EE6-4342-B048-85BDC9FD1C3A}</a:tableStyleId>
              </a:tblPr>
              <a:tblGrid>
                <a:gridCol w="4067544">
                  <a:extLst>
                    <a:ext uri="{9D8B030D-6E8A-4147-A177-3AD203B41FA5}">
                      <a16:colId xmlns:a16="http://schemas.microsoft.com/office/drawing/2014/main" val="1230442883"/>
                    </a:ext>
                  </a:extLst>
                </a:gridCol>
                <a:gridCol w="4313458">
                  <a:extLst>
                    <a:ext uri="{9D8B030D-6E8A-4147-A177-3AD203B41FA5}">
                      <a16:colId xmlns:a16="http://schemas.microsoft.com/office/drawing/2014/main" val="4287028946"/>
                    </a:ext>
                  </a:extLst>
                </a:gridCol>
                <a:gridCol w="3810998">
                  <a:extLst>
                    <a:ext uri="{9D8B030D-6E8A-4147-A177-3AD203B41FA5}">
                      <a16:colId xmlns:a16="http://schemas.microsoft.com/office/drawing/2014/main" val="2986005278"/>
                    </a:ext>
                  </a:extLst>
                </a:gridCol>
              </a:tblGrid>
              <a:tr h="408826">
                <a:tc>
                  <a:txBody>
                    <a:bodyPr/>
                    <a:lstStyle/>
                    <a:p>
                      <a:pPr marL="0" marR="0" fontAlgn="base">
                        <a:lnSpc>
                          <a:spcPct val="107000"/>
                        </a:lnSpc>
                        <a:spcBef>
                          <a:spcPts val="0"/>
                        </a:spcBef>
                        <a:spcAft>
                          <a:spcPts val="0"/>
                        </a:spcAft>
                      </a:pPr>
                      <a:r>
                        <a:rPr lang="en-US" sz="1800" kern="0">
                          <a:effectLst/>
                        </a:rPr>
                        <a:t>Targeted Recipients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800" kern="0">
                          <a:effectLst/>
                        </a:rPr>
                        <a:t>Tactics and Services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800" kern="0">
                          <a:effectLst/>
                        </a:rPr>
                        <a:t>Expected Benefits and Outcomes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49329846"/>
                  </a:ext>
                </a:extLst>
              </a:tr>
              <a:tr h="5113533">
                <a:tc>
                  <a: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Employees with acquired vision loss who need long-term services to either retain employment or find new employment</a:t>
                      </a:r>
                      <a:endParaRPr lang="en-US" sz="18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Long-term unemployed </a:t>
                      </a:r>
                      <a:endParaRPr lang="en-US" sz="18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New Americans</a:t>
                      </a:r>
                      <a:endParaRPr lang="en-US" sz="18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Community and interagency partners that provide intensive services</a:t>
                      </a:r>
                      <a:endParaRPr lang="en-US" sz="1800" kern="100" dirty="0">
                        <a:effectLst/>
                      </a:endParaRPr>
                    </a:p>
                    <a:p>
                      <a:pPr marL="0" marR="0" fontAlgn="base">
                        <a:lnSpc>
                          <a:spcPct val="107000"/>
                        </a:lnSpc>
                        <a:spcBef>
                          <a:spcPts val="0"/>
                        </a:spcBef>
                        <a:spcAft>
                          <a:spcPts val="0"/>
                        </a:spcAft>
                      </a:pPr>
                      <a:r>
                        <a:rPr lang="en-US" sz="1800" kern="0" dirty="0">
                          <a:effectLst/>
                        </a:rPr>
                        <a:t> </a:t>
                      </a:r>
                      <a:endParaRPr lang="en-US" sz="1800" kern="100" dirty="0">
                        <a:effectLst/>
                      </a:endParaRPr>
                    </a:p>
                    <a:p>
                      <a:pPr marL="0" marR="0" fontAlgn="base">
                        <a:lnSpc>
                          <a:spcPct val="107000"/>
                        </a:lnSpc>
                        <a:spcBef>
                          <a:spcPts val="0"/>
                        </a:spcBef>
                        <a:spcAft>
                          <a:spcPts val="0"/>
                        </a:spcAft>
                      </a:pPr>
                      <a:r>
                        <a:rPr lang="en-US" sz="1800" kern="0" dirty="0">
                          <a:effectLst/>
                        </a:rPr>
                        <a:t>VR Participants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a:effectLst/>
                        </a:rPr>
                        <a:t>CTA at application </a:t>
                      </a:r>
                      <a:endParaRPr lang="en-US" sz="18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a:effectLst/>
                        </a:rPr>
                        <a:t>Rapid pacing to IPE </a:t>
                      </a:r>
                      <a:endParaRPr lang="en-US" sz="18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a:effectLst/>
                        </a:rPr>
                        <a:t>Enhanced Progressive Employment (MSP/STC)</a:t>
                      </a:r>
                      <a:endParaRPr lang="en-US" sz="18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a:effectLst/>
                        </a:rPr>
                        <a:t>Advanced technology training and implementation</a:t>
                      </a:r>
                      <a:endParaRPr lang="en-US" sz="18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a:effectLst/>
                        </a:rPr>
                        <a:t>Customer Service and Technology Sector training and career pathway support</a:t>
                      </a:r>
                      <a:endParaRPr lang="en-US" sz="18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a:effectLst/>
                        </a:rPr>
                        <a:t>Benefits planning</a:t>
                      </a:r>
                      <a:endParaRPr lang="en-US" sz="1800" kern="100">
                        <a:effectLst/>
                      </a:endParaRPr>
                    </a:p>
                    <a:p>
                      <a:pPr marL="228600" marR="0" fontAlgn="base">
                        <a:lnSpc>
                          <a:spcPct val="107000"/>
                        </a:lnSpc>
                        <a:spcBef>
                          <a:spcPts val="0"/>
                        </a:spcBef>
                        <a:spcAft>
                          <a:spcPts val="0"/>
                        </a:spcAft>
                      </a:pPr>
                      <a:r>
                        <a:rPr lang="en-US" sz="1800" kern="0">
                          <a:effectLst/>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0" algn="l"/>
                        </a:tabLst>
                      </a:pPr>
                      <a:r>
                        <a:rPr lang="en-US" sz="1800" kern="0" dirty="0">
                          <a:effectLst/>
                        </a:rPr>
                        <a:t>Increased applications to SSB </a:t>
                      </a:r>
                      <a:endParaRPr lang="en-US" sz="18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0" algn="l"/>
                        </a:tabLst>
                      </a:pPr>
                      <a:r>
                        <a:rPr lang="en-US" sz="1800" kern="0" dirty="0">
                          <a:effectLst/>
                        </a:rPr>
                        <a:t>Increase CIE outcomes</a:t>
                      </a:r>
                      <a:endParaRPr lang="en-US" sz="18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0" algn="l"/>
                        </a:tabLst>
                      </a:pPr>
                      <a:r>
                        <a:rPr lang="en-US" sz="1800" kern="0" dirty="0">
                          <a:effectLst/>
                        </a:rPr>
                        <a:t>Increase CIE outcomes in the Customer Service and Technology Sector</a:t>
                      </a:r>
                      <a:endParaRPr lang="en-US" sz="18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0" algn="l"/>
                        </a:tabLst>
                      </a:pPr>
                      <a:r>
                        <a:rPr lang="en-US" sz="1800" kern="0" dirty="0">
                          <a:effectLst/>
                        </a:rPr>
                        <a:t>Closure above SGA earnings </a:t>
                      </a:r>
                      <a:endParaRPr lang="en-US" sz="18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0" algn="l"/>
                        </a:tabLst>
                      </a:pPr>
                      <a:r>
                        <a:rPr lang="en-US" sz="1800" kern="0" dirty="0">
                          <a:effectLst/>
                        </a:rPr>
                        <a:t>Pre- and post-project outcomes</a:t>
                      </a:r>
                      <a:endParaRPr lang="en-US" sz="18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0" algn="l"/>
                        </a:tabLst>
                      </a:pPr>
                      <a:r>
                        <a:rPr lang="en-US" sz="1800" kern="0" dirty="0">
                          <a:effectLst/>
                        </a:rPr>
                        <a:t>Program income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16308186"/>
                  </a:ext>
                </a:extLst>
              </a:tr>
            </a:tbl>
          </a:graphicData>
        </a:graphic>
      </p:graphicFrame>
    </p:spTree>
    <p:extLst>
      <p:ext uri="{BB962C8B-B14F-4D97-AF65-F5344CB8AC3E}">
        <p14:creationId xmlns:p14="http://schemas.microsoft.com/office/powerpoint/2010/main" val="28749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8FDA-BB58-1B9C-AD6A-950583C39B1D}"/>
              </a:ext>
            </a:extLst>
          </p:cNvPr>
          <p:cNvSpPr>
            <a:spLocks noGrp="1"/>
          </p:cNvSpPr>
          <p:nvPr>
            <p:ph type="ctrTitle"/>
          </p:nvPr>
        </p:nvSpPr>
        <p:spPr/>
        <p:txBody>
          <a:bodyPr/>
          <a:lstStyle/>
          <a:p>
            <a:r>
              <a:rPr lang="en-US" dirty="0"/>
              <a:t>Staffing</a:t>
            </a:r>
          </a:p>
        </p:txBody>
      </p:sp>
    </p:spTree>
    <p:extLst>
      <p:ext uri="{BB962C8B-B14F-4D97-AF65-F5344CB8AC3E}">
        <p14:creationId xmlns:p14="http://schemas.microsoft.com/office/powerpoint/2010/main" val="152371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F4CD-F455-537C-6006-1A49AE5C189E}"/>
              </a:ext>
            </a:extLst>
          </p:cNvPr>
          <p:cNvSpPr>
            <a:spLocks noGrp="1"/>
          </p:cNvSpPr>
          <p:nvPr>
            <p:ph type="title"/>
          </p:nvPr>
        </p:nvSpPr>
        <p:spPr/>
        <p:txBody>
          <a:bodyPr/>
          <a:lstStyle/>
          <a:p>
            <a:r>
              <a:rPr lang="en-US" dirty="0"/>
              <a:t>New Hires (5 Years)</a:t>
            </a:r>
          </a:p>
        </p:txBody>
      </p:sp>
      <p:sp>
        <p:nvSpPr>
          <p:cNvPr id="3" name="Content Placeholder 2">
            <a:extLst>
              <a:ext uri="{FF2B5EF4-FFF2-40B4-BE49-F238E27FC236}">
                <a16:creationId xmlns:a16="http://schemas.microsoft.com/office/drawing/2014/main" id="{FE99C958-EC56-F844-09AF-5E0E7C1DE2FF}"/>
              </a:ext>
            </a:extLst>
          </p:cNvPr>
          <p:cNvSpPr>
            <a:spLocks noGrp="1"/>
          </p:cNvSpPr>
          <p:nvPr>
            <p:ph idx="1"/>
          </p:nvPr>
        </p:nvSpPr>
        <p:spPr/>
        <p:txBody>
          <a:bodyPr>
            <a:normAutofit fontScale="92500" lnSpcReduction="10000"/>
          </a:bodyPr>
          <a:lstStyle/>
          <a:p>
            <a:r>
              <a:rPr lang="en-US" dirty="0"/>
              <a:t>Project Manager: Manages the entire project, ensuring timelines are met and work plan is followed</a:t>
            </a:r>
          </a:p>
          <a:p>
            <a:r>
              <a:rPr lang="en-US" dirty="0"/>
              <a:t>Benefit Planning Specialist: Provides early benefits planning support and guidance to Social Security recipients</a:t>
            </a:r>
          </a:p>
          <a:p>
            <a:r>
              <a:rPr lang="en-US" dirty="0"/>
              <a:t>New American Business Engagement Specialist: Works directly with New Americans and businesses to facilitate all components of EPE</a:t>
            </a:r>
          </a:p>
          <a:p>
            <a:r>
              <a:rPr lang="en-US" dirty="0"/>
              <a:t>Retention Specialist: Main point of contact for all retention-related services</a:t>
            </a:r>
          </a:p>
          <a:p>
            <a:r>
              <a:rPr lang="en-US" dirty="0"/>
              <a:t>CST Sector Specialist: Business engagement in the CST sector</a:t>
            </a:r>
          </a:p>
          <a:p>
            <a:r>
              <a:rPr lang="en-US" dirty="0"/>
              <a:t>(7) Career Navigators: Provides career-related services directly to customers; proposed 1 CN to every 2 adult caseload counselors</a:t>
            </a:r>
          </a:p>
        </p:txBody>
      </p:sp>
      <p:sp>
        <p:nvSpPr>
          <p:cNvPr id="4" name="Footer Placeholder 3">
            <a:extLst>
              <a:ext uri="{FF2B5EF4-FFF2-40B4-BE49-F238E27FC236}">
                <a16:creationId xmlns:a16="http://schemas.microsoft.com/office/drawing/2014/main" id="{5CA94A86-82E5-2F0D-90B8-D9E72152BDB6}"/>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215266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D013-D740-7F67-3F43-7A9CC9ABF28F}"/>
              </a:ext>
            </a:extLst>
          </p:cNvPr>
          <p:cNvSpPr>
            <a:spLocks noGrp="1"/>
          </p:cNvSpPr>
          <p:nvPr>
            <p:ph type="title"/>
          </p:nvPr>
        </p:nvSpPr>
        <p:spPr/>
        <p:txBody>
          <a:bodyPr/>
          <a:lstStyle/>
          <a:p>
            <a:r>
              <a:rPr lang="en-US" dirty="0"/>
              <a:t>Current Staff With Dedicated Support</a:t>
            </a:r>
          </a:p>
        </p:txBody>
      </p:sp>
      <p:sp>
        <p:nvSpPr>
          <p:cNvPr id="3" name="Content Placeholder 2">
            <a:extLst>
              <a:ext uri="{FF2B5EF4-FFF2-40B4-BE49-F238E27FC236}">
                <a16:creationId xmlns:a16="http://schemas.microsoft.com/office/drawing/2014/main" id="{E4E00F02-D0F4-50B1-3A40-FF9759FDC8E1}"/>
              </a:ext>
            </a:extLst>
          </p:cNvPr>
          <p:cNvSpPr>
            <a:spLocks noGrp="1"/>
          </p:cNvSpPr>
          <p:nvPr>
            <p:ph idx="1"/>
          </p:nvPr>
        </p:nvSpPr>
        <p:spPr/>
        <p:txBody>
          <a:bodyPr>
            <a:normAutofit fontScale="85000" lnSpcReduction="20000"/>
          </a:bodyPr>
          <a:lstStyle/>
          <a:p>
            <a:r>
              <a:rPr lang="en-US" dirty="0"/>
              <a:t>Director: Provide overall direction and oversight</a:t>
            </a:r>
          </a:p>
          <a:p>
            <a:r>
              <a:rPr lang="en-US" dirty="0"/>
              <a:t>Deputy Director of Program Services: Managerial and supervisory oversight of leadership key personnel</a:t>
            </a:r>
          </a:p>
          <a:p>
            <a:r>
              <a:rPr lang="en-US" dirty="0"/>
              <a:t>Employment and Training Manager: Supervision of existing staff that support goals and objectives</a:t>
            </a:r>
          </a:p>
          <a:p>
            <a:r>
              <a:rPr lang="en-US" dirty="0"/>
              <a:t>English Language Learning Specialist: Language literacy support</a:t>
            </a:r>
          </a:p>
          <a:p>
            <a:r>
              <a:rPr lang="en-US" dirty="0"/>
              <a:t>Outreach Specialists: Assist in outreach and engagement efforts</a:t>
            </a:r>
          </a:p>
          <a:p>
            <a:r>
              <a:rPr lang="en-US" dirty="0"/>
              <a:t>Contracts Specialists: Establishes new contracts with partners</a:t>
            </a:r>
          </a:p>
          <a:p>
            <a:r>
              <a:rPr lang="en-US" dirty="0"/>
              <a:t>Fiscal Coordinators: Financial reporting and oversight</a:t>
            </a:r>
          </a:p>
          <a:p>
            <a:r>
              <a:rPr lang="en-US" dirty="0"/>
              <a:t>Data Analysts: Data analytics and reporting</a:t>
            </a:r>
          </a:p>
        </p:txBody>
      </p:sp>
      <p:sp>
        <p:nvSpPr>
          <p:cNvPr id="4" name="Footer Placeholder 3">
            <a:extLst>
              <a:ext uri="{FF2B5EF4-FFF2-40B4-BE49-F238E27FC236}">
                <a16:creationId xmlns:a16="http://schemas.microsoft.com/office/drawing/2014/main" id="{35F3EA8A-95E0-C5DE-62BF-068C9038D3B6}"/>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239041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7357-A667-804A-7ABC-2A2F89A65B66}"/>
              </a:ext>
            </a:extLst>
          </p:cNvPr>
          <p:cNvSpPr>
            <a:spLocks noGrp="1"/>
          </p:cNvSpPr>
          <p:nvPr>
            <p:ph type="title"/>
          </p:nvPr>
        </p:nvSpPr>
        <p:spPr/>
        <p:txBody>
          <a:bodyPr/>
          <a:lstStyle/>
          <a:p>
            <a:r>
              <a:rPr lang="en-US" dirty="0"/>
              <a:t>Other Staff Alignment and Coordination</a:t>
            </a:r>
          </a:p>
        </p:txBody>
      </p:sp>
      <p:sp>
        <p:nvSpPr>
          <p:cNvPr id="3" name="Content Placeholder 2">
            <a:extLst>
              <a:ext uri="{FF2B5EF4-FFF2-40B4-BE49-F238E27FC236}">
                <a16:creationId xmlns:a16="http://schemas.microsoft.com/office/drawing/2014/main" id="{1E95B2E3-B02D-08DE-A3C5-B014A49672A3}"/>
              </a:ext>
            </a:extLst>
          </p:cNvPr>
          <p:cNvSpPr>
            <a:spLocks noGrp="1"/>
          </p:cNvSpPr>
          <p:nvPr>
            <p:ph idx="1"/>
          </p:nvPr>
        </p:nvSpPr>
        <p:spPr/>
        <p:txBody>
          <a:bodyPr/>
          <a:lstStyle/>
          <a:p>
            <a:r>
              <a:rPr lang="en-US" dirty="0"/>
              <a:t>The Employment and Training team will work closely together with the Evolve Employment team to ensure that the goals and objectives of the grant are met. </a:t>
            </a:r>
          </a:p>
          <a:p>
            <a:pPr lvl="1"/>
            <a:r>
              <a:rPr lang="en-US" dirty="0"/>
              <a:t>With the introduction of Career Navigators, the Employment Specialists will have more capacity for direct business engagement and the development of employment &amp; training opportunities for both VR and Evolve Employment customers.</a:t>
            </a:r>
          </a:p>
          <a:p>
            <a:pPr lvl="1"/>
            <a:r>
              <a:rPr lang="en-US" dirty="0"/>
              <a:t>Assistive technologists will bolster their advanced technology skills and expertise through intensive professional development and training, becoming leaders in cutting-edge technologies.  </a:t>
            </a:r>
          </a:p>
          <a:p>
            <a:pPr lvl="1"/>
            <a:r>
              <a:rPr lang="en-US" dirty="0"/>
              <a:t>The O&amp;M and rehab teaching staff will provide support and training to Evolve Employment customers as necessary. </a:t>
            </a:r>
          </a:p>
        </p:txBody>
      </p:sp>
      <p:sp>
        <p:nvSpPr>
          <p:cNvPr id="4" name="Footer Placeholder 3">
            <a:extLst>
              <a:ext uri="{FF2B5EF4-FFF2-40B4-BE49-F238E27FC236}">
                <a16:creationId xmlns:a16="http://schemas.microsoft.com/office/drawing/2014/main" id="{468215D6-4211-3AAA-0491-635F5FDFC860}"/>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279609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1DC7-A134-36FF-2AD0-D97CF34A78AF}"/>
              </a:ext>
            </a:extLst>
          </p:cNvPr>
          <p:cNvSpPr>
            <a:spLocks noGrp="1"/>
          </p:cNvSpPr>
          <p:nvPr>
            <p:ph type="ctrTitle"/>
          </p:nvPr>
        </p:nvSpPr>
        <p:spPr/>
        <p:txBody>
          <a:bodyPr/>
          <a:lstStyle/>
          <a:p>
            <a:r>
              <a:rPr lang="en-US" dirty="0"/>
              <a:t>Outcomes</a:t>
            </a:r>
          </a:p>
        </p:txBody>
      </p:sp>
    </p:spTree>
    <p:extLst>
      <p:ext uri="{BB962C8B-B14F-4D97-AF65-F5344CB8AC3E}">
        <p14:creationId xmlns:p14="http://schemas.microsoft.com/office/powerpoint/2010/main" val="381145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6B07-842E-B8AE-5A1E-A9CFB6115FF7}"/>
              </a:ext>
            </a:extLst>
          </p:cNvPr>
          <p:cNvSpPr>
            <a:spLocks noGrp="1"/>
          </p:cNvSpPr>
          <p:nvPr>
            <p:ph type="ctrTitle"/>
          </p:nvPr>
        </p:nvSpPr>
        <p:spPr/>
        <p:txBody>
          <a:bodyPr/>
          <a:lstStyle/>
          <a:p>
            <a:r>
              <a:rPr lang="en-US" dirty="0"/>
              <a:t>Disability Innovation Fund Overview</a:t>
            </a:r>
          </a:p>
        </p:txBody>
      </p:sp>
    </p:spTree>
    <p:extLst>
      <p:ext uri="{BB962C8B-B14F-4D97-AF65-F5344CB8AC3E}">
        <p14:creationId xmlns:p14="http://schemas.microsoft.com/office/powerpoint/2010/main" val="1398895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A9D9-F19B-D09A-42BB-1235A5AB5E7B}"/>
              </a:ext>
            </a:extLst>
          </p:cNvPr>
          <p:cNvSpPr>
            <a:spLocks noGrp="1"/>
          </p:cNvSpPr>
          <p:nvPr>
            <p:ph type="title"/>
          </p:nvPr>
        </p:nvSpPr>
        <p:spPr>
          <a:xfrm>
            <a:off x="256854" y="-1"/>
            <a:ext cx="11096946" cy="1216025"/>
          </a:xfrm>
        </p:spPr>
        <p:txBody>
          <a:bodyPr>
            <a:noAutofit/>
          </a:bodyPr>
          <a:lstStyle/>
          <a:p>
            <a:r>
              <a:rPr lang="en-US" sz="2800" i="0" u="none" strike="noStrike" baseline="0" dirty="0">
                <a:latin typeface="Calibri" panose="020F0502020204030204" pitchFamily="34" charset="0"/>
                <a:cs typeface="Calibri" panose="020F0502020204030204" pitchFamily="34" charset="0"/>
              </a:rPr>
              <a:t>Goal 1: Implement a Rapid Engagement Coordinated Team Approach </a:t>
            </a:r>
            <a:br>
              <a:rPr lang="en-US" sz="2800" i="0" u="none" strike="noStrike" baseline="0" dirty="0">
                <a:latin typeface="Calibri" panose="020F0502020204030204" pitchFamily="34" charset="0"/>
                <a:cs typeface="Calibri" panose="020F0502020204030204" pitchFamily="34" charset="0"/>
              </a:rPr>
            </a:br>
            <a:endParaRPr lang="en-US" sz="2800" dirty="0"/>
          </a:p>
        </p:txBody>
      </p:sp>
      <p:sp>
        <p:nvSpPr>
          <p:cNvPr id="3" name="Content Placeholder 2">
            <a:extLst>
              <a:ext uri="{FF2B5EF4-FFF2-40B4-BE49-F238E27FC236}">
                <a16:creationId xmlns:a16="http://schemas.microsoft.com/office/drawing/2014/main" id="{5C65DA2C-F2C7-70AB-E5DC-501B8771E670}"/>
              </a:ext>
            </a:extLst>
          </p:cNvPr>
          <p:cNvSpPr>
            <a:spLocks noGrp="1"/>
          </p:cNvSpPr>
          <p:nvPr>
            <p:ph idx="1"/>
          </p:nvPr>
        </p:nvSpPr>
        <p:spPr>
          <a:xfrm>
            <a:off x="256854" y="1561672"/>
            <a:ext cx="11096946" cy="4615291"/>
          </a:xfrm>
        </p:spPr>
        <p:txBody>
          <a:bodyPr>
            <a:normAutofit fontScale="85000" lnSpcReduction="20000"/>
          </a:bodyPr>
          <a:lstStyle/>
          <a:p>
            <a:r>
              <a:rPr lang="en-US" sz="2100" b="0" i="0" u="none" strike="noStrike" baseline="0" dirty="0">
                <a:solidFill>
                  <a:srgbClr val="000000"/>
                </a:solidFill>
              </a:rPr>
              <a:t>500 BLVDB project participants receive Tier 1 Universal services. </a:t>
            </a:r>
          </a:p>
          <a:p>
            <a:r>
              <a:rPr lang="en-US" sz="2100" b="0" i="0" u="none" strike="noStrike" baseline="0" dirty="0">
                <a:solidFill>
                  <a:srgbClr val="000000"/>
                </a:solidFill>
              </a:rPr>
              <a:t>200 BLVDB project participants receive Tier 2 Targeted services; of the project participants receiving Tier 2 services, 65% of BLVDB workers retain or advance in their pre-participation employment setting. </a:t>
            </a:r>
          </a:p>
          <a:p>
            <a:r>
              <a:rPr lang="en-US" sz="2100" b="0" i="0" u="none" strike="noStrike" baseline="0" dirty="0">
                <a:solidFill>
                  <a:srgbClr val="000000"/>
                </a:solidFill>
              </a:rPr>
              <a:t>100 BLVDB project participants receive Tier 3 Intensive services; of the project participants receiving Tier 3 services, 55% achieved a CIE outcome that meets the Good Jobs principles. 500 business connections and contacts made. </a:t>
            </a:r>
          </a:p>
          <a:p>
            <a:r>
              <a:rPr lang="en-US" sz="2100" b="0" i="0" u="none" strike="noStrike" baseline="0" dirty="0">
                <a:solidFill>
                  <a:srgbClr val="000000"/>
                </a:solidFill>
              </a:rPr>
              <a:t>100% of key personnel receive training on RCTA. </a:t>
            </a:r>
          </a:p>
          <a:p>
            <a:r>
              <a:rPr lang="en-US" sz="2100" b="0" i="0" u="none" strike="noStrike" baseline="0" dirty="0">
                <a:solidFill>
                  <a:srgbClr val="000000"/>
                </a:solidFill>
              </a:rPr>
              <a:t>150 individuals receive services through an RCTA; of the individuals receiving an RCTA, 65% achieve a CIE Outcome that meets the Good Jobs Principles. For employed individuals receiving retention services through an RCTA, a 15% increase in wages post-participation compared to pre-participation. </a:t>
            </a:r>
          </a:p>
          <a:p>
            <a:r>
              <a:rPr lang="en-US" sz="2100" b="0" i="0" u="none" strike="noStrike" baseline="0" dirty="0">
                <a:solidFill>
                  <a:srgbClr val="000000"/>
                </a:solidFill>
              </a:rPr>
              <a:t>50 community partners complete the training program; 85% of community partners rate the training as high quality, relevant, and useful to their work. Increase the number of participants in the VR program who are also working with other Workforce System partners by 15% (co-enrollments). Increase the number of community partners providing career services by 20%. </a:t>
            </a:r>
            <a:endParaRPr lang="en-US" sz="2100" dirty="0"/>
          </a:p>
          <a:p>
            <a:endParaRPr lang="en-US" dirty="0"/>
          </a:p>
        </p:txBody>
      </p:sp>
      <p:sp>
        <p:nvSpPr>
          <p:cNvPr id="4" name="Footer Placeholder 3">
            <a:extLst>
              <a:ext uri="{FF2B5EF4-FFF2-40B4-BE49-F238E27FC236}">
                <a16:creationId xmlns:a16="http://schemas.microsoft.com/office/drawing/2014/main" id="{4BEBEEBA-B8DA-9C7E-D3B4-8A7ED9E02223}"/>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780452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C475-D833-E2A4-AB14-AAB8E939C8E0}"/>
              </a:ext>
            </a:extLst>
          </p:cNvPr>
          <p:cNvSpPr>
            <a:spLocks noGrp="1"/>
          </p:cNvSpPr>
          <p:nvPr>
            <p:ph type="title"/>
          </p:nvPr>
        </p:nvSpPr>
        <p:spPr>
          <a:xfrm>
            <a:off x="359597" y="-1"/>
            <a:ext cx="11465958" cy="1216025"/>
          </a:xfrm>
        </p:spPr>
        <p:txBody>
          <a:bodyPr>
            <a:noAutofit/>
          </a:bodyPr>
          <a:lstStyle/>
          <a:p>
            <a:r>
              <a:rPr lang="en-US" sz="2800" dirty="0"/>
              <a:t>Goal 2: Build a Sector-Based Approach for Advanced Technology Careers</a:t>
            </a:r>
            <a:br>
              <a:rPr lang="en-US" sz="2800" dirty="0"/>
            </a:br>
            <a:endParaRPr lang="en-US" sz="2800" dirty="0"/>
          </a:p>
        </p:txBody>
      </p:sp>
      <p:sp>
        <p:nvSpPr>
          <p:cNvPr id="3" name="Content Placeholder 2">
            <a:extLst>
              <a:ext uri="{FF2B5EF4-FFF2-40B4-BE49-F238E27FC236}">
                <a16:creationId xmlns:a16="http://schemas.microsoft.com/office/drawing/2014/main" id="{EDD2E5FD-4C70-B7FA-A9E1-1D9198B64777}"/>
              </a:ext>
            </a:extLst>
          </p:cNvPr>
          <p:cNvSpPr>
            <a:spLocks noGrp="1"/>
          </p:cNvSpPr>
          <p:nvPr>
            <p:ph idx="1"/>
          </p:nvPr>
        </p:nvSpPr>
        <p:spPr/>
        <p:txBody>
          <a:bodyPr/>
          <a:lstStyle/>
          <a:p>
            <a:r>
              <a:rPr lang="en-US" sz="2400" b="0" i="0" u="none" strike="noStrike" baseline="0" dirty="0">
                <a:solidFill>
                  <a:srgbClr val="000000"/>
                </a:solidFill>
              </a:rPr>
              <a:t>50 CST sector businesses contacted. </a:t>
            </a:r>
          </a:p>
          <a:p>
            <a:r>
              <a:rPr lang="en-US" sz="2400" b="0" i="0" u="none" strike="noStrike" baseline="0" dirty="0">
                <a:solidFill>
                  <a:srgbClr val="000000"/>
                </a:solidFill>
              </a:rPr>
              <a:t>5 CST events and trainings conducted. </a:t>
            </a:r>
          </a:p>
          <a:p>
            <a:r>
              <a:rPr lang="en-US" sz="2400" b="0" i="0" u="none" strike="noStrike" baseline="0" dirty="0">
                <a:solidFill>
                  <a:srgbClr val="000000"/>
                </a:solidFill>
              </a:rPr>
              <a:t>150 project participants receive AT tools and training. 75% of project participants indicate the tools and training helped obtain or retain CIE. </a:t>
            </a:r>
            <a:endParaRPr lang="en-US" sz="2400" dirty="0">
              <a:solidFill>
                <a:srgbClr val="000000"/>
              </a:solidFill>
            </a:endParaRPr>
          </a:p>
          <a:p>
            <a:r>
              <a:rPr lang="en-US" sz="2400" b="0" i="0" u="none" strike="noStrike" baseline="0" dirty="0">
                <a:solidFill>
                  <a:srgbClr val="000000"/>
                </a:solidFill>
              </a:rPr>
              <a:t>50 BLVDB individuals obtain CIE in the CST sector. 65% of individuals who obtained CIE get a job that meets the Good Jobs principles. </a:t>
            </a:r>
          </a:p>
          <a:p>
            <a:endParaRPr lang="en-US" dirty="0"/>
          </a:p>
        </p:txBody>
      </p:sp>
      <p:sp>
        <p:nvSpPr>
          <p:cNvPr id="4" name="Footer Placeholder 3">
            <a:extLst>
              <a:ext uri="{FF2B5EF4-FFF2-40B4-BE49-F238E27FC236}">
                <a16:creationId xmlns:a16="http://schemas.microsoft.com/office/drawing/2014/main" id="{DC34E29E-AF37-BF51-87B9-E6531C2F8A36}"/>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84652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2FD2-FCD3-8625-D8BA-008CCAC75C38}"/>
              </a:ext>
            </a:extLst>
          </p:cNvPr>
          <p:cNvSpPr>
            <a:spLocks noGrp="1"/>
          </p:cNvSpPr>
          <p:nvPr>
            <p:ph type="title"/>
          </p:nvPr>
        </p:nvSpPr>
        <p:spPr>
          <a:xfrm>
            <a:off x="369870" y="-1"/>
            <a:ext cx="10983930" cy="1216025"/>
          </a:xfrm>
        </p:spPr>
        <p:txBody>
          <a:bodyPr>
            <a:noAutofit/>
          </a:bodyPr>
          <a:lstStyle/>
          <a:p>
            <a:r>
              <a:rPr lang="en-US" sz="2800" dirty="0"/>
              <a:t>Goal 3: Pilot an Enhanced Progress Employment Model in Two Communities</a:t>
            </a:r>
            <a:br>
              <a:rPr lang="en-US" sz="2800" dirty="0"/>
            </a:br>
            <a:endParaRPr lang="en-US" sz="2800" dirty="0"/>
          </a:p>
        </p:txBody>
      </p:sp>
      <p:sp>
        <p:nvSpPr>
          <p:cNvPr id="3" name="Content Placeholder 2">
            <a:extLst>
              <a:ext uri="{FF2B5EF4-FFF2-40B4-BE49-F238E27FC236}">
                <a16:creationId xmlns:a16="http://schemas.microsoft.com/office/drawing/2014/main" id="{20C9A380-485C-E414-F6A6-452DC8640D11}"/>
              </a:ext>
            </a:extLst>
          </p:cNvPr>
          <p:cNvSpPr>
            <a:spLocks noGrp="1"/>
          </p:cNvSpPr>
          <p:nvPr>
            <p:ph idx="1"/>
          </p:nvPr>
        </p:nvSpPr>
        <p:spPr/>
        <p:txBody>
          <a:bodyPr>
            <a:normAutofit/>
          </a:bodyPr>
          <a:lstStyle/>
          <a:p>
            <a:r>
              <a:rPr lang="en-US" sz="2400" b="0" i="0" u="none" strike="noStrike" baseline="0" dirty="0">
                <a:solidFill>
                  <a:srgbClr val="000000"/>
                </a:solidFill>
              </a:rPr>
              <a:t>100% of key personnel receive training on EPE. </a:t>
            </a:r>
          </a:p>
          <a:p>
            <a:r>
              <a:rPr lang="en-US" sz="2400" b="0" i="0" u="none" strike="noStrike" baseline="0" dirty="0">
                <a:solidFill>
                  <a:srgbClr val="000000"/>
                </a:solidFill>
              </a:rPr>
              <a:t>25 New American-specific business relationships established. </a:t>
            </a:r>
          </a:p>
          <a:p>
            <a:r>
              <a:rPr lang="en-US" sz="2400" b="0" i="0" u="none" strike="noStrike" baseline="0" dirty="0">
                <a:solidFill>
                  <a:srgbClr val="000000"/>
                </a:solidFill>
              </a:rPr>
              <a:t>5 new agreements with New American community-based organizations. </a:t>
            </a:r>
          </a:p>
          <a:p>
            <a:r>
              <a:rPr lang="en-US" sz="2400" b="0" i="0" u="none" strike="noStrike" baseline="0" dirty="0">
                <a:solidFill>
                  <a:srgbClr val="000000"/>
                </a:solidFill>
              </a:rPr>
              <a:t>40 New Americans have EPE on their IPE. At least 50% obtain CIE through EPE. 65% of individuals who obtained CIE get a job that meets the Good Jobs principles. </a:t>
            </a:r>
            <a:endParaRPr lang="en-US" sz="3200" dirty="0"/>
          </a:p>
        </p:txBody>
      </p:sp>
      <p:sp>
        <p:nvSpPr>
          <p:cNvPr id="4" name="Footer Placeholder 3">
            <a:extLst>
              <a:ext uri="{FF2B5EF4-FFF2-40B4-BE49-F238E27FC236}">
                <a16:creationId xmlns:a16="http://schemas.microsoft.com/office/drawing/2014/main" id="{2A2E98B2-1375-F210-C119-1285098C5636}"/>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65523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7D52-5B7A-8E3B-74EB-44E5CDB3CDBF}"/>
              </a:ext>
            </a:extLst>
          </p:cNvPr>
          <p:cNvSpPr>
            <a:spLocks noGrp="1"/>
          </p:cNvSpPr>
          <p:nvPr>
            <p:ph type="title"/>
          </p:nvPr>
        </p:nvSpPr>
        <p:spPr/>
        <p:txBody>
          <a:bodyPr/>
          <a:lstStyle/>
          <a:p>
            <a:r>
              <a:rPr lang="en-US" dirty="0"/>
              <a:t>Products</a:t>
            </a:r>
          </a:p>
        </p:txBody>
      </p:sp>
      <p:sp>
        <p:nvSpPr>
          <p:cNvPr id="3" name="Content Placeholder 2">
            <a:extLst>
              <a:ext uri="{FF2B5EF4-FFF2-40B4-BE49-F238E27FC236}">
                <a16:creationId xmlns:a16="http://schemas.microsoft.com/office/drawing/2014/main" id="{0DDE3918-F54D-59D7-2A3B-5AB84BD3A1E0}"/>
              </a:ext>
            </a:extLst>
          </p:cNvPr>
          <p:cNvSpPr>
            <a:spLocks noGrp="1"/>
          </p:cNvSpPr>
          <p:nvPr>
            <p:ph idx="1"/>
          </p:nvPr>
        </p:nvSpPr>
        <p:spPr>
          <a:xfrm>
            <a:off x="256854" y="1479480"/>
            <a:ext cx="11096946" cy="4697484"/>
          </a:xfrm>
        </p:spPr>
        <p:txBody>
          <a:bodyPr>
            <a:normAutofit fontScale="92500" lnSpcReduction="10000"/>
          </a:bodyPr>
          <a:lstStyle/>
          <a:p>
            <a:pPr marL="457200" indent="-457200">
              <a:spcBef>
                <a:spcPts val="0"/>
              </a:spcBef>
              <a:spcAft>
                <a:spcPts val="0"/>
              </a:spcAft>
              <a:buFont typeface="+mj-lt"/>
              <a:buAutoNum type="arabicPeriod"/>
            </a:pPr>
            <a:r>
              <a:rPr lang="en-US" dirty="0"/>
              <a:t>Rapid Engagement Coordinated Team Approach (RCTA)</a:t>
            </a:r>
          </a:p>
          <a:p>
            <a:pPr lvl="1">
              <a:spcBef>
                <a:spcPts val="0"/>
              </a:spcBef>
              <a:spcAft>
                <a:spcPts val="0"/>
              </a:spcAft>
            </a:pPr>
            <a:r>
              <a:rPr lang="en-US" dirty="0"/>
              <a:t>Techniques for an RCTA involving highly specialized positions, including career navigators, CST specialist, English Language Learning, and benefits planning.</a:t>
            </a:r>
          </a:p>
          <a:p>
            <a:pPr lvl="1">
              <a:spcBef>
                <a:spcPts val="0"/>
              </a:spcBef>
              <a:spcAft>
                <a:spcPts val="0"/>
              </a:spcAft>
            </a:pPr>
            <a:r>
              <a:rPr lang="en-US" dirty="0"/>
              <a:t>Three-tiered service delivery approach: universal, targeted, and intensive.</a:t>
            </a:r>
          </a:p>
          <a:p>
            <a:pPr lvl="1">
              <a:spcBef>
                <a:spcPts val="0"/>
              </a:spcBef>
              <a:spcAft>
                <a:spcPts val="0"/>
              </a:spcAft>
            </a:pPr>
            <a:r>
              <a:rPr lang="en-US" dirty="0"/>
              <a:t>Resources and best practices for blind agencies partnering with workforce system partners</a:t>
            </a:r>
          </a:p>
          <a:p>
            <a:pPr marL="457200" indent="-457200">
              <a:spcBef>
                <a:spcPts val="0"/>
              </a:spcBef>
              <a:spcAft>
                <a:spcPts val="0"/>
              </a:spcAft>
              <a:buFont typeface="+mj-lt"/>
              <a:buAutoNum type="arabicPeriod"/>
            </a:pPr>
            <a:r>
              <a:rPr lang="en-US" dirty="0"/>
              <a:t>Sector-Based Approach for Advanced Technology Careers</a:t>
            </a:r>
          </a:p>
          <a:p>
            <a:pPr lvl="1">
              <a:spcBef>
                <a:spcPts val="0"/>
              </a:spcBef>
              <a:spcAft>
                <a:spcPts val="0"/>
              </a:spcAft>
            </a:pPr>
            <a:r>
              <a:rPr lang="en-US" dirty="0"/>
              <a:t>Training curriculum, developed with a Minnesota employer, using AT in the CST sector</a:t>
            </a:r>
          </a:p>
          <a:p>
            <a:pPr lvl="1">
              <a:spcBef>
                <a:spcPts val="0"/>
              </a:spcBef>
              <a:spcAft>
                <a:spcPts val="0"/>
              </a:spcAft>
            </a:pPr>
            <a:r>
              <a:rPr lang="en-US" dirty="0"/>
              <a:t>Customized training for SSB staff, providers, and partners including a modified </a:t>
            </a:r>
            <a:r>
              <a:rPr lang="en-US" dirty="0" err="1"/>
              <a:t>iGREET</a:t>
            </a:r>
            <a:endParaRPr lang="en-US" dirty="0"/>
          </a:p>
          <a:p>
            <a:pPr lvl="1">
              <a:spcBef>
                <a:spcPts val="0"/>
              </a:spcBef>
              <a:spcAft>
                <a:spcPts val="0"/>
              </a:spcAft>
            </a:pPr>
            <a:r>
              <a:rPr lang="en-US" dirty="0"/>
              <a:t>Rapid Response Retention Hotline for employees/workers needing prompt retention services</a:t>
            </a:r>
          </a:p>
          <a:p>
            <a:pPr lvl="1">
              <a:spcBef>
                <a:spcPts val="0"/>
              </a:spcBef>
              <a:spcAft>
                <a:spcPts val="0"/>
              </a:spcAft>
            </a:pPr>
            <a:r>
              <a:rPr lang="en-US" dirty="0"/>
              <a:t>Business outreach to change perceptions and stigmas about hiring BLVDB individuals.</a:t>
            </a:r>
          </a:p>
          <a:p>
            <a:pPr marL="457200" indent="-457200">
              <a:spcBef>
                <a:spcPts val="0"/>
              </a:spcBef>
              <a:spcAft>
                <a:spcPts val="0"/>
              </a:spcAft>
              <a:buFont typeface="+mj-lt"/>
              <a:buAutoNum type="arabicPeriod"/>
            </a:pPr>
            <a:r>
              <a:rPr lang="en-US" dirty="0"/>
              <a:t>Enhanced Progressive Employment (EPE) Model</a:t>
            </a:r>
          </a:p>
          <a:p>
            <a:pPr lvl="1">
              <a:spcBef>
                <a:spcPts val="0"/>
              </a:spcBef>
              <a:spcAft>
                <a:spcPts val="0"/>
              </a:spcAft>
            </a:pPr>
            <a:r>
              <a:rPr lang="en-US" dirty="0"/>
              <a:t>High tech/new tech, benefits planning, and a focus on New American populations in St. Cloud and the Twin Cities</a:t>
            </a:r>
          </a:p>
          <a:p>
            <a:pPr lvl="1">
              <a:spcBef>
                <a:spcPts val="0"/>
              </a:spcBef>
              <a:spcAft>
                <a:spcPts val="0"/>
              </a:spcAft>
            </a:pPr>
            <a:r>
              <a:rPr lang="en-US" dirty="0"/>
              <a:t>Best practices for dual customer career services for BLVDB New Americans in these areas</a:t>
            </a:r>
          </a:p>
          <a:p>
            <a:pPr lvl="1">
              <a:spcBef>
                <a:spcPts val="0"/>
              </a:spcBef>
              <a:spcAft>
                <a:spcPts val="0"/>
              </a:spcAft>
            </a:pPr>
            <a:r>
              <a:rPr lang="en-US" dirty="0"/>
              <a:t>Community partner training and incentives aligned with Good Jobs principles</a:t>
            </a:r>
          </a:p>
          <a:p>
            <a:pPr lvl="1">
              <a:spcBef>
                <a:spcPts val="0"/>
              </a:spcBef>
              <a:spcAft>
                <a:spcPts val="0"/>
              </a:spcAft>
            </a:pPr>
            <a:r>
              <a:rPr lang="en-US" dirty="0"/>
              <a:t>Innovative technology designed for BLVDB individuals to support their career journey</a:t>
            </a:r>
          </a:p>
        </p:txBody>
      </p:sp>
      <p:sp>
        <p:nvSpPr>
          <p:cNvPr id="4" name="Footer Placeholder 3">
            <a:extLst>
              <a:ext uri="{FF2B5EF4-FFF2-40B4-BE49-F238E27FC236}">
                <a16:creationId xmlns:a16="http://schemas.microsoft.com/office/drawing/2014/main" id="{2550F6D3-CB98-0124-FCB2-F72FE00BAAC7}"/>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385783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645E-34E9-3923-DF3D-C6D0323496BE}"/>
              </a:ext>
            </a:extLst>
          </p:cNvPr>
          <p:cNvSpPr>
            <a:spLocks noGrp="1"/>
          </p:cNvSpPr>
          <p:nvPr>
            <p:ph type="ctrTitle"/>
          </p:nvPr>
        </p:nvSpPr>
        <p:spPr/>
        <p:txBody>
          <a:bodyPr/>
          <a:lstStyle/>
          <a:p>
            <a:r>
              <a:rPr lang="en-US" dirty="0"/>
              <a:t>Get Involved</a:t>
            </a:r>
          </a:p>
        </p:txBody>
      </p:sp>
    </p:spTree>
    <p:extLst>
      <p:ext uri="{BB962C8B-B14F-4D97-AF65-F5344CB8AC3E}">
        <p14:creationId xmlns:p14="http://schemas.microsoft.com/office/powerpoint/2010/main" val="2770184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2749-5197-6616-B926-55C8230EBC80}"/>
              </a:ext>
            </a:extLst>
          </p:cNvPr>
          <p:cNvSpPr>
            <a:spLocks noGrp="1"/>
          </p:cNvSpPr>
          <p:nvPr>
            <p:ph type="title"/>
          </p:nvPr>
        </p:nvSpPr>
        <p:spPr/>
        <p:txBody>
          <a:bodyPr/>
          <a:lstStyle/>
          <a:p>
            <a:r>
              <a:rPr lang="en-US" dirty="0"/>
              <a:t>Committees and Taskforces</a:t>
            </a:r>
          </a:p>
        </p:txBody>
      </p:sp>
      <p:sp>
        <p:nvSpPr>
          <p:cNvPr id="3" name="Content Placeholder 2">
            <a:extLst>
              <a:ext uri="{FF2B5EF4-FFF2-40B4-BE49-F238E27FC236}">
                <a16:creationId xmlns:a16="http://schemas.microsoft.com/office/drawing/2014/main" id="{068D35EC-738B-B56C-4885-69505C1F634B}"/>
              </a:ext>
            </a:extLst>
          </p:cNvPr>
          <p:cNvSpPr>
            <a:spLocks noGrp="1"/>
          </p:cNvSpPr>
          <p:nvPr>
            <p:ph idx="1"/>
          </p:nvPr>
        </p:nvSpPr>
        <p:spPr/>
        <p:txBody>
          <a:bodyPr>
            <a:normAutofit fontScale="92500" lnSpcReduction="10000"/>
          </a:bodyPr>
          <a:lstStyle/>
          <a:p>
            <a:pPr>
              <a:spcAft>
                <a:spcPts val="0"/>
              </a:spcAft>
            </a:pPr>
            <a:r>
              <a:rPr lang="en-US" dirty="0"/>
              <a:t>Evolve Employment Steering Committee</a:t>
            </a:r>
          </a:p>
          <a:p>
            <a:pPr lvl="1">
              <a:spcAft>
                <a:spcPts val="0"/>
              </a:spcAft>
            </a:pPr>
            <a:r>
              <a:rPr lang="en-US" dirty="0"/>
              <a:t>Key Staff and Contractors, Chair of SRC-B Taskforce, Chair of CST Taskforce</a:t>
            </a:r>
          </a:p>
          <a:p>
            <a:pPr lvl="1">
              <a:spcAft>
                <a:spcPts val="0"/>
              </a:spcAft>
            </a:pPr>
            <a:r>
              <a:rPr lang="en-US" dirty="0"/>
              <a:t>Meets frequently to ensure forward momentum</a:t>
            </a:r>
          </a:p>
          <a:p>
            <a:pPr lvl="1">
              <a:spcAft>
                <a:spcPts val="0"/>
              </a:spcAft>
            </a:pPr>
            <a:r>
              <a:rPr lang="en-US" dirty="0"/>
              <a:t>Attends meetings with RSA as needed</a:t>
            </a:r>
          </a:p>
          <a:p>
            <a:pPr>
              <a:spcAft>
                <a:spcPts val="0"/>
              </a:spcAft>
            </a:pPr>
            <a:r>
              <a:rPr lang="en-US" dirty="0"/>
              <a:t>SRC-B Evolve Employment Advisory Taskforce</a:t>
            </a:r>
          </a:p>
          <a:p>
            <a:pPr lvl="1">
              <a:spcAft>
                <a:spcPts val="0"/>
              </a:spcAft>
            </a:pPr>
            <a:r>
              <a:rPr lang="en-US" dirty="0"/>
              <a:t>Vote required to establish and form membership</a:t>
            </a:r>
          </a:p>
          <a:p>
            <a:pPr lvl="1">
              <a:spcAft>
                <a:spcPts val="0"/>
              </a:spcAft>
            </a:pPr>
            <a:r>
              <a:rPr lang="en-US" dirty="0"/>
              <a:t>Meets on a Taskforce-established schedule</a:t>
            </a:r>
          </a:p>
          <a:p>
            <a:pPr lvl="1">
              <a:spcAft>
                <a:spcPts val="0"/>
              </a:spcAft>
            </a:pPr>
            <a:r>
              <a:rPr lang="en-US" dirty="0"/>
              <a:t>Provides advice and guidance</a:t>
            </a:r>
          </a:p>
          <a:p>
            <a:pPr lvl="1">
              <a:spcAft>
                <a:spcPts val="0"/>
              </a:spcAft>
            </a:pPr>
            <a:r>
              <a:rPr lang="en-US" dirty="0"/>
              <a:t>Receives updates, report outs, and data</a:t>
            </a:r>
          </a:p>
          <a:p>
            <a:pPr>
              <a:spcAft>
                <a:spcPts val="0"/>
              </a:spcAft>
            </a:pPr>
            <a:r>
              <a:rPr lang="en-US" dirty="0"/>
              <a:t>Customer Service and Technology Advisory Taskforce</a:t>
            </a:r>
          </a:p>
          <a:p>
            <a:pPr lvl="1">
              <a:spcAft>
                <a:spcPts val="0"/>
              </a:spcAft>
            </a:pPr>
            <a:r>
              <a:rPr lang="en-US" dirty="0"/>
              <a:t>Comprised primarily of employers and professionals in the CST sector</a:t>
            </a:r>
          </a:p>
          <a:p>
            <a:pPr lvl="1">
              <a:spcAft>
                <a:spcPts val="0"/>
              </a:spcAft>
            </a:pPr>
            <a:r>
              <a:rPr lang="en-US" dirty="0"/>
              <a:t>Provides advice and guidance</a:t>
            </a:r>
          </a:p>
          <a:p>
            <a:pPr lvl="1">
              <a:spcAft>
                <a:spcPts val="0"/>
              </a:spcAft>
            </a:pPr>
            <a:r>
              <a:rPr lang="en-US" dirty="0"/>
              <a:t>Helps create CST training curriculum </a:t>
            </a:r>
          </a:p>
          <a:p>
            <a:pPr lvl="1"/>
            <a:endParaRPr lang="en-US" dirty="0"/>
          </a:p>
          <a:p>
            <a:endParaRPr lang="en-US" dirty="0"/>
          </a:p>
        </p:txBody>
      </p:sp>
      <p:sp>
        <p:nvSpPr>
          <p:cNvPr id="4" name="Footer Placeholder 3">
            <a:extLst>
              <a:ext uri="{FF2B5EF4-FFF2-40B4-BE49-F238E27FC236}">
                <a16:creationId xmlns:a16="http://schemas.microsoft.com/office/drawing/2014/main" id="{AFFCD542-1F57-EC4A-56C5-93C969B17617}"/>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750606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9DCE6D-56A5-56ED-5B46-3CADDE1B4E4B}"/>
              </a:ext>
            </a:extLst>
          </p:cNvPr>
          <p:cNvSpPr>
            <a:spLocks noGrp="1"/>
          </p:cNvSpPr>
          <p:nvPr>
            <p:ph type="ctrTitle"/>
          </p:nvPr>
        </p:nvSpPr>
        <p:spPr/>
        <p:txBody>
          <a:bodyPr/>
          <a:lstStyle/>
          <a:p>
            <a:r>
              <a:rPr lang="en-US" dirty="0"/>
              <a:t>Questions?</a:t>
            </a:r>
          </a:p>
        </p:txBody>
      </p:sp>
      <p:sp>
        <p:nvSpPr>
          <p:cNvPr id="4" name="Footer Placeholder 3">
            <a:extLst>
              <a:ext uri="{FF2B5EF4-FFF2-40B4-BE49-F238E27FC236}">
                <a16:creationId xmlns:a16="http://schemas.microsoft.com/office/drawing/2014/main" id="{F5E69BDF-6B3A-ED5E-9662-5F18C8D4362A}"/>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89650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C6F80D-5CC4-46E7-ADB9-9E6FDBCA9206}"/>
              </a:ext>
            </a:extLst>
          </p:cNvPr>
          <p:cNvSpPr>
            <a:spLocks noGrp="1"/>
          </p:cNvSpPr>
          <p:nvPr>
            <p:ph type="title"/>
          </p:nvPr>
        </p:nvSpPr>
        <p:spPr/>
        <p:txBody>
          <a:bodyPr/>
          <a:lstStyle/>
          <a:p>
            <a:r>
              <a:rPr lang="en-US" dirty="0"/>
              <a:t>What Is A Disability Innovation Fund (DIF) Grant</a:t>
            </a:r>
          </a:p>
        </p:txBody>
      </p:sp>
      <p:sp>
        <p:nvSpPr>
          <p:cNvPr id="7" name="Content Placeholder 6">
            <a:extLst>
              <a:ext uri="{FF2B5EF4-FFF2-40B4-BE49-F238E27FC236}">
                <a16:creationId xmlns:a16="http://schemas.microsoft.com/office/drawing/2014/main" id="{FE0470D8-C345-463E-91D0-A85BC956D3E4}"/>
              </a:ext>
            </a:extLst>
          </p:cNvPr>
          <p:cNvSpPr>
            <a:spLocks noGrp="1"/>
          </p:cNvSpPr>
          <p:nvPr>
            <p:ph idx="1"/>
          </p:nvPr>
        </p:nvSpPr>
        <p:spPr>
          <a:xfrm>
            <a:off x="174661" y="1479480"/>
            <a:ext cx="11737585" cy="4736386"/>
          </a:xfrm>
        </p:spPr>
        <p:txBody>
          <a:bodyPr vert="horz" lIns="91440" tIns="45720" rIns="91440" bIns="45720" rtlCol="0" anchor="t">
            <a:normAutofit fontScale="77500" lnSpcReduction="20000"/>
          </a:bodyPr>
          <a:lstStyle/>
          <a:p>
            <a:r>
              <a:rPr lang="en-US" dirty="0">
                <a:cs typeface="Calibri"/>
              </a:rPr>
              <a:t>Each year vocational rehabilitation agencies unspent funds goes back to the Rehabilitation Services Administration.</a:t>
            </a:r>
          </a:p>
          <a:p>
            <a:r>
              <a:rPr lang="en-US" dirty="0">
                <a:cs typeface="Calibri"/>
              </a:rPr>
              <a:t>RSA may use these funds towards innovative opportunities called a “Disability Innovation Fund”.</a:t>
            </a:r>
          </a:p>
          <a:p>
            <a:r>
              <a:rPr lang="en-US" dirty="0">
                <a:cs typeface="Calibri"/>
              </a:rPr>
              <a:t>This year, the fund was available for 21</a:t>
            </a:r>
            <a:r>
              <a:rPr lang="en-US" baseline="30000" dirty="0">
                <a:cs typeface="Calibri"/>
              </a:rPr>
              <a:t>st</a:t>
            </a:r>
            <a:r>
              <a:rPr lang="en-US" dirty="0">
                <a:cs typeface="Calibri"/>
              </a:rPr>
              <a:t>-century innovative approaches to getting competitive integrated employment outcomes.</a:t>
            </a:r>
          </a:p>
          <a:p>
            <a:r>
              <a:rPr lang="en-US" dirty="0">
                <a:cs typeface="Calibri"/>
              </a:rPr>
              <a:t>It is a highly competitive application process (over 200 applicants) </a:t>
            </a:r>
          </a:p>
          <a:p>
            <a:r>
              <a:rPr lang="en-US" dirty="0">
                <a:cs typeface="Calibri"/>
              </a:rPr>
              <a:t>A few tidbits:</a:t>
            </a:r>
          </a:p>
          <a:p>
            <a:pPr lvl="1"/>
            <a:r>
              <a:rPr lang="en-US" dirty="0">
                <a:cs typeface="Calibri"/>
              </a:rPr>
              <a:t>We received  around $9.1 million</a:t>
            </a:r>
          </a:p>
          <a:p>
            <a:pPr lvl="1"/>
            <a:r>
              <a:rPr lang="en-US" dirty="0">
                <a:cs typeface="Calibri"/>
              </a:rPr>
              <a:t>5-year grant award: 10/1/24-9/30/29</a:t>
            </a:r>
          </a:p>
          <a:p>
            <a:pPr lvl="1"/>
            <a:r>
              <a:rPr lang="en-US" dirty="0">
                <a:cs typeface="Calibri"/>
              </a:rPr>
              <a:t>No match or maintenance of effort requirements</a:t>
            </a:r>
          </a:p>
          <a:p>
            <a:pPr lvl="1"/>
            <a:r>
              <a:rPr lang="en-US" dirty="0">
                <a:cs typeface="Calibri"/>
              </a:rPr>
              <a:t>A little more flexibility with how the funds can be used</a:t>
            </a:r>
          </a:p>
          <a:p>
            <a:pPr lvl="1"/>
            <a:r>
              <a:rPr lang="en-US" dirty="0">
                <a:cs typeface="Calibri"/>
              </a:rPr>
              <a:t>Does not need to be used on VR-eligible/VR-enrolled participants</a:t>
            </a:r>
          </a:p>
          <a:p>
            <a:pPr lvl="1"/>
            <a:endParaRPr lang="en-US" dirty="0">
              <a:cs typeface="Calibri"/>
            </a:endParaRPr>
          </a:p>
          <a:p>
            <a:pPr marL="0" indent="0">
              <a:buNone/>
            </a:pPr>
            <a:endParaRPr lang="en-US" i="1" dirty="0">
              <a:cs typeface="Calibri"/>
            </a:endParaRPr>
          </a:p>
        </p:txBody>
      </p:sp>
      <p:sp>
        <p:nvSpPr>
          <p:cNvPr id="5" name="Footer Placeholder 4">
            <a:extLst>
              <a:ext uri="{FF2B5EF4-FFF2-40B4-BE49-F238E27FC236}">
                <a16:creationId xmlns:a16="http://schemas.microsoft.com/office/drawing/2014/main" id="{F66032BA-DDC2-49F7-9BC2-E87E68D5F54E}"/>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mn.gov/deed</a:t>
            </a:r>
          </a:p>
        </p:txBody>
      </p:sp>
      <p:sp>
        <p:nvSpPr>
          <p:cNvPr id="4" name="Date Placeholder 3">
            <a:extLst>
              <a:ext uri="{FF2B5EF4-FFF2-40B4-BE49-F238E27FC236}">
                <a16:creationId xmlns:a16="http://schemas.microsoft.com/office/drawing/2014/main" id="{54DD931E-EA43-4308-83EA-00C3EC5B2143}"/>
              </a:ext>
              <a:ext uri="{C183D7F6-B498-43B3-948B-1728B52AA6E4}">
                <adec:decorative xmlns:adec="http://schemas.microsoft.com/office/drawing/2017/decorative" val="1"/>
              </a:ext>
            </a:extLst>
          </p:cNvPr>
          <p:cNvSpPr>
            <a:spLocks noGrp="1"/>
          </p:cNvSpPr>
          <p:nvPr>
            <p:ph type="dt" sz="half" idx="4294967295"/>
          </p:nvPr>
        </p:nvSpPr>
        <p:spPr>
          <a:xfrm>
            <a:off x="0" y="6356350"/>
            <a:ext cx="13589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242C-24FB-43A0-BCB6-43756FC812F6}"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3863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3826-5B72-F1AD-C844-C92B3D3B6BEB}"/>
              </a:ext>
            </a:extLst>
          </p:cNvPr>
          <p:cNvSpPr>
            <a:spLocks noGrp="1"/>
          </p:cNvSpPr>
          <p:nvPr>
            <p:ph type="title"/>
          </p:nvPr>
        </p:nvSpPr>
        <p:spPr/>
        <p:txBody>
          <a:bodyPr/>
          <a:lstStyle/>
          <a:p>
            <a:r>
              <a:rPr lang="en-US" dirty="0"/>
              <a:t>Evolve Employment Grant Application</a:t>
            </a:r>
          </a:p>
        </p:txBody>
      </p:sp>
      <p:sp>
        <p:nvSpPr>
          <p:cNvPr id="3" name="Content Placeholder 2">
            <a:extLst>
              <a:ext uri="{FF2B5EF4-FFF2-40B4-BE49-F238E27FC236}">
                <a16:creationId xmlns:a16="http://schemas.microsoft.com/office/drawing/2014/main" id="{AA2E5AF4-2A8A-8A91-F533-E25BB48FC7A8}"/>
              </a:ext>
            </a:extLst>
          </p:cNvPr>
          <p:cNvSpPr>
            <a:spLocks noGrp="1"/>
          </p:cNvSpPr>
          <p:nvPr>
            <p:ph idx="1"/>
          </p:nvPr>
        </p:nvSpPr>
        <p:spPr/>
        <p:txBody>
          <a:bodyPr/>
          <a:lstStyle/>
          <a:p>
            <a:r>
              <a:rPr lang="en-US" dirty="0"/>
              <a:t>Partnered with the Institute for Community Inclusion (ICI) out of UMass-Boston and </a:t>
            </a:r>
            <a:r>
              <a:rPr lang="en-US" dirty="0" err="1"/>
              <a:t>Lanterna</a:t>
            </a:r>
            <a:r>
              <a:rPr lang="en-US" dirty="0"/>
              <a:t> Consulting</a:t>
            </a:r>
          </a:p>
          <a:p>
            <a:r>
              <a:rPr lang="en-US" dirty="0"/>
              <a:t>Full narrative linked- </a:t>
            </a:r>
          </a:p>
          <a:p>
            <a:endParaRPr lang="en-US" dirty="0"/>
          </a:p>
        </p:txBody>
      </p:sp>
      <p:sp>
        <p:nvSpPr>
          <p:cNvPr id="4" name="Footer Placeholder 3">
            <a:extLst>
              <a:ext uri="{FF2B5EF4-FFF2-40B4-BE49-F238E27FC236}">
                <a16:creationId xmlns:a16="http://schemas.microsoft.com/office/drawing/2014/main" id="{18C6B0CE-3073-D2B3-F453-20C689E5A37A}"/>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mn.gov/deed</a:t>
            </a:r>
          </a:p>
        </p:txBody>
      </p:sp>
      <p:graphicFrame>
        <p:nvGraphicFramePr>
          <p:cNvPr id="6" name="Object 5" descr="Clickable link to the full narrative">
            <a:extLst>
              <a:ext uri="{FF2B5EF4-FFF2-40B4-BE49-F238E27FC236}">
                <a16:creationId xmlns:a16="http://schemas.microsoft.com/office/drawing/2014/main" id="{6780342E-F242-8631-10D1-6DB70DD0AB0C}"/>
              </a:ext>
            </a:extLst>
          </p:cNvPr>
          <p:cNvGraphicFramePr>
            <a:graphicFrameLocks noChangeAspect="1"/>
          </p:cNvGraphicFramePr>
          <p:nvPr>
            <p:extLst>
              <p:ext uri="{D42A27DB-BD31-4B8C-83A1-F6EECF244321}">
                <p14:modId xmlns:p14="http://schemas.microsoft.com/office/powerpoint/2010/main" val="237645581"/>
              </p:ext>
            </p:extLst>
          </p:nvPr>
        </p:nvGraphicFramePr>
        <p:xfrm>
          <a:off x="5968635" y="2236134"/>
          <a:ext cx="2892934" cy="4030522"/>
        </p:xfrm>
        <a:graphic>
          <a:graphicData uri="http://schemas.openxmlformats.org/presentationml/2006/ole">
            <mc:AlternateContent xmlns:mc="http://schemas.openxmlformats.org/markup-compatibility/2006">
              <mc:Choice xmlns:v="urn:schemas-microsoft-com:vml" Requires="v">
                <p:oleObj name="Acrobat Document" r:id="rId2" imgW="3886052" imgH="5029200" progId="Acrobat.Document.DC">
                  <p:embed/>
                </p:oleObj>
              </mc:Choice>
              <mc:Fallback>
                <p:oleObj name="Acrobat Document" r:id="rId2" imgW="3886052" imgH="5029200" progId="Acrobat.Document.DC">
                  <p:embed/>
                  <p:pic>
                    <p:nvPicPr>
                      <p:cNvPr id="6" name="Object 5" descr="Clickable link to the full narrative">
                        <a:extLst>
                          <a:ext uri="{FF2B5EF4-FFF2-40B4-BE49-F238E27FC236}">
                            <a16:creationId xmlns:a16="http://schemas.microsoft.com/office/drawing/2014/main" id="{6780342E-F242-8631-10D1-6DB70DD0AB0C}"/>
                          </a:ext>
                        </a:extLst>
                      </p:cNvPr>
                      <p:cNvPicPr/>
                      <p:nvPr/>
                    </p:nvPicPr>
                    <p:blipFill>
                      <a:blip r:embed="rId3"/>
                      <a:stretch>
                        <a:fillRect/>
                      </a:stretch>
                    </p:blipFill>
                    <p:spPr>
                      <a:xfrm>
                        <a:off x="5968635" y="2236134"/>
                        <a:ext cx="2892934" cy="4030522"/>
                      </a:xfrm>
                      <a:prstGeom prst="rect">
                        <a:avLst/>
                      </a:prstGeom>
                    </p:spPr>
                  </p:pic>
                </p:oleObj>
              </mc:Fallback>
            </mc:AlternateContent>
          </a:graphicData>
        </a:graphic>
      </p:graphicFrame>
    </p:spTree>
    <p:extLst>
      <p:ext uri="{BB962C8B-B14F-4D97-AF65-F5344CB8AC3E}">
        <p14:creationId xmlns:p14="http://schemas.microsoft.com/office/powerpoint/2010/main" val="3333997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A35952-3D41-0044-687E-0C9E9A9E1F10}"/>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mn.gov/deed</a:t>
            </a:r>
          </a:p>
        </p:txBody>
      </p:sp>
      <p:sp>
        <p:nvSpPr>
          <p:cNvPr id="7" name="Title 6">
            <a:extLst>
              <a:ext uri="{FF2B5EF4-FFF2-40B4-BE49-F238E27FC236}">
                <a16:creationId xmlns:a16="http://schemas.microsoft.com/office/drawing/2014/main" id="{0C555DD7-D6CA-C990-AA91-7C245FF47337}"/>
              </a:ext>
            </a:extLst>
          </p:cNvPr>
          <p:cNvSpPr>
            <a:spLocks noGrp="1"/>
          </p:cNvSpPr>
          <p:nvPr>
            <p:ph type="title"/>
          </p:nvPr>
        </p:nvSpPr>
        <p:spPr>
          <a:xfrm>
            <a:off x="838200" y="-1216025"/>
            <a:ext cx="10515600" cy="1216025"/>
          </a:xfrm>
        </p:spPr>
        <p:txBody>
          <a:bodyPr vert="horz" lIns="0" tIns="45720" rIns="0" bIns="45720" rtlCol="0" anchor="b">
            <a:normAutofit/>
          </a:bodyPr>
          <a:lstStyle/>
          <a:p>
            <a:r>
              <a:rPr lang="en-US" dirty="0"/>
              <a:t>Visual Model of Evolve Employment</a:t>
            </a:r>
          </a:p>
        </p:txBody>
      </p:sp>
      <p:pic>
        <p:nvPicPr>
          <p:cNvPr id="6" name="Picture 5" descr="Two trees (one saying Career Development and Pathways and the other saying Business Engagement) sitting on the foundation that says Capacity Building">
            <a:extLst>
              <a:ext uri="{FF2B5EF4-FFF2-40B4-BE49-F238E27FC236}">
                <a16:creationId xmlns:a16="http://schemas.microsoft.com/office/drawing/2014/main" id="{9F8ED8B9-434F-961C-BAD9-1399DCCDBF7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4495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E08F-1949-997C-ABB0-1F72579C98A3}"/>
              </a:ext>
            </a:extLst>
          </p:cNvPr>
          <p:cNvSpPr>
            <a:spLocks noGrp="1"/>
          </p:cNvSpPr>
          <p:nvPr>
            <p:ph type="ctrTitle"/>
          </p:nvPr>
        </p:nvSpPr>
        <p:spPr/>
        <p:txBody>
          <a:bodyPr/>
          <a:lstStyle/>
          <a:p>
            <a:r>
              <a:rPr lang="en-US" dirty="0"/>
              <a:t>Evolve Employment: Target Population, Goals and Objectives</a:t>
            </a:r>
          </a:p>
        </p:txBody>
      </p:sp>
    </p:spTree>
    <p:extLst>
      <p:ext uri="{BB962C8B-B14F-4D97-AF65-F5344CB8AC3E}">
        <p14:creationId xmlns:p14="http://schemas.microsoft.com/office/powerpoint/2010/main" val="12044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E554-94D0-5F46-01FD-75209B7D29A8}"/>
              </a:ext>
            </a:extLst>
          </p:cNvPr>
          <p:cNvSpPr>
            <a:spLocks noGrp="1"/>
          </p:cNvSpPr>
          <p:nvPr>
            <p:ph type="title"/>
          </p:nvPr>
        </p:nvSpPr>
        <p:spPr/>
        <p:txBody>
          <a:bodyPr/>
          <a:lstStyle/>
          <a:p>
            <a:r>
              <a:rPr lang="en-US" dirty="0"/>
              <a:t>Evolve Employment Target Populations</a:t>
            </a:r>
          </a:p>
        </p:txBody>
      </p:sp>
      <p:sp>
        <p:nvSpPr>
          <p:cNvPr id="3" name="Content Placeholder 2">
            <a:extLst>
              <a:ext uri="{FF2B5EF4-FFF2-40B4-BE49-F238E27FC236}">
                <a16:creationId xmlns:a16="http://schemas.microsoft.com/office/drawing/2014/main" id="{92464A2C-99FD-B328-AFF7-69D11485EBB2}"/>
              </a:ext>
            </a:extLst>
          </p:cNvPr>
          <p:cNvSpPr>
            <a:spLocks noGrp="1"/>
          </p:cNvSpPr>
          <p:nvPr>
            <p:ph idx="1"/>
          </p:nvPr>
        </p:nvSpPr>
        <p:spPr/>
        <p:txBody>
          <a:bodyPr>
            <a:normAutofit fontScale="77500" lnSpcReduction="20000"/>
          </a:bodyPr>
          <a:lstStyle/>
          <a:p>
            <a:pPr marL="0" indent="0">
              <a:buNone/>
            </a:pPr>
            <a:r>
              <a:rPr lang="en-US" dirty="0"/>
              <a:t>Individuals who acquire vision loss during their working years:</a:t>
            </a:r>
          </a:p>
          <a:p>
            <a:r>
              <a:rPr lang="en-US" dirty="0"/>
              <a:t>Incumbent workers at risk for or experiencing recent job loss</a:t>
            </a:r>
          </a:p>
          <a:p>
            <a:r>
              <a:rPr lang="en-US" dirty="0"/>
              <a:t>New Americans, with particular attention to the Somali community in St. Cloud and the Twin Cities</a:t>
            </a:r>
          </a:p>
          <a:p>
            <a:r>
              <a:rPr lang="en-US" dirty="0"/>
              <a:t>Individuals who have detached from the workforce for more than 27 weeks</a:t>
            </a:r>
          </a:p>
          <a:p>
            <a:pPr marL="0" indent="0">
              <a:buNone/>
            </a:pPr>
            <a:endParaRPr lang="en-US" dirty="0"/>
          </a:p>
          <a:p>
            <a:pPr marL="0" indent="0">
              <a:buNone/>
            </a:pPr>
            <a:r>
              <a:rPr lang="en-US" dirty="0"/>
              <a:t>Important notes:</a:t>
            </a:r>
          </a:p>
          <a:p>
            <a:r>
              <a:rPr lang="en-US" dirty="0"/>
              <a:t>We do not need to use the same eligibility criteria as our VR program </a:t>
            </a:r>
          </a:p>
          <a:p>
            <a:r>
              <a:rPr lang="en-US" dirty="0"/>
              <a:t>This is focused on adults, not students</a:t>
            </a:r>
          </a:p>
          <a:p>
            <a:r>
              <a:rPr lang="en-US" dirty="0"/>
              <a:t>Our goal is to reach and serve approximately 800 individuals and 500 businesses</a:t>
            </a:r>
          </a:p>
        </p:txBody>
      </p:sp>
      <p:sp>
        <p:nvSpPr>
          <p:cNvPr id="4" name="Footer Placeholder 3">
            <a:extLst>
              <a:ext uri="{FF2B5EF4-FFF2-40B4-BE49-F238E27FC236}">
                <a16:creationId xmlns:a16="http://schemas.microsoft.com/office/drawing/2014/main" id="{B0ADEC97-E161-5511-E6A4-A9EAA995308E}"/>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9271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BDA0-19E5-6F98-C983-72B642CBAA40}"/>
              </a:ext>
            </a:extLst>
          </p:cNvPr>
          <p:cNvSpPr>
            <a:spLocks noGrp="1"/>
          </p:cNvSpPr>
          <p:nvPr>
            <p:ph type="title"/>
          </p:nvPr>
        </p:nvSpPr>
        <p:spPr/>
        <p:txBody>
          <a:bodyPr/>
          <a:lstStyle/>
          <a:p>
            <a:r>
              <a:rPr lang="en-US" dirty="0"/>
              <a:t>Goals and Objectives: #1</a:t>
            </a:r>
          </a:p>
        </p:txBody>
      </p:sp>
      <p:sp>
        <p:nvSpPr>
          <p:cNvPr id="3" name="Content Placeholder 2">
            <a:extLst>
              <a:ext uri="{FF2B5EF4-FFF2-40B4-BE49-F238E27FC236}">
                <a16:creationId xmlns:a16="http://schemas.microsoft.com/office/drawing/2014/main" id="{EFF13614-A14E-9C4B-996B-90563D9D0C38}"/>
              </a:ext>
            </a:extLst>
          </p:cNvPr>
          <p:cNvSpPr>
            <a:spLocks noGrp="1"/>
          </p:cNvSpPr>
          <p:nvPr>
            <p:ph idx="1"/>
          </p:nvPr>
        </p:nvSpPr>
        <p:spPr/>
        <p:txBody>
          <a:bodyPr>
            <a:normAutofit/>
          </a:bodyPr>
          <a:lstStyle/>
          <a:p>
            <a:pPr marL="0" indent="0">
              <a:buNone/>
            </a:pPr>
            <a:r>
              <a:rPr lang="en-US" sz="2800" b="1" i="0" u="none" strike="noStrike" baseline="0" dirty="0">
                <a:solidFill>
                  <a:srgbClr val="000000"/>
                </a:solidFill>
                <a:latin typeface="Calibri" panose="020F0502020204030204" pitchFamily="34" charset="0"/>
                <a:cs typeface="Calibri" panose="020F0502020204030204" pitchFamily="34" charset="0"/>
              </a:rPr>
              <a:t>Goal 1: Implement a Rapid Engagement Coordinated Team Approach. </a:t>
            </a:r>
          </a:p>
          <a:p>
            <a:pPr marL="0" indent="0">
              <a:buNone/>
            </a:pPr>
            <a:r>
              <a:rPr lang="en-US" sz="2400" b="1" i="0" u="none" strike="noStrike" baseline="0" dirty="0">
                <a:solidFill>
                  <a:srgbClr val="000000"/>
                </a:solidFill>
                <a:latin typeface="Calibri" panose="020F0502020204030204" pitchFamily="34" charset="0"/>
                <a:cs typeface="Calibri" panose="020F0502020204030204" pitchFamily="34" charset="0"/>
              </a:rPr>
              <a:t>Objective 1. </a:t>
            </a:r>
            <a:r>
              <a:rPr lang="en-US" sz="2400" b="0" i="1" u="none" strike="noStrike" baseline="0" dirty="0">
                <a:solidFill>
                  <a:srgbClr val="000000"/>
                </a:solidFill>
                <a:latin typeface="Calibri" panose="020F0502020204030204" pitchFamily="34" charset="0"/>
                <a:cs typeface="Calibri" panose="020F0502020204030204" pitchFamily="34" charset="0"/>
              </a:rPr>
              <a:t>Offer a three-tiered portfolio of career services that includes universal, targeted, and intensive approaches for at-risk BLVDB individuals and businesses. </a:t>
            </a:r>
            <a:endParaRPr lang="en-US" sz="2800" b="1" dirty="0">
              <a:solidFill>
                <a:srgbClr val="000000"/>
              </a:solidFill>
              <a:latin typeface="Calibri" panose="020F0502020204030204" pitchFamily="34" charset="0"/>
              <a:cs typeface="Calibri" panose="020F0502020204030204" pitchFamily="34" charset="0"/>
            </a:endParaRPr>
          </a:p>
          <a:p>
            <a:pPr marL="0" indent="0">
              <a:buNone/>
            </a:pPr>
            <a:r>
              <a:rPr lang="en-US" sz="2400" b="1" i="0" u="none" strike="noStrike" baseline="0" dirty="0">
                <a:solidFill>
                  <a:srgbClr val="000000"/>
                </a:solidFill>
                <a:latin typeface="Calibri" panose="020F0502020204030204" pitchFamily="34" charset="0"/>
                <a:cs typeface="Calibri" panose="020F0502020204030204" pitchFamily="34" charset="0"/>
              </a:rPr>
              <a:t>Objective 2. </a:t>
            </a:r>
            <a:r>
              <a:rPr lang="en-US" sz="2400" b="0" i="1" u="none" strike="noStrike" baseline="0" dirty="0">
                <a:solidFill>
                  <a:srgbClr val="000000"/>
                </a:solidFill>
                <a:latin typeface="Calibri" panose="020F0502020204030204" pitchFamily="34" charset="0"/>
                <a:cs typeface="Calibri" panose="020F0502020204030204" pitchFamily="34" charset="0"/>
              </a:rPr>
              <a:t>Create a Coordinated Team Approach to support individuals with acquired BLVDB in retaining and obtaining employment as part of Tier 2 and 3 services. </a:t>
            </a:r>
            <a:endParaRPr lang="en-US" sz="2800" b="1" i="1" u="none" strike="noStrike" baseline="0" dirty="0">
              <a:solidFill>
                <a:srgbClr val="000000"/>
              </a:solidFill>
              <a:latin typeface="Calibri" panose="020F0502020204030204" pitchFamily="34" charset="0"/>
              <a:cs typeface="Calibri" panose="020F0502020204030204" pitchFamily="34" charset="0"/>
            </a:endParaRPr>
          </a:p>
          <a:p>
            <a:pPr marL="0" indent="0">
              <a:buNone/>
            </a:pPr>
            <a:r>
              <a:rPr lang="en-US" sz="2400" b="1" i="0" u="none" strike="noStrike" baseline="0" dirty="0">
                <a:solidFill>
                  <a:srgbClr val="000000"/>
                </a:solidFill>
                <a:latin typeface="Calibri" panose="020F0502020204030204" pitchFamily="34" charset="0"/>
                <a:cs typeface="Calibri" panose="020F0502020204030204" pitchFamily="34" charset="0"/>
              </a:rPr>
              <a:t>Objective 3. </a:t>
            </a:r>
            <a:r>
              <a:rPr lang="en-US" sz="2400" b="0" i="1" u="none" strike="noStrike" baseline="0" dirty="0">
                <a:solidFill>
                  <a:srgbClr val="000000"/>
                </a:solidFill>
                <a:latin typeface="Calibri" panose="020F0502020204030204" pitchFamily="34" charset="0"/>
                <a:cs typeface="Calibri" panose="020F0502020204030204" pitchFamily="34" charset="0"/>
              </a:rPr>
              <a:t>Enhance community partner and interagency collaboration for serving at-risk BLVDB individuals through specialized training and capacity and skill building. </a:t>
            </a:r>
            <a:endParaRPr lang="en-US" sz="36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E391ADFA-AB50-9132-B258-78DC3EE73187}"/>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95412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BDA0-19E5-6F98-C983-72B642CBAA40}"/>
              </a:ext>
            </a:extLst>
          </p:cNvPr>
          <p:cNvSpPr>
            <a:spLocks noGrp="1"/>
          </p:cNvSpPr>
          <p:nvPr>
            <p:ph type="title"/>
          </p:nvPr>
        </p:nvSpPr>
        <p:spPr/>
        <p:txBody>
          <a:bodyPr/>
          <a:lstStyle/>
          <a:p>
            <a:r>
              <a:rPr lang="en-US" dirty="0"/>
              <a:t>Goals and Objectives: #2</a:t>
            </a:r>
          </a:p>
        </p:txBody>
      </p:sp>
      <p:sp>
        <p:nvSpPr>
          <p:cNvPr id="3" name="Content Placeholder 2">
            <a:extLst>
              <a:ext uri="{FF2B5EF4-FFF2-40B4-BE49-F238E27FC236}">
                <a16:creationId xmlns:a16="http://schemas.microsoft.com/office/drawing/2014/main" id="{EFF13614-A14E-9C4B-996B-90563D9D0C38}"/>
              </a:ext>
            </a:extLst>
          </p:cNvPr>
          <p:cNvSpPr>
            <a:spLocks noGrp="1"/>
          </p:cNvSpPr>
          <p:nvPr>
            <p:ph idx="1"/>
          </p:nvPr>
        </p:nvSpPr>
        <p:spPr/>
        <p:txBody>
          <a:bodyPr>
            <a:normAutofit/>
          </a:bodyPr>
          <a:lstStyle/>
          <a:p>
            <a:pPr marL="0" indent="0">
              <a:buNone/>
            </a:pPr>
            <a:r>
              <a:rPr lang="en-US" sz="2800" b="1" i="0" u="none" strike="noStrike" baseline="0" dirty="0">
                <a:solidFill>
                  <a:srgbClr val="000000"/>
                </a:solidFill>
              </a:rPr>
              <a:t>Goal 2: Build a Sector-Based Approach for Advanced Technology Careers.</a:t>
            </a:r>
          </a:p>
          <a:p>
            <a:pPr marL="0" indent="0">
              <a:buNone/>
            </a:pPr>
            <a:r>
              <a:rPr lang="en-US" sz="2400" b="1" i="0" u="none" strike="noStrike" baseline="0" dirty="0">
                <a:solidFill>
                  <a:srgbClr val="000000"/>
                </a:solidFill>
              </a:rPr>
              <a:t>Objective 1. </a:t>
            </a:r>
            <a:r>
              <a:rPr lang="en-US" sz="2400" i="1" u="none" strike="noStrike" baseline="0" dirty="0">
                <a:solidFill>
                  <a:srgbClr val="000000"/>
                </a:solidFill>
              </a:rPr>
              <a:t>Establish and strengthen sector partnerships with businesses and organizations in the Customer Service and Technology sector</a:t>
            </a:r>
          </a:p>
          <a:p>
            <a:pPr marL="0" indent="0">
              <a:buNone/>
            </a:pPr>
            <a:r>
              <a:rPr lang="en-US" sz="2400" b="1" i="0" u="none" strike="noStrike" baseline="0" dirty="0">
                <a:solidFill>
                  <a:srgbClr val="000000"/>
                </a:solidFill>
              </a:rPr>
              <a:t>Objective 2. </a:t>
            </a:r>
            <a:r>
              <a:rPr lang="en-US" sz="2400" i="1" u="none" strike="noStrike" baseline="0" dirty="0">
                <a:solidFill>
                  <a:srgbClr val="000000"/>
                </a:solidFill>
              </a:rPr>
              <a:t>Develop and implement cutting-edge technology tools and training to support BLVDB individuals in obtaining careers in the CST sectors.</a:t>
            </a:r>
          </a:p>
          <a:p>
            <a:pPr marL="0" indent="0">
              <a:buNone/>
            </a:pPr>
            <a:r>
              <a:rPr lang="en-US" sz="2400" b="1" i="0" u="none" strike="noStrike" baseline="0" dirty="0">
                <a:solidFill>
                  <a:srgbClr val="000000"/>
                </a:solidFill>
              </a:rPr>
              <a:t>Objective 3. </a:t>
            </a:r>
            <a:r>
              <a:rPr lang="en-US" sz="2400" i="1" u="none" strike="noStrike" baseline="0" dirty="0">
                <a:solidFill>
                  <a:srgbClr val="000000"/>
                </a:solidFill>
              </a:rPr>
              <a:t>Through a collaborative effort with partners and business, create a customized CST career readiness training program that prepares at-risk BLVDB individuals to enter this sector.</a:t>
            </a:r>
            <a:endParaRPr lang="en-US" sz="3600" i="1" dirty="0"/>
          </a:p>
        </p:txBody>
      </p:sp>
      <p:sp>
        <p:nvSpPr>
          <p:cNvPr id="4" name="Footer Placeholder 3">
            <a:extLst>
              <a:ext uri="{FF2B5EF4-FFF2-40B4-BE49-F238E27FC236}">
                <a16:creationId xmlns:a16="http://schemas.microsoft.com/office/drawing/2014/main" id="{E391ADFA-AB50-9132-B258-78DC3EE73187}"/>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2458346573"/>
      </p:ext>
    </p:extLst>
  </p:cSld>
  <p:clrMapOvr>
    <a:masterClrMapping/>
  </p:clrMapOvr>
</p:sld>
</file>

<file path=ppt/theme/theme1.xml><?xml version="1.0" encoding="utf-8"?>
<a:theme xmlns:a="http://schemas.openxmlformats.org/drawingml/2006/main" name="DEED Default Theme">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ED Default Theme" id="{5FB84C3E-AB31-4EC4-A7D6-A37A529DC5B9}" vid="{E41B0E38-B947-4C1F-8B44-77C573EA86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8B5D8E7297C043B255DB5FB27C9E32" ma:contentTypeVersion="2" ma:contentTypeDescription="Create a new document." ma:contentTypeScope="" ma:versionID="dff8e6f7c2fbb110dc69afca7ee0fd5f">
  <xsd:schema xmlns:xsd="http://www.w3.org/2001/XMLSchema" xmlns:xs="http://www.w3.org/2001/XMLSchema" xmlns:p="http://schemas.microsoft.com/office/2006/metadata/properties" xmlns:ns2="4de5146b-f2a5-4fd9-82b2-81f7b886cfd0" targetNamespace="http://schemas.microsoft.com/office/2006/metadata/properties" ma:root="true" ma:fieldsID="0e125aa33a580738bdeb0a7d1750d140" ns2:_="">
    <xsd:import namespace="4de5146b-f2a5-4fd9-82b2-81f7b886cfd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5146b-f2a5-4fd9-82b2-81f7b886cf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13400C-144D-4D79-AEF3-A0BA90BBA88E}">
  <ds:schemaRefs>
    <ds:schemaRef ds:uri="http://schemas.microsoft.com/sharepoint/v3/contenttype/forms"/>
  </ds:schemaRefs>
</ds:datastoreItem>
</file>

<file path=customXml/itemProps2.xml><?xml version="1.0" encoding="utf-8"?>
<ds:datastoreItem xmlns:ds="http://schemas.openxmlformats.org/officeDocument/2006/customXml" ds:itemID="{A154B67D-F016-4505-AEA6-D708ECE67E37}">
  <ds:schemaRefs>
    <ds:schemaRef ds:uri="4de5146b-f2a5-4fd9-82b2-81f7b886cf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0B923B-A3BD-4AB2-A707-F83202F66359}">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de5146b-f2a5-4fd9-82b2-81f7b886cfd0"/>
    <ds:schemaRef ds:uri="http://purl.org/dc/terms/"/>
    <ds:schemaRef ds:uri="http://www.w3.org/XML/1998/namespace"/>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otalTime>8540</TotalTime>
  <Words>2213</Words>
  <Application>Microsoft Office PowerPoint</Application>
  <PresentationFormat>Widescreen</PresentationFormat>
  <Paragraphs>216</Paragraphs>
  <Slides>26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Symbol</vt:lpstr>
      <vt:lpstr>Times New Roman</vt:lpstr>
      <vt:lpstr>DEED Default Theme</vt:lpstr>
      <vt:lpstr>Acrobat Document</vt:lpstr>
      <vt:lpstr>Evolve Employment   A 21st Century Innovative Approach to High-Quality Employment, Advanced Technology Careers, and Emerging Advances in Technology for Individuals Acquiring Blindness, Low Vision, and DeafBlindness  </vt:lpstr>
      <vt:lpstr>Disability Innovation Fund Overview</vt:lpstr>
      <vt:lpstr>What Is A Disability Innovation Fund (DIF) Grant</vt:lpstr>
      <vt:lpstr>Evolve Employment Grant Application</vt:lpstr>
      <vt:lpstr>Visual Model of Evolve Employment</vt:lpstr>
      <vt:lpstr>Evolve Employment: Target Population, Goals and Objectives</vt:lpstr>
      <vt:lpstr>Evolve Employment Target Populations</vt:lpstr>
      <vt:lpstr>Goals and Objectives: #1</vt:lpstr>
      <vt:lpstr>Goals and Objectives: #2</vt:lpstr>
      <vt:lpstr>Goals and Objectives: #3</vt:lpstr>
      <vt:lpstr>Three Tiers of Services</vt:lpstr>
      <vt:lpstr>Tier 1: Universal Services</vt:lpstr>
      <vt:lpstr>Tier 2: Target Services</vt:lpstr>
      <vt:lpstr>Tier 3: Intensive Services</vt:lpstr>
      <vt:lpstr>Staffing</vt:lpstr>
      <vt:lpstr>New Hires (5 Years)</vt:lpstr>
      <vt:lpstr>Current Staff With Dedicated Support</vt:lpstr>
      <vt:lpstr>Other Staff Alignment and Coordination</vt:lpstr>
      <vt:lpstr>Outcomes</vt:lpstr>
      <vt:lpstr>Goal 1: Implement a Rapid Engagement Coordinated Team Approach  </vt:lpstr>
      <vt:lpstr>Goal 2: Build a Sector-Based Approach for Advanced Technology Careers </vt:lpstr>
      <vt:lpstr>Goal 3: Pilot an Enhanced Progress Employment Model in Two Communities </vt:lpstr>
      <vt:lpstr>Products</vt:lpstr>
      <vt:lpstr>Get Involved</vt:lpstr>
      <vt:lpstr>Committees and Taskforces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Budgeting SFY23 Operating Budget Budget At-A-Glance</dc:title>
  <dc:creator>Jauert, Terri (DEED)</dc:creator>
  <cp:lastModifiedBy>Jerde, Natasha N (DEED)</cp:lastModifiedBy>
  <cp:revision>4</cp:revision>
  <dcterms:created xsi:type="dcterms:W3CDTF">2022-03-31T14:33:57Z</dcterms:created>
  <dcterms:modified xsi:type="dcterms:W3CDTF">2024-10-01T17:51:24Z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0x0101001E8B5D8E7297C043B255DB5FB27C9E32</vt:lpwstr>
  </property>
</Properties>
</file>