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3.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256" r:id="rId2"/>
    <p:sldId id="257" r:id="rId3"/>
    <p:sldId id="258" r:id="rId4"/>
    <p:sldId id="260" r:id="rId5"/>
    <p:sldId id="262" r:id="rId6"/>
    <p:sldId id="263" r:id="rId7"/>
    <p:sldId id="264" r:id="rId8"/>
    <p:sldId id="265" r:id="rId9"/>
    <p:sldId id="261" r:id="rId10"/>
    <p:sldId id="268" r:id="rId11"/>
    <p:sldId id="267" r:id="rId12"/>
    <p:sldId id="269" r:id="rId13"/>
    <p:sldId id="271" r:id="rId14"/>
    <p:sldId id="272" r:id="rId15"/>
    <p:sldId id="273" r:id="rId16"/>
    <p:sldId id="270"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74311" autoAdjust="0"/>
  </p:normalViewPr>
  <p:slideViewPr>
    <p:cSldViewPr snapToGrid="0">
      <p:cViewPr varScale="1">
        <p:scale>
          <a:sx n="72" d="100"/>
          <a:sy n="72" d="100"/>
        </p:scale>
        <p:origin x="57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CE701CE-9EC7-44B8-B01A-6A61DEA626CD}"/>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AC9F8B4-5073-45DA-83E3-3A88ECA9CFAD}"/>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25B777C-7B9A-4571-B659-8C8F078D4888}" type="datetimeFigureOut">
              <a:rPr lang="en-US" smtClean="0"/>
              <a:t>3/23/2022</a:t>
            </a:fld>
            <a:endParaRPr lang="en-US"/>
          </a:p>
        </p:txBody>
      </p:sp>
      <p:sp>
        <p:nvSpPr>
          <p:cNvPr id="4" name="Footer Placeholder 3">
            <a:extLst>
              <a:ext uri="{FF2B5EF4-FFF2-40B4-BE49-F238E27FC236}">
                <a16:creationId xmlns:a16="http://schemas.microsoft.com/office/drawing/2014/main" id="{37FCDEBE-D230-447E-8958-8CB3BB20D65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ECC7DEC-ABF3-456A-BB53-15D0801CE231}"/>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897FBDB-0878-481C-B168-F04226B2202C}" type="slidenum">
              <a:rPr lang="en-US" smtClean="0"/>
              <a:t>‹#›</a:t>
            </a:fld>
            <a:endParaRPr lang="en-US"/>
          </a:p>
        </p:txBody>
      </p:sp>
    </p:spTree>
    <p:extLst>
      <p:ext uri="{BB962C8B-B14F-4D97-AF65-F5344CB8AC3E}">
        <p14:creationId xmlns:p14="http://schemas.microsoft.com/office/powerpoint/2010/main" val="419294000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3E2500E-72AF-4DD6-88E2-584246A21254}" type="datetimeFigureOut">
              <a:rPr lang="en-US" smtClean="0"/>
              <a:t>3/23/2022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DB347C6-9CEE-44A9-99A0-44C30FCF202F}" type="slidenum">
              <a:rPr lang="en-US" smtClean="0"/>
              <a:t>‹#›</a:t>
            </a:fld>
            <a:endParaRPr lang="en-US"/>
          </a:p>
        </p:txBody>
      </p:sp>
    </p:spTree>
    <p:extLst>
      <p:ext uri="{BB962C8B-B14F-4D97-AF65-F5344CB8AC3E}">
        <p14:creationId xmlns:p14="http://schemas.microsoft.com/office/powerpoint/2010/main" val="26086007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B347C6-9CEE-44A9-99A0-44C30FCF202F}" type="slidenum">
              <a:rPr lang="en-US" smtClean="0"/>
              <a:t>1</a:t>
            </a:fld>
            <a:endParaRPr lang="en-US"/>
          </a:p>
        </p:txBody>
      </p:sp>
      <p:sp>
        <p:nvSpPr>
          <p:cNvPr id="5" name="Footer Placeholder 4">
            <a:extLst>
              <a:ext uri="{FF2B5EF4-FFF2-40B4-BE49-F238E27FC236}">
                <a16:creationId xmlns:a16="http://schemas.microsoft.com/office/drawing/2014/main" id="{98E288BC-1837-473D-9FD3-694DB807E427}"/>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832960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B347C6-9CEE-44A9-99A0-44C30FCF202F}" type="slidenum">
              <a:rPr lang="en-US" smtClean="0"/>
              <a:t>10</a:t>
            </a:fld>
            <a:endParaRPr lang="en-US"/>
          </a:p>
        </p:txBody>
      </p:sp>
      <p:sp>
        <p:nvSpPr>
          <p:cNvPr id="5" name="Footer Placeholder 4">
            <a:extLst>
              <a:ext uri="{FF2B5EF4-FFF2-40B4-BE49-F238E27FC236}">
                <a16:creationId xmlns:a16="http://schemas.microsoft.com/office/drawing/2014/main" id="{334F7897-47CA-4162-AE05-59743BD7EDAC}"/>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960748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Negotiating with NESC (With</a:t>
            </a:r>
            <a:r>
              <a:rPr lang="en-US" baseline="0" dirty="0"/>
              <a:t> FDL taking ETC Status they are now able to be the lead in the USDA Grants) </a:t>
            </a:r>
          </a:p>
          <a:p>
            <a:endParaRPr lang="en-US" baseline="0" dirty="0"/>
          </a:p>
          <a:p>
            <a:r>
              <a:rPr lang="en-US" baseline="0" dirty="0"/>
              <a:t>Creating Fond du Lac Communications</a:t>
            </a:r>
          </a:p>
          <a:p>
            <a:endParaRPr lang="en-US" baseline="0" dirty="0"/>
          </a:p>
          <a:p>
            <a:r>
              <a:rPr lang="en-US" baseline="0" dirty="0"/>
              <a:t>Researching Utility Easements, Landowner Consent Requirements, Develop Service Line Agreements, Charter the Corporation (do we become a separate entity (enterprise) or a Division within existing tribal entity? </a:t>
            </a:r>
            <a:endParaRPr lang="en-US" dirty="0"/>
          </a:p>
        </p:txBody>
      </p:sp>
      <p:sp>
        <p:nvSpPr>
          <p:cNvPr id="4" name="Slide Number Placeholder 3"/>
          <p:cNvSpPr>
            <a:spLocks noGrp="1"/>
          </p:cNvSpPr>
          <p:nvPr>
            <p:ph type="sldNum" sz="quarter" idx="10"/>
          </p:nvPr>
        </p:nvSpPr>
        <p:spPr/>
        <p:txBody>
          <a:bodyPr/>
          <a:lstStyle/>
          <a:p>
            <a:fld id="{BDB347C6-9CEE-44A9-99A0-44C30FCF202F}" type="slidenum">
              <a:rPr lang="en-US" smtClean="0"/>
              <a:t>11</a:t>
            </a:fld>
            <a:endParaRPr lang="en-US"/>
          </a:p>
        </p:txBody>
      </p:sp>
      <p:sp>
        <p:nvSpPr>
          <p:cNvPr id="5" name="Footer Placeholder 4">
            <a:extLst>
              <a:ext uri="{FF2B5EF4-FFF2-40B4-BE49-F238E27FC236}">
                <a16:creationId xmlns:a16="http://schemas.microsoft.com/office/drawing/2014/main" id="{92E21C58-D61E-49D8-B403-16DBC1D90660}"/>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510285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Working with a Consultant to develop a marketing plan.</a:t>
            </a:r>
            <a:r>
              <a:rPr lang="en-US" baseline="0" dirty="0"/>
              <a:t> </a:t>
            </a:r>
          </a:p>
          <a:p>
            <a:endParaRPr lang="en-US" baseline="0" dirty="0"/>
          </a:p>
          <a:p>
            <a:r>
              <a:rPr lang="en-US" baseline="0" dirty="0"/>
              <a:t>Sending out Letters, Posters, Door Hangers, Spreading the Word and Communicating with Customers.  We wanted to do it BETTER and make sure that the customers trusted us and felt like our service was top notch (in Speed, Quality, Affordability) </a:t>
            </a:r>
            <a:endParaRPr lang="en-US" dirty="0"/>
          </a:p>
        </p:txBody>
      </p:sp>
      <p:sp>
        <p:nvSpPr>
          <p:cNvPr id="4" name="Slide Number Placeholder 3"/>
          <p:cNvSpPr>
            <a:spLocks noGrp="1"/>
          </p:cNvSpPr>
          <p:nvPr>
            <p:ph type="sldNum" sz="quarter" idx="10"/>
          </p:nvPr>
        </p:nvSpPr>
        <p:spPr/>
        <p:txBody>
          <a:bodyPr/>
          <a:lstStyle/>
          <a:p>
            <a:fld id="{BDB347C6-9CEE-44A9-99A0-44C30FCF202F}" type="slidenum">
              <a:rPr lang="en-US" smtClean="0"/>
              <a:t>12</a:t>
            </a:fld>
            <a:endParaRPr lang="en-US"/>
          </a:p>
        </p:txBody>
      </p:sp>
      <p:sp>
        <p:nvSpPr>
          <p:cNvPr id="5" name="Footer Placeholder 4">
            <a:extLst>
              <a:ext uri="{FF2B5EF4-FFF2-40B4-BE49-F238E27FC236}">
                <a16:creationId xmlns:a16="http://schemas.microsoft.com/office/drawing/2014/main" id="{C07A94D5-4F59-44B2-B7A6-FBE0C33D772B}"/>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954111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B347C6-9CEE-44A9-99A0-44C30FCF202F}" type="slidenum">
              <a:rPr lang="en-US" smtClean="0"/>
              <a:t>15</a:t>
            </a:fld>
            <a:endParaRPr lang="en-US"/>
          </a:p>
        </p:txBody>
      </p:sp>
      <p:sp>
        <p:nvSpPr>
          <p:cNvPr id="5" name="Footer Placeholder 4">
            <a:extLst>
              <a:ext uri="{FF2B5EF4-FFF2-40B4-BE49-F238E27FC236}">
                <a16:creationId xmlns:a16="http://schemas.microsoft.com/office/drawing/2014/main" id="{75B11202-EBEA-49B8-9A03-5C4E6656CD51}"/>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997175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B347C6-9CEE-44A9-99A0-44C30FCF202F}" type="slidenum">
              <a:rPr lang="en-US" smtClean="0"/>
              <a:t>16</a:t>
            </a:fld>
            <a:endParaRPr lang="en-US"/>
          </a:p>
        </p:txBody>
      </p:sp>
      <p:sp>
        <p:nvSpPr>
          <p:cNvPr id="5" name="Footer Placeholder 4">
            <a:extLst>
              <a:ext uri="{FF2B5EF4-FFF2-40B4-BE49-F238E27FC236}">
                <a16:creationId xmlns:a16="http://schemas.microsoft.com/office/drawing/2014/main" id="{431D7F30-DDDF-4F3A-9D69-A23499659247}"/>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4091520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History</a:t>
            </a:r>
          </a:p>
          <a:p>
            <a:r>
              <a:rPr lang="en-US" dirty="0"/>
              <a:t>In 2005 Fond du Lac Reservation MIS (IT) began investigative work on how to deploy broadband/Internet to the entire Reservation. RFP process was done to find an engineer to look at deployment of broadband at Fond du Lac.</a:t>
            </a:r>
          </a:p>
          <a:p>
            <a:r>
              <a:rPr lang="en-US" dirty="0"/>
              <a:t>Lack of density , of customers, topography, vegetation\ were all initial issues that cropped up.</a:t>
            </a:r>
          </a:p>
          <a:p>
            <a:r>
              <a:rPr lang="en-US" dirty="0"/>
              <a:t>The consultant recommended towers and wireless solutions to the area.</a:t>
            </a:r>
          </a:p>
          <a:p>
            <a:r>
              <a:rPr lang="en-US" dirty="0"/>
              <a:t>There were two rough designs and cost estimates. One design with 3 towers and the other with 6 towers.</a:t>
            </a:r>
          </a:p>
          <a:p>
            <a:r>
              <a:rPr lang="en-US" dirty="0"/>
              <a:t>Tower solutions has issues with topography- </a:t>
            </a:r>
            <a:r>
              <a:rPr lang="en-US"/>
              <a:t>poor line </a:t>
            </a:r>
            <a:r>
              <a:rPr lang="en-US" dirty="0"/>
              <a:t>of site and vegetation in summer, leaves and in particular pine needles broke up the wireless signal.</a:t>
            </a:r>
          </a:p>
          <a:p>
            <a:r>
              <a:rPr lang="en-US" dirty="0"/>
              <a:t>The cost of these options ran about 6.5 to 10 million dollars in 2006. They did not provide complete coverage due to topography and geography.</a:t>
            </a:r>
          </a:p>
          <a:p>
            <a:endParaRPr lang="en-US" dirty="0"/>
          </a:p>
        </p:txBody>
      </p:sp>
      <p:sp>
        <p:nvSpPr>
          <p:cNvPr id="4" name="Slide Number Placeholder 3"/>
          <p:cNvSpPr>
            <a:spLocks noGrp="1"/>
          </p:cNvSpPr>
          <p:nvPr>
            <p:ph type="sldNum" sz="quarter" idx="10"/>
          </p:nvPr>
        </p:nvSpPr>
        <p:spPr/>
        <p:txBody>
          <a:bodyPr/>
          <a:lstStyle/>
          <a:p>
            <a:fld id="{BDB347C6-9CEE-44A9-99A0-44C30FCF202F}" type="slidenum">
              <a:rPr lang="en-US" smtClean="0"/>
              <a:t>2</a:t>
            </a:fld>
            <a:endParaRPr lang="en-US"/>
          </a:p>
        </p:txBody>
      </p:sp>
      <p:sp>
        <p:nvSpPr>
          <p:cNvPr id="5" name="Footer Placeholder 4">
            <a:extLst>
              <a:ext uri="{FF2B5EF4-FFF2-40B4-BE49-F238E27FC236}">
                <a16:creationId xmlns:a16="http://schemas.microsoft.com/office/drawing/2014/main" id="{FAF0FAC3-0DBE-46A0-967B-9FDA6A9FD85C}"/>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2960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time in 2007 the FDL Planning Division was brought in to start looking for grant funds.</a:t>
            </a:r>
          </a:p>
          <a:p>
            <a:r>
              <a:rPr lang="en-US" dirty="0"/>
              <a:t>2008 arrived as did the great recession. ARRA programs came out and USDA had increases to the BIP and BTOP broadband programs.  FDL applied to BIP but was denied because we were not rural enough.</a:t>
            </a:r>
          </a:p>
          <a:p>
            <a:r>
              <a:rPr lang="en-US" dirty="0"/>
              <a:t>FDL applied to BIP- ARRA but again was denied because it was not economically feasible.</a:t>
            </a:r>
          </a:p>
          <a:p>
            <a:endParaRPr lang="en-US" dirty="0"/>
          </a:p>
          <a:p>
            <a:r>
              <a:rPr lang="en-US" dirty="0"/>
              <a:t>2009</a:t>
            </a:r>
          </a:p>
          <a:p>
            <a:r>
              <a:rPr lang="en-US" dirty="0"/>
              <a:t>This lead to discussion with EDA. We expanded our experiences with USDA and EDA said to apply because it was a good project. After a very lengthy process they denied the application because it was not economically feasible.</a:t>
            </a:r>
          </a:p>
          <a:p>
            <a:endParaRPr lang="en-US" dirty="0"/>
          </a:p>
        </p:txBody>
      </p:sp>
      <p:sp>
        <p:nvSpPr>
          <p:cNvPr id="4" name="Slide Number Placeholder 3"/>
          <p:cNvSpPr>
            <a:spLocks noGrp="1"/>
          </p:cNvSpPr>
          <p:nvPr>
            <p:ph type="sldNum" sz="quarter" idx="10"/>
          </p:nvPr>
        </p:nvSpPr>
        <p:spPr/>
        <p:txBody>
          <a:bodyPr/>
          <a:lstStyle/>
          <a:p>
            <a:fld id="{BDB347C6-9CEE-44A9-99A0-44C30FCF202F}" type="slidenum">
              <a:rPr lang="en-US" smtClean="0"/>
              <a:t>3</a:t>
            </a:fld>
            <a:endParaRPr lang="en-US"/>
          </a:p>
        </p:txBody>
      </p:sp>
      <p:sp>
        <p:nvSpPr>
          <p:cNvPr id="5" name="Footer Placeholder 4">
            <a:extLst>
              <a:ext uri="{FF2B5EF4-FFF2-40B4-BE49-F238E27FC236}">
                <a16:creationId xmlns:a16="http://schemas.microsoft.com/office/drawing/2014/main" id="{14AC4468-DB11-44FC-8C79-765D5B73F63B}"/>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171434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2010-2011</a:t>
            </a:r>
          </a:p>
          <a:p>
            <a:r>
              <a:rPr lang="en-US" dirty="0"/>
              <a:t>Now the thought process changed at FDL as did technology and the cost of technology.</a:t>
            </a:r>
          </a:p>
          <a:p>
            <a:r>
              <a:rPr lang="en-US" dirty="0"/>
              <a:t>FDL abandoned the towers and wireless model to look at lines and ultimately Fiber to Home. The technology was more proven how and cost had decreased. Similar cost and complete coverage. Issues of topography, geography and vegetation all are greatly reduced.</a:t>
            </a:r>
          </a:p>
          <a:p>
            <a:r>
              <a:rPr lang="en-US" dirty="0"/>
              <a:t>A new firm was hired to come up with a high level determination if it was feasible or not.</a:t>
            </a:r>
          </a:p>
          <a:p>
            <a:endParaRPr lang="en-US" dirty="0"/>
          </a:p>
        </p:txBody>
      </p:sp>
      <p:sp>
        <p:nvSpPr>
          <p:cNvPr id="4" name="Slide Number Placeholder 3"/>
          <p:cNvSpPr>
            <a:spLocks noGrp="1"/>
          </p:cNvSpPr>
          <p:nvPr>
            <p:ph type="sldNum" sz="quarter" idx="10"/>
          </p:nvPr>
        </p:nvSpPr>
        <p:spPr/>
        <p:txBody>
          <a:bodyPr/>
          <a:lstStyle/>
          <a:p>
            <a:fld id="{BDB347C6-9CEE-44A9-99A0-44C30FCF202F}" type="slidenum">
              <a:rPr lang="en-US" smtClean="0"/>
              <a:t>4</a:t>
            </a:fld>
            <a:endParaRPr lang="en-US"/>
          </a:p>
        </p:txBody>
      </p:sp>
      <p:sp>
        <p:nvSpPr>
          <p:cNvPr id="5" name="Footer Placeholder 4">
            <a:extLst>
              <a:ext uri="{FF2B5EF4-FFF2-40B4-BE49-F238E27FC236}">
                <a16:creationId xmlns:a16="http://schemas.microsoft.com/office/drawing/2014/main" id="{D7C4C4C8-00A8-4029-BE54-E2BFFC7310B2}"/>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81314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2012-2019</a:t>
            </a:r>
          </a:p>
          <a:p>
            <a:r>
              <a:rPr lang="en-US" dirty="0"/>
              <a:t>Fond du Lac staff also began to work the project in other ways. MIS/IT staff became active in State and regional broadband groups and coalitions- Governor’s Task Force.</a:t>
            </a:r>
          </a:p>
          <a:p>
            <a:r>
              <a:rPr lang="en-US" dirty="0"/>
              <a:t>FDL Planning staff also working with Blandin and became a Blandin Broadband Community after writing a successful grant.</a:t>
            </a:r>
          </a:p>
          <a:p>
            <a:r>
              <a:rPr lang="en-US" dirty="0"/>
              <a:t>FDL Chairwoman also would meet with USDA on lack of service to FDL, Indian Country and the State. </a:t>
            </a:r>
          </a:p>
          <a:p>
            <a:r>
              <a:rPr lang="en-US" dirty="0"/>
              <a:t>New approaches proved the way to promote an idea, assist in policy development, become more active in broadband initiatives active in the State and local organizations.</a:t>
            </a:r>
          </a:p>
          <a:p>
            <a:endParaRPr lang="en-US" dirty="0"/>
          </a:p>
        </p:txBody>
      </p:sp>
      <p:sp>
        <p:nvSpPr>
          <p:cNvPr id="4" name="Slide Number Placeholder 3"/>
          <p:cNvSpPr>
            <a:spLocks noGrp="1"/>
          </p:cNvSpPr>
          <p:nvPr>
            <p:ph type="sldNum" sz="quarter" idx="10"/>
          </p:nvPr>
        </p:nvSpPr>
        <p:spPr/>
        <p:txBody>
          <a:bodyPr/>
          <a:lstStyle/>
          <a:p>
            <a:fld id="{BDB347C6-9CEE-44A9-99A0-44C30FCF202F}" type="slidenum">
              <a:rPr lang="en-US" smtClean="0"/>
              <a:t>5</a:t>
            </a:fld>
            <a:endParaRPr lang="en-US"/>
          </a:p>
        </p:txBody>
      </p:sp>
      <p:sp>
        <p:nvSpPr>
          <p:cNvPr id="5" name="Footer Placeholder 4">
            <a:extLst>
              <a:ext uri="{FF2B5EF4-FFF2-40B4-BE49-F238E27FC236}">
                <a16:creationId xmlns:a16="http://schemas.microsoft.com/office/drawing/2014/main" id="{4A76F0F3-682B-432A-A0D0-B89825C1DF05}"/>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191925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NESC</a:t>
            </a:r>
          </a:p>
          <a:p>
            <a:r>
              <a:rPr lang="en-US" dirty="0"/>
              <a:t>Fond du Lac participated in two projects with Northeast Service Cooperative. The first was a middle mile project that was developed in 2009. NESC built a 1000 miles of fiber in Northeast Minnesota to connect community facilities to a fiber network. That project was completed and several FDL buildings were connected including 3 community centers.</a:t>
            </a:r>
          </a:p>
          <a:p>
            <a:r>
              <a:rPr lang="en-US" dirty="0"/>
              <a:t>The second project with NESC was the 2010 Broadband Initiative Program- Technical Assistant grant. This grant paid for a study to create a regional plan that identified broadband engineering model to connect communities in the most need and to expand future small business opportunities.</a:t>
            </a:r>
          </a:p>
          <a:p>
            <a:endParaRPr lang="en-US" dirty="0"/>
          </a:p>
        </p:txBody>
      </p:sp>
      <p:sp>
        <p:nvSpPr>
          <p:cNvPr id="4" name="Slide Number Placeholder 3"/>
          <p:cNvSpPr>
            <a:spLocks noGrp="1"/>
          </p:cNvSpPr>
          <p:nvPr>
            <p:ph type="sldNum" sz="quarter" idx="10"/>
          </p:nvPr>
        </p:nvSpPr>
        <p:spPr/>
        <p:txBody>
          <a:bodyPr/>
          <a:lstStyle/>
          <a:p>
            <a:fld id="{BDB347C6-9CEE-44A9-99A0-44C30FCF202F}" type="slidenum">
              <a:rPr lang="en-US" smtClean="0"/>
              <a:t>6</a:t>
            </a:fld>
            <a:endParaRPr lang="en-US"/>
          </a:p>
        </p:txBody>
      </p:sp>
      <p:sp>
        <p:nvSpPr>
          <p:cNvPr id="5" name="Footer Placeholder 4">
            <a:extLst>
              <a:ext uri="{FF2B5EF4-FFF2-40B4-BE49-F238E27FC236}">
                <a16:creationId xmlns:a16="http://schemas.microsoft.com/office/drawing/2014/main" id="{E85083E2-B1D1-4923-B081-D501A6944EE8}"/>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493754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Blandin 2012-2016</a:t>
            </a:r>
          </a:p>
          <a:p>
            <a:r>
              <a:rPr lang="en-US" dirty="0"/>
              <a:t>The Fond du Lac Band became a Blandin Broadband Community and Alumni. This program was a part of the Minnesota Intelligent Rural Community Program. As a BBC multiple departments worked together- MIS, Planning, OJS, Human Services and Community Services. Project goals were PC’s for people, free computer classes, </a:t>
            </a:r>
            <a:r>
              <a:rPr lang="en-US" dirty="0" err="1"/>
              <a:t>ipods</a:t>
            </a:r>
            <a:r>
              <a:rPr lang="en-US" dirty="0"/>
              <a:t> in the classroom, App Camp, Installation of 13 Hot Spots, and Community outreach meetings.</a:t>
            </a:r>
          </a:p>
          <a:p>
            <a:r>
              <a:rPr lang="en-US" dirty="0"/>
              <a:t>From 2016 to present there has been public outreach at community events such as the Health Fair and Enrollee Day.</a:t>
            </a:r>
          </a:p>
          <a:p>
            <a:endParaRPr lang="en-US" dirty="0"/>
          </a:p>
        </p:txBody>
      </p:sp>
      <p:sp>
        <p:nvSpPr>
          <p:cNvPr id="4" name="Slide Number Placeholder 3"/>
          <p:cNvSpPr>
            <a:spLocks noGrp="1"/>
          </p:cNvSpPr>
          <p:nvPr>
            <p:ph type="sldNum" sz="quarter" idx="10"/>
          </p:nvPr>
        </p:nvSpPr>
        <p:spPr/>
        <p:txBody>
          <a:bodyPr/>
          <a:lstStyle/>
          <a:p>
            <a:fld id="{BDB347C6-9CEE-44A9-99A0-44C30FCF202F}" type="slidenum">
              <a:rPr lang="en-US" smtClean="0"/>
              <a:t>7</a:t>
            </a:fld>
            <a:endParaRPr lang="en-US"/>
          </a:p>
        </p:txBody>
      </p:sp>
      <p:sp>
        <p:nvSpPr>
          <p:cNvPr id="5" name="Footer Placeholder 4">
            <a:extLst>
              <a:ext uri="{FF2B5EF4-FFF2-40B4-BE49-F238E27FC236}">
                <a16:creationId xmlns:a16="http://schemas.microsoft.com/office/drawing/2014/main" id="{6BECA37A-D973-46C7-97A6-297C35295C42}"/>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738962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2015</a:t>
            </a:r>
          </a:p>
          <a:p>
            <a:r>
              <a:rPr lang="en-US" dirty="0"/>
              <a:t>Worked with NESC to apply for two USDA Community Connect Grants. One for St. Louis County and the other for Carlton County. These would cover up to a 1000+ homes with up to 1 GB speed, synchronous, fiber to the home.</a:t>
            </a:r>
          </a:p>
          <a:p>
            <a:r>
              <a:rPr lang="en-US" dirty="0"/>
              <a:t>These were not funded</a:t>
            </a:r>
          </a:p>
          <a:p>
            <a:endParaRPr lang="en-US" dirty="0"/>
          </a:p>
        </p:txBody>
      </p:sp>
      <p:sp>
        <p:nvSpPr>
          <p:cNvPr id="4" name="Slide Number Placeholder 3"/>
          <p:cNvSpPr>
            <a:spLocks noGrp="1"/>
          </p:cNvSpPr>
          <p:nvPr>
            <p:ph type="sldNum" sz="quarter" idx="10"/>
          </p:nvPr>
        </p:nvSpPr>
        <p:spPr/>
        <p:txBody>
          <a:bodyPr/>
          <a:lstStyle/>
          <a:p>
            <a:fld id="{BDB347C6-9CEE-44A9-99A0-44C30FCF202F}" type="slidenum">
              <a:rPr lang="en-US" smtClean="0"/>
              <a:t>8</a:t>
            </a:fld>
            <a:endParaRPr lang="en-US"/>
          </a:p>
        </p:txBody>
      </p:sp>
      <p:sp>
        <p:nvSpPr>
          <p:cNvPr id="5" name="Footer Placeholder 4">
            <a:extLst>
              <a:ext uri="{FF2B5EF4-FFF2-40B4-BE49-F238E27FC236}">
                <a16:creationId xmlns:a16="http://schemas.microsoft.com/office/drawing/2014/main" id="{9055B3AF-512E-46E2-A4D4-6ED090074A08}"/>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211179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2016</a:t>
            </a:r>
          </a:p>
          <a:p>
            <a:r>
              <a:rPr lang="en-US" dirty="0"/>
              <a:t>Even though the two grants of 2015 were not funded Fond du Lac rewrote those two proposals with NESC and submitted those for 2016 funding cycle.</a:t>
            </a:r>
          </a:p>
          <a:p>
            <a:r>
              <a:rPr lang="en-US" dirty="0"/>
              <a:t>These grants were approved.</a:t>
            </a:r>
          </a:p>
          <a:p>
            <a:endParaRPr lang="en-US" dirty="0"/>
          </a:p>
          <a:p>
            <a:r>
              <a:rPr lang="en-US" dirty="0"/>
              <a:t>2016-2017</a:t>
            </a:r>
          </a:p>
          <a:p>
            <a:r>
              <a:rPr lang="en-US" dirty="0"/>
              <a:t>Fond du Lac worked with NESC and USDA to allow the Reservation to become the grantee verses NESC. This would be a smoother and more effective arrangement for Fond du Lac to be in charge of grants.</a:t>
            </a:r>
          </a:p>
          <a:p>
            <a:endParaRPr lang="en-US" dirty="0"/>
          </a:p>
        </p:txBody>
      </p:sp>
      <p:sp>
        <p:nvSpPr>
          <p:cNvPr id="4" name="Slide Number Placeholder 3"/>
          <p:cNvSpPr>
            <a:spLocks noGrp="1"/>
          </p:cNvSpPr>
          <p:nvPr>
            <p:ph type="sldNum" sz="quarter" idx="10"/>
          </p:nvPr>
        </p:nvSpPr>
        <p:spPr/>
        <p:txBody>
          <a:bodyPr/>
          <a:lstStyle/>
          <a:p>
            <a:fld id="{BDB347C6-9CEE-44A9-99A0-44C30FCF202F}" type="slidenum">
              <a:rPr lang="en-US" smtClean="0"/>
              <a:t>9</a:t>
            </a:fld>
            <a:endParaRPr lang="en-US"/>
          </a:p>
        </p:txBody>
      </p:sp>
      <p:sp>
        <p:nvSpPr>
          <p:cNvPr id="5" name="Footer Placeholder 4">
            <a:extLst>
              <a:ext uri="{FF2B5EF4-FFF2-40B4-BE49-F238E27FC236}">
                <a16:creationId xmlns:a16="http://schemas.microsoft.com/office/drawing/2014/main" id="{BEFB7DB3-AFEC-4A69-A108-9BE8B9C8A2C4}"/>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775829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CA2428D-55B5-4F68-A5BC-A7785E0C30AA}"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92F5C3-A487-4788-9572-4AE4540C89B4}" type="slidenum">
              <a:rPr lang="en-US" smtClean="0"/>
              <a:t>‹#›</a:t>
            </a:fld>
            <a:endParaRPr lang="en-US"/>
          </a:p>
        </p:txBody>
      </p:sp>
    </p:spTree>
    <p:extLst>
      <p:ext uri="{BB962C8B-B14F-4D97-AF65-F5344CB8AC3E}">
        <p14:creationId xmlns:p14="http://schemas.microsoft.com/office/powerpoint/2010/main" val="3086705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A2428D-55B5-4F68-A5BC-A7785E0C30AA}"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92F5C3-A487-4788-9572-4AE4540C89B4}" type="slidenum">
              <a:rPr lang="en-US" smtClean="0"/>
              <a:t>‹#›</a:t>
            </a:fld>
            <a:endParaRPr lang="en-US"/>
          </a:p>
        </p:txBody>
      </p:sp>
    </p:spTree>
    <p:extLst>
      <p:ext uri="{BB962C8B-B14F-4D97-AF65-F5344CB8AC3E}">
        <p14:creationId xmlns:p14="http://schemas.microsoft.com/office/powerpoint/2010/main" val="143841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A2428D-55B5-4F68-A5BC-A7785E0C30AA}"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92F5C3-A487-4788-9572-4AE4540C89B4}"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774035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A2428D-55B5-4F68-A5BC-A7785E0C30AA}"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92F5C3-A487-4788-9572-4AE4540C89B4}" type="slidenum">
              <a:rPr lang="en-US" smtClean="0"/>
              <a:t>‹#›</a:t>
            </a:fld>
            <a:endParaRPr lang="en-US"/>
          </a:p>
        </p:txBody>
      </p:sp>
    </p:spTree>
    <p:extLst>
      <p:ext uri="{BB962C8B-B14F-4D97-AF65-F5344CB8AC3E}">
        <p14:creationId xmlns:p14="http://schemas.microsoft.com/office/powerpoint/2010/main" val="29948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A2428D-55B5-4F68-A5BC-A7785E0C30AA}"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92F5C3-A487-4788-9572-4AE4540C89B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51249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A2428D-55B5-4F68-A5BC-A7785E0C30AA}"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92F5C3-A487-4788-9572-4AE4540C89B4}" type="slidenum">
              <a:rPr lang="en-US" smtClean="0"/>
              <a:t>‹#›</a:t>
            </a:fld>
            <a:endParaRPr lang="en-US"/>
          </a:p>
        </p:txBody>
      </p:sp>
    </p:spTree>
    <p:extLst>
      <p:ext uri="{BB962C8B-B14F-4D97-AF65-F5344CB8AC3E}">
        <p14:creationId xmlns:p14="http://schemas.microsoft.com/office/powerpoint/2010/main" val="3094588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A2428D-55B5-4F68-A5BC-A7785E0C30AA}"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92F5C3-A487-4788-9572-4AE4540C89B4}" type="slidenum">
              <a:rPr lang="en-US" smtClean="0"/>
              <a:t>‹#›</a:t>
            </a:fld>
            <a:endParaRPr lang="en-US"/>
          </a:p>
        </p:txBody>
      </p:sp>
    </p:spTree>
    <p:extLst>
      <p:ext uri="{BB962C8B-B14F-4D97-AF65-F5344CB8AC3E}">
        <p14:creationId xmlns:p14="http://schemas.microsoft.com/office/powerpoint/2010/main" val="1883311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A2428D-55B5-4F68-A5BC-A7785E0C30AA}"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92F5C3-A487-4788-9572-4AE4540C89B4}" type="slidenum">
              <a:rPr lang="en-US" smtClean="0"/>
              <a:t>‹#›</a:t>
            </a:fld>
            <a:endParaRPr lang="en-US"/>
          </a:p>
        </p:txBody>
      </p:sp>
    </p:spTree>
    <p:extLst>
      <p:ext uri="{BB962C8B-B14F-4D97-AF65-F5344CB8AC3E}">
        <p14:creationId xmlns:p14="http://schemas.microsoft.com/office/powerpoint/2010/main" val="2447666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A2428D-55B5-4F68-A5BC-A7785E0C30AA}"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92F5C3-A487-4788-9572-4AE4540C89B4}" type="slidenum">
              <a:rPr lang="en-US" smtClean="0"/>
              <a:t>‹#›</a:t>
            </a:fld>
            <a:endParaRPr lang="en-US"/>
          </a:p>
        </p:txBody>
      </p:sp>
    </p:spTree>
    <p:extLst>
      <p:ext uri="{BB962C8B-B14F-4D97-AF65-F5344CB8AC3E}">
        <p14:creationId xmlns:p14="http://schemas.microsoft.com/office/powerpoint/2010/main" val="1995953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A2428D-55B5-4F68-A5BC-A7785E0C30AA}"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92F5C3-A487-4788-9572-4AE4540C89B4}" type="slidenum">
              <a:rPr lang="en-US" smtClean="0"/>
              <a:t>‹#›</a:t>
            </a:fld>
            <a:endParaRPr lang="en-US"/>
          </a:p>
        </p:txBody>
      </p:sp>
    </p:spTree>
    <p:extLst>
      <p:ext uri="{BB962C8B-B14F-4D97-AF65-F5344CB8AC3E}">
        <p14:creationId xmlns:p14="http://schemas.microsoft.com/office/powerpoint/2010/main" val="1396632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A2428D-55B5-4F68-A5BC-A7785E0C30AA}" type="datetimeFigureOut">
              <a:rPr lang="en-US" smtClean="0"/>
              <a:t>3/23/2022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92F5C3-A487-4788-9572-4AE4540C89B4}" type="slidenum">
              <a:rPr lang="en-US" smtClean="0"/>
              <a:t>‹#›</a:t>
            </a:fld>
            <a:endParaRPr lang="en-US"/>
          </a:p>
        </p:txBody>
      </p:sp>
    </p:spTree>
    <p:extLst>
      <p:ext uri="{BB962C8B-B14F-4D97-AF65-F5344CB8AC3E}">
        <p14:creationId xmlns:p14="http://schemas.microsoft.com/office/powerpoint/2010/main" val="1861997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A2428D-55B5-4F68-A5BC-A7785E0C30AA}" type="datetimeFigureOut">
              <a:rPr lang="en-US" smtClean="0"/>
              <a:t>3/23/2022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92F5C3-A487-4788-9572-4AE4540C89B4}" type="slidenum">
              <a:rPr lang="en-US" smtClean="0"/>
              <a:t>‹#›</a:t>
            </a:fld>
            <a:endParaRPr lang="en-US"/>
          </a:p>
        </p:txBody>
      </p:sp>
    </p:spTree>
    <p:extLst>
      <p:ext uri="{BB962C8B-B14F-4D97-AF65-F5344CB8AC3E}">
        <p14:creationId xmlns:p14="http://schemas.microsoft.com/office/powerpoint/2010/main" val="1193267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A2428D-55B5-4F68-A5BC-A7785E0C30AA}" type="datetimeFigureOut">
              <a:rPr lang="en-US" smtClean="0"/>
              <a:t>3/23/2022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92F5C3-A487-4788-9572-4AE4540C89B4}" type="slidenum">
              <a:rPr lang="en-US" smtClean="0"/>
              <a:t>‹#›</a:t>
            </a:fld>
            <a:endParaRPr lang="en-US"/>
          </a:p>
        </p:txBody>
      </p:sp>
    </p:spTree>
    <p:extLst>
      <p:ext uri="{BB962C8B-B14F-4D97-AF65-F5344CB8AC3E}">
        <p14:creationId xmlns:p14="http://schemas.microsoft.com/office/powerpoint/2010/main" val="832123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A2428D-55B5-4F68-A5BC-A7785E0C30AA}" type="datetimeFigureOut">
              <a:rPr lang="en-US" smtClean="0"/>
              <a:t>3/23/2022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92F5C3-A487-4788-9572-4AE4540C89B4}" type="slidenum">
              <a:rPr lang="en-US" smtClean="0"/>
              <a:t>‹#›</a:t>
            </a:fld>
            <a:endParaRPr lang="en-US"/>
          </a:p>
        </p:txBody>
      </p:sp>
    </p:spTree>
    <p:extLst>
      <p:ext uri="{BB962C8B-B14F-4D97-AF65-F5344CB8AC3E}">
        <p14:creationId xmlns:p14="http://schemas.microsoft.com/office/powerpoint/2010/main" val="1151733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A2428D-55B5-4F68-A5BC-A7785E0C30AA}" type="datetimeFigureOut">
              <a:rPr lang="en-US" smtClean="0"/>
              <a:t>3/23/2022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92F5C3-A487-4788-9572-4AE4540C89B4}" type="slidenum">
              <a:rPr lang="en-US" smtClean="0"/>
              <a:t>‹#›</a:t>
            </a:fld>
            <a:endParaRPr lang="en-US"/>
          </a:p>
        </p:txBody>
      </p:sp>
    </p:spTree>
    <p:extLst>
      <p:ext uri="{BB962C8B-B14F-4D97-AF65-F5344CB8AC3E}">
        <p14:creationId xmlns:p14="http://schemas.microsoft.com/office/powerpoint/2010/main" val="1643635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A2428D-55B5-4F68-A5BC-A7785E0C30AA}" type="datetimeFigureOut">
              <a:rPr lang="en-US" smtClean="0"/>
              <a:t>3/23/2022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92F5C3-A487-4788-9572-4AE4540C89B4}" type="slidenum">
              <a:rPr lang="en-US" smtClean="0"/>
              <a:t>‹#›</a:t>
            </a:fld>
            <a:endParaRPr lang="en-US"/>
          </a:p>
        </p:txBody>
      </p:sp>
    </p:spTree>
    <p:extLst>
      <p:ext uri="{BB962C8B-B14F-4D97-AF65-F5344CB8AC3E}">
        <p14:creationId xmlns:p14="http://schemas.microsoft.com/office/powerpoint/2010/main" val="4154775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CA2428D-55B5-4F68-A5BC-A7785E0C30AA}" type="datetimeFigureOut">
              <a:rPr lang="en-US" smtClean="0"/>
              <a:t>3/23/2022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092F5C3-A487-4788-9572-4AE4540C89B4}" type="slidenum">
              <a:rPr lang="en-US" smtClean="0"/>
              <a:t>‹#›</a:t>
            </a:fld>
            <a:endParaRPr lang="en-US"/>
          </a:p>
        </p:txBody>
      </p:sp>
    </p:spTree>
    <p:extLst>
      <p:ext uri="{BB962C8B-B14F-4D97-AF65-F5344CB8AC3E}">
        <p14:creationId xmlns:p14="http://schemas.microsoft.com/office/powerpoint/2010/main" val="15769540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aaniin.net/"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Broadband Development</a:t>
            </a:r>
            <a:br>
              <a:rPr lang="en-US" dirty="0"/>
            </a:br>
            <a:r>
              <a:rPr lang="en-US" dirty="0"/>
              <a:t>Fiber to Home</a:t>
            </a:r>
          </a:p>
        </p:txBody>
      </p:sp>
      <p:sp>
        <p:nvSpPr>
          <p:cNvPr id="3" name="Subtitle 2"/>
          <p:cNvSpPr>
            <a:spLocks noGrp="1"/>
          </p:cNvSpPr>
          <p:nvPr>
            <p:ph type="subTitle" idx="1"/>
          </p:nvPr>
        </p:nvSpPr>
        <p:spPr>
          <a:xfrm>
            <a:off x="130003" y="3953994"/>
            <a:ext cx="9144000" cy="804134"/>
          </a:xfrm>
        </p:spPr>
        <p:txBody>
          <a:bodyPr/>
          <a:lstStyle/>
          <a:p>
            <a:r>
              <a:rPr lang="en-US" sz="2800" dirty="0"/>
              <a:t>Fond du Lac Band of Lake Superior Chippewa</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2003" y="583105"/>
            <a:ext cx="1256156" cy="130137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3682" y="5028332"/>
            <a:ext cx="2934225" cy="91757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90535" y="4924837"/>
            <a:ext cx="2959195" cy="1124566"/>
          </a:xfrm>
          <a:prstGeom prst="rect">
            <a:avLst/>
          </a:prstGeom>
        </p:spPr>
      </p:pic>
    </p:spTree>
    <p:extLst>
      <p:ext uri="{BB962C8B-B14F-4D97-AF65-F5344CB8AC3E}">
        <p14:creationId xmlns:p14="http://schemas.microsoft.com/office/powerpoint/2010/main" val="529307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t>Total Grants (5) </a:t>
            </a:r>
          </a:p>
        </p:txBody>
      </p:sp>
      <p:sp>
        <p:nvSpPr>
          <p:cNvPr id="3" name="Text Placeholder 2"/>
          <p:cNvSpPr>
            <a:spLocks noGrp="1"/>
          </p:cNvSpPr>
          <p:nvPr>
            <p:ph type="body" idx="1"/>
          </p:nvPr>
        </p:nvSpPr>
        <p:spPr/>
        <p:txBody>
          <a:bodyPr/>
          <a:lstStyle/>
          <a:p>
            <a:r>
              <a:rPr lang="en-US" dirty="0"/>
              <a:t>2016 </a:t>
            </a:r>
          </a:p>
        </p:txBody>
      </p:sp>
      <p:sp>
        <p:nvSpPr>
          <p:cNvPr id="4" name="Content Placeholder 3"/>
          <p:cNvSpPr>
            <a:spLocks noGrp="1"/>
          </p:cNvSpPr>
          <p:nvPr>
            <p:ph sz="half" idx="2"/>
          </p:nvPr>
        </p:nvSpPr>
        <p:spPr>
          <a:xfrm>
            <a:off x="675745" y="2737246"/>
            <a:ext cx="4185623" cy="1159506"/>
          </a:xfrm>
        </p:spPr>
        <p:txBody>
          <a:bodyPr/>
          <a:lstStyle/>
          <a:p>
            <a:r>
              <a:rPr lang="en-US" dirty="0"/>
              <a:t>Initial two USDA Community Connect Grants moved into FDL’s name </a:t>
            </a:r>
          </a:p>
          <a:p>
            <a:pPr marL="0" indent="0">
              <a:buNone/>
            </a:pPr>
            <a:endParaRPr lang="en-US" dirty="0"/>
          </a:p>
        </p:txBody>
      </p:sp>
      <p:sp>
        <p:nvSpPr>
          <p:cNvPr id="5" name="Text Placeholder 4"/>
          <p:cNvSpPr>
            <a:spLocks noGrp="1"/>
          </p:cNvSpPr>
          <p:nvPr>
            <p:ph type="body" sz="quarter" idx="3"/>
          </p:nvPr>
        </p:nvSpPr>
        <p:spPr/>
        <p:txBody>
          <a:bodyPr/>
          <a:lstStyle/>
          <a:p>
            <a:r>
              <a:rPr lang="en-US" dirty="0"/>
              <a:t>2017</a:t>
            </a:r>
          </a:p>
        </p:txBody>
      </p:sp>
      <p:sp>
        <p:nvSpPr>
          <p:cNvPr id="6" name="Content Placeholder 5"/>
          <p:cNvSpPr>
            <a:spLocks noGrp="1"/>
          </p:cNvSpPr>
          <p:nvPr>
            <p:ph sz="quarter" idx="4"/>
          </p:nvPr>
        </p:nvSpPr>
        <p:spPr/>
        <p:txBody>
          <a:bodyPr/>
          <a:lstStyle/>
          <a:p>
            <a:r>
              <a:rPr lang="en-US" dirty="0"/>
              <a:t>Band applied for a 3</a:t>
            </a:r>
            <a:r>
              <a:rPr lang="en-US" baseline="30000" dirty="0"/>
              <a:t>rd</a:t>
            </a:r>
            <a:r>
              <a:rPr lang="en-US" dirty="0"/>
              <a:t> USDA Community Connect Grant </a:t>
            </a:r>
          </a:p>
        </p:txBody>
      </p:sp>
      <p:sp>
        <p:nvSpPr>
          <p:cNvPr id="7" name="Rectangle 6"/>
          <p:cNvSpPr/>
          <p:nvPr/>
        </p:nvSpPr>
        <p:spPr>
          <a:xfrm>
            <a:off x="675745" y="3896752"/>
            <a:ext cx="1049408" cy="461665"/>
          </a:xfrm>
          <a:prstGeom prst="rect">
            <a:avLst/>
          </a:prstGeom>
        </p:spPr>
        <p:txBody>
          <a:bodyPr wrap="square">
            <a:spAutoFit/>
          </a:bodyPr>
          <a:lstStyle/>
          <a:p>
            <a:r>
              <a:rPr lang="en-US" sz="2400" dirty="0"/>
              <a:t>2018</a:t>
            </a:r>
          </a:p>
        </p:txBody>
      </p:sp>
      <p:sp>
        <p:nvSpPr>
          <p:cNvPr id="9" name="Rectangle 8"/>
          <p:cNvSpPr/>
          <p:nvPr/>
        </p:nvSpPr>
        <p:spPr>
          <a:xfrm>
            <a:off x="1031321" y="4445062"/>
            <a:ext cx="4185623" cy="646331"/>
          </a:xfrm>
          <a:prstGeom prst="rect">
            <a:avLst/>
          </a:prstGeom>
        </p:spPr>
        <p:txBody>
          <a:bodyPr wrap="square">
            <a:spAutoFit/>
          </a:bodyPr>
          <a:lstStyle/>
          <a:p>
            <a:r>
              <a:rPr lang="en-US" dirty="0"/>
              <a:t>HUD – ICDBG Grant Secured and DEED Border to Border Grant Funded </a:t>
            </a:r>
          </a:p>
        </p:txBody>
      </p:sp>
      <p:sp>
        <p:nvSpPr>
          <p:cNvPr id="10" name="Isosceles Triangle 9"/>
          <p:cNvSpPr/>
          <p:nvPr/>
        </p:nvSpPr>
        <p:spPr>
          <a:xfrm rot="5400000">
            <a:off x="788537" y="4547641"/>
            <a:ext cx="207482" cy="17886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088383" y="3891064"/>
            <a:ext cx="4519851" cy="1200329"/>
          </a:xfrm>
          <a:prstGeom prst="rect">
            <a:avLst/>
          </a:prstGeom>
          <a:noFill/>
          <a:ln w="41275" cap="sq">
            <a:solidFill>
              <a:schemeClr val="accent1"/>
            </a:solidFill>
            <a:bevel/>
          </a:ln>
        </p:spPr>
        <p:txBody>
          <a:bodyPr wrap="square" rtlCol="0">
            <a:spAutoFit/>
          </a:bodyPr>
          <a:lstStyle/>
          <a:p>
            <a:pPr algn="ctr"/>
            <a:r>
              <a:rPr lang="en-US" sz="2400" b="1" dirty="0"/>
              <a:t>$8,967,211 in Grant Funding </a:t>
            </a:r>
          </a:p>
          <a:p>
            <a:pPr algn="ctr"/>
            <a:r>
              <a:rPr lang="en-US" sz="2400" b="1" dirty="0"/>
              <a:t>$3,458,527 in Cash Match </a:t>
            </a:r>
          </a:p>
          <a:p>
            <a:pPr algn="ctr"/>
            <a:r>
              <a:rPr lang="en-US" sz="2400" b="1" dirty="0"/>
              <a:t>(FDL Development) </a:t>
            </a:r>
          </a:p>
        </p:txBody>
      </p:sp>
    </p:spTree>
    <p:extLst>
      <p:ext uri="{BB962C8B-B14F-4D97-AF65-F5344CB8AC3E}">
        <p14:creationId xmlns:p14="http://schemas.microsoft.com/office/powerpoint/2010/main" val="2870638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Becoming an ETC </a:t>
            </a:r>
            <a:br>
              <a:rPr lang="en-US" dirty="0"/>
            </a:br>
            <a:r>
              <a:rPr lang="en-US" dirty="0"/>
              <a:t>(Eligible Telecommunications Company) </a:t>
            </a:r>
          </a:p>
        </p:txBody>
      </p:sp>
      <p:sp>
        <p:nvSpPr>
          <p:cNvPr id="8" name="Text Placeholder 7"/>
          <p:cNvSpPr>
            <a:spLocks noGrp="1"/>
          </p:cNvSpPr>
          <p:nvPr>
            <p:ph type="body" idx="1"/>
          </p:nvPr>
        </p:nvSpPr>
        <p:spPr>
          <a:xfrm>
            <a:off x="675745" y="2160983"/>
            <a:ext cx="8598256" cy="576262"/>
          </a:xfrm>
        </p:spPr>
        <p:txBody>
          <a:bodyPr/>
          <a:lstStyle/>
          <a:p>
            <a:pPr algn="ctr"/>
            <a:r>
              <a:rPr lang="en-US" dirty="0"/>
              <a:t>Fond du Lac Communications </a:t>
            </a:r>
          </a:p>
        </p:txBody>
      </p:sp>
      <p:sp>
        <p:nvSpPr>
          <p:cNvPr id="9" name="Content Placeholder 8"/>
          <p:cNvSpPr>
            <a:spLocks noGrp="1"/>
          </p:cNvSpPr>
          <p:nvPr>
            <p:ph sz="half" idx="2"/>
          </p:nvPr>
        </p:nvSpPr>
        <p:spPr/>
        <p:txBody>
          <a:bodyPr>
            <a:normAutofit/>
          </a:bodyPr>
          <a:lstStyle/>
          <a:p>
            <a:r>
              <a:rPr lang="en-US" sz="2000" dirty="0"/>
              <a:t>Utility Easements</a:t>
            </a:r>
          </a:p>
          <a:p>
            <a:r>
              <a:rPr lang="en-US" sz="2000" dirty="0"/>
              <a:t>Landowner Consent Requirements</a:t>
            </a:r>
          </a:p>
          <a:p>
            <a:r>
              <a:rPr lang="en-US" sz="2000" dirty="0"/>
              <a:t>Service Line Agreements </a:t>
            </a:r>
          </a:p>
          <a:p>
            <a:r>
              <a:rPr lang="en-US" sz="2000" dirty="0"/>
              <a:t>Charter the Corporation </a:t>
            </a:r>
          </a:p>
          <a:p>
            <a:r>
              <a:rPr lang="en-US" sz="2000" dirty="0"/>
              <a:t>Petition to FCC to become an ETC </a:t>
            </a:r>
          </a:p>
        </p:txBody>
      </p:sp>
      <p:sp>
        <p:nvSpPr>
          <p:cNvPr id="11" name="Content Placeholder 10"/>
          <p:cNvSpPr>
            <a:spLocks noGrp="1"/>
          </p:cNvSpPr>
          <p:nvPr>
            <p:ph sz="quarter" idx="4"/>
          </p:nvPr>
        </p:nvSpPr>
        <p:spPr/>
        <p:txBody>
          <a:bodyPr>
            <a:normAutofit/>
          </a:bodyPr>
          <a:lstStyle/>
          <a:p>
            <a:r>
              <a:rPr lang="en-US" sz="2000" dirty="0"/>
              <a:t>Federal and State Regulations </a:t>
            </a:r>
          </a:p>
          <a:p>
            <a:pPr lvl="1"/>
            <a:r>
              <a:rPr lang="en-US" sz="2000" dirty="0"/>
              <a:t>Which apply to us as a Tribal Government</a:t>
            </a:r>
          </a:p>
          <a:p>
            <a:pPr lvl="1"/>
            <a:r>
              <a:rPr lang="en-US" sz="2000" dirty="0"/>
              <a:t>On or Off Reservation </a:t>
            </a:r>
          </a:p>
          <a:p>
            <a:pPr lvl="1"/>
            <a:r>
              <a:rPr lang="en-US" sz="2000" dirty="0"/>
              <a:t>(Do they apply to both Band Members and Non-Band Members?) </a:t>
            </a:r>
          </a:p>
          <a:p>
            <a:endParaRPr lang="en-US" sz="2000" dirty="0"/>
          </a:p>
        </p:txBody>
      </p:sp>
    </p:spTree>
    <p:extLst>
      <p:ext uri="{BB962C8B-B14F-4D97-AF65-F5344CB8AC3E}">
        <p14:creationId xmlns:p14="http://schemas.microsoft.com/office/powerpoint/2010/main" val="1816943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t>Marketing </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62021" y="2658794"/>
            <a:ext cx="7627293" cy="2385167"/>
          </a:xfrm>
        </p:spPr>
      </p:pic>
    </p:spTree>
    <p:extLst>
      <p:ext uri="{BB962C8B-B14F-4D97-AF65-F5344CB8AC3E}">
        <p14:creationId xmlns:p14="http://schemas.microsoft.com/office/powerpoint/2010/main" val="1072407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05702"/>
            <a:ext cx="4074711" cy="2852298"/>
          </a:xfrm>
          <a:prstGeom prst="rect">
            <a:avLst/>
          </a:prstGeom>
        </p:spPr>
      </p:pic>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609600"/>
            <a:ext cx="5544910" cy="3881437"/>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6529" y="609600"/>
            <a:ext cx="4481064" cy="313709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74711" y="3746695"/>
            <a:ext cx="4342204" cy="3039867"/>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7771" y="3746695"/>
            <a:ext cx="3065310" cy="2145946"/>
          </a:xfrm>
          <a:prstGeom prst="rect">
            <a:avLst/>
          </a:prstGeom>
        </p:spPr>
      </p:pic>
    </p:spTree>
    <p:extLst>
      <p:ext uri="{BB962C8B-B14F-4D97-AF65-F5344CB8AC3E}">
        <p14:creationId xmlns:p14="http://schemas.microsoft.com/office/powerpoint/2010/main" val="3258340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t>Challenges</a:t>
            </a:r>
          </a:p>
        </p:txBody>
      </p:sp>
      <p:sp>
        <p:nvSpPr>
          <p:cNvPr id="3" name="Content Placeholder 2"/>
          <p:cNvSpPr>
            <a:spLocks noGrp="1"/>
          </p:cNvSpPr>
          <p:nvPr>
            <p:ph idx="1"/>
          </p:nvPr>
        </p:nvSpPr>
        <p:spPr/>
        <p:txBody>
          <a:bodyPr>
            <a:normAutofit fontScale="92500" lnSpcReduction="10000"/>
          </a:bodyPr>
          <a:lstStyle/>
          <a:p>
            <a:r>
              <a:rPr lang="en-US" sz="2000" dirty="0"/>
              <a:t>Topology</a:t>
            </a:r>
          </a:p>
          <a:p>
            <a:pPr lvl="1"/>
            <a:r>
              <a:rPr lang="en-US" sz="2000" dirty="0"/>
              <a:t>Wetlands/Rocks </a:t>
            </a:r>
          </a:p>
          <a:p>
            <a:r>
              <a:rPr lang="en-US" sz="2000" dirty="0"/>
              <a:t>Materials</a:t>
            </a:r>
          </a:p>
          <a:p>
            <a:pPr lvl="1"/>
            <a:r>
              <a:rPr lang="en-US" sz="2000" dirty="0"/>
              <a:t>Inspection Failures</a:t>
            </a:r>
          </a:p>
          <a:p>
            <a:r>
              <a:rPr lang="en-US" sz="2000" dirty="0"/>
              <a:t>Weather</a:t>
            </a:r>
          </a:p>
          <a:p>
            <a:pPr lvl="1"/>
            <a:r>
              <a:rPr lang="en-US" sz="2000" dirty="0"/>
              <a:t>Late Spring Thaws, Early Freezes, </a:t>
            </a:r>
          </a:p>
          <a:p>
            <a:pPr lvl="1"/>
            <a:r>
              <a:rPr lang="en-US" sz="2000" dirty="0"/>
              <a:t>Wetter Summers, Colder Winters</a:t>
            </a:r>
          </a:p>
          <a:p>
            <a:r>
              <a:rPr lang="en-US" sz="2000" dirty="0"/>
              <a:t>Labor </a:t>
            </a:r>
          </a:p>
          <a:p>
            <a:pPr lvl="1"/>
            <a:r>
              <a:rPr lang="en-US" sz="2000" dirty="0"/>
              <a:t>Labor Shortages</a:t>
            </a:r>
          </a:p>
          <a:p>
            <a:pPr lvl="1"/>
            <a:r>
              <a:rPr lang="en-US" sz="2000" dirty="0"/>
              <a:t>Skilled Labor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1233" y="609600"/>
            <a:ext cx="3692769" cy="4923692"/>
          </a:xfrm>
          <a:prstGeom prst="rect">
            <a:avLst/>
          </a:prstGeom>
        </p:spPr>
      </p:pic>
    </p:spTree>
    <p:extLst>
      <p:ext uri="{BB962C8B-B14F-4D97-AF65-F5344CB8AC3E}">
        <p14:creationId xmlns:p14="http://schemas.microsoft.com/office/powerpoint/2010/main" val="356204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600" dirty="0"/>
              <a:t>Current Status </a:t>
            </a:r>
          </a:p>
        </p:txBody>
      </p:sp>
      <p:sp>
        <p:nvSpPr>
          <p:cNvPr id="6" name="Content Placeholder 5"/>
          <p:cNvSpPr>
            <a:spLocks noGrp="1"/>
          </p:cNvSpPr>
          <p:nvPr>
            <p:ph sz="half" idx="2"/>
          </p:nvPr>
        </p:nvSpPr>
        <p:spPr>
          <a:xfrm>
            <a:off x="5559166" y="2574569"/>
            <a:ext cx="4185623" cy="3304117"/>
          </a:xfrm>
        </p:spPr>
        <p:txBody>
          <a:bodyPr>
            <a:normAutofit/>
          </a:bodyPr>
          <a:lstStyle/>
          <a:p>
            <a:r>
              <a:rPr lang="en-US" sz="2000" dirty="0"/>
              <a:t>Over 1,000 Homes ready for Road to Home Connection </a:t>
            </a:r>
          </a:p>
          <a:p>
            <a:r>
              <a:rPr lang="en-US" sz="2000" dirty="0"/>
              <a:t>Over 530 Homes ready for Service Subscription </a:t>
            </a:r>
          </a:p>
          <a:p>
            <a:r>
              <a:rPr lang="en-US" sz="2000" dirty="0"/>
              <a:t>Website up and running </a:t>
            </a:r>
            <a:r>
              <a:rPr lang="en-US" sz="2000" dirty="0">
                <a:hlinkClick r:id="rId3"/>
              </a:rPr>
              <a:t>www.aaniin.net</a:t>
            </a:r>
            <a:endParaRPr lang="en-US" sz="2000" dirty="0"/>
          </a:p>
          <a:p>
            <a:r>
              <a:rPr lang="en-US" sz="2000" dirty="0"/>
              <a:t>First customers were turned on as test subjects </a:t>
            </a:r>
          </a:p>
        </p:txBody>
      </p:sp>
      <p:pic>
        <p:nvPicPr>
          <p:cNvPr id="9" name="Content Placeholder 8"/>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77334" y="2220717"/>
            <a:ext cx="4656406" cy="4011822"/>
          </a:xfrm>
          <a:ln w="25400">
            <a:solidFill>
              <a:schemeClr val="accent4">
                <a:lumMod val="75000"/>
              </a:schemeClr>
            </a:solidFill>
          </a:ln>
        </p:spPr>
      </p:pic>
    </p:spTree>
    <p:extLst>
      <p:ext uri="{BB962C8B-B14F-4D97-AF65-F5344CB8AC3E}">
        <p14:creationId xmlns:p14="http://schemas.microsoft.com/office/powerpoint/2010/main" val="93595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t>Project Team </a:t>
            </a:r>
          </a:p>
        </p:txBody>
      </p:sp>
      <p:sp>
        <p:nvSpPr>
          <p:cNvPr id="3" name="Content Placeholder 2"/>
          <p:cNvSpPr>
            <a:spLocks noGrp="1"/>
          </p:cNvSpPr>
          <p:nvPr>
            <p:ph idx="1"/>
          </p:nvPr>
        </p:nvSpPr>
        <p:spPr/>
        <p:txBody>
          <a:bodyPr>
            <a:normAutofit/>
          </a:bodyPr>
          <a:lstStyle/>
          <a:p>
            <a:r>
              <a:rPr lang="en-US" sz="2000" dirty="0"/>
              <a:t>Planning Division</a:t>
            </a:r>
          </a:p>
          <a:p>
            <a:r>
              <a:rPr lang="en-US" sz="2000" dirty="0"/>
              <a:t>MIS Division </a:t>
            </a:r>
          </a:p>
          <a:p>
            <a:r>
              <a:rPr lang="en-US" sz="2000" dirty="0"/>
              <a:t>Legal Division </a:t>
            </a:r>
          </a:p>
          <a:p>
            <a:r>
              <a:rPr lang="en-US" sz="2000" dirty="0"/>
              <a:t>Accounting Division </a:t>
            </a:r>
          </a:p>
          <a:p>
            <a:r>
              <a:rPr lang="en-US" sz="2000" dirty="0"/>
              <a:t>Executive Director of Enterprises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5668" y="2160589"/>
            <a:ext cx="4712677" cy="3298874"/>
          </a:xfrm>
          <a:prstGeom prst="rect">
            <a:avLst/>
          </a:prstGeom>
        </p:spPr>
      </p:pic>
    </p:spTree>
    <p:extLst>
      <p:ext uri="{BB962C8B-B14F-4D97-AF65-F5344CB8AC3E}">
        <p14:creationId xmlns:p14="http://schemas.microsoft.com/office/powerpoint/2010/main" val="2491225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6600" b="1" dirty="0">
                <a:latin typeface="+mn-lt"/>
              </a:rPr>
              <a:t>History </a:t>
            </a:r>
          </a:p>
        </p:txBody>
      </p:sp>
      <p:sp>
        <p:nvSpPr>
          <p:cNvPr id="4" name="Content Placeholder 3"/>
          <p:cNvSpPr>
            <a:spLocks noGrp="1"/>
          </p:cNvSpPr>
          <p:nvPr>
            <p:ph sz="half" idx="1"/>
          </p:nvPr>
        </p:nvSpPr>
        <p:spPr/>
        <p:txBody>
          <a:bodyPr>
            <a:normAutofit/>
          </a:bodyPr>
          <a:lstStyle/>
          <a:p>
            <a:r>
              <a:rPr lang="en-US" sz="2000" dirty="0"/>
              <a:t>2005</a:t>
            </a:r>
          </a:p>
          <a:p>
            <a:pPr lvl="1"/>
            <a:r>
              <a:rPr lang="en-US" sz="2000" dirty="0"/>
              <a:t>How do we serve the entire Reservation with Broadband Internet? </a:t>
            </a:r>
          </a:p>
        </p:txBody>
      </p:sp>
      <p:sp>
        <p:nvSpPr>
          <p:cNvPr id="5" name="Content Placeholder 4"/>
          <p:cNvSpPr>
            <a:spLocks noGrp="1"/>
          </p:cNvSpPr>
          <p:nvPr>
            <p:ph sz="half" idx="2"/>
          </p:nvPr>
        </p:nvSpPr>
        <p:spPr/>
        <p:txBody>
          <a:bodyPr>
            <a:normAutofit/>
          </a:bodyPr>
          <a:lstStyle/>
          <a:p>
            <a:r>
              <a:rPr lang="en-US" sz="2000" dirty="0"/>
              <a:t>Challenges</a:t>
            </a:r>
          </a:p>
          <a:p>
            <a:pPr lvl="1"/>
            <a:r>
              <a:rPr lang="en-US" sz="2000" dirty="0"/>
              <a:t>Lack of Density (4,000 people over 100,000 acres) </a:t>
            </a:r>
          </a:p>
          <a:p>
            <a:pPr lvl="1"/>
            <a:r>
              <a:rPr lang="en-US" sz="2000" dirty="0"/>
              <a:t>Topography (not ideal for towers and/or wireless) </a:t>
            </a:r>
          </a:p>
          <a:p>
            <a:pPr lvl="1"/>
            <a:r>
              <a:rPr lang="en-US" sz="2000" dirty="0"/>
              <a:t>Vegetation (pine needles break up a wireless signal) </a:t>
            </a:r>
          </a:p>
          <a:p>
            <a:pPr lvl="1"/>
            <a:r>
              <a:rPr lang="en-US" sz="2000" dirty="0"/>
              <a:t>Cost $6.5 - $10 Million (in 2006)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6975" y="3474719"/>
            <a:ext cx="1912079" cy="296078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975" y="3726534"/>
            <a:ext cx="2133600" cy="2133600"/>
          </a:xfrm>
          <a:prstGeom prst="rect">
            <a:avLst/>
          </a:prstGeom>
        </p:spPr>
      </p:pic>
    </p:spTree>
    <p:extLst>
      <p:ext uri="{BB962C8B-B14F-4D97-AF65-F5344CB8AC3E}">
        <p14:creationId xmlns:p14="http://schemas.microsoft.com/office/powerpoint/2010/main" val="1544191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3407" y="4575445"/>
            <a:ext cx="2619375" cy="1743075"/>
          </a:xfrm>
          <a:prstGeom prst="rect">
            <a:avLst/>
          </a:prstGeom>
        </p:spPr>
      </p:pic>
      <p:sp>
        <p:nvSpPr>
          <p:cNvPr id="3" name="Title 2"/>
          <p:cNvSpPr>
            <a:spLocks noGrp="1"/>
          </p:cNvSpPr>
          <p:nvPr>
            <p:ph type="title"/>
          </p:nvPr>
        </p:nvSpPr>
        <p:spPr/>
        <p:txBody>
          <a:bodyPr>
            <a:normAutofit/>
          </a:bodyPr>
          <a:lstStyle/>
          <a:p>
            <a:pPr algn="ctr"/>
            <a:r>
              <a:rPr lang="en-US" sz="6600" b="1" dirty="0"/>
              <a:t>History </a:t>
            </a:r>
          </a:p>
        </p:txBody>
      </p:sp>
      <p:sp>
        <p:nvSpPr>
          <p:cNvPr id="4" name="Text Placeholder 3"/>
          <p:cNvSpPr>
            <a:spLocks noGrp="1"/>
          </p:cNvSpPr>
          <p:nvPr>
            <p:ph type="body" idx="1"/>
          </p:nvPr>
        </p:nvSpPr>
        <p:spPr/>
        <p:txBody>
          <a:bodyPr/>
          <a:lstStyle/>
          <a:p>
            <a:r>
              <a:rPr lang="en-US" dirty="0"/>
              <a:t>2007</a:t>
            </a:r>
          </a:p>
        </p:txBody>
      </p:sp>
      <p:sp>
        <p:nvSpPr>
          <p:cNvPr id="5" name="Content Placeholder 4"/>
          <p:cNvSpPr>
            <a:spLocks noGrp="1"/>
          </p:cNvSpPr>
          <p:nvPr>
            <p:ph sz="half" idx="2"/>
          </p:nvPr>
        </p:nvSpPr>
        <p:spPr>
          <a:xfrm>
            <a:off x="675746" y="2737246"/>
            <a:ext cx="2264476" cy="2021390"/>
          </a:xfrm>
        </p:spPr>
        <p:txBody>
          <a:bodyPr/>
          <a:lstStyle/>
          <a:p>
            <a:r>
              <a:rPr lang="en-US" dirty="0"/>
              <a:t>Directed to begin looking for grant funding </a:t>
            </a:r>
          </a:p>
        </p:txBody>
      </p:sp>
      <p:sp>
        <p:nvSpPr>
          <p:cNvPr id="6" name="Text Placeholder 5"/>
          <p:cNvSpPr>
            <a:spLocks noGrp="1"/>
          </p:cNvSpPr>
          <p:nvPr>
            <p:ph type="body" sz="quarter" idx="3"/>
          </p:nvPr>
        </p:nvSpPr>
        <p:spPr>
          <a:xfrm>
            <a:off x="3167238" y="2169609"/>
            <a:ext cx="2392358" cy="576262"/>
          </a:xfrm>
        </p:spPr>
        <p:txBody>
          <a:bodyPr/>
          <a:lstStyle/>
          <a:p>
            <a:r>
              <a:rPr lang="en-US" dirty="0"/>
              <a:t>2008</a:t>
            </a:r>
          </a:p>
        </p:txBody>
      </p:sp>
      <p:sp>
        <p:nvSpPr>
          <p:cNvPr id="7" name="Content Placeholder 6"/>
          <p:cNvSpPr>
            <a:spLocks noGrp="1"/>
          </p:cNvSpPr>
          <p:nvPr>
            <p:ph sz="quarter" idx="4"/>
          </p:nvPr>
        </p:nvSpPr>
        <p:spPr>
          <a:xfrm>
            <a:off x="3167239" y="2737245"/>
            <a:ext cx="2516109" cy="1497829"/>
          </a:xfrm>
        </p:spPr>
        <p:txBody>
          <a:bodyPr>
            <a:normAutofit lnSpcReduction="10000"/>
          </a:bodyPr>
          <a:lstStyle/>
          <a:p>
            <a:r>
              <a:rPr lang="en-US" dirty="0"/>
              <a:t>Great Recession </a:t>
            </a:r>
          </a:p>
          <a:p>
            <a:r>
              <a:rPr lang="en-US" dirty="0"/>
              <a:t>ARRA Program </a:t>
            </a:r>
          </a:p>
          <a:p>
            <a:r>
              <a:rPr lang="en-US" dirty="0"/>
              <a:t>USDA </a:t>
            </a:r>
          </a:p>
          <a:p>
            <a:pPr lvl="1"/>
            <a:r>
              <a:rPr lang="en-US" dirty="0"/>
              <a:t>BIP and BTOP </a:t>
            </a:r>
          </a:p>
        </p:txBody>
      </p:sp>
      <p:sp>
        <p:nvSpPr>
          <p:cNvPr id="8" name="TextBox 7"/>
          <p:cNvSpPr txBox="1"/>
          <p:nvPr/>
        </p:nvSpPr>
        <p:spPr>
          <a:xfrm>
            <a:off x="1297619" y="4541398"/>
            <a:ext cx="6921305" cy="1938992"/>
          </a:xfrm>
          <a:prstGeom prst="rect">
            <a:avLst/>
          </a:prstGeom>
          <a:noFill/>
        </p:spPr>
        <p:txBody>
          <a:bodyPr wrap="square" rtlCol="0">
            <a:spAutoFit/>
          </a:bodyPr>
          <a:lstStyle/>
          <a:p>
            <a:r>
              <a:rPr lang="en-US" sz="2400" dirty="0"/>
              <a:t>Funding Requests</a:t>
            </a:r>
          </a:p>
          <a:p>
            <a:endParaRPr lang="en-US" sz="2400" dirty="0"/>
          </a:p>
          <a:p>
            <a:endParaRPr lang="en-US" sz="2400" dirty="0"/>
          </a:p>
          <a:p>
            <a:endParaRPr lang="en-US" sz="2400" dirty="0"/>
          </a:p>
          <a:p>
            <a:r>
              <a:rPr lang="en-US" sz="2400" dirty="0"/>
              <a:t>			Not Economically Feasible </a:t>
            </a:r>
          </a:p>
        </p:txBody>
      </p:sp>
      <p:sp>
        <p:nvSpPr>
          <p:cNvPr id="11" name="TextBox 10"/>
          <p:cNvSpPr txBox="1"/>
          <p:nvPr/>
        </p:nvSpPr>
        <p:spPr>
          <a:xfrm>
            <a:off x="6079615" y="2284206"/>
            <a:ext cx="832279" cy="461665"/>
          </a:xfrm>
          <a:prstGeom prst="rect">
            <a:avLst/>
          </a:prstGeom>
          <a:noFill/>
        </p:spPr>
        <p:txBody>
          <a:bodyPr wrap="none" rtlCol="0">
            <a:spAutoFit/>
          </a:bodyPr>
          <a:lstStyle/>
          <a:p>
            <a:r>
              <a:rPr lang="en-US" sz="2400" dirty="0"/>
              <a:t>2009</a:t>
            </a:r>
          </a:p>
        </p:txBody>
      </p:sp>
      <p:sp>
        <p:nvSpPr>
          <p:cNvPr id="14" name="Isosceles Triangle 13"/>
          <p:cNvSpPr/>
          <p:nvPr/>
        </p:nvSpPr>
        <p:spPr>
          <a:xfrm rot="5400000">
            <a:off x="6066339" y="2798849"/>
            <a:ext cx="192477" cy="16592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245543" y="2683158"/>
            <a:ext cx="3028458" cy="646331"/>
          </a:xfrm>
          <a:prstGeom prst="rect">
            <a:avLst/>
          </a:prstGeom>
          <a:noFill/>
        </p:spPr>
        <p:txBody>
          <a:bodyPr wrap="none" rtlCol="0">
            <a:spAutoFit/>
          </a:bodyPr>
          <a:lstStyle/>
          <a:p>
            <a:r>
              <a:rPr lang="en-US" dirty="0"/>
              <a:t>Discussions with USDA/EDA </a:t>
            </a:r>
          </a:p>
          <a:p>
            <a:r>
              <a:rPr lang="en-US" dirty="0"/>
              <a:t>Encouraged to Apply </a:t>
            </a:r>
          </a:p>
        </p:txBody>
      </p:sp>
    </p:spTree>
    <p:extLst>
      <p:ext uri="{BB962C8B-B14F-4D97-AF65-F5344CB8AC3E}">
        <p14:creationId xmlns:p14="http://schemas.microsoft.com/office/powerpoint/2010/main" val="1863045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6600" b="1" dirty="0"/>
              <a:t>The Change </a:t>
            </a:r>
          </a:p>
        </p:txBody>
      </p:sp>
      <p:sp>
        <p:nvSpPr>
          <p:cNvPr id="5" name="Text Placeholder 4"/>
          <p:cNvSpPr>
            <a:spLocks noGrp="1"/>
          </p:cNvSpPr>
          <p:nvPr>
            <p:ph type="body" idx="1"/>
          </p:nvPr>
        </p:nvSpPr>
        <p:spPr/>
        <p:txBody>
          <a:bodyPr/>
          <a:lstStyle/>
          <a:p>
            <a:r>
              <a:rPr lang="en-US" dirty="0"/>
              <a:t>2010-2011</a:t>
            </a:r>
          </a:p>
        </p:txBody>
      </p:sp>
      <p:sp>
        <p:nvSpPr>
          <p:cNvPr id="6" name="Content Placeholder 5"/>
          <p:cNvSpPr>
            <a:spLocks noGrp="1"/>
          </p:cNvSpPr>
          <p:nvPr>
            <p:ph sz="half" idx="2"/>
          </p:nvPr>
        </p:nvSpPr>
        <p:spPr>
          <a:xfrm>
            <a:off x="675745" y="2737245"/>
            <a:ext cx="4852858" cy="3304117"/>
          </a:xfrm>
        </p:spPr>
        <p:txBody>
          <a:bodyPr>
            <a:normAutofit/>
          </a:bodyPr>
          <a:lstStyle/>
          <a:p>
            <a:r>
              <a:rPr lang="en-US" sz="2000" dirty="0"/>
              <a:t>Abandon Idea of Towers and Wireless </a:t>
            </a:r>
          </a:p>
          <a:p>
            <a:r>
              <a:rPr lang="en-US" sz="2000" dirty="0"/>
              <a:t>New Direction </a:t>
            </a:r>
            <a:r>
              <a:rPr lang="en-US" sz="2000" dirty="0">
                <a:sym typeface="Wingdings" panose="05000000000000000000" pitchFamily="2" charset="2"/>
              </a:rPr>
              <a:t> Fiber to the Home </a:t>
            </a:r>
          </a:p>
          <a:p>
            <a:pPr lvl="1"/>
            <a:r>
              <a:rPr lang="en-US" sz="2000" dirty="0">
                <a:sym typeface="Wingdings" panose="05000000000000000000" pitchFamily="2" charset="2"/>
              </a:rPr>
              <a:t>Reliable</a:t>
            </a:r>
          </a:p>
          <a:p>
            <a:pPr lvl="1"/>
            <a:r>
              <a:rPr lang="en-US" sz="2000" dirty="0">
                <a:sym typeface="Wingdings" panose="05000000000000000000" pitchFamily="2" charset="2"/>
              </a:rPr>
              <a:t>Same Cost but Complete Coverage (Topography, Geography and Vegetation not an issue anymore)  </a:t>
            </a:r>
            <a:endParaRPr lang="en-US" sz="2000" dirty="0"/>
          </a:p>
        </p:txBody>
      </p:sp>
      <p:sp>
        <p:nvSpPr>
          <p:cNvPr id="8" name="Content Placeholder 7"/>
          <p:cNvSpPr>
            <a:spLocks noGrp="1"/>
          </p:cNvSpPr>
          <p:nvPr>
            <p:ph sz="quarter" idx="4"/>
          </p:nvPr>
        </p:nvSpPr>
        <p:spPr>
          <a:xfrm>
            <a:off x="5964702" y="2737245"/>
            <a:ext cx="3309299" cy="3304117"/>
          </a:xfrm>
        </p:spPr>
        <p:txBody>
          <a:bodyPr>
            <a:normAutofit/>
          </a:bodyPr>
          <a:lstStyle/>
          <a:p>
            <a:r>
              <a:rPr lang="en-US" sz="2000" dirty="0"/>
              <a:t>Hired a new firm to complete a high level feasible study </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2743" y="3893892"/>
            <a:ext cx="2619375" cy="1743075"/>
          </a:xfrm>
          <a:prstGeom prst="rect">
            <a:avLst/>
          </a:prstGeom>
        </p:spPr>
      </p:pic>
    </p:spTree>
    <p:extLst>
      <p:ext uri="{BB962C8B-B14F-4D97-AF65-F5344CB8AC3E}">
        <p14:creationId xmlns:p14="http://schemas.microsoft.com/office/powerpoint/2010/main" val="4266695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6600" dirty="0"/>
              <a:t>Strategy</a:t>
            </a:r>
          </a:p>
        </p:txBody>
      </p:sp>
      <p:sp>
        <p:nvSpPr>
          <p:cNvPr id="4" name="Text Placeholder 3"/>
          <p:cNvSpPr>
            <a:spLocks noGrp="1"/>
          </p:cNvSpPr>
          <p:nvPr>
            <p:ph type="body" idx="1"/>
          </p:nvPr>
        </p:nvSpPr>
        <p:spPr>
          <a:xfrm>
            <a:off x="675745" y="2160983"/>
            <a:ext cx="8974692" cy="576262"/>
          </a:xfrm>
        </p:spPr>
        <p:txBody>
          <a:bodyPr/>
          <a:lstStyle/>
          <a:p>
            <a:r>
              <a:rPr lang="en-US" dirty="0"/>
              <a:t>2012-2016 </a:t>
            </a:r>
          </a:p>
          <a:p>
            <a:r>
              <a:rPr lang="en-US" dirty="0"/>
              <a:t>Having a Seat at the Table and Community Engagement  </a:t>
            </a:r>
          </a:p>
        </p:txBody>
      </p:sp>
      <p:sp>
        <p:nvSpPr>
          <p:cNvPr id="5" name="Content Placeholder 4"/>
          <p:cNvSpPr>
            <a:spLocks noGrp="1"/>
          </p:cNvSpPr>
          <p:nvPr>
            <p:ph sz="half" idx="2"/>
          </p:nvPr>
        </p:nvSpPr>
        <p:spPr>
          <a:xfrm>
            <a:off x="675745" y="2967828"/>
            <a:ext cx="4185623" cy="3304117"/>
          </a:xfrm>
        </p:spPr>
        <p:txBody>
          <a:bodyPr/>
          <a:lstStyle/>
          <a:p>
            <a:r>
              <a:rPr lang="en-US" sz="2000" dirty="0"/>
              <a:t>MIS/IT Staff Active in State and Regional Broadband Groups</a:t>
            </a:r>
          </a:p>
          <a:p>
            <a:pPr lvl="1"/>
            <a:r>
              <a:rPr lang="en-US" sz="2000" dirty="0"/>
              <a:t>Governor’s Task Force </a:t>
            </a:r>
          </a:p>
          <a:p>
            <a:r>
              <a:rPr lang="en-US" sz="2000" dirty="0"/>
              <a:t>Tribal Leadership meeting with USDA </a:t>
            </a:r>
          </a:p>
          <a:p>
            <a:pPr marL="457200" lvl="1" indent="0">
              <a:buNone/>
            </a:pPr>
            <a:endParaRPr lang="en-US" dirty="0"/>
          </a:p>
        </p:txBody>
      </p:sp>
      <p:sp>
        <p:nvSpPr>
          <p:cNvPr id="7" name="Content Placeholder 6"/>
          <p:cNvSpPr>
            <a:spLocks noGrp="1"/>
          </p:cNvSpPr>
          <p:nvPr>
            <p:ph sz="quarter" idx="4"/>
          </p:nvPr>
        </p:nvSpPr>
        <p:spPr>
          <a:xfrm>
            <a:off x="5088385" y="2933738"/>
            <a:ext cx="4185617" cy="3304117"/>
          </a:xfrm>
        </p:spPr>
        <p:txBody>
          <a:bodyPr/>
          <a:lstStyle/>
          <a:p>
            <a:r>
              <a:rPr lang="en-US" sz="2000" dirty="0"/>
              <a:t>Blandin Broadband Community </a:t>
            </a:r>
          </a:p>
          <a:p>
            <a:pPr lvl="1"/>
            <a:r>
              <a:rPr lang="en-US" sz="2000" dirty="0"/>
              <a:t>Computer classes</a:t>
            </a:r>
          </a:p>
          <a:p>
            <a:pPr lvl="1"/>
            <a:r>
              <a:rPr lang="en-US" sz="2000" dirty="0"/>
              <a:t>Increased Wireless/</a:t>
            </a:r>
            <a:r>
              <a:rPr lang="en-US" sz="2000" dirty="0" err="1"/>
              <a:t>Wifi</a:t>
            </a:r>
            <a:r>
              <a:rPr lang="en-US" sz="2000" dirty="0"/>
              <a:t> access @ Community Centers and K-12 School</a:t>
            </a:r>
          </a:p>
          <a:p>
            <a:pPr lvl="1"/>
            <a:r>
              <a:rPr lang="en-US" sz="2000" dirty="0"/>
              <a:t>“App” Development Camp with Youth </a:t>
            </a:r>
          </a:p>
          <a:p>
            <a:pPr marL="457200" lvl="1" indent="0">
              <a:buNone/>
            </a:pPr>
            <a:endParaRPr lang="en-US" dirty="0"/>
          </a:p>
          <a:p>
            <a:pPr lvl="1"/>
            <a:endParaRPr lang="en-US" dirty="0"/>
          </a:p>
          <a:p>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5086" y="4646912"/>
            <a:ext cx="2221642" cy="1478402"/>
          </a:xfrm>
          <a:prstGeom prst="rect">
            <a:avLst/>
          </a:prstGeom>
        </p:spPr>
      </p:pic>
    </p:spTree>
    <p:extLst>
      <p:ext uri="{BB962C8B-B14F-4D97-AF65-F5344CB8AC3E}">
        <p14:creationId xmlns:p14="http://schemas.microsoft.com/office/powerpoint/2010/main" val="1165121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519968" y="2160983"/>
            <a:ext cx="4627870" cy="3543863"/>
          </a:xfrm>
        </p:spPr>
      </p:pic>
      <p:sp>
        <p:nvSpPr>
          <p:cNvPr id="3" name="Title 2"/>
          <p:cNvSpPr>
            <a:spLocks noGrp="1"/>
          </p:cNvSpPr>
          <p:nvPr>
            <p:ph type="title"/>
          </p:nvPr>
        </p:nvSpPr>
        <p:spPr/>
        <p:txBody>
          <a:bodyPr>
            <a:normAutofit/>
          </a:bodyPr>
          <a:lstStyle/>
          <a:p>
            <a:pPr algn="ctr"/>
            <a:r>
              <a:rPr lang="en-US" sz="6600" b="1" dirty="0"/>
              <a:t>Partners </a:t>
            </a:r>
          </a:p>
        </p:txBody>
      </p:sp>
      <p:sp>
        <p:nvSpPr>
          <p:cNvPr id="4" name="Text Placeholder 3"/>
          <p:cNvSpPr>
            <a:spLocks noGrp="1"/>
          </p:cNvSpPr>
          <p:nvPr>
            <p:ph type="body" idx="1"/>
          </p:nvPr>
        </p:nvSpPr>
        <p:spPr/>
        <p:txBody>
          <a:bodyPr/>
          <a:lstStyle/>
          <a:p>
            <a:r>
              <a:rPr lang="en-US" dirty="0"/>
              <a:t>NESC </a:t>
            </a:r>
          </a:p>
        </p:txBody>
      </p:sp>
      <p:sp>
        <p:nvSpPr>
          <p:cNvPr id="5" name="Content Placeholder 4"/>
          <p:cNvSpPr>
            <a:spLocks noGrp="1"/>
          </p:cNvSpPr>
          <p:nvPr>
            <p:ph sz="half" idx="2"/>
          </p:nvPr>
        </p:nvSpPr>
        <p:spPr>
          <a:xfrm>
            <a:off x="675745" y="2737245"/>
            <a:ext cx="4185623" cy="3747961"/>
          </a:xfrm>
        </p:spPr>
        <p:txBody>
          <a:bodyPr>
            <a:noAutofit/>
          </a:bodyPr>
          <a:lstStyle/>
          <a:p>
            <a:r>
              <a:rPr lang="en-US" sz="2000" dirty="0"/>
              <a:t>Middle Mile (2009) </a:t>
            </a:r>
          </a:p>
          <a:p>
            <a:pPr lvl="1"/>
            <a:r>
              <a:rPr lang="en-US" sz="2000" dirty="0"/>
              <a:t>Connected 3 Community Centers and Several FDL Government Buildings </a:t>
            </a:r>
          </a:p>
          <a:p>
            <a:r>
              <a:rPr lang="en-US" sz="2000" dirty="0"/>
              <a:t>2010 Broadband Initiative Program – Technical Assistant Grant </a:t>
            </a:r>
          </a:p>
          <a:p>
            <a:r>
              <a:rPr lang="en-US" sz="2000" dirty="0"/>
              <a:t>2015 USDA Community Connect Application Development </a:t>
            </a:r>
          </a:p>
        </p:txBody>
      </p:sp>
    </p:spTree>
    <p:extLst>
      <p:ext uri="{BB962C8B-B14F-4D97-AF65-F5344CB8AC3E}">
        <p14:creationId xmlns:p14="http://schemas.microsoft.com/office/powerpoint/2010/main" val="1669776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6600" b="1" dirty="0"/>
              <a:t>Partners </a:t>
            </a:r>
          </a:p>
        </p:txBody>
      </p:sp>
      <p:sp>
        <p:nvSpPr>
          <p:cNvPr id="4" name="Text Placeholder 3"/>
          <p:cNvSpPr>
            <a:spLocks noGrp="1"/>
          </p:cNvSpPr>
          <p:nvPr>
            <p:ph type="body" idx="1"/>
          </p:nvPr>
        </p:nvSpPr>
        <p:spPr/>
        <p:txBody>
          <a:bodyPr/>
          <a:lstStyle/>
          <a:p>
            <a:r>
              <a:rPr lang="en-US" dirty="0"/>
              <a:t>Blandin Foundation </a:t>
            </a:r>
          </a:p>
        </p:txBody>
      </p:sp>
      <p:sp>
        <p:nvSpPr>
          <p:cNvPr id="5" name="Content Placeholder 4"/>
          <p:cNvSpPr>
            <a:spLocks noGrp="1"/>
          </p:cNvSpPr>
          <p:nvPr>
            <p:ph sz="half" idx="2"/>
          </p:nvPr>
        </p:nvSpPr>
        <p:spPr/>
        <p:txBody>
          <a:bodyPr>
            <a:normAutofit/>
          </a:bodyPr>
          <a:lstStyle/>
          <a:p>
            <a:r>
              <a:rPr lang="en-US" sz="2000" dirty="0"/>
              <a:t>2012-2016</a:t>
            </a:r>
          </a:p>
          <a:p>
            <a:pPr lvl="1"/>
            <a:r>
              <a:rPr lang="en-US" sz="2000" dirty="0"/>
              <a:t>MN Intelligent Rural Community Program </a:t>
            </a:r>
          </a:p>
        </p:txBody>
      </p:sp>
      <p:sp>
        <p:nvSpPr>
          <p:cNvPr id="6" name="Text Placeholder 5"/>
          <p:cNvSpPr>
            <a:spLocks noGrp="1"/>
          </p:cNvSpPr>
          <p:nvPr>
            <p:ph type="body" sz="quarter" idx="3"/>
          </p:nvPr>
        </p:nvSpPr>
        <p:spPr>
          <a:xfrm>
            <a:off x="4740812" y="2160983"/>
            <a:ext cx="4533189" cy="576262"/>
          </a:xfrm>
        </p:spPr>
        <p:txBody>
          <a:bodyPr/>
          <a:lstStyle/>
          <a:p>
            <a:r>
              <a:rPr lang="en-US" dirty="0"/>
              <a:t>Blandin Broadband Community</a:t>
            </a:r>
          </a:p>
        </p:txBody>
      </p:sp>
      <p:sp>
        <p:nvSpPr>
          <p:cNvPr id="7" name="Content Placeholder 6"/>
          <p:cNvSpPr>
            <a:spLocks noGrp="1"/>
          </p:cNvSpPr>
          <p:nvPr>
            <p:ph sz="quarter" idx="4"/>
          </p:nvPr>
        </p:nvSpPr>
        <p:spPr>
          <a:xfrm>
            <a:off x="4276578" y="2737245"/>
            <a:ext cx="4997423" cy="3304117"/>
          </a:xfrm>
        </p:spPr>
        <p:txBody>
          <a:bodyPr>
            <a:normAutofit/>
          </a:bodyPr>
          <a:lstStyle/>
          <a:p>
            <a:pPr lvl="3"/>
            <a:r>
              <a:rPr lang="en-US" sz="1800" dirty="0"/>
              <a:t>Distribute PC’s for People</a:t>
            </a:r>
          </a:p>
          <a:p>
            <a:pPr lvl="3"/>
            <a:r>
              <a:rPr lang="en-US" sz="1800" dirty="0"/>
              <a:t>Free Computer Classes (Basic – Advanced) </a:t>
            </a:r>
          </a:p>
          <a:p>
            <a:pPr lvl="3"/>
            <a:r>
              <a:rPr lang="en-US" sz="1800" dirty="0"/>
              <a:t>iPads in the Classroom </a:t>
            </a:r>
          </a:p>
          <a:p>
            <a:pPr lvl="3"/>
            <a:r>
              <a:rPr lang="en-US" sz="1800" dirty="0"/>
              <a:t>“App” Development Camp for Kids</a:t>
            </a:r>
          </a:p>
          <a:p>
            <a:pPr lvl="3"/>
            <a:r>
              <a:rPr lang="en-US" sz="1800" dirty="0"/>
              <a:t>Hot Spots </a:t>
            </a:r>
          </a:p>
          <a:p>
            <a:pPr lvl="3"/>
            <a:r>
              <a:rPr lang="en-US" sz="1800" dirty="0"/>
              <a:t>Community Outreach Meetings </a:t>
            </a:r>
          </a:p>
          <a:p>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9806" y="3893570"/>
            <a:ext cx="3049314" cy="2724054"/>
          </a:xfrm>
          <a:prstGeom prst="rect">
            <a:avLst/>
          </a:prstGeom>
        </p:spPr>
      </p:pic>
    </p:spTree>
    <p:extLst>
      <p:ext uri="{BB962C8B-B14F-4D97-AF65-F5344CB8AC3E}">
        <p14:creationId xmlns:p14="http://schemas.microsoft.com/office/powerpoint/2010/main" val="2220072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6600" b="1" dirty="0"/>
              <a:t>MORE GRANTS</a:t>
            </a:r>
          </a:p>
        </p:txBody>
      </p:sp>
      <p:sp>
        <p:nvSpPr>
          <p:cNvPr id="4" name="Text Placeholder 3"/>
          <p:cNvSpPr>
            <a:spLocks noGrp="1"/>
          </p:cNvSpPr>
          <p:nvPr>
            <p:ph type="body" idx="1"/>
          </p:nvPr>
        </p:nvSpPr>
        <p:spPr/>
        <p:txBody>
          <a:bodyPr/>
          <a:lstStyle/>
          <a:p>
            <a:r>
              <a:rPr lang="en-US" dirty="0"/>
              <a:t>2015</a:t>
            </a:r>
          </a:p>
        </p:txBody>
      </p:sp>
      <p:sp>
        <p:nvSpPr>
          <p:cNvPr id="5" name="Content Placeholder 4"/>
          <p:cNvSpPr>
            <a:spLocks noGrp="1"/>
          </p:cNvSpPr>
          <p:nvPr>
            <p:ph sz="half" idx="2"/>
          </p:nvPr>
        </p:nvSpPr>
        <p:spPr/>
        <p:txBody>
          <a:bodyPr>
            <a:normAutofit/>
          </a:bodyPr>
          <a:lstStyle/>
          <a:p>
            <a:r>
              <a:rPr lang="en-US" sz="2000" dirty="0"/>
              <a:t>Worked with NESC to apply for TWO USDA Community Connect Grants </a:t>
            </a:r>
          </a:p>
          <a:p>
            <a:pPr lvl="1"/>
            <a:r>
              <a:rPr lang="en-US" sz="2000" dirty="0"/>
              <a:t>St. Louis County </a:t>
            </a:r>
          </a:p>
          <a:p>
            <a:pPr lvl="1"/>
            <a:r>
              <a:rPr lang="en-US" sz="2000" dirty="0"/>
              <a:t>Carlton County </a:t>
            </a:r>
          </a:p>
          <a:p>
            <a:pPr lvl="2"/>
            <a:r>
              <a:rPr lang="en-US" sz="2000" dirty="0"/>
              <a:t>1000+ homes combined with up to 1GB Speed, synchronous, Fiber to the Home </a:t>
            </a:r>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054308" y="2449114"/>
            <a:ext cx="4253767" cy="3172301"/>
          </a:xfrm>
        </p:spPr>
      </p:pic>
    </p:spTree>
    <p:extLst>
      <p:ext uri="{BB962C8B-B14F-4D97-AF65-F5344CB8AC3E}">
        <p14:creationId xmlns:p14="http://schemas.microsoft.com/office/powerpoint/2010/main" val="3869853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6600" b="1" dirty="0"/>
              <a:t>First Success </a:t>
            </a:r>
          </a:p>
        </p:txBody>
      </p:sp>
      <p:sp>
        <p:nvSpPr>
          <p:cNvPr id="5" name="Text Placeholder 4"/>
          <p:cNvSpPr>
            <a:spLocks noGrp="1"/>
          </p:cNvSpPr>
          <p:nvPr>
            <p:ph type="body" idx="1"/>
          </p:nvPr>
        </p:nvSpPr>
        <p:spPr>
          <a:xfrm>
            <a:off x="675745" y="2160983"/>
            <a:ext cx="8598256" cy="576262"/>
          </a:xfrm>
        </p:spPr>
        <p:txBody>
          <a:bodyPr/>
          <a:lstStyle/>
          <a:p>
            <a:pPr algn="ctr"/>
            <a:r>
              <a:rPr lang="en-US" dirty="0"/>
              <a:t>2016</a:t>
            </a:r>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6275" y="2822705"/>
            <a:ext cx="4184650" cy="3133465"/>
          </a:xfrm>
        </p:spPr>
      </p:pic>
      <p:sp>
        <p:nvSpPr>
          <p:cNvPr id="8" name="Content Placeholder 7"/>
          <p:cNvSpPr>
            <a:spLocks noGrp="1"/>
          </p:cNvSpPr>
          <p:nvPr>
            <p:ph sz="quarter" idx="4"/>
          </p:nvPr>
        </p:nvSpPr>
        <p:spPr/>
        <p:txBody>
          <a:bodyPr>
            <a:normAutofit/>
          </a:bodyPr>
          <a:lstStyle/>
          <a:p>
            <a:r>
              <a:rPr lang="en-US" sz="2000" dirty="0"/>
              <a:t>Fine tuning grants that were submitted in 2015 </a:t>
            </a:r>
          </a:p>
          <a:p>
            <a:r>
              <a:rPr lang="en-US" sz="2000" dirty="0"/>
              <a:t>Resubmission </a:t>
            </a:r>
          </a:p>
          <a:p>
            <a:r>
              <a:rPr lang="en-US" sz="2000" dirty="0"/>
              <a:t>Approved!!! </a:t>
            </a:r>
          </a:p>
          <a:p>
            <a:endParaRPr lang="en-US" sz="2000" dirty="0"/>
          </a:p>
          <a:p>
            <a:endParaRPr lang="en-US" sz="2000" dirty="0"/>
          </a:p>
          <a:p>
            <a:r>
              <a:rPr lang="en-US" sz="2000" dirty="0"/>
              <a:t>Woah… Now what? </a:t>
            </a:r>
          </a:p>
        </p:txBody>
      </p:sp>
    </p:spTree>
    <p:extLst>
      <p:ext uri="{BB962C8B-B14F-4D97-AF65-F5344CB8AC3E}">
        <p14:creationId xmlns:p14="http://schemas.microsoft.com/office/powerpoint/2010/main" val="256053405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1BA0A85-4EB9-4B54-A0BA-51BB5A6BE526}"/>
</file>

<file path=customXml/itemProps2.xml><?xml version="1.0" encoding="utf-8"?>
<ds:datastoreItem xmlns:ds="http://schemas.openxmlformats.org/officeDocument/2006/customXml" ds:itemID="{083633C1-AA7F-4E7D-B9E6-5321AA4DD895}"/>
</file>

<file path=customXml/itemProps3.xml><?xml version="1.0" encoding="utf-8"?>
<ds:datastoreItem xmlns:ds="http://schemas.openxmlformats.org/officeDocument/2006/customXml" ds:itemID="{E34215A2-DB95-4321-AA9A-F33851473661}"/>
</file>

<file path=docProps/app.xml><?xml version="1.0" encoding="utf-8"?>
<Properties xmlns="http://schemas.openxmlformats.org/officeDocument/2006/extended-properties" xmlns:vt="http://schemas.openxmlformats.org/officeDocument/2006/docPropsVTypes">
  <Template>Facet</Template>
  <TotalTime>454</TotalTime>
  <Words>1426</Words>
  <Application>Microsoft Office PowerPoint</Application>
  <PresentationFormat>Widescreen</PresentationFormat>
  <Paragraphs>178</Paragraphs>
  <Slides>16</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Trebuchet MS</vt:lpstr>
      <vt:lpstr>Wingdings 3</vt:lpstr>
      <vt:lpstr>Facet</vt:lpstr>
      <vt:lpstr>Broadband Development Fiber to Home</vt:lpstr>
      <vt:lpstr>History </vt:lpstr>
      <vt:lpstr>History </vt:lpstr>
      <vt:lpstr>The Change </vt:lpstr>
      <vt:lpstr>Strategy</vt:lpstr>
      <vt:lpstr>Partners </vt:lpstr>
      <vt:lpstr>Partners </vt:lpstr>
      <vt:lpstr>MORE GRANTS</vt:lpstr>
      <vt:lpstr>First Success </vt:lpstr>
      <vt:lpstr>Total Grants (5) </vt:lpstr>
      <vt:lpstr>Becoming an ETC  (Eligible Telecommunications Company) </vt:lpstr>
      <vt:lpstr>Marketing </vt:lpstr>
      <vt:lpstr>PowerPoint Presentation</vt:lpstr>
      <vt:lpstr>Challenges</vt:lpstr>
      <vt:lpstr>Current Status </vt:lpstr>
      <vt:lpstr>Project Team </vt:lpstr>
    </vt:vector>
  </TitlesOfParts>
  <Company>Fond du Lac Reservation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Tammy Anderson</dc:creator>
  <cp:lastModifiedBy>Bossuyt, Carol (DEED)</cp:lastModifiedBy>
  <cp:revision>38</cp:revision>
  <cp:lastPrinted>2021-02-08T18:54:10Z</cp:lastPrinted>
  <dcterms:created xsi:type="dcterms:W3CDTF">2019-11-05T14:58:36Z</dcterms:created>
  <dcterms:modified xsi:type="dcterms:W3CDTF">2022-03-23T19:53:23Z</dcterms:modified>
</cp:coreProperties>
</file>