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docx" ContentType="application/vnd.openxmlformats-officedocument.wordprocessingml.document"/>
  <Default Extension="fntdata" ContentType="application/x-fontdata"/>
  <Default Extension="xml" ContentType="application/xml"/>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5.jpg" ContentType="image/jpe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6" r:id="rId2"/>
    <p:sldMasterId id="2147483678" r:id="rId3"/>
    <p:sldMasterId id="2147483690" r:id="rId4"/>
  </p:sldMasterIdLst>
  <p:notesMasterIdLst>
    <p:notesMasterId r:id="rId62"/>
  </p:notesMasterIdLst>
  <p:handoutMasterIdLst>
    <p:handoutMasterId r:id="rId63"/>
  </p:handoutMasterIdLst>
  <p:sldIdLst>
    <p:sldId id="256" r:id="rId5"/>
    <p:sldId id="257" r:id="rId6"/>
    <p:sldId id="258" r:id="rId7"/>
    <p:sldId id="283" r:id="rId8"/>
    <p:sldId id="282" r:id="rId9"/>
    <p:sldId id="342" r:id="rId10"/>
    <p:sldId id="285" r:id="rId11"/>
    <p:sldId id="343" r:id="rId12"/>
    <p:sldId id="287" r:id="rId13"/>
    <p:sldId id="288" r:id="rId14"/>
    <p:sldId id="289" r:id="rId15"/>
    <p:sldId id="290" r:id="rId16"/>
    <p:sldId id="291" r:id="rId17"/>
    <p:sldId id="292" r:id="rId18"/>
    <p:sldId id="344" r:id="rId19"/>
    <p:sldId id="293" r:id="rId20"/>
    <p:sldId id="294" r:id="rId21"/>
    <p:sldId id="295" r:id="rId22"/>
    <p:sldId id="296" r:id="rId23"/>
    <p:sldId id="297" r:id="rId24"/>
    <p:sldId id="312" r:id="rId25"/>
    <p:sldId id="322" r:id="rId26"/>
    <p:sldId id="323" r:id="rId27"/>
    <p:sldId id="324" r:id="rId28"/>
    <p:sldId id="325" r:id="rId29"/>
    <p:sldId id="326" r:id="rId30"/>
    <p:sldId id="327" r:id="rId31"/>
    <p:sldId id="328" r:id="rId32"/>
    <p:sldId id="329" r:id="rId33"/>
    <p:sldId id="330" r:id="rId34"/>
    <p:sldId id="331" r:id="rId35"/>
    <p:sldId id="335" r:id="rId36"/>
    <p:sldId id="333" r:id="rId37"/>
    <p:sldId id="345" r:id="rId38"/>
    <p:sldId id="346" r:id="rId39"/>
    <p:sldId id="336" r:id="rId40"/>
    <p:sldId id="337" r:id="rId41"/>
    <p:sldId id="338" r:id="rId42"/>
    <p:sldId id="339" r:id="rId43"/>
    <p:sldId id="340" r:id="rId44"/>
    <p:sldId id="332" r:id="rId45"/>
    <p:sldId id="318" r:id="rId46"/>
    <p:sldId id="284" r:id="rId47"/>
    <p:sldId id="317" r:id="rId48"/>
    <p:sldId id="298" r:id="rId49"/>
    <p:sldId id="299" r:id="rId50"/>
    <p:sldId id="319" r:id="rId51"/>
    <p:sldId id="320" r:id="rId52"/>
    <p:sldId id="311" r:id="rId53"/>
    <p:sldId id="302" r:id="rId54"/>
    <p:sldId id="301" r:id="rId55"/>
    <p:sldId id="304" r:id="rId56"/>
    <p:sldId id="306" r:id="rId57"/>
    <p:sldId id="307" r:id="rId58"/>
    <p:sldId id="281" r:id="rId59"/>
    <p:sldId id="309" r:id="rId60"/>
    <p:sldId id="321" r:id="rId61"/>
  </p:sldIdLst>
  <p:sldSz cx="9144000" cy="6858000" type="screen4x3"/>
  <p:notesSz cx="9236075" cy="6950075"/>
  <p:embeddedFontLst>
    <p:embeddedFont>
      <p:font typeface="Calibri" panose="020F0502020204030204" pitchFamily="34" charset="0"/>
      <p:regular r:id="rId64"/>
      <p:bold r:id="rId65"/>
      <p:italic r:id="rId66"/>
      <p:bold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4158" autoAdjust="0"/>
    <p:restoredTop sz="94660"/>
  </p:normalViewPr>
  <p:slideViewPr>
    <p:cSldViewPr>
      <p:cViewPr varScale="1">
        <p:scale>
          <a:sx n="110" d="100"/>
          <a:sy n="110" d="100"/>
        </p:scale>
        <p:origin x="1566" y="78"/>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3.fntdata"/><Relationship Id="rId74" Type="http://schemas.openxmlformats.org/officeDocument/2006/relationships/customXml" Target="../customXml/item3.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1.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2.fntdata"/><Relationship Id="rId73"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476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2400" y="0"/>
            <a:ext cx="4002088" cy="347663"/>
          </a:xfrm>
          <a:prstGeom prst="rect">
            <a:avLst/>
          </a:prstGeom>
        </p:spPr>
        <p:txBody>
          <a:bodyPr vert="horz" lIns="91440" tIns="45720" rIns="91440" bIns="45720" rtlCol="0"/>
          <a:lstStyle>
            <a:lvl1pPr algn="r">
              <a:defRPr sz="1200"/>
            </a:lvl1pPr>
          </a:lstStyle>
          <a:p>
            <a:fld id="{9000AFA1-AF4D-4A8A-93C8-513414B52275}" type="datetimeFigureOut">
              <a:rPr lang="en-US" smtClean="0"/>
              <a:t>3/21/2022</a:t>
            </a:fld>
            <a:endParaRPr lang="en-US"/>
          </a:p>
        </p:txBody>
      </p:sp>
      <p:sp>
        <p:nvSpPr>
          <p:cNvPr id="4" name="Footer Placeholder 3"/>
          <p:cNvSpPr>
            <a:spLocks noGrp="1"/>
          </p:cNvSpPr>
          <p:nvPr>
            <p:ph type="ftr" sz="quarter" idx="2"/>
          </p:nvPr>
        </p:nvSpPr>
        <p:spPr>
          <a:xfrm>
            <a:off x="0" y="6602413"/>
            <a:ext cx="4002088" cy="3476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2400" y="6602413"/>
            <a:ext cx="4002088" cy="347662"/>
          </a:xfrm>
          <a:prstGeom prst="rect">
            <a:avLst/>
          </a:prstGeom>
        </p:spPr>
        <p:txBody>
          <a:bodyPr vert="horz" lIns="91440" tIns="45720" rIns="91440" bIns="45720" rtlCol="0" anchor="b"/>
          <a:lstStyle>
            <a:lvl1pPr algn="r">
              <a:defRPr sz="1200"/>
            </a:lvl1pPr>
          </a:lstStyle>
          <a:p>
            <a:fld id="{C2D61156-4B6F-4AFF-BD42-CDC893EA2433}" type="slidenum">
              <a:rPr lang="en-US" smtClean="0"/>
              <a:t>‹#›</a:t>
            </a:fld>
            <a:endParaRPr lang="en-US"/>
          </a:p>
        </p:txBody>
      </p:sp>
    </p:spTree>
    <p:extLst>
      <p:ext uri="{BB962C8B-B14F-4D97-AF65-F5344CB8AC3E}">
        <p14:creationId xmlns:p14="http://schemas.microsoft.com/office/powerpoint/2010/main" val="2544386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9113"/>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32173" y="0"/>
            <a:ext cx="4002299" cy="349113"/>
          </a:xfrm>
          <a:prstGeom prst="rect">
            <a:avLst/>
          </a:prstGeom>
        </p:spPr>
        <p:txBody>
          <a:bodyPr vert="horz" lIns="92492" tIns="46246" rIns="92492" bIns="46246" rtlCol="0"/>
          <a:lstStyle>
            <a:lvl1pPr algn="r">
              <a:defRPr sz="1200"/>
            </a:lvl1pPr>
          </a:lstStyle>
          <a:p>
            <a:fld id="{AE1E10D8-1538-41B7-9EC1-3695D28CB3E7}" type="datetimeFigureOut">
              <a:rPr lang="en-US" smtClean="0"/>
              <a:t>3/21/2022</a:t>
            </a:fld>
            <a:endParaRPr lang="en-US"/>
          </a:p>
        </p:txBody>
      </p:sp>
      <p:sp>
        <p:nvSpPr>
          <p:cNvPr id="4" name="Slide Image Placeholder 3"/>
          <p:cNvSpPr>
            <a:spLocks noGrp="1" noRot="1" noChangeAspect="1"/>
          </p:cNvSpPr>
          <p:nvPr>
            <p:ph type="sldImg" idx="2"/>
          </p:nvPr>
        </p:nvSpPr>
        <p:spPr>
          <a:xfrm>
            <a:off x="3054350" y="868363"/>
            <a:ext cx="3127375" cy="23463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923608" y="3344724"/>
            <a:ext cx="7388860" cy="2736592"/>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0963"/>
            <a:ext cx="4002299" cy="349112"/>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32173" y="6600963"/>
            <a:ext cx="4002299" cy="349112"/>
          </a:xfrm>
          <a:prstGeom prst="rect">
            <a:avLst/>
          </a:prstGeom>
        </p:spPr>
        <p:txBody>
          <a:bodyPr vert="horz" lIns="92492" tIns="46246" rIns="92492" bIns="46246" rtlCol="0" anchor="b"/>
          <a:lstStyle>
            <a:lvl1pPr algn="r">
              <a:defRPr sz="1200"/>
            </a:lvl1pPr>
          </a:lstStyle>
          <a:p>
            <a:fld id="{5619BF30-7598-4B00-8302-A0D36BFFF3E6}" type="slidenum">
              <a:rPr lang="en-US" smtClean="0"/>
              <a:t>‹#›</a:t>
            </a:fld>
            <a:endParaRPr lang="en-US"/>
          </a:p>
        </p:txBody>
      </p:sp>
    </p:spTree>
    <p:extLst>
      <p:ext uri="{BB962C8B-B14F-4D97-AF65-F5344CB8AC3E}">
        <p14:creationId xmlns:p14="http://schemas.microsoft.com/office/powerpoint/2010/main" val="62979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19BF30-7598-4B00-8302-A0D36BFFF3E6}" type="slidenum">
              <a:rPr lang="en-US" smtClean="0"/>
              <a:t>3</a:t>
            </a:fld>
            <a:endParaRPr lang="en-US"/>
          </a:p>
        </p:txBody>
      </p:sp>
    </p:spTree>
    <p:extLst>
      <p:ext uri="{BB962C8B-B14F-4D97-AF65-F5344CB8AC3E}">
        <p14:creationId xmlns:p14="http://schemas.microsoft.com/office/powerpoint/2010/main" val="269072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reasonable-marketable</a:t>
            </a:r>
            <a:r>
              <a:rPr lang="en-US" baseline="0" dirty="0"/>
              <a:t> prices for your geographic area. By nature and amount, does not exceed that which would be incurred by a prudent person under the circumstances prevailing at the time the decision was made to incur the cost. </a:t>
            </a:r>
          </a:p>
          <a:p>
            <a:r>
              <a:rPr lang="en-US" baseline="0" dirty="0"/>
              <a:t>Allocable costs-are the goods or services involved chargeable or assignable to this grant in accordance with the relative benefits received? Are the costs incurred to carry out activities for this award? DO the costs benefit this grant? Are the costs necessary to the overall  operation of this award. </a:t>
            </a:r>
          </a:p>
          <a:p>
            <a:r>
              <a:rPr lang="en-US" baseline="0" dirty="0"/>
              <a:t>Appropriately allocated-costs must be allocated to this award based on proportional benefit.</a:t>
            </a:r>
            <a:endParaRPr lang="en-US" dirty="0"/>
          </a:p>
        </p:txBody>
      </p:sp>
      <p:sp>
        <p:nvSpPr>
          <p:cNvPr id="4" name="Slide Number Placeholder 3"/>
          <p:cNvSpPr>
            <a:spLocks noGrp="1"/>
          </p:cNvSpPr>
          <p:nvPr>
            <p:ph type="sldNum" sz="quarter" idx="10"/>
          </p:nvPr>
        </p:nvSpPr>
        <p:spPr/>
        <p:txBody>
          <a:bodyPr/>
          <a:lstStyle/>
          <a:p>
            <a:fld id="{5619BF30-7598-4B00-8302-A0D36BFFF3E6}" type="slidenum">
              <a:rPr lang="en-US" smtClean="0"/>
              <a:t>4</a:t>
            </a:fld>
            <a:endParaRPr lang="en-US"/>
          </a:p>
        </p:txBody>
      </p:sp>
    </p:spTree>
    <p:extLst>
      <p:ext uri="{BB962C8B-B14F-4D97-AF65-F5344CB8AC3E}">
        <p14:creationId xmlns:p14="http://schemas.microsoft.com/office/powerpoint/2010/main" val="48022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reasonable-marketable</a:t>
            </a:r>
            <a:r>
              <a:rPr lang="en-US" baseline="0" dirty="0"/>
              <a:t> prices for your geographic area. By nature and amount, does not exceed that which would be incurred by a prudent person under the circumstances prevailing at the time the decision was made to incur the cost. </a:t>
            </a:r>
          </a:p>
          <a:p>
            <a:r>
              <a:rPr lang="en-US" baseline="0" dirty="0"/>
              <a:t>Allocable costs-are the goods or services involved chargeable or assignable to this grant in accordance with the relative benefits received? Are the costs incurred to carry out activities for this award? DO the costs benefit this grant? Are the costs necessary to the overall  operation of this award. </a:t>
            </a:r>
          </a:p>
          <a:p>
            <a:r>
              <a:rPr lang="en-US" baseline="0" dirty="0"/>
              <a:t>Appropriately allocated-costs must be allocated to this award based on proportional benefit.</a:t>
            </a:r>
            <a:endParaRPr lang="en-US" dirty="0"/>
          </a:p>
        </p:txBody>
      </p:sp>
      <p:sp>
        <p:nvSpPr>
          <p:cNvPr id="4" name="Slide Number Placeholder 3"/>
          <p:cNvSpPr>
            <a:spLocks noGrp="1"/>
          </p:cNvSpPr>
          <p:nvPr>
            <p:ph type="sldNum" sz="quarter" idx="10"/>
          </p:nvPr>
        </p:nvSpPr>
        <p:spPr/>
        <p:txBody>
          <a:bodyPr/>
          <a:lstStyle/>
          <a:p>
            <a:fld id="{5619BF30-7598-4B00-8302-A0D36BFFF3E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6497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promote grant specific services, not the agency.</a:t>
            </a:r>
          </a:p>
        </p:txBody>
      </p:sp>
      <p:sp>
        <p:nvSpPr>
          <p:cNvPr id="4" name="Slide Number Placeholder 3"/>
          <p:cNvSpPr>
            <a:spLocks noGrp="1"/>
          </p:cNvSpPr>
          <p:nvPr>
            <p:ph type="sldNum" sz="quarter" idx="10"/>
          </p:nvPr>
        </p:nvSpPr>
        <p:spPr/>
        <p:txBody>
          <a:bodyPr/>
          <a:lstStyle/>
          <a:p>
            <a:fld id="{5619BF30-7598-4B00-8302-A0D36BFFF3E6}" type="slidenum">
              <a:rPr lang="en-US" smtClean="0"/>
              <a:t>19</a:t>
            </a:fld>
            <a:endParaRPr lang="en-US"/>
          </a:p>
        </p:txBody>
      </p:sp>
    </p:spTree>
    <p:extLst>
      <p:ext uri="{BB962C8B-B14F-4D97-AF65-F5344CB8AC3E}">
        <p14:creationId xmlns:p14="http://schemas.microsoft.com/office/powerpoint/2010/main" val="670242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19BF30-7598-4B00-8302-A0D36BFFF3E6}" type="slidenum">
              <a:rPr lang="en-US" smtClean="0"/>
              <a:t>20</a:t>
            </a:fld>
            <a:endParaRPr lang="en-US"/>
          </a:p>
        </p:txBody>
      </p:sp>
    </p:spTree>
    <p:extLst>
      <p:ext uri="{BB962C8B-B14F-4D97-AF65-F5344CB8AC3E}">
        <p14:creationId xmlns:p14="http://schemas.microsoft.com/office/powerpoint/2010/main" val="345867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importing from your accounting system, make sure the previous column = prior month column. Check for rounding errors in totals</a:t>
            </a:r>
            <a:endParaRPr lang="en-US" dirty="0"/>
          </a:p>
        </p:txBody>
      </p:sp>
      <p:sp>
        <p:nvSpPr>
          <p:cNvPr id="4" name="Slide Number Placeholder 3"/>
          <p:cNvSpPr>
            <a:spLocks noGrp="1"/>
          </p:cNvSpPr>
          <p:nvPr>
            <p:ph type="sldNum" sz="quarter" idx="10"/>
          </p:nvPr>
        </p:nvSpPr>
        <p:spPr/>
        <p:txBody>
          <a:bodyPr/>
          <a:lstStyle/>
          <a:p>
            <a:fld id="{1A1E34D1-A442-414F-844B-29B85EB165BE}"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1614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a:t>
            </a:r>
            <a:r>
              <a:rPr lang="en-US" baseline="0" dirty="0"/>
              <a:t> expenditures, equals GL, classifying expenses properly</a:t>
            </a:r>
            <a:endParaRPr lang="en-US" dirty="0"/>
          </a:p>
        </p:txBody>
      </p:sp>
      <p:sp>
        <p:nvSpPr>
          <p:cNvPr id="4" name="Slide Number Placeholder 3"/>
          <p:cNvSpPr>
            <a:spLocks noGrp="1"/>
          </p:cNvSpPr>
          <p:nvPr>
            <p:ph type="sldNum" sz="quarter" idx="10"/>
          </p:nvPr>
        </p:nvSpPr>
        <p:spPr/>
        <p:txBody>
          <a:bodyPr/>
          <a:lstStyle/>
          <a:p>
            <a:fld id="{1A1E34D1-A442-414F-844B-29B85EB165BE}"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08687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visit will occur</a:t>
            </a:r>
            <a:r>
              <a:rPr lang="en-US" baseline="0" dirty="0"/>
              <a:t> within 3-9 months after the start date of the grant</a:t>
            </a:r>
          </a:p>
          <a:p>
            <a:r>
              <a:rPr lang="en-US" baseline="0" dirty="0"/>
              <a:t>We will contact you about 30 days in advance to set up the visit.</a:t>
            </a:r>
            <a:endParaRPr lang="en-US" dirty="0"/>
          </a:p>
        </p:txBody>
      </p:sp>
      <p:sp>
        <p:nvSpPr>
          <p:cNvPr id="4" name="Slide Number Placeholder 3"/>
          <p:cNvSpPr>
            <a:spLocks noGrp="1"/>
          </p:cNvSpPr>
          <p:nvPr>
            <p:ph type="sldNum" sz="quarter" idx="10"/>
          </p:nvPr>
        </p:nvSpPr>
        <p:spPr/>
        <p:txBody>
          <a:bodyPr/>
          <a:lstStyle/>
          <a:p>
            <a:fld id="{5619BF30-7598-4B00-8302-A0D36BFFF3E6}" type="slidenum">
              <a:rPr lang="en-US" smtClean="0"/>
              <a:t>50</a:t>
            </a:fld>
            <a:endParaRPr lang="en-US"/>
          </a:p>
        </p:txBody>
      </p:sp>
    </p:spTree>
    <p:extLst>
      <p:ext uri="{BB962C8B-B14F-4D97-AF65-F5344CB8AC3E}">
        <p14:creationId xmlns:p14="http://schemas.microsoft.com/office/powerpoint/2010/main" val="302095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t>
            </a:r>
          </a:p>
        </p:txBody>
      </p:sp>
      <p:sp>
        <p:nvSpPr>
          <p:cNvPr id="4" name="Slide Number Placeholder 3"/>
          <p:cNvSpPr>
            <a:spLocks noGrp="1"/>
          </p:cNvSpPr>
          <p:nvPr>
            <p:ph type="sldNum" sz="quarter" idx="10"/>
          </p:nvPr>
        </p:nvSpPr>
        <p:spPr/>
        <p:txBody>
          <a:bodyPr/>
          <a:lstStyle/>
          <a:p>
            <a:fld id="{1A1E34D1-A442-414F-844B-29B85EB165BE}"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54293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62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642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510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651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513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522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58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Official logo and cover slide of Minnesota Employment and Economic Development." title="Minnesota Employment and Economic Developmen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hasCustomPrompt="1"/>
          </p:nvPr>
        </p:nvSpPr>
        <p:spPr>
          <a:xfrm>
            <a:off x="473529" y="3591378"/>
            <a:ext cx="8077200" cy="800100"/>
          </a:xfrm>
        </p:spPr>
        <p:txBody>
          <a:bodyPr>
            <a:normAutofit/>
          </a:bodyPr>
          <a:lstStyle>
            <a:lvl1pPr algn="ctr">
              <a:defRPr sz="3600" b="1">
                <a:solidFill>
                  <a:srgbClr val="003865"/>
                </a:solidFill>
              </a:defRPr>
            </a:lvl1pPr>
          </a:lstStyle>
          <a:p>
            <a:r>
              <a:rPr lang="en-US" dirty="0"/>
              <a:t>SFY 2017 Equity Grants</a:t>
            </a:r>
            <a:br>
              <a:rPr lang="en-US" dirty="0"/>
            </a:br>
            <a:r>
              <a:rPr lang="en-US" dirty="0"/>
              <a:t>Youth At Work Competitive Grants Webinar</a:t>
            </a:r>
          </a:p>
        </p:txBody>
      </p:sp>
      <p:sp>
        <p:nvSpPr>
          <p:cNvPr id="3" name="Subtitle 2"/>
          <p:cNvSpPr>
            <a:spLocks noGrp="1"/>
          </p:cNvSpPr>
          <p:nvPr>
            <p:ph type="subTitle" idx="1" hasCustomPrompt="1"/>
          </p:nvPr>
        </p:nvSpPr>
        <p:spPr>
          <a:xfrm>
            <a:off x="457200" y="5059135"/>
            <a:ext cx="8077200" cy="762000"/>
          </a:xfrm>
        </p:spPr>
        <p:txBody>
          <a:bodyPr>
            <a:normAutofit/>
          </a:bodyPr>
          <a:lstStyle>
            <a:lvl1pPr marL="0" indent="0" algn="ctr">
              <a:buNone/>
              <a:defRPr sz="2400">
                <a:solidFill>
                  <a:srgbClr val="0038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DEED Office of Youth Development</a:t>
            </a:r>
          </a:p>
          <a:p>
            <a:r>
              <a:rPr lang="en-US" dirty="0"/>
              <a:t>September 7, 2016</a:t>
            </a:r>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015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ackground slide image with Minnesota Employment and Economic Development logo in lower right corner" title="Background image an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609600"/>
            <a:ext cx="8229600" cy="990600"/>
          </a:xfrm>
        </p:spPr>
        <p:txBody>
          <a:bodyPr>
            <a:normAutofit/>
          </a:bodyPr>
          <a:lstStyle>
            <a:lvl1pPr algn="l">
              <a:defRPr sz="38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2057400"/>
            <a:ext cx="8229600" cy="4826267"/>
          </a:xfrm>
        </p:spPr>
        <p:txBody>
          <a:bodyPr/>
          <a:lstStyle>
            <a:lvl1pPr>
              <a:buClr>
                <a:schemeClr val="accent3"/>
              </a:buClr>
              <a:defRPr>
                <a:solidFill>
                  <a:srgbClr val="003865"/>
                </a:solidFill>
              </a:defRPr>
            </a:lvl1pPr>
            <a:lvl2pPr>
              <a:buClr>
                <a:schemeClr val="accent3"/>
              </a:buClr>
              <a:defRPr>
                <a:solidFill>
                  <a:srgbClr val="003865"/>
                </a:solidFill>
              </a:defRPr>
            </a:lvl2pPr>
            <a:lvl3pPr>
              <a:buClr>
                <a:schemeClr val="accent3"/>
              </a:buClr>
              <a:defRPr>
                <a:solidFill>
                  <a:srgbClr val="003865"/>
                </a:solidFill>
              </a:defRPr>
            </a:lvl3pPr>
            <a:lvl4pPr>
              <a:buClr>
                <a:schemeClr val="accent3"/>
              </a:buClr>
              <a:defRPr>
                <a:solidFill>
                  <a:srgbClr val="003865"/>
                </a:solidFill>
              </a:defRPr>
            </a:lvl4pPr>
            <a:lvl5pPr>
              <a:buClr>
                <a:schemeClr val="accent3"/>
              </a:buClr>
              <a:defRPr>
                <a:solidFill>
                  <a:srgbClr val="0038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6492875"/>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 y="6492875"/>
            <a:ext cx="2667000" cy="365125"/>
          </a:xfrm>
        </p:spPr>
        <p:txBody>
          <a:bodyPr/>
          <a:lstStyle>
            <a:lvl1pPr algn="l">
              <a:defRPr/>
            </a:lvl1pPr>
          </a:lstStyle>
          <a:p>
            <a:fld id="{EBFF2294-7853-4F86-BD16-9D9D7D8571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2623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03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386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rgbClr val="003864"/>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8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961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552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812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823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848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030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259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Official logo and cover slide of Minnesota Employment and Economic Development." title="Minnesota Employment and Economic Developmen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hasCustomPrompt="1"/>
          </p:nvPr>
        </p:nvSpPr>
        <p:spPr>
          <a:xfrm>
            <a:off x="473529" y="3591378"/>
            <a:ext cx="8077200" cy="800100"/>
          </a:xfrm>
        </p:spPr>
        <p:txBody>
          <a:bodyPr>
            <a:normAutofit/>
          </a:bodyPr>
          <a:lstStyle>
            <a:lvl1pPr algn="ctr">
              <a:defRPr sz="3600" b="1">
                <a:solidFill>
                  <a:srgbClr val="003865"/>
                </a:solidFill>
              </a:defRPr>
            </a:lvl1pPr>
          </a:lstStyle>
          <a:p>
            <a:r>
              <a:rPr lang="en-US" dirty="0"/>
              <a:t>SFY 2017 Equity Grants</a:t>
            </a:r>
            <a:br>
              <a:rPr lang="en-US" dirty="0"/>
            </a:br>
            <a:r>
              <a:rPr lang="en-US" dirty="0"/>
              <a:t>Youth At Work Competitive Grants Webinar</a:t>
            </a:r>
          </a:p>
        </p:txBody>
      </p:sp>
      <p:sp>
        <p:nvSpPr>
          <p:cNvPr id="3" name="Subtitle 2"/>
          <p:cNvSpPr>
            <a:spLocks noGrp="1"/>
          </p:cNvSpPr>
          <p:nvPr>
            <p:ph type="subTitle" idx="1" hasCustomPrompt="1"/>
          </p:nvPr>
        </p:nvSpPr>
        <p:spPr>
          <a:xfrm>
            <a:off x="457200" y="5059135"/>
            <a:ext cx="8077200" cy="762000"/>
          </a:xfrm>
        </p:spPr>
        <p:txBody>
          <a:bodyPr>
            <a:normAutofit/>
          </a:bodyPr>
          <a:lstStyle>
            <a:lvl1pPr marL="0" indent="0" algn="ctr">
              <a:buNone/>
              <a:defRPr sz="2400">
                <a:solidFill>
                  <a:srgbClr val="0038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DEED Office of Youth Development</a:t>
            </a:r>
          </a:p>
          <a:p>
            <a:r>
              <a:rPr lang="en-US" dirty="0"/>
              <a:t>September 7, 2016</a:t>
            </a:r>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276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ackground slide image with Minnesota Employment and Economic Development logo in lower right corner" title="Background image an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609600"/>
            <a:ext cx="8229600" cy="990600"/>
          </a:xfrm>
        </p:spPr>
        <p:txBody>
          <a:bodyPr>
            <a:normAutofit/>
          </a:bodyPr>
          <a:lstStyle>
            <a:lvl1pPr algn="l">
              <a:defRPr sz="38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2057400"/>
            <a:ext cx="8229600" cy="4826267"/>
          </a:xfrm>
        </p:spPr>
        <p:txBody>
          <a:bodyPr/>
          <a:lstStyle>
            <a:lvl1pPr>
              <a:buClr>
                <a:schemeClr val="accent3"/>
              </a:buClr>
              <a:defRPr>
                <a:solidFill>
                  <a:srgbClr val="003865"/>
                </a:solidFill>
              </a:defRPr>
            </a:lvl1pPr>
            <a:lvl2pPr>
              <a:buClr>
                <a:schemeClr val="accent3"/>
              </a:buClr>
              <a:defRPr>
                <a:solidFill>
                  <a:srgbClr val="003865"/>
                </a:solidFill>
              </a:defRPr>
            </a:lvl2pPr>
            <a:lvl3pPr>
              <a:buClr>
                <a:schemeClr val="accent3"/>
              </a:buClr>
              <a:defRPr>
                <a:solidFill>
                  <a:srgbClr val="003865"/>
                </a:solidFill>
              </a:defRPr>
            </a:lvl3pPr>
            <a:lvl4pPr>
              <a:buClr>
                <a:schemeClr val="accent3"/>
              </a:buClr>
              <a:defRPr>
                <a:solidFill>
                  <a:srgbClr val="003865"/>
                </a:solidFill>
              </a:defRPr>
            </a:lvl4pPr>
            <a:lvl5pPr>
              <a:buClr>
                <a:schemeClr val="accent3"/>
              </a:buClr>
              <a:defRPr>
                <a:solidFill>
                  <a:srgbClr val="0038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6492875"/>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 y="6492875"/>
            <a:ext cx="2667000" cy="365125"/>
          </a:xfrm>
        </p:spPr>
        <p:txBody>
          <a:bodyPr/>
          <a:lstStyle>
            <a:lvl1pPr algn="l">
              <a:defRPr/>
            </a:lvl1pPr>
          </a:lstStyle>
          <a:p>
            <a:fld id="{EBFF2294-7853-4F86-BD16-9D9D7D8571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954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3864"/>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390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683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91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109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387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214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78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178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79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k object 16"/>
          <p:cNvSpPr/>
          <p:nvPr/>
        </p:nvSpPr>
        <p:spPr>
          <a:xfrm>
            <a:off x="0" y="0"/>
            <a:ext cx="9143999" cy="68579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00386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Official logo and cover slide of Minnesota Employment and Economic Development." title="Minnesota Employment and Economic Developmen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hasCustomPrompt="1"/>
          </p:nvPr>
        </p:nvSpPr>
        <p:spPr>
          <a:xfrm>
            <a:off x="473529" y="3591378"/>
            <a:ext cx="8077200" cy="800100"/>
          </a:xfrm>
        </p:spPr>
        <p:txBody>
          <a:bodyPr>
            <a:normAutofit/>
          </a:bodyPr>
          <a:lstStyle>
            <a:lvl1pPr algn="ctr">
              <a:defRPr sz="3600" b="1">
                <a:solidFill>
                  <a:srgbClr val="003865"/>
                </a:solidFill>
              </a:defRPr>
            </a:lvl1pPr>
          </a:lstStyle>
          <a:p>
            <a:r>
              <a:rPr lang="en-US" dirty="0"/>
              <a:t>SFY 2017 Equity Grants</a:t>
            </a:r>
            <a:br>
              <a:rPr lang="en-US" dirty="0"/>
            </a:br>
            <a:r>
              <a:rPr lang="en-US" dirty="0"/>
              <a:t>Youth At Work Competitive Grants Webinar</a:t>
            </a:r>
          </a:p>
        </p:txBody>
      </p:sp>
      <p:sp>
        <p:nvSpPr>
          <p:cNvPr id="3" name="Subtitle 2"/>
          <p:cNvSpPr>
            <a:spLocks noGrp="1"/>
          </p:cNvSpPr>
          <p:nvPr>
            <p:ph type="subTitle" idx="1" hasCustomPrompt="1"/>
          </p:nvPr>
        </p:nvSpPr>
        <p:spPr>
          <a:xfrm>
            <a:off x="457200" y="5059135"/>
            <a:ext cx="8077200" cy="762000"/>
          </a:xfrm>
        </p:spPr>
        <p:txBody>
          <a:bodyPr>
            <a:normAutofit/>
          </a:bodyPr>
          <a:lstStyle>
            <a:lvl1pPr marL="0" indent="0" algn="ctr">
              <a:buNone/>
              <a:defRPr sz="2400">
                <a:solidFill>
                  <a:srgbClr val="0038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DEED Office of Youth Development</a:t>
            </a:r>
          </a:p>
          <a:p>
            <a:r>
              <a:rPr lang="en-US" dirty="0"/>
              <a:t>September 7, 2016</a:t>
            </a:r>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04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ackground slide image with Minnesota Employment and Economic Development logo in lower right corner" title="Background image an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609600"/>
            <a:ext cx="8229600" cy="990600"/>
          </a:xfrm>
        </p:spPr>
        <p:txBody>
          <a:bodyPr>
            <a:normAutofit/>
          </a:bodyPr>
          <a:lstStyle>
            <a:lvl1pPr algn="l">
              <a:defRPr sz="38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2057400"/>
            <a:ext cx="8229600" cy="4826267"/>
          </a:xfrm>
        </p:spPr>
        <p:txBody>
          <a:bodyPr/>
          <a:lstStyle>
            <a:lvl1pPr>
              <a:buClr>
                <a:schemeClr val="accent3"/>
              </a:buClr>
              <a:defRPr>
                <a:solidFill>
                  <a:srgbClr val="003865"/>
                </a:solidFill>
              </a:defRPr>
            </a:lvl1pPr>
            <a:lvl2pPr>
              <a:buClr>
                <a:schemeClr val="accent3"/>
              </a:buClr>
              <a:defRPr>
                <a:solidFill>
                  <a:srgbClr val="003865"/>
                </a:solidFill>
              </a:defRPr>
            </a:lvl2pPr>
            <a:lvl3pPr>
              <a:buClr>
                <a:schemeClr val="accent3"/>
              </a:buClr>
              <a:defRPr>
                <a:solidFill>
                  <a:srgbClr val="003865"/>
                </a:solidFill>
              </a:defRPr>
            </a:lvl3pPr>
            <a:lvl4pPr>
              <a:buClr>
                <a:schemeClr val="accent3"/>
              </a:buClr>
              <a:defRPr>
                <a:solidFill>
                  <a:srgbClr val="003865"/>
                </a:solidFill>
              </a:defRPr>
            </a:lvl4pPr>
            <a:lvl5pPr>
              <a:buClr>
                <a:schemeClr val="accent3"/>
              </a:buClr>
              <a:defRPr>
                <a:solidFill>
                  <a:srgbClr val="0038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6492875"/>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6200" y="6492875"/>
            <a:ext cx="2667000" cy="365125"/>
          </a:xfrm>
        </p:spPr>
        <p:txBody>
          <a:bodyPr/>
          <a:lstStyle>
            <a:lvl1pPr algn="l">
              <a:defRPr/>
            </a:lvl1pPr>
          </a:lstStyle>
          <a:p>
            <a:fld id="{EBFF2294-7853-4F86-BD16-9D9D7D8571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974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88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425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60">
          <a:fgClr>
            <a:srgbClr val="92D050"/>
          </a:fgClr>
          <a:bgClr>
            <a:schemeClr val="bg1"/>
          </a:bgClr>
        </a:patt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63004" y="3857477"/>
            <a:ext cx="2217991" cy="574039"/>
          </a:xfrm>
          <a:prstGeom prst="rect">
            <a:avLst/>
          </a:prstGeom>
        </p:spPr>
        <p:txBody>
          <a:bodyPr wrap="square" lIns="0" tIns="0" rIns="0" bIns="0">
            <a:spAutoFit/>
          </a:bodyPr>
          <a:lstStyle>
            <a:lvl1pPr>
              <a:defRPr sz="3600" b="1" i="0">
                <a:solidFill>
                  <a:srgbClr val="003864"/>
                </a:solidFill>
                <a:latin typeface="Calibri"/>
                <a:cs typeface="Calibri"/>
              </a:defRPr>
            </a:lvl1pPr>
          </a:lstStyle>
          <a:p>
            <a:endParaRPr/>
          </a:p>
        </p:txBody>
      </p:sp>
      <p:sp>
        <p:nvSpPr>
          <p:cNvPr id="3" name="Holder 3"/>
          <p:cNvSpPr>
            <a:spLocks noGrp="1"/>
          </p:cNvSpPr>
          <p:nvPr>
            <p:ph type="body" idx="1"/>
          </p:nvPr>
        </p:nvSpPr>
        <p:spPr>
          <a:xfrm>
            <a:off x="612140" y="2258059"/>
            <a:ext cx="3843654" cy="1534160"/>
          </a:xfrm>
          <a:prstGeom prst="rect">
            <a:avLst/>
          </a:prstGeom>
        </p:spPr>
        <p:txBody>
          <a:bodyPr wrap="square" lIns="0" tIns="0" rIns="0" bIns="0">
            <a:spAutoFit/>
          </a:bodyPr>
          <a:lstStyle>
            <a:lvl1pPr>
              <a:defRPr sz="1800" b="0" i="0">
                <a:solidFill>
                  <a:srgbClr val="003864"/>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3/21/2022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60">
          <a:fgClr>
            <a:srgbClr val="92D05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6159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60">
          <a:fgClr>
            <a:srgbClr val="92D05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0617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60">
          <a:fgClr>
            <a:srgbClr val="92D05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9FA2C-8D2E-4B33-A0D5-9F137ABBEEE6}" type="datetimeFigureOut">
              <a:rPr lang="en-US" smtClean="0">
                <a:solidFill>
                  <a:prstClr val="black">
                    <a:tint val="75000"/>
                  </a:prstClr>
                </a:solidFill>
              </a:rPr>
              <a:pPr/>
              <a:t>3/21/2022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F2294-7853-4F86-BD16-9D9D7D8571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5789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ill.roberts@state.mn.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colleen.schwab@state.mn.u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mn.gov/deed/about/what-guides-us/governance/policy.jsp" TargetMode="External"/><Relationship Id="rId2" Type="http://schemas.openxmlformats.org/officeDocument/2006/relationships/hyperlink" Target="https://mn.gov/admin/government/grant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DEED.FSR@state.mn.u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mn.gov/admin/government/grants/policies-statutes-form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colleen.schwab@state.mn.us" TargetMode="External"/><Relationship Id="rId2" Type="http://schemas.openxmlformats.org/officeDocument/2006/relationships/hyperlink" Target="mailto:shannon.rolf@state.mn.u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https://mn.gov/deed/programs-services/adult-career-pathways/"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revisor.mn.gov/statutes/cite/16B.9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3514" y="3663912"/>
            <a:ext cx="6071870" cy="2044149"/>
          </a:xfrm>
          <a:prstGeom prst="rect">
            <a:avLst/>
          </a:prstGeom>
        </p:spPr>
        <p:txBody>
          <a:bodyPr vert="horz" wrap="square" lIns="0" tIns="12700" rIns="0" bIns="0" rtlCol="0">
            <a:spAutoFit/>
          </a:bodyPr>
          <a:lstStyle/>
          <a:p>
            <a:pPr algn="ctr">
              <a:lnSpc>
                <a:spcPct val="100000"/>
              </a:lnSpc>
              <a:spcBef>
                <a:spcPts val="100"/>
              </a:spcBef>
            </a:pPr>
            <a:r>
              <a:rPr sz="4400" spc="-5" dirty="0"/>
              <a:t>Grantee </a:t>
            </a:r>
            <a:r>
              <a:rPr sz="4400" dirty="0"/>
              <a:t>Financial</a:t>
            </a:r>
            <a:r>
              <a:rPr sz="4400" spc="-75" dirty="0"/>
              <a:t> </a:t>
            </a:r>
            <a:r>
              <a:rPr sz="4400" spc="-40" dirty="0"/>
              <a:t>Training</a:t>
            </a:r>
            <a:endParaRPr sz="4400" dirty="0"/>
          </a:p>
          <a:p>
            <a:pPr algn="ctr">
              <a:lnSpc>
                <a:spcPct val="100000"/>
              </a:lnSpc>
              <a:spcBef>
                <a:spcPts val="5"/>
              </a:spcBef>
            </a:pPr>
            <a:r>
              <a:rPr lang="en-US" sz="4400" dirty="0"/>
              <a:t>State FY 22-23</a:t>
            </a:r>
            <a:br>
              <a:rPr lang="en-US" sz="4400" dirty="0"/>
            </a:br>
            <a:r>
              <a:rPr lang="en-US" sz="4400" dirty="0"/>
              <a:t>March 15, 2022</a:t>
            </a:r>
            <a:endParaRPr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6678295" cy="605155"/>
          </a:xfrm>
          <a:prstGeom prst="rect">
            <a:avLst/>
          </a:prstGeom>
        </p:spPr>
        <p:txBody>
          <a:bodyPr vert="horz" wrap="square" lIns="0" tIns="13335" rIns="0" bIns="0" rtlCol="0">
            <a:spAutoFit/>
          </a:bodyPr>
          <a:lstStyle/>
          <a:p>
            <a:pPr marL="12700">
              <a:lnSpc>
                <a:spcPct val="100000"/>
              </a:lnSpc>
              <a:spcBef>
                <a:spcPts val="105"/>
              </a:spcBef>
            </a:pPr>
            <a:r>
              <a:rPr sz="3800" spc="-10" dirty="0">
                <a:solidFill>
                  <a:srgbClr val="FFFFFF"/>
                </a:solidFill>
              </a:rPr>
              <a:t>Direct </a:t>
            </a:r>
            <a:r>
              <a:rPr sz="3800" spc="5" dirty="0">
                <a:solidFill>
                  <a:srgbClr val="FFFFFF"/>
                </a:solidFill>
              </a:rPr>
              <a:t>Services </a:t>
            </a:r>
            <a:r>
              <a:rPr sz="3800" spc="-5" dirty="0">
                <a:solidFill>
                  <a:srgbClr val="FFFFFF"/>
                </a:solidFill>
              </a:rPr>
              <a:t>or </a:t>
            </a:r>
            <a:r>
              <a:rPr sz="3800" spc="-10" dirty="0">
                <a:solidFill>
                  <a:srgbClr val="FFFFFF"/>
                </a:solidFill>
              </a:rPr>
              <a:t>Career</a:t>
            </a:r>
            <a:r>
              <a:rPr sz="3800" spc="-100" dirty="0">
                <a:solidFill>
                  <a:srgbClr val="FFFFFF"/>
                </a:solidFill>
              </a:rPr>
              <a:t> </a:t>
            </a:r>
            <a:r>
              <a:rPr sz="3800" spc="5" dirty="0">
                <a:solidFill>
                  <a:srgbClr val="FFFFFF"/>
                </a:solidFill>
              </a:rPr>
              <a:t>Services</a:t>
            </a:r>
            <a:endParaRPr sz="3800"/>
          </a:p>
        </p:txBody>
      </p:sp>
      <p:sp>
        <p:nvSpPr>
          <p:cNvPr id="3" name="object 3"/>
          <p:cNvSpPr txBox="1"/>
          <p:nvPr/>
        </p:nvSpPr>
        <p:spPr>
          <a:xfrm>
            <a:off x="154939" y="1842008"/>
            <a:ext cx="8370570" cy="5368136"/>
          </a:xfrm>
          <a:prstGeom prst="rect">
            <a:avLst/>
          </a:prstGeom>
        </p:spPr>
        <p:txBody>
          <a:bodyPr vert="horz" wrap="square" lIns="0" tIns="12700" rIns="0" bIns="0" rtlCol="0">
            <a:spAutoFit/>
          </a:bodyPr>
          <a:lstStyle/>
          <a:p>
            <a:pPr marL="355600" marR="739775" indent="-342900">
              <a:lnSpc>
                <a:spcPct val="100000"/>
              </a:lnSpc>
              <a:spcBef>
                <a:spcPts val="100"/>
              </a:spcBef>
              <a:buClr>
                <a:schemeClr val="accent3">
                  <a:lumMod val="75000"/>
                </a:schemeClr>
              </a:buClr>
              <a:buFont typeface="Arial"/>
              <a:buChar char="•"/>
              <a:tabLst>
                <a:tab pos="354965" algn="l"/>
                <a:tab pos="355600" algn="l"/>
              </a:tabLst>
            </a:pPr>
            <a:r>
              <a:rPr sz="2400" spc="-5" dirty="0">
                <a:solidFill>
                  <a:srgbClr val="003864"/>
                </a:solidFill>
                <a:latin typeface="Calibri"/>
                <a:cs typeface="Calibri"/>
              </a:rPr>
              <a:t>Direct </a:t>
            </a:r>
            <a:r>
              <a:rPr sz="2400" dirty="0">
                <a:solidFill>
                  <a:srgbClr val="003864"/>
                </a:solidFill>
                <a:latin typeface="Calibri"/>
                <a:cs typeface="Calibri"/>
              </a:rPr>
              <a:t>Services </a:t>
            </a:r>
            <a:r>
              <a:rPr sz="2400" spc="-5" dirty="0">
                <a:solidFill>
                  <a:srgbClr val="003864"/>
                </a:solidFill>
                <a:latin typeface="Calibri"/>
                <a:cs typeface="Calibri"/>
              </a:rPr>
              <a:t>or Career </a:t>
            </a:r>
            <a:r>
              <a:rPr sz="2400" dirty="0">
                <a:solidFill>
                  <a:srgbClr val="003864"/>
                </a:solidFill>
                <a:latin typeface="Calibri"/>
                <a:cs typeface="Calibri"/>
              </a:rPr>
              <a:t>Services </a:t>
            </a:r>
            <a:r>
              <a:rPr sz="2400" spc="-15" dirty="0">
                <a:solidFill>
                  <a:srgbClr val="003864"/>
                </a:solidFill>
                <a:latin typeface="Calibri"/>
                <a:cs typeface="Calibri"/>
              </a:rPr>
              <a:t>are costs </a:t>
            </a:r>
            <a:r>
              <a:rPr sz="2400" spc="-10" dirty="0">
                <a:solidFill>
                  <a:srgbClr val="003864"/>
                </a:solidFill>
                <a:latin typeface="Calibri"/>
                <a:cs typeface="Calibri"/>
              </a:rPr>
              <a:t>associated </a:t>
            </a:r>
            <a:r>
              <a:rPr sz="2400" dirty="0">
                <a:solidFill>
                  <a:srgbClr val="003864"/>
                </a:solidFill>
                <a:latin typeface="Calibri"/>
                <a:cs typeface="Calibri"/>
              </a:rPr>
              <a:t>with  </a:t>
            </a:r>
            <a:r>
              <a:rPr sz="2400" spc="-10" dirty="0">
                <a:solidFill>
                  <a:srgbClr val="003864"/>
                </a:solidFill>
                <a:latin typeface="Calibri"/>
                <a:cs typeface="Calibri"/>
              </a:rPr>
              <a:t>providing </a:t>
            </a:r>
            <a:r>
              <a:rPr sz="2400" spc="-5" dirty="0">
                <a:solidFill>
                  <a:srgbClr val="003864"/>
                </a:solidFill>
                <a:latin typeface="Calibri"/>
                <a:cs typeface="Calibri"/>
              </a:rPr>
              <a:t>direct </a:t>
            </a:r>
            <a:r>
              <a:rPr sz="2400" dirty="0">
                <a:solidFill>
                  <a:srgbClr val="003864"/>
                </a:solidFill>
                <a:latin typeface="Calibri"/>
                <a:cs typeface="Calibri"/>
              </a:rPr>
              <a:t>services </a:t>
            </a:r>
            <a:r>
              <a:rPr sz="2400" spc="-15" dirty="0">
                <a:solidFill>
                  <a:srgbClr val="003864"/>
                </a:solidFill>
                <a:latin typeface="Calibri"/>
                <a:cs typeface="Calibri"/>
              </a:rPr>
              <a:t>to</a:t>
            </a:r>
            <a:r>
              <a:rPr sz="2400" spc="-35" dirty="0">
                <a:solidFill>
                  <a:srgbClr val="003864"/>
                </a:solidFill>
                <a:latin typeface="Calibri"/>
                <a:cs typeface="Calibri"/>
              </a:rPr>
              <a:t> </a:t>
            </a:r>
            <a:r>
              <a:rPr sz="2400" spc="-5" dirty="0">
                <a:solidFill>
                  <a:srgbClr val="003864"/>
                </a:solidFill>
                <a:latin typeface="Calibri"/>
                <a:cs typeface="Calibri"/>
              </a:rPr>
              <a:t>participants.</a:t>
            </a:r>
            <a:endParaRPr sz="2400" dirty="0">
              <a:latin typeface="Calibri"/>
              <a:cs typeface="Calibri"/>
            </a:endParaRPr>
          </a:p>
          <a:p>
            <a:pPr marL="355600" indent="-342900">
              <a:lnSpc>
                <a:spcPct val="100000"/>
              </a:lnSpc>
              <a:spcBef>
                <a:spcPts val="575"/>
              </a:spcBef>
              <a:buClr>
                <a:schemeClr val="accent3">
                  <a:lumMod val="75000"/>
                </a:schemeClr>
              </a:buClr>
              <a:buFont typeface="Arial"/>
              <a:buChar char="•"/>
              <a:tabLst>
                <a:tab pos="354965" algn="l"/>
                <a:tab pos="355600" algn="l"/>
              </a:tabLst>
            </a:pPr>
            <a:r>
              <a:rPr sz="2400" spc="-10" dirty="0">
                <a:solidFill>
                  <a:srgbClr val="003864"/>
                </a:solidFill>
                <a:latin typeface="Calibri"/>
                <a:cs typeface="Calibri"/>
              </a:rPr>
              <a:t>Examples </a:t>
            </a:r>
            <a:r>
              <a:rPr sz="2400" spc="-5" dirty="0">
                <a:solidFill>
                  <a:srgbClr val="003864"/>
                </a:solidFill>
                <a:latin typeface="Calibri"/>
                <a:cs typeface="Calibri"/>
              </a:rPr>
              <a:t>of such </a:t>
            </a:r>
            <a:r>
              <a:rPr sz="2400" spc="-15" dirty="0">
                <a:solidFill>
                  <a:srgbClr val="003864"/>
                </a:solidFill>
                <a:latin typeface="Calibri"/>
                <a:cs typeface="Calibri"/>
              </a:rPr>
              <a:t>costs are </a:t>
            </a:r>
            <a:r>
              <a:rPr sz="2400" spc="-10" dirty="0">
                <a:solidFill>
                  <a:srgbClr val="003864"/>
                </a:solidFill>
                <a:latin typeface="Calibri"/>
                <a:cs typeface="Calibri"/>
              </a:rPr>
              <a:t>listed</a:t>
            </a:r>
            <a:r>
              <a:rPr sz="2400" spc="-25" dirty="0">
                <a:solidFill>
                  <a:srgbClr val="003864"/>
                </a:solidFill>
                <a:latin typeface="Calibri"/>
                <a:cs typeface="Calibri"/>
              </a:rPr>
              <a:t> </a:t>
            </a:r>
            <a:r>
              <a:rPr sz="2400" spc="-5" dirty="0">
                <a:solidFill>
                  <a:srgbClr val="003864"/>
                </a:solidFill>
                <a:latin typeface="Calibri"/>
                <a:cs typeface="Calibri"/>
              </a:rPr>
              <a:t>below</a:t>
            </a:r>
            <a:r>
              <a:rPr lang="en-US" sz="2400" spc="-5" dirty="0">
                <a:solidFill>
                  <a:srgbClr val="003864"/>
                </a:solidFill>
                <a:latin typeface="Calibri"/>
                <a:cs typeface="Calibri"/>
              </a:rPr>
              <a:t> (appropriately allocated and consistently applied)</a:t>
            </a:r>
            <a:r>
              <a:rPr sz="2400" spc="-5" dirty="0">
                <a:solidFill>
                  <a:srgbClr val="003864"/>
                </a:solidFill>
                <a:latin typeface="Calibri"/>
                <a:cs typeface="Calibri"/>
              </a:rPr>
              <a:t>:</a:t>
            </a:r>
            <a:endParaRPr sz="2400" dirty="0">
              <a:latin typeface="Calibri"/>
              <a:cs typeface="Calibri"/>
            </a:endParaRPr>
          </a:p>
          <a:p>
            <a:pPr>
              <a:lnSpc>
                <a:spcPct val="100000"/>
              </a:lnSpc>
              <a:spcBef>
                <a:spcPts val="5"/>
              </a:spcBef>
              <a:buClr>
                <a:schemeClr val="accent3">
                  <a:lumMod val="75000"/>
                </a:schemeClr>
              </a:buClr>
              <a:buFont typeface="Arial"/>
              <a:buChar char="•"/>
            </a:pPr>
            <a:endParaRPr sz="3000" dirty="0">
              <a:latin typeface="Times New Roman"/>
              <a:cs typeface="Times New Roman"/>
            </a:endParaRPr>
          </a:p>
          <a:p>
            <a:pPr marL="756285" lvl="1" indent="-286385">
              <a:lnSpc>
                <a:spcPct val="100000"/>
              </a:lnSpc>
              <a:buClr>
                <a:schemeClr val="accent3">
                  <a:lumMod val="75000"/>
                </a:schemeClr>
              </a:buClr>
              <a:buFont typeface="Arial"/>
              <a:buChar char="–"/>
              <a:tabLst>
                <a:tab pos="756920" algn="l"/>
              </a:tabLst>
            </a:pPr>
            <a:r>
              <a:rPr sz="2400" spc="-5" dirty="0">
                <a:solidFill>
                  <a:srgbClr val="003864"/>
                </a:solidFill>
                <a:latin typeface="Calibri"/>
                <a:cs typeface="Calibri"/>
              </a:rPr>
              <a:t>Case </a:t>
            </a:r>
            <a:r>
              <a:rPr sz="2400" spc="-10" dirty="0">
                <a:solidFill>
                  <a:srgbClr val="003864"/>
                </a:solidFill>
                <a:latin typeface="Calibri"/>
                <a:cs typeface="Calibri"/>
              </a:rPr>
              <a:t>management/navigation </a:t>
            </a:r>
            <a:r>
              <a:rPr sz="2400" spc="-20" dirty="0">
                <a:solidFill>
                  <a:srgbClr val="003864"/>
                </a:solidFill>
                <a:latin typeface="Calibri"/>
                <a:cs typeface="Calibri"/>
              </a:rPr>
              <a:t>for </a:t>
            </a:r>
            <a:r>
              <a:rPr sz="2400" spc="-5" dirty="0">
                <a:solidFill>
                  <a:srgbClr val="003864"/>
                </a:solidFill>
                <a:latin typeface="Calibri"/>
                <a:cs typeface="Calibri"/>
              </a:rPr>
              <a:t>participants</a:t>
            </a:r>
            <a:endParaRPr sz="2400" dirty="0">
              <a:latin typeface="Calibri"/>
              <a:cs typeface="Calibri"/>
            </a:endParaRPr>
          </a:p>
          <a:p>
            <a:pPr marL="756285" lvl="1" indent="-286385">
              <a:lnSpc>
                <a:spcPct val="100000"/>
              </a:lnSpc>
              <a:spcBef>
                <a:spcPts val="575"/>
              </a:spcBef>
              <a:buClr>
                <a:schemeClr val="accent3">
                  <a:lumMod val="75000"/>
                </a:schemeClr>
              </a:buClr>
              <a:buFont typeface="Arial"/>
              <a:buChar char="–"/>
              <a:tabLst>
                <a:tab pos="756920" algn="l"/>
              </a:tabLst>
            </a:pPr>
            <a:r>
              <a:rPr sz="2400" spc="-5" dirty="0">
                <a:solidFill>
                  <a:srgbClr val="003864"/>
                </a:solidFill>
                <a:latin typeface="Calibri"/>
                <a:cs typeface="Calibri"/>
              </a:rPr>
              <a:t>Assessments</a:t>
            </a:r>
            <a:endParaRPr sz="2400" dirty="0">
              <a:latin typeface="Calibri"/>
              <a:cs typeface="Calibri"/>
            </a:endParaRPr>
          </a:p>
          <a:p>
            <a:pPr marL="756285" marR="5080" lvl="1" indent="-286385">
              <a:lnSpc>
                <a:spcPct val="100000"/>
              </a:lnSpc>
              <a:spcBef>
                <a:spcPts val="580"/>
              </a:spcBef>
              <a:buClr>
                <a:schemeClr val="accent3">
                  <a:lumMod val="75000"/>
                </a:schemeClr>
              </a:buClr>
              <a:buFont typeface="Arial"/>
              <a:buChar char="–"/>
              <a:tabLst>
                <a:tab pos="756920" algn="l"/>
              </a:tabLst>
            </a:pPr>
            <a:r>
              <a:rPr sz="2400" spc="-10" dirty="0">
                <a:solidFill>
                  <a:srgbClr val="003864"/>
                </a:solidFill>
                <a:latin typeface="Calibri"/>
                <a:cs typeface="Calibri"/>
              </a:rPr>
              <a:t>Development </a:t>
            </a:r>
            <a:r>
              <a:rPr sz="2400" spc="-5" dirty="0">
                <a:solidFill>
                  <a:srgbClr val="003864"/>
                </a:solidFill>
                <a:latin typeface="Calibri"/>
                <a:cs typeface="Calibri"/>
              </a:rPr>
              <a:t>of </a:t>
            </a:r>
            <a:r>
              <a:rPr sz="2400" dirty="0">
                <a:solidFill>
                  <a:srgbClr val="003864"/>
                </a:solidFill>
                <a:latin typeface="Calibri"/>
                <a:cs typeface="Calibri"/>
              </a:rPr>
              <a:t>the </a:t>
            </a:r>
            <a:r>
              <a:rPr sz="2400" spc="-10" dirty="0">
                <a:solidFill>
                  <a:srgbClr val="003864"/>
                </a:solidFill>
                <a:latin typeface="Calibri"/>
                <a:cs typeface="Calibri"/>
              </a:rPr>
              <a:t>participant’s </a:t>
            </a:r>
            <a:r>
              <a:rPr sz="2400" spc="-5" dirty="0">
                <a:solidFill>
                  <a:srgbClr val="003864"/>
                </a:solidFill>
                <a:latin typeface="Calibri"/>
                <a:cs typeface="Calibri"/>
              </a:rPr>
              <a:t>Individual Employment Plan  (IEP)</a:t>
            </a:r>
            <a:endParaRPr sz="2400" dirty="0">
              <a:latin typeface="Calibri"/>
              <a:cs typeface="Calibri"/>
            </a:endParaRPr>
          </a:p>
          <a:p>
            <a:pPr marL="756285" lvl="1" indent="-286385">
              <a:lnSpc>
                <a:spcPct val="100000"/>
              </a:lnSpc>
              <a:spcBef>
                <a:spcPts val="575"/>
              </a:spcBef>
              <a:buClr>
                <a:schemeClr val="accent3">
                  <a:lumMod val="75000"/>
                </a:schemeClr>
              </a:buClr>
              <a:buFont typeface="Arial"/>
              <a:buChar char="–"/>
              <a:tabLst>
                <a:tab pos="756920" algn="l"/>
              </a:tabLst>
            </a:pPr>
            <a:r>
              <a:rPr sz="2400" spc="-5" dirty="0">
                <a:solidFill>
                  <a:srgbClr val="003864"/>
                </a:solidFill>
                <a:latin typeface="Calibri"/>
                <a:cs typeface="Calibri"/>
              </a:rPr>
              <a:t>Counseling and </a:t>
            </a:r>
            <a:r>
              <a:rPr sz="2400" spc="-10" dirty="0">
                <a:solidFill>
                  <a:srgbClr val="003864"/>
                </a:solidFill>
                <a:latin typeface="Calibri"/>
                <a:cs typeface="Calibri"/>
              </a:rPr>
              <a:t>career</a:t>
            </a:r>
            <a:r>
              <a:rPr sz="2400" spc="-20" dirty="0">
                <a:solidFill>
                  <a:srgbClr val="003864"/>
                </a:solidFill>
                <a:latin typeface="Calibri"/>
                <a:cs typeface="Calibri"/>
              </a:rPr>
              <a:t> </a:t>
            </a:r>
            <a:r>
              <a:rPr sz="2400" spc="-5" dirty="0">
                <a:solidFill>
                  <a:srgbClr val="003864"/>
                </a:solidFill>
                <a:latin typeface="Calibri"/>
                <a:cs typeface="Calibri"/>
              </a:rPr>
              <a:t>planning</a:t>
            </a:r>
            <a:endParaRPr lang="en-US" sz="2400" spc="-5" dirty="0">
              <a:solidFill>
                <a:srgbClr val="003864"/>
              </a:solidFill>
              <a:latin typeface="Calibri"/>
              <a:cs typeface="Calibri"/>
            </a:endParaRPr>
          </a:p>
          <a:p>
            <a:pPr marL="756285" lvl="1" indent="-286385">
              <a:spcBef>
                <a:spcPts val="575"/>
              </a:spcBef>
              <a:buClr>
                <a:schemeClr val="accent3">
                  <a:lumMod val="75000"/>
                </a:schemeClr>
              </a:buClr>
              <a:buFont typeface="Arial"/>
              <a:buChar char="–"/>
              <a:tabLst>
                <a:tab pos="756920" algn="l"/>
              </a:tabLst>
            </a:pPr>
            <a:r>
              <a:rPr lang="en-US" sz="2400" dirty="0">
                <a:solidFill>
                  <a:srgbClr val="003864"/>
                </a:solidFill>
                <a:cs typeface="Calibri"/>
              </a:rPr>
              <a:t>Salary/fringe </a:t>
            </a:r>
            <a:r>
              <a:rPr lang="en-US" sz="2400" spc="-20" dirty="0">
                <a:solidFill>
                  <a:srgbClr val="003864"/>
                </a:solidFill>
                <a:cs typeface="Calibri"/>
              </a:rPr>
              <a:t>for staff </a:t>
            </a:r>
            <a:r>
              <a:rPr lang="en-US" sz="2400" spc="-15" dirty="0">
                <a:solidFill>
                  <a:srgbClr val="003864"/>
                </a:solidFill>
                <a:cs typeface="Calibri"/>
              </a:rPr>
              <a:t>involved </a:t>
            </a:r>
            <a:r>
              <a:rPr lang="en-US" sz="2400" dirty="0">
                <a:solidFill>
                  <a:srgbClr val="003864"/>
                </a:solidFill>
                <a:cs typeface="Calibri"/>
              </a:rPr>
              <a:t>in </a:t>
            </a:r>
            <a:r>
              <a:rPr lang="en-US" sz="2400" spc="-10" dirty="0">
                <a:solidFill>
                  <a:srgbClr val="003864"/>
                </a:solidFill>
                <a:cs typeface="Calibri"/>
              </a:rPr>
              <a:t>providing </a:t>
            </a:r>
            <a:r>
              <a:rPr lang="en-US" sz="2400" spc="-15" dirty="0">
                <a:solidFill>
                  <a:srgbClr val="003864"/>
                </a:solidFill>
                <a:cs typeface="Calibri"/>
              </a:rPr>
              <a:t>grant </a:t>
            </a:r>
            <a:r>
              <a:rPr lang="en-US" sz="2400" spc="-5" dirty="0">
                <a:solidFill>
                  <a:srgbClr val="003864"/>
                </a:solidFill>
                <a:cs typeface="Calibri"/>
              </a:rPr>
              <a:t>specific </a:t>
            </a:r>
            <a:r>
              <a:rPr lang="en-US" sz="2400" dirty="0">
                <a:solidFill>
                  <a:srgbClr val="003864"/>
                </a:solidFill>
                <a:cs typeface="Calibri"/>
              </a:rPr>
              <a:t>services </a:t>
            </a:r>
            <a:r>
              <a:rPr lang="en-US" sz="2400" spc="-15" dirty="0">
                <a:solidFill>
                  <a:srgbClr val="003864"/>
                </a:solidFill>
                <a:cs typeface="Calibri"/>
              </a:rPr>
              <a:t>to  </a:t>
            </a:r>
            <a:r>
              <a:rPr lang="en-US" sz="2400" spc="-5" dirty="0">
                <a:solidFill>
                  <a:srgbClr val="003864"/>
                </a:solidFill>
                <a:cs typeface="Calibri"/>
              </a:rPr>
              <a:t>participants</a:t>
            </a:r>
            <a:endParaRPr lang="en-US" sz="2400" dirty="0">
              <a:cs typeface="Calibri"/>
            </a:endParaRPr>
          </a:p>
          <a:p>
            <a:pPr marL="756285" lvl="1" indent="-286385">
              <a:lnSpc>
                <a:spcPct val="100000"/>
              </a:lnSpc>
              <a:spcBef>
                <a:spcPts val="575"/>
              </a:spcBef>
              <a:buClr>
                <a:srgbClr val="9BBA58"/>
              </a:buClr>
              <a:buFont typeface="Arial"/>
              <a:buChar char="–"/>
              <a:tabLst>
                <a:tab pos="756920" algn="l"/>
              </a:tabLst>
            </a:pPr>
            <a:endParaRPr sz="2400" dirty="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6680200" cy="605155"/>
          </a:xfrm>
          <a:prstGeom prst="rect">
            <a:avLst/>
          </a:prstGeom>
        </p:spPr>
        <p:txBody>
          <a:bodyPr vert="horz" wrap="square" lIns="0" tIns="13335" rIns="0" bIns="0" rtlCol="0">
            <a:spAutoFit/>
          </a:bodyPr>
          <a:lstStyle/>
          <a:p>
            <a:pPr marL="12700">
              <a:lnSpc>
                <a:spcPct val="100000"/>
              </a:lnSpc>
              <a:spcBef>
                <a:spcPts val="105"/>
              </a:spcBef>
            </a:pPr>
            <a:r>
              <a:rPr sz="3800" spc="-10" dirty="0">
                <a:solidFill>
                  <a:srgbClr val="FFFFFF"/>
                </a:solidFill>
              </a:rPr>
              <a:t>Direct </a:t>
            </a:r>
            <a:r>
              <a:rPr sz="3800" spc="5" dirty="0">
                <a:solidFill>
                  <a:srgbClr val="FFFFFF"/>
                </a:solidFill>
              </a:rPr>
              <a:t>Services </a:t>
            </a:r>
            <a:r>
              <a:rPr sz="3800" spc="-5" dirty="0">
                <a:solidFill>
                  <a:srgbClr val="FFFFFF"/>
                </a:solidFill>
              </a:rPr>
              <a:t>or </a:t>
            </a:r>
            <a:r>
              <a:rPr sz="3800" spc="-10" dirty="0">
                <a:solidFill>
                  <a:srgbClr val="FFFFFF"/>
                </a:solidFill>
              </a:rPr>
              <a:t>Career</a:t>
            </a:r>
            <a:r>
              <a:rPr sz="3800" spc="-90" dirty="0">
                <a:solidFill>
                  <a:srgbClr val="FFFFFF"/>
                </a:solidFill>
              </a:rPr>
              <a:t> </a:t>
            </a:r>
            <a:r>
              <a:rPr sz="3800" spc="5" dirty="0">
                <a:solidFill>
                  <a:srgbClr val="FFFFFF"/>
                </a:solidFill>
              </a:rPr>
              <a:t>Services</a:t>
            </a:r>
            <a:endParaRPr sz="3800"/>
          </a:p>
        </p:txBody>
      </p:sp>
      <p:sp>
        <p:nvSpPr>
          <p:cNvPr id="3" name="object 3"/>
          <p:cNvSpPr txBox="1"/>
          <p:nvPr/>
        </p:nvSpPr>
        <p:spPr>
          <a:xfrm>
            <a:off x="116839" y="1732648"/>
            <a:ext cx="8672830" cy="4602798"/>
          </a:xfrm>
          <a:prstGeom prst="rect">
            <a:avLst/>
          </a:prstGeom>
        </p:spPr>
        <p:txBody>
          <a:bodyPr vert="horz" wrap="square" lIns="0" tIns="83820" rIns="0" bIns="0" rtlCol="0">
            <a:spAutoFit/>
          </a:bodyPr>
          <a:lstStyle/>
          <a:p>
            <a:pPr marL="12700" marR="5080">
              <a:lnSpc>
                <a:spcPct val="80000"/>
              </a:lnSpc>
              <a:spcBef>
                <a:spcPts val="600"/>
              </a:spcBef>
              <a:buClr>
                <a:srgbClr val="9BBA58"/>
              </a:buClr>
              <a:tabLst>
                <a:tab pos="354965" algn="l"/>
                <a:tab pos="355600" algn="l"/>
              </a:tabLst>
            </a:pPr>
            <a:endParaRPr lang="en-US" sz="2400" spc="-10" dirty="0">
              <a:solidFill>
                <a:srgbClr val="003864"/>
              </a:solidFill>
              <a:latin typeface="Calibri"/>
              <a:cs typeface="Calibri"/>
            </a:endParaRPr>
          </a:p>
          <a:p>
            <a:pPr marL="355600" marR="113030" indent="-342900">
              <a:lnSpc>
                <a:spcPct val="80000"/>
              </a:lnSpc>
              <a:spcBef>
                <a:spcPts val="575"/>
              </a:spcBef>
              <a:buClr>
                <a:schemeClr val="accent3">
                  <a:lumMod val="75000"/>
                </a:schemeClr>
              </a:buClr>
              <a:buFont typeface="Arial"/>
              <a:buChar char="•"/>
              <a:tabLst>
                <a:tab pos="354965" algn="l"/>
                <a:tab pos="355600" algn="l"/>
              </a:tabLst>
            </a:pPr>
            <a:r>
              <a:rPr sz="2400" spc="-10" dirty="0">
                <a:solidFill>
                  <a:srgbClr val="003864"/>
                </a:solidFill>
                <a:cs typeface="Calibri"/>
              </a:rPr>
              <a:t>Staff travel for staff involved in provider</a:t>
            </a:r>
            <a:r>
              <a:rPr lang="en-US" sz="2400" spc="-10" dirty="0">
                <a:solidFill>
                  <a:srgbClr val="003864"/>
                </a:solidFill>
                <a:cs typeface="Calibri"/>
              </a:rPr>
              <a:t>'</a:t>
            </a:r>
            <a:r>
              <a:rPr sz="2400" spc="-10" dirty="0">
                <a:solidFill>
                  <a:srgbClr val="003864"/>
                </a:solidFill>
                <a:cs typeface="Calibri"/>
              </a:rPr>
              <a:t>s grant-specific services to  participants</a:t>
            </a:r>
          </a:p>
          <a:p>
            <a:pPr marL="355600" marR="643255" indent="-342900">
              <a:lnSpc>
                <a:spcPts val="2300"/>
              </a:lnSpc>
              <a:spcBef>
                <a:spcPts val="560"/>
              </a:spcBef>
              <a:buClr>
                <a:schemeClr val="accent3">
                  <a:lumMod val="75000"/>
                </a:schemeClr>
              </a:buClr>
              <a:buFont typeface="Arial"/>
              <a:buChar char="•"/>
              <a:tabLst>
                <a:tab pos="354965" algn="l"/>
                <a:tab pos="355600" algn="l"/>
              </a:tabLst>
            </a:pPr>
            <a:r>
              <a:rPr sz="2400" spc="-10" dirty="0">
                <a:solidFill>
                  <a:srgbClr val="003864"/>
                </a:solidFill>
                <a:cs typeface="Calibri"/>
              </a:rPr>
              <a:t>Staff </a:t>
            </a:r>
            <a:r>
              <a:rPr lang="en-US" sz="2400" spc="-10" dirty="0">
                <a:solidFill>
                  <a:srgbClr val="003864"/>
                </a:solidFill>
                <a:cs typeface="Calibri"/>
              </a:rPr>
              <a:t>training and development</a:t>
            </a:r>
            <a:endParaRPr sz="2400" spc="-10" dirty="0">
              <a:solidFill>
                <a:srgbClr val="003864"/>
              </a:solidFill>
              <a:cs typeface="Calibri"/>
            </a:endParaRPr>
          </a:p>
          <a:p>
            <a:pPr marL="355600" marR="586740" indent="-342900">
              <a:lnSpc>
                <a:spcPts val="2300"/>
              </a:lnSpc>
              <a:spcBef>
                <a:spcPts val="585"/>
              </a:spcBef>
              <a:buClr>
                <a:schemeClr val="accent3">
                  <a:lumMod val="75000"/>
                </a:schemeClr>
              </a:buClr>
              <a:buFont typeface="Arial"/>
              <a:buChar char="•"/>
              <a:tabLst>
                <a:tab pos="354965" algn="l"/>
                <a:tab pos="355600" algn="l"/>
              </a:tabLst>
            </a:pPr>
            <a:r>
              <a:rPr sz="2400" spc="-10" dirty="0">
                <a:solidFill>
                  <a:srgbClr val="003864"/>
                </a:solidFill>
                <a:cs typeface="Calibri"/>
              </a:rPr>
              <a:t>Short-term prevocational services</a:t>
            </a:r>
            <a:r>
              <a:rPr lang="en-US" sz="2400" spc="-10" dirty="0">
                <a:solidFill>
                  <a:srgbClr val="003864"/>
                </a:solidFill>
                <a:cs typeface="Calibri"/>
              </a:rPr>
              <a:t> and/or</a:t>
            </a:r>
            <a:r>
              <a:rPr sz="2400" spc="-10" dirty="0">
                <a:solidFill>
                  <a:srgbClr val="003864"/>
                </a:solidFill>
                <a:cs typeface="Calibri"/>
              </a:rPr>
              <a:t> work readiness skills for  participants</a:t>
            </a:r>
            <a:endParaRPr lang="en-US" sz="2400" spc="-10" dirty="0">
              <a:solidFill>
                <a:srgbClr val="003864"/>
              </a:solidFill>
              <a:cs typeface="Calibri"/>
            </a:endParaRPr>
          </a:p>
          <a:p>
            <a:pPr marL="355600" marR="643255" indent="-342900">
              <a:lnSpc>
                <a:spcPts val="2300"/>
              </a:lnSpc>
              <a:spcBef>
                <a:spcPts val="560"/>
              </a:spcBef>
              <a:buClr>
                <a:schemeClr val="accent3">
                  <a:lumMod val="75000"/>
                </a:schemeClr>
              </a:buClr>
              <a:buFont typeface="Arial"/>
              <a:buChar char="•"/>
              <a:tabLst>
                <a:tab pos="354965" algn="l"/>
                <a:tab pos="355600" algn="l"/>
              </a:tabLst>
            </a:pPr>
            <a:r>
              <a:rPr lang="en-US" sz="2400" spc="-10" dirty="0">
                <a:solidFill>
                  <a:srgbClr val="003864"/>
                </a:solidFill>
                <a:cs typeface="Calibri"/>
              </a:rPr>
              <a:t>Operating costs (related to staff providing direct/career services) (includes costs such as rent, phone, supplies, etc.)</a:t>
            </a:r>
          </a:p>
          <a:p>
            <a:pPr marL="355600" indent="-342900">
              <a:lnSpc>
                <a:spcPct val="100000"/>
              </a:lnSpc>
              <a:spcBef>
                <a:spcPts val="25"/>
              </a:spcBef>
              <a:buClr>
                <a:schemeClr val="accent3">
                  <a:lumMod val="75000"/>
                </a:schemeClr>
              </a:buClr>
              <a:buFont typeface="Arial"/>
              <a:buChar char="•"/>
              <a:tabLst>
                <a:tab pos="354965" algn="l"/>
                <a:tab pos="355600" algn="l"/>
              </a:tabLst>
            </a:pPr>
            <a:r>
              <a:rPr sz="2400" spc="-10" dirty="0">
                <a:solidFill>
                  <a:srgbClr val="003864"/>
                </a:solidFill>
                <a:cs typeface="Calibri"/>
              </a:rPr>
              <a:t>Other participant costs</a:t>
            </a:r>
            <a:endParaRPr lang="en-US" sz="2400" spc="-10" dirty="0">
              <a:solidFill>
                <a:srgbClr val="003864"/>
              </a:solidFill>
              <a:cs typeface="Calibri"/>
            </a:endParaRPr>
          </a:p>
          <a:p>
            <a:pPr marL="355600" indent="-342900">
              <a:lnSpc>
                <a:spcPct val="100000"/>
              </a:lnSpc>
              <a:spcBef>
                <a:spcPts val="25"/>
              </a:spcBef>
              <a:buClr>
                <a:srgbClr val="9BBA58"/>
              </a:buClr>
              <a:buFont typeface="Arial"/>
              <a:buChar char="•"/>
              <a:tabLst>
                <a:tab pos="354965" algn="l"/>
                <a:tab pos="355600" algn="l"/>
              </a:tabLst>
            </a:pPr>
            <a:endParaRPr sz="2400" spc="-10" dirty="0">
              <a:solidFill>
                <a:srgbClr val="003864"/>
              </a:solidFill>
              <a:cs typeface="Calibri"/>
            </a:endParaRPr>
          </a:p>
          <a:p>
            <a:pPr marL="12700" marR="327025">
              <a:lnSpc>
                <a:spcPts val="2300"/>
              </a:lnSpc>
              <a:spcBef>
                <a:spcPts val="560"/>
              </a:spcBef>
            </a:pPr>
            <a:r>
              <a:rPr sz="2400" i="1" spc="-5" dirty="0">
                <a:solidFill>
                  <a:srgbClr val="003864"/>
                </a:solidFill>
                <a:latin typeface="Calibri"/>
                <a:cs typeface="Calibri"/>
              </a:rPr>
              <a:t>Note: If </a:t>
            </a:r>
            <a:r>
              <a:rPr sz="2400" i="1" spc="-15" dirty="0">
                <a:solidFill>
                  <a:srgbClr val="003864"/>
                </a:solidFill>
                <a:latin typeface="Calibri"/>
                <a:cs typeface="Calibri"/>
              </a:rPr>
              <a:t>staff </a:t>
            </a:r>
            <a:r>
              <a:rPr sz="2400" i="1" dirty="0">
                <a:solidFill>
                  <a:srgbClr val="003864"/>
                </a:solidFill>
                <a:latin typeface="Calibri"/>
                <a:cs typeface="Calibri"/>
              </a:rPr>
              <a:t>members are </a:t>
            </a:r>
            <a:r>
              <a:rPr sz="2400" i="1" spc="-5" dirty="0">
                <a:solidFill>
                  <a:srgbClr val="003864"/>
                </a:solidFill>
                <a:latin typeface="Calibri"/>
                <a:cs typeface="Calibri"/>
              </a:rPr>
              <a:t>providing </a:t>
            </a:r>
            <a:r>
              <a:rPr sz="2400" i="1" dirty="0">
                <a:solidFill>
                  <a:srgbClr val="003864"/>
                </a:solidFill>
                <a:latin typeface="Calibri"/>
                <a:cs typeface="Calibri"/>
              </a:rPr>
              <a:t>direct </a:t>
            </a:r>
            <a:r>
              <a:rPr sz="2400" i="1" spc="-5" dirty="0">
                <a:solidFill>
                  <a:srgbClr val="003864"/>
                </a:solidFill>
                <a:latin typeface="Calibri"/>
                <a:cs typeface="Calibri"/>
              </a:rPr>
              <a:t>pre-vocational </a:t>
            </a:r>
            <a:r>
              <a:rPr sz="2400" i="1" spc="-10" dirty="0">
                <a:solidFill>
                  <a:srgbClr val="003864"/>
                </a:solidFill>
                <a:latin typeface="Calibri"/>
                <a:cs typeface="Calibri"/>
              </a:rPr>
              <a:t>customer  </a:t>
            </a:r>
            <a:r>
              <a:rPr sz="2400" i="1" dirty="0">
                <a:solidFill>
                  <a:srgbClr val="003864"/>
                </a:solidFill>
                <a:latin typeface="Calibri"/>
                <a:cs typeface="Calibri"/>
              </a:rPr>
              <a:t>trainings, then </a:t>
            </a:r>
            <a:r>
              <a:rPr sz="2400" i="1" spc="-15" dirty="0">
                <a:solidFill>
                  <a:srgbClr val="003864"/>
                </a:solidFill>
                <a:latin typeface="Calibri"/>
                <a:cs typeface="Calibri"/>
              </a:rPr>
              <a:t>staff </a:t>
            </a:r>
            <a:r>
              <a:rPr sz="2400" i="1" spc="-5" dirty="0">
                <a:solidFill>
                  <a:srgbClr val="003864"/>
                </a:solidFill>
                <a:latin typeface="Calibri"/>
                <a:cs typeface="Calibri"/>
              </a:rPr>
              <a:t>time spent </a:t>
            </a:r>
            <a:r>
              <a:rPr sz="2400" i="1" dirty="0">
                <a:solidFill>
                  <a:srgbClr val="003864"/>
                </a:solidFill>
                <a:latin typeface="Calibri"/>
                <a:cs typeface="Calibri"/>
              </a:rPr>
              <a:t>in the </a:t>
            </a:r>
            <a:r>
              <a:rPr sz="2400" i="1" spc="-5" dirty="0">
                <a:solidFill>
                  <a:srgbClr val="003864"/>
                </a:solidFill>
                <a:latin typeface="Calibri"/>
                <a:cs typeface="Calibri"/>
              </a:rPr>
              <a:t>classroom </a:t>
            </a:r>
            <a:r>
              <a:rPr sz="2400" i="1" dirty="0">
                <a:solidFill>
                  <a:srgbClr val="003864"/>
                </a:solidFill>
                <a:latin typeface="Calibri"/>
                <a:cs typeface="Calibri"/>
              </a:rPr>
              <a:t>and reasonable  </a:t>
            </a:r>
            <a:r>
              <a:rPr sz="2400" i="1" spc="-5" dirty="0">
                <a:solidFill>
                  <a:srgbClr val="003864"/>
                </a:solidFill>
                <a:latin typeface="Calibri"/>
                <a:cs typeface="Calibri"/>
              </a:rPr>
              <a:t>classroom </a:t>
            </a:r>
            <a:r>
              <a:rPr sz="2400" i="1" dirty="0">
                <a:solidFill>
                  <a:srgbClr val="003864"/>
                </a:solidFill>
                <a:latin typeface="Calibri"/>
                <a:cs typeface="Calibri"/>
              </a:rPr>
              <a:t>preparation </a:t>
            </a:r>
            <a:r>
              <a:rPr sz="2400" i="1" spc="-5" dirty="0">
                <a:solidFill>
                  <a:srgbClr val="003864"/>
                </a:solidFill>
                <a:latin typeface="Calibri"/>
                <a:cs typeface="Calibri"/>
              </a:rPr>
              <a:t>may </a:t>
            </a:r>
            <a:r>
              <a:rPr sz="2400" i="1" dirty="0">
                <a:solidFill>
                  <a:srgbClr val="003864"/>
                </a:solidFill>
                <a:latin typeface="Calibri"/>
                <a:cs typeface="Calibri"/>
              </a:rPr>
              <a:t>be billed </a:t>
            </a:r>
            <a:r>
              <a:rPr sz="2400" i="1" spc="-15" dirty="0">
                <a:solidFill>
                  <a:srgbClr val="003864"/>
                </a:solidFill>
                <a:latin typeface="Calibri"/>
                <a:cs typeface="Calibri"/>
              </a:rPr>
              <a:t>to </a:t>
            </a:r>
            <a:r>
              <a:rPr sz="2400" i="1" dirty="0">
                <a:solidFill>
                  <a:srgbClr val="003864"/>
                </a:solidFill>
                <a:latin typeface="Calibri"/>
                <a:cs typeface="Calibri"/>
              </a:rPr>
              <a:t>this</a:t>
            </a:r>
            <a:r>
              <a:rPr sz="2400" i="1" spc="-25" dirty="0">
                <a:solidFill>
                  <a:srgbClr val="003864"/>
                </a:solidFill>
                <a:latin typeface="Calibri"/>
                <a:cs typeface="Calibri"/>
              </a:rPr>
              <a:t> </a:t>
            </a:r>
            <a:r>
              <a:rPr sz="2400" i="1" spc="-20" dirty="0">
                <a:solidFill>
                  <a:srgbClr val="003864"/>
                </a:solidFill>
                <a:latin typeface="Calibri"/>
                <a:cs typeface="Calibri"/>
              </a:rPr>
              <a:t>category.</a:t>
            </a:r>
            <a:endParaRPr sz="24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2934970" cy="605155"/>
          </a:xfrm>
          <a:prstGeom prst="rect">
            <a:avLst/>
          </a:prstGeom>
        </p:spPr>
        <p:txBody>
          <a:bodyPr vert="horz" wrap="square" lIns="0" tIns="13335" rIns="0" bIns="0" rtlCol="0">
            <a:spAutoFit/>
          </a:bodyPr>
          <a:lstStyle/>
          <a:p>
            <a:pPr marL="12700">
              <a:lnSpc>
                <a:spcPct val="100000"/>
              </a:lnSpc>
              <a:spcBef>
                <a:spcPts val="105"/>
              </a:spcBef>
            </a:pPr>
            <a:r>
              <a:rPr sz="3800" spc="-10" dirty="0">
                <a:solidFill>
                  <a:srgbClr val="FFFFFF"/>
                </a:solidFill>
              </a:rPr>
              <a:t>Direct</a:t>
            </a:r>
            <a:r>
              <a:rPr sz="3800" spc="-60" dirty="0">
                <a:solidFill>
                  <a:srgbClr val="FFFFFF"/>
                </a:solidFill>
              </a:rPr>
              <a:t> </a:t>
            </a:r>
            <a:r>
              <a:rPr sz="3800" spc="-40" dirty="0">
                <a:solidFill>
                  <a:srgbClr val="FFFFFF"/>
                </a:solidFill>
              </a:rPr>
              <a:t>Training</a:t>
            </a:r>
            <a:endParaRPr sz="3800"/>
          </a:p>
        </p:txBody>
      </p:sp>
      <p:sp>
        <p:nvSpPr>
          <p:cNvPr id="3" name="object 3"/>
          <p:cNvSpPr txBox="1"/>
          <p:nvPr/>
        </p:nvSpPr>
        <p:spPr>
          <a:xfrm>
            <a:off x="154939" y="1924160"/>
            <a:ext cx="8460105" cy="3452227"/>
          </a:xfrm>
          <a:prstGeom prst="rect">
            <a:avLst/>
          </a:prstGeom>
        </p:spPr>
        <p:txBody>
          <a:bodyPr vert="horz" wrap="square" lIns="0" tIns="12700" rIns="0" bIns="0" rtlCol="0">
            <a:spAutoFit/>
          </a:bodyPr>
          <a:lstStyle/>
          <a:p>
            <a:pPr marL="355600" marR="5080" indent="-342900">
              <a:lnSpc>
                <a:spcPct val="100000"/>
              </a:lnSpc>
              <a:spcBef>
                <a:spcPts val="100"/>
              </a:spcBef>
              <a:buClr>
                <a:schemeClr val="accent3">
                  <a:lumMod val="75000"/>
                </a:schemeClr>
              </a:buClr>
              <a:buFont typeface="Arial"/>
              <a:buChar char="•"/>
              <a:tabLst>
                <a:tab pos="354965" algn="l"/>
                <a:tab pos="355600" algn="l"/>
              </a:tabLst>
            </a:pPr>
            <a:r>
              <a:rPr sz="2400" spc="-5" dirty="0">
                <a:solidFill>
                  <a:srgbClr val="003864"/>
                </a:solidFill>
                <a:latin typeface="Calibri"/>
                <a:cs typeface="Calibri"/>
              </a:rPr>
              <a:t>Direct </a:t>
            </a:r>
            <a:r>
              <a:rPr sz="2400" spc="-25" dirty="0">
                <a:solidFill>
                  <a:srgbClr val="003864"/>
                </a:solidFill>
                <a:latin typeface="Calibri"/>
                <a:cs typeface="Calibri"/>
              </a:rPr>
              <a:t>Training </a:t>
            </a:r>
            <a:r>
              <a:rPr sz="2400" spc="-5" dirty="0">
                <a:solidFill>
                  <a:srgbClr val="003864"/>
                </a:solidFill>
                <a:latin typeface="Calibri"/>
                <a:cs typeface="Calibri"/>
              </a:rPr>
              <a:t>(also called Direct </a:t>
            </a:r>
            <a:r>
              <a:rPr sz="2400" spc="-10" dirty="0">
                <a:solidFill>
                  <a:srgbClr val="003864"/>
                </a:solidFill>
                <a:latin typeface="Calibri"/>
                <a:cs typeface="Calibri"/>
              </a:rPr>
              <a:t>Customer </a:t>
            </a:r>
            <a:r>
              <a:rPr sz="2400" spc="-25" dirty="0">
                <a:solidFill>
                  <a:srgbClr val="003864"/>
                </a:solidFill>
                <a:latin typeface="Calibri"/>
                <a:cs typeface="Calibri"/>
              </a:rPr>
              <a:t>Training) </a:t>
            </a:r>
            <a:r>
              <a:rPr sz="2400" dirty="0">
                <a:solidFill>
                  <a:srgbClr val="003864"/>
                </a:solidFill>
                <a:latin typeface="Calibri"/>
                <a:cs typeface="Calibri"/>
              </a:rPr>
              <a:t>is </a:t>
            </a:r>
            <a:r>
              <a:rPr sz="2400" spc="-20" dirty="0">
                <a:solidFill>
                  <a:srgbClr val="003864"/>
                </a:solidFill>
                <a:latin typeface="Calibri"/>
                <a:cs typeface="Calibri"/>
              </a:rPr>
              <a:t>for  </a:t>
            </a:r>
            <a:r>
              <a:rPr sz="2400" spc="-5" dirty="0">
                <a:solidFill>
                  <a:srgbClr val="003864"/>
                </a:solidFill>
                <a:latin typeface="Calibri"/>
                <a:cs typeface="Calibri"/>
              </a:rPr>
              <a:t>participant tuition and </a:t>
            </a:r>
            <a:r>
              <a:rPr sz="2400" spc="-10" dirty="0">
                <a:solidFill>
                  <a:srgbClr val="003864"/>
                </a:solidFill>
                <a:latin typeface="Calibri"/>
                <a:cs typeface="Calibri"/>
              </a:rPr>
              <a:t>required books </a:t>
            </a:r>
            <a:r>
              <a:rPr sz="2400" spc="-5" dirty="0">
                <a:solidFill>
                  <a:srgbClr val="003864"/>
                </a:solidFill>
                <a:latin typeface="Calibri"/>
                <a:cs typeface="Calibri"/>
              </a:rPr>
              <a:t>and </a:t>
            </a:r>
            <a:r>
              <a:rPr sz="2400" spc="-15" dirty="0">
                <a:solidFill>
                  <a:srgbClr val="003864"/>
                </a:solidFill>
                <a:latin typeface="Calibri"/>
                <a:cs typeface="Calibri"/>
              </a:rPr>
              <a:t>fees. </a:t>
            </a:r>
            <a:r>
              <a:rPr sz="2400" spc="-10" dirty="0">
                <a:solidFill>
                  <a:srgbClr val="003864"/>
                </a:solidFill>
                <a:latin typeface="Calibri"/>
                <a:cs typeface="Calibri"/>
              </a:rPr>
              <a:t>Examples </a:t>
            </a:r>
            <a:r>
              <a:rPr sz="2400" spc="-5" dirty="0">
                <a:solidFill>
                  <a:srgbClr val="003864"/>
                </a:solidFill>
                <a:latin typeface="Calibri"/>
                <a:cs typeface="Calibri"/>
              </a:rPr>
              <a:t>of </a:t>
            </a:r>
            <a:r>
              <a:rPr sz="2400" dirty="0">
                <a:solidFill>
                  <a:srgbClr val="003864"/>
                </a:solidFill>
                <a:latin typeface="Calibri"/>
                <a:cs typeface="Calibri"/>
              </a:rPr>
              <a:t>such  </a:t>
            </a:r>
            <a:r>
              <a:rPr sz="2400" spc="-15" dirty="0">
                <a:solidFill>
                  <a:srgbClr val="003864"/>
                </a:solidFill>
                <a:latin typeface="Calibri"/>
                <a:cs typeface="Calibri"/>
              </a:rPr>
              <a:t>costs are </a:t>
            </a:r>
            <a:r>
              <a:rPr sz="2400" spc="-10" dirty="0">
                <a:solidFill>
                  <a:srgbClr val="003864"/>
                </a:solidFill>
                <a:latin typeface="Calibri"/>
                <a:cs typeface="Calibri"/>
              </a:rPr>
              <a:t>listed</a:t>
            </a:r>
            <a:r>
              <a:rPr sz="2400" spc="-15" dirty="0">
                <a:solidFill>
                  <a:srgbClr val="003864"/>
                </a:solidFill>
                <a:latin typeface="Calibri"/>
                <a:cs typeface="Calibri"/>
              </a:rPr>
              <a:t> </a:t>
            </a:r>
            <a:r>
              <a:rPr sz="2400" spc="-5" dirty="0">
                <a:solidFill>
                  <a:srgbClr val="003864"/>
                </a:solidFill>
                <a:latin typeface="Calibri"/>
                <a:cs typeface="Calibri"/>
              </a:rPr>
              <a:t>below:</a:t>
            </a:r>
            <a:endParaRPr sz="2400" dirty="0">
              <a:latin typeface="Calibri"/>
              <a:cs typeface="Calibri"/>
            </a:endParaRPr>
          </a:p>
          <a:p>
            <a:pPr>
              <a:lnSpc>
                <a:spcPct val="100000"/>
              </a:lnSpc>
              <a:spcBef>
                <a:spcPts val="50"/>
              </a:spcBef>
              <a:buClr>
                <a:schemeClr val="accent3">
                  <a:lumMod val="75000"/>
                </a:schemeClr>
              </a:buClr>
              <a:buFont typeface="Arial"/>
              <a:buChar char="•"/>
            </a:pPr>
            <a:endParaRPr sz="3400" dirty="0">
              <a:latin typeface="Times New Roman"/>
              <a:cs typeface="Times New Roman"/>
            </a:endParaRPr>
          </a:p>
          <a:p>
            <a:pPr marL="756285" lvl="1" indent="-286385">
              <a:lnSpc>
                <a:spcPct val="100000"/>
              </a:lnSpc>
              <a:spcBef>
                <a:spcPts val="5"/>
              </a:spcBef>
              <a:buClr>
                <a:schemeClr val="accent3">
                  <a:lumMod val="75000"/>
                </a:schemeClr>
              </a:buClr>
              <a:buFont typeface="Arial"/>
              <a:buChar char="–"/>
              <a:tabLst>
                <a:tab pos="756285" algn="l"/>
                <a:tab pos="756920" algn="l"/>
              </a:tabLst>
            </a:pPr>
            <a:r>
              <a:rPr sz="2000" spc="-10" dirty="0">
                <a:solidFill>
                  <a:srgbClr val="003864"/>
                </a:solidFill>
                <a:latin typeface="Calibri"/>
                <a:cs typeface="Calibri"/>
              </a:rPr>
              <a:t>Credentialed </a:t>
            </a:r>
            <a:r>
              <a:rPr sz="2000" dirty="0">
                <a:solidFill>
                  <a:srgbClr val="003864"/>
                </a:solidFill>
                <a:latin typeface="Calibri"/>
                <a:cs typeface="Calibri"/>
              </a:rPr>
              <a:t>and </a:t>
            </a:r>
            <a:r>
              <a:rPr sz="2000" spc="-5" dirty="0">
                <a:solidFill>
                  <a:srgbClr val="003864"/>
                </a:solidFill>
                <a:latin typeface="Calibri"/>
                <a:cs typeface="Calibri"/>
              </a:rPr>
              <a:t>non-credentialed</a:t>
            </a:r>
            <a:r>
              <a:rPr sz="2000" spc="5" dirty="0">
                <a:solidFill>
                  <a:srgbClr val="003864"/>
                </a:solidFill>
                <a:latin typeface="Calibri"/>
                <a:cs typeface="Calibri"/>
              </a:rPr>
              <a:t> </a:t>
            </a:r>
            <a:r>
              <a:rPr sz="2000" spc="-5" dirty="0">
                <a:solidFill>
                  <a:srgbClr val="003864"/>
                </a:solidFill>
                <a:latin typeface="Calibri"/>
                <a:cs typeface="Calibri"/>
              </a:rPr>
              <a:t>training</a:t>
            </a:r>
            <a:endParaRPr sz="2000" dirty="0">
              <a:latin typeface="Calibri"/>
              <a:cs typeface="Calibri"/>
            </a:endParaRPr>
          </a:p>
          <a:p>
            <a:pPr marL="756285" lvl="1" indent="-286385">
              <a:lnSpc>
                <a:spcPct val="100000"/>
              </a:lnSpc>
              <a:spcBef>
                <a:spcPts val="480"/>
              </a:spcBef>
              <a:buClr>
                <a:schemeClr val="accent3">
                  <a:lumMod val="75000"/>
                </a:schemeClr>
              </a:buClr>
              <a:buFont typeface="Arial"/>
              <a:buChar char="–"/>
              <a:tabLst>
                <a:tab pos="756285" algn="l"/>
                <a:tab pos="756920" algn="l"/>
              </a:tabLst>
            </a:pPr>
            <a:r>
              <a:rPr sz="2000" spc="-10" dirty="0">
                <a:solidFill>
                  <a:srgbClr val="003864"/>
                </a:solidFill>
                <a:latin typeface="Calibri"/>
                <a:cs typeface="Calibri"/>
              </a:rPr>
              <a:t>Required books </a:t>
            </a:r>
            <a:r>
              <a:rPr sz="2000" dirty="0">
                <a:solidFill>
                  <a:srgbClr val="003864"/>
                </a:solidFill>
                <a:latin typeface="Calibri"/>
                <a:cs typeface="Calibri"/>
              </a:rPr>
              <a:t>and</a:t>
            </a:r>
            <a:r>
              <a:rPr sz="2000" spc="-15" dirty="0">
                <a:solidFill>
                  <a:srgbClr val="003864"/>
                </a:solidFill>
                <a:latin typeface="Calibri"/>
                <a:cs typeface="Calibri"/>
              </a:rPr>
              <a:t> </a:t>
            </a:r>
            <a:r>
              <a:rPr sz="2000" spc="-10" dirty="0">
                <a:solidFill>
                  <a:srgbClr val="003864"/>
                </a:solidFill>
                <a:latin typeface="Calibri"/>
                <a:cs typeface="Calibri"/>
              </a:rPr>
              <a:t>tools</a:t>
            </a:r>
            <a:endParaRPr sz="2000" dirty="0">
              <a:latin typeface="Calibri"/>
              <a:cs typeface="Calibri"/>
            </a:endParaRPr>
          </a:p>
          <a:p>
            <a:pPr marL="756285" lvl="1" indent="-286385">
              <a:lnSpc>
                <a:spcPct val="100000"/>
              </a:lnSpc>
              <a:spcBef>
                <a:spcPts val="480"/>
              </a:spcBef>
              <a:buClr>
                <a:schemeClr val="accent3">
                  <a:lumMod val="75000"/>
                </a:schemeClr>
              </a:buClr>
              <a:buFont typeface="Arial"/>
              <a:buChar char="–"/>
              <a:tabLst>
                <a:tab pos="756285" algn="l"/>
                <a:tab pos="756920" algn="l"/>
              </a:tabLst>
            </a:pPr>
            <a:r>
              <a:rPr sz="2000" spc="-10" dirty="0">
                <a:solidFill>
                  <a:srgbClr val="003864"/>
                </a:solidFill>
                <a:latin typeface="Calibri"/>
                <a:cs typeface="Calibri"/>
              </a:rPr>
              <a:t>Required </a:t>
            </a:r>
            <a:r>
              <a:rPr sz="2000" dirty="0">
                <a:solidFill>
                  <a:srgbClr val="003864"/>
                </a:solidFill>
                <a:latin typeface="Calibri"/>
                <a:cs typeface="Calibri"/>
              </a:rPr>
              <a:t>school</a:t>
            </a:r>
            <a:r>
              <a:rPr sz="2000" spc="-20" dirty="0">
                <a:solidFill>
                  <a:srgbClr val="003864"/>
                </a:solidFill>
                <a:latin typeface="Calibri"/>
                <a:cs typeface="Calibri"/>
              </a:rPr>
              <a:t> </a:t>
            </a:r>
            <a:r>
              <a:rPr sz="2000" spc="-15" dirty="0">
                <a:solidFill>
                  <a:srgbClr val="003864"/>
                </a:solidFill>
                <a:latin typeface="Calibri"/>
                <a:cs typeface="Calibri"/>
              </a:rPr>
              <a:t>fees</a:t>
            </a:r>
            <a:endParaRPr sz="2000" dirty="0">
              <a:latin typeface="Calibri"/>
              <a:cs typeface="Calibri"/>
            </a:endParaRPr>
          </a:p>
          <a:p>
            <a:pPr marL="756285" lvl="1" indent="-286385">
              <a:lnSpc>
                <a:spcPct val="100000"/>
              </a:lnSpc>
              <a:spcBef>
                <a:spcPts val="480"/>
              </a:spcBef>
              <a:buClr>
                <a:schemeClr val="accent3">
                  <a:lumMod val="75000"/>
                </a:schemeClr>
              </a:buClr>
              <a:buFont typeface="Arial"/>
              <a:buChar char="–"/>
              <a:tabLst>
                <a:tab pos="756285" algn="l"/>
                <a:tab pos="756920" algn="l"/>
              </a:tabLst>
            </a:pPr>
            <a:r>
              <a:rPr sz="2000" spc="-10" dirty="0">
                <a:solidFill>
                  <a:srgbClr val="003864"/>
                </a:solidFill>
                <a:latin typeface="Calibri"/>
                <a:cs typeface="Calibri"/>
              </a:rPr>
              <a:t>Required </a:t>
            </a:r>
            <a:r>
              <a:rPr sz="2000" spc="-5" dirty="0">
                <a:solidFill>
                  <a:srgbClr val="003864"/>
                </a:solidFill>
                <a:latin typeface="Calibri"/>
                <a:cs typeface="Calibri"/>
              </a:rPr>
              <a:t>uniforms/boots </a:t>
            </a:r>
            <a:r>
              <a:rPr sz="2000" spc="-15" dirty="0">
                <a:solidFill>
                  <a:srgbClr val="003864"/>
                </a:solidFill>
                <a:latin typeface="Calibri"/>
                <a:cs typeface="Calibri"/>
              </a:rPr>
              <a:t>for</a:t>
            </a:r>
            <a:r>
              <a:rPr sz="2000" spc="-40" dirty="0">
                <a:solidFill>
                  <a:srgbClr val="003864"/>
                </a:solidFill>
                <a:latin typeface="Calibri"/>
                <a:cs typeface="Calibri"/>
              </a:rPr>
              <a:t> </a:t>
            </a:r>
            <a:r>
              <a:rPr sz="2000" spc="-5" dirty="0">
                <a:solidFill>
                  <a:srgbClr val="003864"/>
                </a:solidFill>
                <a:latin typeface="Calibri"/>
                <a:cs typeface="Calibri"/>
              </a:rPr>
              <a:t>training</a:t>
            </a:r>
            <a:endParaRPr sz="2000" dirty="0">
              <a:latin typeface="Calibri"/>
              <a:cs typeface="Calibri"/>
            </a:endParaRPr>
          </a:p>
          <a:p>
            <a:pPr marL="756285" lvl="1" indent="-286385">
              <a:lnSpc>
                <a:spcPct val="100000"/>
              </a:lnSpc>
              <a:spcBef>
                <a:spcPts val="480"/>
              </a:spcBef>
              <a:buClr>
                <a:schemeClr val="accent3">
                  <a:lumMod val="75000"/>
                </a:schemeClr>
              </a:buClr>
              <a:buFont typeface="Arial"/>
              <a:buChar char="–"/>
              <a:tabLst>
                <a:tab pos="756285" algn="l"/>
                <a:tab pos="756920" algn="l"/>
              </a:tabLst>
            </a:pPr>
            <a:r>
              <a:rPr sz="2000" spc="-10" dirty="0">
                <a:solidFill>
                  <a:srgbClr val="003864"/>
                </a:solidFill>
                <a:latin typeface="Calibri"/>
                <a:cs typeface="Calibri"/>
              </a:rPr>
              <a:t>Participant wages </a:t>
            </a:r>
            <a:r>
              <a:rPr sz="2000" dirty="0">
                <a:solidFill>
                  <a:srgbClr val="003864"/>
                </a:solidFill>
                <a:latin typeface="Calibri"/>
                <a:cs typeface="Calibri"/>
              </a:rPr>
              <a:t>and </a:t>
            </a:r>
            <a:r>
              <a:rPr sz="2000" spc="-5" dirty="0">
                <a:solidFill>
                  <a:srgbClr val="003864"/>
                </a:solidFill>
                <a:latin typeface="Calibri"/>
                <a:cs typeface="Calibri"/>
              </a:rPr>
              <a:t>fringe benefits </a:t>
            </a:r>
            <a:r>
              <a:rPr sz="2000" spc="-15" dirty="0">
                <a:solidFill>
                  <a:srgbClr val="003864"/>
                </a:solidFill>
                <a:latin typeface="Calibri"/>
                <a:cs typeface="Calibri"/>
              </a:rPr>
              <a:t>related to </a:t>
            </a:r>
            <a:r>
              <a:rPr sz="2000" spc="-10" dirty="0">
                <a:solidFill>
                  <a:srgbClr val="003864"/>
                </a:solidFill>
                <a:latin typeface="Calibri"/>
                <a:cs typeface="Calibri"/>
              </a:rPr>
              <a:t>work</a:t>
            </a:r>
            <a:r>
              <a:rPr sz="2000" spc="90" dirty="0">
                <a:solidFill>
                  <a:srgbClr val="003864"/>
                </a:solidFill>
                <a:latin typeface="Calibri"/>
                <a:cs typeface="Calibri"/>
              </a:rPr>
              <a:t> </a:t>
            </a:r>
            <a:r>
              <a:rPr sz="2000" spc="-5" dirty="0">
                <a:solidFill>
                  <a:srgbClr val="003864"/>
                </a:solidFill>
                <a:latin typeface="Calibri"/>
                <a:cs typeface="Calibri"/>
              </a:rPr>
              <a:t>experience</a:t>
            </a:r>
            <a:endParaRPr sz="20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2934970" cy="605155"/>
          </a:xfrm>
          <a:prstGeom prst="rect">
            <a:avLst/>
          </a:prstGeom>
        </p:spPr>
        <p:txBody>
          <a:bodyPr vert="horz" wrap="square" lIns="0" tIns="13335" rIns="0" bIns="0" rtlCol="0">
            <a:spAutoFit/>
          </a:bodyPr>
          <a:lstStyle/>
          <a:p>
            <a:pPr marL="12700">
              <a:lnSpc>
                <a:spcPct val="100000"/>
              </a:lnSpc>
              <a:spcBef>
                <a:spcPts val="105"/>
              </a:spcBef>
            </a:pPr>
            <a:r>
              <a:rPr sz="3800" spc="-10" dirty="0">
                <a:solidFill>
                  <a:srgbClr val="FFFFFF"/>
                </a:solidFill>
              </a:rPr>
              <a:t>Direct</a:t>
            </a:r>
            <a:r>
              <a:rPr sz="3800" spc="-60" dirty="0">
                <a:solidFill>
                  <a:srgbClr val="FFFFFF"/>
                </a:solidFill>
              </a:rPr>
              <a:t> </a:t>
            </a:r>
            <a:r>
              <a:rPr sz="3800" spc="-40" dirty="0">
                <a:solidFill>
                  <a:srgbClr val="FFFFFF"/>
                </a:solidFill>
              </a:rPr>
              <a:t>Training</a:t>
            </a:r>
            <a:endParaRPr sz="3800"/>
          </a:p>
        </p:txBody>
      </p:sp>
      <p:sp>
        <p:nvSpPr>
          <p:cNvPr id="3" name="object 3"/>
          <p:cNvSpPr txBox="1"/>
          <p:nvPr/>
        </p:nvSpPr>
        <p:spPr>
          <a:xfrm>
            <a:off x="191495" y="1778845"/>
            <a:ext cx="8512175" cy="4532651"/>
          </a:xfrm>
          <a:prstGeom prst="rect">
            <a:avLst/>
          </a:prstGeom>
        </p:spPr>
        <p:txBody>
          <a:bodyPr vert="horz" wrap="square" lIns="0" tIns="79375" rIns="0" bIns="0" rtlCol="0">
            <a:spAutoFit/>
          </a:bodyPr>
          <a:lstStyle/>
          <a:p>
            <a:pPr marL="355600" indent="-342900">
              <a:lnSpc>
                <a:spcPct val="100000"/>
              </a:lnSpc>
              <a:spcBef>
                <a:spcPts val="625"/>
              </a:spcBef>
              <a:buClr>
                <a:schemeClr val="accent3">
                  <a:lumMod val="75000"/>
                </a:schemeClr>
              </a:buClr>
              <a:buFont typeface="Arial"/>
              <a:buChar char="•"/>
              <a:tabLst>
                <a:tab pos="354965" algn="l"/>
                <a:tab pos="355600" algn="l"/>
              </a:tabLst>
            </a:pPr>
            <a:r>
              <a:rPr sz="2000" spc="-5" dirty="0">
                <a:solidFill>
                  <a:srgbClr val="003864"/>
                </a:solidFill>
                <a:latin typeface="Calibri"/>
                <a:cs typeface="Calibri"/>
              </a:rPr>
              <a:t>If </a:t>
            </a:r>
            <a:r>
              <a:rPr sz="2000" spc="-20" dirty="0">
                <a:solidFill>
                  <a:srgbClr val="003864"/>
                </a:solidFill>
                <a:latin typeface="Calibri"/>
                <a:cs typeface="Calibri"/>
              </a:rPr>
              <a:t>staff </a:t>
            </a:r>
            <a:r>
              <a:rPr lang="en-US" sz="2000" spc="-20" dirty="0">
                <a:solidFill>
                  <a:srgbClr val="003864"/>
                </a:solidFill>
                <a:latin typeface="Calibri"/>
                <a:cs typeface="Calibri"/>
              </a:rPr>
              <a:t>or contractors </a:t>
            </a:r>
            <a:r>
              <a:rPr sz="2000" spc="-10" dirty="0">
                <a:solidFill>
                  <a:srgbClr val="003864"/>
                </a:solidFill>
                <a:latin typeface="Calibri"/>
                <a:cs typeface="Calibri"/>
              </a:rPr>
              <a:t>are providing direct </a:t>
            </a:r>
            <a:r>
              <a:rPr sz="2000" spc="-5" dirty="0">
                <a:solidFill>
                  <a:srgbClr val="003864"/>
                </a:solidFill>
                <a:latin typeface="Calibri"/>
                <a:cs typeface="Calibri"/>
              </a:rPr>
              <a:t>non-credentialed or credentialed </a:t>
            </a:r>
            <a:r>
              <a:rPr sz="2000" spc="-10" dirty="0">
                <a:solidFill>
                  <a:srgbClr val="003864"/>
                </a:solidFill>
                <a:latin typeface="Calibri"/>
                <a:cs typeface="Calibri"/>
              </a:rPr>
              <a:t>customer</a:t>
            </a:r>
            <a:r>
              <a:rPr sz="2000" spc="130" dirty="0">
                <a:solidFill>
                  <a:srgbClr val="003864"/>
                </a:solidFill>
                <a:latin typeface="Calibri"/>
                <a:cs typeface="Calibri"/>
              </a:rPr>
              <a:t> </a:t>
            </a:r>
            <a:r>
              <a:rPr sz="2000" spc="-5" dirty="0">
                <a:solidFill>
                  <a:srgbClr val="003864"/>
                </a:solidFill>
                <a:latin typeface="Calibri"/>
                <a:cs typeface="Calibri"/>
              </a:rPr>
              <a:t>training:</a:t>
            </a:r>
            <a:endParaRPr sz="2000" dirty="0">
              <a:latin typeface="Calibri"/>
              <a:cs typeface="Calibri"/>
            </a:endParaRPr>
          </a:p>
          <a:p>
            <a:pPr marL="756285" marR="117475" lvl="1" indent="-286385">
              <a:lnSpc>
                <a:spcPct val="100000"/>
              </a:lnSpc>
              <a:spcBef>
                <a:spcPts val="409"/>
              </a:spcBef>
              <a:buClr>
                <a:schemeClr val="accent3">
                  <a:lumMod val="75000"/>
                </a:schemeClr>
              </a:buClr>
              <a:buFont typeface="Arial"/>
              <a:buChar char="–"/>
              <a:tabLst>
                <a:tab pos="756285" algn="l"/>
                <a:tab pos="756920" algn="l"/>
              </a:tabLst>
            </a:pPr>
            <a:r>
              <a:rPr spc="-15" dirty="0">
                <a:solidFill>
                  <a:srgbClr val="003864"/>
                </a:solidFill>
                <a:latin typeface="Calibri"/>
                <a:cs typeface="Calibri"/>
              </a:rPr>
              <a:t>Staff </a:t>
            </a:r>
            <a:r>
              <a:rPr spc="-5" dirty="0">
                <a:solidFill>
                  <a:srgbClr val="003864"/>
                </a:solidFill>
                <a:latin typeface="Calibri"/>
                <a:cs typeface="Calibri"/>
              </a:rPr>
              <a:t>time</a:t>
            </a:r>
            <a:r>
              <a:rPr lang="en-US" spc="-5" dirty="0">
                <a:solidFill>
                  <a:srgbClr val="003864"/>
                </a:solidFill>
                <a:latin typeface="Calibri"/>
                <a:cs typeface="Calibri"/>
              </a:rPr>
              <a:t> or contractors</a:t>
            </a:r>
            <a:r>
              <a:rPr spc="-5" dirty="0">
                <a:solidFill>
                  <a:srgbClr val="003864"/>
                </a:solidFill>
                <a:latin typeface="Calibri"/>
                <a:cs typeface="Calibri"/>
              </a:rPr>
              <a:t> </a:t>
            </a:r>
            <a:r>
              <a:rPr spc="-10" dirty="0">
                <a:solidFill>
                  <a:srgbClr val="003864"/>
                </a:solidFill>
                <a:latin typeface="Calibri"/>
                <a:cs typeface="Calibri"/>
              </a:rPr>
              <a:t>spent </a:t>
            </a:r>
            <a:r>
              <a:rPr dirty="0">
                <a:solidFill>
                  <a:srgbClr val="003864"/>
                </a:solidFill>
                <a:latin typeface="Calibri"/>
                <a:cs typeface="Calibri"/>
              </a:rPr>
              <a:t>in </a:t>
            </a:r>
            <a:r>
              <a:rPr spc="-5" dirty="0">
                <a:solidFill>
                  <a:srgbClr val="003864"/>
                </a:solidFill>
                <a:latin typeface="Calibri"/>
                <a:cs typeface="Calibri"/>
              </a:rPr>
              <a:t>the </a:t>
            </a:r>
            <a:r>
              <a:rPr spc="-10" dirty="0">
                <a:solidFill>
                  <a:srgbClr val="003864"/>
                </a:solidFill>
                <a:latin typeface="Calibri"/>
                <a:cs typeface="Calibri"/>
              </a:rPr>
              <a:t>classroom </a:t>
            </a:r>
            <a:r>
              <a:rPr spc="-5" dirty="0">
                <a:solidFill>
                  <a:srgbClr val="003864"/>
                </a:solidFill>
                <a:latin typeface="Calibri"/>
                <a:cs typeface="Calibri"/>
              </a:rPr>
              <a:t>and </a:t>
            </a:r>
            <a:r>
              <a:rPr spc="-10" dirty="0">
                <a:solidFill>
                  <a:srgbClr val="003864"/>
                </a:solidFill>
                <a:latin typeface="Calibri"/>
                <a:cs typeface="Calibri"/>
              </a:rPr>
              <a:t>reasonable classroom preparation </a:t>
            </a:r>
            <a:r>
              <a:rPr spc="-15" dirty="0">
                <a:solidFill>
                  <a:srgbClr val="003864"/>
                </a:solidFill>
                <a:latin typeface="Calibri"/>
                <a:cs typeface="Calibri"/>
              </a:rPr>
              <a:t>may </a:t>
            </a:r>
            <a:r>
              <a:rPr spc="-5" dirty="0">
                <a:solidFill>
                  <a:srgbClr val="003864"/>
                </a:solidFill>
                <a:latin typeface="Calibri"/>
                <a:cs typeface="Calibri"/>
              </a:rPr>
              <a:t>be </a:t>
            </a:r>
            <a:r>
              <a:rPr dirty="0">
                <a:solidFill>
                  <a:srgbClr val="003864"/>
                </a:solidFill>
                <a:latin typeface="Calibri"/>
                <a:cs typeface="Calibri"/>
              </a:rPr>
              <a:t>billed </a:t>
            </a:r>
            <a:r>
              <a:rPr spc="-10" dirty="0">
                <a:solidFill>
                  <a:srgbClr val="003864"/>
                </a:solidFill>
                <a:latin typeface="Calibri"/>
                <a:cs typeface="Calibri"/>
              </a:rPr>
              <a:t>to </a:t>
            </a:r>
            <a:r>
              <a:rPr dirty="0">
                <a:solidFill>
                  <a:srgbClr val="003864"/>
                </a:solidFill>
                <a:latin typeface="Calibri"/>
                <a:cs typeface="Calibri"/>
              </a:rPr>
              <a:t>this  </a:t>
            </a:r>
            <a:r>
              <a:rPr spc="-10" dirty="0">
                <a:solidFill>
                  <a:srgbClr val="003864"/>
                </a:solidFill>
                <a:latin typeface="Calibri"/>
                <a:cs typeface="Calibri"/>
              </a:rPr>
              <a:t>category</a:t>
            </a:r>
            <a:endParaRPr dirty="0">
              <a:latin typeface="Calibri"/>
              <a:cs typeface="Calibri"/>
            </a:endParaRPr>
          </a:p>
          <a:p>
            <a:pPr lvl="1">
              <a:lnSpc>
                <a:spcPct val="100000"/>
              </a:lnSpc>
              <a:buClr>
                <a:schemeClr val="accent3">
                  <a:lumMod val="75000"/>
                </a:schemeClr>
              </a:buClr>
              <a:buFont typeface="Arial"/>
              <a:buChar char="–"/>
            </a:pPr>
            <a:endParaRPr sz="1600" dirty="0">
              <a:latin typeface="Times New Roman"/>
              <a:cs typeface="Times New Roman"/>
            </a:endParaRPr>
          </a:p>
          <a:p>
            <a:pPr lvl="1">
              <a:lnSpc>
                <a:spcPct val="100000"/>
              </a:lnSpc>
              <a:spcBef>
                <a:spcPts val="55"/>
              </a:spcBef>
              <a:buClr>
                <a:schemeClr val="accent3">
                  <a:lumMod val="75000"/>
                </a:schemeClr>
              </a:buClr>
              <a:buFont typeface="Arial"/>
              <a:buChar char="–"/>
            </a:pPr>
            <a:endParaRPr sz="1250" dirty="0">
              <a:latin typeface="Times New Roman"/>
              <a:cs typeface="Times New Roman"/>
            </a:endParaRPr>
          </a:p>
          <a:p>
            <a:pPr marL="355600" marR="730250" indent="-342900">
              <a:lnSpc>
                <a:spcPct val="100000"/>
              </a:lnSpc>
              <a:buClr>
                <a:schemeClr val="accent3">
                  <a:lumMod val="75000"/>
                </a:schemeClr>
              </a:buClr>
              <a:buFont typeface="Arial"/>
              <a:buChar char="•"/>
              <a:tabLst>
                <a:tab pos="354965" algn="l"/>
                <a:tab pos="355600" algn="l"/>
              </a:tabLst>
            </a:pPr>
            <a:r>
              <a:rPr sz="2000" spc="-5" dirty="0">
                <a:solidFill>
                  <a:srgbClr val="003864"/>
                </a:solidFill>
                <a:latin typeface="Calibri"/>
                <a:cs typeface="Calibri"/>
              </a:rPr>
              <a:t>Direct </a:t>
            </a:r>
            <a:r>
              <a:rPr sz="2000" spc="-25" dirty="0">
                <a:solidFill>
                  <a:srgbClr val="003864"/>
                </a:solidFill>
                <a:latin typeface="Calibri"/>
                <a:cs typeface="Calibri"/>
              </a:rPr>
              <a:t>Training </a:t>
            </a:r>
            <a:r>
              <a:rPr sz="2000" spc="-10" dirty="0">
                <a:solidFill>
                  <a:srgbClr val="003864"/>
                </a:solidFill>
                <a:latin typeface="Calibri"/>
                <a:cs typeface="Calibri"/>
              </a:rPr>
              <a:t>expenditures </a:t>
            </a:r>
            <a:r>
              <a:rPr sz="2000" spc="-5" dirty="0">
                <a:solidFill>
                  <a:srgbClr val="003864"/>
                </a:solidFill>
                <a:latin typeface="Calibri"/>
                <a:cs typeface="Calibri"/>
              </a:rPr>
              <a:t>cannot </a:t>
            </a:r>
            <a:r>
              <a:rPr sz="2000" dirty="0">
                <a:solidFill>
                  <a:srgbClr val="003864"/>
                </a:solidFill>
                <a:latin typeface="Calibri"/>
                <a:cs typeface="Calibri"/>
              </a:rPr>
              <a:t>be </a:t>
            </a:r>
            <a:r>
              <a:rPr sz="2000" spc="-10" dirty="0">
                <a:solidFill>
                  <a:srgbClr val="003864"/>
                </a:solidFill>
                <a:latin typeface="Calibri"/>
                <a:cs typeface="Calibri"/>
              </a:rPr>
              <a:t>obligated </a:t>
            </a:r>
            <a:r>
              <a:rPr sz="2000" spc="-5" dirty="0">
                <a:solidFill>
                  <a:srgbClr val="003864"/>
                </a:solidFill>
                <a:latin typeface="Calibri"/>
                <a:cs typeface="Calibri"/>
              </a:rPr>
              <a:t>or incurred:</a:t>
            </a:r>
            <a:endParaRPr sz="2000" dirty="0">
              <a:latin typeface="Calibri"/>
              <a:cs typeface="Calibri"/>
            </a:endParaRPr>
          </a:p>
          <a:p>
            <a:pPr marL="756285" lvl="1" indent="-286385">
              <a:lnSpc>
                <a:spcPct val="100000"/>
              </a:lnSpc>
              <a:spcBef>
                <a:spcPts val="414"/>
              </a:spcBef>
              <a:buClr>
                <a:schemeClr val="accent3">
                  <a:lumMod val="75000"/>
                </a:schemeClr>
              </a:buClr>
              <a:buFont typeface="Arial"/>
              <a:buChar char="–"/>
              <a:tabLst>
                <a:tab pos="756285" algn="l"/>
                <a:tab pos="756920" algn="l"/>
              </a:tabLst>
            </a:pPr>
            <a:r>
              <a:rPr spc="-5" dirty="0">
                <a:solidFill>
                  <a:srgbClr val="003864"/>
                </a:solidFill>
                <a:latin typeface="Calibri"/>
                <a:cs typeface="Calibri"/>
              </a:rPr>
              <a:t>Prior </a:t>
            </a:r>
            <a:r>
              <a:rPr spc="-10" dirty="0">
                <a:solidFill>
                  <a:srgbClr val="003864"/>
                </a:solidFill>
                <a:latin typeface="Calibri"/>
                <a:cs typeface="Calibri"/>
              </a:rPr>
              <a:t>to </a:t>
            </a:r>
            <a:r>
              <a:rPr spc="-5" dirty="0">
                <a:solidFill>
                  <a:srgbClr val="003864"/>
                </a:solidFill>
                <a:latin typeface="Calibri"/>
                <a:cs typeface="Calibri"/>
              </a:rPr>
              <a:t>the participant’s </a:t>
            </a:r>
            <a:r>
              <a:rPr spc="-25" dirty="0">
                <a:solidFill>
                  <a:srgbClr val="003864"/>
                </a:solidFill>
                <a:latin typeface="Calibri"/>
                <a:cs typeface="Calibri"/>
              </a:rPr>
              <a:t>Workforce </a:t>
            </a:r>
            <a:r>
              <a:rPr spc="-5" dirty="0">
                <a:solidFill>
                  <a:srgbClr val="003864"/>
                </a:solidFill>
                <a:latin typeface="Calibri"/>
                <a:cs typeface="Calibri"/>
              </a:rPr>
              <a:t>1 </a:t>
            </a:r>
            <a:r>
              <a:rPr spc="-10" dirty="0">
                <a:solidFill>
                  <a:srgbClr val="003864"/>
                </a:solidFill>
                <a:latin typeface="Calibri"/>
                <a:cs typeface="Calibri"/>
              </a:rPr>
              <a:t>(WF1) date </a:t>
            </a:r>
            <a:r>
              <a:rPr spc="-5" dirty="0">
                <a:solidFill>
                  <a:srgbClr val="003864"/>
                </a:solidFill>
                <a:latin typeface="Calibri"/>
                <a:cs typeface="Calibri"/>
              </a:rPr>
              <a:t>of</a:t>
            </a:r>
            <a:r>
              <a:rPr spc="140" dirty="0">
                <a:solidFill>
                  <a:srgbClr val="003864"/>
                </a:solidFill>
                <a:latin typeface="Calibri"/>
                <a:cs typeface="Calibri"/>
              </a:rPr>
              <a:t> </a:t>
            </a:r>
            <a:r>
              <a:rPr spc="-10" dirty="0">
                <a:solidFill>
                  <a:srgbClr val="003864"/>
                </a:solidFill>
                <a:latin typeface="Calibri"/>
                <a:cs typeface="Calibri"/>
              </a:rPr>
              <a:t>enrollment</a:t>
            </a:r>
            <a:endParaRPr dirty="0">
              <a:latin typeface="Calibri"/>
              <a:cs typeface="Calibri"/>
            </a:endParaRPr>
          </a:p>
          <a:p>
            <a:pPr marL="756285" marR="158115" lvl="1" indent="-286385">
              <a:lnSpc>
                <a:spcPct val="100000"/>
              </a:lnSpc>
              <a:spcBef>
                <a:spcPts val="380"/>
              </a:spcBef>
              <a:buClr>
                <a:schemeClr val="accent3">
                  <a:lumMod val="75000"/>
                </a:schemeClr>
              </a:buClr>
              <a:buFont typeface="Arial"/>
              <a:buChar char="–"/>
              <a:tabLst>
                <a:tab pos="756285" algn="l"/>
                <a:tab pos="756920" algn="l"/>
              </a:tabLst>
            </a:pPr>
            <a:r>
              <a:rPr spc="-5" dirty="0">
                <a:solidFill>
                  <a:srgbClr val="003864"/>
                </a:solidFill>
                <a:latin typeface="Calibri"/>
                <a:cs typeface="Calibri"/>
              </a:rPr>
              <a:t>Prior </a:t>
            </a:r>
            <a:r>
              <a:rPr spc="-10" dirty="0">
                <a:solidFill>
                  <a:srgbClr val="003864"/>
                </a:solidFill>
                <a:latin typeface="Calibri"/>
                <a:cs typeface="Calibri"/>
              </a:rPr>
              <a:t>to </a:t>
            </a:r>
            <a:r>
              <a:rPr spc="-5" dirty="0">
                <a:solidFill>
                  <a:srgbClr val="003864"/>
                </a:solidFill>
                <a:latin typeface="Calibri"/>
                <a:cs typeface="Calibri"/>
              </a:rPr>
              <a:t>the </a:t>
            </a:r>
            <a:r>
              <a:rPr spc="-10" dirty="0">
                <a:solidFill>
                  <a:srgbClr val="003864"/>
                </a:solidFill>
                <a:latin typeface="Calibri"/>
                <a:cs typeface="Calibri"/>
              </a:rPr>
              <a:t>date </a:t>
            </a:r>
            <a:r>
              <a:rPr spc="-5" dirty="0">
                <a:solidFill>
                  <a:srgbClr val="003864"/>
                </a:solidFill>
                <a:latin typeface="Calibri"/>
                <a:cs typeface="Calibri"/>
              </a:rPr>
              <a:t>the participant and the </a:t>
            </a:r>
            <a:r>
              <a:rPr spc="-10" dirty="0">
                <a:solidFill>
                  <a:srgbClr val="003864"/>
                </a:solidFill>
                <a:latin typeface="Calibri"/>
                <a:cs typeface="Calibri"/>
              </a:rPr>
              <a:t>case manager/counselor/navigator </a:t>
            </a:r>
            <a:r>
              <a:rPr spc="-15" dirty="0">
                <a:solidFill>
                  <a:srgbClr val="003864"/>
                </a:solidFill>
                <a:latin typeface="Calibri"/>
                <a:cs typeface="Calibri"/>
              </a:rPr>
              <a:t>have </a:t>
            </a:r>
            <a:r>
              <a:rPr spc="-5" dirty="0">
                <a:solidFill>
                  <a:srgbClr val="003864"/>
                </a:solidFill>
                <a:latin typeface="Calibri"/>
                <a:cs typeface="Calibri"/>
              </a:rPr>
              <a:t>signed and </a:t>
            </a:r>
            <a:r>
              <a:rPr spc="-10" dirty="0">
                <a:solidFill>
                  <a:srgbClr val="003864"/>
                </a:solidFill>
                <a:latin typeface="Calibri"/>
                <a:cs typeface="Calibri"/>
              </a:rPr>
              <a:t>dated </a:t>
            </a:r>
            <a:r>
              <a:rPr spc="-5" dirty="0">
                <a:solidFill>
                  <a:srgbClr val="003864"/>
                </a:solidFill>
                <a:latin typeface="Calibri"/>
                <a:cs typeface="Calibri"/>
              </a:rPr>
              <a:t>the Individual </a:t>
            </a:r>
            <a:r>
              <a:rPr spc="-10" dirty="0">
                <a:solidFill>
                  <a:srgbClr val="003864"/>
                </a:solidFill>
                <a:latin typeface="Calibri"/>
                <a:cs typeface="Calibri"/>
              </a:rPr>
              <a:t>Employment </a:t>
            </a:r>
            <a:r>
              <a:rPr spc="-5" dirty="0">
                <a:solidFill>
                  <a:srgbClr val="003864"/>
                </a:solidFill>
                <a:latin typeface="Calibri"/>
                <a:cs typeface="Calibri"/>
              </a:rPr>
              <a:t>Plan</a:t>
            </a:r>
            <a:r>
              <a:rPr spc="-20" dirty="0">
                <a:solidFill>
                  <a:srgbClr val="003864"/>
                </a:solidFill>
                <a:latin typeface="Calibri"/>
                <a:cs typeface="Calibri"/>
              </a:rPr>
              <a:t> </a:t>
            </a:r>
            <a:r>
              <a:rPr spc="-5" dirty="0">
                <a:solidFill>
                  <a:srgbClr val="003864"/>
                </a:solidFill>
                <a:latin typeface="Calibri"/>
                <a:cs typeface="Calibri"/>
              </a:rPr>
              <a:t>(IEP).</a:t>
            </a:r>
            <a:endParaRPr dirty="0">
              <a:latin typeface="Calibri"/>
              <a:cs typeface="Calibri"/>
            </a:endParaRPr>
          </a:p>
          <a:p>
            <a:pPr marL="756285" lvl="1" indent="-286385">
              <a:lnSpc>
                <a:spcPct val="100000"/>
              </a:lnSpc>
              <a:spcBef>
                <a:spcPts val="385"/>
              </a:spcBef>
              <a:buClr>
                <a:schemeClr val="accent3">
                  <a:lumMod val="75000"/>
                </a:schemeClr>
              </a:buClr>
              <a:buFont typeface="Arial"/>
              <a:buChar char="–"/>
              <a:tabLst>
                <a:tab pos="756285" algn="l"/>
                <a:tab pos="756920" algn="l"/>
              </a:tabLst>
            </a:pPr>
            <a:r>
              <a:rPr spc="-10" dirty="0">
                <a:solidFill>
                  <a:srgbClr val="003864"/>
                </a:solidFill>
                <a:latin typeface="Calibri"/>
                <a:cs typeface="Calibri"/>
              </a:rPr>
              <a:t>Direct </a:t>
            </a:r>
            <a:r>
              <a:rPr spc="-20" dirty="0">
                <a:solidFill>
                  <a:srgbClr val="003864"/>
                </a:solidFill>
                <a:latin typeface="Calibri"/>
                <a:cs typeface="Calibri"/>
              </a:rPr>
              <a:t>Training </a:t>
            </a:r>
            <a:r>
              <a:rPr spc="-10" dirty="0">
                <a:solidFill>
                  <a:srgbClr val="003864"/>
                </a:solidFill>
                <a:latin typeface="Calibri"/>
                <a:cs typeface="Calibri"/>
              </a:rPr>
              <a:t>must </a:t>
            </a:r>
            <a:r>
              <a:rPr spc="-5" dirty="0">
                <a:solidFill>
                  <a:srgbClr val="003864"/>
                </a:solidFill>
                <a:latin typeface="Calibri"/>
                <a:cs typeface="Calibri"/>
              </a:rPr>
              <a:t>be part of the participant’s</a:t>
            </a:r>
            <a:r>
              <a:rPr spc="75" dirty="0">
                <a:solidFill>
                  <a:srgbClr val="003864"/>
                </a:solidFill>
                <a:latin typeface="Calibri"/>
                <a:cs typeface="Calibri"/>
              </a:rPr>
              <a:t> </a:t>
            </a:r>
            <a:r>
              <a:rPr spc="-55" dirty="0">
                <a:solidFill>
                  <a:srgbClr val="003864"/>
                </a:solidFill>
                <a:latin typeface="Calibri"/>
                <a:cs typeface="Calibri"/>
              </a:rPr>
              <a:t>IEP.</a:t>
            </a:r>
            <a:endParaRPr dirty="0">
              <a:latin typeface="Calibri"/>
              <a:cs typeface="Calibri"/>
            </a:endParaRPr>
          </a:p>
          <a:p>
            <a:pPr marL="755650" marR="542290" lvl="1" indent="-285750">
              <a:lnSpc>
                <a:spcPct val="100000"/>
              </a:lnSpc>
              <a:spcBef>
                <a:spcPts val="385"/>
              </a:spcBef>
              <a:buClr>
                <a:schemeClr val="accent3">
                  <a:lumMod val="75000"/>
                </a:schemeClr>
              </a:buClr>
              <a:buFont typeface="Arial"/>
              <a:buChar char="–"/>
              <a:tabLst>
                <a:tab pos="756285" algn="l"/>
                <a:tab pos="756920" algn="l"/>
              </a:tabLst>
            </a:pPr>
            <a:r>
              <a:rPr dirty="0">
                <a:solidFill>
                  <a:srgbClr val="003864"/>
                </a:solidFill>
                <a:latin typeface="Calibri"/>
                <a:cs typeface="Calibri"/>
              </a:rPr>
              <a:t>All </a:t>
            </a:r>
            <a:r>
              <a:rPr spc="-10" dirty="0">
                <a:solidFill>
                  <a:srgbClr val="003864"/>
                </a:solidFill>
                <a:latin typeface="Calibri"/>
                <a:cs typeface="Calibri"/>
              </a:rPr>
              <a:t>Direct </a:t>
            </a:r>
            <a:r>
              <a:rPr spc="-20" dirty="0">
                <a:solidFill>
                  <a:srgbClr val="003864"/>
                </a:solidFill>
                <a:latin typeface="Calibri"/>
                <a:cs typeface="Calibri"/>
              </a:rPr>
              <a:t>Training </a:t>
            </a:r>
            <a:r>
              <a:rPr spc="-10" dirty="0">
                <a:solidFill>
                  <a:srgbClr val="003864"/>
                </a:solidFill>
                <a:latin typeface="Calibri"/>
                <a:cs typeface="Calibri"/>
              </a:rPr>
              <a:t>expenditures must </a:t>
            </a:r>
            <a:r>
              <a:rPr spc="-5" dirty="0">
                <a:solidFill>
                  <a:srgbClr val="003864"/>
                </a:solidFill>
                <a:latin typeface="Calibri"/>
                <a:cs typeface="Calibri"/>
              </a:rPr>
              <a:t>be </a:t>
            </a:r>
            <a:r>
              <a:rPr spc="-10" dirty="0">
                <a:solidFill>
                  <a:srgbClr val="003864"/>
                </a:solidFill>
                <a:latin typeface="Calibri"/>
                <a:cs typeface="Calibri"/>
              </a:rPr>
              <a:t>pre-approved by </a:t>
            </a:r>
            <a:r>
              <a:rPr spc="-5" dirty="0">
                <a:solidFill>
                  <a:srgbClr val="003864"/>
                </a:solidFill>
                <a:latin typeface="Calibri"/>
                <a:cs typeface="Calibri"/>
              </a:rPr>
              <a:t>the </a:t>
            </a:r>
            <a:r>
              <a:rPr spc="-10" dirty="0">
                <a:solidFill>
                  <a:srgbClr val="003864"/>
                </a:solidFill>
                <a:latin typeface="Calibri"/>
                <a:cs typeface="Calibri"/>
              </a:rPr>
              <a:t>case  </a:t>
            </a:r>
            <a:r>
              <a:rPr spc="-15" dirty="0">
                <a:solidFill>
                  <a:srgbClr val="003864"/>
                </a:solidFill>
                <a:latin typeface="Calibri"/>
                <a:cs typeface="Calibri"/>
              </a:rPr>
              <a:t>manager/counselor/navigator.</a:t>
            </a:r>
            <a:endParaRPr dirty="0">
              <a:latin typeface="Calibri"/>
              <a:cs typeface="Calibri"/>
            </a:endParaRPr>
          </a:p>
          <a:p>
            <a:pPr marL="756285" lvl="1" indent="-286385">
              <a:lnSpc>
                <a:spcPct val="100000"/>
              </a:lnSpc>
              <a:spcBef>
                <a:spcPts val="385"/>
              </a:spcBef>
              <a:buClr>
                <a:schemeClr val="accent3">
                  <a:lumMod val="75000"/>
                </a:schemeClr>
              </a:buClr>
              <a:buFont typeface="Arial"/>
              <a:buChar char="–"/>
              <a:tabLst>
                <a:tab pos="756285" algn="l"/>
                <a:tab pos="756920" algn="l"/>
              </a:tabLst>
            </a:pPr>
            <a:r>
              <a:rPr dirty="0">
                <a:solidFill>
                  <a:srgbClr val="003864"/>
                </a:solidFill>
                <a:latin typeface="Calibri"/>
                <a:cs typeface="Calibri"/>
              </a:rPr>
              <a:t>All </a:t>
            </a:r>
            <a:r>
              <a:rPr spc="-10" dirty="0">
                <a:solidFill>
                  <a:srgbClr val="003864"/>
                </a:solidFill>
                <a:latin typeface="Calibri"/>
                <a:cs typeface="Calibri"/>
              </a:rPr>
              <a:t>expenditures must </a:t>
            </a:r>
            <a:r>
              <a:rPr spc="-5" dirty="0">
                <a:solidFill>
                  <a:srgbClr val="003864"/>
                </a:solidFill>
                <a:latin typeface="Calibri"/>
                <a:cs typeface="Calibri"/>
              </a:rPr>
              <a:t>be </a:t>
            </a:r>
            <a:r>
              <a:rPr spc="-10" dirty="0">
                <a:solidFill>
                  <a:srgbClr val="003864"/>
                </a:solidFill>
                <a:latin typeface="Calibri"/>
                <a:cs typeface="Calibri"/>
              </a:rPr>
              <a:t>consistent </a:t>
            </a:r>
            <a:r>
              <a:rPr spc="-5" dirty="0">
                <a:solidFill>
                  <a:srgbClr val="003864"/>
                </a:solidFill>
                <a:latin typeface="Calibri"/>
                <a:cs typeface="Calibri"/>
              </a:rPr>
              <a:t>with the </a:t>
            </a:r>
            <a:r>
              <a:rPr spc="-25" dirty="0">
                <a:solidFill>
                  <a:srgbClr val="003864"/>
                </a:solidFill>
                <a:latin typeface="Calibri"/>
                <a:cs typeface="Calibri"/>
              </a:rPr>
              <a:t>Grantee’s </a:t>
            </a:r>
            <a:r>
              <a:rPr spc="-15" dirty="0">
                <a:solidFill>
                  <a:srgbClr val="003864"/>
                </a:solidFill>
                <a:latin typeface="Calibri"/>
                <a:cs typeface="Calibri"/>
              </a:rPr>
              <a:t>approved contract </a:t>
            </a:r>
            <a:r>
              <a:rPr spc="-5" dirty="0">
                <a:solidFill>
                  <a:srgbClr val="003864"/>
                </a:solidFill>
                <a:latin typeface="Calibri"/>
                <a:cs typeface="Calibri"/>
              </a:rPr>
              <a:t>with</a:t>
            </a:r>
            <a:r>
              <a:rPr spc="170" dirty="0">
                <a:solidFill>
                  <a:srgbClr val="003864"/>
                </a:solidFill>
                <a:latin typeface="Calibri"/>
                <a:cs typeface="Calibri"/>
              </a:rPr>
              <a:t> </a:t>
            </a:r>
            <a:r>
              <a:rPr spc="-10" dirty="0">
                <a:solidFill>
                  <a:srgbClr val="003864"/>
                </a:solidFill>
                <a:latin typeface="Calibri"/>
                <a:cs typeface="Calibri"/>
              </a:rPr>
              <a:t>DEED.</a:t>
            </a:r>
            <a:endParaRPr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3372485" cy="605155"/>
          </a:xfrm>
          <a:prstGeom prst="rect">
            <a:avLst/>
          </a:prstGeom>
        </p:spPr>
        <p:txBody>
          <a:bodyPr vert="horz" wrap="square" lIns="0" tIns="13335" rIns="0" bIns="0" rtlCol="0">
            <a:spAutoFit/>
          </a:bodyPr>
          <a:lstStyle/>
          <a:p>
            <a:pPr marL="12700">
              <a:lnSpc>
                <a:spcPct val="100000"/>
              </a:lnSpc>
              <a:spcBef>
                <a:spcPts val="105"/>
              </a:spcBef>
            </a:pPr>
            <a:r>
              <a:rPr sz="3800" spc="-5" dirty="0">
                <a:solidFill>
                  <a:srgbClr val="FFFFFF"/>
                </a:solidFill>
              </a:rPr>
              <a:t>Support</a:t>
            </a:r>
            <a:r>
              <a:rPr sz="3800" spc="-75" dirty="0">
                <a:solidFill>
                  <a:srgbClr val="FFFFFF"/>
                </a:solidFill>
              </a:rPr>
              <a:t> </a:t>
            </a:r>
            <a:r>
              <a:rPr sz="3800" spc="5" dirty="0">
                <a:solidFill>
                  <a:srgbClr val="FFFFFF"/>
                </a:solidFill>
              </a:rPr>
              <a:t>Services</a:t>
            </a:r>
            <a:endParaRPr sz="3800"/>
          </a:p>
        </p:txBody>
      </p:sp>
      <p:sp>
        <p:nvSpPr>
          <p:cNvPr id="3" name="object 3"/>
          <p:cNvSpPr txBox="1"/>
          <p:nvPr/>
        </p:nvSpPr>
        <p:spPr>
          <a:xfrm>
            <a:off x="231140" y="1918208"/>
            <a:ext cx="4098290" cy="391160"/>
          </a:xfrm>
          <a:prstGeom prst="rect">
            <a:avLst/>
          </a:prstGeom>
        </p:spPr>
        <p:txBody>
          <a:bodyPr vert="horz" wrap="square" lIns="0" tIns="12700" rIns="0" bIns="0" rtlCol="0">
            <a:spAutoFit/>
          </a:bodyPr>
          <a:lstStyle/>
          <a:p>
            <a:pPr marL="12700">
              <a:lnSpc>
                <a:spcPct val="100000"/>
              </a:lnSpc>
              <a:spcBef>
                <a:spcPts val="100"/>
              </a:spcBef>
              <a:buClr>
                <a:schemeClr val="accent3">
                  <a:lumMod val="75000"/>
                </a:schemeClr>
              </a:buClr>
              <a:tabLst>
                <a:tab pos="354965" algn="l"/>
                <a:tab pos="355600" algn="l"/>
              </a:tabLst>
            </a:pPr>
            <a:r>
              <a:rPr sz="2400" spc="-5" dirty="0">
                <a:solidFill>
                  <a:srgbClr val="003864"/>
                </a:solidFill>
                <a:latin typeface="Calibri"/>
                <a:cs typeface="Calibri"/>
              </a:rPr>
              <a:t>Support </a:t>
            </a:r>
            <a:r>
              <a:rPr sz="2400" dirty="0">
                <a:solidFill>
                  <a:srgbClr val="003864"/>
                </a:solidFill>
                <a:latin typeface="Calibri"/>
                <a:cs typeface="Calibri"/>
              </a:rPr>
              <a:t>Services </a:t>
            </a:r>
            <a:r>
              <a:rPr sz="2400" spc="-15" dirty="0">
                <a:solidFill>
                  <a:srgbClr val="003864"/>
                </a:solidFill>
                <a:latin typeface="Calibri"/>
                <a:cs typeface="Calibri"/>
              </a:rPr>
              <a:t>costs are</a:t>
            </a:r>
            <a:r>
              <a:rPr sz="2400" spc="-65" dirty="0">
                <a:solidFill>
                  <a:srgbClr val="003864"/>
                </a:solidFill>
                <a:latin typeface="Calibri"/>
                <a:cs typeface="Calibri"/>
              </a:rPr>
              <a:t> </a:t>
            </a:r>
            <a:r>
              <a:rPr sz="2400" spc="-15" dirty="0">
                <a:solidFill>
                  <a:srgbClr val="003864"/>
                </a:solidFill>
                <a:latin typeface="Calibri"/>
                <a:cs typeface="Calibri"/>
              </a:rPr>
              <a:t>for:</a:t>
            </a:r>
            <a:endParaRPr sz="2400" dirty="0">
              <a:latin typeface="Calibri"/>
              <a:cs typeface="Calibri"/>
            </a:endParaRPr>
          </a:p>
        </p:txBody>
      </p:sp>
      <p:sp>
        <p:nvSpPr>
          <p:cNvPr id="4" name="object 4"/>
          <p:cNvSpPr txBox="1"/>
          <p:nvPr/>
        </p:nvSpPr>
        <p:spPr>
          <a:xfrm>
            <a:off x="535940" y="2309368"/>
            <a:ext cx="8227060" cy="3922227"/>
          </a:xfrm>
          <a:prstGeom prst="rect">
            <a:avLst/>
          </a:prstGeom>
        </p:spPr>
        <p:txBody>
          <a:bodyPr vert="horz" wrap="square" lIns="0" tIns="61594" rIns="0" bIns="0" rtlCol="0">
            <a:spAutoFit/>
          </a:bodyPr>
          <a:lstStyle/>
          <a:p>
            <a:pPr marL="12700">
              <a:spcBef>
                <a:spcPts val="484"/>
              </a:spcBef>
              <a:buClr>
                <a:schemeClr val="accent3">
                  <a:lumMod val="75000"/>
                </a:schemeClr>
              </a:buClr>
              <a:tabLst>
                <a:tab pos="299085" algn="l"/>
                <a:tab pos="299720" algn="l"/>
              </a:tabLst>
            </a:pPr>
            <a:r>
              <a:rPr lang="en-US" sz="2400" i="1" spc="-5" dirty="0">
                <a:solidFill>
                  <a:srgbClr val="003864"/>
                </a:solidFill>
                <a:latin typeface="Calibri"/>
                <a:cs typeface="Calibri"/>
              </a:rPr>
              <a:t>Note: Participants are to be referred to community resources before incurring support service costs.</a:t>
            </a:r>
          </a:p>
          <a:p>
            <a:pPr marL="298450" indent="-285750">
              <a:lnSpc>
                <a:spcPct val="100000"/>
              </a:lnSpc>
              <a:spcBef>
                <a:spcPts val="484"/>
              </a:spcBef>
              <a:buClr>
                <a:schemeClr val="accent3">
                  <a:lumMod val="75000"/>
                </a:schemeClr>
              </a:buClr>
              <a:buFont typeface="Arial" panose="020B0604020202020204" pitchFamily="34" charset="0"/>
              <a:buChar char="•"/>
              <a:tabLst>
                <a:tab pos="299085" algn="l"/>
                <a:tab pos="299720" algn="l"/>
              </a:tabLst>
            </a:pPr>
            <a:r>
              <a:rPr sz="2400" spc="-5" dirty="0">
                <a:solidFill>
                  <a:srgbClr val="003864"/>
                </a:solidFill>
                <a:latin typeface="Calibri"/>
                <a:cs typeface="Calibri"/>
              </a:rPr>
              <a:t>Services and items </a:t>
            </a:r>
            <a:r>
              <a:rPr sz="2400" spc="-10" dirty="0">
                <a:solidFill>
                  <a:srgbClr val="003864"/>
                </a:solidFill>
                <a:latin typeface="Calibri"/>
                <a:cs typeface="Calibri"/>
              </a:rPr>
              <a:t>considered </a:t>
            </a:r>
            <a:r>
              <a:rPr sz="2400" spc="-5" dirty="0">
                <a:solidFill>
                  <a:srgbClr val="003864"/>
                </a:solidFill>
                <a:latin typeface="Calibri"/>
                <a:cs typeface="Calibri"/>
              </a:rPr>
              <a:t>necessary </a:t>
            </a:r>
            <a:r>
              <a:rPr sz="2400" spc="-15" dirty="0">
                <a:solidFill>
                  <a:srgbClr val="003864"/>
                </a:solidFill>
                <a:latin typeface="Calibri"/>
                <a:cs typeface="Calibri"/>
              </a:rPr>
              <a:t>for </a:t>
            </a:r>
            <a:r>
              <a:rPr sz="2400" spc="-5" dirty="0">
                <a:solidFill>
                  <a:srgbClr val="003864"/>
                </a:solidFill>
                <a:latin typeface="Calibri"/>
                <a:cs typeface="Calibri"/>
              </a:rPr>
              <a:t>a participant </a:t>
            </a:r>
            <a:r>
              <a:rPr sz="2400" spc="-10" dirty="0">
                <a:solidFill>
                  <a:srgbClr val="003864"/>
                </a:solidFill>
                <a:latin typeface="Calibri"/>
                <a:cs typeface="Calibri"/>
              </a:rPr>
              <a:t>to remain </a:t>
            </a:r>
            <a:r>
              <a:rPr sz="2400" dirty="0">
                <a:solidFill>
                  <a:srgbClr val="003864"/>
                </a:solidFill>
                <a:latin typeface="Calibri"/>
                <a:cs typeface="Calibri"/>
              </a:rPr>
              <a:t>in </a:t>
            </a:r>
            <a:r>
              <a:rPr sz="2400" spc="-5" dirty="0">
                <a:solidFill>
                  <a:srgbClr val="003864"/>
                </a:solidFill>
                <a:latin typeface="Calibri"/>
                <a:cs typeface="Calibri"/>
              </a:rPr>
              <a:t>the</a:t>
            </a:r>
            <a:r>
              <a:rPr sz="2400" spc="120" dirty="0">
                <a:solidFill>
                  <a:srgbClr val="003864"/>
                </a:solidFill>
                <a:latin typeface="Calibri"/>
                <a:cs typeface="Calibri"/>
              </a:rPr>
              <a:t> </a:t>
            </a:r>
            <a:r>
              <a:rPr sz="2400" spc="-15" dirty="0">
                <a:solidFill>
                  <a:srgbClr val="003864"/>
                </a:solidFill>
                <a:latin typeface="Calibri"/>
                <a:cs typeface="Calibri"/>
              </a:rPr>
              <a:t>program</a:t>
            </a:r>
            <a:endParaRPr sz="2400" dirty="0">
              <a:latin typeface="Calibri"/>
              <a:cs typeface="Calibri"/>
            </a:endParaRPr>
          </a:p>
          <a:p>
            <a:pPr marL="298450" marR="5080" indent="-285750">
              <a:lnSpc>
                <a:spcPct val="100000"/>
              </a:lnSpc>
              <a:spcBef>
                <a:spcPts val="380"/>
              </a:spcBef>
              <a:buClr>
                <a:schemeClr val="accent3">
                  <a:lumMod val="75000"/>
                </a:schemeClr>
              </a:buClr>
              <a:buFont typeface="Arial" panose="020B0604020202020204" pitchFamily="34" charset="0"/>
              <a:buChar char="•"/>
              <a:tabLst>
                <a:tab pos="299085" algn="l"/>
                <a:tab pos="299720" algn="l"/>
              </a:tabLst>
            </a:pPr>
            <a:r>
              <a:rPr sz="2400" spc="-10" dirty="0">
                <a:solidFill>
                  <a:srgbClr val="003864"/>
                </a:solidFill>
                <a:latin typeface="Calibri"/>
                <a:cs typeface="Calibri"/>
              </a:rPr>
              <a:t>Reimbursements </a:t>
            </a:r>
            <a:r>
              <a:rPr sz="2400" spc="-15" dirty="0">
                <a:solidFill>
                  <a:srgbClr val="003864"/>
                </a:solidFill>
                <a:latin typeface="Calibri"/>
                <a:cs typeface="Calibri"/>
              </a:rPr>
              <a:t>are for </a:t>
            </a:r>
            <a:r>
              <a:rPr sz="2400" spc="-10" dirty="0">
                <a:solidFill>
                  <a:srgbClr val="003864"/>
                </a:solidFill>
                <a:latin typeface="Calibri"/>
                <a:cs typeface="Calibri"/>
              </a:rPr>
              <a:t>what was </a:t>
            </a:r>
            <a:r>
              <a:rPr sz="2400" spc="-5" dirty="0">
                <a:solidFill>
                  <a:srgbClr val="003864"/>
                </a:solidFill>
                <a:latin typeface="Calibri"/>
                <a:cs typeface="Calibri"/>
              </a:rPr>
              <a:t>actually distributed </a:t>
            </a:r>
            <a:r>
              <a:rPr sz="2400" spc="-10" dirty="0">
                <a:solidFill>
                  <a:srgbClr val="003864"/>
                </a:solidFill>
                <a:latin typeface="Calibri"/>
                <a:cs typeface="Calibri"/>
              </a:rPr>
              <a:t>to </a:t>
            </a:r>
            <a:r>
              <a:rPr sz="2400" spc="-5" dirty="0">
                <a:solidFill>
                  <a:srgbClr val="003864"/>
                </a:solidFill>
                <a:latin typeface="Calibri"/>
                <a:cs typeface="Calibri"/>
              </a:rPr>
              <a:t>the participant. </a:t>
            </a:r>
            <a:r>
              <a:rPr sz="2400" spc="-15" dirty="0">
                <a:solidFill>
                  <a:srgbClr val="003864"/>
                </a:solidFill>
                <a:latin typeface="Calibri"/>
                <a:cs typeface="Calibri"/>
              </a:rPr>
              <a:t>For </a:t>
            </a:r>
            <a:r>
              <a:rPr sz="2400" spc="-10" dirty="0">
                <a:solidFill>
                  <a:srgbClr val="003864"/>
                </a:solidFill>
                <a:latin typeface="Calibri"/>
                <a:cs typeface="Calibri"/>
              </a:rPr>
              <a:t>example, </a:t>
            </a:r>
            <a:r>
              <a:rPr sz="2400" dirty="0">
                <a:solidFill>
                  <a:srgbClr val="003864"/>
                </a:solidFill>
                <a:latin typeface="Calibri"/>
                <a:cs typeface="Calibri"/>
              </a:rPr>
              <a:t>if </a:t>
            </a:r>
            <a:r>
              <a:rPr sz="2400" spc="-5" dirty="0">
                <a:solidFill>
                  <a:srgbClr val="003864"/>
                </a:solidFill>
                <a:latin typeface="Calibri"/>
                <a:cs typeface="Calibri"/>
              </a:rPr>
              <a:t>the </a:t>
            </a:r>
            <a:r>
              <a:rPr lang="en-US" sz="2400" spc="-10" dirty="0">
                <a:solidFill>
                  <a:srgbClr val="003864"/>
                </a:solidFill>
                <a:latin typeface="Calibri"/>
                <a:cs typeface="Calibri"/>
              </a:rPr>
              <a:t>grantee</a:t>
            </a:r>
            <a:r>
              <a:rPr sz="2400" spc="-10" dirty="0">
                <a:solidFill>
                  <a:srgbClr val="003864"/>
                </a:solidFill>
                <a:latin typeface="Calibri"/>
                <a:cs typeface="Calibri"/>
              </a:rPr>
              <a:t> buys 100 </a:t>
            </a:r>
            <a:r>
              <a:rPr sz="2400" spc="-5" dirty="0">
                <a:solidFill>
                  <a:srgbClr val="003864"/>
                </a:solidFill>
                <a:latin typeface="Calibri"/>
                <a:cs typeface="Calibri"/>
              </a:rPr>
              <a:t>bus </a:t>
            </a:r>
            <a:r>
              <a:rPr sz="2400" spc="-15" dirty="0">
                <a:solidFill>
                  <a:srgbClr val="003864"/>
                </a:solidFill>
                <a:latin typeface="Calibri"/>
                <a:cs typeface="Calibri"/>
              </a:rPr>
              <a:t>cards </a:t>
            </a:r>
            <a:r>
              <a:rPr sz="2400" spc="-5" dirty="0">
                <a:solidFill>
                  <a:srgbClr val="003864"/>
                </a:solidFill>
                <a:latin typeface="Calibri"/>
                <a:cs typeface="Calibri"/>
              </a:rPr>
              <a:t>but distributes only 20 of them, then </a:t>
            </a:r>
            <a:r>
              <a:rPr sz="2400" spc="-10" dirty="0">
                <a:solidFill>
                  <a:srgbClr val="003864"/>
                </a:solidFill>
                <a:latin typeface="Calibri"/>
                <a:cs typeface="Calibri"/>
              </a:rPr>
              <a:t>we reimburse </a:t>
            </a:r>
            <a:r>
              <a:rPr sz="2400" spc="-15" dirty="0">
                <a:solidFill>
                  <a:srgbClr val="003864"/>
                </a:solidFill>
                <a:latin typeface="Calibri"/>
                <a:cs typeface="Calibri"/>
              </a:rPr>
              <a:t>for </a:t>
            </a:r>
            <a:r>
              <a:rPr sz="2400" spc="-5" dirty="0">
                <a:solidFill>
                  <a:srgbClr val="003864"/>
                </a:solidFill>
                <a:latin typeface="Calibri"/>
                <a:cs typeface="Calibri"/>
              </a:rPr>
              <a:t>only 20  </a:t>
            </a:r>
            <a:r>
              <a:rPr sz="2400" spc="-10" dirty="0">
                <a:solidFill>
                  <a:srgbClr val="003864"/>
                </a:solidFill>
                <a:latin typeface="Calibri"/>
                <a:cs typeface="Calibri"/>
              </a:rPr>
              <a:t>cards.</a:t>
            </a:r>
            <a:endParaRPr lang="en-US" sz="2400" spc="-10" dirty="0">
              <a:solidFill>
                <a:srgbClr val="003864"/>
              </a:solidFill>
              <a:latin typeface="Calibri"/>
              <a:cs typeface="Calibri"/>
            </a:endParaRPr>
          </a:p>
          <a:p>
            <a:pPr marL="298450" marR="5080" indent="-285750">
              <a:lnSpc>
                <a:spcPct val="100000"/>
              </a:lnSpc>
              <a:spcBef>
                <a:spcPts val="380"/>
              </a:spcBef>
              <a:buClr>
                <a:schemeClr val="accent3">
                  <a:lumMod val="75000"/>
                </a:schemeClr>
              </a:buClr>
              <a:buFont typeface="Arial" panose="020B0604020202020204" pitchFamily="34" charset="0"/>
              <a:buChar char="•"/>
              <a:tabLst>
                <a:tab pos="299085" algn="l"/>
                <a:tab pos="299720" algn="l"/>
              </a:tabLst>
            </a:pPr>
            <a:r>
              <a:rPr lang="en-US" sz="2400" spc="-10" dirty="0">
                <a:solidFill>
                  <a:srgbClr val="003864"/>
                </a:solidFill>
                <a:latin typeface="Calibri"/>
                <a:cs typeface="Calibri"/>
              </a:rPr>
              <a:t>Reimbursements are for money spent not the face value. (Ex. a $40 bus card purchased for $32).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3372485" cy="605155"/>
          </a:xfrm>
          <a:prstGeom prst="rect">
            <a:avLst/>
          </a:prstGeom>
        </p:spPr>
        <p:txBody>
          <a:bodyPr vert="horz" wrap="square" lIns="0" tIns="13335" rIns="0" bIns="0" rtlCol="0">
            <a:spAutoFit/>
          </a:bodyPr>
          <a:lstStyle/>
          <a:p>
            <a:pPr marL="12700">
              <a:lnSpc>
                <a:spcPct val="100000"/>
              </a:lnSpc>
              <a:spcBef>
                <a:spcPts val="105"/>
              </a:spcBef>
            </a:pPr>
            <a:r>
              <a:rPr sz="3800" spc="-5" dirty="0">
                <a:solidFill>
                  <a:srgbClr val="FFFFFF"/>
                </a:solidFill>
              </a:rPr>
              <a:t>Support</a:t>
            </a:r>
            <a:r>
              <a:rPr sz="3800" spc="-75" dirty="0">
                <a:solidFill>
                  <a:srgbClr val="FFFFFF"/>
                </a:solidFill>
              </a:rPr>
              <a:t> </a:t>
            </a:r>
            <a:r>
              <a:rPr sz="3800" spc="5" dirty="0">
                <a:solidFill>
                  <a:srgbClr val="FFFFFF"/>
                </a:solidFill>
              </a:rPr>
              <a:t>Services</a:t>
            </a:r>
            <a:endParaRPr sz="3800"/>
          </a:p>
        </p:txBody>
      </p:sp>
      <p:sp>
        <p:nvSpPr>
          <p:cNvPr id="4" name="object 4"/>
          <p:cNvSpPr txBox="1"/>
          <p:nvPr/>
        </p:nvSpPr>
        <p:spPr>
          <a:xfrm>
            <a:off x="381000" y="2294714"/>
            <a:ext cx="8227060" cy="3909403"/>
          </a:xfrm>
          <a:prstGeom prst="rect">
            <a:avLst/>
          </a:prstGeom>
        </p:spPr>
        <p:txBody>
          <a:bodyPr vert="horz" wrap="square" lIns="0" tIns="61594" rIns="0" bIns="0" rtlCol="0">
            <a:spAutoFit/>
          </a:bodyPr>
          <a:lstStyle/>
          <a:p>
            <a:pPr marL="355600" marR="730250" indent="-342900">
              <a:lnSpc>
                <a:spcPct val="150000"/>
              </a:lnSpc>
              <a:buClr>
                <a:schemeClr val="accent3">
                  <a:lumMod val="75000"/>
                </a:schemeClr>
              </a:buClr>
              <a:buFont typeface="Arial"/>
              <a:buChar char="•"/>
              <a:tabLst>
                <a:tab pos="354965" algn="l"/>
                <a:tab pos="355600" algn="l"/>
              </a:tabLst>
            </a:pPr>
            <a:r>
              <a:rPr lang="en-US" sz="2000" spc="-5" dirty="0">
                <a:solidFill>
                  <a:srgbClr val="003864"/>
                </a:solidFill>
                <a:cs typeface="Calibri"/>
              </a:rPr>
              <a:t>Support service </a:t>
            </a:r>
            <a:r>
              <a:rPr lang="en-US" sz="2000" spc="-10" dirty="0">
                <a:solidFill>
                  <a:srgbClr val="003864"/>
                </a:solidFill>
                <a:cs typeface="Calibri"/>
              </a:rPr>
              <a:t>expenditures </a:t>
            </a:r>
            <a:r>
              <a:rPr lang="en-US" sz="2000" spc="-5" dirty="0">
                <a:solidFill>
                  <a:srgbClr val="003864"/>
                </a:solidFill>
                <a:cs typeface="Calibri"/>
              </a:rPr>
              <a:t>cannot </a:t>
            </a:r>
            <a:r>
              <a:rPr lang="en-US" sz="2000" dirty="0">
                <a:solidFill>
                  <a:srgbClr val="003864"/>
                </a:solidFill>
                <a:cs typeface="Calibri"/>
              </a:rPr>
              <a:t>be </a:t>
            </a:r>
            <a:r>
              <a:rPr lang="en-US" sz="2000" spc="-10" dirty="0">
                <a:solidFill>
                  <a:srgbClr val="003864"/>
                </a:solidFill>
                <a:cs typeface="Calibri"/>
              </a:rPr>
              <a:t>obligated </a:t>
            </a:r>
            <a:r>
              <a:rPr lang="en-US" sz="2000" spc="-5" dirty="0">
                <a:solidFill>
                  <a:srgbClr val="003864"/>
                </a:solidFill>
                <a:cs typeface="Calibri"/>
              </a:rPr>
              <a:t>or incurred:</a:t>
            </a:r>
            <a:endParaRPr lang="en-US" sz="2000" dirty="0">
              <a:cs typeface="Calibri"/>
            </a:endParaRPr>
          </a:p>
          <a:p>
            <a:pPr marL="756285" lvl="1" indent="-286385">
              <a:lnSpc>
                <a:spcPct val="100000"/>
              </a:lnSpc>
              <a:spcBef>
                <a:spcPts val="414"/>
              </a:spcBef>
              <a:buClr>
                <a:schemeClr val="accent3">
                  <a:lumMod val="75000"/>
                </a:schemeClr>
              </a:buClr>
              <a:buFont typeface="Arial"/>
              <a:buChar char="–"/>
              <a:tabLst>
                <a:tab pos="756285" algn="l"/>
                <a:tab pos="756920" algn="l"/>
              </a:tabLst>
            </a:pPr>
            <a:r>
              <a:rPr lang="en-US" sz="2000" spc="-5" dirty="0">
                <a:solidFill>
                  <a:srgbClr val="003864"/>
                </a:solidFill>
                <a:cs typeface="Calibri"/>
              </a:rPr>
              <a:t>Prior </a:t>
            </a:r>
            <a:r>
              <a:rPr lang="en-US" sz="2000" spc="-10" dirty="0">
                <a:solidFill>
                  <a:srgbClr val="003864"/>
                </a:solidFill>
                <a:cs typeface="Calibri"/>
              </a:rPr>
              <a:t>to </a:t>
            </a:r>
            <a:r>
              <a:rPr lang="en-US" sz="2000" spc="-5" dirty="0">
                <a:solidFill>
                  <a:srgbClr val="003864"/>
                </a:solidFill>
                <a:cs typeface="Calibri"/>
              </a:rPr>
              <a:t>the participant’s </a:t>
            </a:r>
            <a:r>
              <a:rPr lang="en-US" sz="2000" spc="-25" dirty="0">
                <a:solidFill>
                  <a:srgbClr val="003864"/>
                </a:solidFill>
                <a:cs typeface="Calibri"/>
              </a:rPr>
              <a:t>Workforce </a:t>
            </a:r>
            <a:r>
              <a:rPr lang="en-US" sz="2000" spc="-5" dirty="0">
                <a:solidFill>
                  <a:srgbClr val="003864"/>
                </a:solidFill>
                <a:cs typeface="Calibri"/>
              </a:rPr>
              <a:t>1 </a:t>
            </a:r>
            <a:r>
              <a:rPr lang="en-US" sz="2000" spc="-10" dirty="0">
                <a:solidFill>
                  <a:srgbClr val="003864"/>
                </a:solidFill>
                <a:cs typeface="Calibri"/>
              </a:rPr>
              <a:t>(WF1) date </a:t>
            </a:r>
            <a:r>
              <a:rPr lang="en-US" sz="2000" spc="-5" dirty="0">
                <a:solidFill>
                  <a:srgbClr val="003864"/>
                </a:solidFill>
                <a:cs typeface="Calibri"/>
              </a:rPr>
              <a:t>of</a:t>
            </a:r>
            <a:r>
              <a:rPr lang="en-US" sz="2000" spc="140" dirty="0">
                <a:solidFill>
                  <a:srgbClr val="003864"/>
                </a:solidFill>
                <a:cs typeface="Calibri"/>
              </a:rPr>
              <a:t> </a:t>
            </a:r>
            <a:r>
              <a:rPr lang="en-US" sz="2000" spc="-10" dirty="0">
                <a:solidFill>
                  <a:srgbClr val="003864"/>
                </a:solidFill>
                <a:cs typeface="Calibri"/>
              </a:rPr>
              <a:t>enrollment</a:t>
            </a:r>
            <a:endParaRPr lang="en-US" sz="2000" dirty="0">
              <a:cs typeface="Calibri"/>
            </a:endParaRPr>
          </a:p>
          <a:p>
            <a:pPr marL="756285" marR="158115" lvl="1" indent="-286385">
              <a:lnSpc>
                <a:spcPct val="100000"/>
              </a:lnSpc>
              <a:spcBef>
                <a:spcPts val="380"/>
              </a:spcBef>
              <a:buClr>
                <a:schemeClr val="accent3">
                  <a:lumMod val="75000"/>
                </a:schemeClr>
              </a:buClr>
              <a:buFont typeface="Arial"/>
              <a:buChar char="–"/>
              <a:tabLst>
                <a:tab pos="756285" algn="l"/>
                <a:tab pos="756920" algn="l"/>
              </a:tabLst>
            </a:pPr>
            <a:r>
              <a:rPr lang="en-US" sz="2000" spc="-5" dirty="0">
                <a:solidFill>
                  <a:srgbClr val="003864"/>
                </a:solidFill>
                <a:cs typeface="Calibri"/>
              </a:rPr>
              <a:t>Prior </a:t>
            </a:r>
            <a:r>
              <a:rPr lang="en-US" sz="2000" spc="-10" dirty="0">
                <a:solidFill>
                  <a:srgbClr val="003864"/>
                </a:solidFill>
                <a:cs typeface="Calibri"/>
              </a:rPr>
              <a:t>to </a:t>
            </a:r>
            <a:r>
              <a:rPr lang="en-US" sz="2000" spc="-5" dirty="0">
                <a:solidFill>
                  <a:srgbClr val="003864"/>
                </a:solidFill>
                <a:cs typeface="Calibri"/>
              </a:rPr>
              <a:t>the </a:t>
            </a:r>
            <a:r>
              <a:rPr lang="en-US" sz="2000" spc="-10" dirty="0">
                <a:solidFill>
                  <a:srgbClr val="003864"/>
                </a:solidFill>
                <a:cs typeface="Calibri"/>
              </a:rPr>
              <a:t>date </a:t>
            </a:r>
            <a:r>
              <a:rPr lang="en-US" sz="2000" spc="-5" dirty="0">
                <a:solidFill>
                  <a:srgbClr val="003864"/>
                </a:solidFill>
                <a:cs typeface="Calibri"/>
              </a:rPr>
              <a:t>the participant and the </a:t>
            </a:r>
            <a:r>
              <a:rPr lang="en-US" sz="2000" spc="-10" dirty="0">
                <a:solidFill>
                  <a:srgbClr val="003864"/>
                </a:solidFill>
                <a:cs typeface="Calibri"/>
              </a:rPr>
              <a:t>case manager/counselor/navigator </a:t>
            </a:r>
            <a:r>
              <a:rPr lang="en-US" sz="2000" spc="-15" dirty="0">
                <a:solidFill>
                  <a:srgbClr val="003864"/>
                </a:solidFill>
                <a:cs typeface="Calibri"/>
              </a:rPr>
              <a:t>have </a:t>
            </a:r>
            <a:r>
              <a:rPr lang="en-US" sz="2000" spc="-5" dirty="0">
                <a:solidFill>
                  <a:srgbClr val="003864"/>
                </a:solidFill>
                <a:cs typeface="Calibri"/>
              </a:rPr>
              <a:t>signed and  </a:t>
            </a:r>
            <a:r>
              <a:rPr lang="en-US" sz="2000" spc="-10" dirty="0">
                <a:solidFill>
                  <a:srgbClr val="003864"/>
                </a:solidFill>
                <a:cs typeface="Calibri"/>
              </a:rPr>
              <a:t>dated </a:t>
            </a:r>
            <a:r>
              <a:rPr lang="en-US" sz="2000" spc="-5" dirty="0">
                <a:solidFill>
                  <a:srgbClr val="003864"/>
                </a:solidFill>
                <a:cs typeface="Calibri"/>
              </a:rPr>
              <a:t>the Individual </a:t>
            </a:r>
            <a:r>
              <a:rPr lang="en-US" sz="2000" spc="-10" dirty="0">
                <a:solidFill>
                  <a:srgbClr val="003864"/>
                </a:solidFill>
                <a:cs typeface="Calibri"/>
              </a:rPr>
              <a:t>Employment </a:t>
            </a:r>
            <a:r>
              <a:rPr lang="en-US" sz="2000" spc="-5" dirty="0">
                <a:solidFill>
                  <a:srgbClr val="003864"/>
                </a:solidFill>
                <a:cs typeface="Calibri"/>
              </a:rPr>
              <a:t>Plan</a:t>
            </a:r>
            <a:r>
              <a:rPr lang="en-US" sz="2000" spc="-20" dirty="0">
                <a:solidFill>
                  <a:srgbClr val="003864"/>
                </a:solidFill>
                <a:cs typeface="Calibri"/>
              </a:rPr>
              <a:t> </a:t>
            </a:r>
            <a:r>
              <a:rPr lang="en-US" sz="2000" spc="-5" dirty="0">
                <a:solidFill>
                  <a:srgbClr val="003864"/>
                </a:solidFill>
                <a:cs typeface="Calibri"/>
              </a:rPr>
              <a:t>(IEP)</a:t>
            </a:r>
            <a:endParaRPr lang="en-US" sz="2000" dirty="0">
              <a:cs typeface="Calibri"/>
            </a:endParaRPr>
          </a:p>
          <a:p>
            <a:pPr marL="756285" lvl="1" indent="-286385">
              <a:lnSpc>
                <a:spcPct val="100000"/>
              </a:lnSpc>
              <a:spcBef>
                <a:spcPts val="385"/>
              </a:spcBef>
              <a:buClr>
                <a:schemeClr val="accent3">
                  <a:lumMod val="75000"/>
                </a:schemeClr>
              </a:buClr>
              <a:buFont typeface="Arial"/>
              <a:buChar char="–"/>
              <a:tabLst>
                <a:tab pos="756285" algn="l"/>
                <a:tab pos="756920" algn="l"/>
              </a:tabLst>
            </a:pPr>
            <a:r>
              <a:rPr lang="en-US" sz="2000" spc="-10" dirty="0">
                <a:solidFill>
                  <a:srgbClr val="003864"/>
                </a:solidFill>
                <a:cs typeface="Calibri"/>
              </a:rPr>
              <a:t>Support services must </a:t>
            </a:r>
            <a:r>
              <a:rPr lang="en-US" sz="2000" spc="-5" dirty="0">
                <a:solidFill>
                  <a:srgbClr val="003864"/>
                </a:solidFill>
                <a:cs typeface="Calibri"/>
              </a:rPr>
              <a:t>be part of the participant’s</a:t>
            </a:r>
            <a:r>
              <a:rPr lang="en-US" sz="2000" spc="75" dirty="0">
                <a:solidFill>
                  <a:srgbClr val="003864"/>
                </a:solidFill>
                <a:cs typeface="Calibri"/>
              </a:rPr>
              <a:t> </a:t>
            </a:r>
            <a:r>
              <a:rPr lang="en-US" sz="2000" spc="-55" dirty="0">
                <a:solidFill>
                  <a:srgbClr val="003864"/>
                </a:solidFill>
                <a:cs typeface="Calibri"/>
              </a:rPr>
              <a:t>IEP</a:t>
            </a:r>
            <a:endParaRPr lang="en-US" sz="2000" dirty="0">
              <a:cs typeface="Calibri"/>
            </a:endParaRPr>
          </a:p>
          <a:p>
            <a:pPr marL="755650" marR="542290" lvl="1" indent="-285750">
              <a:lnSpc>
                <a:spcPct val="100000"/>
              </a:lnSpc>
              <a:spcBef>
                <a:spcPts val="385"/>
              </a:spcBef>
              <a:buClr>
                <a:schemeClr val="accent3">
                  <a:lumMod val="75000"/>
                </a:schemeClr>
              </a:buClr>
              <a:buFont typeface="Arial"/>
              <a:buChar char="–"/>
              <a:tabLst>
                <a:tab pos="756285" algn="l"/>
                <a:tab pos="756920" algn="l"/>
              </a:tabLst>
            </a:pPr>
            <a:r>
              <a:rPr lang="en-US" sz="2000" dirty="0">
                <a:solidFill>
                  <a:srgbClr val="003864"/>
                </a:solidFill>
                <a:cs typeface="Calibri"/>
              </a:rPr>
              <a:t>All </a:t>
            </a:r>
            <a:r>
              <a:rPr lang="en-US" sz="2000" spc="-10" dirty="0">
                <a:solidFill>
                  <a:srgbClr val="003864"/>
                </a:solidFill>
                <a:cs typeface="Calibri"/>
              </a:rPr>
              <a:t>support service expenditures must </a:t>
            </a:r>
            <a:r>
              <a:rPr lang="en-US" sz="2000" spc="-5" dirty="0">
                <a:solidFill>
                  <a:srgbClr val="003864"/>
                </a:solidFill>
                <a:cs typeface="Calibri"/>
              </a:rPr>
              <a:t>be </a:t>
            </a:r>
            <a:r>
              <a:rPr lang="en-US" sz="2000" spc="-10" dirty="0">
                <a:solidFill>
                  <a:srgbClr val="003864"/>
                </a:solidFill>
                <a:cs typeface="Calibri"/>
              </a:rPr>
              <a:t>pre-approved by </a:t>
            </a:r>
            <a:r>
              <a:rPr lang="en-US" sz="2000" spc="-5" dirty="0">
                <a:solidFill>
                  <a:srgbClr val="003864"/>
                </a:solidFill>
                <a:cs typeface="Calibri"/>
              </a:rPr>
              <a:t>the </a:t>
            </a:r>
            <a:r>
              <a:rPr lang="en-US" sz="2000" spc="-10" dirty="0">
                <a:solidFill>
                  <a:srgbClr val="003864"/>
                </a:solidFill>
                <a:cs typeface="Calibri"/>
              </a:rPr>
              <a:t>case  </a:t>
            </a:r>
            <a:r>
              <a:rPr lang="en-US" sz="2000" spc="-15" dirty="0">
                <a:solidFill>
                  <a:srgbClr val="003864"/>
                </a:solidFill>
                <a:cs typeface="Calibri"/>
              </a:rPr>
              <a:t>manager/counselor/navigator</a:t>
            </a:r>
            <a:endParaRPr lang="en-US" sz="2000" dirty="0">
              <a:cs typeface="Calibri"/>
            </a:endParaRPr>
          </a:p>
          <a:p>
            <a:pPr marL="756285" lvl="1" indent="-286385">
              <a:lnSpc>
                <a:spcPct val="100000"/>
              </a:lnSpc>
              <a:spcBef>
                <a:spcPts val="385"/>
              </a:spcBef>
              <a:buClr>
                <a:schemeClr val="accent3">
                  <a:lumMod val="75000"/>
                </a:schemeClr>
              </a:buClr>
              <a:buFont typeface="Arial"/>
              <a:buChar char="–"/>
              <a:tabLst>
                <a:tab pos="756285" algn="l"/>
                <a:tab pos="756920" algn="l"/>
              </a:tabLst>
            </a:pPr>
            <a:r>
              <a:rPr lang="en-US" sz="2000" dirty="0">
                <a:solidFill>
                  <a:srgbClr val="003864"/>
                </a:solidFill>
                <a:cs typeface="Calibri"/>
              </a:rPr>
              <a:t>All </a:t>
            </a:r>
            <a:r>
              <a:rPr lang="en-US" sz="2000" spc="-10" dirty="0">
                <a:solidFill>
                  <a:srgbClr val="003864"/>
                </a:solidFill>
                <a:cs typeface="Calibri"/>
              </a:rPr>
              <a:t>expenditures must </a:t>
            </a:r>
            <a:r>
              <a:rPr lang="en-US" sz="2000" spc="-5" dirty="0">
                <a:solidFill>
                  <a:srgbClr val="003864"/>
                </a:solidFill>
                <a:cs typeface="Calibri"/>
              </a:rPr>
              <a:t>be </a:t>
            </a:r>
            <a:r>
              <a:rPr lang="en-US" sz="2000" spc="-10" dirty="0">
                <a:solidFill>
                  <a:srgbClr val="003864"/>
                </a:solidFill>
                <a:cs typeface="Calibri"/>
              </a:rPr>
              <a:t>consistent </a:t>
            </a:r>
            <a:r>
              <a:rPr lang="en-US" sz="2000" spc="-5" dirty="0">
                <a:solidFill>
                  <a:srgbClr val="003864"/>
                </a:solidFill>
                <a:cs typeface="Calibri"/>
              </a:rPr>
              <a:t>with the </a:t>
            </a:r>
            <a:r>
              <a:rPr lang="en-US" sz="2000" spc="-25" dirty="0">
                <a:solidFill>
                  <a:srgbClr val="003864"/>
                </a:solidFill>
                <a:cs typeface="Calibri"/>
              </a:rPr>
              <a:t>Grantee’s </a:t>
            </a:r>
            <a:r>
              <a:rPr lang="en-US" sz="2000" spc="-15" dirty="0">
                <a:solidFill>
                  <a:srgbClr val="003864"/>
                </a:solidFill>
                <a:cs typeface="Calibri"/>
              </a:rPr>
              <a:t>approved contract </a:t>
            </a:r>
            <a:r>
              <a:rPr lang="en-US" sz="2000" spc="-5" dirty="0">
                <a:solidFill>
                  <a:srgbClr val="003864"/>
                </a:solidFill>
                <a:cs typeface="Calibri"/>
              </a:rPr>
              <a:t>with</a:t>
            </a:r>
            <a:r>
              <a:rPr lang="en-US" sz="2000" spc="170" dirty="0">
                <a:solidFill>
                  <a:srgbClr val="003864"/>
                </a:solidFill>
                <a:cs typeface="Calibri"/>
              </a:rPr>
              <a:t> </a:t>
            </a:r>
            <a:r>
              <a:rPr lang="en-US" sz="2000" spc="-10" dirty="0">
                <a:solidFill>
                  <a:srgbClr val="003864"/>
                </a:solidFill>
                <a:cs typeface="Calibri"/>
              </a:rPr>
              <a:t>DEED</a:t>
            </a:r>
            <a:endParaRPr lang="en-US" sz="2000" dirty="0">
              <a:cs typeface="Calibri"/>
            </a:endParaRPr>
          </a:p>
          <a:p>
            <a:pPr marL="298450" marR="5080" indent="-285750">
              <a:lnSpc>
                <a:spcPct val="100000"/>
              </a:lnSpc>
              <a:spcBef>
                <a:spcPts val="380"/>
              </a:spcBef>
              <a:buClr>
                <a:srgbClr val="9BBA58"/>
              </a:buClr>
              <a:buFont typeface="Arial"/>
              <a:buChar char="–"/>
              <a:tabLst>
                <a:tab pos="299085" algn="l"/>
                <a:tab pos="299720" algn="l"/>
              </a:tabLst>
            </a:pPr>
            <a:endParaRPr sz="2000" dirty="0">
              <a:latin typeface="Calibri"/>
              <a:cs typeface="Calibri"/>
            </a:endParaRPr>
          </a:p>
        </p:txBody>
      </p:sp>
    </p:spTree>
    <p:extLst>
      <p:ext uri="{BB962C8B-B14F-4D97-AF65-F5344CB8AC3E}">
        <p14:creationId xmlns:p14="http://schemas.microsoft.com/office/powerpoint/2010/main" val="327729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3372485" cy="605155"/>
          </a:xfrm>
          <a:prstGeom prst="rect">
            <a:avLst/>
          </a:prstGeom>
        </p:spPr>
        <p:txBody>
          <a:bodyPr vert="horz" wrap="square" lIns="0" tIns="13335" rIns="0" bIns="0" rtlCol="0">
            <a:spAutoFit/>
          </a:bodyPr>
          <a:lstStyle/>
          <a:p>
            <a:pPr marL="12700">
              <a:lnSpc>
                <a:spcPct val="100000"/>
              </a:lnSpc>
              <a:spcBef>
                <a:spcPts val="105"/>
              </a:spcBef>
            </a:pPr>
            <a:r>
              <a:rPr sz="3800" spc="-5" dirty="0">
                <a:solidFill>
                  <a:srgbClr val="FFFFFF"/>
                </a:solidFill>
              </a:rPr>
              <a:t>Support</a:t>
            </a:r>
            <a:r>
              <a:rPr sz="3800" spc="-75" dirty="0">
                <a:solidFill>
                  <a:srgbClr val="FFFFFF"/>
                </a:solidFill>
              </a:rPr>
              <a:t> </a:t>
            </a:r>
            <a:r>
              <a:rPr sz="3800" spc="5" dirty="0">
                <a:solidFill>
                  <a:srgbClr val="FFFFFF"/>
                </a:solidFill>
              </a:rPr>
              <a:t>Services</a:t>
            </a:r>
            <a:endParaRPr sz="3800"/>
          </a:p>
        </p:txBody>
      </p:sp>
      <p:sp>
        <p:nvSpPr>
          <p:cNvPr id="3" name="object 3"/>
          <p:cNvSpPr txBox="1"/>
          <p:nvPr/>
        </p:nvSpPr>
        <p:spPr>
          <a:xfrm>
            <a:off x="154939" y="1772537"/>
            <a:ext cx="7619365" cy="6606296"/>
          </a:xfrm>
          <a:prstGeom prst="rect">
            <a:avLst/>
          </a:prstGeom>
        </p:spPr>
        <p:txBody>
          <a:bodyPr vert="horz" wrap="square" lIns="0" tIns="85725" rIns="0" bIns="0" rtlCol="0">
            <a:spAutoFit/>
          </a:bodyPr>
          <a:lstStyle/>
          <a:p>
            <a:pPr marL="355600" indent="-342900">
              <a:lnSpc>
                <a:spcPct val="100000"/>
              </a:lnSpc>
              <a:spcBef>
                <a:spcPts val="675"/>
              </a:spcBef>
              <a:buClr>
                <a:schemeClr val="accent3">
                  <a:lumMod val="75000"/>
                </a:schemeClr>
              </a:buClr>
              <a:buFont typeface="Arial"/>
              <a:buChar char="•"/>
              <a:tabLst>
                <a:tab pos="354965" algn="l"/>
                <a:tab pos="355600" algn="l"/>
              </a:tabLst>
            </a:pPr>
            <a:r>
              <a:rPr lang="en-US" sz="2400" spc="-5" dirty="0">
                <a:solidFill>
                  <a:srgbClr val="003864"/>
                </a:solidFill>
                <a:cs typeface="Calibri"/>
              </a:rPr>
              <a:t>Examples of such costs are listed below:</a:t>
            </a:r>
          </a:p>
          <a:p>
            <a:pPr marL="812800" lvl="1" indent="-342900">
              <a:spcBef>
                <a:spcPts val="675"/>
              </a:spcBef>
              <a:buClr>
                <a:schemeClr val="accent3">
                  <a:lumMod val="75000"/>
                </a:schemeClr>
              </a:buClr>
              <a:buFont typeface="Arial"/>
              <a:buChar char="•"/>
              <a:tabLst>
                <a:tab pos="354965" algn="l"/>
                <a:tab pos="355600" algn="l"/>
              </a:tabLst>
            </a:pPr>
            <a:r>
              <a:rPr lang="en-US" spc="-5" dirty="0">
                <a:solidFill>
                  <a:srgbClr val="003864"/>
                </a:solidFill>
                <a:cs typeface="Calibri"/>
              </a:rPr>
              <a:t>Basic school supplies</a:t>
            </a:r>
          </a:p>
          <a:p>
            <a:pPr marL="812800" lvl="1" indent="-342900">
              <a:spcBef>
                <a:spcPts val="675"/>
              </a:spcBef>
              <a:buClr>
                <a:schemeClr val="accent3">
                  <a:lumMod val="75000"/>
                </a:schemeClr>
              </a:buClr>
              <a:buFont typeface="Arial"/>
              <a:buChar char="•"/>
              <a:tabLst>
                <a:tab pos="354965" algn="l"/>
                <a:tab pos="355600" algn="l"/>
              </a:tabLst>
            </a:pPr>
            <a:r>
              <a:rPr lang="en-US" spc="-5" dirty="0">
                <a:solidFill>
                  <a:srgbClr val="003864"/>
                </a:solidFill>
                <a:cs typeface="Calibri"/>
              </a:rPr>
              <a:t>Bus passes/gas cards</a:t>
            </a:r>
          </a:p>
          <a:p>
            <a:pPr marL="812800" lvl="1" indent="-342900">
              <a:spcBef>
                <a:spcPts val="675"/>
              </a:spcBef>
              <a:buClr>
                <a:schemeClr val="accent3">
                  <a:lumMod val="75000"/>
                </a:schemeClr>
              </a:buClr>
              <a:buFont typeface="Arial"/>
              <a:buChar char="•"/>
              <a:tabLst>
                <a:tab pos="354965" algn="l"/>
                <a:tab pos="355600" algn="l"/>
              </a:tabLst>
            </a:pPr>
            <a:r>
              <a:rPr lang="en-US" spc="-5" dirty="0">
                <a:solidFill>
                  <a:srgbClr val="003864"/>
                </a:solidFill>
                <a:cs typeface="Calibri"/>
              </a:rPr>
              <a:t>Books and tools that are needed and not required in association with training</a:t>
            </a:r>
          </a:p>
          <a:p>
            <a:pPr marL="812800" lvl="1" indent="-342900">
              <a:spcBef>
                <a:spcPts val="675"/>
              </a:spcBef>
              <a:buClr>
                <a:schemeClr val="accent3">
                  <a:lumMod val="75000"/>
                </a:schemeClr>
              </a:buClr>
              <a:buFont typeface="Arial"/>
              <a:buChar char="•"/>
              <a:tabLst>
                <a:tab pos="354965" algn="l"/>
                <a:tab pos="355600" algn="l"/>
              </a:tabLst>
            </a:pPr>
            <a:r>
              <a:rPr lang="en-US" spc="-5" dirty="0">
                <a:solidFill>
                  <a:srgbClr val="003864"/>
                </a:solidFill>
                <a:cs typeface="Calibri"/>
              </a:rPr>
              <a:t>Clothing required for work/interviews</a:t>
            </a:r>
          </a:p>
          <a:p>
            <a:pPr marL="812800" lvl="1" indent="-342900">
              <a:spcBef>
                <a:spcPts val="675"/>
              </a:spcBef>
              <a:buClr>
                <a:schemeClr val="accent3">
                  <a:lumMod val="75000"/>
                </a:schemeClr>
              </a:buClr>
              <a:buFont typeface="Arial"/>
              <a:buChar char="•"/>
              <a:tabLst>
                <a:tab pos="354965" algn="l"/>
                <a:tab pos="355600" algn="l"/>
              </a:tabLst>
            </a:pPr>
            <a:r>
              <a:rPr lang="en-US" spc="-5" dirty="0">
                <a:solidFill>
                  <a:srgbClr val="003864"/>
                </a:solidFill>
                <a:cs typeface="Calibri"/>
              </a:rPr>
              <a:t>Class D driver license/government id renewal fees (not reinstatement or revoked)</a:t>
            </a:r>
          </a:p>
          <a:p>
            <a:pPr marL="812800" lvl="1" indent="-342900">
              <a:spcBef>
                <a:spcPts val="675"/>
              </a:spcBef>
              <a:buClr>
                <a:schemeClr val="accent3">
                  <a:lumMod val="75000"/>
                </a:schemeClr>
              </a:buClr>
              <a:buFont typeface="Arial"/>
              <a:buChar char="•"/>
              <a:tabLst>
                <a:tab pos="354965" algn="l"/>
                <a:tab pos="355600" algn="l"/>
              </a:tabLst>
            </a:pPr>
            <a:r>
              <a:rPr lang="en-US" spc="-5" dirty="0">
                <a:solidFill>
                  <a:srgbClr val="003864"/>
                </a:solidFill>
                <a:cs typeface="Calibri"/>
              </a:rPr>
              <a:t>Housing/rental assistance</a:t>
            </a:r>
          </a:p>
          <a:p>
            <a:pPr marL="812800" lvl="1" indent="-342900">
              <a:spcBef>
                <a:spcPts val="675"/>
              </a:spcBef>
              <a:buClr>
                <a:schemeClr val="accent3">
                  <a:lumMod val="75000"/>
                </a:schemeClr>
              </a:buClr>
              <a:buFont typeface="Arial"/>
              <a:buChar char="•"/>
              <a:tabLst>
                <a:tab pos="354965" algn="l"/>
                <a:tab pos="355600" algn="l"/>
              </a:tabLst>
            </a:pPr>
            <a:r>
              <a:rPr lang="en-US" spc="-5" dirty="0">
                <a:solidFill>
                  <a:srgbClr val="003864"/>
                </a:solidFill>
                <a:cs typeface="Calibri"/>
              </a:rPr>
              <a:t>Health and medical assistance</a:t>
            </a:r>
          </a:p>
          <a:p>
            <a:pPr marL="812800" lvl="1" indent="-342900">
              <a:spcBef>
                <a:spcPts val="675"/>
              </a:spcBef>
              <a:buClr>
                <a:schemeClr val="accent3">
                  <a:lumMod val="75000"/>
                </a:schemeClr>
              </a:buClr>
              <a:buFont typeface="Arial"/>
              <a:buChar char="•"/>
              <a:tabLst>
                <a:tab pos="354965" algn="l"/>
                <a:tab pos="355600" algn="l"/>
              </a:tabLst>
            </a:pPr>
            <a:r>
              <a:rPr lang="en-US" spc="-5" dirty="0">
                <a:solidFill>
                  <a:srgbClr val="003864"/>
                </a:solidFill>
                <a:cs typeface="Calibri"/>
              </a:rPr>
              <a:t>Personal counseling</a:t>
            </a:r>
          </a:p>
          <a:p>
            <a:pPr marL="812800" lvl="1" indent="-342900">
              <a:spcBef>
                <a:spcPts val="675"/>
              </a:spcBef>
              <a:buClr>
                <a:schemeClr val="accent3">
                  <a:lumMod val="75000"/>
                </a:schemeClr>
              </a:buClr>
              <a:buFont typeface="Arial"/>
              <a:buChar char="•"/>
              <a:tabLst>
                <a:tab pos="354965" algn="l"/>
                <a:tab pos="355600" algn="l"/>
              </a:tabLst>
            </a:pPr>
            <a:r>
              <a:rPr lang="en-US" spc="-5" dirty="0">
                <a:solidFill>
                  <a:srgbClr val="003864"/>
                </a:solidFill>
                <a:cs typeface="Calibri"/>
              </a:rPr>
              <a:t>Reasonable car repair, if related to getting to work/training </a:t>
            </a:r>
          </a:p>
          <a:p>
            <a:pPr marL="355600" indent="-342900">
              <a:lnSpc>
                <a:spcPct val="100000"/>
              </a:lnSpc>
              <a:spcBef>
                <a:spcPts val="675"/>
              </a:spcBef>
              <a:buClr>
                <a:schemeClr val="accent3">
                  <a:lumMod val="75000"/>
                </a:schemeClr>
              </a:buClr>
              <a:buFont typeface="Arial"/>
              <a:buChar char="•"/>
              <a:tabLst>
                <a:tab pos="354965" algn="l"/>
                <a:tab pos="355600" algn="l"/>
              </a:tabLst>
            </a:pPr>
            <a:endParaRPr lang="en-US" sz="2400" spc="-5" dirty="0">
              <a:solidFill>
                <a:srgbClr val="003864"/>
              </a:solidFill>
              <a:cs typeface="Calibri"/>
            </a:endParaRPr>
          </a:p>
          <a:p>
            <a:pPr marL="355600" indent="-342900">
              <a:lnSpc>
                <a:spcPct val="100000"/>
              </a:lnSpc>
              <a:spcBef>
                <a:spcPts val="675"/>
              </a:spcBef>
              <a:buClr>
                <a:schemeClr val="accent3">
                  <a:lumMod val="75000"/>
                </a:schemeClr>
              </a:buClr>
              <a:buFont typeface="Arial"/>
              <a:buChar char="•"/>
              <a:tabLst>
                <a:tab pos="354965" algn="l"/>
                <a:tab pos="355600" algn="l"/>
              </a:tabLst>
            </a:pPr>
            <a:endParaRPr lang="en-US" sz="2400" spc="-5" dirty="0">
              <a:solidFill>
                <a:srgbClr val="003864"/>
              </a:solidFill>
              <a:cs typeface="Calibri"/>
            </a:endParaRPr>
          </a:p>
          <a:p>
            <a:pPr marL="355600" indent="-342900">
              <a:lnSpc>
                <a:spcPct val="100000"/>
              </a:lnSpc>
              <a:spcBef>
                <a:spcPts val="675"/>
              </a:spcBef>
              <a:buClr>
                <a:schemeClr val="accent3">
                  <a:lumMod val="75000"/>
                </a:schemeClr>
              </a:buClr>
              <a:buFont typeface="Arial"/>
              <a:buChar char="•"/>
              <a:tabLst>
                <a:tab pos="354965" algn="l"/>
                <a:tab pos="355600" algn="l"/>
              </a:tabLst>
            </a:pPr>
            <a:endParaRPr lang="en-US" sz="2400" spc="-5" dirty="0">
              <a:solidFill>
                <a:srgbClr val="003864"/>
              </a:solidFill>
              <a:cs typeface="Calibri"/>
            </a:endParaRPr>
          </a:p>
          <a:p>
            <a:pPr marL="355600" indent="-342900">
              <a:lnSpc>
                <a:spcPct val="100000"/>
              </a:lnSpc>
              <a:spcBef>
                <a:spcPts val="675"/>
              </a:spcBef>
              <a:buClr>
                <a:schemeClr val="accent3">
                  <a:lumMod val="75000"/>
                </a:schemeClr>
              </a:buClr>
              <a:buFont typeface="Arial"/>
              <a:buChar char="•"/>
              <a:tabLst>
                <a:tab pos="354965" algn="l"/>
                <a:tab pos="355600" algn="l"/>
              </a:tabLst>
            </a:pPr>
            <a:endParaRPr lang="en-US" sz="2400" spc="-5" dirty="0">
              <a:solidFill>
                <a:srgbClr val="003864"/>
              </a:solidFill>
              <a:cs typeface="Calibri"/>
            </a:endParaRPr>
          </a:p>
          <a:p>
            <a:pPr marL="355600" indent="-342900">
              <a:lnSpc>
                <a:spcPct val="100000"/>
              </a:lnSpc>
              <a:spcBef>
                <a:spcPts val="675"/>
              </a:spcBef>
              <a:buClr>
                <a:schemeClr val="accent3">
                  <a:lumMod val="75000"/>
                </a:schemeClr>
              </a:buClr>
              <a:buFont typeface="Arial"/>
              <a:buChar char="•"/>
              <a:tabLst>
                <a:tab pos="354965" algn="l"/>
                <a:tab pos="355600" algn="l"/>
              </a:tabLst>
            </a:pPr>
            <a:endParaRPr lang="en-US" sz="2400" spc="-5" dirty="0">
              <a:solidFill>
                <a:srgbClr val="003864"/>
              </a:solidFill>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3373120" cy="605155"/>
          </a:xfrm>
          <a:prstGeom prst="rect">
            <a:avLst/>
          </a:prstGeom>
        </p:spPr>
        <p:txBody>
          <a:bodyPr vert="horz" wrap="square" lIns="0" tIns="13335" rIns="0" bIns="0" rtlCol="0">
            <a:spAutoFit/>
          </a:bodyPr>
          <a:lstStyle/>
          <a:p>
            <a:pPr marL="12700">
              <a:lnSpc>
                <a:spcPct val="100000"/>
              </a:lnSpc>
              <a:spcBef>
                <a:spcPts val="105"/>
              </a:spcBef>
            </a:pPr>
            <a:r>
              <a:rPr sz="3800" spc="-5" dirty="0">
                <a:solidFill>
                  <a:srgbClr val="FFFFFF"/>
                </a:solidFill>
              </a:rPr>
              <a:t>Support</a:t>
            </a:r>
            <a:r>
              <a:rPr sz="3800" spc="-75" dirty="0">
                <a:solidFill>
                  <a:srgbClr val="FFFFFF"/>
                </a:solidFill>
              </a:rPr>
              <a:t> </a:t>
            </a:r>
            <a:r>
              <a:rPr sz="3800" spc="5" dirty="0">
                <a:solidFill>
                  <a:srgbClr val="FFFFFF"/>
                </a:solidFill>
              </a:rPr>
              <a:t>Services</a:t>
            </a:r>
            <a:endParaRPr sz="3800"/>
          </a:p>
        </p:txBody>
      </p:sp>
      <p:sp>
        <p:nvSpPr>
          <p:cNvPr id="3" name="object 3"/>
          <p:cNvSpPr txBox="1"/>
          <p:nvPr/>
        </p:nvSpPr>
        <p:spPr>
          <a:xfrm>
            <a:off x="154939" y="1776528"/>
            <a:ext cx="8057515" cy="1856277"/>
          </a:xfrm>
          <a:prstGeom prst="rect">
            <a:avLst/>
          </a:prstGeom>
        </p:spPr>
        <p:txBody>
          <a:bodyPr vert="horz" wrap="square" lIns="0" tIns="85725" rIns="0" bIns="0" rtlCol="0">
            <a:spAutoFit/>
          </a:bodyPr>
          <a:lstStyle/>
          <a:p>
            <a:pPr marL="355600" indent="-342900">
              <a:lnSpc>
                <a:spcPct val="100000"/>
              </a:lnSpc>
              <a:spcBef>
                <a:spcPts val="675"/>
              </a:spcBef>
              <a:buClr>
                <a:schemeClr val="accent3">
                  <a:lumMod val="75000"/>
                </a:schemeClr>
              </a:buClr>
              <a:buFont typeface="Arial"/>
              <a:buChar char="•"/>
              <a:tabLst>
                <a:tab pos="354965" algn="l"/>
                <a:tab pos="355600" algn="l"/>
              </a:tabLst>
            </a:pPr>
            <a:r>
              <a:rPr sz="2000" spc="-5" dirty="0">
                <a:solidFill>
                  <a:srgbClr val="003864"/>
                </a:solidFill>
                <a:latin typeface="Calibri"/>
                <a:cs typeface="Calibri"/>
              </a:rPr>
              <a:t>The </a:t>
            </a:r>
            <a:r>
              <a:rPr sz="2000" spc="-15" dirty="0">
                <a:solidFill>
                  <a:srgbClr val="003864"/>
                </a:solidFill>
                <a:latin typeface="Calibri"/>
                <a:cs typeface="Calibri"/>
              </a:rPr>
              <a:t>grantee </a:t>
            </a:r>
            <a:r>
              <a:rPr sz="2000" spc="-10" dirty="0">
                <a:solidFill>
                  <a:srgbClr val="003864"/>
                </a:solidFill>
                <a:latin typeface="Calibri"/>
                <a:cs typeface="Calibri"/>
              </a:rPr>
              <a:t>must </a:t>
            </a:r>
            <a:r>
              <a:rPr sz="2000" spc="-20" dirty="0">
                <a:solidFill>
                  <a:srgbClr val="003864"/>
                </a:solidFill>
                <a:latin typeface="Calibri"/>
                <a:cs typeface="Calibri"/>
              </a:rPr>
              <a:t>have </a:t>
            </a:r>
            <a:r>
              <a:rPr sz="2000" dirty="0">
                <a:solidFill>
                  <a:srgbClr val="003864"/>
                </a:solidFill>
                <a:latin typeface="Calibri"/>
                <a:cs typeface="Calibri"/>
              </a:rPr>
              <a:t>a </a:t>
            </a:r>
            <a:r>
              <a:rPr sz="2000" spc="-5" dirty="0">
                <a:solidFill>
                  <a:srgbClr val="003864"/>
                </a:solidFill>
                <a:latin typeface="Calibri"/>
                <a:cs typeface="Calibri"/>
              </a:rPr>
              <a:t>Support </a:t>
            </a:r>
            <a:r>
              <a:rPr sz="2000" dirty="0">
                <a:solidFill>
                  <a:srgbClr val="003864"/>
                </a:solidFill>
                <a:latin typeface="Calibri"/>
                <a:cs typeface="Calibri"/>
              </a:rPr>
              <a:t>Service </a:t>
            </a:r>
            <a:r>
              <a:rPr sz="2000" spc="-25" dirty="0">
                <a:solidFill>
                  <a:srgbClr val="003864"/>
                </a:solidFill>
                <a:latin typeface="Calibri"/>
                <a:cs typeface="Calibri"/>
              </a:rPr>
              <a:t>policy</a:t>
            </a:r>
            <a:endParaRPr sz="2000" dirty="0">
              <a:latin typeface="Calibri"/>
              <a:cs typeface="Calibri"/>
            </a:endParaRPr>
          </a:p>
          <a:p>
            <a:pPr marL="355600" marR="943610" indent="-342900">
              <a:lnSpc>
                <a:spcPct val="100000"/>
              </a:lnSpc>
              <a:spcBef>
                <a:spcPts val="575"/>
              </a:spcBef>
              <a:buClr>
                <a:schemeClr val="accent3">
                  <a:lumMod val="75000"/>
                </a:schemeClr>
              </a:buClr>
              <a:buFont typeface="Arial"/>
              <a:buChar char="•"/>
              <a:tabLst>
                <a:tab pos="354965" algn="l"/>
                <a:tab pos="355600" algn="l"/>
              </a:tabLst>
            </a:pPr>
            <a:r>
              <a:rPr sz="2000" spc="-5" dirty="0">
                <a:solidFill>
                  <a:srgbClr val="003864"/>
                </a:solidFill>
                <a:latin typeface="Calibri"/>
                <a:cs typeface="Calibri"/>
              </a:rPr>
              <a:t>Supporting </a:t>
            </a:r>
            <a:r>
              <a:rPr sz="2000" spc="-10" dirty="0">
                <a:solidFill>
                  <a:srgbClr val="003864"/>
                </a:solidFill>
                <a:latin typeface="Calibri"/>
                <a:cs typeface="Calibri"/>
              </a:rPr>
              <a:t>documentation must </a:t>
            </a:r>
            <a:r>
              <a:rPr sz="2000" spc="-5" dirty="0">
                <a:solidFill>
                  <a:srgbClr val="003864"/>
                </a:solidFill>
                <a:latin typeface="Calibri"/>
                <a:cs typeface="Calibri"/>
              </a:rPr>
              <a:t>be </a:t>
            </a:r>
            <a:r>
              <a:rPr sz="2000" dirty="0">
                <a:solidFill>
                  <a:srgbClr val="003864"/>
                </a:solidFill>
                <a:latin typeface="Calibri"/>
                <a:cs typeface="Calibri"/>
              </a:rPr>
              <a:t>in the </a:t>
            </a:r>
            <a:r>
              <a:rPr sz="2000" spc="-5" dirty="0">
                <a:solidFill>
                  <a:srgbClr val="003864"/>
                </a:solidFill>
                <a:latin typeface="Calibri"/>
                <a:cs typeface="Calibri"/>
              </a:rPr>
              <a:t>name of </a:t>
            </a:r>
            <a:r>
              <a:rPr sz="2000" dirty="0">
                <a:solidFill>
                  <a:srgbClr val="003864"/>
                </a:solidFill>
                <a:latin typeface="Calibri"/>
                <a:cs typeface="Calibri"/>
              </a:rPr>
              <a:t>the  </a:t>
            </a:r>
            <a:r>
              <a:rPr sz="2000" spc="-5" dirty="0">
                <a:solidFill>
                  <a:srgbClr val="003864"/>
                </a:solidFill>
                <a:latin typeface="Calibri"/>
                <a:cs typeface="Calibri"/>
              </a:rPr>
              <a:t>participant</a:t>
            </a:r>
            <a:endParaRPr sz="2000" dirty="0">
              <a:latin typeface="Calibri"/>
              <a:cs typeface="Calibri"/>
            </a:endParaRPr>
          </a:p>
          <a:p>
            <a:pPr marL="355600" indent="-342900">
              <a:lnSpc>
                <a:spcPct val="100000"/>
              </a:lnSpc>
              <a:spcBef>
                <a:spcPts val="575"/>
              </a:spcBef>
              <a:buClr>
                <a:schemeClr val="accent3">
                  <a:lumMod val="75000"/>
                </a:schemeClr>
              </a:buClr>
              <a:buFont typeface="Arial"/>
              <a:buChar char="•"/>
              <a:tabLst>
                <a:tab pos="354965" algn="l"/>
                <a:tab pos="355600" algn="l"/>
              </a:tabLst>
            </a:pPr>
            <a:r>
              <a:rPr sz="2000" spc="-5" dirty="0">
                <a:solidFill>
                  <a:srgbClr val="003864"/>
                </a:solidFill>
                <a:latin typeface="Calibri"/>
                <a:cs typeface="Calibri"/>
              </a:rPr>
              <a:t>Support </a:t>
            </a:r>
            <a:r>
              <a:rPr sz="2000" dirty="0">
                <a:solidFill>
                  <a:srgbClr val="003864"/>
                </a:solidFill>
                <a:latin typeface="Calibri"/>
                <a:cs typeface="Calibri"/>
              </a:rPr>
              <a:t>service </a:t>
            </a:r>
            <a:r>
              <a:rPr sz="2000" spc="-10" dirty="0">
                <a:solidFill>
                  <a:srgbClr val="003864"/>
                </a:solidFill>
                <a:latin typeface="Calibri"/>
                <a:cs typeface="Calibri"/>
              </a:rPr>
              <a:t>expenditures </a:t>
            </a:r>
            <a:r>
              <a:rPr sz="2000" u="heavy" spc="-10" dirty="0">
                <a:solidFill>
                  <a:srgbClr val="003864"/>
                </a:solidFill>
                <a:uFill>
                  <a:solidFill>
                    <a:srgbClr val="003864"/>
                  </a:solidFill>
                </a:uFill>
                <a:latin typeface="Calibri"/>
                <a:cs typeface="Calibri"/>
              </a:rPr>
              <a:t>must</a:t>
            </a:r>
            <a:r>
              <a:rPr sz="2000" spc="-10" dirty="0">
                <a:solidFill>
                  <a:srgbClr val="003864"/>
                </a:solidFill>
                <a:latin typeface="Calibri"/>
                <a:cs typeface="Calibri"/>
              </a:rPr>
              <a:t> </a:t>
            </a:r>
            <a:r>
              <a:rPr sz="2000" spc="-5" dirty="0">
                <a:solidFill>
                  <a:srgbClr val="003864"/>
                </a:solidFill>
                <a:latin typeface="Calibri"/>
                <a:cs typeface="Calibri"/>
              </a:rPr>
              <a:t>be traceable </a:t>
            </a:r>
            <a:r>
              <a:rPr sz="2000" spc="-15" dirty="0">
                <a:solidFill>
                  <a:srgbClr val="003864"/>
                </a:solidFill>
                <a:latin typeface="Calibri"/>
                <a:cs typeface="Calibri"/>
              </a:rPr>
              <a:t>to </a:t>
            </a:r>
            <a:r>
              <a:rPr sz="2000" spc="-5" dirty="0">
                <a:solidFill>
                  <a:srgbClr val="003864"/>
                </a:solidFill>
                <a:latin typeface="Calibri"/>
                <a:cs typeface="Calibri"/>
              </a:rPr>
              <a:t>the</a:t>
            </a:r>
            <a:r>
              <a:rPr sz="2000" spc="40" dirty="0">
                <a:solidFill>
                  <a:srgbClr val="003864"/>
                </a:solidFill>
                <a:latin typeface="Calibri"/>
                <a:cs typeface="Calibri"/>
              </a:rPr>
              <a:t> </a:t>
            </a:r>
            <a:r>
              <a:rPr lang="en-US" sz="2000" spc="40" dirty="0">
                <a:solidFill>
                  <a:srgbClr val="003864"/>
                </a:solidFill>
                <a:latin typeface="Calibri"/>
                <a:cs typeface="Calibri"/>
              </a:rPr>
              <a:t>initial </a:t>
            </a:r>
            <a:r>
              <a:rPr sz="2000" spc="-10" dirty="0">
                <a:solidFill>
                  <a:srgbClr val="003864"/>
                </a:solidFill>
                <a:latin typeface="Calibri"/>
                <a:cs typeface="Calibri"/>
              </a:rPr>
              <a:t>source</a:t>
            </a:r>
            <a:endParaRPr lang="en-US" sz="2000" spc="-10" dirty="0">
              <a:solidFill>
                <a:srgbClr val="003864"/>
              </a:solidFill>
              <a:latin typeface="Calibri"/>
              <a:cs typeface="Calibri"/>
            </a:endParaRPr>
          </a:p>
          <a:p>
            <a:pPr marL="355600" indent="-342900">
              <a:lnSpc>
                <a:spcPct val="100000"/>
              </a:lnSpc>
              <a:spcBef>
                <a:spcPts val="575"/>
              </a:spcBef>
              <a:buClr>
                <a:schemeClr val="accent3">
                  <a:lumMod val="75000"/>
                </a:schemeClr>
              </a:buClr>
              <a:buFont typeface="Arial"/>
              <a:buChar char="•"/>
              <a:tabLst>
                <a:tab pos="354965" algn="l"/>
                <a:tab pos="355600" algn="l"/>
              </a:tabLst>
            </a:pPr>
            <a:r>
              <a:rPr sz="2000" dirty="0">
                <a:latin typeface="Calibri"/>
                <a:cs typeface="Calibri"/>
              </a:rPr>
              <a:t> </a:t>
            </a:r>
            <a:r>
              <a:rPr sz="2000" spc="-10" dirty="0">
                <a:solidFill>
                  <a:srgbClr val="003864"/>
                </a:solidFill>
                <a:latin typeface="Calibri"/>
                <a:cs typeface="Calibri"/>
              </a:rPr>
              <a:t>Participants </a:t>
            </a:r>
            <a:r>
              <a:rPr sz="2000" u="heavy" spc="-10" dirty="0">
                <a:solidFill>
                  <a:srgbClr val="003864"/>
                </a:solidFill>
                <a:uFill>
                  <a:solidFill>
                    <a:srgbClr val="003864"/>
                  </a:solidFill>
                </a:uFill>
                <a:latin typeface="Calibri"/>
                <a:cs typeface="Calibri"/>
              </a:rPr>
              <a:t>must</a:t>
            </a:r>
            <a:r>
              <a:rPr sz="2000" spc="-10" dirty="0">
                <a:solidFill>
                  <a:srgbClr val="003864"/>
                </a:solidFill>
                <a:latin typeface="Calibri"/>
                <a:cs typeface="Calibri"/>
              </a:rPr>
              <a:t> </a:t>
            </a:r>
            <a:r>
              <a:rPr sz="2000" spc="-5" dirty="0">
                <a:solidFill>
                  <a:srgbClr val="003864"/>
                </a:solidFill>
                <a:latin typeface="Calibri"/>
                <a:cs typeface="Calibri"/>
              </a:rPr>
              <a:t>sign </a:t>
            </a:r>
            <a:r>
              <a:rPr sz="2000" spc="-20" dirty="0">
                <a:solidFill>
                  <a:srgbClr val="003864"/>
                </a:solidFill>
                <a:latin typeface="Calibri"/>
                <a:cs typeface="Calibri"/>
              </a:rPr>
              <a:t>for </a:t>
            </a:r>
            <a:r>
              <a:rPr sz="2000" spc="-5" dirty="0">
                <a:solidFill>
                  <a:srgbClr val="003864"/>
                </a:solidFill>
                <a:latin typeface="Calibri"/>
                <a:cs typeface="Calibri"/>
              </a:rPr>
              <a:t>bus and </a:t>
            </a:r>
            <a:r>
              <a:rPr sz="2000" spc="-20" dirty="0">
                <a:solidFill>
                  <a:srgbClr val="003864"/>
                </a:solidFill>
                <a:latin typeface="Calibri"/>
                <a:cs typeface="Calibri"/>
              </a:rPr>
              <a:t>gas</a:t>
            </a:r>
            <a:r>
              <a:rPr sz="2000" spc="5" dirty="0">
                <a:solidFill>
                  <a:srgbClr val="003864"/>
                </a:solidFill>
                <a:latin typeface="Calibri"/>
                <a:cs typeface="Calibri"/>
              </a:rPr>
              <a:t> </a:t>
            </a:r>
            <a:r>
              <a:rPr sz="2000" spc="-15" dirty="0">
                <a:solidFill>
                  <a:srgbClr val="003864"/>
                </a:solidFill>
                <a:latin typeface="Calibri"/>
                <a:cs typeface="Calibri"/>
              </a:rPr>
              <a:t>cards</a:t>
            </a:r>
            <a:endParaRPr lang="en-US" sz="2000" spc="-15" dirty="0">
              <a:solidFill>
                <a:srgbClr val="003864"/>
              </a:solidFill>
              <a:latin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343400"/>
            <a:ext cx="1642491" cy="1642491"/>
          </a:xfrm>
          <a:prstGeom prst="rect">
            <a:avLst/>
          </a:prstGeom>
          <a:ln w="228600" cap="sq" cmpd="thickThin">
            <a:gradFill flip="none" rotWithShape="1">
              <a:gsLst>
                <a:gs pos="0">
                  <a:schemeClr val="accent1">
                    <a:lumMod val="40000"/>
                    <a:lumOff val="60000"/>
                  </a:schemeClr>
                </a:gs>
                <a:gs pos="1000">
                  <a:schemeClr val="accent1">
                    <a:lumMod val="95000"/>
                    <a:lumOff val="5000"/>
                  </a:schemeClr>
                </a:gs>
                <a:gs pos="100000">
                  <a:schemeClr val="accent1">
                    <a:lumMod val="60000"/>
                  </a:schemeClr>
                </a:gs>
              </a:gsLst>
              <a:path path="circle">
                <a:fillToRect l="50000" t="130000" r="50000" b="-30000"/>
              </a:path>
              <a:tileRect/>
            </a:gradFill>
            <a:prstDash val="solid"/>
            <a:miter lim="800000"/>
          </a:ln>
          <a:effectLst>
            <a:innerShdw blurRad="76200">
              <a:srgbClr val="000000"/>
            </a:innerShdw>
            <a:softEdge rad="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4033542"/>
            <a:ext cx="2171700" cy="1805940"/>
          </a:xfrm>
          <a:prstGeom prst="rect">
            <a:avLst/>
          </a:prstGeom>
          <a:gradFill>
            <a:gsLst>
              <a:gs pos="0">
                <a:srgbClr val="92D050"/>
              </a:gs>
              <a:gs pos="40000">
                <a:schemeClr val="accent1">
                  <a:lumMod val="95000"/>
                  <a:lumOff val="5000"/>
                </a:schemeClr>
              </a:gs>
              <a:gs pos="100000">
                <a:schemeClr val="accent1">
                  <a:lumMod val="60000"/>
                </a:schemeClr>
              </a:gs>
            </a:gsLst>
            <a:path path="circle">
              <a:fillToRect l="50000" t="130000" r="50000" b="-30000"/>
            </a:path>
          </a:gradFill>
          <a:ln w="228600" cap="sq" cmpd="thickThin">
            <a:solidFill>
              <a:srgbClr val="92D050"/>
            </a:solidFill>
            <a:prstDash val="solid"/>
            <a:miter lim="800000"/>
          </a:ln>
          <a:effectLst>
            <a:innerShdw blurRad="76200">
              <a:srgbClr val="000000"/>
            </a:inn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3056890" cy="605155"/>
          </a:xfrm>
          <a:prstGeom prst="rect">
            <a:avLst/>
          </a:prstGeom>
        </p:spPr>
        <p:txBody>
          <a:bodyPr vert="horz" wrap="square" lIns="0" tIns="13335" rIns="0" bIns="0" rtlCol="0">
            <a:spAutoFit/>
          </a:bodyPr>
          <a:lstStyle/>
          <a:p>
            <a:pPr marL="12700">
              <a:lnSpc>
                <a:spcPct val="100000"/>
              </a:lnSpc>
              <a:spcBef>
                <a:spcPts val="105"/>
              </a:spcBef>
            </a:pPr>
            <a:r>
              <a:rPr sz="3800" spc="-10" dirty="0">
                <a:solidFill>
                  <a:srgbClr val="FFFFFF"/>
                </a:solidFill>
              </a:rPr>
              <a:t>Outreach</a:t>
            </a:r>
            <a:r>
              <a:rPr sz="3800" spc="-60" dirty="0">
                <a:solidFill>
                  <a:srgbClr val="FFFFFF"/>
                </a:solidFill>
              </a:rPr>
              <a:t> </a:t>
            </a:r>
            <a:r>
              <a:rPr sz="3800" spc="-15" dirty="0">
                <a:solidFill>
                  <a:srgbClr val="FFFFFF"/>
                </a:solidFill>
              </a:rPr>
              <a:t>Costs</a:t>
            </a:r>
            <a:endParaRPr sz="3800"/>
          </a:p>
        </p:txBody>
      </p:sp>
      <p:sp>
        <p:nvSpPr>
          <p:cNvPr id="3" name="object 3"/>
          <p:cNvSpPr txBox="1"/>
          <p:nvPr/>
        </p:nvSpPr>
        <p:spPr>
          <a:xfrm>
            <a:off x="307340" y="1832470"/>
            <a:ext cx="8482965" cy="4160754"/>
          </a:xfrm>
          <a:prstGeom prst="rect">
            <a:avLst/>
          </a:prstGeom>
        </p:spPr>
        <p:txBody>
          <a:bodyPr vert="horz" wrap="square" lIns="0" tIns="97155" rIns="0" bIns="0" rtlCol="0">
            <a:spAutoFit/>
          </a:bodyPr>
          <a:lstStyle/>
          <a:p>
            <a:pPr marL="355600" indent="-342900">
              <a:lnSpc>
                <a:spcPct val="100000"/>
              </a:lnSpc>
              <a:spcBef>
                <a:spcPts val="765"/>
              </a:spcBef>
              <a:buClr>
                <a:schemeClr val="accent3">
                  <a:lumMod val="75000"/>
                </a:schemeClr>
              </a:buClr>
              <a:buFont typeface="Arial"/>
              <a:buChar char="•"/>
              <a:tabLst>
                <a:tab pos="354965" algn="l"/>
                <a:tab pos="355600" algn="l"/>
              </a:tabLst>
            </a:pPr>
            <a:r>
              <a:rPr sz="2600" spc="-5" dirty="0">
                <a:solidFill>
                  <a:srgbClr val="003864"/>
                </a:solidFill>
                <a:latin typeface="Calibri"/>
                <a:cs typeface="Calibri"/>
              </a:rPr>
              <a:t>Outreach </a:t>
            </a:r>
            <a:r>
              <a:rPr sz="2600" spc="-15" dirty="0">
                <a:solidFill>
                  <a:srgbClr val="003864"/>
                </a:solidFill>
                <a:latin typeface="Calibri"/>
                <a:cs typeface="Calibri"/>
              </a:rPr>
              <a:t>costs</a:t>
            </a:r>
            <a:r>
              <a:rPr sz="2600" spc="-40" dirty="0">
                <a:solidFill>
                  <a:srgbClr val="003864"/>
                </a:solidFill>
                <a:latin typeface="Calibri"/>
                <a:cs typeface="Calibri"/>
              </a:rPr>
              <a:t> </a:t>
            </a:r>
            <a:r>
              <a:rPr sz="2600" spc="-5" dirty="0">
                <a:solidFill>
                  <a:srgbClr val="003864"/>
                </a:solidFill>
                <a:latin typeface="Calibri"/>
                <a:cs typeface="Calibri"/>
              </a:rPr>
              <a:t>include:</a:t>
            </a:r>
            <a:endParaRPr sz="2600" dirty="0">
              <a:latin typeface="Calibri"/>
              <a:cs typeface="Calibri"/>
            </a:endParaRPr>
          </a:p>
          <a:p>
            <a:pPr marL="756285" marR="853440" lvl="1" indent="-286385">
              <a:lnSpc>
                <a:spcPct val="100000"/>
              </a:lnSpc>
              <a:spcBef>
                <a:spcPts val="555"/>
              </a:spcBef>
              <a:buClr>
                <a:schemeClr val="accent3">
                  <a:lumMod val="75000"/>
                </a:schemeClr>
              </a:buClr>
              <a:buFont typeface="Arial"/>
              <a:buChar char="–"/>
              <a:tabLst>
                <a:tab pos="756285" algn="l"/>
                <a:tab pos="756920" algn="l"/>
              </a:tabLst>
            </a:pPr>
            <a:r>
              <a:rPr lang="en-US" sz="2200" spc="-10" dirty="0">
                <a:solidFill>
                  <a:srgbClr val="003864"/>
                </a:solidFill>
                <a:latin typeface="Calibri"/>
                <a:cs typeface="Calibri"/>
              </a:rPr>
              <a:t>P</a:t>
            </a:r>
            <a:r>
              <a:rPr sz="2200" spc="-10" dirty="0">
                <a:solidFill>
                  <a:srgbClr val="003864"/>
                </a:solidFill>
                <a:latin typeface="Calibri"/>
                <a:cs typeface="Calibri"/>
              </a:rPr>
              <a:t>romotion </a:t>
            </a:r>
            <a:r>
              <a:rPr sz="2200" dirty="0">
                <a:solidFill>
                  <a:srgbClr val="003864"/>
                </a:solidFill>
                <a:latin typeface="Calibri"/>
                <a:cs typeface="Calibri"/>
              </a:rPr>
              <a:t>of </a:t>
            </a:r>
            <a:r>
              <a:rPr sz="2200" spc="-20" dirty="0">
                <a:solidFill>
                  <a:srgbClr val="003864"/>
                </a:solidFill>
                <a:latin typeface="Calibri"/>
                <a:cs typeface="Calibri"/>
              </a:rPr>
              <a:t>grant </a:t>
            </a:r>
            <a:r>
              <a:rPr sz="2200" spc="-5" dirty="0">
                <a:solidFill>
                  <a:srgbClr val="003864"/>
                </a:solidFill>
                <a:latin typeface="Calibri"/>
                <a:cs typeface="Calibri"/>
              </a:rPr>
              <a:t>specific services</a:t>
            </a:r>
            <a:endParaRPr sz="2200" dirty="0">
              <a:latin typeface="Calibri"/>
              <a:cs typeface="Calibri"/>
            </a:endParaRPr>
          </a:p>
          <a:p>
            <a:pPr marL="355600" marR="948055" indent="-342900">
              <a:lnSpc>
                <a:spcPct val="100000"/>
              </a:lnSpc>
              <a:spcBef>
                <a:spcPts val="1750"/>
              </a:spcBef>
              <a:buClr>
                <a:schemeClr val="accent3">
                  <a:lumMod val="75000"/>
                </a:schemeClr>
              </a:buClr>
              <a:buFont typeface="Arial"/>
              <a:buChar char="•"/>
              <a:tabLst>
                <a:tab pos="354965" algn="l"/>
                <a:tab pos="355600" algn="l"/>
              </a:tabLst>
            </a:pPr>
            <a:r>
              <a:rPr sz="2600" dirty="0">
                <a:solidFill>
                  <a:srgbClr val="003864"/>
                </a:solidFill>
                <a:latin typeface="Calibri"/>
                <a:cs typeface="Calibri"/>
              </a:rPr>
              <a:t>If </a:t>
            </a:r>
            <a:r>
              <a:rPr sz="2600" spc="-10" dirty="0">
                <a:solidFill>
                  <a:srgbClr val="003864"/>
                </a:solidFill>
                <a:latin typeface="Calibri"/>
                <a:cs typeface="Calibri"/>
              </a:rPr>
              <a:t>there </a:t>
            </a:r>
            <a:r>
              <a:rPr sz="2600" dirty="0">
                <a:solidFill>
                  <a:srgbClr val="003864"/>
                </a:solidFill>
                <a:latin typeface="Calibri"/>
                <a:cs typeface="Calibri"/>
              </a:rPr>
              <a:t>is </a:t>
            </a:r>
            <a:r>
              <a:rPr sz="2600" spc="-5" dirty="0">
                <a:solidFill>
                  <a:srgbClr val="003864"/>
                </a:solidFill>
                <a:latin typeface="Calibri"/>
                <a:cs typeface="Calibri"/>
              </a:rPr>
              <a:t>no Outreach </a:t>
            </a:r>
            <a:r>
              <a:rPr sz="2600" spc="-10" dirty="0">
                <a:solidFill>
                  <a:srgbClr val="003864"/>
                </a:solidFill>
                <a:latin typeface="Calibri"/>
                <a:cs typeface="Calibri"/>
              </a:rPr>
              <a:t>category </a:t>
            </a:r>
            <a:r>
              <a:rPr sz="2600" spc="-5" dirty="0">
                <a:solidFill>
                  <a:srgbClr val="003864"/>
                </a:solidFill>
                <a:latin typeface="Calibri"/>
                <a:cs typeface="Calibri"/>
              </a:rPr>
              <a:t>on </a:t>
            </a:r>
            <a:r>
              <a:rPr sz="2600" dirty="0">
                <a:solidFill>
                  <a:srgbClr val="003864"/>
                </a:solidFill>
                <a:latin typeface="Calibri"/>
                <a:cs typeface="Calibri"/>
              </a:rPr>
              <a:t>the </a:t>
            </a:r>
            <a:r>
              <a:rPr sz="2600" spc="-5" dirty="0">
                <a:solidFill>
                  <a:srgbClr val="003864"/>
                </a:solidFill>
                <a:latin typeface="Calibri"/>
                <a:cs typeface="Calibri"/>
              </a:rPr>
              <a:t>RPR/FSR,</a:t>
            </a:r>
            <a:r>
              <a:rPr sz="2600" spc="-145" dirty="0">
                <a:solidFill>
                  <a:srgbClr val="003864"/>
                </a:solidFill>
                <a:latin typeface="Calibri"/>
                <a:cs typeface="Calibri"/>
              </a:rPr>
              <a:t> </a:t>
            </a:r>
            <a:r>
              <a:rPr sz="2600" spc="-5" dirty="0">
                <a:solidFill>
                  <a:srgbClr val="003864"/>
                </a:solidFill>
                <a:latin typeface="Calibri"/>
                <a:cs typeface="Calibri"/>
              </a:rPr>
              <a:t>then  </a:t>
            </a:r>
            <a:r>
              <a:rPr sz="2600" spc="-10" dirty="0">
                <a:solidFill>
                  <a:srgbClr val="003864"/>
                </a:solidFill>
                <a:latin typeface="Calibri"/>
                <a:cs typeface="Calibri"/>
              </a:rPr>
              <a:t>capture </a:t>
            </a:r>
            <a:r>
              <a:rPr sz="2600" dirty="0">
                <a:solidFill>
                  <a:srgbClr val="003864"/>
                </a:solidFill>
                <a:latin typeface="Calibri"/>
                <a:cs typeface="Calibri"/>
              </a:rPr>
              <a:t>the </a:t>
            </a:r>
            <a:r>
              <a:rPr sz="2600" spc="-10" dirty="0">
                <a:solidFill>
                  <a:srgbClr val="003864"/>
                </a:solidFill>
                <a:latin typeface="Calibri"/>
                <a:cs typeface="Calibri"/>
              </a:rPr>
              <a:t>approved </a:t>
            </a:r>
            <a:r>
              <a:rPr sz="2600" spc="-5" dirty="0">
                <a:solidFill>
                  <a:srgbClr val="003864"/>
                </a:solidFill>
                <a:latin typeface="Calibri"/>
                <a:cs typeface="Calibri"/>
              </a:rPr>
              <a:t>outreach </a:t>
            </a:r>
            <a:r>
              <a:rPr sz="2600" dirty="0">
                <a:solidFill>
                  <a:srgbClr val="003864"/>
                </a:solidFill>
                <a:latin typeface="Calibri"/>
                <a:cs typeface="Calibri"/>
              </a:rPr>
              <a:t>activities as</a:t>
            </a:r>
            <a:r>
              <a:rPr sz="2600" spc="-110" dirty="0">
                <a:solidFill>
                  <a:srgbClr val="003864"/>
                </a:solidFill>
                <a:latin typeface="Calibri"/>
                <a:cs typeface="Calibri"/>
              </a:rPr>
              <a:t> </a:t>
            </a:r>
            <a:r>
              <a:rPr sz="2600" spc="-15" dirty="0">
                <a:solidFill>
                  <a:srgbClr val="003864"/>
                </a:solidFill>
                <a:latin typeface="Calibri"/>
                <a:cs typeface="Calibri"/>
              </a:rPr>
              <a:t>follows:</a:t>
            </a:r>
            <a:endParaRPr sz="2600" dirty="0">
              <a:latin typeface="Calibri"/>
              <a:cs typeface="Calibri"/>
            </a:endParaRPr>
          </a:p>
          <a:p>
            <a:pPr marL="756285" marR="5080" lvl="1" indent="-286385">
              <a:lnSpc>
                <a:spcPct val="100000"/>
              </a:lnSpc>
              <a:spcBef>
                <a:spcPts val="1764"/>
              </a:spcBef>
              <a:buClr>
                <a:schemeClr val="accent3">
                  <a:lumMod val="75000"/>
                </a:schemeClr>
              </a:buClr>
              <a:buFont typeface="Arial"/>
              <a:buChar char="–"/>
              <a:tabLst>
                <a:tab pos="756285" algn="l"/>
                <a:tab pos="756920" algn="l"/>
              </a:tabLst>
            </a:pPr>
            <a:r>
              <a:rPr sz="1700" spc="-10" dirty="0">
                <a:solidFill>
                  <a:srgbClr val="003864"/>
                </a:solidFill>
                <a:latin typeface="Calibri"/>
                <a:cs typeface="Calibri"/>
              </a:rPr>
              <a:t>Administrative </a:t>
            </a:r>
            <a:r>
              <a:rPr sz="1700" spc="-5" dirty="0">
                <a:solidFill>
                  <a:srgbClr val="003864"/>
                </a:solidFill>
                <a:latin typeface="Calibri"/>
                <a:cs typeface="Calibri"/>
              </a:rPr>
              <a:t>outreach </a:t>
            </a:r>
            <a:r>
              <a:rPr sz="1700" dirty="0">
                <a:solidFill>
                  <a:srgbClr val="003864"/>
                </a:solidFill>
                <a:latin typeface="Calibri"/>
                <a:cs typeface="Calibri"/>
              </a:rPr>
              <a:t>activities </a:t>
            </a:r>
            <a:r>
              <a:rPr sz="1700" spc="-5" dirty="0">
                <a:solidFill>
                  <a:srgbClr val="003864"/>
                </a:solidFill>
                <a:latin typeface="Calibri"/>
                <a:cs typeface="Calibri"/>
              </a:rPr>
              <a:t>(the recruitment </a:t>
            </a:r>
            <a:r>
              <a:rPr sz="1700" dirty="0">
                <a:solidFill>
                  <a:srgbClr val="003864"/>
                </a:solidFill>
                <a:latin typeface="Calibri"/>
                <a:cs typeface="Calibri"/>
              </a:rPr>
              <a:t>of </a:t>
            </a:r>
            <a:r>
              <a:rPr sz="1700" spc="-5" dirty="0">
                <a:solidFill>
                  <a:srgbClr val="003864"/>
                </a:solidFill>
                <a:latin typeface="Calibri"/>
                <a:cs typeface="Calibri"/>
              </a:rPr>
              <a:t>personnel </a:t>
            </a:r>
            <a:r>
              <a:rPr sz="1700" spc="-10" dirty="0">
                <a:solidFill>
                  <a:srgbClr val="003864"/>
                </a:solidFill>
                <a:latin typeface="Calibri"/>
                <a:cs typeface="Calibri"/>
              </a:rPr>
              <a:t>required </a:t>
            </a:r>
            <a:r>
              <a:rPr sz="1700" spc="-5" dirty="0">
                <a:solidFill>
                  <a:srgbClr val="003864"/>
                </a:solidFill>
                <a:latin typeface="Calibri"/>
                <a:cs typeface="Calibri"/>
              </a:rPr>
              <a:t>by </a:t>
            </a:r>
            <a:r>
              <a:rPr sz="1700" spc="5" dirty="0">
                <a:solidFill>
                  <a:srgbClr val="003864"/>
                </a:solidFill>
                <a:latin typeface="Calibri"/>
                <a:cs typeface="Calibri"/>
              </a:rPr>
              <a:t>the </a:t>
            </a:r>
            <a:r>
              <a:rPr sz="1700" spc="-10" dirty="0">
                <a:solidFill>
                  <a:srgbClr val="003864"/>
                </a:solidFill>
                <a:latin typeface="Calibri"/>
                <a:cs typeface="Calibri"/>
              </a:rPr>
              <a:t>grantee  </a:t>
            </a:r>
            <a:r>
              <a:rPr sz="1700" spc="-15" dirty="0">
                <a:solidFill>
                  <a:srgbClr val="003864"/>
                </a:solidFill>
                <a:latin typeface="Calibri"/>
                <a:cs typeface="Calibri"/>
              </a:rPr>
              <a:t>for </a:t>
            </a:r>
            <a:r>
              <a:rPr sz="1700" spc="-5" dirty="0">
                <a:solidFill>
                  <a:srgbClr val="003864"/>
                </a:solidFill>
                <a:latin typeface="Calibri"/>
                <a:cs typeface="Calibri"/>
              </a:rPr>
              <a:t>performance </a:t>
            </a:r>
            <a:r>
              <a:rPr sz="1700" dirty="0">
                <a:solidFill>
                  <a:srgbClr val="003864"/>
                </a:solidFill>
                <a:latin typeface="Calibri"/>
                <a:cs typeface="Calibri"/>
              </a:rPr>
              <a:t>of </a:t>
            </a:r>
            <a:r>
              <a:rPr sz="1700" spc="5" dirty="0">
                <a:solidFill>
                  <a:srgbClr val="003864"/>
                </a:solidFill>
                <a:latin typeface="Calibri"/>
                <a:cs typeface="Calibri"/>
              </a:rPr>
              <a:t>the </a:t>
            </a:r>
            <a:r>
              <a:rPr sz="1700" spc="-10" dirty="0">
                <a:solidFill>
                  <a:srgbClr val="003864"/>
                </a:solidFill>
                <a:latin typeface="Calibri"/>
                <a:cs typeface="Calibri"/>
              </a:rPr>
              <a:t>award, </a:t>
            </a:r>
            <a:r>
              <a:rPr lang="en-US" sz="1700" spc="-15" dirty="0">
                <a:solidFill>
                  <a:srgbClr val="003864"/>
                </a:solidFill>
                <a:latin typeface="Calibri"/>
                <a:cs typeface="Calibri"/>
              </a:rPr>
              <a:t>etc.</a:t>
            </a:r>
            <a:r>
              <a:rPr sz="1700" spc="-10" dirty="0">
                <a:solidFill>
                  <a:srgbClr val="003864"/>
                </a:solidFill>
                <a:latin typeface="Calibri"/>
                <a:cs typeface="Calibri"/>
              </a:rPr>
              <a:t>) are </a:t>
            </a:r>
            <a:r>
              <a:rPr lang="en-US" sz="1700" spc="-5" dirty="0">
                <a:solidFill>
                  <a:srgbClr val="003864"/>
                </a:solidFill>
                <a:latin typeface="Calibri"/>
                <a:cs typeface="Calibri"/>
              </a:rPr>
              <a:t>billed</a:t>
            </a:r>
            <a:r>
              <a:rPr sz="1700" spc="-5" dirty="0">
                <a:solidFill>
                  <a:srgbClr val="003864"/>
                </a:solidFill>
                <a:latin typeface="Calibri"/>
                <a:cs typeface="Calibri"/>
              </a:rPr>
              <a:t> as </a:t>
            </a:r>
            <a:r>
              <a:rPr lang="en-US" sz="1700" spc="-10" dirty="0">
                <a:solidFill>
                  <a:srgbClr val="003864"/>
                </a:solidFill>
                <a:latin typeface="Calibri"/>
                <a:cs typeface="Calibri"/>
              </a:rPr>
              <a:t>a</a:t>
            </a:r>
            <a:r>
              <a:rPr sz="1700" spc="-10" dirty="0">
                <a:solidFill>
                  <a:srgbClr val="003864"/>
                </a:solidFill>
                <a:latin typeface="Calibri"/>
                <a:cs typeface="Calibri"/>
              </a:rPr>
              <a:t>dministrative</a:t>
            </a:r>
            <a:r>
              <a:rPr sz="1700" spc="-95" dirty="0">
                <a:solidFill>
                  <a:srgbClr val="003864"/>
                </a:solidFill>
                <a:latin typeface="Calibri"/>
                <a:cs typeface="Calibri"/>
              </a:rPr>
              <a:t> </a:t>
            </a:r>
            <a:r>
              <a:rPr lang="en-US" sz="1700" dirty="0">
                <a:solidFill>
                  <a:srgbClr val="003864"/>
                </a:solidFill>
                <a:latin typeface="Calibri"/>
                <a:cs typeface="Calibri"/>
              </a:rPr>
              <a:t>c</a:t>
            </a:r>
            <a:r>
              <a:rPr sz="1700" dirty="0">
                <a:solidFill>
                  <a:srgbClr val="003864"/>
                </a:solidFill>
                <a:latin typeface="Calibri"/>
                <a:cs typeface="Calibri"/>
              </a:rPr>
              <a:t>osts</a:t>
            </a:r>
            <a:endParaRPr sz="1700" dirty="0">
              <a:latin typeface="Calibri"/>
              <a:cs typeface="Calibri"/>
            </a:endParaRPr>
          </a:p>
          <a:p>
            <a:pPr marL="756285" marR="598805" lvl="1" indent="-286385">
              <a:lnSpc>
                <a:spcPct val="100000"/>
              </a:lnSpc>
              <a:spcBef>
                <a:spcPts val="405"/>
              </a:spcBef>
              <a:buClr>
                <a:schemeClr val="accent3">
                  <a:lumMod val="75000"/>
                </a:schemeClr>
              </a:buClr>
              <a:buFont typeface="Arial"/>
              <a:buChar char="–"/>
              <a:tabLst>
                <a:tab pos="756285" algn="l"/>
                <a:tab pos="756920" algn="l"/>
              </a:tabLst>
            </a:pPr>
            <a:r>
              <a:rPr sz="1700" dirty="0">
                <a:solidFill>
                  <a:srgbClr val="003864"/>
                </a:solidFill>
                <a:latin typeface="Calibri"/>
                <a:cs typeface="Calibri"/>
              </a:rPr>
              <a:t>Activities </a:t>
            </a:r>
            <a:r>
              <a:rPr sz="1700" spc="-10" dirty="0">
                <a:solidFill>
                  <a:srgbClr val="003864"/>
                </a:solidFill>
                <a:latin typeface="Calibri"/>
                <a:cs typeface="Calibri"/>
              </a:rPr>
              <a:t>related </a:t>
            </a:r>
            <a:r>
              <a:rPr sz="1700" spc="-5" dirty="0">
                <a:solidFill>
                  <a:srgbClr val="003864"/>
                </a:solidFill>
                <a:latin typeface="Calibri"/>
                <a:cs typeface="Calibri"/>
              </a:rPr>
              <a:t>to outreach, </a:t>
            </a:r>
            <a:r>
              <a:rPr sz="1700" spc="-10" dirty="0">
                <a:solidFill>
                  <a:srgbClr val="003864"/>
                </a:solidFill>
                <a:latin typeface="Calibri"/>
                <a:cs typeface="Calibri"/>
              </a:rPr>
              <a:t>program </a:t>
            </a:r>
            <a:r>
              <a:rPr sz="1700" spc="-5" dirty="0">
                <a:solidFill>
                  <a:srgbClr val="003864"/>
                </a:solidFill>
                <a:latin typeface="Calibri"/>
                <a:cs typeface="Calibri"/>
              </a:rPr>
              <a:t>costs, </a:t>
            </a:r>
            <a:r>
              <a:rPr sz="1700" dirty="0">
                <a:solidFill>
                  <a:srgbClr val="003864"/>
                </a:solidFill>
                <a:latin typeface="Calibri"/>
                <a:cs typeface="Calibri"/>
              </a:rPr>
              <a:t>job </a:t>
            </a:r>
            <a:r>
              <a:rPr sz="1700" spc="-5" dirty="0">
                <a:solidFill>
                  <a:srgbClr val="003864"/>
                </a:solidFill>
                <a:latin typeface="Calibri"/>
                <a:cs typeface="Calibri"/>
              </a:rPr>
              <a:t>development, (advertising </a:t>
            </a:r>
            <a:r>
              <a:rPr sz="1700" spc="-10" dirty="0">
                <a:solidFill>
                  <a:srgbClr val="003864"/>
                </a:solidFill>
                <a:latin typeface="Calibri"/>
                <a:cs typeface="Calibri"/>
              </a:rPr>
              <a:t>grant  approved </a:t>
            </a:r>
            <a:r>
              <a:rPr sz="1700" dirty="0">
                <a:solidFill>
                  <a:srgbClr val="003864"/>
                </a:solidFill>
                <a:latin typeface="Calibri"/>
                <a:cs typeface="Calibri"/>
              </a:rPr>
              <a:t>services in a </a:t>
            </a:r>
            <a:r>
              <a:rPr sz="1700" spc="-5" dirty="0">
                <a:solidFill>
                  <a:srgbClr val="003864"/>
                </a:solidFill>
                <a:latin typeface="Calibri"/>
                <a:cs typeface="Calibri"/>
              </a:rPr>
              <a:t>local </a:t>
            </a:r>
            <a:r>
              <a:rPr sz="1700" spc="-25" dirty="0">
                <a:solidFill>
                  <a:srgbClr val="003864"/>
                </a:solidFill>
                <a:latin typeface="Calibri"/>
                <a:cs typeface="Calibri"/>
              </a:rPr>
              <a:t>paper, </a:t>
            </a:r>
            <a:r>
              <a:rPr sz="1700" spc="-15" dirty="0">
                <a:solidFill>
                  <a:srgbClr val="003864"/>
                </a:solidFill>
                <a:latin typeface="Calibri"/>
                <a:cs typeface="Calibri"/>
              </a:rPr>
              <a:t>for </a:t>
            </a:r>
            <a:r>
              <a:rPr sz="1700" spc="-10" dirty="0">
                <a:solidFill>
                  <a:srgbClr val="003864"/>
                </a:solidFill>
                <a:latin typeface="Calibri"/>
                <a:cs typeface="Calibri"/>
              </a:rPr>
              <a:t>example) </a:t>
            </a:r>
            <a:r>
              <a:rPr lang="en-US" sz="1700" spc="-10" dirty="0">
                <a:solidFill>
                  <a:srgbClr val="003864"/>
                </a:solidFill>
                <a:latin typeface="Calibri"/>
                <a:cs typeface="Calibri"/>
              </a:rPr>
              <a:t>are billed to direct services</a:t>
            </a:r>
            <a:endParaRPr lang="en-US" sz="1700" dirty="0">
              <a:solidFill>
                <a:srgbClr val="003864"/>
              </a:solidFill>
              <a:latin typeface="Calibri"/>
              <a:cs typeface="Calibri"/>
            </a:endParaRPr>
          </a:p>
          <a:p>
            <a:pPr marL="756285" marR="598805" lvl="1" indent="-286385">
              <a:lnSpc>
                <a:spcPct val="100000"/>
              </a:lnSpc>
              <a:spcBef>
                <a:spcPts val="405"/>
              </a:spcBef>
              <a:buClr>
                <a:schemeClr val="accent3">
                  <a:lumMod val="75000"/>
                </a:schemeClr>
              </a:buClr>
              <a:buFont typeface="Arial"/>
              <a:buChar char="–"/>
              <a:tabLst>
                <a:tab pos="756285" algn="l"/>
                <a:tab pos="756920" algn="l"/>
              </a:tabLst>
            </a:pPr>
            <a:r>
              <a:rPr lang="en-US" sz="1700" dirty="0">
                <a:solidFill>
                  <a:srgbClr val="003864"/>
                </a:solidFill>
                <a:latin typeface="Calibri"/>
                <a:cs typeface="Calibri"/>
              </a:rPr>
              <a:t>Salary/benefits of employees engaged in setting up and displaying exhibits are billed to direct services</a:t>
            </a:r>
          </a:p>
          <a:p>
            <a:pPr marL="756285" marR="598805" lvl="1" indent="-286385">
              <a:lnSpc>
                <a:spcPct val="100000"/>
              </a:lnSpc>
              <a:spcBef>
                <a:spcPts val="405"/>
              </a:spcBef>
              <a:buClr>
                <a:schemeClr val="accent3">
                  <a:lumMod val="75000"/>
                </a:schemeClr>
              </a:buClr>
              <a:buFont typeface="Arial"/>
              <a:buChar char="–"/>
              <a:tabLst>
                <a:tab pos="756285" algn="l"/>
                <a:tab pos="756920" algn="l"/>
              </a:tabLst>
            </a:pPr>
            <a:r>
              <a:rPr lang="en-US" sz="1700" dirty="0">
                <a:solidFill>
                  <a:srgbClr val="003864"/>
                </a:solidFill>
                <a:latin typeface="Calibri"/>
                <a:cs typeface="Calibri"/>
              </a:rPr>
              <a:t>Purchase of tents and tables are billed to direct services</a:t>
            </a:r>
            <a:endParaRPr sz="17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3056890" cy="605155"/>
          </a:xfrm>
          <a:prstGeom prst="rect">
            <a:avLst/>
          </a:prstGeom>
        </p:spPr>
        <p:txBody>
          <a:bodyPr vert="horz" wrap="square" lIns="0" tIns="13335" rIns="0" bIns="0" rtlCol="0">
            <a:spAutoFit/>
          </a:bodyPr>
          <a:lstStyle/>
          <a:p>
            <a:pPr marL="12700">
              <a:lnSpc>
                <a:spcPct val="100000"/>
              </a:lnSpc>
              <a:spcBef>
                <a:spcPts val="105"/>
              </a:spcBef>
            </a:pPr>
            <a:r>
              <a:rPr sz="3800" spc="-10" dirty="0">
                <a:solidFill>
                  <a:srgbClr val="FFFFFF"/>
                </a:solidFill>
              </a:rPr>
              <a:t>Outreach</a:t>
            </a:r>
            <a:r>
              <a:rPr sz="3800" spc="-60" dirty="0">
                <a:solidFill>
                  <a:srgbClr val="FFFFFF"/>
                </a:solidFill>
              </a:rPr>
              <a:t> </a:t>
            </a:r>
            <a:r>
              <a:rPr sz="3800" spc="-15" dirty="0">
                <a:solidFill>
                  <a:srgbClr val="FFFFFF"/>
                </a:solidFill>
              </a:rPr>
              <a:t>Costs</a:t>
            </a:r>
            <a:endParaRPr sz="3800"/>
          </a:p>
        </p:txBody>
      </p:sp>
      <p:sp>
        <p:nvSpPr>
          <p:cNvPr id="3" name="object 3"/>
          <p:cNvSpPr txBox="1"/>
          <p:nvPr/>
        </p:nvSpPr>
        <p:spPr>
          <a:xfrm>
            <a:off x="270803" y="2133600"/>
            <a:ext cx="7928609" cy="818515"/>
          </a:xfrm>
          <a:prstGeom prst="rect">
            <a:avLst/>
          </a:prstGeom>
        </p:spPr>
        <p:txBody>
          <a:bodyPr vert="horz" wrap="square" lIns="0" tIns="13335" rIns="0" bIns="0" rtlCol="0">
            <a:spAutoFit/>
          </a:bodyPr>
          <a:lstStyle/>
          <a:p>
            <a:pPr marL="355600" marR="5080" indent="-342900">
              <a:lnSpc>
                <a:spcPct val="100000"/>
              </a:lnSpc>
              <a:spcBef>
                <a:spcPts val="105"/>
              </a:spcBef>
              <a:buClr>
                <a:schemeClr val="accent3">
                  <a:lumMod val="75000"/>
                </a:schemeClr>
              </a:buClr>
              <a:buFont typeface="Arial"/>
              <a:buChar char="•"/>
              <a:tabLst>
                <a:tab pos="354965" algn="l"/>
                <a:tab pos="355600" algn="l"/>
              </a:tabLst>
            </a:pPr>
            <a:r>
              <a:rPr sz="2600" spc="-10" dirty="0">
                <a:solidFill>
                  <a:srgbClr val="003864"/>
                </a:solidFill>
                <a:latin typeface="Calibri"/>
                <a:cs typeface="Calibri"/>
              </a:rPr>
              <a:t>Examples </a:t>
            </a:r>
            <a:r>
              <a:rPr sz="2600" spc="-5" dirty="0">
                <a:solidFill>
                  <a:srgbClr val="003864"/>
                </a:solidFill>
                <a:latin typeface="Calibri"/>
                <a:cs typeface="Calibri"/>
              </a:rPr>
              <a:t>of allowable outreach </a:t>
            </a:r>
            <a:r>
              <a:rPr sz="2600" spc="-15" dirty="0">
                <a:solidFill>
                  <a:srgbClr val="003864"/>
                </a:solidFill>
                <a:latin typeface="Calibri"/>
                <a:cs typeface="Calibri"/>
              </a:rPr>
              <a:t>costs </a:t>
            </a:r>
            <a:r>
              <a:rPr sz="2600" spc="-10" dirty="0">
                <a:solidFill>
                  <a:srgbClr val="003864"/>
                </a:solidFill>
                <a:latin typeface="Calibri"/>
                <a:cs typeface="Calibri"/>
              </a:rPr>
              <a:t>that are  appropriately allocated </a:t>
            </a:r>
            <a:r>
              <a:rPr sz="2600" dirty="0">
                <a:solidFill>
                  <a:srgbClr val="003864"/>
                </a:solidFill>
                <a:latin typeface="Calibri"/>
                <a:cs typeface="Calibri"/>
              </a:rPr>
              <a:t>and </a:t>
            </a:r>
            <a:r>
              <a:rPr sz="2600" spc="-10" dirty="0">
                <a:solidFill>
                  <a:srgbClr val="003864"/>
                </a:solidFill>
                <a:latin typeface="Calibri"/>
                <a:cs typeface="Calibri"/>
              </a:rPr>
              <a:t>consistently </a:t>
            </a:r>
            <a:r>
              <a:rPr sz="2600" dirty="0">
                <a:solidFill>
                  <a:srgbClr val="003864"/>
                </a:solidFill>
                <a:latin typeface="Calibri"/>
                <a:cs typeface="Calibri"/>
              </a:rPr>
              <a:t>applied such</a:t>
            </a:r>
            <a:r>
              <a:rPr sz="2600" spc="-95" dirty="0">
                <a:solidFill>
                  <a:srgbClr val="003864"/>
                </a:solidFill>
                <a:latin typeface="Calibri"/>
                <a:cs typeface="Calibri"/>
              </a:rPr>
              <a:t> </a:t>
            </a:r>
            <a:r>
              <a:rPr sz="2600" dirty="0">
                <a:solidFill>
                  <a:srgbClr val="003864"/>
                </a:solidFill>
                <a:latin typeface="Calibri"/>
                <a:cs typeface="Calibri"/>
              </a:rPr>
              <a:t>as:</a:t>
            </a:r>
            <a:endParaRPr sz="2600" dirty="0">
              <a:latin typeface="Calibri"/>
              <a:cs typeface="Calibri"/>
            </a:endParaRPr>
          </a:p>
        </p:txBody>
      </p:sp>
      <p:sp>
        <p:nvSpPr>
          <p:cNvPr id="4" name="object 4"/>
          <p:cNvSpPr txBox="1"/>
          <p:nvPr/>
        </p:nvSpPr>
        <p:spPr>
          <a:xfrm>
            <a:off x="609600" y="3429000"/>
            <a:ext cx="7616189" cy="2367956"/>
          </a:xfrm>
          <a:prstGeom prst="rect">
            <a:avLst/>
          </a:prstGeom>
        </p:spPr>
        <p:txBody>
          <a:bodyPr vert="horz" wrap="square" lIns="0" tIns="13335" rIns="0" bIns="0" rtlCol="0">
            <a:spAutoFit/>
          </a:bodyPr>
          <a:lstStyle/>
          <a:p>
            <a:pPr marL="756285" marR="5080" lvl="1" indent="-286385">
              <a:buClr>
                <a:schemeClr val="accent3">
                  <a:lumMod val="75000"/>
                </a:schemeClr>
              </a:buClr>
              <a:buFont typeface="Arial"/>
              <a:buChar char="–"/>
              <a:tabLst>
                <a:tab pos="756285" algn="l"/>
                <a:tab pos="756920" algn="l"/>
              </a:tabLst>
            </a:pPr>
            <a:r>
              <a:rPr sz="1700" spc="-5" dirty="0">
                <a:solidFill>
                  <a:srgbClr val="003864"/>
                </a:solidFill>
                <a:latin typeface="Calibri"/>
                <a:cs typeface="Calibri"/>
              </a:rPr>
              <a:t>The recruitment of personnel required by the grantee for performance of the  award</a:t>
            </a:r>
            <a:endParaRPr lang="en-US" sz="1700" spc="-5" dirty="0">
              <a:solidFill>
                <a:srgbClr val="003864"/>
              </a:solidFill>
              <a:latin typeface="Calibri"/>
              <a:cs typeface="Calibri"/>
            </a:endParaRPr>
          </a:p>
          <a:p>
            <a:pPr marL="756285" marR="5080" lvl="1" indent="-286385">
              <a:buClr>
                <a:schemeClr val="accent3">
                  <a:lumMod val="75000"/>
                </a:schemeClr>
              </a:buClr>
              <a:buFont typeface="Arial"/>
              <a:buChar char="–"/>
              <a:tabLst>
                <a:tab pos="756285" algn="l"/>
                <a:tab pos="756920" algn="l"/>
              </a:tabLst>
            </a:pPr>
            <a:r>
              <a:rPr lang="en-US" sz="1700" spc="-5" dirty="0">
                <a:solidFill>
                  <a:srgbClr val="003864"/>
                </a:solidFill>
                <a:cs typeface="Calibri"/>
              </a:rPr>
              <a:t>Program </a:t>
            </a:r>
            <a:r>
              <a:rPr sz="1700" spc="-5" dirty="0">
                <a:solidFill>
                  <a:srgbClr val="003864"/>
                </a:solidFill>
                <a:latin typeface="Calibri"/>
                <a:cs typeface="Calibri"/>
              </a:rPr>
              <a:t>outreach to meet the requirements of the award</a:t>
            </a:r>
          </a:p>
          <a:p>
            <a:pPr marL="756285" marR="1014730" lvl="1" indent="-286385">
              <a:buClr>
                <a:schemeClr val="accent3">
                  <a:lumMod val="75000"/>
                </a:schemeClr>
              </a:buClr>
              <a:buFont typeface="Arial"/>
              <a:buChar char="–"/>
              <a:tabLst>
                <a:tab pos="756285" algn="l"/>
                <a:tab pos="756920" algn="l"/>
              </a:tabLst>
            </a:pPr>
            <a:r>
              <a:rPr sz="1700" spc="-5" dirty="0">
                <a:solidFill>
                  <a:srgbClr val="003864"/>
                </a:solidFill>
                <a:latin typeface="Calibri"/>
                <a:cs typeface="Calibri"/>
              </a:rPr>
              <a:t>Table/space rental to promote grant services at career fairs/hiring  events/community events</a:t>
            </a:r>
          </a:p>
          <a:p>
            <a:pPr marL="756285" lvl="1" indent="-286385">
              <a:buClr>
                <a:schemeClr val="accent3">
                  <a:lumMod val="75000"/>
                </a:schemeClr>
              </a:buClr>
              <a:buFont typeface="Arial"/>
              <a:buChar char="–"/>
              <a:tabLst>
                <a:tab pos="756285" algn="l"/>
                <a:tab pos="756920" algn="l"/>
              </a:tabLst>
            </a:pPr>
            <a:r>
              <a:rPr sz="1700" spc="-5" dirty="0">
                <a:solidFill>
                  <a:srgbClr val="003864"/>
                </a:solidFill>
                <a:latin typeface="Calibri"/>
                <a:cs typeface="Calibri"/>
              </a:rPr>
              <a:t>Costs of displays and exhibits</a:t>
            </a:r>
          </a:p>
          <a:p>
            <a:pPr marL="756285" marR="320675" lvl="1" indent="-286385">
              <a:buClr>
                <a:schemeClr val="accent3">
                  <a:lumMod val="75000"/>
                </a:schemeClr>
              </a:buClr>
              <a:buFont typeface="Arial"/>
              <a:buChar char="–"/>
              <a:tabLst>
                <a:tab pos="756285" algn="l"/>
                <a:tab pos="756920" algn="l"/>
              </a:tabLst>
            </a:pPr>
            <a:r>
              <a:rPr sz="1700" spc="-5" dirty="0">
                <a:solidFill>
                  <a:srgbClr val="003864"/>
                </a:solidFill>
                <a:latin typeface="Calibri"/>
                <a:cs typeface="Calibri"/>
              </a:rPr>
              <a:t>Costs of meeting rooms used in conjunction with shows and other special  events</a:t>
            </a:r>
          </a:p>
          <a:p>
            <a:pPr marL="756285" lvl="1" indent="-286385">
              <a:buClr>
                <a:schemeClr val="accent3">
                  <a:lumMod val="75000"/>
                </a:schemeClr>
              </a:buClr>
              <a:buFont typeface="Arial"/>
              <a:buChar char="–"/>
              <a:tabLst>
                <a:tab pos="756285" algn="l"/>
                <a:tab pos="756920" algn="l"/>
              </a:tabLst>
            </a:pPr>
            <a:r>
              <a:rPr sz="1700" spc="-5" dirty="0">
                <a:solidFill>
                  <a:srgbClr val="003864"/>
                </a:solidFill>
                <a:latin typeface="Calibri"/>
                <a:cs typeface="Calibri"/>
              </a:rPr>
              <a:t>Costs of advertising media and </a:t>
            </a:r>
            <a:r>
              <a:rPr lang="en-US" sz="1700" spc="-5" dirty="0">
                <a:solidFill>
                  <a:srgbClr val="003864"/>
                </a:solidFill>
                <a:latin typeface="Calibri"/>
                <a:cs typeface="Calibri"/>
              </a:rPr>
              <a:t>related</a:t>
            </a:r>
            <a:r>
              <a:rPr sz="1700" spc="-5" dirty="0">
                <a:solidFill>
                  <a:srgbClr val="003864"/>
                </a:solidFill>
                <a:latin typeface="Calibri"/>
                <a:cs typeface="Calibri"/>
              </a:rPr>
              <a:t> administrative costs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2850515" cy="605155"/>
          </a:xfrm>
          <a:prstGeom prst="rect">
            <a:avLst/>
          </a:prstGeom>
        </p:spPr>
        <p:txBody>
          <a:bodyPr vert="horz" wrap="square" lIns="0" tIns="13335" rIns="0" bIns="0" rtlCol="0">
            <a:spAutoFit/>
          </a:bodyPr>
          <a:lstStyle/>
          <a:p>
            <a:pPr marL="12700">
              <a:lnSpc>
                <a:spcPct val="100000"/>
              </a:lnSpc>
              <a:spcBef>
                <a:spcPts val="105"/>
              </a:spcBef>
            </a:pPr>
            <a:r>
              <a:rPr sz="3800" spc="-40" dirty="0">
                <a:solidFill>
                  <a:srgbClr val="FFFFFF"/>
                </a:solidFill>
              </a:rPr>
              <a:t>Training</a:t>
            </a:r>
            <a:r>
              <a:rPr sz="3800" spc="-45" dirty="0">
                <a:solidFill>
                  <a:srgbClr val="FFFFFF"/>
                </a:solidFill>
              </a:rPr>
              <a:t> </a:t>
            </a:r>
            <a:r>
              <a:rPr sz="3800" spc="-5" dirty="0">
                <a:solidFill>
                  <a:srgbClr val="FFFFFF"/>
                </a:solidFill>
              </a:rPr>
              <a:t>Goals</a:t>
            </a:r>
            <a:endParaRPr sz="3800"/>
          </a:p>
        </p:txBody>
      </p:sp>
      <p:sp>
        <p:nvSpPr>
          <p:cNvPr id="3" name="object 3"/>
          <p:cNvSpPr txBox="1"/>
          <p:nvPr/>
        </p:nvSpPr>
        <p:spPr>
          <a:xfrm>
            <a:off x="231101" y="1811287"/>
            <a:ext cx="7958455" cy="3936333"/>
          </a:xfrm>
          <a:prstGeom prst="rect">
            <a:avLst/>
          </a:prstGeom>
        </p:spPr>
        <p:txBody>
          <a:bodyPr vert="horz" wrap="square" lIns="0" tIns="113664" rIns="0" bIns="0" rtlCol="0">
            <a:spAutoFit/>
          </a:bodyPr>
          <a:lstStyle/>
          <a:p>
            <a:pPr marL="355600" indent="-342900">
              <a:lnSpc>
                <a:spcPct val="100000"/>
              </a:lnSpc>
              <a:spcBef>
                <a:spcPts val="894"/>
              </a:spcBef>
              <a:buClr>
                <a:srgbClr val="9BBA58"/>
              </a:buClr>
              <a:buFont typeface="Arial"/>
              <a:buChar char="•"/>
              <a:tabLst>
                <a:tab pos="354965" algn="l"/>
                <a:tab pos="356235" algn="l"/>
              </a:tabLst>
            </a:pPr>
            <a:r>
              <a:rPr sz="3200" spc="-5" dirty="0">
                <a:solidFill>
                  <a:srgbClr val="003864"/>
                </a:solidFill>
                <a:latin typeface="Calibri"/>
                <a:cs typeface="Calibri"/>
              </a:rPr>
              <a:t>Provide financial training to grantees</a:t>
            </a:r>
            <a:r>
              <a:rPr sz="3200" spc="25" dirty="0">
                <a:solidFill>
                  <a:srgbClr val="003864"/>
                </a:solidFill>
                <a:latin typeface="Calibri"/>
                <a:cs typeface="Calibri"/>
              </a:rPr>
              <a:t> </a:t>
            </a:r>
            <a:r>
              <a:rPr sz="3200" spc="-5" dirty="0">
                <a:solidFill>
                  <a:srgbClr val="003864"/>
                </a:solidFill>
                <a:latin typeface="Calibri"/>
                <a:cs typeface="Calibri"/>
              </a:rPr>
              <a:t>on:</a:t>
            </a:r>
            <a:endParaRPr sz="3200" dirty="0">
              <a:latin typeface="Calibri"/>
              <a:cs typeface="Calibri"/>
            </a:endParaRPr>
          </a:p>
          <a:p>
            <a:pPr marL="756285" lvl="1" indent="-286385">
              <a:lnSpc>
                <a:spcPct val="100000"/>
              </a:lnSpc>
              <a:spcBef>
                <a:spcPts val="690"/>
              </a:spcBef>
              <a:buClr>
                <a:srgbClr val="9BBA58"/>
              </a:buClr>
              <a:buFont typeface="Arial"/>
              <a:buChar char="–"/>
              <a:tabLst>
                <a:tab pos="756920" algn="l"/>
              </a:tabLst>
            </a:pPr>
            <a:r>
              <a:rPr lang="en-US" sz="2000" spc="-10" dirty="0">
                <a:solidFill>
                  <a:srgbClr val="003864"/>
                </a:solidFill>
                <a:latin typeface="Calibri"/>
                <a:cs typeface="Calibri"/>
              </a:rPr>
              <a:t>Cost guidance</a:t>
            </a:r>
          </a:p>
          <a:p>
            <a:pPr marL="756285" lvl="1" indent="-286385">
              <a:lnSpc>
                <a:spcPct val="100000"/>
              </a:lnSpc>
              <a:spcBef>
                <a:spcPts val="690"/>
              </a:spcBef>
              <a:buClr>
                <a:srgbClr val="9BBA58"/>
              </a:buClr>
              <a:buFont typeface="Arial"/>
              <a:buChar char="–"/>
              <a:tabLst>
                <a:tab pos="756920" algn="l"/>
              </a:tabLst>
            </a:pPr>
            <a:r>
              <a:rPr sz="2000" spc="-10" dirty="0">
                <a:solidFill>
                  <a:srgbClr val="003864"/>
                </a:solidFill>
                <a:latin typeface="Calibri"/>
                <a:cs typeface="Calibri"/>
              </a:rPr>
              <a:t>Cost</a:t>
            </a:r>
            <a:r>
              <a:rPr sz="2000" spc="-35" dirty="0">
                <a:solidFill>
                  <a:srgbClr val="003864"/>
                </a:solidFill>
                <a:latin typeface="Calibri"/>
                <a:cs typeface="Calibri"/>
              </a:rPr>
              <a:t> </a:t>
            </a:r>
            <a:r>
              <a:rPr lang="en-US" sz="2000" spc="-35" dirty="0">
                <a:solidFill>
                  <a:srgbClr val="003864"/>
                </a:solidFill>
                <a:latin typeface="Calibri"/>
                <a:cs typeface="Calibri"/>
              </a:rPr>
              <a:t>c</a:t>
            </a:r>
            <a:r>
              <a:rPr sz="2000" spc="-10" dirty="0">
                <a:solidFill>
                  <a:srgbClr val="003864"/>
                </a:solidFill>
                <a:latin typeface="Calibri"/>
                <a:cs typeface="Calibri"/>
              </a:rPr>
              <a:t>ategories</a:t>
            </a:r>
            <a:endParaRPr sz="2000" dirty="0">
              <a:latin typeface="Calibri"/>
              <a:cs typeface="Calibri"/>
            </a:endParaRPr>
          </a:p>
          <a:p>
            <a:pPr marL="756285" lvl="1" indent="-286385">
              <a:lnSpc>
                <a:spcPct val="100000"/>
              </a:lnSpc>
              <a:spcBef>
                <a:spcPts val="675"/>
              </a:spcBef>
              <a:buClr>
                <a:srgbClr val="9BBA58"/>
              </a:buClr>
              <a:buFont typeface="Arial"/>
              <a:buChar char="–"/>
              <a:tabLst>
                <a:tab pos="756920" algn="l"/>
              </a:tabLst>
            </a:pPr>
            <a:r>
              <a:rPr sz="2000" spc="-5" dirty="0">
                <a:solidFill>
                  <a:srgbClr val="003864"/>
                </a:solidFill>
                <a:latin typeface="Calibri"/>
                <a:cs typeface="Calibri"/>
              </a:rPr>
              <a:t>Allowable</a:t>
            </a:r>
            <a:r>
              <a:rPr sz="2000" spc="-35" dirty="0">
                <a:solidFill>
                  <a:srgbClr val="003864"/>
                </a:solidFill>
                <a:latin typeface="Calibri"/>
                <a:cs typeface="Calibri"/>
              </a:rPr>
              <a:t> </a:t>
            </a:r>
            <a:r>
              <a:rPr sz="2000" spc="-5" dirty="0">
                <a:solidFill>
                  <a:srgbClr val="003864"/>
                </a:solidFill>
                <a:latin typeface="Calibri"/>
                <a:cs typeface="Calibri"/>
              </a:rPr>
              <a:t>costs</a:t>
            </a:r>
            <a:endParaRPr sz="2000" dirty="0">
              <a:latin typeface="Calibri"/>
              <a:cs typeface="Calibri"/>
            </a:endParaRPr>
          </a:p>
          <a:p>
            <a:pPr marL="756285" lvl="1" indent="-286385">
              <a:lnSpc>
                <a:spcPct val="100000"/>
              </a:lnSpc>
              <a:spcBef>
                <a:spcPts val="675"/>
              </a:spcBef>
              <a:buClr>
                <a:srgbClr val="9BBA58"/>
              </a:buClr>
              <a:buFont typeface="Arial"/>
              <a:buChar char="–"/>
              <a:tabLst>
                <a:tab pos="756920" algn="l"/>
              </a:tabLst>
            </a:pPr>
            <a:r>
              <a:rPr sz="2000" spc="-5" dirty="0">
                <a:solidFill>
                  <a:srgbClr val="003864"/>
                </a:solidFill>
                <a:latin typeface="Calibri"/>
                <a:cs typeface="Calibri"/>
              </a:rPr>
              <a:t>Accrual</a:t>
            </a:r>
            <a:r>
              <a:rPr sz="2000" spc="20" dirty="0">
                <a:solidFill>
                  <a:srgbClr val="003864"/>
                </a:solidFill>
                <a:latin typeface="Calibri"/>
                <a:cs typeface="Calibri"/>
              </a:rPr>
              <a:t> </a:t>
            </a:r>
            <a:r>
              <a:rPr sz="2000" spc="-5" dirty="0">
                <a:solidFill>
                  <a:srgbClr val="003864"/>
                </a:solidFill>
                <a:latin typeface="Calibri"/>
                <a:cs typeface="Calibri"/>
              </a:rPr>
              <a:t>accounting</a:t>
            </a:r>
            <a:endParaRPr lang="en-US" sz="2000" spc="-5" dirty="0">
              <a:solidFill>
                <a:srgbClr val="003864"/>
              </a:solidFill>
              <a:latin typeface="Calibri"/>
              <a:cs typeface="Calibri"/>
            </a:endParaRPr>
          </a:p>
          <a:p>
            <a:pPr marL="756285" lvl="1" indent="-286385">
              <a:spcBef>
                <a:spcPts val="675"/>
              </a:spcBef>
              <a:buClr>
                <a:srgbClr val="9BBA58"/>
              </a:buClr>
              <a:buFont typeface="Arial"/>
              <a:buChar char="–"/>
              <a:tabLst>
                <a:tab pos="756920" algn="l"/>
              </a:tabLst>
            </a:pPr>
            <a:r>
              <a:rPr lang="en-US" sz="2000" spc="-10" dirty="0">
                <a:solidFill>
                  <a:srgbClr val="003864"/>
                </a:solidFill>
                <a:cs typeface="Calibri"/>
              </a:rPr>
              <a:t>Cost</a:t>
            </a:r>
            <a:r>
              <a:rPr lang="en-US" sz="2000" spc="-5" dirty="0">
                <a:solidFill>
                  <a:srgbClr val="003864"/>
                </a:solidFill>
                <a:cs typeface="Calibri"/>
              </a:rPr>
              <a:t> allocation</a:t>
            </a:r>
            <a:endParaRPr sz="2000" dirty="0">
              <a:latin typeface="Calibri"/>
              <a:cs typeface="Calibri"/>
            </a:endParaRPr>
          </a:p>
          <a:p>
            <a:pPr marL="756285" lvl="1" indent="-286385">
              <a:lnSpc>
                <a:spcPct val="100000"/>
              </a:lnSpc>
              <a:spcBef>
                <a:spcPts val="670"/>
              </a:spcBef>
              <a:buClr>
                <a:srgbClr val="9BBA58"/>
              </a:buClr>
              <a:buFont typeface="Arial"/>
              <a:buChar char="–"/>
              <a:tabLst>
                <a:tab pos="756920" algn="l"/>
              </a:tabLst>
            </a:pPr>
            <a:r>
              <a:rPr lang="en-US" sz="2000" spc="-5" dirty="0">
                <a:solidFill>
                  <a:srgbClr val="003864"/>
                </a:solidFill>
                <a:latin typeface="Calibri"/>
                <a:cs typeface="Calibri"/>
              </a:rPr>
              <a:t>Reimbursement payment requests/Financial status reports</a:t>
            </a:r>
          </a:p>
          <a:p>
            <a:pPr marL="756285" lvl="1" indent="-286385">
              <a:lnSpc>
                <a:spcPct val="100000"/>
              </a:lnSpc>
              <a:spcBef>
                <a:spcPts val="670"/>
              </a:spcBef>
              <a:buClr>
                <a:srgbClr val="9BBA58"/>
              </a:buClr>
              <a:buFont typeface="Arial"/>
              <a:buChar char="–"/>
              <a:tabLst>
                <a:tab pos="756920" algn="l"/>
              </a:tabLst>
            </a:pPr>
            <a:r>
              <a:rPr sz="2000" spc="-5" dirty="0">
                <a:solidFill>
                  <a:srgbClr val="003864"/>
                </a:solidFill>
                <a:latin typeface="Calibri"/>
                <a:cs typeface="Calibri"/>
              </a:rPr>
              <a:t>Grant</a:t>
            </a:r>
            <a:r>
              <a:rPr sz="2000" spc="20" dirty="0">
                <a:solidFill>
                  <a:srgbClr val="003864"/>
                </a:solidFill>
                <a:latin typeface="Calibri"/>
                <a:cs typeface="Calibri"/>
              </a:rPr>
              <a:t> </a:t>
            </a:r>
            <a:r>
              <a:rPr sz="2000" spc="-5" dirty="0">
                <a:solidFill>
                  <a:srgbClr val="003864"/>
                </a:solidFill>
                <a:latin typeface="Calibri"/>
                <a:cs typeface="Calibri"/>
              </a:rPr>
              <a:t>monitoring</a:t>
            </a:r>
            <a:endParaRPr lang="en-US" sz="2000" spc="-5" dirty="0">
              <a:solidFill>
                <a:srgbClr val="003864"/>
              </a:solidFill>
              <a:latin typeface="Calibri"/>
              <a:cs typeface="Calibri"/>
            </a:endParaRPr>
          </a:p>
          <a:p>
            <a:pPr marL="355600" marR="5080" indent="-342900">
              <a:spcBef>
                <a:spcPts val="894"/>
              </a:spcBef>
              <a:buClr>
                <a:schemeClr val="accent3">
                  <a:lumMod val="75000"/>
                </a:schemeClr>
              </a:buClr>
              <a:buFont typeface="Arial"/>
              <a:buChar char="•"/>
              <a:tabLst>
                <a:tab pos="354965" algn="l"/>
                <a:tab pos="356235" algn="l"/>
              </a:tabLst>
            </a:pPr>
            <a:r>
              <a:rPr lang="en-US" sz="2800" spc="-5" dirty="0">
                <a:solidFill>
                  <a:srgbClr val="003864"/>
                </a:solidFill>
                <a:latin typeface="Calibri"/>
                <a:cs typeface="Calibri"/>
              </a:rPr>
              <a:t>Strengthen </a:t>
            </a:r>
            <a:r>
              <a:rPr sz="2800" spc="-5" dirty="0">
                <a:solidFill>
                  <a:srgbClr val="003864"/>
                </a:solidFill>
                <a:latin typeface="Calibri"/>
                <a:cs typeface="Calibri"/>
              </a:rPr>
              <a:t>relationship</a:t>
            </a:r>
            <a:r>
              <a:rPr lang="en-US" sz="2800" spc="-5" dirty="0">
                <a:solidFill>
                  <a:srgbClr val="003864"/>
                </a:solidFill>
                <a:latin typeface="Calibri"/>
                <a:cs typeface="Calibri"/>
              </a:rPr>
              <a:t>s</a:t>
            </a:r>
            <a:r>
              <a:rPr sz="2800" spc="-5" dirty="0">
                <a:solidFill>
                  <a:srgbClr val="003864"/>
                </a:solidFill>
                <a:latin typeface="Calibri"/>
                <a:cs typeface="Calibri"/>
              </a:rPr>
              <a:t> with grantee</a:t>
            </a:r>
            <a:r>
              <a:rPr lang="en-US" sz="2800" spc="-5" dirty="0">
                <a:solidFill>
                  <a:srgbClr val="003864"/>
                </a:solidFill>
                <a:latin typeface="Calibri"/>
                <a:cs typeface="Calibri"/>
              </a:rPr>
              <a:t> partners</a:t>
            </a:r>
            <a:endParaRPr sz="2800" spc="-5" dirty="0">
              <a:solidFill>
                <a:srgbClr val="003864"/>
              </a:solidFill>
              <a:latin typeface="Calibri"/>
              <a:cs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12" y="2501920"/>
            <a:ext cx="1381110" cy="18414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5050790" cy="605155"/>
          </a:xfrm>
          <a:prstGeom prst="rect">
            <a:avLst/>
          </a:prstGeom>
        </p:spPr>
        <p:txBody>
          <a:bodyPr vert="horz" wrap="square" lIns="0" tIns="13335" rIns="0" bIns="0" rtlCol="0">
            <a:spAutoFit/>
          </a:bodyPr>
          <a:lstStyle/>
          <a:p>
            <a:pPr marL="12700">
              <a:lnSpc>
                <a:spcPct val="100000"/>
              </a:lnSpc>
              <a:spcBef>
                <a:spcPts val="105"/>
              </a:spcBef>
            </a:pPr>
            <a:r>
              <a:rPr sz="3800" spc="-10" dirty="0">
                <a:solidFill>
                  <a:srgbClr val="FFFFFF"/>
                </a:solidFill>
              </a:rPr>
              <a:t>Outreach </a:t>
            </a:r>
            <a:r>
              <a:rPr sz="3800" spc="-15" dirty="0">
                <a:solidFill>
                  <a:srgbClr val="FFFFFF"/>
                </a:solidFill>
              </a:rPr>
              <a:t>Cost</a:t>
            </a:r>
            <a:r>
              <a:rPr sz="3800" spc="-55" dirty="0">
                <a:solidFill>
                  <a:srgbClr val="FFFFFF"/>
                </a:solidFill>
              </a:rPr>
              <a:t> </a:t>
            </a:r>
            <a:endParaRPr sz="3800" dirty="0"/>
          </a:p>
        </p:txBody>
      </p:sp>
      <p:sp>
        <p:nvSpPr>
          <p:cNvPr id="3" name="object 3"/>
          <p:cNvSpPr txBox="1"/>
          <p:nvPr/>
        </p:nvSpPr>
        <p:spPr>
          <a:xfrm>
            <a:off x="228600" y="2514600"/>
            <a:ext cx="7651750" cy="2192908"/>
          </a:xfrm>
          <a:prstGeom prst="rect">
            <a:avLst/>
          </a:prstGeom>
        </p:spPr>
        <p:txBody>
          <a:bodyPr vert="horz" wrap="square" lIns="0" tIns="12700" rIns="0" bIns="0" rtlCol="0">
            <a:spAutoFit/>
          </a:bodyPr>
          <a:lstStyle/>
          <a:p>
            <a:pPr marL="355600" indent="-342900">
              <a:lnSpc>
                <a:spcPct val="100000"/>
              </a:lnSpc>
              <a:spcBef>
                <a:spcPts val="100"/>
              </a:spcBef>
              <a:buClr>
                <a:schemeClr val="accent3">
                  <a:lumMod val="75000"/>
                </a:schemeClr>
              </a:buClr>
              <a:buFont typeface="Arial"/>
              <a:buChar char="•"/>
              <a:tabLst>
                <a:tab pos="354965" algn="l"/>
                <a:tab pos="355600" algn="l"/>
              </a:tabLst>
            </a:pPr>
            <a:r>
              <a:rPr sz="2400" spc="-10" dirty="0">
                <a:solidFill>
                  <a:srgbClr val="003864"/>
                </a:solidFill>
                <a:latin typeface="Calibri"/>
                <a:cs typeface="Calibri"/>
              </a:rPr>
              <a:t>Examples </a:t>
            </a:r>
            <a:r>
              <a:rPr sz="2400" spc="-5" dirty="0">
                <a:solidFill>
                  <a:srgbClr val="003864"/>
                </a:solidFill>
                <a:latin typeface="Calibri"/>
                <a:cs typeface="Calibri"/>
              </a:rPr>
              <a:t>of </a:t>
            </a:r>
            <a:r>
              <a:rPr sz="2400" u="heavy" spc="-5" dirty="0">
                <a:solidFill>
                  <a:srgbClr val="003864"/>
                </a:solidFill>
                <a:uFill>
                  <a:solidFill>
                    <a:srgbClr val="003864"/>
                  </a:solidFill>
                </a:uFill>
                <a:latin typeface="Calibri"/>
                <a:cs typeface="Calibri"/>
              </a:rPr>
              <a:t>unallowable</a:t>
            </a:r>
            <a:r>
              <a:rPr sz="2400" spc="-5" dirty="0">
                <a:solidFill>
                  <a:srgbClr val="003864"/>
                </a:solidFill>
                <a:latin typeface="Calibri"/>
                <a:cs typeface="Calibri"/>
              </a:rPr>
              <a:t> </a:t>
            </a:r>
            <a:r>
              <a:rPr lang="en-US" sz="2400" spc="-5" dirty="0">
                <a:solidFill>
                  <a:srgbClr val="003864"/>
                </a:solidFill>
                <a:latin typeface="Calibri"/>
                <a:cs typeface="Calibri"/>
              </a:rPr>
              <a:t>outreach </a:t>
            </a:r>
            <a:r>
              <a:rPr sz="2400" spc="-15" dirty="0">
                <a:solidFill>
                  <a:srgbClr val="003864"/>
                </a:solidFill>
                <a:latin typeface="Calibri"/>
                <a:cs typeface="Calibri"/>
              </a:rPr>
              <a:t>costs are </a:t>
            </a:r>
            <a:r>
              <a:rPr sz="2400" spc="-10" dirty="0">
                <a:solidFill>
                  <a:srgbClr val="003864"/>
                </a:solidFill>
                <a:latin typeface="Calibri"/>
                <a:cs typeface="Calibri"/>
              </a:rPr>
              <a:t>listed</a:t>
            </a:r>
            <a:r>
              <a:rPr sz="2400" spc="-30" dirty="0">
                <a:solidFill>
                  <a:srgbClr val="003864"/>
                </a:solidFill>
                <a:latin typeface="Calibri"/>
                <a:cs typeface="Calibri"/>
              </a:rPr>
              <a:t> </a:t>
            </a:r>
            <a:r>
              <a:rPr sz="2400" spc="-5" dirty="0">
                <a:solidFill>
                  <a:srgbClr val="003864"/>
                </a:solidFill>
                <a:latin typeface="Calibri"/>
                <a:cs typeface="Calibri"/>
              </a:rPr>
              <a:t>below:</a:t>
            </a:r>
            <a:endParaRPr sz="2400" dirty="0">
              <a:latin typeface="Calibri"/>
              <a:cs typeface="Calibri"/>
            </a:endParaRPr>
          </a:p>
          <a:p>
            <a:pPr marL="1213485" lvl="2" indent="-286385">
              <a:spcBef>
                <a:spcPts val="1755"/>
              </a:spcBef>
              <a:buClr>
                <a:schemeClr val="accent3">
                  <a:lumMod val="75000"/>
                </a:schemeClr>
              </a:buClr>
              <a:buFont typeface="Arial"/>
              <a:buChar char="–"/>
              <a:tabLst>
                <a:tab pos="756285" algn="l"/>
                <a:tab pos="756920" algn="l"/>
              </a:tabLst>
            </a:pPr>
            <a:r>
              <a:rPr sz="2400" spc="-5" dirty="0">
                <a:solidFill>
                  <a:srgbClr val="003864"/>
                </a:solidFill>
                <a:latin typeface="Calibri"/>
                <a:cs typeface="Calibri"/>
              </a:rPr>
              <a:t>Costs </a:t>
            </a:r>
            <a:r>
              <a:rPr sz="2400" dirty="0">
                <a:solidFill>
                  <a:srgbClr val="003864"/>
                </a:solidFill>
                <a:latin typeface="Calibri"/>
                <a:cs typeface="Calibri"/>
              </a:rPr>
              <a:t>of meetings and </a:t>
            </a:r>
            <a:r>
              <a:rPr sz="2400" spc="-5" dirty="0">
                <a:solidFill>
                  <a:srgbClr val="003864"/>
                </a:solidFill>
                <a:latin typeface="Calibri"/>
                <a:cs typeface="Calibri"/>
              </a:rPr>
              <a:t>conventions </a:t>
            </a:r>
            <a:r>
              <a:rPr sz="2400" spc="-10" dirty="0">
                <a:solidFill>
                  <a:srgbClr val="003864"/>
                </a:solidFill>
                <a:latin typeface="Calibri"/>
                <a:cs typeface="Calibri"/>
              </a:rPr>
              <a:t>related </a:t>
            </a:r>
            <a:r>
              <a:rPr sz="2400" spc="-5" dirty="0">
                <a:solidFill>
                  <a:srgbClr val="003864"/>
                </a:solidFill>
                <a:latin typeface="Calibri"/>
                <a:cs typeface="Calibri"/>
              </a:rPr>
              <a:t>to </a:t>
            </a:r>
            <a:r>
              <a:rPr sz="2400" dirty="0">
                <a:solidFill>
                  <a:srgbClr val="003864"/>
                </a:solidFill>
                <a:latin typeface="Calibri"/>
                <a:cs typeface="Calibri"/>
              </a:rPr>
              <a:t>other</a:t>
            </a:r>
            <a:r>
              <a:rPr sz="2400" spc="-135" dirty="0">
                <a:solidFill>
                  <a:srgbClr val="003864"/>
                </a:solidFill>
                <a:latin typeface="Calibri"/>
                <a:cs typeface="Calibri"/>
              </a:rPr>
              <a:t> </a:t>
            </a:r>
            <a:r>
              <a:rPr sz="2400" dirty="0">
                <a:solidFill>
                  <a:srgbClr val="003864"/>
                </a:solidFill>
                <a:latin typeface="Calibri"/>
                <a:cs typeface="Calibri"/>
              </a:rPr>
              <a:t>activities</a:t>
            </a:r>
            <a:endParaRPr sz="2400" dirty="0">
              <a:latin typeface="Calibri"/>
              <a:cs typeface="Calibri"/>
            </a:endParaRPr>
          </a:p>
          <a:p>
            <a:pPr marL="1213485" lvl="2" indent="-286385">
              <a:spcBef>
                <a:spcPts val="409"/>
              </a:spcBef>
              <a:buClr>
                <a:schemeClr val="accent3">
                  <a:lumMod val="75000"/>
                </a:schemeClr>
              </a:buClr>
              <a:buFont typeface="Arial"/>
              <a:buChar char="–"/>
              <a:tabLst>
                <a:tab pos="756285" algn="l"/>
                <a:tab pos="756920" algn="l"/>
              </a:tabLst>
            </a:pPr>
            <a:r>
              <a:rPr sz="2400" spc="-5" dirty="0">
                <a:solidFill>
                  <a:srgbClr val="003864"/>
                </a:solidFill>
                <a:latin typeface="Calibri"/>
                <a:cs typeface="Calibri"/>
              </a:rPr>
              <a:t>Costs </a:t>
            </a:r>
            <a:r>
              <a:rPr sz="2400" dirty="0">
                <a:solidFill>
                  <a:srgbClr val="003864"/>
                </a:solidFill>
                <a:latin typeface="Calibri"/>
                <a:cs typeface="Calibri"/>
              </a:rPr>
              <a:t>of </a:t>
            </a:r>
            <a:r>
              <a:rPr sz="2400" spc="-5" dirty="0">
                <a:solidFill>
                  <a:srgbClr val="003864"/>
                </a:solidFill>
                <a:latin typeface="Calibri"/>
                <a:cs typeface="Calibri"/>
              </a:rPr>
              <a:t>promotional items </a:t>
            </a:r>
            <a:r>
              <a:rPr sz="2400" dirty="0">
                <a:solidFill>
                  <a:srgbClr val="003864"/>
                </a:solidFill>
                <a:latin typeface="Calibri"/>
                <a:cs typeface="Calibri"/>
              </a:rPr>
              <a:t>and</a:t>
            </a:r>
            <a:r>
              <a:rPr sz="2400" spc="-65" dirty="0">
                <a:solidFill>
                  <a:srgbClr val="003864"/>
                </a:solidFill>
                <a:latin typeface="Calibri"/>
                <a:cs typeface="Calibri"/>
              </a:rPr>
              <a:t> </a:t>
            </a:r>
            <a:r>
              <a:rPr sz="2400" spc="-5" dirty="0">
                <a:solidFill>
                  <a:srgbClr val="003864"/>
                </a:solidFill>
                <a:latin typeface="Calibri"/>
                <a:cs typeface="Calibri"/>
              </a:rPr>
              <a:t>memorabilia</a:t>
            </a:r>
            <a:endParaRPr sz="2400" dirty="0">
              <a:latin typeface="Calibri"/>
              <a:cs typeface="Calibri"/>
            </a:endParaRPr>
          </a:p>
          <a:p>
            <a:pPr marL="1213485" lvl="2" indent="-286385">
              <a:spcBef>
                <a:spcPts val="405"/>
              </a:spcBef>
              <a:buClr>
                <a:schemeClr val="accent3">
                  <a:lumMod val="75000"/>
                </a:schemeClr>
              </a:buClr>
              <a:buFont typeface="Arial"/>
              <a:buChar char="–"/>
              <a:tabLst>
                <a:tab pos="756285" algn="l"/>
                <a:tab pos="756920" algn="l"/>
              </a:tabLst>
            </a:pPr>
            <a:r>
              <a:rPr sz="2400" spc="-5" dirty="0">
                <a:solidFill>
                  <a:srgbClr val="003864"/>
                </a:solidFill>
                <a:latin typeface="Calibri"/>
                <a:cs typeface="Calibri"/>
              </a:rPr>
              <a:t>Costs </a:t>
            </a:r>
            <a:r>
              <a:rPr sz="2400" dirty="0">
                <a:solidFill>
                  <a:srgbClr val="003864"/>
                </a:solidFill>
                <a:latin typeface="Calibri"/>
                <a:cs typeface="Calibri"/>
              </a:rPr>
              <a:t>of </a:t>
            </a:r>
            <a:r>
              <a:rPr sz="2400" spc="-5" dirty="0">
                <a:solidFill>
                  <a:srgbClr val="003864"/>
                </a:solidFill>
                <a:latin typeface="Calibri"/>
                <a:cs typeface="Calibri"/>
              </a:rPr>
              <a:t>advertising to </a:t>
            </a:r>
            <a:r>
              <a:rPr sz="2400" spc="-10" dirty="0">
                <a:solidFill>
                  <a:srgbClr val="003864"/>
                </a:solidFill>
                <a:latin typeface="Calibri"/>
                <a:cs typeface="Calibri"/>
              </a:rPr>
              <a:t>promote </a:t>
            </a:r>
            <a:r>
              <a:rPr sz="2400" dirty="0">
                <a:solidFill>
                  <a:srgbClr val="003864"/>
                </a:solidFill>
                <a:latin typeface="Calibri"/>
                <a:cs typeface="Calibri"/>
              </a:rPr>
              <a:t>the</a:t>
            </a:r>
            <a:r>
              <a:rPr sz="2400" spc="-35" dirty="0">
                <a:solidFill>
                  <a:srgbClr val="003864"/>
                </a:solidFill>
                <a:latin typeface="Calibri"/>
                <a:cs typeface="Calibri"/>
              </a:rPr>
              <a:t> </a:t>
            </a:r>
            <a:r>
              <a:rPr sz="2400" spc="-10" dirty="0">
                <a:solidFill>
                  <a:srgbClr val="003864"/>
                </a:solidFill>
                <a:latin typeface="Calibri"/>
                <a:cs typeface="Calibri"/>
              </a:rPr>
              <a:t>grantee</a:t>
            </a:r>
            <a:endParaRPr sz="24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3857477"/>
            <a:ext cx="4191000" cy="566822"/>
          </a:xfrm>
          <a:prstGeom prst="rect">
            <a:avLst/>
          </a:prstGeom>
        </p:spPr>
        <p:txBody>
          <a:bodyPr vert="horz" wrap="square" lIns="0" tIns="12700" rIns="0" bIns="0" rtlCol="0">
            <a:spAutoFit/>
          </a:bodyPr>
          <a:lstStyle/>
          <a:p>
            <a:pPr marL="13335">
              <a:lnSpc>
                <a:spcPct val="100000"/>
              </a:lnSpc>
              <a:spcBef>
                <a:spcPts val="100"/>
              </a:spcBef>
            </a:pPr>
            <a:r>
              <a:rPr lang="en-US" spc="-15" dirty="0"/>
              <a:t>Accrual Accounting</a:t>
            </a:r>
            <a:endParaRPr spc="-15" dirty="0"/>
          </a:p>
        </p:txBody>
      </p:sp>
    </p:spTree>
    <p:extLst>
      <p:ext uri="{BB962C8B-B14F-4D97-AF65-F5344CB8AC3E}">
        <p14:creationId xmlns:p14="http://schemas.microsoft.com/office/powerpoint/2010/main" val="3704487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54" y="685800"/>
            <a:ext cx="3962400" cy="553998"/>
          </a:xfrm>
        </p:spPr>
        <p:txBody>
          <a:bodyPr/>
          <a:lstStyle/>
          <a:p>
            <a:pPr algn="l"/>
            <a:r>
              <a:rPr lang="en-US" dirty="0">
                <a:solidFill>
                  <a:schemeClr val="bg1"/>
                </a:solidFill>
              </a:rPr>
              <a:t>Accrual Accounting</a:t>
            </a:r>
          </a:p>
        </p:txBody>
      </p:sp>
      <p:sp>
        <p:nvSpPr>
          <p:cNvPr id="3" name="Text Placeholder 2"/>
          <p:cNvSpPr>
            <a:spLocks noGrp="1"/>
          </p:cNvSpPr>
          <p:nvPr>
            <p:ph type="body" idx="1"/>
          </p:nvPr>
        </p:nvSpPr>
        <p:spPr>
          <a:xfrm>
            <a:off x="838200" y="2551836"/>
            <a:ext cx="5026660" cy="3231654"/>
          </a:xfrm>
        </p:spPr>
        <p:txBody>
          <a:bodyPr/>
          <a:lstStyle/>
          <a:p>
            <a:r>
              <a:rPr lang="en-US" sz="2400" dirty="0">
                <a:latin typeface="+mj-lt"/>
              </a:rPr>
              <a:t>Grantees (and sub-grantees/recipients) must separately account for receipt, </a:t>
            </a:r>
            <a:r>
              <a:rPr lang="en-US" sz="2400" dirty="0">
                <a:solidFill>
                  <a:schemeClr val="tx2"/>
                </a:solidFill>
                <a:latin typeface="+mj-lt"/>
              </a:rPr>
              <a:t>obligation</a:t>
            </a:r>
            <a:r>
              <a:rPr lang="en-US" sz="2400" dirty="0">
                <a:latin typeface="+mj-lt"/>
              </a:rPr>
              <a:t>, and expenditure of funds by award or fund source </a:t>
            </a:r>
          </a:p>
          <a:p>
            <a:endParaRPr lang="en-US" sz="2400" dirty="0">
              <a:latin typeface="+mj-lt"/>
            </a:endParaRPr>
          </a:p>
          <a:p>
            <a:r>
              <a:rPr lang="en-US" sz="2400" dirty="0">
                <a:latin typeface="+mj-lt"/>
              </a:rPr>
              <a:t>Obligations and expenditures must fall within the period of performance of the grant</a:t>
            </a:r>
          </a:p>
          <a:p>
            <a:endParaRPr lang="en-US" dirty="0"/>
          </a:p>
        </p:txBody>
      </p:sp>
      <p:pic>
        <p:nvPicPr>
          <p:cNvPr id="6" name="Picture 5"/>
          <p:cNvPicPr>
            <a:picLocks noChangeAspect="1"/>
          </p:cNvPicPr>
          <p:nvPr/>
        </p:nvPicPr>
        <p:blipFill>
          <a:blip r:embed="rId2"/>
          <a:stretch>
            <a:fillRect/>
          </a:stretch>
        </p:blipFill>
        <p:spPr>
          <a:xfrm>
            <a:off x="6858000" y="2551836"/>
            <a:ext cx="1809750" cy="2089830"/>
          </a:xfrm>
          <a:prstGeom prst="rect">
            <a:avLst/>
          </a:prstGeom>
        </p:spPr>
      </p:pic>
    </p:spTree>
    <p:extLst>
      <p:ext uri="{BB962C8B-B14F-4D97-AF65-F5344CB8AC3E}">
        <p14:creationId xmlns:p14="http://schemas.microsoft.com/office/powerpoint/2010/main" val="2494952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54" y="685800"/>
            <a:ext cx="3962400" cy="553998"/>
          </a:xfrm>
        </p:spPr>
        <p:txBody>
          <a:bodyPr/>
          <a:lstStyle/>
          <a:p>
            <a:pPr algn="l"/>
            <a:r>
              <a:rPr lang="en-US" dirty="0">
                <a:solidFill>
                  <a:schemeClr val="bg1"/>
                </a:solidFill>
              </a:rPr>
              <a:t>Accrual Accounting</a:t>
            </a:r>
          </a:p>
        </p:txBody>
      </p:sp>
      <p:sp>
        <p:nvSpPr>
          <p:cNvPr id="4" name="Text Placeholder 3"/>
          <p:cNvSpPr>
            <a:spLocks noGrp="1"/>
          </p:cNvSpPr>
          <p:nvPr>
            <p:ph type="body" idx="1"/>
          </p:nvPr>
        </p:nvSpPr>
        <p:spPr>
          <a:xfrm>
            <a:off x="914400" y="2258059"/>
            <a:ext cx="7391400" cy="3693319"/>
          </a:xfrm>
        </p:spPr>
        <p:txBody>
          <a:bodyPr/>
          <a:lstStyle/>
          <a:p>
            <a:pPr marL="355600" indent="-342900" algn="l" rtl="0">
              <a:buClr>
                <a:schemeClr val="accent3">
                  <a:lumMod val="75000"/>
                </a:schemeClr>
              </a:buClr>
              <a:buFont typeface="Arial"/>
              <a:buChar char="•"/>
              <a:tabLst>
                <a:tab pos="354965" algn="l"/>
                <a:tab pos="355600" algn="l"/>
              </a:tabLst>
            </a:pPr>
            <a:r>
              <a:rPr lang="en-US" sz="2400" kern="1200" spc="-5" dirty="0"/>
              <a:t>Transactions are recognized in accounting period in which they occur</a:t>
            </a:r>
          </a:p>
          <a:p>
            <a:pPr marL="355600" indent="-342900" algn="l" rtl="0">
              <a:buClr>
                <a:schemeClr val="accent3">
                  <a:lumMod val="75000"/>
                </a:schemeClr>
              </a:buClr>
              <a:buFont typeface="Arial"/>
              <a:buChar char="•"/>
              <a:tabLst>
                <a:tab pos="354965" algn="l"/>
                <a:tab pos="355600" algn="l"/>
              </a:tabLst>
            </a:pPr>
            <a:endParaRPr lang="en-US" sz="2400" kern="1200" spc="-5" dirty="0"/>
          </a:p>
          <a:p>
            <a:pPr marL="355600" indent="-342900" algn="l" rtl="0">
              <a:buClr>
                <a:schemeClr val="accent3">
                  <a:lumMod val="75000"/>
                </a:schemeClr>
              </a:buClr>
              <a:buFont typeface="Arial"/>
              <a:buChar char="•"/>
              <a:tabLst>
                <a:tab pos="354965" algn="l"/>
                <a:tab pos="355600" algn="l"/>
              </a:tabLst>
            </a:pPr>
            <a:r>
              <a:rPr lang="en-US" sz="2400" kern="1200" spc="-5" dirty="0"/>
              <a:t>Revenue is recognized when earned</a:t>
            </a:r>
          </a:p>
          <a:p>
            <a:pPr marL="355600" indent="-342900" algn="l" rtl="0">
              <a:buClr>
                <a:schemeClr val="accent3">
                  <a:lumMod val="75000"/>
                </a:schemeClr>
              </a:buClr>
              <a:buFont typeface="Arial"/>
              <a:buChar char="•"/>
              <a:tabLst>
                <a:tab pos="354965" algn="l"/>
                <a:tab pos="355600" algn="l"/>
              </a:tabLst>
            </a:pPr>
            <a:endParaRPr lang="en-US" sz="2400" kern="1200" spc="-5" dirty="0"/>
          </a:p>
          <a:p>
            <a:pPr marL="355600" indent="-342900" algn="l" rtl="0">
              <a:buClr>
                <a:schemeClr val="accent3">
                  <a:lumMod val="75000"/>
                </a:schemeClr>
              </a:buClr>
              <a:buFont typeface="Arial"/>
              <a:buChar char="•"/>
              <a:tabLst>
                <a:tab pos="354965" algn="l"/>
                <a:tab pos="355600" algn="l"/>
              </a:tabLst>
            </a:pPr>
            <a:r>
              <a:rPr lang="en-US" sz="2400" kern="1200" spc="-5" dirty="0"/>
              <a:t>Expense is recognized when incurred</a:t>
            </a:r>
          </a:p>
          <a:p>
            <a:pPr marL="1270000" lvl="3" indent="-342900" algn="l" rtl="0">
              <a:buClr>
                <a:schemeClr val="accent3">
                  <a:lumMod val="75000"/>
                </a:schemeClr>
              </a:buClr>
              <a:buFont typeface="Arial"/>
              <a:buChar char="•"/>
              <a:tabLst>
                <a:tab pos="354965" algn="l"/>
                <a:tab pos="355600" algn="l"/>
              </a:tabLst>
            </a:pPr>
            <a:r>
              <a:rPr lang="en-US" sz="2400" kern="1200" spc="-5" dirty="0">
                <a:solidFill>
                  <a:srgbClr val="003864"/>
                </a:solidFill>
                <a:latin typeface="Calibri"/>
                <a:cs typeface="Calibri"/>
              </a:rPr>
              <a:t>may be cash disbursement</a:t>
            </a:r>
          </a:p>
          <a:p>
            <a:pPr marL="1270000" lvl="3" indent="-342900" algn="l" rtl="0">
              <a:buClr>
                <a:schemeClr val="accent3">
                  <a:lumMod val="75000"/>
                </a:schemeClr>
              </a:buClr>
              <a:buFont typeface="Arial"/>
              <a:buChar char="•"/>
              <a:tabLst>
                <a:tab pos="354965" algn="l"/>
                <a:tab pos="355600" algn="l"/>
              </a:tabLst>
            </a:pPr>
            <a:r>
              <a:rPr lang="en-US" sz="2400" kern="1200" spc="-5" dirty="0">
                <a:solidFill>
                  <a:srgbClr val="003864"/>
                </a:solidFill>
                <a:latin typeface="Calibri"/>
                <a:cs typeface="Calibri"/>
              </a:rPr>
              <a:t>may be delivery of goods/services</a:t>
            </a:r>
          </a:p>
          <a:p>
            <a:pPr marL="1257300" lvl="2" indent="-34290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994138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4267200" cy="553998"/>
          </a:xfrm>
        </p:spPr>
        <p:txBody>
          <a:bodyPr/>
          <a:lstStyle/>
          <a:p>
            <a:r>
              <a:rPr lang="en-US" dirty="0">
                <a:solidFill>
                  <a:schemeClr val="bg1"/>
                </a:solidFill>
              </a:rPr>
              <a:t>Accrual</a:t>
            </a:r>
            <a:r>
              <a:rPr lang="en-US" dirty="0"/>
              <a:t> </a:t>
            </a:r>
            <a:r>
              <a:rPr lang="en-US" dirty="0">
                <a:solidFill>
                  <a:schemeClr val="bg1"/>
                </a:solidFill>
              </a:rPr>
              <a:t>Accounting</a:t>
            </a:r>
            <a:endParaRPr lang="en-US" dirty="0"/>
          </a:p>
        </p:txBody>
      </p:sp>
      <p:sp>
        <p:nvSpPr>
          <p:cNvPr id="3" name="Text Placeholder 2"/>
          <p:cNvSpPr>
            <a:spLocks noGrp="1"/>
          </p:cNvSpPr>
          <p:nvPr>
            <p:ph type="body" idx="1"/>
          </p:nvPr>
        </p:nvSpPr>
        <p:spPr>
          <a:xfrm>
            <a:off x="457200" y="1905000"/>
            <a:ext cx="7543800" cy="4739759"/>
          </a:xfrm>
        </p:spPr>
        <p:txBody>
          <a:bodyPr/>
          <a:lstStyle/>
          <a:p>
            <a:pPr marL="12700" lvl="1" algn="l" rtl="0" eaLnBrk="1" hangingPunct="1">
              <a:buClr>
                <a:schemeClr val="accent3">
                  <a:lumMod val="75000"/>
                </a:schemeClr>
              </a:buClr>
              <a:tabLst>
                <a:tab pos="354965" algn="l"/>
                <a:tab pos="355600" algn="l"/>
              </a:tabLst>
            </a:pPr>
            <a:r>
              <a:rPr lang="en-US" altLang="en-US" sz="2400" kern="1200" spc="-5" dirty="0">
                <a:solidFill>
                  <a:srgbClr val="003864"/>
                </a:solidFill>
                <a:latin typeface="Calibri"/>
                <a:cs typeface="Calibri"/>
              </a:rPr>
              <a:t>Obligations</a:t>
            </a:r>
          </a:p>
          <a:p>
            <a:pPr marL="355600" lvl="1" indent="-342900" algn="l" rtl="0" eaLnBrk="1" hangingPunct="1">
              <a:buClr>
                <a:schemeClr val="accent3">
                  <a:lumMod val="75000"/>
                </a:schemeClr>
              </a:buClr>
              <a:buFont typeface="Arial"/>
              <a:buChar char="•"/>
              <a:tabLst>
                <a:tab pos="354965" algn="l"/>
                <a:tab pos="355600" algn="l"/>
              </a:tabLst>
            </a:pPr>
            <a:endParaRPr lang="en-US" altLang="en-US" sz="2400" kern="1200" spc="-5" dirty="0">
              <a:solidFill>
                <a:srgbClr val="003864"/>
              </a:solidFill>
              <a:latin typeface="Calibri"/>
              <a:cs typeface="Calibri"/>
            </a:endParaRPr>
          </a:p>
          <a:p>
            <a:pPr marL="469900" lvl="2" algn="l" rtl="0">
              <a:buClr>
                <a:schemeClr val="accent3">
                  <a:lumMod val="75000"/>
                </a:schemeClr>
              </a:buClr>
              <a:tabLst>
                <a:tab pos="354965" algn="l"/>
                <a:tab pos="355600" algn="l"/>
              </a:tabLst>
            </a:pPr>
            <a:r>
              <a:rPr lang="en-US" altLang="en-US" sz="2400" kern="1200" spc="-5" dirty="0">
                <a:solidFill>
                  <a:srgbClr val="003864"/>
                </a:solidFill>
                <a:latin typeface="Calibri"/>
                <a:cs typeface="Calibri"/>
              </a:rPr>
              <a:t>Plans and budgets are not obligations</a:t>
            </a:r>
          </a:p>
          <a:p>
            <a:pPr marL="355600" lvl="1" indent="-342900" algn="l" rtl="0">
              <a:buClr>
                <a:schemeClr val="accent3">
                  <a:lumMod val="75000"/>
                </a:schemeClr>
              </a:buClr>
              <a:buFont typeface="Arial"/>
              <a:buChar char="•"/>
              <a:tabLst>
                <a:tab pos="354965" algn="l"/>
                <a:tab pos="355600" algn="l"/>
              </a:tabLst>
            </a:pPr>
            <a:endParaRPr lang="en-US" altLang="en-US" sz="2400" kern="1200" spc="-5" dirty="0">
              <a:solidFill>
                <a:srgbClr val="003864"/>
              </a:solidFill>
              <a:latin typeface="Calibri"/>
              <a:cs typeface="Calibri"/>
            </a:endParaRPr>
          </a:p>
          <a:p>
            <a:pPr marL="355600" lvl="1" indent="-342900" algn="l" rtl="0">
              <a:buClr>
                <a:schemeClr val="accent3">
                  <a:lumMod val="75000"/>
                </a:schemeClr>
              </a:buClr>
              <a:buFont typeface="Arial"/>
              <a:buChar char="•"/>
              <a:tabLst>
                <a:tab pos="354965" algn="l"/>
                <a:tab pos="355600" algn="l"/>
              </a:tabLst>
            </a:pPr>
            <a:r>
              <a:rPr lang="en-US" altLang="en-US" sz="2400" kern="1200" spc="-5" dirty="0">
                <a:solidFill>
                  <a:srgbClr val="003864"/>
                </a:solidFill>
                <a:latin typeface="Calibri"/>
                <a:cs typeface="Calibri"/>
              </a:rPr>
              <a:t>Orders placed for property and services, contracts and </a:t>
            </a:r>
            <a:r>
              <a:rPr lang="en-US" altLang="en-US" sz="2400" kern="1200" spc="-5" dirty="0" err="1">
                <a:solidFill>
                  <a:srgbClr val="003864"/>
                </a:solidFill>
                <a:latin typeface="Calibri"/>
                <a:cs typeface="Calibri"/>
              </a:rPr>
              <a:t>subawards</a:t>
            </a:r>
            <a:r>
              <a:rPr lang="en-US" altLang="en-US" sz="2400" kern="1200" spc="-5" dirty="0">
                <a:solidFill>
                  <a:srgbClr val="003864"/>
                </a:solidFill>
                <a:latin typeface="Calibri"/>
                <a:cs typeface="Calibri"/>
              </a:rPr>
              <a:t> made, and similar transactions during a given period that require payment during the same or a future period</a:t>
            </a:r>
          </a:p>
          <a:p>
            <a:pPr marL="355600" lvl="1" indent="-342900" algn="l" rtl="0">
              <a:buClr>
                <a:schemeClr val="accent3">
                  <a:lumMod val="75000"/>
                </a:schemeClr>
              </a:buClr>
              <a:buFont typeface="Arial"/>
              <a:buChar char="•"/>
              <a:tabLst>
                <a:tab pos="354965" algn="l"/>
                <a:tab pos="355600" algn="l"/>
              </a:tabLst>
            </a:pPr>
            <a:endParaRPr lang="en-US" altLang="en-US" sz="2400" kern="1200" spc="-5" dirty="0">
              <a:solidFill>
                <a:srgbClr val="003864"/>
              </a:solidFill>
              <a:latin typeface="Calibri"/>
              <a:cs typeface="Calibri"/>
            </a:endParaRPr>
          </a:p>
          <a:p>
            <a:pPr marL="355600" lvl="1" indent="-342900" algn="l" rtl="0">
              <a:buClr>
                <a:schemeClr val="accent3">
                  <a:lumMod val="75000"/>
                </a:schemeClr>
              </a:buClr>
              <a:buFont typeface="Arial"/>
              <a:buChar char="•"/>
              <a:tabLst>
                <a:tab pos="354965" algn="l"/>
                <a:tab pos="355600" algn="l"/>
              </a:tabLst>
            </a:pPr>
            <a:r>
              <a:rPr lang="en-US" altLang="en-US" sz="2400" kern="1200" spc="-5" dirty="0">
                <a:solidFill>
                  <a:srgbClr val="003864"/>
                </a:solidFill>
                <a:latin typeface="Calibri"/>
                <a:cs typeface="Calibri"/>
              </a:rPr>
              <a:t>Legally binding</a:t>
            </a:r>
          </a:p>
          <a:p>
            <a:pPr marL="355600" lvl="1" indent="-342900" algn="l" rtl="0">
              <a:buClr>
                <a:schemeClr val="accent3">
                  <a:lumMod val="75000"/>
                </a:schemeClr>
              </a:buClr>
              <a:buFont typeface="Arial"/>
              <a:buChar char="•"/>
              <a:tabLst>
                <a:tab pos="354965" algn="l"/>
                <a:tab pos="355600" algn="l"/>
              </a:tabLst>
            </a:pPr>
            <a:endParaRPr lang="en-US" altLang="en-US" sz="2400" kern="1200" spc="-5" dirty="0">
              <a:solidFill>
                <a:srgbClr val="003864"/>
              </a:solidFill>
              <a:latin typeface="Calibri"/>
              <a:cs typeface="Calibri"/>
            </a:endParaRPr>
          </a:p>
          <a:p>
            <a:pPr marL="355600" lvl="1" indent="-342900" algn="l" rtl="0">
              <a:buClr>
                <a:schemeClr val="accent3">
                  <a:lumMod val="75000"/>
                </a:schemeClr>
              </a:buClr>
              <a:buFont typeface="Arial"/>
              <a:buChar char="•"/>
              <a:tabLst>
                <a:tab pos="354965" algn="l"/>
                <a:tab pos="355600" algn="l"/>
              </a:tabLst>
            </a:pPr>
            <a:r>
              <a:rPr lang="en-US" altLang="en-US" sz="2400" kern="1200" spc="-5" dirty="0">
                <a:solidFill>
                  <a:srgbClr val="003864"/>
                </a:solidFill>
                <a:latin typeface="Calibri"/>
                <a:cs typeface="Calibri"/>
              </a:rPr>
              <a:t>Budget authority must be available</a:t>
            </a:r>
          </a:p>
          <a:p>
            <a:endParaRPr lang="en-US" sz="2000" dirty="0"/>
          </a:p>
        </p:txBody>
      </p:sp>
    </p:spTree>
    <p:extLst>
      <p:ext uri="{BB962C8B-B14F-4D97-AF65-F5344CB8AC3E}">
        <p14:creationId xmlns:p14="http://schemas.microsoft.com/office/powerpoint/2010/main" val="1939883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4267200" cy="553998"/>
          </a:xfrm>
        </p:spPr>
        <p:txBody>
          <a:bodyPr/>
          <a:lstStyle/>
          <a:p>
            <a:r>
              <a:rPr lang="en-US" dirty="0">
                <a:solidFill>
                  <a:schemeClr val="bg1"/>
                </a:solidFill>
              </a:rPr>
              <a:t>Accrual</a:t>
            </a:r>
            <a:r>
              <a:rPr lang="en-US" dirty="0"/>
              <a:t> </a:t>
            </a:r>
            <a:r>
              <a:rPr lang="en-US" dirty="0">
                <a:solidFill>
                  <a:schemeClr val="bg1"/>
                </a:solidFill>
              </a:rPr>
              <a:t>Accounting</a:t>
            </a:r>
            <a:endParaRPr lang="en-US" dirty="0"/>
          </a:p>
        </p:txBody>
      </p:sp>
      <p:sp>
        <p:nvSpPr>
          <p:cNvPr id="3" name="Text Placeholder 2"/>
          <p:cNvSpPr>
            <a:spLocks noGrp="1"/>
          </p:cNvSpPr>
          <p:nvPr>
            <p:ph type="body" idx="1"/>
          </p:nvPr>
        </p:nvSpPr>
        <p:spPr>
          <a:xfrm>
            <a:off x="457200" y="1905000"/>
            <a:ext cx="7236460" cy="1354217"/>
          </a:xfrm>
        </p:spPr>
        <p:txBody>
          <a:bodyPr/>
          <a:lstStyle/>
          <a:p>
            <a:pPr lvl="1" eaLnBrk="1" hangingPunct="1"/>
            <a:r>
              <a:rPr lang="en-US" altLang="en-US" sz="2400" b="1" dirty="0">
                <a:solidFill>
                  <a:schemeClr val="tx2"/>
                </a:solidFill>
                <a:latin typeface="+mj-lt"/>
              </a:rPr>
              <a:t>Examples of Obligations</a:t>
            </a:r>
          </a:p>
          <a:p>
            <a:pPr lvl="1" eaLnBrk="1" hangingPunct="1"/>
            <a:endParaRPr lang="en-US" altLang="en-US" sz="2400" dirty="0">
              <a:solidFill>
                <a:schemeClr val="tx1"/>
              </a:solidFill>
              <a:latin typeface="+mj-lt"/>
            </a:endParaRPr>
          </a:p>
          <a:p>
            <a:pPr marL="800100" lvl="1" indent="-342900" eaLnBrk="1" hangingPunct="1">
              <a:buFont typeface="Arial" panose="020B0604020202020204" pitchFamily="34" charset="0"/>
              <a:buChar char="•"/>
            </a:pPr>
            <a:endParaRPr lang="en-US" altLang="en-US" sz="2000" dirty="0">
              <a:solidFill>
                <a:schemeClr val="tx1"/>
              </a:solidFill>
              <a:latin typeface="+mj-lt"/>
            </a:endParaRPr>
          </a:p>
          <a:p>
            <a:endParaRPr lang="en-US" sz="2000" dirty="0"/>
          </a:p>
        </p:txBody>
      </p:sp>
      <p:sp>
        <p:nvSpPr>
          <p:cNvPr id="8" name="Oval 7"/>
          <p:cNvSpPr/>
          <p:nvPr/>
        </p:nvSpPr>
        <p:spPr>
          <a:xfrm>
            <a:off x="1219200" y="3124200"/>
            <a:ext cx="2438400" cy="2362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Obligations</a:t>
            </a:r>
          </a:p>
        </p:txBody>
      </p:sp>
      <p:sp>
        <p:nvSpPr>
          <p:cNvPr id="9" name="Rounded Rectangle 8"/>
          <p:cNvSpPr/>
          <p:nvPr/>
        </p:nvSpPr>
        <p:spPr>
          <a:xfrm>
            <a:off x="4357777" y="2704840"/>
            <a:ext cx="29718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prstClr val="black"/>
                </a:solidFill>
              </a:rPr>
              <a:t>Contracts and sub-grantee agreements</a:t>
            </a:r>
          </a:p>
        </p:txBody>
      </p:sp>
      <p:sp>
        <p:nvSpPr>
          <p:cNvPr id="10" name="Rounded Rectangle 9"/>
          <p:cNvSpPr/>
          <p:nvPr/>
        </p:nvSpPr>
        <p:spPr>
          <a:xfrm>
            <a:off x="4357777" y="3733670"/>
            <a:ext cx="29718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prstClr val="black"/>
                </a:solidFill>
              </a:rPr>
              <a:t>Purchase Orders</a:t>
            </a:r>
          </a:p>
        </p:txBody>
      </p:sp>
      <p:sp>
        <p:nvSpPr>
          <p:cNvPr id="11" name="Rounded Rectangle 10"/>
          <p:cNvSpPr/>
          <p:nvPr/>
        </p:nvSpPr>
        <p:spPr>
          <a:xfrm>
            <a:off x="4357777" y="4762500"/>
            <a:ext cx="29718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prstClr val="black"/>
                </a:solidFill>
              </a:rPr>
              <a:t>Cash Payments</a:t>
            </a:r>
          </a:p>
        </p:txBody>
      </p:sp>
    </p:spTree>
    <p:extLst>
      <p:ext uri="{BB962C8B-B14F-4D97-AF65-F5344CB8AC3E}">
        <p14:creationId xmlns:p14="http://schemas.microsoft.com/office/powerpoint/2010/main" val="3466592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4267200" cy="553998"/>
          </a:xfrm>
        </p:spPr>
        <p:txBody>
          <a:bodyPr/>
          <a:lstStyle/>
          <a:p>
            <a:r>
              <a:rPr lang="en-US" dirty="0">
                <a:solidFill>
                  <a:schemeClr val="bg1"/>
                </a:solidFill>
              </a:rPr>
              <a:t>Accrual</a:t>
            </a:r>
            <a:r>
              <a:rPr lang="en-US" dirty="0"/>
              <a:t> </a:t>
            </a:r>
            <a:r>
              <a:rPr lang="en-US" dirty="0">
                <a:solidFill>
                  <a:schemeClr val="bg1"/>
                </a:solidFill>
              </a:rPr>
              <a:t>Accounting</a:t>
            </a:r>
            <a:endParaRPr lang="en-US" dirty="0"/>
          </a:p>
        </p:txBody>
      </p:sp>
      <p:sp>
        <p:nvSpPr>
          <p:cNvPr id="3" name="Text Placeholder 2"/>
          <p:cNvSpPr>
            <a:spLocks noGrp="1"/>
          </p:cNvSpPr>
          <p:nvPr>
            <p:ph type="body" idx="1"/>
          </p:nvPr>
        </p:nvSpPr>
        <p:spPr>
          <a:xfrm>
            <a:off x="457200" y="2209800"/>
            <a:ext cx="7236460" cy="3970318"/>
          </a:xfrm>
        </p:spPr>
        <p:txBody>
          <a:bodyPr/>
          <a:lstStyle/>
          <a:p>
            <a:pPr lvl="1" eaLnBrk="1" hangingPunct="1"/>
            <a:r>
              <a:rPr lang="en-US" altLang="en-US" sz="2400" b="1" dirty="0">
                <a:solidFill>
                  <a:schemeClr val="tx2"/>
                </a:solidFill>
                <a:latin typeface="+mj-lt"/>
              </a:rPr>
              <a:t>Reporting Obligations</a:t>
            </a:r>
          </a:p>
          <a:p>
            <a:pPr lvl="1" eaLnBrk="1" hangingPunct="1"/>
            <a:endParaRPr lang="en-US" altLang="en-US" sz="2400" b="1" dirty="0">
              <a:solidFill>
                <a:schemeClr val="tx2"/>
              </a:solidFill>
              <a:latin typeface="+mj-lt"/>
            </a:endParaRPr>
          </a:p>
          <a:p>
            <a:pPr marL="800100" lvl="1" indent="-342900">
              <a:buClr>
                <a:srgbClr val="00B050"/>
              </a:buClr>
              <a:buFont typeface="Arial" panose="020B0604020202020204" pitchFamily="34" charset="0"/>
              <a:buChar char="•"/>
            </a:pPr>
            <a:r>
              <a:rPr lang="en-US" altLang="en-US" sz="2400" dirty="0">
                <a:solidFill>
                  <a:schemeClr val="tx2"/>
                </a:solidFill>
              </a:rPr>
              <a:t>Obligation if items not received by month-end/reporting period end</a:t>
            </a:r>
          </a:p>
          <a:p>
            <a:pPr lvl="1" eaLnBrk="1" hangingPunct="1">
              <a:buFont typeface="Symbol" pitchFamily="18" charset="2"/>
              <a:buChar char=""/>
            </a:pPr>
            <a:endParaRPr lang="en-US" altLang="en-US" sz="2400" dirty="0">
              <a:solidFill>
                <a:schemeClr val="tx2"/>
              </a:solidFill>
            </a:endParaRPr>
          </a:p>
          <a:p>
            <a:pPr marL="800100" lvl="1" indent="-342900" eaLnBrk="1" hangingPunct="1">
              <a:buClr>
                <a:srgbClr val="00B050"/>
              </a:buClr>
              <a:buFont typeface="Arial" panose="020B0604020202020204" pitchFamily="34" charset="0"/>
              <a:buChar char="•"/>
            </a:pPr>
            <a:r>
              <a:rPr lang="en-US" altLang="en-US" sz="2400" dirty="0">
                <a:solidFill>
                  <a:schemeClr val="tx2"/>
                </a:solidFill>
              </a:rPr>
              <a:t>If items received by reporting period end, the receipt liquidates the obligation and it is reported as an expenditure</a:t>
            </a:r>
          </a:p>
          <a:p>
            <a:pPr lvl="1" eaLnBrk="1" hangingPunct="1"/>
            <a:endParaRPr lang="en-US" altLang="en-US" sz="2400" b="1" dirty="0">
              <a:solidFill>
                <a:schemeClr val="tx1"/>
              </a:solidFill>
              <a:latin typeface="+mj-lt"/>
            </a:endParaRPr>
          </a:p>
          <a:p>
            <a:pPr lvl="1" eaLnBrk="1" hangingPunct="1"/>
            <a:endParaRPr lang="en-US" altLang="en-US" sz="2400" dirty="0">
              <a:solidFill>
                <a:schemeClr val="tx1"/>
              </a:solidFill>
              <a:latin typeface="+mj-lt"/>
            </a:endParaRPr>
          </a:p>
          <a:p>
            <a:endParaRPr lang="en-US" dirty="0"/>
          </a:p>
        </p:txBody>
      </p:sp>
    </p:spTree>
    <p:extLst>
      <p:ext uri="{BB962C8B-B14F-4D97-AF65-F5344CB8AC3E}">
        <p14:creationId xmlns:p14="http://schemas.microsoft.com/office/powerpoint/2010/main" val="724692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4267200" cy="553998"/>
          </a:xfrm>
        </p:spPr>
        <p:txBody>
          <a:bodyPr/>
          <a:lstStyle/>
          <a:p>
            <a:r>
              <a:rPr lang="en-US" dirty="0">
                <a:solidFill>
                  <a:schemeClr val="bg1"/>
                </a:solidFill>
              </a:rPr>
              <a:t>Accrual</a:t>
            </a:r>
            <a:r>
              <a:rPr lang="en-US" dirty="0"/>
              <a:t> </a:t>
            </a:r>
            <a:r>
              <a:rPr lang="en-US" dirty="0">
                <a:solidFill>
                  <a:schemeClr val="bg1"/>
                </a:solidFill>
              </a:rPr>
              <a:t>Accounting</a:t>
            </a:r>
            <a:endParaRPr lang="en-US" dirty="0"/>
          </a:p>
        </p:txBody>
      </p:sp>
      <p:sp>
        <p:nvSpPr>
          <p:cNvPr id="3" name="Text Placeholder 2"/>
          <p:cNvSpPr>
            <a:spLocks noGrp="1"/>
          </p:cNvSpPr>
          <p:nvPr>
            <p:ph type="body" idx="1"/>
          </p:nvPr>
        </p:nvSpPr>
        <p:spPr>
          <a:xfrm>
            <a:off x="457200" y="1905000"/>
            <a:ext cx="7236460" cy="984885"/>
          </a:xfrm>
        </p:spPr>
        <p:txBody>
          <a:bodyPr/>
          <a:lstStyle/>
          <a:p>
            <a:pPr lvl="1" eaLnBrk="1" hangingPunct="1"/>
            <a:endParaRPr lang="en-US" altLang="en-US" sz="2400" dirty="0">
              <a:solidFill>
                <a:schemeClr val="tx1"/>
              </a:solidFill>
              <a:latin typeface="+mj-lt"/>
            </a:endParaRPr>
          </a:p>
          <a:p>
            <a:pPr marL="800100" lvl="1" indent="-342900" eaLnBrk="1" hangingPunct="1">
              <a:buFont typeface="Arial" panose="020B0604020202020204" pitchFamily="34" charset="0"/>
              <a:buChar char="•"/>
            </a:pPr>
            <a:endParaRPr lang="en-US" altLang="en-US" sz="2000" dirty="0">
              <a:solidFill>
                <a:schemeClr val="tx1"/>
              </a:solidFill>
              <a:latin typeface="+mj-lt"/>
            </a:endParaRPr>
          </a:p>
          <a:p>
            <a:endParaRPr lang="en-US" sz="2000" dirty="0"/>
          </a:p>
        </p:txBody>
      </p:sp>
      <p:sp>
        <p:nvSpPr>
          <p:cNvPr id="4" name="Rounded Rectangle 3"/>
          <p:cNvSpPr/>
          <p:nvPr/>
        </p:nvSpPr>
        <p:spPr>
          <a:xfrm>
            <a:off x="2438400" y="2086809"/>
            <a:ext cx="3048000"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lgn="ctr"/>
            <a:r>
              <a:rPr lang="en-US" altLang="en-US" sz="2400" dirty="0">
                <a:solidFill>
                  <a:prstClr val="black"/>
                </a:solidFill>
              </a:rPr>
              <a:t>Unliquidated Obligations</a:t>
            </a:r>
          </a:p>
        </p:txBody>
      </p:sp>
      <p:sp>
        <p:nvSpPr>
          <p:cNvPr id="5" name="Rounded Rectangle 4"/>
          <p:cNvSpPr/>
          <p:nvPr/>
        </p:nvSpPr>
        <p:spPr>
          <a:xfrm>
            <a:off x="4572000" y="3886200"/>
            <a:ext cx="3200400" cy="2057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solidFill>
                  <a:prstClr val="black"/>
                </a:solidFill>
              </a:rPr>
              <a:t>Unliquidated obligations should include amounts that will become due to </a:t>
            </a:r>
            <a:r>
              <a:rPr lang="en-US" sz="2000" dirty="0" err="1">
                <a:solidFill>
                  <a:prstClr val="black"/>
                </a:solidFill>
              </a:rPr>
              <a:t>subrecipients</a:t>
            </a:r>
            <a:r>
              <a:rPr lang="en-US" sz="2000" dirty="0">
                <a:solidFill>
                  <a:prstClr val="black"/>
                </a:solidFill>
              </a:rPr>
              <a:t> or subcontractors</a:t>
            </a:r>
          </a:p>
        </p:txBody>
      </p:sp>
      <p:sp>
        <p:nvSpPr>
          <p:cNvPr id="6" name="Rounded Rectangle 5"/>
          <p:cNvSpPr/>
          <p:nvPr/>
        </p:nvSpPr>
        <p:spPr>
          <a:xfrm>
            <a:off x="609600" y="3962400"/>
            <a:ext cx="3429000" cy="2057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solidFill>
                  <a:prstClr val="black"/>
                </a:solidFill>
              </a:rPr>
              <a:t>Any obligation for which an accrued expenditure has not yet been incurred as of the reporting period end date</a:t>
            </a:r>
          </a:p>
        </p:txBody>
      </p:sp>
      <p:cxnSp>
        <p:nvCxnSpPr>
          <p:cNvPr id="10" name="Straight Connector 9"/>
          <p:cNvCxnSpPr>
            <a:endCxn id="5" idx="0"/>
          </p:cNvCxnSpPr>
          <p:nvPr/>
        </p:nvCxnSpPr>
        <p:spPr>
          <a:xfrm>
            <a:off x="3963838" y="3002636"/>
            <a:ext cx="2208362" cy="883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2"/>
          </p:cNvCxnSpPr>
          <p:nvPr/>
        </p:nvCxnSpPr>
        <p:spPr>
          <a:xfrm flipH="1">
            <a:off x="2324100" y="3001209"/>
            <a:ext cx="1638300" cy="94403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250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4267200" cy="553998"/>
          </a:xfrm>
        </p:spPr>
        <p:txBody>
          <a:bodyPr/>
          <a:lstStyle/>
          <a:p>
            <a:r>
              <a:rPr lang="en-US" dirty="0">
                <a:solidFill>
                  <a:schemeClr val="bg1"/>
                </a:solidFill>
              </a:rPr>
              <a:t>Accrual</a:t>
            </a:r>
            <a:r>
              <a:rPr lang="en-US" dirty="0"/>
              <a:t> </a:t>
            </a:r>
            <a:r>
              <a:rPr lang="en-US" dirty="0">
                <a:solidFill>
                  <a:schemeClr val="bg1"/>
                </a:solidFill>
              </a:rPr>
              <a:t>Accounting</a:t>
            </a:r>
            <a:endParaRPr lang="en-US" dirty="0"/>
          </a:p>
        </p:txBody>
      </p:sp>
      <p:sp>
        <p:nvSpPr>
          <p:cNvPr id="3" name="Text Placeholder 2"/>
          <p:cNvSpPr>
            <a:spLocks noGrp="1"/>
          </p:cNvSpPr>
          <p:nvPr>
            <p:ph type="body" idx="1"/>
          </p:nvPr>
        </p:nvSpPr>
        <p:spPr>
          <a:xfrm>
            <a:off x="744415" y="2133600"/>
            <a:ext cx="7236460" cy="3600986"/>
          </a:xfrm>
        </p:spPr>
        <p:txBody>
          <a:bodyPr/>
          <a:lstStyle/>
          <a:p>
            <a:pPr marL="12700" lvl="1" algn="l" rtl="0" eaLnBrk="1" hangingPunct="1">
              <a:buClr>
                <a:schemeClr val="accent3">
                  <a:lumMod val="75000"/>
                </a:schemeClr>
              </a:buClr>
              <a:tabLst>
                <a:tab pos="354965" algn="l"/>
                <a:tab pos="355600" algn="l"/>
              </a:tabLst>
            </a:pPr>
            <a:r>
              <a:rPr lang="en-US" altLang="en-US" sz="2400" kern="1200" spc="-5" dirty="0">
                <a:solidFill>
                  <a:srgbClr val="003864"/>
                </a:solidFill>
                <a:latin typeface="Calibri"/>
                <a:cs typeface="Calibri"/>
              </a:rPr>
              <a:t>Accrued Expenditures</a:t>
            </a:r>
          </a:p>
          <a:p>
            <a:pPr marL="355600" lvl="1" indent="-342900" algn="l" rtl="0" eaLnBrk="1" hangingPunct="1">
              <a:buClr>
                <a:schemeClr val="accent3">
                  <a:lumMod val="75000"/>
                </a:schemeClr>
              </a:buClr>
              <a:buFont typeface="Arial"/>
              <a:buChar char="•"/>
              <a:tabLst>
                <a:tab pos="354965" algn="l"/>
                <a:tab pos="355600" algn="l"/>
              </a:tabLst>
            </a:pPr>
            <a:endParaRPr lang="en-US" altLang="en-US" sz="2400" kern="1200" spc="-5" dirty="0">
              <a:solidFill>
                <a:srgbClr val="003864"/>
              </a:solidFill>
              <a:latin typeface="Calibri"/>
              <a:cs typeface="Calibri"/>
            </a:endParaRPr>
          </a:p>
          <a:p>
            <a:pPr marL="355600" lvl="1" indent="-342900" algn="l" rtl="0" eaLnBrk="1" hangingPunct="1">
              <a:buClr>
                <a:schemeClr val="accent3">
                  <a:lumMod val="75000"/>
                </a:schemeClr>
              </a:buClr>
              <a:buFont typeface="Arial"/>
              <a:buChar char="•"/>
              <a:tabLst>
                <a:tab pos="354965" algn="l"/>
                <a:tab pos="355600" algn="l"/>
              </a:tabLst>
            </a:pPr>
            <a:r>
              <a:rPr lang="en-US" altLang="en-US" sz="2400" kern="1200" spc="-5" dirty="0">
                <a:solidFill>
                  <a:srgbClr val="003864"/>
                </a:solidFill>
                <a:latin typeface="Calibri"/>
                <a:cs typeface="Calibri"/>
              </a:rPr>
              <a:t>Cash disbursed for property and services</a:t>
            </a:r>
          </a:p>
          <a:p>
            <a:pPr marL="355600" lvl="1" indent="-342900" algn="l" rtl="0" eaLnBrk="1" hangingPunct="1">
              <a:buClr>
                <a:schemeClr val="accent3">
                  <a:lumMod val="75000"/>
                </a:schemeClr>
              </a:buClr>
              <a:buFont typeface="Arial"/>
              <a:buChar char="•"/>
              <a:tabLst>
                <a:tab pos="354965" algn="l"/>
                <a:tab pos="355600" algn="l"/>
              </a:tabLst>
            </a:pPr>
            <a:endParaRPr lang="en-US" altLang="en-US" sz="2400" kern="1200" spc="-5" dirty="0">
              <a:solidFill>
                <a:srgbClr val="003864"/>
              </a:solidFill>
              <a:latin typeface="Calibri"/>
              <a:cs typeface="Calibri"/>
            </a:endParaRPr>
          </a:p>
          <a:p>
            <a:pPr marL="355600" lvl="1" indent="-342900" algn="l" rtl="0" eaLnBrk="1" hangingPunct="1">
              <a:buClr>
                <a:schemeClr val="accent3">
                  <a:lumMod val="75000"/>
                </a:schemeClr>
              </a:buClr>
              <a:buFont typeface="Arial"/>
              <a:buChar char="•"/>
              <a:tabLst>
                <a:tab pos="354965" algn="l"/>
                <a:tab pos="355600" algn="l"/>
              </a:tabLst>
            </a:pPr>
            <a:r>
              <a:rPr lang="en-US" altLang="en-US" sz="2400" kern="1200" spc="-5" dirty="0">
                <a:solidFill>
                  <a:srgbClr val="003864"/>
                </a:solidFill>
                <a:latin typeface="Calibri"/>
                <a:cs typeface="Calibri"/>
              </a:rPr>
              <a:t>Indirect expenses incurred</a:t>
            </a:r>
          </a:p>
          <a:p>
            <a:pPr marL="355600" lvl="1" indent="-342900" algn="l" rtl="0" eaLnBrk="1" hangingPunct="1">
              <a:buClr>
                <a:schemeClr val="accent3">
                  <a:lumMod val="75000"/>
                </a:schemeClr>
              </a:buClr>
              <a:buFont typeface="Arial"/>
              <a:buChar char="•"/>
              <a:tabLst>
                <a:tab pos="354965" algn="l"/>
                <a:tab pos="355600" algn="l"/>
              </a:tabLst>
            </a:pPr>
            <a:endParaRPr lang="en-US" altLang="en-US" sz="2400" kern="1200" spc="-5" dirty="0">
              <a:solidFill>
                <a:srgbClr val="003864"/>
              </a:solidFill>
              <a:latin typeface="Calibri"/>
              <a:cs typeface="Calibri"/>
            </a:endParaRPr>
          </a:p>
          <a:p>
            <a:pPr marL="355600" lvl="1" indent="-342900" algn="l" rtl="0" eaLnBrk="1" hangingPunct="1">
              <a:buClr>
                <a:schemeClr val="accent3">
                  <a:lumMod val="75000"/>
                </a:schemeClr>
              </a:buClr>
              <a:buFont typeface="Arial"/>
              <a:buChar char="•"/>
              <a:tabLst>
                <a:tab pos="354965" algn="l"/>
                <a:tab pos="355600" algn="l"/>
              </a:tabLst>
            </a:pPr>
            <a:r>
              <a:rPr lang="en-US" altLang="en-US" sz="2400" kern="1200" spc="-5" dirty="0">
                <a:solidFill>
                  <a:srgbClr val="003864"/>
                </a:solidFill>
                <a:latin typeface="Calibri"/>
                <a:cs typeface="Calibri"/>
              </a:rPr>
              <a:t>Net increases (or decreases) in amounts owed for:</a:t>
            </a:r>
          </a:p>
          <a:p>
            <a:pPr marL="1270000" lvl="3" indent="-342900" algn="l" rtl="0">
              <a:buClr>
                <a:schemeClr val="accent3">
                  <a:lumMod val="75000"/>
                </a:schemeClr>
              </a:buClr>
              <a:buFont typeface="Arial"/>
              <a:buChar char="•"/>
              <a:tabLst>
                <a:tab pos="354965" algn="l"/>
                <a:tab pos="355600" algn="l"/>
              </a:tabLst>
            </a:pPr>
            <a:r>
              <a:rPr lang="en-US" altLang="en-US" sz="2400" kern="1200" spc="-5" dirty="0">
                <a:solidFill>
                  <a:srgbClr val="003864"/>
                </a:solidFill>
                <a:latin typeface="Calibri"/>
                <a:cs typeface="Calibri"/>
              </a:rPr>
              <a:t>goods and other property received</a:t>
            </a:r>
          </a:p>
          <a:p>
            <a:pPr marL="1270000" lvl="3" indent="-342900" algn="l" rtl="0">
              <a:buClr>
                <a:schemeClr val="accent3">
                  <a:lumMod val="75000"/>
                </a:schemeClr>
              </a:buClr>
              <a:buFont typeface="Arial"/>
              <a:buChar char="•"/>
              <a:tabLst>
                <a:tab pos="354965" algn="l"/>
                <a:tab pos="355600" algn="l"/>
              </a:tabLst>
            </a:pPr>
            <a:r>
              <a:rPr lang="en-US" altLang="en-US" sz="2400" kern="1200" spc="-5" dirty="0">
                <a:solidFill>
                  <a:srgbClr val="003864"/>
                </a:solidFill>
                <a:latin typeface="Calibri"/>
                <a:cs typeface="Calibri"/>
              </a:rPr>
              <a:t>services performed by employees or contractors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19365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54" y="685800"/>
            <a:ext cx="3962400" cy="553998"/>
          </a:xfrm>
        </p:spPr>
        <p:txBody>
          <a:bodyPr/>
          <a:lstStyle/>
          <a:p>
            <a:pPr algn="l"/>
            <a:r>
              <a:rPr lang="en-US" dirty="0">
                <a:solidFill>
                  <a:schemeClr val="bg1"/>
                </a:solidFill>
              </a:rPr>
              <a:t>Accrual Accounting</a:t>
            </a:r>
          </a:p>
        </p:txBody>
      </p:sp>
      <p:sp>
        <p:nvSpPr>
          <p:cNvPr id="3" name="Text Placeholder 2"/>
          <p:cNvSpPr>
            <a:spLocks noGrp="1"/>
          </p:cNvSpPr>
          <p:nvPr>
            <p:ph type="body" idx="1"/>
          </p:nvPr>
        </p:nvSpPr>
        <p:spPr>
          <a:xfrm>
            <a:off x="304800" y="1884671"/>
            <a:ext cx="7312660" cy="1754326"/>
          </a:xfrm>
        </p:spPr>
        <p:txBody>
          <a:bodyPr/>
          <a:lstStyle/>
          <a:p>
            <a:r>
              <a:rPr lang="en-US" sz="2400" dirty="0">
                <a:solidFill>
                  <a:schemeClr val="tx2"/>
                </a:solidFill>
              </a:rPr>
              <a:t>Examples of Accruals</a:t>
            </a:r>
          </a:p>
          <a:p>
            <a:endParaRPr lang="en-US" dirty="0"/>
          </a:p>
          <a:p>
            <a:endParaRPr lang="en-US" dirty="0"/>
          </a:p>
          <a:p>
            <a:endParaRPr lang="en-US" dirty="0"/>
          </a:p>
          <a:p>
            <a:endParaRPr lang="en-US" dirty="0"/>
          </a:p>
          <a:p>
            <a:endParaRPr lang="en-US" dirty="0"/>
          </a:p>
        </p:txBody>
      </p:sp>
      <p:sp>
        <p:nvSpPr>
          <p:cNvPr id="4" name="Rounded Rectangle 3"/>
          <p:cNvSpPr/>
          <p:nvPr/>
        </p:nvSpPr>
        <p:spPr>
          <a:xfrm>
            <a:off x="1314156" y="2875518"/>
            <a:ext cx="65532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prstClr val="black"/>
                </a:solidFill>
              </a:rPr>
              <a:t>Invoices for goods and/or services received but not yet paid</a:t>
            </a:r>
          </a:p>
        </p:txBody>
      </p:sp>
      <p:sp>
        <p:nvSpPr>
          <p:cNvPr id="5" name="Rounded Rectangle 4"/>
          <p:cNvSpPr/>
          <p:nvPr/>
        </p:nvSpPr>
        <p:spPr>
          <a:xfrm>
            <a:off x="1291922" y="3759005"/>
            <a:ext cx="65532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prstClr val="black"/>
                </a:solidFill>
              </a:rPr>
              <a:t>Value of payroll and related fringes earned by employees at the end of the reporting period but not yet paid</a:t>
            </a:r>
          </a:p>
        </p:txBody>
      </p:sp>
      <p:sp>
        <p:nvSpPr>
          <p:cNvPr id="6" name="Rounded Rectangle 5"/>
          <p:cNvSpPr/>
          <p:nvPr/>
        </p:nvSpPr>
        <p:spPr>
          <a:xfrm>
            <a:off x="1266043" y="4649667"/>
            <a:ext cx="65532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prstClr val="black"/>
                </a:solidFill>
              </a:rPr>
              <a:t>Value of goods and/or services received but not yet invoiced</a:t>
            </a:r>
          </a:p>
        </p:txBody>
      </p:sp>
      <p:sp>
        <p:nvSpPr>
          <p:cNvPr id="7" name="Rounded Rectangle 6"/>
          <p:cNvSpPr/>
          <p:nvPr/>
        </p:nvSpPr>
        <p:spPr>
          <a:xfrm>
            <a:off x="1248790" y="5486400"/>
            <a:ext cx="65532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prstClr val="black"/>
                </a:solidFill>
              </a:rPr>
              <a:t>Amounts for training that has begun but not yet invoiced</a:t>
            </a:r>
          </a:p>
        </p:txBody>
      </p:sp>
    </p:spTree>
    <p:extLst>
      <p:ext uri="{BB962C8B-B14F-4D97-AF65-F5344CB8AC3E}">
        <p14:creationId xmlns:p14="http://schemas.microsoft.com/office/powerpoint/2010/main" val="317085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526" y="762000"/>
            <a:ext cx="3679474" cy="605155"/>
          </a:xfrm>
          <a:prstGeom prst="rect">
            <a:avLst/>
          </a:prstGeom>
        </p:spPr>
        <p:txBody>
          <a:bodyPr vert="horz" wrap="square" lIns="0" tIns="13335" rIns="0" bIns="0" rtlCol="0">
            <a:spAutoFit/>
          </a:bodyPr>
          <a:lstStyle/>
          <a:p>
            <a:pPr marL="12700">
              <a:lnSpc>
                <a:spcPct val="100000"/>
              </a:lnSpc>
              <a:spcBef>
                <a:spcPts val="105"/>
              </a:spcBef>
            </a:pPr>
            <a:r>
              <a:rPr lang="en-US" sz="3800" dirty="0">
                <a:solidFill>
                  <a:schemeClr val="bg1"/>
                </a:solidFill>
              </a:rPr>
              <a:t>Welcome</a:t>
            </a:r>
            <a:endParaRPr sz="3800" dirty="0">
              <a:solidFill>
                <a:schemeClr val="bg1"/>
              </a:solidFill>
            </a:endParaRPr>
          </a:p>
        </p:txBody>
      </p:sp>
      <p:sp>
        <p:nvSpPr>
          <p:cNvPr id="3" name="object 3"/>
          <p:cNvSpPr txBox="1"/>
          <p:nvPr/>
        </p:nvSpPr>
        <p:spPr>
          <a:xfrm>
            <a:off x="609600" y="2819400"/>
            <a:ext cx="7846060" cy="2618024"/>
          </a:xfrm>
          <a:prstGeom prst="rect">
            <a:avLst/>
          </a:prstGeom>
        </p:spPr>
        <p:txBody>
          <a:bodyPr vert="horz" wrap="square" lIns="0" tIns="123825" rIns="0" bIns="0" rtlCol="0">
            <a:spAutoFit/>
          </a:bodyPr>
          <a:lstStyle/>
          <a:p>
            <a:pPr marL="342900" indent="-342900">
              <a:buClr>
                <a:schemeClr val="accent3">
                  <a:lumMod val="75000"/>
                </a:schemeClr>
              </a:buClr>
              <a:buFont typeface="Arial" panose="020B0604020202020204" pitchFamily="34" charset="0"/>
              <a:buChar char="•"/>
            </a:pPr>
            <a:r>
              <a:rPr lang="en-US" sz="2800" dirty="0">
                <a:solidFill>
                  <a:schemeClr val="tx2"/>
                </a:solidFill>
              </a:rPr>
              <a:t>Today’s presenters</a:t>
            </a:r>
          </a:p>
          <a:p>
            <a:endParaRPr lang="en-US" sz="2000" dirty="0">
              <a:solidFill>
                <a:schemeClr val="tx2"/>
              </a:solidFill>
            </a:endParaRPr>
          </a:p>
          <a:p>
            <a:pPr lvl="1"/>
            <a:r>
              <a:rPr lang="en-US" sz="2400" dirty="0">
                <a:solidFill>
                  <a:schemeClr val="tx2"/>
                </a:solidFill>
              </a:rPr>
              <a:t>Jill Roberts (</a:t>
            </a:r>
            <a:r>
              <a:rPr lang="en-US" sz="2400" dirty="0">
                <a:solidFill>
                  <a:schemeClr val="tx2"/>
                </a:solidFill>
                <a:hlinkClick r:id="rId3"/>
              </a:rPr>
              <a:t>jill.roberts@state.mn.us</a:t>
            </a:r>
            <a:r>
              <a:rPr lang="en-US" sz="2400" dirty="0">
                <a:solidFill>
                  <a:schemeClr val="tx2"/>
                </a:solidFill>
              </a:rPr>
              <a:t>)</a:t>
            </a:r>
          </a:p>
          <a:p>
            <a:pPr lvl="1"/>
            <a:r>
              <a:rPr lang="en-US" sz="2400" dirty="0">
                <a:solidFill>
                  <a:schemeClr val="tx2"/>
                </a:solidFill>
              </a:rPr>
              <a:t>	</a:t>
            </a:r>
            <a:r>
              <a:rPr lang="en-US" dirty="0">
                <a:solidFill>
                  <a:schemeClr val="tx2"/>
                </a:solidFill>
              </a:rPr>
              <a:t>DEED </a:t>
            </a:r>
            <a:r>
              <a:rPr lang="en-US" sz="2400" dirty="0">
                <a:solidFill>
                  <a:schemeClr val="tx2"/>
                </a:solidFill>
              </a:rPr>
              <a:t>- </a:t>
            </a:r>
            <a:r>
              <a:rPr lang="en-US" dirty="0">
                <a:solidFill>
                  <a:schemeClr val="tx2"/>
                </a:solidFill>
              </a:rPr>
              <a:t>Employment and Training - Finance &amp; Contracts Director</a:t>
            </a:r>
          </a:p>
          <a:p>
            <a:pPr lvl="1"/>
            <a:endParaRPr lang="en-US" dirty="0">
              <a:solidFill>
                <a:schemeClr val="tx2"/>
              </a:solidFill>
            </a:endParaRPr>
          </a:p>
          <a:p>
            <a:pPr lvl="1"/>
            <a:r>
              <a:rPr lang="en-US" sz="2400" dirty="0">
                <a:solidFill>
                  <a:schemeClr val="tx2"/>
                </a:solidFill>
              </a:rPr>
              <a:t>Colleen Schwab (</a:t>
            </a:r>
            <a:r>
              <a:rPr lang="en-US" sz="2400" dirty="0">
                <a:solidFill>
                  <a:schemeClr val="tx2"/>
                </a:solidFill>
                <a:hlinkClick r:id="rId4"/>
              </a:rPr>
              <a:t>colleen.schwab@state.mn.us</a:t>
            </a:r>
            <a:r>
              <a:rPr lang="en-US" sz="2400" dirty="0">
                <a:solidFill>
                  <a:schemeClr val="tx2"/>
                </a:solidFill>
              </a:rPr>
              <a:t>)</a:t>
            </a:r>
          </a:p>
          <a:p>
            <a:pPr lvl="1"/>
            <a:r>
              <a:rPr lang="en-US" sz="2400" dirty="0">
                <a:solidFill>
                  <a:schemeClr val="tx2"/>
                </a:solidFill>
              </a:rPr>
              <a:t>  	</a:t>
            </a:r>
            <a:r>
              <a:rPr lang="en-US" dirty="0">
                <a:solidFill>
                  <a:schemeClr val="tx2"/>
                </a:solidFill>
              </a:rPr>
              <a:t>DEED - Employment and Training  - Financial Processing Lead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54" y="685800"/>
            <a:ext cx="3962400" cy="553998"/>
          </a:xfrm>
        </p:spPr>
        <p:txBody>
          <a:bodyPr/>
          <a:lstStyle/>
          <a:p>
            <a:pPr algn="l"/>
            <a:r>
              <a:rPr lang="en-US" dirty="0">
                <a:solidFill>
                  <a:schemeClr val="bg1"/>
                </a:solidFill>
              </a:rPr>
              <a:t>Accrual Accounting</a:t>
            </a:r>
          </a:p>
        </p:txBody>
      </p:sp>
      <p:sp>
        <p:nvSpPr>
          <p:cNvPr id="3" name="Text Placeholder 2"/>
          <p:cNvSpPr>
            <a:spLocks noGrp="1"/>
          </p:cNvSpPr>
          <p:nvPr>
            <p:ph type="body" idx="1"/>
          </p:nvPr>
        </p:nvSpPr>
        <p:spPr>
          <a:xfrm>
            <a:off x="506583" y="1905000"/>
            <a:ext cx="7312660" cy="3970318"/>
          </a:xfrm>
        </p:spPr>
        <p:txBody>
          <a:bodyPr/>
          <a:lstStyle/>
          <a:p>
            <a:endParaRPr lang="en-US" dirty="0"/>
          </a:p>
          <a:p>
            <a:pPr algn="ctr"/>
            <a:r>
              <a:rPr lang="en-US" sz="2400" dirty="0">
                <a:solidFill>
                  <a:schemeClr val="tx2"/>
                </a:solidFill>
              </a:rPr>
              <a:t>Accrual accounting records revenue and expenses when they occur and matches income and related expenses in the same fiscal period, regardless of the timing of the receipt or disbursement of actual cash.</a:t>
            </a:r>
          </a:p>
          <a:p>
            <a:endParaRPr lang="en-US" sz="2400" dirty="0">
              <a:solidFill>
                <a:schemeClr val="tx2"/>
              </a:solidFill>
            </a:endParaRPr>
          </a:p>
          <a:p>
            <a:r>
              <a:rPr lang="en-US" sz="2400" dirty="0">
                <a:solidFill>
                  <a:schemeClr val="tx2"/>
                </a:solidFill>
              </a:rPr>
              <a:t>For example, if you purchase office supplies in the month of April on your credit card and pay for the purchase in May when you receive the credit card bill. Under the accrual method of accounting the expense for supplies would be recorded in April.</a:t>
            </a:r>
          </a:p>
        </p:txBody>
      </p:sp>
    </p:spTree>
    <p:extLst>
      <p:ext uri="{BB962C8B-B14F-4D97-AF65-F5344CB8AC3E}">
        <p14:creationId xmlns:p14="http://schemas.microsoft.com/office/powerpoint/2010/main" val="2600934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3857477"/>
            <a:ext cx="4191000" cy="566822"/>
          </a:xfrm>
          <a:prstGeom prst="rect">
            <a:avLst/>
          </a:prstGeom>
        </p:spPr>
        <p:txBody>
          <a:bodyPr vert="horz" wrap="square" lIns="0" tIns="12700" rIns="0" bIns="0" rtlCol="0">
            <a:spAutoFit/>
          </a:bodyPr>
          <a:lstStyle/>
          <a:p>
            <a:pPr marL="13335">
              <a:lnSpc>
                <a:spcPct val="100000"/>
              </a:lnSpc>
              <a:spcBef>
                <a:spcPts val="100"/>
              </a:spcBef>
            </a:pPr>
            <a:r>
              <a:rPr lang="en-US" spc="-15" dirty="0"/>
              <a:t>Cost Allocation</a:t>
            </a:r>
            <a:endParaRPr spc="-15" dirty="0"/>
          </a:p>
        </p:txBody>
      </p:sp>
    </p:spTree>
    <p:extLst>
      <p:ext uri="{BB962C8B-B14F-4D97-AF65-F5344CB8AC3E}">
        <p14:creationId xmlns:p14="http://schemas.microsoft.com/office/powerpoint/2010/main" val="52709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4036060" cy="598241"/>
          </a:xfrm>
          <a:prstGeom prst="rect">
            <a:avLst/>
          </a:prstGeom>
        </p:spPr>
        <p:txBody>
          <a:bodyPr vert="horz" wrap="square" lIns="0" tIns="13335" rIns="0" bIns="0" rtlCol="0">
            <a:spAutoFit/>
          </a:bodyPr>
          <a:lstStyle/>
          <a:p>
            <a:pPr marL="12700">
              <a:lnSpc>
                <a:spcPct val="100000"/>
              </a:lnSpc>
              <a:spcBef>
                <a:spcPts val="105"/>
              </a:spcBef>
            </a:pPr>
            <a:r>
              <a:rPr lang="en-US" sz="3800" spc="-10" dirty="0">
                <a:solidFill>
                  <a:srgbClr val="FFFFFF"/>
                </a:solidFill>
              </a:rPr>
              <a:t>Cost Allocation</a:t>
            </a:r>
            <a:endParaRPr sz="3800" dirty="0"/>
          </a:p>
        </p:txBody>
      </p:sp>
      <p:sp>
        <p:nvSpPr>
          <p:cNvPr id="4" name="Rectangle 3"/>
          <p:cNvSpPr/>
          <p:nvPr/>
        </p:nvSpPr>
        <p:spPr>
          <a:xfrm>
            <a:off x="304800" y="2895600"/>
            <a:ext cx="8153400" cy="2677656"/>
          </a:xfrm>
          <a:prstGeom prst="rect">
            <a:avLst/>
          </a:prstGeom>
        </p:spPr>
        <p:txBody>
          <a:bodyPr wrap="square">
            <a:spAutoFit/>
          </a:bodyPr>
          <a:lstStyle/>
          <a:p>
            <a:pPr algn="ctr"/>
            <a:r>
              <a:rPr lang="en-US" sz="2800" dirty="0">
                <a:solidFill>
                  <a:schemeClr val="tx2"/>
                </a:solidFill>
                <a:latin typeface="Arial" panose="020B0604020202020204" pitchFamily="34" charset="0"/>
              </a:rPr>
              <a:t>The process of assigning a cost, or a group of costs, to one or more cost objective(s), in reasonable proportion to the benefit provided or other equitable relationship. </a:t>
            </a:r>
          </a:p>
          <a:p>
            <a:br>
              <a:rPr lang="en-US" sz="2800" dirty="0">
                <a:solidFill>
                  <a:srgbClr val="000000"/>
                </a:solidFill>
                <a:latin typeface="Arial" panose="020B0604020202020204" pitchFamily="34" charset="0"/>
              </a:rPr>
            </a:br>
            <a:endParaRPr lang="en-US" sz="2800" dirty="0">
              <a:solidFill>
                <a:prstClr val="black"/>
              </a:solidFill>
            </a:endParaRPr>
          </a:p>
        </p:txBody>
      </p:sp>
    </p:spTree>
    <p:extLst>
      <p:ext uri="{BB962C8B-B14F-4D97-AF65-F5344CB8AC3E}">
        <p14:creationId xmlns:p14="http://schemas.microsoft.com/office/powerpoint/2010/main" val="1746996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657600" cy="1107996"/>
          </a:xfrm>
        </p:spPr>
        <p:txBody>
          <a:bodyPr/>
          <a:lstStyle/>
          <a:p>
            <a:r>
              <a:rPr lang="en-US" spc="-10" dirty="0">
                <a:solidFill>
                  <a:srgbClr val="FFFFFF"/>
                </a:solidFill>
              </a:rPr>
              <a:t>Cost Allocation</a:t>
            </a:r>
            <a:endParaRPr lang="en-US" dirty="0"/>
          </a:p>
        </p:txBody>
      </p:sp>
      <p:sp>
        <p:nvSpPr>
          <p:cNvPr id="3" name="Text Placeholder 2"/>
          <p:cNvSpPr>
            <a:spLocks noGrp="1"/>
          </p:cNvSpPr>
          <p:nvPr>
            <p:ph type="body" idx="1"/>
          </p:nvPr>
        </p:nvSpPr>
        <p:spPr>
          <a:xfrm>
            <a:off x="533400" y="2209800"/>
            <a:ext cx="5179060" cy="3139321"/>
          </a:xfrm>
        </p:spPr>
        <p:txBody>
          <a:bodyPr/>
          <a:lstStyle/>
          <a:p>
            <a:endParaRPr lang="en-US" dirty="0"/>
          </a:p>
          <a:p>
            <a:r>
              <a:rPr lang="en-US" sz="2400" b="1" dirty="0">
                <a:solidFill>
                  <a:schemeClr val="tx2"/>
                </a:solidFill>
              </a:rPr>
              <a:t>Proportional Benefit </a:t>
            </a:r>
            <a:endParaRPr lang="en-US" sz="2400" dirty="0">
              <a:solidFill>
                <a:schemeClr val="tx2"/>
              </a:solidFill>
            </a:endParaRPr>
          </a:p>
          <a:p>
            <a:endParaRPr lang="en-US" sz="2400" dirty="0">
              <a:solidFill>
                <a:schemeClr val="tx2"/>
              </a:solidFill>
            </a:endParaRPr>
          </a:p>
          <a:p>
            <a:r>
              <a:rPr lang="en-US" sz="2400" dirty="0">
                <a:solidFill>
                  <a:schemeClr val="tx2"/>
                </a:solidFill>
              </a:rPr>
              <a:t>If a cost benefits two or more projects or activities in proportions that can be determined without undue effort or cost, the cost must be allocated to the projects based on the proportional benefit</a:t>
            </a:r>
            <a:r>
              <a:rPr lang="en-US" sz="2400" dirty="0"/>
              <a:t>. </a:t>
            </a:r>
          </a:p>
          <a:p>
            <a:endParaRPr lang="en-US" dirty="0"/>
          </a:p>
        </p:txBody>
      </p:sp>
      <p:pic>
        <p:nvPicPr>
          <p:cNvPr id="5" name="Picture 4"/>
          <p:cNvPicPr>
            <a:picLocks noChangeAspect="1"/>
          </p:cNvPicPr>
          <p:nvPr/>
        </p:nvPicPr>
        <p:blipFill>
          <a:blip r:embed="rId2"/>
          <a:stretch>
            <a:fillRect/>
          </a:stretch>
        </p:blipFill>
        <p:spPr>
          <a:xfrm>
            <a:off x="6324600" y="2590800"/>
            <a:ext cx="1752600" cy="2825312"/>
          </a:xfrm>
          <a:prstGeom prst="rect">
            <a:avLst/>
          </a:prstGeom>
        </p:spPr>
      </p:pic>
    </p:spTree>
    <p:extLst>
      <p:ext uri="{BB962C8B-B14F-4D97-AF65-F5344CB8AC3E}">
        <p14:creationId xmlns:p14="http://schemas.microsoft.com/office/powerpoint/2010/main" val="490302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07" y="609600"/>
            <a:ext cx="3071993" cy="1107996"/>
          </a:xfrm>
        </p:spPr>
        <p:txBody>
          <a:bodyPr/>
          <a:lstStyle/>
          <a:p>
            <a:r>
              <a:rPr lang="en-US" dirty="0">
                <a:solidFill>
                  <a:schemeClr val="bg1"/>
                </a:solidFill>
              </a:rPr>
              <a:t>Cost Allocation</a:t>
            </a:r>
          </a:p>
        </p:txBody>
      </p:sp>
      <p:sp>
        <p:nvSpPr>
          <p:cNvPr id="3" name="Text Placeholder 2"/>
          <p:cNvSpPr>
            <a:spLocks noGrp="1"/>
          </p:cNvSpPr>
          <p:nvPr>
            <p:ph type="body" idx="1"/>
          </p:nvPr>
        </p:nvSpPr>
        <p:spPr>
          <a:xfrm>
            <a:off x="612140" y="2258059"/>
            <a:ext cx="7465060" cy="2585323"/>
          </a:xfrm>
        </p:spPr>
        <p:txBody>
          <a:bodyPr/>
          <a:lstStyle/>
          <a:p>
            <a:r>
              <a:rPr lang="en-US" sz="2400" dirty="0">
                <a:solidFill>
                  <a:schemeClr val="tx2"/>
                </a:solidFill>
              </a:rPr>
              <a:t>Each grantee must have an approved cost allocation methodology in place.  Methodologies may be based upon the type of expenditure.</a:t>
            </a:r>
          </a:p>
          <a:p>
            <a:endParaRPr lang="en-US" sz="2400" dirty="0">
              <a:solidFill>
                <a:schemeClr val="tx2"/>
              </a:solidFill>
            </a:endParaRPr>
          </a:p>
          <a:p>
            <a:r>
              <a:rPr lang="en-US" sz="2400" dirty="0">
                <a:solidFill>
                  <a:schemeClr val="tx2"/>
                </a:solidFill>
              </a:rPr>
              <a:t>Common methods include</a:t>
            </a:r>
          </a:p>
          <a:p>
            <a:pPr marL="800100" lvl="1" indent="-342900">
              <a:buClr>
                <a:srgbClr val="00B050"/>
              </a:buClr>
              <a:buFont typeface="Arial" panose="020B0604020202020204" pitchFamily="34" charset="0"/>
              <a:buChar char="•"/>
            </a:pPr>
            <a:r>
              <a:rPr lang="en-US" sz="2400" dirty="0">
                <a:solidFill>
                  <a:schemeClr val="tx2"/>
                </a:solidFill>
              </a:rPr>
              <a:t>FTE</a:t>
            </a:r>
          </a:p>
          <a:p>
            <a:pPr marL="800100" lvl="1" indent="-342900">
              <a:buClr>
                <a:srgbClr val="00B050"/>
              </a:buClr>
              <a:buFont typeface="Arial" panose="020B0604020202020204" pitchFamily="34" charset="0"/>
              <a:buChar char="•"/>
            </a:pPr>
            <a:r>
              <a:rPr lang="en-US" sz="2400" dirty="0">
                <a:solidFill>
                  <a:schemeClr val="tx2"/>
                </a:solidFill>
              </a:rPr>
              <a:t>Square Footage</a:t>
            </a:r>
          </a:p>
        </p:txBody>
      </p:sp>
    </p:spTree>
    <p:extLst>
      <p:ext uri="{BB962C8B-B14F-4D97-AF65-F5344CB8AC3E}">
        <p14:creationId xmlns:p14="http://schemas.microsoft.com/office/powerpoint/2010/main" val="2618941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3535565382"/>
              </p:ext>
            </p:extLst>
          </p:nvPr>
        </p:nvGraphicFramePr>
        <p:xfrm>
          <a:off x="1371600" y="2209800"/>
          <a:ext cx="8936182" cy="4343400"/>
        </p:xfrm>
        <a:graphic>
          <a:graphicData uri="http://schemas.openxmlformats.org/presentationml/2006/ole">
            <mc:AlternateContent xmlns:mc="http://schemas.openxmlformats.org/markup-compatibility/2006">
              <mc:Choice xmlns:v="urn:schemas-microsoft-com:vml" Requires="v">
                <p:oleObj spid="_x0000_s1042" name="Document" r:id="rId3" imgW="9152158" imgH="3496941" progId="Word.Document.12">
                  <p:embed/>
                </p:oleObj>
              </mc:Choice>
              <mc:Fallback>
                <p:oleObj name="Document" r:id="rId3" imgW="9152158" imgH="3496941" progId="Word.Document.12">
                  <p:embed/>
                  <p:pic>
                    <p:nvPicPr>
                      <p:cNvPr id="0" name=""/>
                      <p:cNvPicPr/>
                      <p:nvPr/>
                    </p:nvPicPr>
                    <p:blipFill>
                      <a:blip r:embed="rId4"/>
                      <a:stretch>
                        <a:fillRect/>
                      </a:stretch>
                    </p:blipFill>
                    <p:spPr>
                      <a:xfrm>
                        <a:off x="1371600" y="2209800"/>
                        <a:ext cx="8936182" cy="4343400"/>
                      </a:xfrm>
                      <a:prstGeom prst="rect">
                        <a:avLst/>
                      </a:prstGeom>
                    </p:spPr>
                  </p:pic>
                </p:oleObj>
              </mc:Fallback>
            </mc:AlternateContent>
          </a:graphicData>
        </a:graphic>
      </p:graphicFrame>
      <p:sp>
        <p:nvSpPr>
          <p:cNvPr id="9" name="Rectangle 8"/>
          <p:cNvSpPr/>
          <p:nvPr/>
        </p:nvSpPr>
        <p:spPr>
          <a:xfrm>
            <a:off x="533400" y="685800"/>
            <a:ext cx="3048000" cy="646331"/>
          </a:xfrm>
          <a:prstGeom prst="rect">
            <a:avLst/>
          </a:prstGeom>
        </p:spPr>
        <p:txBody>
          <a:bodyPr wrap="square">
            <a:spAutoFit/>
          </a:bodyPr>
          <a:lstStyle/>
          <a:p>
            <a:r>
              <a:rPr lang="en-US" sz="3600" spc="-10" dirty="0">
                <a:solidFill>
                  <a:srgbClr val="FFFFFF"/>
                </a:solidFill>
                <a:latin typeface="+mj-lt"/>
              </a:rPr>
              <a:t>Cost Allocation</a:t>
            </a:r>
            <a:endParaRPr lang="en-US" sz="3600" dirty="0">
              <a:latin typeface="+mj-lt"/>
            </a:endParaRPr>
          </a:p>
        </p:txBody>
      </p:sp>
      <p:sp>
        <p:nvSpPr>
          <p:cNvPr id="10" name="Oval 9"/>
          <p:cNvSpPr/>
          <p:nvPr/>
        </p:nvSpPr>
        <p:spPr>
          <a:xfrm>
            <a:off x="3200400" y="2895600"/>
            <a:ext cx="3200400" cy="381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29000" y="5105400"/>
            <a:ext cx="3124200" cy="3810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99699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4036060" cy="598241"/>
          </a:xfrm>
          <a:prstGeom prst="rect">
            <a:avLst/>
          </a:prstGeom>
        </p:spPr>
        <p:txBody>
          <a:bodyPr vert="horz" wrap="square" lIns="0" tIns="13335" rIns="0" bIns="0" rtlCol="0">
            <a:spAutoFit/>
          </a:bodyPr>
          <a:lstStyle/>
          <a:p>
            <a:pPr marL="12700">
              <a:lnSpc>
                <a:spcPct val="100000"/>
              </a:lnSpc>
              <a:spcBef>
                <a:spcPts val="105"/>
              </a:spcBef>
            </a:pPr>
            <a:r>
              <a:rPr lang="en-US" sz="3800" spc="-10" dirty="0">
                <a:solidFill>
                  <a:srgbClr val="FFFFFF"/>
                </a:solidFill>
              </a:rPr>
              <a:t>Cost Allocation</a:t>
            </a:r>
            <a:endParaRPr sz="3800" dirty="0"/>
          </a:p>
        </p:txBody>
      </p:sp>
      <p:sp>
        <p:nvSpPr>
          <p:cNvPr id="6" name="Oval 5"/>
          <p:cNvSpPr/>
          <p:nvPr/>
        </p:nvSpPr>
        <p:spPr>
          <a:xfrm>
            <a:off x="1143000" y="3461641"/>
            <a:ext cx="2362200" cy="1447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Cost Allocation Plan</a:t>
            </a:r>
          </a:p>
        </p:txBody>
      </p:sp>
      <p:sp>
        <p:nvSpPr>
          <p:cNvPr id="7" name="Oval 6"/>
          <p:cNvSpPr/>
          <p:nvPr/>
        </p:nvSpPr>
        <p:spPr>
          <a:xfrm>
            <a:off x="4409201" y="2590800"/>
            <a:ext cx="2362200" cy="1447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Direct Costs</a:t>
            </a:r>
          </a:p>
        </p:txBody>
      </p:sp>
      <p:sp>
        <p:nvSpPr>
          <p:cNvPr id="8" name="Oval 7"/>
          <p:cNvSpPr/>
          <p:nvPr/>
        </p:nvSpPr>
        <p:spPr>
          <a:xfrm>
            <a:off x="4409201" y="4368813"/>
            <a:ext cx="2362200" cy="1447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Indirect Costs</a:t>
            </a:r>
          </a:p>
        </p:txBody>
      </p:sp>
      <p:cxnSp>
        <p:nvCxnSpPr>
          <p:cNvPr id="13" name="Straight Arrow Connector 12"/>
          <p:cNvCxnSpPr/>
          <p:nvPr/>
        </p:nvCxnSpPr>
        <p:spPr>
          <a:xfrm flipV="1">
            <a:off x="3429000" y="3481864"/>
            <a:ext cx="887467" cy="251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52800" y="4724400"/>
            <a:ext cx="835325" cy="321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807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3581400" cy="1107996"/>
          </a:xfrm>
        </p:spPr>
        <p:txBody>
          <a:bodyPr/>
          <a:lstStyle/>
          <a:p>
            <a:r>
              <a:rPr lang="en-US" spc="-10" dirty="0">
                <a:solidFill>
                  <a:srgbClr val="FFFFFF"/>
                </a:solidFill>
              </a:rPr>
              <a:t>Cost Allocation</a:t>
            </a:r>
            <a:endParaRPr lang="en-US" dirty="0"/>
          </a:p>
        </p:txBody>
      </p:sp>
      <p:sp>
        <p:nvSpPr>
          <p:cNvPr id="3" name="Text Placeholder 2"/>
          <p:cNvSpPr>
            <a:spLocks noGrp="1"/>
          </p:cNvSpPr>
          <p:nvPr>
            <p:ph type="body" idx="1"/>
          </p:nvPr>
        </p:nvSpPr>
        <p:spPr>
          <a:xfrm>
            <a:off x="457200" y="1981200"/>
            <a:ext cx="7846060" cy="4308872"/>
          </a:xfrm>
        </p:spPr>
        <p:txBody>
          <a:bodyPr/>
          <a:lstStyle/>
          <a:p>
            <a:r>
              <a:rPr lang="en-US" sz="2000" b="1" dirty="0"/>
              <a:t>Direct Costs</a:t>
            </a:r>
          </a:p>
          <a:p>
            <a:endParaRPr lang="en-US" sz="2000" b="1" dirty="0"/>
          </a:p>
          <a:p>
            <a:r>
              <a:rPr lang="en-US" sz="2000" dirty="0"/>
              <a:t>Those</a:t>
            </a:r>
            <a:r>
              <a:rPr lang="en-US" sz="2000" b="1" dirty="0"/>
              <a:t> </a:t>
            </a:r>
            <a:r>
              <a:rPr lang="en-US" sz="2000" dirty="0"/>
              <a:t>costs that can be directly assigned to activities relatively easily and with a high degree of accuracy</a:t>
            </a:r>
          </a:p>
          <a:p>
            <a:endParaRPr lang="en-US" sz="2000" dirty="0"/>
          </a:p>
          <a:p>
            <a:r>
              <a:rPr lang="en-US" sz="2000" dirty="0"/>
              <a:t>Examples:</a:t>
            </a:r>
          </a:p>
          <a:p>
            <a:endParaRPr lang="en-US" sz="2000" dirty="0"/>
          </a:p>
          <a:p>
            <a:pPr marL="355600" lvl="1" indent="-342900" algn="l" rtl="0">
              <a:buClr>
                <a:schemeClr val="accent3">
                  <a:lumMod val="75000"/>
                </a:schemeClr>
              </a:buClr>
              <a:buFont typeface="Arial"/>
              <a:buChar char="•"/>
              <a:tabLst>
                <a:tab pos="354965" algn="l"/>
                <a:tab pos="355600" algn="l"/>
              </a:tabLst>
            </a:pPr>
            <a:r>
              <a:rPr lang="en-US" sz="2000" kern="1200" spc="-5" dirty="0">
                <a:solidFill>
                  <a:srgbClr val="003864"/>
                </a:solidFill>
                <a:latin typeface="Calibri"/>
                <a:cs typeface="Calibri"/>
              </a:rPr>
              <a:t>Salaries for a case manager who works only with this particular grant</a:t>
            </a:r>
          </a:p>
          <a:p>
            <a:pPr marL="355600" lvl="1" indent="-342900" algn="l" rtl="0">
              <a:buClr>
                <a:schemeClr val="accent3">
                  <a:lumMod val="75000"/>
                </a:schemeClr>
              </a:buClr>
              <a:buFont typeface="Arial"/>
              <a:buChar char="•"/>
              <a:tabLst>
                <a:tab pos="354965" algn="l"/>
                <a:tab pos="355600" algn="l"/>
              </a:tabLst>
            </a:pPr>
            <a:endParaRPr lang="en-US" sz="2000" kern="1200" spc="-5" dirty="0">
              <a:solidFill>
                <a:srgbClr val="003864"/>
              </a:solidFill>
              <a:latin typeface="Calibri"/>
              <a:cs typeface="Calibri"/>
            </a:endParaRPr>
          </a:p>
          <a:p>
            <a:pPr marL="355600" lvl="1" indent="-342900" algn="l" rtl="0">
              <a:buClr>
                <a:schemeClr val="accent3">
                  <a:lumMod val="75000"/>
                </a:schemeClr>
              </a:buClr>
              <a:buFont typeface="Arial"/>
              <a:buChar char="•"/>
              <a:tabLst>
                <a:tab pos="354965" algn="l"/>
                <a:tab pos="355600" algn="l"/>
              </a:tabLst>
            </a:pPr>
            <a:r>
              <a:rPr lang="en-US" sz="2000" kern="1200" spc="-5" dirty="0">
                <a:solidFill>
                  <a:srgbClr val="003864"/>
                </a:solidFill>
                <a:latin typeface="Calibri"/>
                <a:cs typeface="Calibri"/>
              </a:rPr>
              <a:t>Square footage of space occupied by the case manager</a:t>
            </a:r>
          </a:p>
          <a:p>
            <a:pPr marL="355600" lvl="1" indent="-342900" algn="l" rtl="0">
              <a:buClr>
                <a:schemeClr val="accent3">
                  <a:lumMod val="75000"/>
                </a:schemeClr>
              </a:buClr>
              <a:buFont typeface="Arial"/>
              <a:buChar char="•"/>
              <a:tabLst>
                <a:tab pos="354965" algn="l"/>
                <a:tab pos="355600" algn="l"/>
              </a:tabLst>
            </a:pPr>
            <a:endParaRPr lang="en-US" sz="2000" kern="1200" spc="-5" dirty="0">
              <a:solidFill>
                <a:srgbClr val="003864"/>
              </a:solidFill>
              <a:latin typeface="Calibri"/>
              <a:cs typeface="Calibri"/>
            </a:endParaRPr>
          </a:p>
          <a:p>
            <a:pPr marL="355600" lvl="1" indent="-342900" algn="l" rtl="0">
              <a:buClr>
                <a:schemeClr val="accent3">
                  <a:lumMod val="75000"/>
                </a:schemeClr>
              </a:buClr>
              <a:buFont typeface="Arial"/>
              <a:buChar char="•"/>
              <a:tabLst>
                <a:tab pos="354965" algn="l"/>
                <a:tab pos="355600" algn="l"/>
              </a:tabLst>
            </a:pPr>
            <a:r>
              <a:rPr lang="en-US" sz="2000" kern="1200" spc="-5" dirty="0">
                <a:solidFill>
                  <a:srgbClr val="003864"/>
                </a:solidFill>
                <a:latin typeface="Calibri"/>
                <a:cs typeface="Calibri"/>
              </a:rPr>
              <a:t>Communications devices, such as a cellphone, used by the case manager</a:t>
            </a:r>
          </a:p>
          <a:p>
            <a:pPr marL="355600" lvl="1" indent="-342900" algn="l" rtl="0">
              <a:buClr>
                <a:schemeClr val="accent3">
                  <a:lumMod val="75000"/>
                </a:schemeClr>
              </a:buClr>
              <a:buFont typeface="Arial"/>
              <a:buChar char="•"/>
              <a:tabLst>
                <a:tab pos="354965" algn="l"/>
                <a:tab pos="355600" algn="l"/>
              </a:tabLst>
            </a:pPr>
            <a:endParaRPr lang="en-US" sz="2000" kern="1200" spc="-5" dirty="0">
              <a:solidFill>
                <a:srgbClr val="003864"/>
              </a:solidFill>
              <a:latin typeface="Calibri"/>
              <a:cs typeface="Calibri"/>
            </a:endParaRPr>
          </a:p>
          <a:p>
            <a:pPr marL="355600" lvl="1" indent="-342900" algn="l" rtl="0">
              <a:buClr>
                <a:schemeClr val="accent3">
                  <a:lumMod val="75000"/>
                </a:schemeClr>
              </a:buClr>
              <a:buFont typeface="Arial"/>
              <a:buChar char="•"/>
              <a:tabLst>
                <a:tab pos="354965" algn="l"/>
                <a:tab pos="355600" algn="l"/>
              </a:tabLst>
            </a:pPr>
            <a:r>
              <a:rPr lang="en-US" sz="2000" kern="1200" spc="-5" dirty="0">
                <a:solidFill>
                  <a:srgbClr val="003864"/>
                </a:solidFill>
                <a:latin typeface="Calibri"/>
                <a:cs typeface="Calibri"/>
              </a:rPr>
              <a:t>Supplies used by the case manager</a:t>
            </a:r>
          </a:p>
        </p:txBody>
      </p:sp>
    </p:spTree>
    <p:extLst>
      <p:ext uri="{BB962C8B-B14F-4D97-AF65-F5344CB8AC3E}">
        <p14:creationId xmlns:p14="http://schemas.microsoft.com/office/powerpoint/2010/main" val="1802023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4267200" cy="553998"/>
          </a:xfrm>
        </p:spPr>
        <p:txBody>
          <a:bodyPr/>
          <a:lstStyle/>
          <a:p>
            <a:r>
              <a:rPr lang="en-US" dirty="0">
                <a:solidFill>
                  <a:schemeClr val="bg1"/>
                </a:solidFill>
              </a:rPr>
              <a:t>Cost Allocation</a:t>
            </a:r>
          </a:p>
        </p:txBody>
      </p:sp>
      <p:sp>
        <p:nvSpPr>
          <p:cNvPr id="3" name="Text Placeholder 2"/>
          <p:cNvSpPr>
            <a:spLocks noGrp="1"/>
          </p:cNvSpPr>
          <p:nvPr>
            <p:ph type="body" idx="1"/>
          </p:nvPr>
        </p:nvSpPr>
        <p:spPr>
          <a:xfrm>
            <a:off x="304800" y="1828800"/>
            <a:ext cx="7543800" cy="4616648"/>
          </a:xfrm>
        </p:spPr>
        <p:txBody>
          <a:bodyPr/>
          <a:lstStyle/>
          <a:p>
            <a:endParaRPr lang="en-US" dirty="0"/>
          </a:p>
          <a:p>
            <a:r>
              <a:rPr lang="en-US" sz="2400" b="1" dirty="0">
                <a:solidFill>
                  <a:schemeClr val="tx2"/>
                </a:solidFill>
              </a:rPr>
              <a:t>INDIRECT COSTS</a:t>
            </a:r>
          </a:p>
          <a:p>
            <a:pPr marL="342900" indent="-342900">
              <a:buFont typeface="Arial" panose="020B0604020202020204" pitchFamily="34" charset="0"/>
              <a:buChar char="•"/>
            </a:pPr>
            <a:endParaRPr lang="en-US" sz="2400" dirty="0">
              <a:solidFill>
                <a:schemeClr val="tx2"/>
              </a:solidFill>
            </a:endParaRPr>
          </a:p>
          <a:p>
            <a:pPr marL="355600" lvl="1" indent="-342900" algn="l" rtl="0">
              <a:buClr>
                <a:schemeClr val="accent3">
                  <a:lumMod val="75000"/>
                </a:schemeClr>
              </a:buClr>
              <a:buFont typeface="Arial"/>
              <a:buChar char="•"/>
              <a:tabLst>
                <a:tab pos="354965" algn="l"/>
                <a:tab pos="355600" algn="l"/>
              </a:tabLst>
            </a:pPr>
            <a:r>
              <a:rPr lang="en-US" sz="2400" kern="1200" spc="-5" dirty="0">
                <a:solidFill>
                  <a:srgbClr val="003864"/>
                </a:solidFill>
                <a:latin typeface="Calibri"/>
                <a:cs typeface="Calibri"/>
              </a:rPr>
              <a:t>Administration and facilities costs incurred in support of multiple programs, but not a specific program cost</a:t>
            </a:r>
          </a:p>
          <a:p>
            <a:pPr marL="355600" lvl="1" indent="-342900" algn="l" rtl="0">
              <a:buClr>
                <a:schemeClr val="accent3">
                  <a:lumMod val="75000"/>
                </a:schemeClr>
              </a:buClr>
              <a:buFont typeface="Arial"/>
              <a:buChar char="•"/>
              <a:tabLst>
                <a:tab pos="354965" algn="l"/>
                <a:tab pos="355600" algn="l"/>
              </a:tabLst>
            </a:pPr>
            <a:endParaRPr lang="en-US" sz="2400" kern="1200" spc="-5" dirty="0">
              <a:solidFill>
                <a:srgbClr val="003864"/>
              </a:solidFill>
              <a:latin typeface="Calibri"/>
              <a:cs typeface="Calibri"/>
            </a:endParaRPr>
          </a:p>
          <a:p>
            <a:pPr marL="355600" lvl="1" indent="-342900" algn="l" rtl="0">
              <a:buClr>
                <a:schemeClr val="accent3">
                  <a:lumMod val="75000"/>
                </a:schemeClr>
              </a:buClr>
              <a:buFont typeface="Arial"/>
              <a:buChar char="•"/>
              <a:tabLst>
                <a:tab pos="354965" algn="l"/>
                <a:tab pos="355600" algn="l"/>
              </a:tabLst>
            </a:pPr>
            <a:r>
              <a:rPr lang="en-US" sz="2400" kern="1200" spc="-5" dirty="0">
                <a:solidFill>
                  <a:srgbClr val="003864"/>
                </a:solidFill>
                <a:latin typeface="Calibri"/>
                <a:cs typeface="Calibri"/>
              </a:rPr>
              <a:t>Are charged back to the program through an approved</a:t>
            </a:r>
          </a:p>
          <a:p>
            <a:pPr marL="12700" lvl="1" algn="l" rtl="0">
              <a:buClr>
                <a:schemeClr val="accent3">
                  <a:lumMod val="75000"/>
                </a:schemeClr>
              </a:buClr>
              <a:tabLst>
                <a:tab pos="354965" algn="l"/>
                <a:tab pos="355600" algn="l"/>
              </a:tabLst>
            </a:pPr>
            <a:r>
              <a:rPr lang="en-US" sz="2400" kern="1200" spc="-5" dirty="0">
                <a:solidFill>
                  <a:srgbClr val="003864"/>
                </a:solidFill>
                <a:latin typeface="Calibri"/>
                <a:cs typeface="Calibri"/>
              </a:rPr>
              <a:t> indirect cost rate or cost allocation plan</a:t>
            </a:r>
          </a:p>
          <a:p>
            <a:pPr marL="355600" lvl="1" indent="-342900" algn="l" rtl="0">
              <a:buClr>
                <a:schemeClr val="accent3">
                  <a:lumMod val="75000"/>
                </a:schemeClr>
              </a:buClr>
              <a:buFont typeface="Arial"/>
              <a:buChar char="•"/>
              <a:tabLst>
                <a:tab pos="354965" algn="l"/>
                <a:tab pos="355600" algn="l"/>
              </a:tabLst>
            </a:pPr>
            <a:endParaRPr lang="en-US" sz="2400" kern="1200" spc="-5" dirty="0">
              <a:solidFill>
                <a:srgbClr val="003864"/>
              </a:solidFill>
              <a:latin typeface="Calibri"/>
              <a:cs typeface="Calibri"/>
            </a:endParaRPr>
          </a:p>
          <a:p>
            <a:pPr marL="355600" lvl="1" indent="-342900" algn="l" rtl="0">
              <a:buClr>
                <a:schemeClr val="accent3">
                  <a:lumMod val="75000"/>
                </a:schemeClr>
              </a:buClr>
              <a:buFont typeface="Arial"/>
              <a:buChar char="•"/>
              <a:tabLst>
                <a:tab pos="354965" algn="l"/>
                <a:tab pos="355600" algn="l"/>
              </a:tabLst>
            </a:pPr>
            <a:r>
              <a:rPr lang="en-US" sz="2400" kern="1200" spc="-5" dirty="0">
                <a:solidFill>
                  <a:srgbClr val="003864"/>
                </a:solidFill>
                <a:latin typeface="Calibri"/>
                <a:cs typeface="Calibri"/>
              </a:rPr>
              <a:t>Originate either within the recipient organization or </a:t>
            </a:r>
          </a:p>
          <a:p>
            <a:pPr marL="12700" lvl="1" algn="l" rtl="0">
              <a:buClr>
                <a:schemeClr val="accent3">
                  <a:lumMod val="75000"/>
                </a:schemeClr>
              </a:buClr>
              <a:tabLst>
                <a:tab pos="354965" algn="l"/>
                <a:tab pos="355600" algn="l"/>
              </a:tabLst>
            </a:pPr>
            <a:r>
              <a:rPr lang="en-US" sz="2400" kern="1200" spc="-5" dirty="0">
                <a:solidFill>
                  <a:srgbClr val="003864"/>
                </a:solidFill>
                <a:latin typeface="Calibri"/>
                <a:cs typeface="Calibri"/>
              </a:rPr>
              <a:t>department or another department that supports the </a:t>
            </a:r>
          </a:p>
          <a:p>
            <a:pPr marL="12700" lvl="1" algn="l" rtl="0">
              <a:buClr>
                <a:schemeClr val="accent3">
                  <a:lumMod val="75000"/>
                </a:schemeClr>
              </a:buClr>
              <a:tabLst>
                <a:tab pos="354965" algn="l"/>
                <a:tab pos="355600" algn="l"/>
              </a:tabLst>
            </a:pPr>
            <a:r>
              <a:rPr lang="en-US" sz="2400" kern="1200" spc="-5" dirty="0">
                <a:solidFill>
                  <a:srgbClr val="003864"/>
                </a:solidFill>
                <a:latin typeface="Calibri"/>
                <a:cs typeface="Calibri"/>
              </a:rPr>
              <a:t>overall organizational operations</a:t>
            </a:r>
          </a:p>
          <a:p>
            <a:endParaRPr lang="en-US" dirty="0"/>
          </a:p>
        </p:txBody>
      </p:sp>
    </p:spTree>
    <p:extLst>
      <p:ext uri="{BB962C8B-B14F-4D97-AF65-F5344CB8AC3E}">
        <p14:creationId xmlns:p14="http://schemas.microsoft.com/office/powerpoint/2010/main" val="478169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3581400" cy="1107996"/>
          </a:xfrm>
        </p:spPr>
        <p:txBody>
          <a:bodyPr/>
          <a:lstStyle/>
          <a:p>
            <a:r>
              <a:rPr lang="en-US" spc="-10" dirty="0">
                <a:solidFill>
                  <a:srgbClr val="FFFFFF"/>
                </a:solidFill>
              </a:rPr>
              <a:t>Cost Allocation</a:t>
            </a:r>
            <a:endParaRPr lang="en-US" dirty="0"/>
          </a:p>
        </p:txBody>
      </p:sp>
      <p:sp>
        <p:nvSpPr>
          <p:cNvPr id="3" name="Text Placeholder 2"/>
          <p:cNvSpPr>
            <a:spLocks noGrp="1"/>
          </p:cNvSpPr>
          <p:nvPr>
            <p:ph type="body" idx="1"/>
          </p:nvPr>
        </p:nvSpPr>
        <p:spPr>
          <a:xfrm>
            <a:off x="304800" y="1905000"/>
            <a:ext cx="5029200" cy="4001095"/>
          </a:xfrm>
        </p:spPr>
        <p:txBody>
          <a:bodyPr/>
          <a:lstStyle/>
          <a:p>
            <a:endParaRPr lang="en-US" sz="2000" dirty="0"/>
          </a:p>
          <a:p>
            <a:r>
              <a:rPr lang="en-US" sz="2000" dirty="0">
                <a:solidFill>
                  <a:schemeClr val="tx2"/>
                </a:solidFill>
              </a:rPr>
              <a:t>Examples of Indirect Costs:</a:t>
            </a:r>
          </a:p>
          <a:p>
            <a:endParaRPr lang="en-US" sz="2000" dirty="0">
              <a:solidFill>
                <a:schemeClr val="tx2"/>
              </a:solidFill>
            </a:endParaRPr>
          </a:p>
          <a:p>
            <a:pPr marL="285750" indent="-285750">
              <a:buClr>
                <a:srgbClr val="00B050"/>
              </a:buClr>
              <a:buFont typeface="Arial" panose="020B0604020202020204" pitchFamily="34" charset="0"/>
              <a:buChar char="•"/>
            </a:pPr>
            <a:r>
              <a:rPr lang="en-US" sz="2000" kern="1200" spc="-5" dirty="0">
                <a:solidFill>
                  <a:schemeClr val="tx2"/>
                </a:solidFill>
              </a:rPr>
              <a:t>Salaries for executive director, accountants, personnel staff, etc.</a:t>
            </a:r>
          </a:p>
          <a:p>
            <a:pPr marL="285750" indent="-285750">
              <a:buFont typeface="Arial" panose="020B0604020202020204" pitchFamily="34" charset="0"/>
              <a:buChar char="•"/>
            </a:pPr>
            <a:endParaRPr lang="en-US" sz="2000" kern="1200" spc="-5" dirty="0">
              <a:solidFill>
                <a:schemeClr val="tx2"/>
              </a:solidFill>
            </a:endParaRPr>
          </a:p>
          <a:p>
            <a:pPr marL="285750" indent="-285750">
              <a:buClr>
                <a:srgbClr val="00B050"/>
              </a:buClr>
              <a:buFont typeface="Arial" panose="020B0604020202020204" pitchFamily="34" charset="0"/>
              <a:buChar char="•"/>
            </a:pPr>
            <a:r>
              <a:rPr lang="en-US" sz="2000" kern="1200" spc="-5" dirty="0">
                <a:solidFill>
                  <a:schemeClr val="tx2"/>
                </a:solidFill>
              </a:rPr>
              <a:t>Square footage of space occupied by indirect staff</a:t>
            </a:r>
          </a:p>
          <a:p>
            <a:pPr marL="285750" indent="-285750">
              <a:buFont typeface="Arial" panose="020B0604020202020204" pitchFamily="34" charset="0"/>
              <a:buChar char="•"/>
            </a:pPr>
            <a:endParaRPr lang="en-US" sz="2000" kern="1200" spc="-5" dirty="0">
              <a:solidFill>
                <a:schemeClr val="tx2"/>
              </a:solidFill>
            </a:endParaRPr>
          </a:p>
          <a:p>
            <a:pPr marL="285750" indent="-285750">
              <a:buClr>
                <a:srgbClr val="00B050"/>
              </a:buClr>
              <a:buFont typeface="Arial" panose="020B0604020202020204" pitchFamily="34" charset="0"/>
              <a:buChar char="•"/>
            </a:pPr>
            <a:r>
              <a:rPr lang="en-US" sz="2000" kern="1200" spc="-5" dirty="0">
                <a:solidFill>
                  <a:schemeClr val="tx2"/>
                </a:solidFill>
              </a:rPr>
              <a:t>Communications devices, such as a cellphone, used by indirect staff</a:t>
            </a:r>
          </a:p>
          <a:p>
            <a:pPr marL="285750" indent="-285750">
              <a:buFont typeface="Arial" panose="020B0604020202020204" pitchFamily="34" charset="0"/>
              <a:buChar char="•"/>
            </a:pPr>
            <a:endParaRPr lang="en-US" sz="2000" kern="1200" spc="-5" dirty="0">
              <a:solidFill>
                <a:schemeClr val="tx2"/>
              </a:solidFill>
            </a:endParaRPr>
          </a:p>
          <a:p>
            <a:pPr marL="285750" indent="-285750">
              <a:buClr>
                <a:srgbClr val="00B050"/>
              </a:buClr>
              <a:buFont typeface="Arial" panose="020B0604020202020204" pitchFamily="34" charset="0"/>
              <a:buChar char="•"/>
            </a:pPr>
            <a:r>
              <a:rPr lang="en-US" sz="2000" kern="1200" spc="-5" dirty="0">
                <a:solidFill>
                  <a:schemeClr val="tx2"/>
                </a:solidFill>
              </a:rPr>
              <a:t>Supplies used by indirect staff</a:t>
            </a:r>
          </a:p>
        </p:txBody>
      </p:sp>
      <p:pic>
        <p:nvPicPr>
          <p:cNvPr id="4" name="Picture 3"/>
          <p:cNvPicPr>
            <a:picLocks noChangeAspect="1"/>
          </p:cNvPicPr>
          <p:nvPr/>
        </p:nvPicPr>
        <p:blipFill>
          <a:blip r:embed="rId2"/>
          <a:stretch>
            <a:fillRect/>
          </a:stretch>
        </p:blipFill>
        <p:spPr>
          <a:xfrm>
            <a:off x="5867400" y="3271412"/>
            <a:ext cx="2590800" cy="1711354"/>
          </a:xfrm>
          <a:prstGeom prst="rect">
            <a:avLst/>
          </a:prstGeom>
        </p:spPr>
      </p:pic>
    </p:spTree>
    <p:extLst>
      <p:ext uri="{BB962C8B-B14F-4D97-AF65-F5344CB8AC3E}">
        <p14:creationId xmlns:p14="http://schemas.microsoft.com/office/powerpoint/2010/main" val="320753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4798060" cy="598241"/>
          </a:xfrm>
          <a:prstGeom prst="rect">
            <a:avLst/>
          </a:prstGeom>
        </p:spPr>
        <p:txBody>
          <a:bodyPr vert="horz" wrap="square" lIns="0" tIns="13335" rIns="0" bIns="0" rtlCol="0">
            <a:spAutoFit/>
          </a:bodyPr>
          <a:lstStyle/>
          <a:p>
            <a:pPr marL="12700">
              <a:lnSpc>
                <a:spcPct val="100000"/>
              </a:lnSpc>
              <a:spcBef>
                <a:spcPts val="105"/>
              </a:spcBef>
            </a:pPr>
            <a:r>
              <a:rPr lang="en-US" sz="3800" spc="-5" dirty="0">
                <a:solidFill>
                  <a:srgbClr val="FFFFFF"/>
                </a:solidFill>
              </a:rPr>
              <a:t>Cost </a:t>
            </a:r>
            <a:r>
              <a:rPr sz="3800" spc="-5" dirty="0">
                <a:solidFill>
                  <a:srgbClr val="FFFFFF"/>
                </a:solidFill>
              </a:rPr>
              <a:t>Guidance</a:t>
            </a:r>
            <a:endParaRPr sz="3800" dirty="0"/>
          </a:p>
        </p:txBody>
      </p:sp>
      <p:sp>
        <p:nvSpPr>
          <p:cNvPr id="3" name="object 3"/>
          <p:cNvSpPr txBox="1"/>
          <p:nvPr/>
        </p:nvSpPr>
        <p:spPr>
          <a:xfrm>
            <a:off x="381000" y="2494326"/>
            <a:ext cx="4531361" cy="2687274"/>
          </a:xfrm>
          <a:prstGeom prst="rect">
            <a:avLst/>
          </a:prstGeom>
        </p:spPr>
        <p:txBody>
          <a:bodyPr vert="horz" wrap="square" lIns="0" tIns="85725" rIns="0" bIns="0" rtlCol="0">
            <a:spAutoFit/>
          </a:bodyPr>
          <a:lstStyle/>
          <a:p>
            <a:pPr marL="12700">
              <a:lnSpc>
                <a:spcPct val="100000"/>
              </a:lnSpc>
              <a:spcBef>
                <a:spcPts val="675"/>
              </a:spcBef>
            </a:pPr>
            <a:r>
              <a:rPr sz="2400" spc="-10" dirty="0">
                <a:solidFill>
                  <a:srgbClr val="003864"/>
                </a:solidFill>
                <a:latin typeface="Calibri"/>
                <a:cs typeface="Calibri"/>
              </a:rPr>
              <a:t>Costs must</a:t>
            </a:r>
            <a:r>
              <a:rPr sz="2400" spc="-35" dirty="0">
                <a:solidFill>
                  <a:srgbClr val="003864"/>
                </a:solidFill>
                <a:latin typeface="Calibri"/>
                <a:cs typeface="Calibri"/>
              </a:rPr>
              <a:t> </a:t>
            </a:r>
            <a:r>
              <a:rPr sz="2400" spc="-5" dirty="0">
                <a:solidFill>
                  <a:srgbClr val="003864"/>
                </a:solidFill>
                <a:latin typeface="Calibri"/>
                <a:cs typeface="Calibri"/>
              </a:rPr>
              <a:t>be:</a:t>
            </a:r>
            <a:endParaRPr sz="2400" dirty="0">
              <a:latin typeface="Calibri"/>
              <a:cs typeface="Calibri"/>
            </a:endParaRPr>
          </a:p>
          <a:p>
            <a:pPr marL="812800" indent="-342900">
              <a:lnSpc>
                <a:spcPct val="100000"/>
              </a:lnSpc>
              <a:spcBef>
                <a:spcPts val="575"/>
              </a:spcBef>
              <a:buClr>
                <a:schemeClr val="accent3">
                  <a:lumMod val="75000"/>
                </a:schemeClr>
              </a:buClr>
              <a:buFont typeface="Arial" panose="020B0604020202020204" pitchFamily="34" charset="0"/>
              <a:buChar char="•"/>
              <a:tabLst>
                <a:tab pos="756920" algn="l"/>
              </a:tabLst>
            </a:pPr>
            <a:r>
              <a:rPr sz="2400" dirty="0">
                <a:solidFill>
                  <a:srgbClr val="003864"/>
                </a:solidFill>
                <a:latin typeface="Calibri"/>
                <a:cs typeface="Calibri"/>
              </a:rPr>
              <a:t>Necessary</a:t>
            </a:r>
            <a:endParaRPr sz="2400" dirty="0">
              <a:latin typeface="Calibri"/>
              <a:cs typeface="Calibri"/>
            </a:endParaRPr>
          </a:p>
          <a:p>
            <a:pPr marL="812800" indent="-342900">
              <a:lnSpc>
                <a:spcPct val="100000"/>
              </a:lnSpc>
              <a:spcBef>
                <a:spcPts val="580"/>
              </a:spcBef>
              <a:buClr>
                <a:schemeClr val="accent3">
                  <a:lumMod val="75000"/>
                </a:schemeClr>
              </a:buClr>
              <a:buFont typeface="Arial" panose="020B0604020202020204" pitchFamily="34" charset="0"/>
              <a:buChar char="•"/>
              <a:tabLst>
                <a:tab pos="756920" algn="l"/>
              </a:tabLst>
            </a:pPr>
            <a:r>
              <a:rPr sz="2400" spc="-10" dirty="0">
                <a:solidFill>
                  <a:srgbClr val="003864"/>
                </a:solidFill>
                <a:latin typeface="Calibri"/>
                <a:cs typeface="Calibri"/>
              </a:rPr>
              <a:t>Reasonable</a:t>
            </a:r>
            <a:endParaRPr lang="en-US" sz="2400" spc="-10" dirty="0">
              <a:solidFill>
                <a:srgbClr val="003864"/>
              </a:solidFill>
              <a:latin typeface="Calibri"/>
              <a:cs typeface="Calibri"/>
            </a:endParaRPr>
          </a:p>
          <a:p>
            <a:pPr marL="812800" indent="-342900">
              <a:lnSpc>
                <a:spcPct val="100000"/>
              </a:lnSpc>
              <a:spcBef>
                <a:spcPts val="580"/>
              </a:spcBef>
              <a:buClr>
                <a:schemeClr val="accent3">
                  <a:lumMod val="75000"/>
                </a:schemeClr>
              </a:buClr>
              <a:buFont typeface="Arial" panose="020B0604020202020204" pitchFamily="34" charset="0"/>
              <a:buChar char="•"/>
              <a:tabLst>
                <a:tab pos="756920" algn="l"/>
              </a:tabLst>
            </a:pPr>
            <a:r>
              <a:rPr lang="en-US" sz="2400" spc="-10" dirty="0">
                <a:solidFill>
                  <a:srgbClr val="003864"/>
                </a:solidFill>
                <a:latin typeface="Calibri"/>
                <a:cs typeface="Calibri"/>
              </a:rPr>
              <a:t>Allocable</a:t>
            </a:r>
          </a:p>
          <a:p>
            <a:pPr marL="1270000" lvl="1" indent="-342900">
              <a:spcBef>
                <a:spcPts val="580"/>
              </a:spcBef>
              <a:buClr>
                <a:schemeClr val="accent3">
                  <a:lumMod val="75000"/>
                </a:schemeClr>
              </a:buClr>
              <a:buFont typeface="Arial" panose="020B0604020202020204" pitchFamily="34" charset="0"/>
              <a:buChar char="•"/>
              <a:tabLst>
                <a:tab pos="756920" algn="l"/>
              </a:tabLst>
            </a:pPr>
            <a:r>
              <a:rPr lang="en-US" sz="2400" spc="-10" dirty="0">
                <a:solidFill>
                  <a:srgbClr val="003864"/>
                </a:solidFill>
                <a:latin typeface="Calibri"/>
                <a:cs typeface="Calibri"/>
              </a:rPr>
              <a:t>Appropriately allocated</a:t>
            </a:r>
          </a:p>
          <a:p>
            <a:pPr marL="1270000" lvl="1" indent="-342900">
              <a:spcBef>
                <a:spcPts val="580"/>
              </a:spcBef>
              <a:buClr>
                <a:schemeClr val="accent3">
                  <a:lumMod val="75000"/>
                </a:schemeClr>
              </a:buClr>
              <a:buFont typeface="Arial" panose="020B0604020202020204" pitchFamily="34" charset="0"/>
              <a:buChar char="•"/>
              <a:tabLst>
                <a:tab pos="756920" algn="l"/>
              </a:tabLst>
            </a:pPr>
            <a:r>
              <a:rPr lang="en-US" sz="2400" spc="-10" dirty="0">
                <a:solidFill>
                  <a:srgbClr val="003864"/>
                </a:solidFill>
                <a:latin typeface="Calibri"/>
                <a:cs typeface="Calibri"/>
              </a:rPr>
              <a:t>Consistently applied</a:t>
            </a:r>
            <a:endParaRPr sz="2400" dirty="0">
              <a:latin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4960" y="2552700"/>
            <a:ext cx="1920240" cy="1752600"/>
          </a:xfrm>
          <a:prstGeom prst="rect">
            <a:avLst/>
          </a:prstGeom>
          <a:solidFill>
            <a:srgbClr val="FFFFFF">
              <a:shade val="85000"/>
            </a:srgbClr>
          </a:solidFill>
          <a:ln w="190500" cap="sq">
            <a:solidFill>
              <a:schemeClr val="tx2">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4036060" cy="598241"/>
          </a:xfrm>
          <a:prstGeom prst="rect">
            <a:avLst/>
          </a:prstGeom>
        </p:spPr>
        <p:txBody>
          <a:bodyPr vert="horz" wrap="square" lIns="0" tIns="13335" rIns="0" bIns="0" rtlCol="0">
            <a:spAutoFit/>
          </a:bodyPr>
          <a:lstStyle/>
          <a:p>
            <a:pPr marL="12700">
              <a:lnSpc>
                <a:spcPct val="100000"/>
              </a:lnSpc>
              <a:spcBef>
                <a:spcPts val="105"/>
              </a:spcBef>
            </a:pPr>
            <a:r>
              <a:rPr lang="en-US" sz="3800" spc="-10" dirty="0">
                <a:solidFill>
                  <a:srgbClr val="FFFFFF"/>
                </a:solidFill>
              </a:rPr>
              <a:t>Cost Allocation</a:t>
            </a:r>
            <a:endParaRPr sz="3800" dirty="0"/>
          </a:p>
        </p:txBody>
      </p:sp>
      <p:sp>
        <p:nvSpPr>
          <p:cNvPr id="5" name="Rectangle 4"/>
          <p:cNvSpPr/>
          <p:nvPr/>
        </p:nvSpPr>
        <p:spPr>
          <a:xfrm>
            <a:off x="457200" y="2362200"/>
            <a:ext cx="7467600" cy="3108543"/>
          </a:xfrm>
          <a:prstGeom prst="rect">
            <a:avLst/>
          </a:prstGeom>
        </p:spPr>
        <p:txBody>
          <a:bodyPr wrap="square">
            <a:spAutoFit/>
          </a:bodyPr>
          <a:lstStyle/>
          <a:p>
            <a:r>
              <a:rPr lang="en-US" sz="2800" dirty="0">
                <a:solidFill>
                  <a:schemeClr val="tx2"/>
                </a:solidFill>
              </a:rPr>
              <a:t>Be Consistent with Allocations</a:t>
            </a:r>
          </a:p>
          <a:p>
            <a:endParaRPr lang="en-US" sz="2800" dirty="0">
              <a:solidFill>
                <a:schemeClr val="tx2"/>
              </a:solidFill>
            </a:endParaRPr>
          </a:p>
          <a:p>
            <a:r>
              <a:rPr lang="en-US" sz="2800" dirty="0">
                <a:solidFill>
                  <a:schemeClr val="tx2"/>
                </a:solidFill>
              </a:rPr>
              <a:t>Costs must be accorded consistent treatment. A cost may not be assigned to an award as a direct cost if any other cost incurred for the same purpose in like circumstances has been allocated to the award as an indirect cost. </a:t>
            </a:r>
            <a:endParaRPr lang="en-US" sz="2800" dirty="0">
              <a:solidFill>
                <a:prstClr val="black"/>
              </a:solidFill>
            </a:endParaRPr>
          </a:p>
        </p:txBody>
      </p:sp>
    </p:spTree>
    <p:extLst>
      <p:ext uri="{BB962C8B-B14F-4D97-AF65-F5344CB8AC3E}">
        <p14:creationId xmlns:p14="http://schemas.microsoft.com/office/powerpoint/2010/main" val="1082652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4036060" cy="598241"/>
          </a:xfrm>
          <a:prstGeom prst="rect">
            <a:avLst/>
          </a:prstGeom>
        </p:spPr>
        <p:txBody>
          <a:bodyPr vert="horz" wrap="square" lIns="0" tIns="13335" rIns="0" bIns="0" rtlCol="0">
            <a:spAutoFit/>
          </a:bodyPr>
          <a:lstStyle/>
          <a:p>
            <a:pPr marL="12700">
              <a:lnSpc>
                <a:spcPct val="100000"/>
              </a:lnSpc>
              <a:spcBef>
                <a:spcPts val="105"/>
              </a:spcBef>
            </a:pPr>
            <a:r>
              <a:rPr lang="en-US" sz="3800" spc="-10" dirty="0">
                <a:solidFill>
                  <a:srgbClr val="FFFFFF"/>
                </a:solidFill>
              </a:rPr>
              <a:t>Cost Allocation</a:t>
            </a:r>
            <a:endParaRPr sz="3800" dirty="0"/>
          </a:p>
        </p:txBody>
      </p:sp>
      <p:sp>
        <p:nvSpPr>
          <p:cNvPr id="5" name="Rectangle 4"/>
          <p:cNvSpPr/>
          <p:nvPr/>
        </p:nvSpPr>
        <p:spPr>
          <a:xfrm>
            <a:off x="609600" y="2413338"/>
            <a:ext cx="7467600" cy="3108543"/>
          </a:xfrm>
          <a:prstGeom prst="rect">
            <a:avLst/>
          </a:prstGeom>
        </p:spPr>
        <p:txBody>
          <a:bodyPr wrap="square">
            <a:spAutoFit/>
          </a:bodyPr>
          <a:lstStyle/>
          <a:p>
            <a:r>
              <a:rPr lang="en-US" sz="2800" b="1" dirty="0" err="1">
                <a:solidFill>
                  <a:srgbClr val="4E874A"/>
                </a:solidFill>
              </a:rPr>
              <a:t>Allowability</a:t>
            </a:r>
            <a:r>
              <a:rPr lang="en-US" sz="2800" b="1" dirty="0">
                <a:solidFill>
                  <a:srgbClr val="4E874A"/>
                </a:solidFill>
              </a:rPr>
              <a:t> = </a:t>
            </a:r>
            <a:r>
              <a:rPr lang="en-US" sz="2800" b="1" dirty="0" err="1">
                <a:solidFill>
                  <a:srgbClr val="4E874A"/>
                </a:solidFill>
              </a:rPr>
              <a:t>Allocability</a:t>
            </a:r>
            <a:r>
              <a:rPr lang="en-US" sz="2800" b="1" dirty="0">
                <a:solidFill>
                  <a:srgbClr val="4E874A"/>
                </a:solidFill>
              </a:rPr>
              <a:t> </a:t>
            </a:r>
          </a:p>
          <a:p>
            <a:endParaRPr lang="en-US" sz="2800" dirty="0">
              <a:solidFill>
                <a:srgbClr val="4E874A"/>
              </a:solidFill>
            </a:endParaRPr>
          </a:p>
          <a:p>
            <a:r>
              <a:rPr lang="en-US" sz="2800" dirty="0">
                <a:solidFill>
                  <a:schemeClr val="tx2"/>
                </a:solidFill>
              </a:rPr>
              <a:t>A cost is allocable to a particular state or federal award or other cost objective if the goods or services involved are chargeable or assignable to that award or cost objective in accordance with </a:t>
            </a:r>
            <a:r>
              <a:rPr lang="en-US" sz="2800" b="1" dirty="0">
                <a:solidFill>
                  <a:schemeClr val="tx2"/>
                </a:solidFill>
              </a:rPr>
              <a:t>relative benefits </a:t>
            </a:r>
            <a:r>
              <a:rPr lang="en-US" sz="2800" dirty="0">
                <a:solidFill>
                  <a:schemeClr val="tx2"/>
                </a:solidFill>
              </a:rPr>
              <a:t>received </a:t>
            </a:r>
          </a:p>
        </p:txBody>
      </p:sp>
    </p:spTree>
    <p:extLst>
      <p:ext uri="{BB962C8B-B14F-4D97-AF65-F5344CB8AC3E}">
        <p14:creationId xmlns:p14="http://schemas.microsoft.com/office/powerpoint/2010/main" val="4017456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3857477"/>
            <a:ext cx="8001000" cy="566822"/>
          </a:xfrm>
          <a:prstGeom prst="rect">
            <a:avLst/>
          </a:prstGeom>
        </p:spPr>
        <p:txBody>
          <a:bodyPr vert="horz" wrap="square" lIns="0" tIns="12700" rIns="0" bIns="0" rtlCol="0">
            <a:spAutoFit/>
          </a:bodyPr>
          <a:lstStyle/>
          <a:p>
            <a:pPr marL="13335">
              <a:lnSpc>
                <a:spcPct val="100000"/>
              </a:lnSpc>
              <a:spcBef>
                <a:spcPts val="100"/>
              </a:spcBef>
            </a:pPr>
            <a:r>
              <a:rPr lang="en-US" spc="-15" dirty="0"/>
              <a:t>Reimbursement Payment Request (RPR)</a:t>
            </a:r>
            <a:endParaRPr spc="-15" dirty="0"/>
          </a:p>
        </p:txBody>
      </p:sp>
    </p:spTree>
    <p:extLst>
      <p:ext uri="{BB962C8B-B14F-4D97-AF65-F5344CB8AC3E}">
        <p14:creationId xmlns:p14="http://schemas.microsoft.com/office/powerpoint/2010/main" val="3740733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3416300" cy="605155"/>
          </a:xfrm>
          <a:prstGeom prst="rect">
            <a:avLst/>
          </a:prstGeom>
        </p:spPr>
        <p:txBody>
          <a:bodyPr vert="horz" wrap="square" lIns="0" tIns="13335" rIns="0" bIns="0" rtlCol="0">
            <a:spAutoFit/>
          </a:bodyPr>
          <a:lstStyle/>
          <a:p>
            <a:pPr marL="12700">
              <a:lnSpc>
                <a:spcPct val="100000"/>
              </a:lnSpc>
              <a:spcBef>
                <a:spcPts val="105"/>
              </a:spcBef>
            </a:pPr>
            <a:r>
              <a:rPr sz="3800" spc="-15" dirty="0">
                <a:solidFill>
                  <a:srgbClr val="FFFFFF"/>
                </a:solidFill>
              </a:rPr>
              <a:t>Reimbursements</a:t>
            </a:r>
            <a:endParaRPr sz="3800"/>
          </a:p>
        </p:txBody>
      </p:sp>
      <p:sp>
        <p:nvSpPr>
          <p:cNvPr id="3" name="object 3"/>
          <p:cNvSpPr txBox="1"/>
          <p:nvPr/>
        </p:nvSpPr>
        <p:spPr>
          <a:xfrm>
            <a:off x="154939" y="1772133"/>
            <a:ext cx="8574405" cy="4726935"/>
          </a:xfrm>
          <a:prstGeom prst="rect">
            <a:avLst/>
          </a:prstGeom>
        </p:spPr>
        <p:txBody>
          <a:bodyPr vert="horz" wrap="square" lIns="0" tIns="88900" rIns="0" bIns="0" rtlCol="0">
            <a:spAutoFit/>
          </a:bodyPr>
          <a:lstStyle/>
          <a:p>
            <a:pPr marL="355600" indent="-342900">
              <a:lnSpc>
                <a:spcPct val="100000"/>
              </a:lnSpc>
              <a:spcBef>
                <a:spcPts val="700"/>
              </a:spcBef>
              <a:buClr>
                <a:schemeClr val="accent3">
                  <a:lumMod val="75000"/>
                </a:schemeClr>
              </a:buClr>
              <a:buFont typeface="Arial"/>
              <a:buChar char="•"/>
              <a:tabLst>
                <a:tab pos="354965" algn="l"/>
                <a:tab pos="355600" algn="l"/>
              </a:tabLst>
            </a:pPr>
            <a:r>
              <a:rPr lang="en-US" sz="2400" u="heavy" spc="-10" dirty="0">
                <a:solidFill>
                  <a:schemeClr val="tx2"/>
                </a:solidFill>
                <a:uFill>
                  <a:solidFill>
                    <a:srgbClr val="003864"/>
                  </a:solidFill>
                </a:uFill>
                <a:latin typeface="Calibri"/>
                <a:cs typeface="Calibri"/>
              </a:rPr>
              <a:t>Request for </a:t>
            </a:r>
            <a:r>
              <a:rPr sz="2400" u="heavy" spc="-10" dirty="0">
                <a:solidFill>
                  <a:schemeClr val="tx2"/>
                </a:solidFill>
                <a:uFill>
                  <a:solidFill>
                    <a:srgbClr val="003864"/>
                  </a:solidFill>
                </a:uFill>
                <a:latin typeface="Calibri"/>
                <a:cs typeface="Calibri"/>
              </a:rPr>
              <a:t>Reimbursement</a:t>
            </a:r>
            <a:r>
              <a:rPr lang="en-US" sz="2400" u="heavy" spc="-10" dirty="0">
                <a:solidFill>
                  <a:schemeClr val="tx2"/>
                </a:solidFill>
                <a:uFill>
                  <a:solidFill>
                    <a:srgbClr val="003864"/>
                  </a:solidFill>
                </a:uFill>
                <a:latin typeface="Calibri"/>
                <a:cs typeface="Calibri"/>
              </a:rPr>
              <a:t> (RPR)</a:t>
            </a:r>
            <a:r>
              <a:rPr sz="2400" u="heavy" spc="-10" dirty="0">
                <a:solidFill>
                  <a:schemeClr val="tx2"/>
                </a:solidFill>
                <a:uFill>
                  <a:solidFill>
                    <a:srgbClr val="003864"/>
                  </a:solidFill>
                </a:uFill>
                <a:latin typeface="Calibri"/>
                <a:cs typeface="Calibri"/>
              </a:rPr>
              <a:t>:</a:t>
            </a:r>
            <a:endParaRPr sz="2400" dirty="0">
              <a:solidFill>
                <a:schemeClr val="tx2"/>
              </a:solidFill>
              <a:latin typeface="Calibri"/>
              <a:cs typeface="Calibri"/>
            </a:endParaRPr>
          </a:p>
          <a:p>
            <a:pPr marL="756285" lvl="1" indent="-286385">
              <a:lnSpc>
                <a:spcPct val="100000"/>
              </a:lnSpc>
              <a:spcBef>
                <a:spcPts val="509"/>
              </a:spcBef>
              <a:buClr>
                <a:schemeClr val="accent3">
                  <a:lumMod val="75000"/>
                </a:schemeClr>
              </a:buClr>
              <a:buFont typeface="Arial"/>
              <a:buChar char="–"/>
              <a:tabLst>
                <a:tab pos="756285" algn="l"/>
                <a:tab pos="756920" algn="l"/>
              </a:tabLst>
            </a:pPr>
            <a:r>
              <a:rPr sz="2000" spc="-10" dirty="0">
                <a:solidFill>
                  <a:schemeClr val="tx2"/>
                </a:solidFill>
                <a:latin typeface="Calibri"/>
                <a:cs typeface="Calibri"/>
              </a:rPr>
              <a:t>Must </a:t>
            </a:r>
            <a:r>
              <a:rPr sz="2000" dirty="0">
                <a:solidFill>
                  <a:schemeClr val="tx2"/>
                </a:solidFill>
                <a:latin typeface="Calibri"/>
                <a:cs typeface="Calibri"/>
              </a:rPr>
              <a:t>be </a:t>
            </a:r>
            <a:r>
              <a:rPr lang="en-US" sz="2000" dirty="0">
                <a:solidFill>
                  <a:schemeClr val="tx2"/>
                </a:solidFill>
                <a:latin typeface="Calibri"/>
                <a:cs typeface="Calibri"/>
              </a:rPr>
              <a:t>requested</a:t>
            </a:r>
            <a:r>
              <a:rPr sz="2000" dirty="0">
                <a:solidFill>
                  <a:schemeClr val="tx2"/>
                </a:solidFill>
                <a:latin typeface="Calibri"/>
                <a:cs typeface="Calibri"/>
              </a:rPr>
              <a:t> </a:t>
            </a:r>
            <a:r>
              <a:rPr sz="2000" spc="-5" dirty="0">
                <a:solidFill>
                  <a:schemeClr val="tx2"/>
                </a:solidFill>
                <a:latin typeface="Calibri"/>
                <a:cs typeface="Calibri"/>
              </a:rPr>
              <a:t>based on </a:t>
            </a:r>
            <a:r>
              <a:rPr sz="2000" u="sng" dirty="0">
                <a:solidFill>
                  <a:schemeClr val="tx2"/>
                </a:solidFill>
                <a:latin typeface="Calibri"/>
                <a:cs typeface="Calibri"/>
              </a:rPr>
              <a:t>actual</a:t>
            </a:r>
            <a:r>
              <a:rPr sz="2000" dirty="0">
                <a:solidFill>
                  <a:schemeClr val="tx2"/>
                </a:solidFill>
                <a:latin typeface="Calibri"/>
                <a:cs typeface="Calibri"/>
              </a:rPr>
              <a:t> </a:t>
            </a:r>
            <a:r>
              <a:rPr sz="2000" spc="-10" dirty="0">
                <a:solidFill>
                  <a:schemeClr val="tx2"/>
                </a:solidFill>
                <a:latin typeface="Calibri"/>
                <a:cs typeface="Calibri"/>
              </a:rPr>
              <a:t>expenditures</a:t>
            </a:r>
            <a:r>
              <a:rPr sz="2000" spc="5" dirty="0">
                <a:solidFill>
                  <a:schemeClr val="tx2"/>
                </a:solidFill>
                <a:latin typeface="Calibri"/>
                <a:cs typeface="Calibri"/>
              </a:rPr>
              <a:t> </a:t>
            </a:r>
            <a:r>
              <a:rPr sz="2000" spc="-5" dirty="0">
                <a:solidFill>
                  <a:schemeClr val="tx2"/>
                </a:solidFill>
                <a:latin typeface="Calibri"/>
                <a:cs typeface="Calibri"/>
              </a:rPr>
              <a:t>incurred</a:t>
            </a:r>
            <a:r>
              <a:rPr lang="en-US" sz="2000" spc="-5" dirty="0">
                <a:solidFill>
                  <a:schemeClr val="tx2"/>
                </a:solidFill>
                <a:latin typeface="Calibri"/>
                <a:cs typeface="Calibri"/>
              </a:rPr>
              <a:t> during reporting period, not budget divided the number of months in the grant</a:t>
            </a:r>
            <a:endParaRPr sz="2000" dirty="0">
              <a:solidFill>
                <a:schemeClr val="tx2"/>
              </a:solidFill>
              <a:latin typeface="Calibri"/>
              <a:cs typeface="Calibri"/>
            </a:endParaRPr>
          </a:p>
          <a:p>
            <a:pPr marL="756285" marR="223520" lvl="1" indent="-286385">
              <a:lnSpc>
                <a:spcPct val="100000"/>
              </a:lnSpc>
              <a:spcBef>
                <a:spcPts val="480"/>
              </a:spcBef>
              <a:buClr>
                <a:schemeClr val="accent3">
                  <a:lumMod val="75000"/>
                </a:schemeClr>
              </a:buClr>
              <a:buFont typeface="Arial"/>
              <a:buChar char="–"/>
              <a:tabLst>
                <a:tab pos="756285" algn="l"/>
                <a:tab pos="756920" algn="l"/>
              </a:tabLst>
            </a:pPr>
            <a:r>
              <a:rPr sz="2000" spc="-10" dirty="0">
                <a:solidFill>
                  <a:schemeClr val="tx2"/>
                </a:solidFill>
                <a:latin typeface="Calibri"/>
                <a:cs typeface="Calibri"/>
              </a:rPr>
              <a:t>Documentation </a:t>
            </a:r>
            <a:r>
              <a:rPr lang="en-US" sz="2000" spc="-15" dirty="0">
                <a:solidFill>
                  <a:schemeClr val="tx2"/>
                </a:solidFill>
                <a:latin typeface="Calibri"/>
                <a:cs typeface="Calibri"/>
              </a:rPr>
              <a:t>supporting</a:t>
            </a:r>
            <a:r>
              <a:rPr sz="2000" spc="-15" dirty="0">
                <a:solidFill>
                  <a:schemeClr val="tx2"/>
                </a:solidFill>
                <a:latin typeface="Calibri"/>
                <a:cs typeface="Calibri"/>
              </a:rPr>
              <a:t> </a:t>
            </a:r>
            <a:r>
              <a:rPr sz="2000" spc="-10" dirty="0">
                <a:solidFill>
                  <a:schemeClr val="tx2"/>
                </a:solidFill>
                <a:latin typeface="Calibri"/>
                <a:cs typeface="Calibri"/>
              </a:rPr>
              <a:t>reimbursements must </a:t>
            </a:r>
            <a:r>
              <a:rPr sz="2000" dirty="0">
                <a:solidFill>
                  <a:schemeClr val="tx2"/>
                </a:solidFill>
                <a:latin typeface="Calibri"/>
                <a:cs typeface="Calibri"/>
              </a:rPr>
              <a:t>be </a:t>
            </a:r>
            <a:r>
              <a:rPr sz="2000" spc="-10" dirty="0">
                <a:solidFill>
                  <a:schemeClr val="tx2"/>
                </a:solidFill>
                <a:latin typeface="Calibri"/>
                <a:cs typeface="Calibri"/>
              </a:rPr>
              <a:t>retained </a:t>
            </a:r>
            <a:r>
              <a:rPr sz="2000" dirty="0">
                <a:solidFill>
                  <a:schemeClr val="tx2"/>
                </a:solidFill>
                <a:latin typeface="Calibri"/>
                <a:cs typeface="Calibri"/>
              </a:rPr>
              <a:t>and made </a:t>
            </a:r>
            <a:r>
              <a:rPr sz="2000" spc="-10" dirty="0">
                <a:solidFill>
                  <a:schemeClr val="tx2"/>
                </a:solidFill>
                <a:latin typeface="Calibri"/>
                <a:cs typeface="Calibri"/>
              </a:rPr>
              <a:t>available </a:t>
            </a:r>
            <a:r>
              <a:rPr lang="en-US" sz="2000" spc="-10" dirty="0">
                <a:solidFill>
                  <a:schemeClr val="tx2"/>
                </a:solidFill>
                <a:latin typeface="Calibri"/>
                <a:cs typeface="Calibri"/>
              </a:rPr>
              <a:t>to </a:t>
            </a:r>
            <a:r>
              <a:rPr sz="2000" spc="-5" dirty="0">
                <a:solidFill>
                  <a:schemeClr val="tx2"/>
                </a:solidFill>
                <a:latin typeface="Calibri"/>
                <a:cs typeface="Calibri"/>
              </a:rPr>
              <a:t>DEED</a:t>
            </a:r>
            <a:r>
              <a:rPr lang="en-US" sz="2000" spc="-5" dirty="0">
                <a:solidFill>
                  <a:schemeClr val="tx2"/>
                </a:solidFill>
                <a:latin typeface="Calibri"/>
                <a:cs typeface="Calibri"/>
              </a:rPr>
              <a:t> upon request</a:t>
            </a:r>
            <a:endParaRPr sz="2000" dirty="0">
              <a:solidFill>
                <a:schemeClr val="tx2"/>
              </a:solidFill>
              <a:latin typeface="Calibri"/>
              <a:cs typeface="Calibri"/>
            </a:endParaRPr>
          </a:p>
          <a:p>
            <a:pPr marL="355600" indent="-342900">
              <a:lnSpc>
                <a:spcPct val="100000"/>
              </a:lnSpc>
              <a:spcBef>
                <a:spcPts val="1700"/>
              </a:spcBef>
              <a:buClr>
                <a:schemeClr val="accent3">
                  <a:lumMod val="75000"/>
                </a:schemeClr>
              </a:buClr>
              <a:buFont typeface="Arial"/>
              <a:buChar char="•"/>
              <a:tabLst>
                <a:tab pos="354965" algn="l"/>
                <a:tab pos="355600" algn="l"/>
              </a:tabLst>
            </a:pPr>
            <a:r>
              <a:rPr lang="en-US" sz="2400" spc="-5" dirty="0">
                <a:solidFill>
                  <a:schemeClr val="tx2"/>
                </a:solidFill>
                <a:latin typeface="Calibri"/>
                <a:cs typeface="Calibri"/>
              </a:rPr>
              <a:t>RPR payments n</a:t>
            </a:r>
            <a:r>
              <a:rPr sz="2400" spc="-5" dirty="0">
                <a:solidFill>
                  <a:schemeClr val="tx2"/>
                </a:solidFill>
                <a:latin typeface="Calibri"/>
                <a:cs typeface="Calibri"/>
              </a:rPr>
              <a:t>eed </a:t>
            </a:r>
            <a:r>
              <a:rPr sz="2400" spc="-15" dirty="0">
                <a:solidFill>
                  <a:schemeClr val="tx2"/>
                </a:solidFill>
                <a:latin typeface="Calibri"/>
                <a:cs typeface="Calibri"/>
              </a:rPr>
              <a:t>to </a:t>
            </a:r>
            <a:r>
              <a:rPr sz="2400" spc="-5" dirty="0">
                <a:solidFill>
                  <a:schemeClr val="tx2"/>
                </a:solidFill>
                <a:latin typeface="Calibri"/>
                <a:cs typeface="Calibri"/>
              </a:rPr>
              <a:t>align with</a:t>
            </a:r>
            <a:r>
              <a:rPr lang="en-US" sz="2000" spc="-5" dirty="0">
                <a:solidFill>
                  <a:schemeClr val="tx2"/>
                </a:solidFill>
                <a:latin typeface="Calibri"/>
                <a:cs typeface="Calibri"/>
              </a:rPr>
              <a:t>:</a:t>
            </a:r>
          </a:p>
          <a:p>
            <a:pPr marL="756285" marR="223520" lvl="1" indent="-286385">
              <a:spcBef>
                <a:spcPts val="480"/>
              </a:spcBef>
              <a:buClr>
                <a:schemeClr val="accent3">
                  <a:lumMod val="75000"/>
                </a:schemeClr>
              </a:buClr>
              <a:buFont typeface="Arial"/>
              <a:buChar char="–"/>
              <a:tabLst>
                <a:tab pos="756285" algn="l"/>
                <a:tab pos="756920" algn="l"/>
              </a:tabLst>
            </a:pPr>
            <a:r>
              <a:rPr lang="en-US" sz="2000" spc="-10" dirty="0">
                <a:solidFill>
                  <a:schemeClr val="tx2"/>
                </a:solidFill>
                <a:latin typeface="Calibri"/>
                <a:cs typeface="Calibri"/>
              </a:rPr>
              <a:t>G</a:t>
            </a:r>
            <a:r>
              <a:rPr sz="2000" spc="-10" dirty="0">
                <a:solidFill>
                  <a:schemeClr val="tx2"/>
                </a:solidFill>
                <a:latin typeface="Calibri"/>
                <a:cs typeface="Calibri"/>
              </a:rPr>
              <a:t>rant legislati</a:t>
            </a:r>
            <a:r>
              <a:rPr lang="en-US" sz="2000" spc="-10" dirty="0">
                <a:solidFill>
                  <a:schemeClr val="tx2"/>
                </a:solidFill>
                <a:latin typeface="Calibri"/>
                <a:cs typeface="Calibri"/>
              </a:rPr>
              <a:t>ve language/intent</a:t>
            </a:r>
            <a:endParaRPr sz="2000" spc="-10" dirty="0">
              <a:solidFill>
                <a:schemeClr val="tx2"/>
              </a:solidFill>
              <a:latin typeface="Calibri"/>
              <a:cs typeface="Calibri"/>
            </a:endParaRPr>
          </a:p>
          <a:p>
            <a:pPr marL="756285" marR="5080" lvl="1" indent="-286385">
              <a:lnSpc>
                <a:spcPct val="100000"/>
              </a:lnSpc>
              <a:spcBef>
                <a:spcPts val="480"/>
              </a:spcBef>
              <a:buClr>
                <a:schemeClr val="accent3">
                  <a:lumMod val="75000"/>
                </a:schemeClr>
              </a:buClr>
              <a:buFont typeface="Arial"/>
              <a:buChar char="–"/>
              <a:tabLst>
                <a:tab pos="756285" algn="l"/>
                <a:tab pos="756920" algn="l"/>
              </a:tabLst>
            </a:pPr>
            <a:r>
              <a:rPr lang="en-US" sz="2000" spc="-10" dirty="0">
                <a:solidFill>
                  <a:schemeClr val="tx2"/>
                </a:solidFill>
                <a:latin typeface="Calibri"/>
                <a:cs typeface="Calibri"/>
              </a:rPr>
              <a:t>A</a:t>
            </a:r>
            <a:r>
              <a:rPr sz="2000" spc="-10" dirty="0">
                <a:solidFill>
                  <a:schemeClr val="tx2"/>
                </a:solidFill>
                <a:latin typeface="Calibri"/>
                <a:cs typeface="Calibri"/>
              </a:rPr>
              <a:t>pproved</a:t>
            </a:r>
            <a:r>
              <a:rPr lang="en-US" sz="2000" spc="-10" dirty="0">
                <a:solidFill>
                  <a:schemeClr val="tx2"/>
                </a:solidFill>
                <a:latin typeface="Calibri"/>
                <a:cs typeface="Calibri"/>
              </a:rPr>
              <a:t> (</a:t>
            </a:r>
            <a:r>
              <a:rPr sz="2000" spc="-10" dirty="0">
                <a:solidFill>
                  <a:schemeClr val="tx2"/>
                </a:solidFill>
                <a:latin typeface="Calibri"/>
                <a:cs typeface="Calibri"/>
              </a:rPr>
              <a:t>work </a:t>
            </a:r>
            <a:r>
              <a:rPr sz="2000" dirty="0">
                <a:solidFill>
                  <a:schemeClr val="tx2"/>
                </a:solidFill>
                <a:latin typeface="Calibri"/>
                <a:cs typeface="Calibri"/>
              </a:rPr>
              <a:t>plan and </a:t>
            </a:r>
            <a:r>
              <a:rPr sz="2000" spc="-5" dirty="0">
                <a:solidFill>
                  <a:schemeClr val="tx2"/>
                </a:solidFill>
                <a:latin typeface="Calibri"/>
                <a:cs typeface="Calibri"/>
              </a:rPr>
              <a:t>budget</a:t>
            </a:r>
            <a:r>
              <a:rPr lang="en-US" sz="2000" spc="-5" dirty="0">
                <a:solidFill>
                  <a:schemeClr val="tx2"/>
                </a:solidFill>
                <a:latin typeface="Calibri"/>
                <a:cs typeface="Calibri"/>
              </a:rPr>
              <a:t>)</a:t>
            </a:r>
            <a:r>
              <a:rPr sz="2000" spc="-5" dirty="0">
                <a:solidFill>
                  <a:schemeClr val="tx2"/>
                </a:solidFill>
                <a:latin typeface="Calibri"/>
                <a:cs typeface="Calibri"/>
              </a:rPr>
              <a:t> within </a:t>
            </a:r>
            <a:r>
              <a:rPr sz="2000" dirty="0">
                <a:solidFill>
                  <a:schemeClr val="tx2"/>
                </a:solidFill>
                <a:latin typeface="Calibri"/>
                <a:cs typeface="Calibri"/>
              </a:rPr>
              <a:t>the </a:t>
            </a:r>
            <a:r>
              <a:rPr sz="2000" spc="-15" dirty="0">
                <a:solidFill>
                  <a:schemeClr val="tx2"/>
                </a:solidFill>
                <a:latin typeface="Calibri"/>
                <a:cs typeface="Calibri"/>
              </a:rPr>
              <a:t>executed </a:t>
            </a:r>
            <a:r>
              <a:rPr lang="en-US" sz="2000" spc="-15" dirty="0">
                <a:solidFill>
                  <a:schemeClr val="tx2"/>
                </a:solidFill>
                <a:latin typeface="Calibri"/>
                <a:cs typeface="Calibri"/>
              </a:rPr>
              <a:t>grant </a:t>
            </a:r>
            <a:r>
              <a:rPr sz="2000" spc="-10" dirty="0">
                <a:solidFill>
                  <a:schemeClr val="tx2"/>
                </a:solidFill>
                <a:latin typeface="Calibri"/>
                <a:cs typeface="Calibri"/>
              </a:rPr>
              <a:t>contract </a:t>
            </a:r>
            <a:r>
              <a:rPr lang="en-US" sz="2000" spc="-5" dirty="0">
                <a:solidFill>
                  <a:schemeClr val="tx2"/>
                </a:solidFill>
                <a:latin typeface="Calibri"/>
                <a:cs typeface="Calibri"/>
              </a:rPr>
              <a:t>between</a:t>
            </a:r>
            <a:r>
              <a:rPr sz="2000" spc="-5" dirty="0">
                <a:solidFill>
                  <a:schemeClr val="tx2"/>
                </a:solidFill>
                <a:latin typeface="Calibri"/>
                <a:cs typeface="Calibri"/>
              </a:rPr>
              <a:t> </a:t>
            </a:r>
            <a:r>
              <a:rPr sz="2000" spc="-10" dirty="0">
                <a:solidFill>
                  <a:schemeClr val="tx2"/>
                </a:solidFill>
                <a:latin typeface="Calibri"/>
                <a:cs typeface="Calibri"/>
              </a:rPr>
              <a:t>DEED</a:t>
            </a:r>
            <a:r>
              <a:rPr lang="en-US" sz="2000" spc="-10" dirty="0">
                <a:solidFill>
                  <a:schemeClr val="tx2"/>
                </a:solidFill>
                <a:latin typeface="Calibri"/>
                <a:cs typeface="Calibri"/>
              </a:rPr>
              <a:t> and grantee</a:t>
            </a:r>
            <a:endParaRPr sz="2000" dirty="0">
              <a:solidFill>
                <a:schemeClr val="tx2"/>
              </a:solidFill>
              <a:latin typeface="Calibri"/>
              <a:cs typeface="Calibri"/>
            </a:endParaRPr>
          </a:p>
          <a:p>
            <a:pPr marL="756285" lvl="1" indent="-286385">
              <a:lnSpc>
                <a:spcPct val="100000"/>
              </a:lnSpc>
              <a:spcBef>
                <a:spcPts val="480"/>
              </a:spcBef>
              <a:buClr>
                <a:schemeClr val="accent3">
                  <a:lumMod val="75000"/>
                </a:schemeClr>
              </a:buClr>
              <a:buFont typeface="Arial"/>
              <a:buChar char="–"/>
              <a:tabLst>
                <a:tab pos="756285" algn="l"/>
                <a:tab pos="756920" algn="l"/>
              </a:tabLst>
            </a:pPr>
            <a:r>
              <a:rPr sz="2000" u="heavy" spc="-5" dirty="0">
                <a:solidFill>
                  <a:schemeClr val="tx2"/>
                </a:solidFill>
                <a:uFill>
                  <a:solidFill>
                    <a:srgbClr val="0000FF"/>
                  </a:solidFill>
                </a:uFill>
                <a:latin typeface="Calibri"/>
                <a:cs typeface="Calibri"/>
                <a:hlinkClick r:id="rId2"/>
              </a:rPr>
              <a:t>Office of </a:t>
            </a:r>
            <a:r>
              <a:rPr sz="2000" u="heavy" spc="-10" dirty="0">
                <a:solidFill>
                  <a:schemeClr val="tx2"/>
                </a:solidFill>
                <a:uFill>
                  <a:solidFill>
                    <a:srgbClr val="0000FF"/>
                  </a:solidFill>
                </a:uFill>
                <a:latin typeface="Calibri"/>
                <a:cs typeface="Calibri"/>
                <a:hlinkClick r:id="rId2"/>
              </a:rPr>
              <a:t>Grants </a:t>
            </a:r>
            <a:r>
              <a:rPr sz="2000" u="heavy" spc="-5" dirty="0">
                <a:solidFill>
                  <a:schemeClr val="tx2"/>
                </a:solidFill>
                <a:uFill>
                  <a:solidFill>
                    <a:srgbClr val="0000FF"/>
                  </a:solidFill>
                </a:uFill>
                <a:latin typeface="Calibri"/>
                <a:cs typeface="Calibri"/>
                <a:hlinkClick r:id="rId2"/>
              </a:rPr>
              <a:t>Management</a:t>
            </a:r>
            <a:r>
              <a:rPr sz="2000" spc="5" dirty="0">
                <a:solidFill>
                  <a:schemeClr val="tx2"/>
                </a:solidFill>
                <a:latin typeface="Calibri"/>
                <a:cs typeface="Calibri"/>
                <a:hlinkClick r:id="rId2"/>
              </a:rPr>
              <a:t> </a:t>
            </a:r>
            <a:r>
              <a:rPr sz="2000" spc="-10" dirty="0">
                <a:solidFill>
                  <a:schemeClr val="tx2"/>
                </a:solidFill>
                <a:latin typeface="Calibri"/>
                <a:cs typeface="Calibri"/>
              </a:rPr>
              <a:t>policies</a:t>
            </a:r>
            <a:endParaRPr sz="2000" dirty="0">
              <a:solidFill>
                <a:schemeClr val="tx2"/>
              </a:solidFill>
              <a:latin typeface="Calibri"/>
              <a:cs typeface="Calibri"/>
            </a:endParaRPr>
          </a:p>
          <a:p>
            <a:pPr marL="756285" lvl="1" indent="-286385">
              <a:lnSpc>
                <a:spcPct val="100000"/>
              </a:lnSpc>
              <a:spcBef>
                <a:spcPts val="480"/>
              </a:spcBef>
              <a:buClr>
                <a:schemeClr val="accent3">
                  <a:lumMod val="75000"/>
                </a:schemeClr>
              </a:buClr>
              <a:buFont typeface="Arial"/>
              <a:buChar char="–"/>
              <a:tabLst>
                <a:tab pos="756285" algn="l"/>
                <a:tab pos="756920" algn="l"/>
              </a:tabLst>
            </a:pPr>
            <a:r>
              <a:rPr sz="2000" u="heavy" dirty="0">
                <a:solidFill>
                  <a:schemeClr val="tx2"/>
                </a:solidFill>
                <a:uFill>
                  <a:solidFill>
                    <a:srgbClr val="0000FF"/>
                  </a:solidFill>
                </a:uFill>
                <a:latin typeface="Calibri"/>
                <a:cs typeface="Calibri"/>
                <a:hlinkClick r:id="rId3"/>
              </a:rPr>
              <a:t>DEED</a:t>
            </a:r>
            <a:r>
              <a:rPr sz="2000" dirty="0">
                <a:solidFill>
                  <a:schemeClr val="tx2"/>
                </a:solidFill>
                <a:latin typeface="Calibri"/>
                <a:cs typeface="Calibri"/>
                <a:hlinkClick r:id="rId3"/>
              </a:rPr>
              <a:t> </a:t>
            </a:r>
            <a:r>
              <a:rPr sz="2000" dirty="0">
                <a:solidFill>
                  <a:schemeClr val="tx2"/>
                </a:solidFill>
                <a:latin typeface="Calibri"/>
                <a:cs typeface="Calibri"/>
              </a:rPr>
              <a:t>policie</a:t>
            </a:r>
            <a:r>
              <a:rPr lang="en-US" sz="2000" dirty="0">
                <a:solidFill>
                  <a:schemeClr val="tx2"/>
                </a:solidFill>
                <a:latin typeface="Calibri"/>
                <a:cs typeface="Calibri"/>
              </a:rPr>
              <a:t>s</a:t>
            </a:r>
          </a:p>
          <a:p>
            <a:pPr marL="756285" lvl="1" indent="-286385">
              <a:lnSpc>
                <a:spcPct val="100000"/>
              </a:lnSpc>
              <a:spcBef>
                <a:spcPts val="480"/>
              </a:spcBef>
              <a:buClr>
                <a:schemeClr val="accent3">
                  <a:lumMod val="75000"/>
                </a:schemeClr>
              </a:buClr>
              <a:buFont typeface="Arial"/>
              <a:buChar char="–"/>
              <a:tabLst>
                <a:tab pos="756285" algn="l"/>
                <a:tab pos="756920" algn="l"/>
              </a:tabLst>
            </a:pPr>
            <a:r>
              <a:rPr sz="2000" dirty="0">
                <a:solidFill>
                  <a:schemeClr val="tx2"/>
                </a:solidFill>
                <a:latin typeface="Calibri"/>
                <a:cs typeface="Calibri"/>
              </a:rPr>
              <a:t>The </a:t>
            </a:r>
            <a:r>
              <a:rPr lang="en-US" sz="2000" spc="-5" dirty="0">
                <a:solidFill>
                  <a:schemeClr val="tx2"/>
                </a:solidFill>
                <a:latin typeface="Calibri"/>
                <a:cs typeface="Calibri"/>
              </a:rPr>
              <a:t>grantee’s internal </a:t>
            </a:r>
            <a:r>
              <a:rPr sz="2000" spc="-5" dirty="0">
                <a:solidFill>
                  <a:schemeClr val="tx2"/>
                </a:solidFill>
                <a:latin typeface="Calibri"/>
                <a:cs typeface="Calibri"/>
              </a:rPr>
              <a:t>policies </a:t>
            </a:r>
            <a:r>
              <a:rPr sz="2000" dirty="0">
                <a:solidFill>
                  <a:schemeClr val="tx2"/>
                </a:solidFill>
                <a:latin typeface="Calibri"/>
                <a:cs typeface="Calibri"/>
              </a:rPr>
              <a:t>and</a:t>
            </a:r>
            <a:r>
              <a:rPr sz="2000" spc="-25" dirty="0">
                <a:solidFill>
                  <a:schemeClr val="tx2"/>
                </a:solidFill>
                <a:latin typeface="Calibri"/>
                <a:cs typeface="Calibri"/>
              </a:rPr>
              <a:t> </a:t>
            </a:r>
            <a:r>
              <a:rPr sz="2000" spc="-10" dirty="0">
                <a:solidFill>
                  <a:schemeClr val="tx2"/>
                </a:solidFill>
                <a:latin typeface="Calibri"/>
                <a:cs typeface="Calibri"/>
              </a:rPr>
              <a:t>procedures</a:t>
            </a:r>
            <a:endParaRPr sz="2000" dirty="0">
              <a:solidFill>
                <a:schemeClr val="tx2"/>
              </a:solidFill>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a:extLst>
              <a:ext uri="{FF2B5EF4-FFF2-40B4-BE49-F238E27FC236}">
                <a16:creationId xmlns:a16="http://schemas.microsoft.com/office/drawing/2014/main" id="{373A4999-40C7-46D6-80C6-F1445B2F0447}"/>
              </a:ext>
            </a:extLst>
          </p:cNvPr>
          <p:cNvGraphicFramePr>
            <a:graphicFrameLocks noChangeAspect="1"/>
          </p:cNvGraphicFramePr>
          <p:nvPr>
            <p:extLst>
              <p:ext uri="{D42A27DB-BD31-4B8C-83A1-F6EECF244321}">
                <p14:modId xmlns:p14="http://schemas.microsoft.com/office/powerpoint/2010/main" val="3572691580"/>
              </p:ext>
            </p:extLst>
          </p:nvPr>
        </p:nvGraphicFramePr>
        <p:xfrm>
          <a:off x="1676400" y="533400"/>
          <a:ext cx="4824531" cy="5943600"/>
        </p:xfrm>
        <a:graphic>
          <a:graphicData uri="http://schemas.openxmlformats.org/presentationml/2006/ole">
            <mc:AlternateContent xmlns:mc="http://schemas.openxmlformats.org/markup-compatibility/2006">
              <mc:Choice xmlns:v="urn:schemas-microsoft-com:vml" Requires="v">
                <p:oleObj spid="_x0000_s10247" name="Worksheet" r:id="rId3" imgW="25126854" imgH="30956234" progId="Excel.Sheet.12">
                  <p:embed/>
                </p:oleObj>
              </mc:Choice>
              <mc:Fallback>
                <p:oleObj name="Worksheet" r:id="rId3" imgW="25126854" imgH="30956234" progId="Excel.Sheet.12">
                  <p:embed/>
                  <p:pic>
                    <p:nvPicPr>
                      <p:cNvPr id="0" name=""/>
                      <p:cNvPicPr/>
                      <p:nvPr/>
                    </p:nvPicPr>
                    <p:blipFill>
                      <a:blip r:embed="rId4"/>
                      <a:stretch>
                        <a:fillRect/>
                      </a:stretch>
                    </p:blipFill>
                    <p:spPr>
                      <a:xfrm>
                        <a:off x="1676400" y="533400"/>
                        <a:ext cx="4824531" cy="5943600"/>
                      </a:xfrm>
                      <a:prstGeom prst="rect">
                        <a:avLst/>
                      </a:prstGeom>
                    </p:spPr>
                  </p:pic>
                </p:oleObj>
              </mc:Fallback>
            </mc:AlternateContent>
          </a:graphicData>
        </a:graphic>
      </p:graphicFrame>
    </p:spTree>
    <p:extLst>
      <p:ext uri="{BB962C8B-B14F-4D97-AF65-F5344CB8AC3E}">
        <p14:creationId xmlns:p14="http://schemas.microsoft.com/office/powerpoint/2010/main" val="803758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665" y="858964"/>
            <a:ext cx="5601970" cy="513715"/>
          </a:xfrm>
          <a:prstGeom prst="rect">
            <a:avLst/>
          </a:prstGeom>
        </p:spPr>
        <p:txBody>
          <a:bodyPr vert="horz" wrap="square" lIns="0" tIns="13335" rIns="0" bIns="0" rtlCol="0">
            <a:spAutoFit/>
          </a:bodyPr>
          <a:lstStyle/>
          <a:p>
            <a:pPr marL="12700">
              <a:lnSpc>
                <a:spcPct val="100000"/>
              </a:lnSpc>
              <a:spcBef>
                <a:spcPts val="105"/>
              </a:spcBef>
            </a:pPr>
            <a:r>
              <a:rPr sz="3200" spc="-10" dirty="0">
                <a:solidFill>
                  <a:srgbClr val="FFFFFF"/>
                </a:solidFill>
              </a:rPr>
              <a:t>Reimbursements: </a:t>
            </a:r>
            <a:r>
              <a:rPr sz="3200" spc="-5" dirty="0">
                <a:solidFill>
                  <a:srgbClr val="FFFFFF"/>
                </a:solidFill>
              </a:rPr>
              <a:t>How </a:t>
            </a:r>
            <a:r>
              <a:rPr sz="3200" spc="-20" dirty="0">
                <a:solidFill>
                  <a:srgbClr val="FFFFFF"/>
                </a:solidFill>
              </a:rPr>
              <a:t>to</a:t>
            </a:r>
            <a:r>
              <a:rPr sz="3200" spc="-50" dirty="0">
                <a:solidFill>
                  <a:srgbClr val="FFFFFF"/>
                </a:solidFill>
              </a:rPr>
              <a:t> </a:t>
            </a:r>
            <a:r>
              <a:rPr sz="3200" dirty="0">
                <a:solidFill>
                  <a:srgbClr val="FFFFFF"/>
                </a:solidFill>
              </a:rPr>
              <a:t>Submit</a:t>
            </a:r>
            <a:endParaRPr sz="3200"/>
          </a:p>
        </p:txBody>
      </p:sp>
      <p:sp>
        <p:nvSpPr>
          <p:cNvPr id="3" name="object 3"/>
          <p:cNvSpPr txBox="1"/>
          <p:nvPr/>
        </p:nvSpPr>
        <p:spPr>
          <a:xfrm>
            <a:off x="231140" y="1797811"/>
            <a:ext cx="8356600" cy="4579459"/>
          </a:xfrm>
          <a:prstGeom prst="rect">
            <a:avLst/>
          </a:prstGeom>
        </p:spPr>
        <p:txBody>
          <a:bodyPr vert="horz" wrap="square" lIns="0" tIns="67310" rIns="0" bIns="0" rtlCol="0">
            <a:spAutoFit/>
          </a:bodyPr>
          <a:lstStyle/>
          <a:p>
            <a:pPr marL="355600" marR="509270" indent="-342900">
              <a:lnSpc>
                <a:spcPct val="80000"/>
              </a:lnSpc>
              <a:spcBef>
                <a:spcPts val="530"/>
              </a:spcBef>
              <a:buClr>
                <a:schemeClr val="accent3">
                  <a:lumMod val="75000"/>
                </a:schemeClr>
              </a:buClr>
              <a:buFont typeface="Arial"/>
              <a:buChar char="•"/>
              <a:tabLst>
                <a:tab pos="354965" algn="l"/>
                <a:tab pos="355600" algn="l"/>
              </a:tabLst>
            </a:pPr>
            <a:r>
              <a:rPr sz="1800" spc="-5" dirty="0">
                <a:solidFill>
                  <a:srgbClr val="003864"/>
                </a:solidFill>
                <a:latin typeface="Calibri"/>
                <a:cs typeface="Calibri"/>
              </a:rPr>
              <a:t>The </a:t>
            </a:r>
            <a:r>
              <a:rPr sz="1800" spc="-10" dirty="0">
                <a:solidFill>
                  <a:srgbClr val="003864"/>
                </a:solidFill>
                <a:latin typeface="Calibri"/>
                <a:cs typeface="Calibri"/>
              </a:rPr>
              <a:t>Reimbursement </a:t>
            </a:r>
            <a:r>
              <a:rPr sz="1800" spc="-15" dirty="0">
                <a:solidFill>
                  <a:srgbClr val="003864"/>
                </a:solidFill>
                <a:latin typeface="Calibri"/>
                <a:cs typeface="Calibri"/>
              </a:rPr>
              <a:t>Payment </a:t>
            </a:r>
            <a:r>
              <a:rPr sz="1800" spc="-10" dirty="0">
                <a:solidFill>
                  <a:srgbClr val="003864"/>
                </a:solidFill>
                <a:latin typeface="Calibri"/>
                <a:cs typeface="Calibri"/>
              </a:rPr>
              <a:t>Request (RPR) </a:t>
            </a:r>
            <a:r>
              <a:rPr sz="1800" spc="-5" dirty="0">
                <a:solidFill>
                  <a:srgbClr val="003864"/>
                </a:solidFill>
                <a:latin typeface="Calibri"/>
                <a:cs typeface="Calibri"/>
              </a:rPr>
              <a:t>should </a:t>
            </a:r>
            <a:r>
              <a:rPr sz="1800" dirty="0">
                <a:solidFill>
                  <a:srgbClr val="003864"/>
                </a:solidFill>
                <a:latin typeface="Calibri"/>
                <a:cs typeface="Calibri"/>
              </a:rPr>
              <a:t>be </a:t>
            </a:r>
            <a:r>
              <a:rPr sz="1800" spc="-10" dirty="0">
                <a:solidFill>
                  <a:srgbClr val="003864"/>
                </a:solidFill>
                <a:latin typeface="Calibri"/>
                <a:cs typeface="Calibri"/>
              </a:rPr>
              <a:t>submitted </a:t>
            </a:r>
            <a:r>
              <a:rPr sz="1800" spc="-5" dirty="0">
                <a:solidFill>
                  <a:srgbClr val="003864"/>
                </a:solidFill>
                <a:latin typeface="Calibri"/>
                <a:cs typeface="Calibri"/>
              </a:rPr>
              <a:t>every month  whether </a:t>
            </a:r>
            <a:r>
              <a:rPr sz="1800" spc="-10" dirty="0">
                <a:solidFill>
                  <a:srgbClr val="003864"/>
                </a:solidFill>
                <a:latin typeface="Calibri"/>
                <a:cs typeface="Calibri"/>
              </a:rPr>
              <a:t>there are </a:t>
            </a:r>
            <a:r>
              <a:rPr sz="1800" spc="-5" dirty="0">
                <a:solidFill>
                  <a:srgbClr val="003864"/>
                </a:solidFill>
                <a:latin typeface="Calibri"/>
                <a:cs typeface="Calibri"/>
              </a:rPr>
              <a:t>expenditures or</a:t>
            </a:r>
            <a:r>
              <a:rPr sz="1800" spc="60" dirty="0">
                <a:solidFill>
                  <a:srgbClr val="003864"/>
                </a:solidFill>
                <a:latin typeface="Calibri"/>
                <a:cs typeface="Calibri"/>
              </a:rPr>
              <a:t> </a:t>
            </a:r>
            <a:r>
              <a:rPr sz="1800" spc="-5" dirty="0">
                <a:solidFill>
                  <a:srgbClr val="003864"/>
                </a:solidFill>
                <a:latin typeface="Calibri"/>
                <a:cs typeface="Calibri"/>
              </a:rPr>
              <a:t>not.</a:t>
            </a:r>
            <a:r>
              <a:rPr lang="en-US" sz="1800" spc="-5" dirty="0">
                <a:solidFill>
                  <a:srgbClr val="003864"/>
                </a:solidFill>
                <a:latin typeface="Calibri"/>
                <a:cs typeface="Calibri"/>
              </a:rPr>
              <a:t> If there are not expenditures, enter $0.</a:t>
            </a:r>
            <a:endParaRPr sz="1800" dirty="0">
              <a:latin typeface="Calibri"/>
              <a:cs typeface="Calibri"/>
            </a:endParaRPr>
          </a:p>
          <a:p>
            <a:pPr>
              <a:lnSpc>
                <a:spcPct val="100000"/>
              </a:lnSpc>
              <a:spcBef>
                <a:spcPts val="5"/>
              </a:spcBef>
              <a:buClr>
                <a:schemeClr val="accent3">
                  <a:lumMod val="75000"/>
                </a:schemeClr>
              </a:buClr>
              <a:buFont typeface="Arial"/>
              <a:buChar char="•"/>
            </a:pPr>
            <a:endParaRPr sz="2250" dirty="0">
              <a:latin typeface="Times New Roman"/>
              <a:cs typeface="Times New Roman"/>
            </a:endParaRPr>
          </a:p>
          <a:p>
            <a:pPr marL="355600" marR="153035" indent="-342900">
              <a:buClr>
                <a:schemeClr val="accent3">
                  <a:lumMod val="75000"/>
                </a:schemeClr>
              </a:buClr>
              <a:buFont typeface="Arial"/>
              <a:buChar char="•"/>
              <a:tabLst>
                <a:tab pos="354965" algn="l"/>
                <a:tab pos="355600" algn="l"/>
              </a:tabLst>
            </a:pPr>
            <a:r>
              <a:rPr sz="1800" spc="-15" dirty="0">
                <a:solidFill>
                  <a:srgbClr val="003864"/>
                </a:solidFill>
                <a:latin typeface="Calibri"/>
                <a:cs typeface="Calibri"/>
              </a:rPr>
              <a:t>Any </a:t>
            </a:r>
            <a:r>
              <a:rPr sz="1800" dirty="0">
                <a:solidFill>
                  <a:srgbClr val="003864"/>
                </a:solidFill>
                <a:latin typeface="Calibri"/>
                <a:cs typeface="Calibri"/>
              </a:rPr>
              <a:t>sub</a:t>
            </a:r>
            <a:r>
              <a:rPr lang="en-US" sz="1800" dirty="0">
                <a:solidFill>
                  <a:srgbClr val="003864"/>
                </a:solidFill>
                <a:latin typeface="Calibri"/>
                <a:cs typeface="Calibri"/>
              </a:rPr>
              <a:t>-grantee/</a:t>
            </a:r>
            <a:r>
              <a:rPr sz="1800" spc="-10" dirty="0">
                <a:solidFill>
                  <a:srgbClr val="003864"/>
                </a:solidFill>
                <a:latin typeface="Calibri"/>
                <a:cs typeface="Calibri"/>
              </a:rPr>
              <a:t>recipient </a:t>
            </a:r>
            <a:r>
              <a:rPr sz="1800" spc="-5" dirty="0">
                <a:solidFill>
                  <a:srgbClr val="003864"/>
                </a:solidFill>
                <a:latin typeface="Calibri"/>
                <a:cs typeface="Calibri"/>
              </a:rPr>
              <a:t>expenses must </a:t>
            </a:r>
            <a:r>
              <a:rPr sz="1800" dirty="0">
                <a:solidFill>
                  <a:srgbClr val="003864"/>
                </a:solidFill>
                <a:latin typeface="Calibri"/>
                <a:cs typeface="Calibri"/>
              </a:rPr>
              <a:t>be </a:t>
            </a:r>
            <a:r>
              <a:rPr sz="1800" spc="-10" dirty="0">
                <a:solidFill>
                  <a:srgbClr val="003864"/>
                </a:solidFill>
                <a:latin typeface="Calibri"/>
                <a:cs typeface="Calibri"/>
              </a:rPr>
              <a:t>rolled </a:t>
            </a:r>
            <a:r>
              <a:rPr sz="1800" dirty="0">
                <a:solidFill>
                  <a:srgbClr val="003864"/>
                </a:solidFill>
                <a:latin typeface="Calibri"/>
                <a:cs typeface="Calibri"/>
              </a:rPr>
              <a:t>up </a:t>
            </a:r>
            <a:r>
              <a:rPr sz="1800" spc="-10" dirty="0">
                <a:solidFill>
                  <a:srgbClr val="003864"/>
                </a:solidFill>
                <a:latin typeface="Calibri"/>
                <a:cs typeface="Calibri"/>
              </a:rPr>
              <a:t>into </a:t>
            </a:r>
            <a:r>
              <a:rPr sz="1800" spc="-5" dirty="0">
                <a:solidFill>
                  <a:srgbClr val="003864"/>
                </a:solidFill>
                <a:latin typeface="Calibri"/>
                <a:cs typeface="Calibri"/>
              </a:rPr>
              <a:t>one single </a:t>
            </a:r>
            <a:r>
              <a:rPr sz="1800" spc="-10" dirty="0">
                <a:solidFill>
                  <a:srgbClr val="003864"/>
                </a:solidFill>
                <a:latin typeface="Calibri"/>
                <a:cs typeface="Calibri"/>
              </a:rPr>
              <a:t>RPR submitted to </a:t>
            </a:r>
            <a:r>
              <a:rPr sz="1800" spc="-5" dirty="0">
                <a:solidFill>
                  <a:srgbClr val="003864"/>
                </a:solidFill>
                <a:latin typeface="Calibri"/>
                <a:cs typeface="Calibri"/>
              </a:rPr>
              <a:t>DEED </a:t>
            </a:r>
            <a:r>
              <a:rPr sz="1800" spc="-20" dirty="0">
                <a:solidFill>
                  <a:srgbClr val="003864"/>
                </a:solidFill>
                <a:latin typeface="Calibri"/>
                <a:cs typeface="Calibri"/>
              </a:rPr>
              <a:t>monthly. </a:t>
            </a:r>
            <a:r>
              <a:rPr sz="1800" spc="-5" dirty="0">
                <a:solidFill>
                  <a:srgbClr val="003864"/>
                </a:solidFill>
                <a:latin typeface="Calibri"/>
                <a:cs typeface="Calibri"/>
              </a:rPr>
              <a:t>All </a:t>
            </a:r>
            <a:r>
              <a:rPr lang="en-US" dirty="0">
                <a:solidFill>
                  <a:srgbClr val="003864"/>
                </a:solidFill>
                <a:cs typeface="Calibri"/>
              </a:rPr>
              <a:t>sub-grantee/</a:t>
            </a:r>
            <a:r>
              <a:rPr lang="en-US" spc="-10" dirty="0">
                <a:solidFill>
                  <a:srgbClr val="003864"/>
                </a:solidFill>
                <a:cs typeface="Calibri"/>
              </a:rPr>
              <a:t>recipient </a:t>
            </a:r>
            <a:r>
              <a:rPr sz="1800" spc="-5" dirty="0">
                <a:solidFill>
                  <a:srgbClr val="003864"/>
                </a:solidFill>
                <a:latin typeface="Calibri"/>
                <a:cs typeface="Calibri"/>
              </a:rPr>
              <a:t>must </a:t>
            </a:r>
            <a:r>
              <a:rPr sz="1800" dirty="0">
                <a:solidFill>
                  <a:srgbClr val="003864"/>
                </a:solidFill>
                <a:latin typeface="Calibri"/>
                <a:cs typeface="Calibri"/>
              </a:rPr>
              <a:t>use </a:t>
            </a:r>
            <a:r>
              <a:rPr sz="1800" spc="-5" dirty="0">
                <a:solidFill>
                  <a:srgbClr val="003864"/>
                </a:solidFill>
                <a:latin typeface="Calibri"/>
                <a:cs typeface="Calibri"/>
              </a:rPr>
              <a:t>the </a:t>
            </a:r>
            <a:r>
              <a:rPr sz="1800" dirty="0">
                <a:solidFill>
                  <a:srgbClr val="003864"/>
                </a:solidFill>
                <a:latin typeface="Calibri"/>
                <a:cs typeface="Calibri"/>
              </a:rPr>
              <a:t>same </a:t>
            </a:r>
            <a:r>
              <a:rPr sz="1800" spc="-15" dirty="0">
                <a:solidFill>
                  <a:srgbClr val="003864"/>
                </a:solidFill>
                <a:latin typeface="Calibri"/>
                <a:cs typeface="Calibri"/>
              </a:rPr>
              <a:t>cost </a:t>
            </a:r>
            <a:r>
              <a:rPr sz="1800" spc="-10" dirty="0">
                <a:solidFill>
                  <a:srgbClr val="003864"/>
                </a:solidFill>
                <a:latin typeface="Calibri"/>
                <a:cs typeface="Calibri"/>
              </a:rPr>
              <a:t>categories </a:t>
            </a:r>
            <a:r>
              <a:rPr sz="1800" dirty="0">
                <a:solidFill>
                  <a:srgbClr val="003864"/>
                </a:solidFill>
                <a:latin typeface="Calibri"/>
                <a:cs typeface="Calibri"/>
              </a:rPr>
              <a:t>as</a:t>
            </a:r>
            <a:r>
              <a:rPr sz="1800" spc="95" dirty="0">
                <a:solidFill>
                  <a:srgbClr val="003864"/>
                </a:solidFill>
                <a:latin typeface="Calibri"/>
                <a:cs typeface="Calibri"/>
              </a:rPr>
              <a:t> </a:t>
            </a:r>
            <a:r>
              <a:rPr lang="en-US" sz="1800" spc="95" dirty="0">
                <a:solidFill>
                  <a:srgbClr val="003864"/>
                </a:solidFill>
                <a:latin typeface="Calibri"/>
                <a:cs typeface="Calibri"/>
              </a:rPr>
              <a:t>the </a:t>
            </a:r>
            <a:r>
              <a:rPr sz="1800" spc="-10" dirty="0">
                <a:solidFill>
                  <a:srgbClr val="003864"/>
                </a:solidFill>
                <a:latin typeface="Calibri"/>
                <a:cs typeface="Calibri"/>
              </a:rPr>
              <a:t>grantee.</a:t>
            </a:r>
            <a:endParaRPr sz="1800" dirty="0">
              <a:latin typeface="Calibri"/>
              <a:cs typeface="Calibri"/>
            </a:endParaRPr>
          </a:p>
          <a:p>
            <a:pPr>
              <a:lnSpc>
                <a:spcPct val="100000"/>
              </a:lnSpc>
              <a:spcBef>
                <a:spcPts val="45"/>
              </a:spcBef>
              <a:buClr>
                <a:schemeClr val="accent3">
                  <a:lumMod val="75000"/>
                </a:schemeClr>
              </a:buClr>
              <a:buFont typeface="Arial"/>
              <a:buChar char="•"/>
            </a:pPr>
            <a:endParaRPr sz="2200" dirty="0">
              <a:latin typeface="Times New Roman"/>
              <a:cs typeface="Times New Roman"/>
            </a:endParaRPr>
          </a:p>
          <a:p>
            <a:pPr marL="355600" marR="614045" indent="-342900">
              <a:lnSpc>
                <a:spcPts val="1730"/>
              </a:lnSpc>
              <a:buClr>
                <a:schemeClr val="accent3">
                  <a:lumMod val="75000"/>
                </a:schemeClr>
              </a:buClr>
              <a:buFont typeface="Arial"/>
              <a:buChar char="•"/>
              <a:tabLst>
                <a:tab pos="354965" algn="l"/>
                <a:tab pos="355600" algn="l"/>
              </a:tabLst>
            </a:pPr>
            <a:r>
              <a:rPr sz="1800" spc="-5" dirty="0">
                <a:solidFill>
                  <a:srgbClr val="003864"/>
                </a:solidFill>
                <a:latin typeface="Calibri"/>
                <a:cs typeface="Calibri"/>
              </a:rPr>
              <a:t>Use the </a:t>
            </a:r>
            <a:r>
              <a:rPr sz="1800" spc="-15" dirty="0">
                <a:solidFill>
                  <a:srgbClr val="003864"/>
                </a:solidFill>
                <a:latin typeface="Calibri"/>
                <a:cs typeface="Calibri"/>
              </a:rPr>
              <a:t>form </a:t>
            </a:r>
            <a:r>
              <a:rPr sz="1800" spc="-5" dirty="0">
                <a:solidFill>
                  <a:srgbClr val="003864"/>
                </a:solidFill>
                <a:latin typeface="Calibri"/>
                <a:cs typeface="Calibri"/>
              </a:rPr>
              <a:t>that </a:t>
            </a:r>
            <a:r>
              <a:rPr sz="1800" spc="-25" dirty="0">
                <a:solidFill>
                  <a:srgbClr val="003864"/>
                </a:solidFill>
                <a:latin typeface="Calibri"/>
                <a:cs typeface="Calibri"/>
              </a:rPr>
              <a:t>DEED’s </a:t>
            </a:r>
            <a:r>
              <a:rPr sz="1800" spc="-5" dirty="0">
                <a:solidFill>
                  <a:srgbClr val="003864"/>
                </a:solidFill>
                <a:latin typeface="Calibri"/>
                <a:cs typeface="Calibri"/>
              </a:rPr>
              <a:t>Employment </a:t>
            </a:r>
            <a:r>
              <a:rPr sz="1800" dirty="0">
                <a:solidFill>
                  <a:srgbClr val="003864"/>
                </a:solidFill>
                <a:latin typeface="Calibri"/>
                <a:cs typeface="Calibri"/>
              </a:rPr>
              <a:t>and </a:t>
            </a:r>
            <a:r>
              <a:rPr sz="1800" spc="-20" dirty="0">
                <a:solidFill>
                  <a:srgbClr val="003864"/>
                </a:solidFill>
                <a:latin typeface="Calibri"/>
                <a:cs typeface="Calibri"/>
              </a:rPr>
              <a:t>Training </a:t>
            </a:r>
            <a:r>
              <a:rPr sz="1800" spc="-15" dirty="0">
                <a:solidFill>
                  <a:srgbClr val="003864"/>
                </a:solidFill>
                <a:latin typeface="Calibri"/>
                <a:cs typeface="Calibri"/>
              </a:rPr>
              <a:t>Programs </a:t>
            </a:r>
            <a:r>
              <a:rPr sz="1800" spc="-5" dirty="0">
                <a:solidFill>
                  <a:srgbClr val="003864"/>
                </a:solidFill>
                <a:latin typeface="Calibri"/>
                <a:cs typeface="Calibri"/>
              </a:rPr>
              <a:t>Division </a:t>
            </a:r>
            <a:r>
              <a:rPr sz="1800" spc="-10" dirty="0">
                <a:solidFill>
                  <a:srgbClr val="003864"/>
                </a:solidFill>
                <a:latin typeface="Calibri"/>
                <a:cs typeface="Calibri"/>
              </a:rPr>
              <a:t>(ETP) </a:t>
            </a:r>
            <a:r>
              <a:rPr sz="1800" dirty="0">
                <a:solidFill>
                  <a:srgbClr val="003864"/>
                </a:solidFill>
                <a:latin typeface="Calibri"/>
                <a:cs typeface="Calibri"/>
              </a:rPr>
              <a:t>has  </a:t>
            </a:r>
            <a:r>
              <a:rPr sz="1800" spc="-10" dirty="0">
                <a:solidFill>
                  <a:srgbClr val="003864"/>
                </a:solidFill>
                <a:latin typeface="Calibri"/>
                <a:cs typeface="Calibri"/>
              </a:rPr>
              <a:t>provided.</a:t>
            </a:r>
            <a:endParaRPr sz="1800" dirty="0">
              <a:latin typeface="Calibri"/>
              <a:cs typeface="Calibri"/>
            </a:endParaRPr>
          </a:p>
          <a:p>
            <a:pPr>
              <a:lnSpc>
                <a:spcPct val="100000"/>
              </a:lnSpc>
              <a:spcBef>
                <a:spcPts val="45"/>
              </a:spcBef>
              <a:buClr>
                <a:schemeClr val="accent3">
                  <a:lumMod val="75000"/>
                </a:schemeClr>
              </a:buClr>
              <a:buFont typeface="Arial"/>
              <a:buChar char="•"/>
            </a:pPr>
            <a:endParaRPr sz="1850" dirty="0">
              <a:latin typeface="Times New Roman"/>
              <a:cs typeface="Times New Roman"/>
            </a:endParaRPr>
          </a:p>
          <a:p>
            <a:pPr marL="355600" indent="-342900">
              <a:lnSpc>
                <a:spcPct val="100000"/>
              </a:lnSpc>
              <a:buClr>
                <a:schemeClr val="accent3">
                  <a:lumMod val="75000"/>
                </a:schemeClr>
              </a:buClr>
              <a:buFont typeface="Arial"/>
              <a:buChar char="•"/>
              <a:tabLst>
                <a:tab pos="354965" algn="l"/>
                <a:tab pos="355600" algn="l"/>
              </a:tabLst>
            </a:pPr>
            <a:r>
              <a:rPr sz="1800" spc="-10" dirty="0">
                <a:solidFill>
                  <a:srgbClr val="003864"/>
                </a:solidFill>
                <a:latin typeface="Calibri"/>
                <a:cs typeface="Calibri"/>
              </a:rPr>
              <a:t>There </a:t>
            </a:r>
            <a:r>
              <a:rPr sz="1800" spc="-5" dirty="0">
                <a:solidFill>
                  <a:srgbClr val="003864"/>
                </a:solidFill>
                <a:latin typeface="Calibri"/>
                <a:cs typeface="Calibri"/>
              </a:rPr>
              <a:t>must </a:t>
            </a:r>
            <a:r>
              <a:rPr sz="1800" dirty="0">
                <a:solidFill>
                  <a:srgbClr val="003864"/>
                </a:solidFill>
                <a:latin typeface="Calibri"/>
                <a:cs typeface="Calibri"/>
              </a:rPr>
              <a:t>be a </a:t>
            </a:r>
            <a:r>
              <a:rPr sz="1800" spc="-10" dirty="0">
                <a:solidFill>
                  <a:srgbClr val="003864"/>
                </a:solidFill>
                <a:latin typeface="Calibri"/>
                <a:cs typeface="Calibri"/>
              </a:rPr>
              <a:t>separation </a:t>
            </a:r>
            <a:r>
              <a:rPr sz="1800" spc="-5" dirty="0">
                <a:solidFill>
                  <a:srgbClr val="003864"/>
                </a:solidFill>
                <a:latin typeface="Calibri"/>
                <a:cs typeface="Calibri"/>
              </a:rPr>
              <a:t>of</a:t>
            </a:r>
            <a:r>
              <a:rPr sz="1800" spc="50" dirty="0">
                <a:solidFill>
                  <a:srgbClr val="003864"/>
                </a:solidFill>
                <a:latin typeface="Calibri"/>
                <a:cs typeface="Calibri"/>
              </a:rPr>
              <a:t> </a:t>
            </a:r>
            <a:r>
              <a:rPr sz="1800" spc="-25" dirty="0">
                <a:solidFill>
                  <a:srgbClr val="003864"/>
                </a:solidFill>
                <a:latin typeface="Calibri"/>
                <a:cs typeface="Calibri"/>
              </a:rPr>
              <a:t>duty.</a:t>
            </a:r>
            <a:endParaRPr sz="1800" dirty="0">
              <a:latin typeface="Calibri"/>
              <a:cs typeface="Calibri"/>
            </a:endParaRPr>
          </a:p>
          <a:p>
            <a:pPr marL="756285" marR="5080" indent="-287020">
              <a:lnSpc>
                <a:spcPct val="80000"/>
              </a:lnSpc>
              <a:spcBef>
                <a:spcPts val="434"/>
              </a:spcBef>
              <a:buClr>
                <a:schemeClr val="accent3">
                  <a:lumMod val="75000"/>
                </a:schemeClr>
              </a:buClr>
              <a:tabLst>
                <a:tab pos="756285" algn="l"/>
              </a:tabLst>
            </a:pPr>
            <a:r>
              <a:rPr sz="1800" dirty="0">
                <a:solidFill>
                  <a:srgbClr val="9BBA58"/>
                </a:solidFill>
                <a:latin typeface="Arial"/>
                <a:cs typeface="Arial"/>
              </a:rPr>
              <a:t>–	</a:t>
            </a:r>
            <a:r>
              <a:rPr sz="1800" spc="-5" dirty="0">
                <a:solidFill>
                  <a:srgbClr val="003864"/>
                </a:solidFill>
                <a:latin typeface="Calibri"/>
                <a:cs typeface="Calibri"/>
              </a:rPr>
              <a:t>The </a:t>
            </a:r>
            <a:r>
              <a:rPr sz="1800" spc="-10" dirty="0">
                <a:solidFill>
                  <a:srgbClr val="003864"/>
                </a:solidFill>
                <a:latin typeface="Calibri"/>
                <a:cs typeface="Calibri"/>
              </a:rPr>
              <a:t>person </a:t>
            </a:r>
            <a:r>
              <a:rPr sz="1800" spc="-5" dirty="0">
                <a:solidFill>
                  <a:srgbClr val="003864"/>
                </a:solidFill>
                <a:latin typeface="Calibri"/>
                <a:cs typeface="Calibri"/>
              </a:rPr>
              <a:t>preparing the </a:t>
            </a:r>
            <a:r>
              <a:rPr sz="1800" spc="-15" dirty="0">
                <a:solidFill>
                  <a:srgbClr val="003864"/>
                </a:solidFill>
                <a:latin typeface="Calibri"/>
                <a:cs typeface="Calibri"/>
              </a:rPr>
              <a:t>form </a:t>
            </a:r>
            <a:r>
              <a:rPr lang="en-US" sz="1800" spc="-15" dirty="0">
                <a:solidFill>
                  <a:srgbClr val="003864"/>
                </a:solidFill>
                <a:latin typeface="Calibri"/>
                <a:cs typeface="Calibri"/>
              </a:rPr>
              <a:t>must be different than the person authorizing the payment request.</a:t>
            </a:r>
            <a:r>
              <a:rPr lang="en-US" spc="-15" dirty="0">
                <a:solidFill>
                  <a:srgbClr val="003864"/>
                </a:solidFill>
                <a:latin typeface="Calibri"/>
                <a:cs typeface="Calibri"/>
              </a:rPr>
              <a:t> </a:t>
            </a:r>
            <a:r>
              <a:rPr lang="en-US" spc="-5" dirty="0">
                <a:solidFill>
                  <a:srgbClr val="003864"/>
                </a:solidFill>
                <a:latin typeface="Calibri"/>
                <a:cs typeface="Calibri"/>
              </a:rPr>
              <a:t>The</a:t>
            </a:r>
            <a:r>
              <a:rPr lang="en-US" spc="-15" dirty="0">
                <a:solidFill>
                  <a:srgbClr val="003864"/>
                </a:solidFill>
                <a:latin typeface="Calibri"/>
                <a:cs typeface="Calibri"/>
              </a:rPr>
              <a:t> authorizer must have signature authority for the particular grant.</a:t>
            </a:r>
            <a:endParaRPr lang="en-US" sz="1800" spc="-15" dirty="0">
              <a:solidFill>
                <a:srgbClr val="003864"/>
              </a:solidFill>
              <a:latin typeface="Calibri"/>
              <a:cs typeface="Calibri"/>
            </a:endParaRPr>
          </a:p>
          <a:p>
            <a:pPr>
              <a:lnSpc>
                <a:spcPct val="100000"/>
              </a:lnSpc>
              <a:spcBef>
                <a:spcPts val="30"/>
              </a:spcBef>
              <a:buClr>
                <a:schemeClr val="accent3">
                  <a:lumMod val="75000"/>
                </a:schemeClr>
              </a:buClr>
            </a:pPr>
            <a:endParaRPr sz="1850" dirty="0">
              <a:latin typeface="Times New Roman"/>
              <a:cs typeface="Times New Roman"/>
            </a:endParaRPr>
          </a:p>
          <a:p>
            <a:pPr marL="355600" indent="-342900">
              <a:lnSpc>
                <a:spcPct val="100000"/>
              </a:lnSpc>
              <a:buClr>
                <a:schemeClr val="accent3">
                  <a:lumMod val="75000"/>
                </a:schemeClr>
              </a:buClr>
              <a:buFont typeface="Arial"/>
              <a:buChar char="•"/>
              <a:tabLst>
                <a:tab pos="354965" algn="l"/>
                <a:tab pos="355600" algn="l"/>
              </a:tabLst>
            </a:pPr>
            <a:r>
              <a:rPr sz="1800" spc="-5" dirty="0">
                <a:solidFill>
                  <a:srgbClr val="003864"/>
                </a:solidFill>
                <a:latin typeface="Calibri"/>
                <a:cs typeface="Calibri"/>
              </a:rPr>
              <a:t>Section </a:t>
            </a:r>
            <a:r>
              <a:rPr sz="1800" dirty="0">
                <a:solidFill>
                  <a:srgbClr val="003864"/>
                </a:solidFill>
                <a:latin typeface="Calibri"/>
                <a:cs typeface="Calibri"/>
              </a:rPr>
              <a:t>1 - </a:t>
            </a:r>
            <a:r>
              <a:rPr sz="1800" spc="-5" dirty="0">
                <a:solidFill>
                  <a:srgbClr val="003864"/>
                </a:solidFill>
                <a:latin typeface="Calibri"/>
                <a:cs typeface="Calibri"/>
              </a:rPr>
              <a:t>The </a:t>
            </a:r>
            <a:r>
              <a:rPr sz="1800" spc="-10" dirty="0">
                <a:solidFill>
                  <a:srgbClr val="003864"/>
                </a:solidFill>
                <a:latin typeface="Calibri"/>
                <a:cs typeface="Calibri"/>
              </a:rPr>
              <a:t>invoice </a:t>
            </a:r>
            <a:r>
              <a:rPr sz="1800" dirty="0">
                <a:solidFill>
                  <a:srgbClr val="003864"/>
                </a:solidFill>
                <a:latin typeface="Calibri"/>
                <a:cs typeface="Calibri"/>
              </a:rPr>
              <a:t>number </a:t>
            </a:r>
            <a:r>
              <a:rPr sz="1800" spc="-5" dirty="0">
                <a:solidFill>
                  <a:srgbClr val="003864"/>
                </a:solidFill>
                <a:latin typeface="Calibri"/>
                <a:cs typeface="Calibri"/>
              </a:rPr>
              <a:t>should </a:t>
            </a:r>
            <a:r>
              <a:rPr sz="1800" dirty="0">
                <a:solidFill>
                  <a:srgbClr val="003864"/>
                </a:solidFill>
                <a:latin typeface="Calibri"/>
                <a:cs typeface="Calibri"/>
              </a:rPr>
              <a:t>be </a:t>
            </a:r>
            <a:r>
              <a:rPr sz="1800" spc="-5" dirty="0">
                <a:solidFill>
                  <a:srgbClr val="003864"/>
                </a:solidFill>
                <a:latin typeface="Calibri"/>
                <a:cs typeface="Calibri"/>
              </a:rPr>
              <a:t>sequential </a:t>
            </a:r>
            <a:r>
              <a:rPr sz="1800" spc="-10" dirty="0">
                <a:solidFill>
                  <a:srgbClr val="003864"/>
                </a:solidFill>
                <a:latin typeface="Calibri"/>
                <a:cs typeface="Calibri"/>
              </a:rPr>
              <a:t>from </a:t>
            </a:r>
            <a:r>
              <a:rPr sz="1800" spc="-5" dirty="0">
                <a:solidFill>
                  <a:srgbClr val="003864"/>
                </a:solidFill>
                <a:latin typeface="Calibri"/>
                <a:cs typeface="Calibri"/>
              </a:rPr>
              <a:t>month </a:t>
            </a:r>
            <a:r>
              <a:rPr sz="1800" spc="-10" dirty="0">
                <a:solidFill>
                  <a:srgbClr val="003864"/>
                </a:solidFill>
                <a:latin typeface="Calibri"/>
                <a:cs typeface="Calibri"/>
              </a:rPr>
              <a:t>to</a:t>
            </a:r>
            <a:r>
              <a:rPr sz="1800" spc="114" dirty="0">
                <a:solidFill>
                  <a:srgbClr val="003864"/>
                </a:solidFill>
                <a:latin typeface="Calibri"/>
                <a:cs typeface="Calibri"/>
              </a:rPr>
              <a:t> </a:t>
            </a:r>
            <a:r>
              <a:rPr sz="1800" spc="-5" dirty="0">
                <a:solidFill>
                  <a:srgbClr val="003864"/>
                </a:solidFill>
                <a:latin typeface="Calibri"/>
                <a:cs typeface="Calibri"/>
              </a:rPr>
              <a:t>month</a:t>
            </a:r>
            <a:r>
              <a:rPr lang="en-US" sz="1800" spc="-5" dirty="0">
                <a:solidFill>
                  <a:srgbClr val="003864"/>
                </a:solidFill>
                <a:latin typeface="Calibri"/>
                <a:cs typeface="Calibri"/>
              </a:rPr>
              <a:t> </a:t>
            </a:r>
          </a:p>
          <a:p>
            <a:pPr marL="355600" indent="-342900">
              <a:lnSpc>
                <a:spcPct val="100000"/>
              </a:lnSpc>
              <a:buClr>
                <a:schemeClr val="accent3">
                  <a:lumMod val="75000"/>
                </a:schemeClr>
              </a:buClr>
              <a:buFont typeface="Arial"/>
              <a:buChar char="•"/>
              <a:tabLst>
                <a:tab pos="354965" algn="l"/>
                <a:tab pos="355600" algn="l"/>
              </a:tabLst>
            </a:pPr>
            <a:r>
              <a:rPr sz="1800" spc="-5" dirty="0">
                <a:solidFill>
                  <a:srgbClr val="003864"/>
                </a:solidFill>
                <a:latin typeface="Calibri"/>
                <a:cs typeface="Calibri"/>
              </a:rPr>
              <a:t>Section </a:t>
            </a:r>
            <a:r>
              <a:rPr sz="1800" dirty="0">
                <a:solidFill>
                  <a:srgbClr val="003864"/>
                </a:solidFill>
                <a:latin typeface="Calibri"/>
                <a:cs typeface="Calibri"/>
              </a:rPr>
              <a:t>1 - </a:t>
            </a:r>
            <a:r>
              <a:rPr sz="1800" spc="-10" dirty="0">
                <a:solidFill>
                  <a:srgbClr val="003864"/>
                </a:solidFill>
                <a:latin typeface="Calibri"/>
                <a:cs typeface="Calibri"/>
              </a:rPr>
              <a:t>Complete </a:t>
            </a:r>
            <a:r>
              <a:rPr sz="1800" spc="-5" dirty="0">
                <a:solidFill>
                  <a:srgbClr val="003864"/>
                </a:solidFill>
                <a:latin typeface="Calibri"/>
                <a:cs typeface="Calibri"/>
              </a:rPr>
              <a:t>the </a:t>
            </a:r>
            <a:r>
              <a:rPr sz="1800" spc="-10" dirty="0">
                <a:solidFill>
                  <a:srgbClr val="003864"/>
                </a:solidFill>
                <a:latin typeface="Calibri"/>
                <a:cs typeface="Calibri"/>
              </a:rPr>
              <a:t>reimbursement </a:t>
            </a:r>
            <a:r>
              <a:rPr sz="1800" spc="-5" dirty="0">
                <a:solidFill>
                  <a:srgbClr val="003864"/>
                </a:solidFill>
                <a:latin typeface="Calibri"/>
                <a:cs typeface="Calibri"/>
              </a:rPr>
              <a:t>period </a:t>
            </a:r>
            <a:r>
              <a:rPr sz="1800" spc="-15" dirty="0">
                <a:solidFill>
                  <a:srgbClr val="003864"/>
                </a:solidFill>
                <a:latin typeface="Calibri"/>
                <a:cs typeface="Calibri"/>
              </a:rPr>
              <a:t>for </a:t>
            </a:r>
            <a:r>
              <a:rPr sz="1800" spc="-5" dirty="0">
                <a:solidFill>
                  <a:srgbClr val="003864"/>
                </a:solidFill>
                <a:latin typeface="Calibri"/>
                <a:cs typeface="Calibri"/>
              </a:rPr>
              <a:t>the pertinent</a:t>
            </a:r>
            <a:r>
              <a:rPr sz="1800" spc="145" dirty="0">
                <a:solidFill>
                  <a:srgbClr val="003864"/>
                </a:solidFill>
                <a:latin typeface="Calibri"/>
                <a:cs typeface="Calibri"/>
              </a:rPr>
              <a:t> </a:t>
            </a:r>
            <a:r>
              <a:rPr sz="1800" spc="-5" dirty="0">
                <a:solidFill>
                  <a:srgbClr val="003864"/>
                </a:solidFill>
                <a:latin typeface="Calibri"/>
                <a:cs typeface="Calibri"/>
              </a:rPr>
              <a:t>month</a:t>
            </a:r>
            <a:endParaRPr sz="1800" dirty="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30784"/>
            <a:ext cx="3361054" cy="574040"/>
          </a:xfrm>
          <a:prstGeom prst="rect">
            <a:avLst/>
          </a:prstGeom>
        </p:spPr>
        <p:txBody>
          <a:bodyPr vert="horz" wrap="square" lIns="0" tIns="12700" rIns="0" bIns="0" rtlCol="0">
            <a:spAutoFit/>
          </a:bodyPr>
          <a:lstStyle/>
          <a:p>
            <a:pPr marL="12700">
              <a:lnSpc>
                <a:spcPct val="100000"/>
              </a:lnSpc>
              <a:spcBef>
                <a:spcPts val="100"/>
              </a:spcBef>
            </a:pPr>
            <a:r>
              <a:rPr spc="-15" dirty="0">
                <a:solidFill>
                  <a:srgbClr val="FFFFFF"/>
                </a:solidFill>
              </a:rPr>
              <a:t>Reimbursements:</a:t>
            </a:r>
          </a:p>
        </p:txBody>
      </p:sp>
      <p:sp>
        <p:nvSpPr>
          <p:cNvPr id="3" name="object 3"/>
          <p:cNvSpPr txBox="1"/>
          <p:nvPr/>
        </p:nvSpPr>
        <p:spPr>
          <a:xfrm>
            <a:off x="535940" y="982471"/>
            <a:ext cx="4385310"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Calibri"/>
                <a:cs typeface="Calibri"/>
              </a:rPr>
              <a:t>How </a:t>
            </a:r>
            <a:r>
              <a:rPr sz="3200" b="1" spc="-20" dirty="0">
                <a:solidFill>
                  <a:srgbClr val="FFFFFF"/>
                </a:solidFill>
                <a:latin typeface="Calibri"/>
                <a:cs typeface="Calibri"/>
              </a:rPr>
              <a:t>to </a:t>
            </a:r>
            <a:r>
              <a:rPr sz="3200" b="1" dirty="0">
                <a:solidFill>
                  <a:srgbClr val="FFFFFF"/>
                </a:solidFill>
                <a:latin typeface="Calibri"/>
                <a:cs typeface="Calibri"/>
              </a:rPr>
              <a:t>Submit</a:t>
            </a:r>
            <a:r>
              <a:rPr sz="3200" b="1" spc="-55" dirty="0">
                <a:solidFill>
                  <a:srgbClr val="FFFFFF"/>
                </a:solidFill>
                <a:latin typeface="Calibri"/>
                <a:cs typeface="Calibri"/>
              </a:rPr>
              <a:t> </a:t>
            </a:r>
            <a:r>
              <a:rPr sz="3200" b="1" spc="-5" dirty="0">
                <a:solidFill>
                  <a:srgbClr val="FFFFFF"/>
                </a:solidFill>
                <a:latin typeface="Calibri"/>
                <a:cs typeface="Calibri"/>
              </a:rPr>
              <a:t>Continued</a:t>
            </a:r>
            <a:endParaRPr sz="3200">
              <a:latin typeface="Calibri"/>
              <a:cs typeface="Calibri"/>
            </a:endParaRPr>
          </a:p>
        </p:txBody>
      </p:sp>
      <p:sp>
        <p:nvSpPr>
          <p:cNvPr id="4" name="object 4"/>
          <p:cNvSpPr txBox="1"/>
          <p:nvPr/>
        </p:nvSpPr>
        <p:spPr>
          <a:xfrm>
            <a:off x="154939" y="1845055"/>
            <a:ext cx="8724265" cy="4498667"/>
          </a:xfrm>
          <a:prstGeom prst="rect">
            <a:avLst/>
          </a:prstGeom>
        </p:spPr>
        <p:txBody>
          <a:bodyPr vert="horz" wrap="square" lIns="0" tIns="12700" rIns="0" bIns="0" rtlCol="0">
            <a:spAutoFit/>
          </a:bodyPr>
          <a:lstStyle/>
          <a:p>
            <a:pPr marL="355600" marR="5080" indent="-342900">
              <a:spcBef>
                <a:spcPts val="100"/>
              </a:spcBef>
              <a:buClr>
                <a:schemeClr val="accent3">
                  <a:lumMod val="75000"/>
                </a:schemeClr>
              </a:buClr>
              <a:buFont typeface="Arial"/>
              <a:buChar char="•"/>
              <a:tabLst>
                <a:tab pos="354965" algn="l"/>
                <a:tab pos="355600" algn="l"/>
              </a:tabLst>
            </a:pPr>
            <a:r>
              <a:rPr lang="en-US" sz="1800" spc="-5" dirty="0">
                <a:solidFill>
                  <a:srgbClr val="003864"/>
                </a:solidFill>
                <a:latin typeface="Calibri"/>
                <a:cs typeface="Calibri"/>
              </a:rPr>
              <a:t>Section </a:t>
            </a:r>
            <a:r>
              <a:rPr lang="en-US" sz="1800" dirty="0">
                <a:solidFill>
                  <a:srgbClr val="003864"/>
                </a:solidFill>
                <a:latin typeface="Calibri"/>
                <a:cs typeface="Calibri"/>
              </a:rPr>
              <a:t>1 - </a:t>
            </a:r>
            <a:r>
              <a:rPr lang="en-US" sz="1800" spc="-10" dirty="0">
                <a:solidFill>
                  <a:srgbClr val="003864"/>
                </a:solidFill>
                <a:latin typeface="Calibri"/>
                <a:cs typeface="Calibri"/>
              </a:rPr>
              <a:t>Indicate </a:t>
            </a:r>
            <a:r>
              <a:rPr lang="en-US" sz="1800" spc="-5" dirty="0">
                <a:solidFill>
                  <a:srgbClr val="003864"/>
                </a:solidFill>
                <a:latin typeface="Calibri"/>
                <a:cs typeface="Calibri"/>
              </a:rPr>
              <a:t>if this is </a:t>
            </a:r>
            <a:r>
              <a:rPr lang="en-US" sz="1800" dirty="0">
                <a:solidFill>
                  <a:srgbClr val="003864"/>
                </a:solidFill>
                <a:latin typeface="Calibri"/>
                <a:cs typeface="Calibri"/>
              </a:rPr>
              <a:t>a </a:t>
            </a:r>
            <a:r>
              <a:rPr lang="en-US" sz="1800" spc="-5" dirty="0">
                <a:solidFill>
                  <a:srgbClr val="003864"/>
                </a:solidFill>
                <a:latin typeface="Calibri"/>
                <a:cs typeface="Calibri"/>
              </a:rPr>
              <a:t>final </a:t>
            </a:r>
            <a:r>
              <a:rPr lang="en-US" sz="1800" spc="-10" dirty="0">
                <a:solidFill>
                  <a:srgbClr val="003864"/>
                </a:solidFill>
                <a:latin typeface="Calibri"/>
                <a:cs typeface="Calibri"/>
              </a:rPr>
              <a:t>RPR </a:t>
            </a:r>
            <a:r>
              <a:rPr lang="en-US" sz="1800" spc="-15" dirty="0">
                <a:solidFill>
                  <a:srgbClr val="003864"/>
                </a:solidFill>
                <a:latin typeface="Calibri"/>
                <a:cs typeface="Calibri"/>
              </a:rPr>
              <a:t>for </a:t>
            </a:r>
            <a:r>
              <a:rPr lang="en-US" sz="1800" spc="-5" dirty="0">
                <a:solidFill>
                  <a:srgbClr val="003864"/>
                </a:solidFill>
                <a:latin typeface="Calibri"/>
                <a:cs typeface="Calibri"/>
              </a:rPr>
              <a:t>this </a:t>
            </a:r>
            <a:r>
              <a:rPr lang="en-US" sz="1800" spc="-10" dirty="0">
                <a:solidFill>
                  <a:srgbClr val="003864"/>
                </a:solidFill>
                <a:latin typeface="Calibri"/>
                <a:cs typeface="Calibri"/>
              </a:rPr>
              <a:t>grant </a:t>
            </a:r>
            <a:r>
              <a:rPr lang="en-US" sz="1800" spc="-5" dirty="0">
                <a:solidFill>
                  <a:srgbClr val="003864"/>
                </a:solidFill>
                <a:latin typeface="Calibri"/>
                <a:cs typeface="Calibri"/>
              </a:rPr>
              <a:t>or</a:t>
            </a:r>
            <a:r>
              <a:rPr lang="en-US" sz="1800" spc="135" dirty="0">
                <a:solidFill>
                  <a:srgbClr val="003864"/>
                </a:solidFill>
                <a:latin typeface="Calibri"/>
                <a:cs typeface="Calibri"/>
              </a:rPr>
              <a:t> </a:t>
            </a:r>
            <a:r>
              <a:rPr lang="en-US" sz="1800" spc="-5" dirty="0">
                <a:solidFill>
                  <a:srgbClr val="003864"/>
                </a:solidFill>
                <a:latin typeface="Calibri"/>
                <a:cs typeface="Calibri"/>
              </a:rPr>
              <a:t>not</a:t>
            </a:r>
            <a:endParaRPr lang="en-US" sz="1800" dirty="0">
              <a:latin typeface="Calibri"/>
              <a:cs typeface="Calibri"/>
            </a:endParaRPr>
          </a:p>
          <a:p>
            <a:pPr marL="355600" marR="5080" indent="-342900">
              <a:lnSpc>
                <a:spcPct val="100000"/>
              </a:lnSpc>
              <a:spcAft>
                <a:spcPts val="1200"/>
              </a:spcAft>
              <a:buClr>
                <a:schemeClr val="accent3">
                  <a:lumMod val="75000"/>
                </a:schemeClr>
              </a:buClr>
              <a:buFont typeface="Arial"/>
              <a:buChar char="•"/>
              <a:tabLst>
                <a:tab pos="354965" algn="l"/>
                <a:tab pos="355600" algn="l"/>
              </a:tabLst>
            </a:pPr>
            <a:r>
              <a:rPr lang="en-US" spc="-5" dirty="0">
                <a:solidFill>
                  <a:srgbClr val="003864"/>
                </a:solidFill>
                <a:latin typeface="Calibri"/>
                <a:cs typeface="Calibri"/>
              </a:rPr>
              <a:t>Section 1 – The preparer is required to sign the monthly RPR</a:t>
            </a:r>
          </a:p>
          <a:p>
            <a:pPr marL="355600" marR="5080" indent="-342900">
              <a:lnSpc>
                <a:spcPct val="100000"/>
              </a:lnSpc>
              <a:spcBef>
                <a:spcPts val="100"/>
              </a:spcBef>
              <a:buClr>
                <a:schemeClr val="accent3">
                  <a:lumMod val="75000"/>
                </a:schemeClr>
              </a:buClr>
              <a:buFont typeface="Arial"/>
              <a:buChar char="•"/>
              <a:tabLst>
                <a:tab pos="354965" algn="l"/>
                <a:tab pos="355600" algn="l"/>
              </a:tabLst>
            </a:pPr>
            <a:r>
              <a:rPr spc="-5" dirty="0">
                <a:solidFill>
                  <a:srgbClr val="003864"/>
                </a:solidFill>
                <a:latin typeface="Calibri"/>
                <a:cs typeface="Calibri"/>
              </a:rPr>
              <a:t>Section </a:t>
            </a:r>
            <a:r>
              <a:rPr dirty="0">
                <a:solidFill>
                  <a:srgbClr val="003864"/>
                </a:solidFill>
                <a:latin typeface="Calibri"/>
                <a:cs typeface="Calibri"/>
              </a:rPr>
              <a:t>3 - </a:t>
            </a:r>
            <a:r>
              <a:rPr spc="-5" dirty="0">
                <a:solidFill>
                  <a:srgbClr val="003864"/>
                </a:solidFill>
                <a:latin typeface="Calibri"/>
                <a:cs typeface="Calibri"/>
              </a:rPr>
              <a:t>The </a:t>
            </a:r>
            <a:r>
              <a:rPr spc="-25" dirty="0">
                <a:solidFill>
                  <a:srgbClr val="003864"/>
                </a:solidFill>
                <a:latin typeface="Calibri"/>
                <a:cs typeface="Calibri"/>
              </a:rPr>
              <a:t>“Total </a:t>
            </a:r>
            <a:r>
              <a:rPr spc="-15" dirty="0">
                <a:solidFill>
                  <a:srgbClr val="003864"/>
                </a:solidFill>
                <a:latin typeface="Calibri"/>
                <a:cs typeface="Calibri"/>
              </a:rPr>
              <a:t>Reimbursement Requested” </a:t>
            </a:r>
            <a:r>
              <a:rPr spc="-5" dirty="0">
                <a:solidFill>
                  <a:srgbClr val="003864"/>
                </a:solidFill>
                <a:latin typeface="Calibri"/>
                <a:cs typeface="Calibri"/>
              </a:rPr>
              <a:t>(column </a:t>
            </a:r>
            <a:r>
              <a:rPr dirty="0">
                <a:solidFill>
                  <a:srgbClr val="003864"/>
                </a:solidFill>
                <a:latin typeface="Calibri"/>
                <a:cs typeface="Calibri"/>
              </a:rPr>
              <a:t>D) </a:t>
            </a:r>
            <a:r>
              <a:rPr spc="-5" dirty="0">
                <a:solidFill>
                  <a:srgbClr val="003864"/>
                </a:solidFill>
                <a:latin typeface="Calibri"/>
                <a:cs typeface="Calibri"/>
              </a:rPr>
              <a:t>of </a:t>
            </a:r>
            <a:r>
              <a:rPr dirty="0">
                <a:solidFill>
                  <a:srgbClr val="003864"/>
                </a:solidFill>
                <a:latin typeface="Calibri"/>
                <a:cs typeface="Calibri"/>
              </a:rPr>
              <a:t>the </a:t>
            </a:r>
            <a:r>
              <a:rPr spc="-10" dirty="0">
                <a:solidFill>
                  <a:srgbClr val="003864"/>
                </a:solidFill>
                <a:latin typeface="Calibri"/>
                <a:cs typeface="Calibri"/>
              </a:rPr>
              <a:t>previous  month </a:t>
            </a:r>
            <a:r>
              <a:rPr u="heavy" spc="-10" dirty="0">
                <a:solidFill>
                  <a:srgbClr val="003864"/>
                </a:solidFill>
                <a:uFill>
                  <a:solidFill>
                    <a:srgbClr val="003864"/>
                  </a:solidFill>
                </a:uFill>
                <a:latin typeface="Calibri"/>
                <a:cs typeface="Calibri"/>
              </a:rPr>
              <a:t>must</a:t>
            </a:r>
            <a:r>
              <a:rPr spc="-10" dirty="0">
                <a:solidFill>
                  <a:srgbClr val="003864"/>
                </a:solidFill>
                <a:latin typeface="Calibri"/>
                <a:cs typeface="Calibri"/>
              </a:rPr>
              <a:t> </a:t>
            </a:r>
            <a:r>
              <a:rPr spc="-5" dirty="0">
                <a:solidFill>
                  <a:srgbClr val="003864"/>
                </a:solidFill>
                <a:latin typeface="Calibri"/>
                <a:cs typeface="Calibri"/>
              </a:rPr>
              <a:t>carry </a:t>
            </a:r>
            <a:r>
              <a:rPr spc="-15" dirty="0">
                <a:solidFill>
                  <a:srgbClr val="003864"/>
                </a:solidFill>
                <a:latin typeface="Calibri"/>
                <a:cs typeface="Calibri"/>
              </a:rPr>
              <a:t>over </a:t>
            </a:r>
            <a:r>
              <a:rPr u="heavy" spc="-15" dirty="0">
                <a:solidFill>
                  <a:srgbClr val="003864"/>
                </a:solidFill>
                <a:uFill>
                  <a:solidFill>
                    <a:srgbClr val="003864"/>
                  </a:solidFill>
                </a:uFill>
                <a:latin typeface="Calibri"/>
                <a:cs typeface="Calibri"/>
              </a:rPr>
              <a:t>exactly</a:t>
            </a:r>
            <a:r>
              <a:rPr spc="-15" dirty="0">
                <a:solidFill>
                  <a:srgbClr val="003864"/>
                </a:solidFill>
                <a:latin typeface="Calibri"/>
                <a:cs typeface="Calibri"/>
              </a:rPr>
              <a:t> </a:t>
            </a:r>
            <a:r>
              <a:rPr spc="-10" dirty="0">
                <a:solidFill>
                  <a:srgbClr val="003864"/>
                </a:solidFill>
                <a:latin typeface="Calibri"/>
                <a:cs typeface="Calibri"/>
              </a:rPr>
              <a:t>to </a:t>
            </a:r>
            <a:r>
              <a:rPr dirty="0">
                <a:solidFill>
                  <a:srgbClr val="003864"/>
                </a:solidFill>
                <a:latin typeface="Calibri"/>
                <a:cs typeface="Calibri"/>
              </a:rPr>
              <a:t>the </a:t>
            </a:r>
            <a:r>
              <a:rPr spc="-10" dirty="0">
                <a:solidFill>
                  <a:srgbClr val="003864"/>
                </a:solidFill>
                <a:latin typeface="Calibri"/>
                <a:cs typeface="Calibri"/>
              </a:rPr>
              <a:t>“Previous </a:t>
            </a:r>
            <a:r>
              <a:rPr spc="-15" dirty="0">
                <a:solidFill>
                  <a:srgbClr val="003864"/>
                </a:solidFill>
                <a:latin typeface="Calibri"/>
                <a:cs typeface="Calibri"/>
              </a:rPr>
              <a:t>Reimbursement </a:t>
            </a:r>
            <a:r>
              <a:rPr spc="-5" dirty="0">
                <a:solidFill>
                  <a:srgbClr val="003864"/>
                </a:solidFill>
                <a:latin typeface="Calibri"/>
                <a:cs typeface="Calibri"/>
              </a:rPr>
              <a:t>Request” (column B) of </a:t>
            </a:r>
            <a:r>
              <a:rPr dirty="0">
                <a:solidFill>
                  <a:srgbClr val="003864"/>
                </a:solidFill>
                <a:latin typeface="Calibri"/>
                <a:cs typeface="Calibri"/>
              </a:rPr>
              <a:t>the </a:t>
            </a:r>
            <a:r>
              <a:rPr spc="-10" dirty="0">
                <a:solidFill>
                  <a:srgbClr val="003864"/>
                </a:solidFill>
                <a:latin typeface="Calibri"/>
                <a:cs typeface="Calibri"/>
              </a:rPr>
              <a:t>current</a:t>
            </a:r>
            <a:r>
              <a:rPr spc="-5" dirty="0">
                <a:solidFill>
                  <a:srgbClr val="003864"/>
                </a:solidFill>
                <a:latin typeface="Calibri"/>
                <a:cs typeface="Calibri"/>
              </a:rPr>
              <a:t> month.</a:t>
            </a:r>
            <a:endParaRPr dirty="0">
              <a:latin typeface="Calibri"/>
              <a:cs typeface="Calibri"/>
            </a:endParaRPr>
          </a:p>
          <a:p>
            <a:pPr marL="355600" marR="1057910" indent="-342900">
              <a:lnSpc>
                <a:spcPct val="100000"/>
              </a:lnSpc>
              <a:spcBef>
                <a:spcPts val="1655"/>
              </a:spcBef>
              <a:buClr>
                <a:schemeClr val="accent3">
                  <a:lumMod val="75000"/>
                </a:schemeClr>
              </a:buClr>
              <a:buFont typeface="Arial"/>
              <a:buChar char="•"/>
              <a:tabLst>
                <a:tab pos="354965" algn="l"/>
                <a:tab pos="355600" algn="l"/>
              </a:tabLst>
            </a:pPr>
            <a:r>
              <a:rPr spc="-5" dirty="0">
                <a:solidFill>
                  <a:srgbClr val="003864"/>
                </a:solidFill>
                <a:latin typeface="Calibri"/>
                <a:cs typeface="Calibri"/>
              </a:rPr>
              <a:t>Section </a:t>
            </a:r>
            <a:r>
              <a:rPr dirty="0">
                <a:solidFill>
                  <a:srgbClr val="003864"/>
                </a:solidFill>
                <a:latin typeface="Calibri"/>
                <a:cs typeface="Calibri"/>
              </a:rPr>
              <a:t>3 - </a:t>
            </a:r>
            <a:r>
              <a:rPr spc="-5" dirty="0">
                <a:solidFill>
                  <a:srgbClr val="003864"/>
                </a:solidFill>
                <a:latin typeface="Calibri"/>
                <a:cs typeface="Calibri"/>
              </a:rPr>
              <a:t>Input </a:t>
            </a:r>
            <a:r>
              <a:rPr dirty="0">
                <a:solidFill>
                  <a:srgbClr val="003864"/>
                </a:solidFill>
                <a:latin typeface="Calibri"/>
                <a:cs typeface="Calibri"/>
              </a:rPr>
              <a:t>the </a:t>
            </a:r>
            <a:r>
              <a:rPr spc="-10" dirty="0">
                <a:solidFill>
                  <a:srgbClr val="003864"/>
                </a:solidFill>
                <a:latin typeface="Calibri"/>
                <a:cs typeface="Calibri"/>
              </a:rPr>
              <a:t>expenditures </a:t>
            </a:r>
            <a:r>
              <a:rPr spc="-20" dirty="0">
                <a:solidFill>
                  <a:srgbClr val="003864"/>
                </a:solidFill>
                <a:latin typeface="Calibri"/>
                <a:cs typeface="Calibri"/>
              </a:rPr>
              <a:t>for </a:t>
            </a:r>
            <a:r>
              <a:rPr dirty="0">
                <a:solidFill>
                  <a:srgbClr val="003864"/>
                </a:solidFill>
                <a:latin typeface="Calibri"/>
                <a:cs typeface="Calibri"/>
              </a:rPr>
              <a:t>the </a:t>
            </a:r>
            <a:r>
              <a:rPr spc="-10" dirty="0">
                <a:solidFill>
                  <a:srgbClr val="003864"/>
                </a:solidFill>
                <a:latin typeface="Calibri"/>
                <a:cs typeface="Calibri"/>
              </a:rPr>
              <a:t>requested </a:t>
            </a:r>
            <a:r>
              <a:rPr spc="-5" dirty="0">
                <a:solidFill>
                  <a:srgbClr val="003864"/>
                </a:solidFill>
                <a:latin typeface="Calibri"/>
                <a:cs typeface="Calibri"/>
              </a:rPr>
              <a:t>period </a:t>
            </a:r>
            <a:r>
              <a:rPr spc="-15" dirty="0">
                <a:solidFill>
                  <a:srgbClr val="003864"/>
                </a:solidFill>
                <a:latin typeface="Calibri"/>
                <a:cs typeface="Calibri"/>
              </a:rPr>
              <a:t>into </a:t>
            </a:r>
            <a:r>
              <a:rPr dirty="0">
                <a:solidFill>
                  <a:srgbClr val="003864"/>
                </a:solidFill>
                <a:latin typeface="Calibri"/>
                <a:cs typeface="Calibri"/>
              </a:rPr>
              <a:t>the  </a:t>
            </a:r>
            <a:r>
              <a:rPr spc="-10" dirty="0">
                <a:solidFill>
                  <a:srgbClr val="003864"/>
                </a:solidFill>
                <a:latin typeface="Calibri"/>
                <a:cs typeface="Calibri"/>
              </a:rPr>
              <a:t>“Reimbursement </a:t>
            </a:r>
            <a:r>
              <a:rPr spc="-15" dirty="0">
                <a:solidFill>
                  <a:srgbClr val="003864"/>
                </a:solidFill>
                <a:latin typeface="Calibri"/>
                <a:cs typeface="Calibri"/>
              </a:rPr>
              <a:t>Requested </a:t>
            </a:r>
            <a:r>
              <a:rPr spc="-5" dirty="0">
                <a:solidFill>
                  <a:srgbClr val="003864"/>
                </a:solidFill>
                <a:latin typeface="Calibri"/>
                <a:cs typeface="Calibri"/>
              </a:rPr>
              <a:t>this </a:t>
            </a:r>
            <a:r>
              <a:rPr spc="-10" dirty="0">
                <a:solidFill>
                  <a:srgbClr val="003864"/>
                </a:solidFill>
                <a:latin typeface="Calibri"/>
                <a:cs typeface="Calibri"/>
              </a:rPr>
              <a:t>Period” </a:t>
            </a:r>
            <a:r>
              <a:rPr spc="-5" dirty="0">
                <a:solidFill>
                  <a:srgbClr val="003864"/>
                </a:solidFill>
                <a:latin typeface="Calibri"/>
                <a:cs typeface="Calibri"/>
              </a:rPr>
              <a:t>(Column C) of </a:t>
            </a:r>
            <a:r>
              <a:rPr dirty="0">
                <a:solidFill>
                  <a:srgbClr val="003864"/>
                </a:solidFill>
                <a:latin typeface="Calibri"/>
                <a:cs typeface="Calibri"/>
              </a:rPr>
              <a:t>the</a:t>
            </a:r>
            <a:r>
              <a:rPr spc="105" dirty="0">
                <a:solidFill>
                  <a:srgbClr val="003864"/>
                </a:solidFill>
                <a:latin typeface="Calibri"/>
                <a:cs typeface="Calibri"/>
              </a:rPr>
              <a:t> </a:t>
            </a:r>
            <a:r>
              <a:rPr dirty="0">
                <a:solidFill>
                  <a:srgbClr val="003864"/>
                </a:solidFill>
                <a:latin typeface="Calibri"/>
                <a:cs typeface="Calibri"/>
              </a:rPr>
              <a:t>RPR.</a:t>
            </a:r>
            <a:endParaRPr dirty="0">
              <a:latin typeface="Calibri"/>
              <a:cs typeface="Calibri"/>
            </a:endParaRPr>
          </a:p>
          <a:p>
            <a:pPr marL="355600" marR="335280" indent="-342900">
              <a:lnSpc>
                <a:spcPct val="100000"/>
              </a:lnSpc>
              <a:spcBef>
                <a:spcPts val="1655"/>
              </a:spcBef>
              <a:buClr>
                <a:schemeClr val="accent3">
                  <a:lumMod val="75000"/>
                </a:schemeClr>
              </a:buClr>
              <a:buFont typeface="Arial"/>
              <a:buChar char="•"/>
              <a:tabLst>
                <a:tab pos="354965" algn="l"/>
                <a:tab pos="355600" algn="l"/>
              </a:tabLst>
            </a:pPr>
            <a:r>
              <a:rPr spc="-5" dirty="0">
                <a:solidFill>
                  <a:srgbClr val="003864"/>
                </a:solidFill>
                <a:latin typeface="Calibri"/>
                <a:cs typeface="Calibri"/>
              </a:rPr>
              <a:t>Section </a:t>
            </a:r>
            <a:r>
              <a:rPr dirty="0">
                <a:solidFill>
                  <a:srgbClr val="003864"/>
                </a:solidFill>
                <a:latin typeface="Calibri"/>
                <a:cs typeface="Calibri"/>
              </a:rPr>
              <a:t>3 - No </a:t>
            </a:r>
            <a:r>
              <a:rPr spc="-5" dirty="0">
                <a:solidFill>
                  <a:srgbClr val="003864"/>
                </a:solidFill>
                <a:latin typeface="Calibri"/>
                <a:cs typeface="Calibri"/>
              </a:rPr>
              <a:t>entry is needed </a:t>
            </a:r>
            <a:r>
              <a:rPr spc="-20" dirty="0">
                <a:solidFill>
                  <a:srgbClr val="003864"/>
                </a:solidFill>
                <a:latin typeface="Calibri"/>
                <a:cs typeface="Calibri"/>
              </a:rPr>
              <a:t>for </a:t>
            </a:r>
            <a:r>
              <a:rPr dirty="0">
                <a:solidFill>
                  <a:srgbClr val="003864"/>
                </a:solidFill>
                <a:latin typeface="Calibri"/>
                <a:cs typeface="Calibri"/>
              </a:rPr>
              <a:t>the </a:t>
            </a:r>
            <a:r>
              <a:rPr spc="-25" dirty="0">
                <a:solidFill>
                  <a:srgbClr val="003864"/>
                </a:solidFill>
                <a:latin typeface="Calibri"/>
                <a:cs typeface="Calibri"/>
              </a:rPr>
              <a:t>“Total </a:t>
            </a:r>
            <a:r>
              <a:rPr spc="-15" dirty="0">
                <a:solidFill>
                  <a:srgbClr val="003864"/>
                </a:solidFill>
                <a:latin typeface="Calibri"/>
                <a:cs typeface="Calibri"/>
              </a:rPr>
              <a:t>Reimbursement Requested”  </a:t>
            </a:r>
            <a:r>
              <a:rPr spc="-5" dirty="0">
                <a:solidFill>
                  <a:srgbClr val="003864"/>
                </a:solidFill>
                <a:latin typeface="Calibri"/>
                <a:cs typeface="Calibri"/>
              </a:rPr>
              <a:t>(column </a:t>
            </a:r>
            <a:r>
              <a:rPr dirty="0">
                <a:solidFill>
                  <a:srgbClr val="003864"/>
                </a:solidFill>
                <a:latin typeface="Calibri"/>
                <a:cs typeface="Calibri"/>
              </a:rPr>
              <a:t>D) and the </a:t>
            </a:r>
            <a:r>
              <a:rPr spc="-30" dirty="0">
                <a:solidFill>
                  <a:srgbClr val="003864"/>
                </a:solidFill>
                <a:latin typeface="Calibri"/>
                <a:cs typeface="Calibri"/>
              </a:rPr>
              <a:t>“Available </a:t>
            </a:r>
            <a:r>
              <a:rPr spc="-5" dirty="0">
                <a:solidFill>
                  <a:srgbClr val="003864"/>
                </a:solidFill>
                <a:latin typeface="Calibri"/>
                <a:cs typeface="Calibri"/>
              </a:rPr>
              <a:t>Balance” (column E) because these columns  </a:t>
            </a:r>
            <a:r>
              <a:rPr spc="-15" dirty="0">
                <a:solidFill>
                  <a:srgbClr val="003864"/>
                </a:solidFill>
                <a:latin typeface="Calibri"/>
                <a:cs typeface="Calibri"/>
              </a:rPr>
              <a:t>have </a:t>
            </a:r>
            <a:r>
              <a:rPr spc="-10" dirty="0">
                <a:solidFill>
                  <a:srgbClr val="003864"/>
                </a:solidFill>
                <a:latin typeface="Calibri"/>
                <a:cs typeface="Calibri"/>
              </a:rPr>
              <a:t>formulas </a:t>
            </a:r>
            <a:r>
              <a:rPr dirty="0">
                <a:solidFill>
                  <a:srgbClr val="003864"/>
                </a:solidFill>
                <a:latin typeface="Calibri"/>
                <a:cs typeface="Calibri"/>
              </a:rPr>
              <a:t>and </a:t>
            </a:r>
            <a:r>
              <a:rPr spc="-5" dirty="0">
                <a:solidFill>
                  <a:srgbClr val="003864"/>
                </a:solidFill>
                <a:latin typeface="Calibri"/>
                <a:cs typeface="Calibri"/>
              </a:rPr>
              <a:t>will </a:t>
            </a:r>
            <a:r>
              <a:rPr spc="-10" dirty="0">
                <a:solidFill>
                  <a:srgbClr val="003864"/>
                </a:solidFill>
                <a:latin typeface="Calibri"/>
                <a:cs typeface="Calibri"/>
              </a:rPr>
              <a:t>automatically</a:t>
            </a:r>
            <a:r>
              <a:rPr spc="20" dirty="0">
                <a:solidFill>
                  <a:srgbClr val="003864"/>
                </a:solidFill>
                <a:latin typeface="Calibri"/>
                <a:cs typeface="Calibri"/>
              </a:rPr>
              <a:t> </a:t>
            </a:r>
            <a:r>
              <a:rPr spc="-10" dirty="0">
                <a:solidFill>
                  <a:srgbClr val="003864"/>
                </a:solidFill>
                <a:latin typeface="Calibri"/>
                <a:cs typeface="Calibri"/>
              </a:rPr>
              <a:t>populate.</a:t>
            </a:r>
            <a:endParaRPr dirty="0">
              <a:latin typeface="Calibri"/>
              <a:cs typeface="Calibri"/>
            </a:endParaRPr>
          </a:p>
          <a:p>
            <a:pPr marL="355600" indent="-342900">
              <a:lnSpc>
                <a:spcPct val="100000"/>
              </a:lnSpc>
              <a:spcBef>
                <a:spcPts val="1655"/>
              </a:spcBef>
              <a:buClr>
                <a:schemeClr val="accent3">
                  <a:lumMod val="75000"/>
                </a:schemeClr>
              </a:buClr>
              <a:buFont typeface="Arial"/>
              <a:buChar char="•"/>
              <a:tabLst>
                <a:tab pos="354965" algn="l"/>
                <a:tab pos="355600" algn="l"/>
              </a:tabLst>
            </a:pPr>
            <a:r>
              <a:rPr spc="-5" dirty="0">
                <a:solidFill>
                  <a:srgbClr val="003864"/>
                </a:solidFill>
                <a:latin typeface="Calibri"/>
                <a:cs typeface="Calibri"/>
              </a:rPr>
              <a:t>Section </a:t>
            </a:r>
            <a:r>
              <a:rPr dirty="0">
                <a:solidFill>
                  <a:srgbClr val="003864"/>
                </a:solidFill>
                <a:latin typeface="Calibri"/>
                <a:cs typeface="Calibri"/>
              </a:rPr>
              <a:t>5 </a:t>
            </a:r>
            <a:r>
              <a:rPr lang="en-US" dirty="0">
                <a:solidFill>
                  <a:srgbClr val="003864"/>
                </a:solidFill>
                <a:latin typeface="Calibri"/>
                <a:cs typeface="Calibri"/>
              </a:rPr>
              <a:t>–</a:t>
            </a:r>
            <a:r>
              <a:rPr dirty="0">
                <a:solidFill>
                  <a:srgbClr val="003864"/>
                </a:solidFill>
                <a:latin typeface="Calibri"/>
                <a:cs typeface="Calibri"/>
              </a:rPr>
              <a:t> </a:t>
            </a:r>
            <a:r>
              <a:rPr lang="en-US" spc="-5" dirty="0">
                <a:solidFill>
                  <a:srgbClr val="003864"/>
                </a:solidFill>
                <a:latin typeface="Calibri"/>
                <a:cs typeface="Calibri"/>
              </a:rPr>
              <a:t>An </a:t>
            </a:r>
            <a:r>
              <a:rPr u="sng" spc="-10" dirty="0">
                <a:solidFill>
                  <a:srgbClr val="003864"/>
                </a:solidFill>
                <a:latin typeface="Calibri"/>
                <a:cs typeface="Calibri"/>
              </a:rPr>
              <a:t>authorized</a:t>
            </a:r>
            <a:r>
              <a:rPr spc="-10" dirty="0">
                <a:solidFill>
                  <a:srgbClr val="003864"/>
                </a:solidFill>
                <a:latin typeface="Calibri"/>
                <a:cs typeface="Calibri"/>
              </a:rPr>
              <a:t> </a:t>
            </a:r>
            <a:r>
              <a:rPr spc="-5" dirty="0">
                <a:solidFill>
                  <a:srgbClr val="003864"/>
                </a:solidFill>
                <a:latin typeface="Calibri"/>
                <a:cs typeface="Calibri"/>
              </a:rPr>
              <a:t>signer </a:t>
            </a:r>
            <a:r>
              <a:rPr lang="en-US" spc="-5" dirty="0">
                <a:solidFill>
                  <a:srgbClr val="003864"/>
                </a:solidFill>
                <a:latin typeface="Calibri"/>
                <a:cs typeface="Calibri"/>
              </a:rPr>
              <a:t>on file with DEED </a:t>
            </a:r>
            <a:r>
              <a:rPr spc="-10" dirty="0">
                <a:solidFill>
                  <a:srgbClr val="003864"/>
                </a:solidFill>
                <a:latin typeface="Calibri"/>
                <a:cs typeface="Calibri"/>
              </a:rPr>
              <a:t>must </a:t>
            </a:r>
            <a:r>
              <a:rPr spc="-5" dirty="0">
                <a:solidFill>
                  <a:srgbClr val="003864"/>
                </a:solidFill>
                <a:latin typeface="Calibri"/>
                <a:cs typeface="Calibri"/>
              </a:rPr>
              <a:t>sign, </a:t>
            </a:r>
            <a:r>
              <a:rPr spc="-10" dirty="0">
                <a:solidFill>
                  <a:srgbClr val="003864"/>
                </a:solidFill>
                <a:latin typeface="Calibri"/>
                <a:cs typeface="Calibri"/>
              </a:rPr>
              <a:t>date, </a:t>
            </a:r>
            <a:r>
              <a:rPr dirty="0">
                <a:solidFill>
                  <a:srgbClr val="003864"/>
                </a:solidFill>
                <a:latin typeface="Calibri"/>
                <a:cs typeface="Calibri"/>
              </a:rPr>
              <a:t>and </a:t>
            </a:r>
            <a:r>
              <a:rPr spc="-15" dirty="0">
                <a:solidFill>
                  <a:srgbClr val="003864"/>
                </a:solidFill>
                <a:latin typeface="Calibri"/>
                <a:cs typeface="Calibri"/>
              </a:rPr>
              <a:t>enter </a:t>
            </a:r>
            <a:r>
              <a:rPr spc="-5" dirty="0">
                <a:solidFill>
                  <a:srgbClr val="003864"/>
                </a:solidFill>
                <a:latin typeface="Calibri"/>
                <a:cs typeface="Calibri"/>
              </a:rPr>
              <a:t>their</a:t>
            </a:r>
            <a:r>
              <a:rPr spc="90" dirty="0">
                <a:solidFill>
                  <a:srgbClr val="003864"/>
                </a:solidFill>
                <a:latin typeface="Calibri"/>
                <a:cs typeface="Calibri"/>
              </a:rPr>
              <a:t> </a:t>
            </a:r>
            <a:r>
              <a:rPr spc="-5" dirty="0">
                <a:solidFill>
                  <a:srgbClr val="003864"/>
                </a:solidFill>
                <a:latin typeface="Calibri"/>
                <a:cs typeface="Calibri"/>
              </a:rPr>
              <a:t>title.</a:t>
            </a:r>
            <a:endParaRPr dirty="0">
              <a:latin typeface="Calibri"/>
              <a:cs typeface="Calibri"/>
            </a:endParaRPr>
          </a:p>
          <a:p>
            <a:pPr marL="355600" marR="110489" indent="-342900">
              <a:lnSpc>
                <a:spcPct val="100000"/>
              </a:lnSpc>
              <a:spcBef>
                <a:spcPts val="505"/>
              </a:spcBef>
              <a:buClr>
                <a:schemeClr val="accent3">
                  <a:lumMod val="75000"/>
                </a:schemeClr>
              </a:buClr>
              <a:buFont typeface="Arial"/>
              <a:buChar char="•"/>
              <a:tabLst>
                <a:tab pos="354965" algn="l"/>
                <a:tab pos="355600" algn="l"/>
              </a:tabLst>
            </a:pPr>
            <a:r>
              <a:rPr spc="-5" dirty="0">
                <a:solidFill>
                  <a:srgbClr val="003864"/>
                </a:solidFill>
                <a:latin typeface="Calibri"/>
                <a:cs typeface="Calibri"/>
              </a:rPr>
              <a:t>The </a:t>
            </a:r>
            <a:r>
              <a:rPr spc="-10" dirty="0">
                <a:solidFill>
                  <a:srgbClr val="003864"/>
                </a:solidFill>
                <a:latin typeface="Calibri"/>
                <a:cs typeface="Calibri"/>
              </a:rPr>
              <a:t>completed </a:t>
            </a:r>
            <a:r>
              <a:rPr spc="-5" dirty="0">
                <a:solidFill>
                  <a:srgbClr val="003864"/>
                </a:solidFill>
                <a:latin typeface="Calibri"/>
                <a:cs typeface="Calibri"/>
              </a:rPr>
              <a:t>RPR </a:t>
            </a:r>
            <a:r>
              <a:rPr u="heavy" spc="-10" dirty="0">
                <a:solidFill>
                  <a:srgbClr val="003864"/>
                </a:solidFill>
                <a:uFill>
                  <a:solidFill>
                    <a:srgbClr val="003864"/>
                  </a:solidFill>
                </a:uFill>
                <a:latin typeface="Calibri"/>
                <a:cs typeface="Calibri"/>
              </a:rPr>
              <a:t>must</a:t>
            </a:r>
            <a:r>
              <a:rPr spc="-10" dirty="0">
                <a:solidFill>
                  <a:srgbClr val="003864"/>
                </a:solidFill>
                <a:latin typeface="Calibri"/>
                <a:cs typeface="Calibri"/>
              </a:rPr>
              <a:t> </a:t>
            </a:r>
            <a:r>
              <a:rPr dirty="0">
                <a:solidFill>
                  <a:srgbClr val="003864"/>
                </a:solidFill>
                <a:latin typeface="Calibri"/>
                <a:cs typeface="Calibri"/>
              </a:rPr>
              <a:t>be </a:t>
            </a:r>
            <a:r>
              <a:rPr spc="-10" dirty="0">
                <a:solidFill>
                  <a:srgbClr val="003864"/>
                </a:solidFill>
                <a:latin typeface="Calibri"/>
                <a:cs typeface="Calibri"/>
              </a:rPr>
              <a:t>submitted to </a:t>
            </a:r>
            <a:r>
              <a:rPr dirty="0">
                <a:solidFill>
                  <a:srgbClr val="003864"/>
                </a:solidFill>
                <a:latin typeface="Calibri"/>
                <a:cs typeface="Calibri"/>
              </a:rPr>
              <a:t>the</a:t>
            </a:r>
            <a:r>
              <a:rPr dirty="0">
                <a:solidFill>
                  <a:srgbClr val="0000FF"/>
                </a:solidFill>
                <a:latin typeface="Calibri"/>
                <a:cs typeface="Calibri"/>
              </a:rPr>
              <a:t> </a:t>
            </a:r>
            <a:r>
              <a:rPr u="heavy" spc="-15" dirty="0">
                <a:solidFill>
                  <a:srgbClr val="0000FF"/>
                </a:solidFill>
                <a:uFill>
                  <a:solidFill>
                    <a:srgbClr val="0000FF"/>
                  </a:solidFill>
                </a:uFill>
                <a:latin typeface="Calibri"/>
                <a:cs typeface="Calibri"/>
                <a:hlinkClick r:id="rId2"/>
              </a:rPr>
              <a:t>DEED.FSR@state.mn.us</a:t>
            </a:r>
            <a:r>
              <a:rPr spc="-15" dirty="0">
                <a:solidFill>
                  <a:srgbClr val="0000FF"/>
                </a:solidFill>
                <a:latin typeface="Calibri"/>
                <a:cs typeface="Calibri"/>
                <a:hlinkClick r:id="rId2"/>
              </a:rPr>
              <a:t> </a:t>
            </a:r>
            <a:r>
              <a:rPr spc="-5" dirty="0">
                <a:solidFill>
                  <a:srgbClr val="003864"/>
                </a:solidFill>
                <a:latin typeface="Calibri"/>
                <a:cs typeface="Calibri"/>
              </a:rPr>
              <a:t>e-mail  </a:t>
            </a:r>
            <a:r>
              <a:rPr spc="-10" dirty="0">
                <a:solidFill>
                  <a:srgbClr val="003864"/>
                </a:solidFill>
                <a:latin typeface="Calibri"/>
                <a:cs typeface="Calibri"/>
              </a:rPr>
              <a:t>account </a:t>
            </a:r>
            <a:r>
              <a:rPr spc="-5" dirty="0">
                <a:solidFill>
                  <a:srgbClr val="003864"/>
                </a:solidFill>
                <a:latin typeface="Calibri"/>
                <a:cs typeface="Calibri"/>
              </a:rPr>
              <a:t>on or </a:t>
            </a:r>
            <a:r>
              <a:rPr spc="-20" dirty="0">
                <a:solidFill>
                  <a:srgbClr val="003864"/>
                </a:solidFill>
                <a:latin typeface="Calibri"/>
                <a:cs typeface="Calibri"/>
              </a:rPr>
              <a:t>before </a:t>
            </a:r>
            <a:r>
              <a:rPr dirty="0">
                <a:solidFill>
                  <a:srgbClr val="003864"/>
                </a:solidFill>
                <a:latin typeface="Calibri"/>
                <a:cs typeface="Calibri"/>
              </a:rPr>
              <a:t>the </a:t>
            </a:r>
            <a:r>
              <a:rPr spc="-5" dirty="0">
                <a:solidFill>
                  <a:srgbClr val="003864"/>
                </a:solidFill>
                <a:latin typeface="Calibri"/>
                <a:cs typeface="Calibri"/>
              </a:rPr>
              <a:t>20</a:t>
            </a:r>
            <a:r>
              <a:rPr spc="-7" baseline="25793" dirty="0">
                <a:solidFill>
                  <a:srgbClr val="003864"/>
                </a:solidFill>
                <a:latin typeface="Calibri"/>
                <a:cs typeface="Calibri"/>
              </a:rPr>
              <a:t>th </a:t>
            </a:r>
            <a:r>
              <a:rPr spc="-5" dirty="0">
                <a:solidFill>
                  <a:srgbClr val="003864"/>
                </a:solidFill>
                <a:latin typeface="Calibri"/>
                <a:cs typeface="Calibri"/>
              </a:rPr>
              <a:t>of </a:t>
            </a:r>
            <a:r>
              <a:rPr dirty="0">
                <a:solidFill>
                  <a:srgbClr val="003864"/>
                </a:solidFill>
                <a:latin typeface="Calibri"/>
                <a:cs typeface="Calibri"/>
              </a:rPr>
              <a:t>the </a:t>
            </a:r>
            <a:r>
              <a:rPr spc="-10" dirty="0">
                <a:solidFill>
                  <a:srgbClr val="003864"/>
                </a:solidFill>
                <a:latin typeface="Calibri"/>
                <a:cs typeface="Calibri"/>
              </a:rPr>
              <a:t>month </a:t>
            </a:r>
            <a:r>
              <a:rPr spc="-20" dirty="0">
                <a:solidFill>
                  <a:srgbClr val="003864"/>
                </a:solidFill>
                <a:latin typeface="Calibri"/>
                <a:cs typeface="Calibri"/>
              </a:rPr>
              <a:t>for </a:t>
            </a:r>
            <a:r>
              <a:rPr dirty="0">
                <a:solidFill>
                  <a:srgbClr val="003864"/>
                </a:solidFill>
                <a:latin typeface="Calibri"/>
                <a:cs typeface="Calibri"/>
              </a:rPr>
              <a:t>the </a:t>
            </a:r>
            <a:r>
              <a:rPr spc="-10" dirty="0">
                <a:solidFill>
                  <a:srgbClr val="003864"/>
                </a:solidFill>
                <a:latin typeface="Calibri"/>
                <a:cs typeface="Calibri"/>
              </a:rPr>
              <a:t>previous</a:t>
            </a:r>
            <a:r>
              <a:rPr spc="-45" dirty="0">
                <a:solidFill>
                  <a:srgbClr val="003864"/>
                </a:solidFill>
                <a:latin typeface="Calibri"/>
                <a:cs typeface="Calibri"/>
              </a:rPr>
              <a:t> </a:t>
            </a:r>
            <a:r>
              <a:rPr spc="-5" dirty="0">
                <a:solidFill>
                  <a:srgbClr val="003864"/>
                </a:solidFill>
                <a:latin typeface="Calibri"/>
                <a:cs typeface="Calibri"/>
              </a:rPr>
              <a:t>month.</a:t>
            </a:r>
            <a:endParaRPr dirty="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Mistakes</a:t>
            </a:r>
          </a:p>
        </p:txBody>
      </p:sp>
      <p:sp>
        <p:nvSpPr>
          <p:cNvPr id="3" name="Content Placeholder 2"/>
          <p:cNvSpPr>
            <a:spLocks noGrp="1"/>
          </p:cNvSpPr>
          <p:nvPr>
            <p:ph idx="1"/>
          </p:nvPr>
        </p:nvSpPr>
        <p:spPr>
          <a:xfrm>
            <a:off x="457200" y="1905000"/>
            <a:ext cx="8229600" cy="4978667"/>
          </a:xfrm>
        </p:spPr>
        <p:txBody>
          <a:bodyPr/>
          <a:lstStyle/>
          <a:p>
            <a:pPr>
              <a:buClr>
                <a:schemeClr val="accent3">
                  <a:lumMod val="75000"/>
                </a:schemeClr>
              </a:buClr>
            </a:pPr>
            <a:r>
              <a:rPr lang="en-US" dirty="0"/>
              <a:t>Dates</a:t>
            </a:r>
          </a:p>
          <a:p>
            <a:pPr>
              <a:buClr>
                <a:schemeClr val="accent3">
                  <a:lumMod val="75000"/>
                </a:schemeClr>
              </a:buClr>
            </a:pPr>
            <a:r>
              <a:rPr lang="en-US" dirty="0"/>
              <a:t>Cumulative carry over amount</a:t>
            </a:r>
          </a:p>
          <a:p>
            <a:pPr>
              <a:buClr>
                <a:schemeClr val="accent3">
                  <a:lumMod val="75000"/>
                </a:schemeClr>
              </a:buClr>
            </a:pPr>
            <a:r>
              <a:rPr lang="en-US" dirty="0"/>
              <a:t>Rounding issues</a:t>
            </a:r>
          </a:p>
          <a:p>
            <a:pPr>
              <a:buClr>
                <a:schemeClr val="accent3">
                  <a:lumMod val="75000"/>
                </a:schemeClr>
              </a:buClr>
            </a:pPr>
            <a:r>
              <a:rPr lang="en-US" dirty="0"/>
              <a:t>Preparer and approver cannot be same person</a:t>
            </a:r>
          </a:p>
          <a:p>
            <a:pPr>
              <a:buClr>
                <a:schemeClr val="accent3">
                  <a:lumMod val="75000"/>
                </a:schemeClr>
              </a:buClr>
            </a:pPr>
            <a:r>
              <a:rPr lang="en-US" dirty="0"/>
              <a:t>Signature authority not on file or out of date</a:t>
            </a:r>
          </a:p>
          <a:p>
            <a:pPr>
              <a:buClr>
                <a:schemeClr val="accent3">
                  <a:lumMod val="75000"/>
                </a:schemeClr>
              </a:buClr>
            </a:pPr>
            <a:r>
              <a:rPr lang="en-US" dirty="0"/>
              <a:t>Mathematical/formula errors </a:t>
            </a:r>
          </a:p>
          <a:p>
            <a:pPr>
              <a:buClr>
                <a:schemeClr val="accent3">
                  <a:lumMod val="75000"/>
                </a:schemeClr>
              </a:buClr>
            </a:pPr>
            <a:r>
              <a:rPr lang="en-US" dirty="0"/>
              <a:t>Incorrect reimbursement period</a:t>
            </a:r>
          </a:p>
          <a:p>
            <a:pPr marL="0" indent="0">
              <a:buClr>
                <a:schemeClr val="accent3">
                  <a:lumMod val="75000"/>
                </a:schemeClr>
              </a:buClr>
              <a:buNone/>
            </a:pPr>
            <a:endParaRPr lang="en-US" dirty="0"/>
          </a:p>
          <a:p>
            <a:pPr>
              <a:buClr>
                <a:schemeClr val="accent3">
                  <a:lumMod val="75000"/>
                </a:schemeClr>
              </a:buClr>
            </a:pPr>
            <a:endParaRPr lang="en-US" dirty="0"/>
          </a:p>
          <a:p>
            <a:pPr marL="0" indent="0" algn="ctr">
              <a:buNone/>
            </a:pPr>
            <a:endParaRPr lang="en-US" dirty="0"/>
          </a:p>
        </p:txBody>
      </p:sp>
    </p:spTree>
    <p:extLst>
      <p:ext uri="{BB962C8B-B14F-4D97-AF65-F5344CB8AC3E}">
        <p14:creationId xmlns:p14="http://schemas.microsoft.com/office/powerpoint/2010/main" val="1040465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Documentation</a:t>
            </a:r>
          </a:p>
        </p:txBody>
      </p:sp>
      <p:sp>
        <p:nvSpPr>
          <p:cNvPr id="3" name="Content Placeholder 2"/>
          <p:cNvSpPr>
            <a:spLocks noGrp="1"/>
          </p:cNvSpPr>
          <p:nvPr>
            <p:ph idx="1"/>
          </p:nvPr>
        </p:nvSpPr>
        <p:spPr>
          <a:xfrm>
            <a:off x="457200" y="1905000"/>
            <a:ext cx="8229600" cy="4978667"/>
          </a:xfrm>
        </p:spPr>
        <p:txBody>
          <a:bodyPr/>
          <a:lstStyle/>
          <a:p>
            <a:pPr>
              <a:buClr>
                <a:schemeClr val="accent3">
                  <a:lumMod val="75000"/>
                </a:schemeClr>
              </a:buClr>
            </a:pPr>
            <a:r>
              <a:rPr lang="en-US" dirty="0"/>
              <a:t>May be required, depending on risk assessment outcome or special conditions</a:t>
            </a:r>
          </a:p>
          <a:p>
            <a:pPr>
              <a:buClr>
                <a:schemeClr val="accent3">
                  <a:lumMod val="75000"/>
                </a:schemeClr>
              </a:buClr>
            </a:pPr>
            <a:r>
              <a:rPr lang="en-US" dirty="0"/>
              <a:t>If requested by DEED ETP staff</a:t>
            </a:r>
          </a:p>
          <a:p>
            <a:pPr>
              <a:buClr>
                <a:schemeClr val="accent3">
                  <a:lumMod val="75000"/>
                </a:schemeClr>
              </a:buClr>
            </a:pPr>
            <a:r>
              <a:rPr lang="en-US" dirty="0"/>
              <a:t>New grantees will be required to submit the general ledger for the first month of the contract to ensure understanding of fiscal requirements</a:t>
            </a:r>
          </a:p>
        </p:txBody>
      </p:sp>
    </p:spTree>
    <p:extLst>
      <p:ext uri="{BB962C8B-B14F-4D97-AF65-F5344CB8AC3E}">
        <p14:creationId xmlns:p14="http://schemas.microsoft.com/office/powerpoint/2010/main" val="3608877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3857477"/>
            <a:ext cx="4191000" cy="566822"/>
          </a:xfrm>
          <a:prstGeom prst="rect">
            <a:avLst/>
          </a:prstGeom>
        </p:spPr>
        <p:txBody>
          <a:bodyPr vert="horz" wrap="square" lIns="0" tIns="12700" rIns="0" bIns="0" rtlCol="0">
            <a:spAutoFit/>
          </a:bodyPr>
          <a:lstStyle/>
          <a:p>
            <a:pPr marL="13335">
              <a:lnSpc>
                <a:spcPct val="100000"/>
              </a:lnSpc>
              <a:spcBef>
                <a:spcPts val="100"/>
              </a:spcBef>
            </a:pPr>
            <a:r>
              <a:rPr lang="en-US" spc="-15" dirty="0"/>
              <a:t>Grant Monitoring</a:t>
            </a:r>
            <a:endParaRPr spc="-15" dirty="0"/>
          </a:p>
        </p:txBody>
      </p:sp>
    </p:spTree>
    <p:extLst>
      <p:ext uri="{BB962C8B-B14F-4D97-AF65-F5344CB8AC3E}">
        <p14:creationId xmlns:p14="http://schemas.microsoft.com/office/powerpoint/2010/main" val="1004080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4238" y="3857477"/>
            <a:ext cx="4815840" cy="574040"/>
          </a:xfrm>
          <a:prstGeom prst="rect">
            <a:avLst/>
          </a:prstGeom>
        </p:spPr>
        <p:txBody>
          <a:bodyPr vert="horz" wrap="square" lIns="0" tIns="12700" rIns="0" bIns="0" rtlCol="0">
            <a:spAutoFit/>
          </a:bodyPr>
          <a:lstStyle/>
          <a:p>
            <a:pPr marL="12700">
              <a:lnSpc>
                <a:spcPct val="100000"/>
              </a:lnSpc>
              <a:spcBef>
                <a:spcPts val="100"/>
              </a:spcBef>
            </a:pPr>
            <a:r>
              <a:rPr spc="-10" dirty="0"/>
              <a:t>Cost </a:t>
            </a:r>
            <a:r>
              <a:rPr spc="-20" dirty="0"/>
              <a:t>Category</a:t>
            </a:r>
            <a:r>
              <a:rPr spc="-45" dirty="0"/>
              <a:t> </a:t>
            </a:r>
            <a:r>
              <a:rPr spc="-5" dirty="0"/>
              <a:t>Definitions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997456"/>
            <a:ext cx="5864860" cy="4985339"/>
          </a:xfrm>
          <a:prstGeom prst="rect">
            <a:avLst/>
          </a:prstGeom>
        </p:spPr>
        <p:txBody>
          <a:bodyPr vert="horz" wrap="square" lIns="0" tIns="85725" rIns="0" bIns="0" rtlCol="0">
            <a:spAutoFit/>
          </a:bodyPr>
          <a:lstStyle/>
          <a:p>
            <a:pPr marL="812800" lvl="1" indent="-342900">
              <a:spcBef>
                <a:spcPts val="675"/>
              </a:spcBef>
              <a:buClr>
                <a:schemeClr val="accent3">
                  <a:lumMod val="75000"/>
                </a:schemeClr>
              </a:buClr>
              <a:buFont typeface="Arial" panose="020B0604020202020204" pitchFamily="34" charset="0"/>
              <a:buChar char="•"/>
              <a:tabLst>
                <a:tab pos="354965" algn="l"/>
                <a:tab pos="355600" algn="l"/>
              </a:tabLst>
            </a:pPr>
            <a:r>
              <a:rPr lang="en-US" sz="2000" dirty="0">
                <a:solidFill>
                  <a:schemeClr val="tx2"/>
                </a:solidFill>
                <a:latin typeface="Calibri"/>
                <a:cs typeface="Calibri"/>
              </a:rPr>
              <a:t>Risk Assessment-required for grants over $25,000</a:t>
            </a:r>
          </a:p>
          <a:p>
            <a:pPr marL="812800" lvl="1" indent="-342900">
              <a:spcBef>
                <a:spcPts val="675"/>
              </a:spcBef>
              <a:buClr>
                <a:schemeClr val="accent3">
                  <a:lumMod val="75000"/>
                </a:schemeClr>
              </a:buClr>
              <a:buFont typeface="Arial" panose="020B0604020202020204" pitchFamily="34" charset="0"/>
              <a:buChar char="•"/>
              <a:tabLst>
                <a:tab pos="354965" algn="l"/>
                <a:tab pos="355600" algn="l"/>
              </a:tabLst>
            </a:pPr>
            <a:r>
              <a:rPr lang="en-US" sz="2000" dirty="0">
                <a:solidFill>
                  <a:schemeClr val="tx2"/>
                </a:solidFill>
                <a:latin typeface="Calibri"/>
                <a:cs typeface="Calibri"/>
              </a:rPr>
              <a:t>Monitoring visit required for grants over $50,000. Involves:</a:t>
            </a:r>
          </a:p>
          <a:p>
            <a:pPr marL="1270000" lvl="2" indent="-342900">
              <a:spcBef>
                <a:spcPts val="675"/>
              </a:spcBef>
              <a:buClr>
                <a:schemeClr val="accent3">
                  <a:lumMod val="75000"/>
                </a:schemeClr>
              </a:buClr>
              <a:buFont typeface="Arial" panose="020B0604020202020204" pitchFamily="34" charset="0"/>
              <a:buChar char="•"/>
              <a:tabLst>
                <a:tab pos="354965" algn="l"/>
                <a:tab pos="355600" algn="l"/>
              </a:tabLst>
            </a:pPr>
            <a:r>
              <a:rPr lang="en-US" sz="2000" dirty="0">
                <a:solidFill>
                  <a:schemeClr val="tx2"/>
                </a:solidFill>
                <a:latin typeface="Calibri"/>
                <a:cs typeface="Calibri"/>
              </a:rPr>
              <a:t>Participant file review</a:t>
            </a:r>
          </a:p>
          <a:p>
            <a:pPr marL="1270000" lvl="2" indent="-342900">
              <a:spcBef>
                <a:spcPts val="675"/>
              </a:spcBef>
              <a:buClr>
                <a:schemeClr val="accent3">
                  <a:lumMod val="75000"/>
                </a:schemeClr>
              </a:buClr>
              <a:buFont typeface="Arial" panose="020B0604020202020204" pitchFamily="34" charset="0"/>
              <a:buChar char="•"/>
              <a:tabLst>
                <a:tab pos="354965" algn="l"/>
                <a:tab pos="355600" algn="l"/>
              </a:tabLst>
            </a:pPr>
            <a:r>
              <a:rPr lang="en-US" sz="2000" dirty="0">
                <a:solidFill>
                  <a:schemeClr val="tx2"/>
                </a:solidFill>
                <a:latin typeface="Calibri"/>
                <a:cs typeface="Calibri"/>
              </a:rPr>
              <a:t>Financial reconciliation</a:t>
            </a:r>
          </a:p>
          <a:p>
            <a:pPr marL="1270000" lvl="2" indent="-342900">
              <a:spcBef>
                <a:spcPts val="675"/>
              </a:spcBef>
              <a:buClr>
                <a:schemeClr val="accent3">
                  <a:lumMod val="75000"/>
                </a:schemeClr>
              </a:buClr>
              <a:buFont typeface="Arial" panose="020B0604020202020204" pitchFamily="34" charset="0"/>
              <a:buChar char="•"/>
              <a:tabLst>
                <a:tab pos="354965" algn="l"/>
                <a:tab pos="355600" algn="l"/>
              </a:tabLst>
            </a:pPr>
            <a:r>
              <a:rPr lang="en-US" sz="2000" dirty="0">
                <a:solidFill>
                  <a:schemeClr val="tx2"/>
                </a:solidFill>
                <a:latin typeface="Calibri"/>
                <a:cs typeface="Calibri"/>
              </a:rPr>
              <a:t>Review of Workforce One data</a:t>
            </a:r>
          </a:p>
          <a:p>
            <a:pPr marL="1270000" lvl="2" indent="-342900">
              <a:spcBef>
                <a:spcPts val="675"/>
              </a:spcBef>
              <a:buClr>
                <a:schemeClr val="accent3">
                  <a:lumMod val="75000"/>
                </a:schemeClr>
              </a:buClr>
              <a:buFont typeface="Arial" panose="020B0604020202020204" pitchFamily="34" charset="0"/>
              <a:buChar char="•"/>
              <a:tabLst>
                <a:tab pos="354965" algn="l"/>
                <a:tab pos="355600" algn="l"/>
              </a:tabLst>
            </a:pPr>
            <a:r>
              <a:rPr lang="en-US" sz="2000" dirty="0">
                <a:solidFill>
                  <a:schemeClr val="tx2"/>
                </a:solidFill>
                <a:latin typeface="Calibri"/>
                <a:cs typeface="Calibri"/>
              </a:rPr>
              <a:t>Staff interview(s)</a:t>
            </a:r>
          </a:p>
          <a:p>
            <a:pPr marL="1270000" lvl="2" indent="-342900">
              <a:spcBef>
                <a:spcPts val="675"/>
              </a:spcBef>
              <a:buClr>
                <a:schemeClr val="accent3">
                  <a:lumMod val="75000"/>
                </a:schemeClr>
              </a:buClr>
              <a:buFont typeface="Arial" panose="020B0604020202020204" pitchFamily="34" charset="0"/>
              <a:buChar char="•"/>
              <a:tabLst>
                <a:tab pos="354965" algn="l"/>
                <a:tab pos="355600" algn="l"/>
              </a:tabLst>
            </a:pPr>
            <a:r>
              <a:rPr lang="en-US" sz="2000" dirty="0">
                <a:solidFill>
                  <a:schemeClr val="tx2"/>
                </a:solidFill>
                <a:latin typeface="Calibri"/>
                <a:cs typeface="Calibri"/>
              </a:rPr>
              <a:t>Program performance/expenditures</a:t>
            </a:r>
          </a:p>
          <a:p>
            <a:pPr marL="1270000" lvl="2" indent="-342900">
              <a:spcBef>
                <a:spcPts val="675"/>
              </a:spcBef>
              <a:buClr>
                <a:schemeClr val="accent3">
                  <a:lumMod val="75000"/>
                </a:schemeClr>
              </a:buClr>
              <a:buFont typeface="Arial" panose="020B0604020202020204" pitchFamily="34" charset="0"/>
              <a:buChar char="•"/>
              <a:tabLst>
                <a:tab pos="354965" algn="l"/>
                <a:tab pos="355600" algn="l"/>
              </a:tabLst>
            </a:pPr>
            <a:r>
              <a:rPr lang="en-US" sz="2000" dirty="0">
                <a:solidFill>
                  <a:schemeClr val="tx2"/>
                </a:solidFill>
                <a:latin typeface="Calibri"/>
                <a:cs typeface="Calibri"/>
              </a:rPr>
              <a:t>Monitoring report</a:t>
            </a:r>
          </a:p>
          <a:p>
            <a:pPr marL="1270000" lvl="2" indent="-342900">
              <a:spcBef>
                <a:spcPts val="675"/>
              </a:spcBef>
              <a:buClr>
                <a:schemeClr val="accent3">
                  <a:lumMod val="75000"/>
                </a:schemeClr>
              </a:buClr>
              <a:buFont typeface="Arial" panose="020B0604020202020204" pitchFamily="34" charset="0"/>
              <a:buChar char="•"/>
              <a:tabLst>
                <a:tab pos="354965" algn="l"/>
                <a:tab pos="355600" algn="l"/>
              </a:tabLst>
            </a:pPr>
            <a:r>
              <a:rPr lang="en-US" sz="2000" dirty="0">
                <a:solidFill>
                  <a:schemeClr val="tx2"/>
                </a:solidFill>
                <a:latin typeface="Calibri"/>
                <a:cs typeface="Calibri"/>
              </a:rPr>
              <a:t>Technical assistance, if needed</a:t>
            </a:r>
          </a:p>
          <a:p>
            <a:pPr marL="812800" lvl="1" indent="-342900">
              <a:spcBef>
                <a:spcPts val="675"/>
              </a:spcBef>
              <a:buClr>
                <a:schemeClr val="accent3">
                  <a:lumMod val="75000"/>
                </a:schemeClr>
              </a:buClr>
              <a:buFont typeface="Arial" panose="020B0604020202020204" pitchFamily="34" charset="0"/>
              <a:buChar char="•"/>
              <a:tabLst>
                <a:tab pos="354965" algn="l"/>
                <a:tab pos="355600" algn="l"/>
              </a:tabLst>
            </a:pPr>
            <a:r>
              <a:rPr lang="en-US" sz="2000" dirty="0">
                <a:solidFill>
                  <a:schemeClr val="tx2"/>
                </a:solidFill>
                <a:latin typeface="Calibri"/>
                <a:cs typeface="Calibri"/>
              </a:rPr>
              <a:t>Annual monitoring if the grant is over $250,000.</a:t>
            </a:r>
          </a:p>
          <a:p>
            <a:pPr marL="812800" lvl="1" indent="-342900">
              <a:spcBef>
                <a:spcPts val="675"/>
              </a:spcBef>
              <a:buClr>
                <a:schemeClr val="accent3">
                  <a:lumMod val="75000"/>
                </a:schemeClr>
              </a:buClr>
              <a:buFont typeface="Arial" panose="020B0604020202020204" pitchFamily="34" charset="0"/>
              <a:buChar char="•"/>
              <a:tabLst>
                <a:tab pos="354965" algn="l"/>
                <a:tab pos="355600" algn="l"/>
              </a:tabLst>
            </a:pPr>
            <a:endParaRPr sz="2000" dirty="0">
              <a:latin typeface="Calibri"/>
              <a:cs typeface="Calibri"/>
            </a:endParaRPr>
          </a:p>
        </p:txBody>
      </p:sp>
      <p:sp>
        <p:nvSpPr>
          <p:cNvPr id="3" name="object 3"/>
          <p:cNvSpPr txBox="1">
            <a:spLocks noGrp="1"/>
          </p:cNvSpPr>
          <p:nvPr>
            <p:ph type="title"/>
          </p:nvPr>
        </p:nvSpPr>
        <p:spPr>
          <a:xfrm>
            <a:off x="520700" y="309840"/>
            <a:ext cx="6460490" cy="1036319"/>
          </a:xfrm>
          <a:prstGeom prst="rect">
            <a:avLst/>
          </a:prstGeom>
        </p:spPr>
        <p:txBody>
          <a:bodyPr vert="horz" wrap="square" lIns="0" tIns="12700" rIns="0" bIns="0" rtlCol="0">
            <a:spAutoFit/>
          </a:bodyPr>
          <a:lstStyle/>
          <a:p>
            <a:pPr marL="27940">
              <a:lnSpc>
                <a:spcPct val="100000"/>
              </a:lnSpc>
              <a:spcBef>
                <a:spcPts val="100"/>
              </a:spcBef>
            </a:pPr>
            <a:r>
              <a:rPr lang="en-US" sz="3300" spc="-25" dirty="0">
                <a:solidFill>
                  <a:srgbClr val="FFFFFF"/>
                </a:solidFill>
              </a:rPr>
              <a:t>Monitoring Requirements</a:t>
            </a:r>
            <a:endParaRPr sz="3300" dirty="0"/>
          </a:p>
          <a:p>
            <a:pPr marL="12700">
              <a:lnSpc>
                <a:spcPct val="100000"/>
              </a:lnSpc>
              <a:spcBef>
                <a:spcPts val="40"/>
              </a:spcBef>
            </a:pPr>
            <a:r>
              <a:rPr sz="3300" dirty="0">
                <a:solidFill>
                  <a:srgbClr val="FFFFFF"/>
                </a:solidFill>
              </a:rPr>
              <a:t>Office of </a:t>
            </a:r>
            <a:r>
              <a:rPr sz="3300" spc="-20" dirty="0">
                <a:solidFill>
                  <a:srgbClr val="FFFFFF"/>
                </a:solidFill>
              </a:rPr>
              <a:t>Grants </a:t>
            </a:r>
            <a:r>
              <a:rPr sz="3300" spc="-15" dirty="0">
                <a:solidFill>
                  <a:srgbClr val="FFFFFF"/>
                </a:solidFill>
              </a:rPr>
              <a:t>Management</a:t>
            </a:r>
            <a:r>
              <a:rPr sz="3300" spc="25" dirty="0">
                <a:solidFill>
                  <a:srgbClr val="FFFFFF"/>
                </a:solidFill>
              </a:rPr>
              <a:t> </a:t>
            </a:r>
            <a:r>
              <a:rPr sz="3300" spc="-5" dirty="0">
                <a:solidFill>
                  <a:srgbClr val="FFFFFF"/>
                </a:solidFill>
              </a:rPr>
              <a:t>(OGM)</a:t>
            </a:r>
            <a:endParaRPr sz="33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389664"/>
            <a:ext cx="7152005" cy="535403"/>
          </a:xfrm>
          <a:prstGeom prst="rect">
            <a:avLst/>
          </a:prstGeom>
        </p:spPr>
        <p:txBody>
          <a:bodyPr vert="horz" wrap="square" lIns="0" tIns="12065" rIns="0" bIns="0" rtlCol="0">
            <a:spAutoFit/>
          </a:bodyPr>
          <a:lstStyle/>
          <a:p>
            <a:pPr marL="12700" marR="5080">
              <a:lnSpc>
                <a:spcPct val="100000"/>
              </a:lnSpc>
              <a:spcBef>
                <a:spcPts val="95"/>
              </a:spcBef>
            </a:pPr>
            <a:r>
              <a:rPr lang="en-US" sz="3400" dirty="0">
                <a:solidFill>
                  <a:schemeClr val="bg1"/>
                </a:solidFill>
              </a:rPr>
              <a:t>Grant Monitoring</a:t>
            </a:r>
            <a:endParaRPr sz="3400" dirty="0">
              <a:solidFill>
                <a:schemeClr val="bg1"/>
              </a:solidFill>
            </a:endParaRPr>
          </a:p>
        </p:txBody>
      </p:sp>
      <p:sp>
        <p:nvSpPr>
          <p:cNvPr id="3" name="object 3"/>
          <p:cNvSpPr txBox="1"/>
          <p:nvPr/>
        </p:nvSpPr>
        <p:spPr>
          <a:xfrm>
            <a:off x="154939" y="2375663"/>
            <a:ext cx="8691880" cy="3770263"/>
          </a:xfrm>
          <a:prstGeom prst="rect">
            <a:avLst/>
          </a:prstGeom>
        </p:spPr>
        <p:txBody>
          <a:bodyPr vert="horz" wrap="square" lIns="0" tIns="12700" rIns="0" bIns="0" rtlCol="0">
            <a:spAutoFit/>
          </a:bodyPr>
          <a:lstStyle/>
          <a:p>
            <a:pPr marL="12700" marR="577850">
              <a:lnSpc>
                <a:spcPct val="100000"/>
              </a:lnSpc>
              <a:spcBef>
                <a:spcPts val="100"/>
              </a:spcBef>
              <a:buClr>
                <a:srgbClr val="9BBA58"/>
              </a:buClr>
              <a:tabLst>
                <a:tab pos="354965" algn="l"/>
                <a:tab pos="355600" algn="l"/>
              </a:tabLst>
            </a:pPr>
            <a:r>
              <a:rPr lang="en-US" sz="2400" dirty="0">
                <a:solidFill>
                  <a:schemeClr val="tx2"/>
                </a:solidFill>
                <a:latin typeface="Calibri"/>
                <a:cs typeface="Calibri"/>
              </a:rPr>
              <a:t>Monitoring visits:</a:t>
            </a:r>
          </a:p>
          <a:p>
            <a:pPr marL="355600" marR="577850" indent="-342900">
              <a:lnSpc>
                <a:spcPct val="100000"/>
              </a:lnSpc>
              <a:spcBef>
                <a:spcPts val="100"/>
              </a:spcBef>
              <a:buClr>
                <a:srgbClr val="9BBA58"/>
              </a:buClr>
              <a:buFont typeface="Arial"/>
              <a:buChar char="•"/>
              <a:tabLst>
                <a:tab pos="354965" algn="l"/>
                <a:tab pos="355600" algn="l"/>
              </a:tabLst>
            </a:pPr>
            <a:endParaRPr lang="en-US" sz="2400" dirty="0">
              <a:solidFill>
                <a:schemeClr val="tx2"/>
              </a:solidFill>
              <a:latin typeface="Calibri"/>
              <a:cs typeface="Calibri"/>
            </a:endParaRPr>
          </a:p>
          <a:p>
            <a:pPr marL="812800" marR="577850" lvl="1" indent="-342900">
              <a:spcBef>
                <a:spcPts val="100"/>
              </a:spcBef>
              <a:buClr>
                <a:schemeClr val="accent3">
                  <a:lumMod val="75000"/>
                </a:schemeClr>
              </a:buClr>
              <a:buFont typeface="Arial"/>
              <a:buChar char="•"/>
              <a:tabLst>
                <a:tab pos="354965" algn="l"/>
                <a:tab pos="355600" algn="l"/>
              </a:tabLst>
            </a:pPr>
            <a:r>
              <a:rPr lang="en-US" sz="2400" dirty="0">
                <a:solidFill>
                  <a:schemeClr val="tx2"/>
                </a:solidFill>
                <a:latin typeface="Calibri"/>
                <a:cs typeface="Calibri"/>
              </a:rPr>
              <a:t>The visit often happens 3-9 months after the start date of the grant</a:t>
            </a:r>
          </a:p>
          <a:p>
            <a:pPr marL="812800" marR="577850" lvl="1" indent="-342900">
              <a:spcBef>
                <a:spcPts val="100"/>
              </a:spcBef>
              <a:buClr>
                <a:schemeClr val="accent3">
                  <a:lumMod val="75000"/>
                </a:schemeClr>
              </a:buClr>
              <a:buFont typeface="Arial"/>
              <a:buChar char="•"/>
              <a:tabLst>
                <a:tab pos="354965" algn="l"/>
                <a:tab pos="355600" algn="l"/>
              </a:tabLst>
            </a:pPr>
            <a:r>
              <a:rPr lang="en-US" sz="2400" dirty="0">
                <a:solidFill>
                  <a:schemeClr val="tx2"/>
                </a:solidFill>
                <a:latin typeface="Calibri"/>
                <a:cs typeface="Calibri"/>
              </a:rPr>
              <a:t>We will contact the grantee about 30 days before the intended visit to agree on a date</a:t>
            </a:r>
          </a:p>
          <a:p>
            <a:pPr marL="812800" marR="577850" lvl="1" indent="-342900">
              <a:spcBef>
                <a:spcPts val="100"/>
              </a:spcBef>
              <a:buClr>
                <a:schemeClr val="accent3">
                  <a:lumMod val="75000"/>
                </a:schemeClr>
              </a:buClr>
              <a:buFont typeface="Arial"/>
              <a:buChar char="•"/>
              <a:tabLst>
                <a:tab pos="354965" algn="l"/>
                <a:tab pos="355600" algn="l"/>
              </a:tabLst>
            </a:pPr>
            <a:r>
              <a:rPr lang="en-US" sz="2400" dirty="0">
                <a:solidFill>
                  <a:schemeClr val="tx2"/>
                </a:solidFill>
                <a:latin typeface="Calibri"/>
                <a:cs typeface="Calibri"/>
              </a:rPr>
              <a:t>A fiscal and program monitoring guide are to be completed by the grantee before the visit and will be reviewed with the grantee during the visit</a:t>
            </a:r>
          </a:p>
          <a:p>
            <a:pPr marL="812800" marR="577850" lvl="1" indent="-342900">
              <a:spcBef>
                <a:spcPts val="100"/>
              </a:spcBef>
              <a:buClr>
                <a:schemeClr val="accent3">
                  <a:lumMod val="75000"/>
                </a:schemeClr>
              </a:buClr>
              <a:buFont typeface="Arial"/>
              <a:buChar char="•"/>
              <a:tabLst>
                <a:tab pos="354965" algn="l"/>
                <a:tab pos="355600" algn="l"/>
              </a:tabLst>
            </a:pPr>
            <a:endParaRPr sz="2400" dirty="0">
              <a:latin typeface="Calibri"/>
              <a:cs typeface="Calibri"/>
            </a:endParaRPr>
          </a:p>
        </p:txBody>
      </p:sp>
      <p:sp>
        <p:nvSpPr>
          <p:cNvPr id="4" name="object 4"/>
          <p:cNvSpPr txBox="1"/>
          <p:nvPr/>
        </p:nvSpPr>
        <p:spPr>
          <a:xfrm>
            <a:off x="154939" y="6562153"/>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46</a:t>
            </a:r>
            <a:endParaRPr sz="120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7969" y="841883"/>
            <a:ext cx="6584950" cy="528320"/>
          </a:xfrm>
          <a:prstGeom prst="rect">
            <a:avLst/>
          </a:prstGeom>
        </p:spPr>
        <p:txBody>
          <a:bodyPr vert="horz" wrap="square" lIns="0" tIns="12700" rIns="0" bIns="0" rtlCol="0">
            <a:spAutoFit/>
          </a:bodyPr>
          <a:lstStyle/>
          <a:p>
            <a:pPr marL="12700">
              <a:lnSpc>
                <a:spcPct val="100000"/>
              </a:lnSpc>
              <a:spcBef>
                <a:spcPts val="100"/>
              </a:spcBef>
            </a:pPr>
            <a:r>
              <a:rPr sz="3300" spc="-25" dirty="0">
                <a:solidFill>
                  <a:srgbClr val="FFFFFF"/>
                </a:solidFill>
              </a:rPr>
              <a:t>Grant </a:t>
            </a:r>
            <a:r>
              <a:rPr lang="en-US" sz="3300" spc="-10" dirty="0">
                <a:solidFill>
                  <a:srgbClr val="FFFFFF"/>
                </a:solidFill>
              </a:rPr>
              <a:t>Monitoring</a:t>
            </a:r>
            <a:endParaRPr sz="3300" dirty="0"/>
          </a:p>
        </p:txBody>
      </p:sp>
      <p:sp>
        <p:nvSpPr>
          <p:cNvPr id="3" name="object 3"/>
          <p:cNvSpPr txBox="1"/>
          <p:nvPr/>
        </p:nvSpPr>
        <p:spPr>
          <a:xfrm>
            <a:off x="228600" y="2590800"/>
            <a:ext cx="8287384" cy="2351478"/>
          </a:xfrm>
          <a:prstGeom prst="rect">
            <a:avLst/>
          </a:prstGeom>
        </p:spPr>
        <p:txBody>
          <a:bodyPr vert="horz" wrap="square" lIns="0" tIns="104140" rIns="0" bIns="0" rtlCol="0">
            <a:spAutoFit/>
          </a:bodyPr>
          <a:lstStyle/>
          <a:p>
            <a:pPr marL="355600" marR="59055" indent="-342900">
              <a:lnSpc>
                <a:spcPct val="80000"/>
              </a:lnSpc>
              <a:spcBef>
                <a:spcPts val="820"/>
              </a:spcBef>
              <a:buClr>
                <a:schemeClr val="accent3">
                  <a:lumMod val="75000"/>
                </a:schemeClr>
              </a:buClr>
              <a:buFont typeface="Arial"/>
              <a:buChar char="•"/>
              <a:tabLst>
                <a:tab pos="354965" algn="l"/>
                <a:tab pos="355600" algn="l"/>
              </a:tabLst>
            </a:pPr>
            <a:r>
              <a:rPr lang="en-US" sz="2400" spc="-60" dirty="0">
                <a:solidFill>
                  <a:srgbClr val="003864"/>
                </a:solidFill>
                <a:latin typeface="Calibri"/>
                <a:cs typeface="Calibri"/>
              </a:rPr>
              <a:t>No work can begin until </a:t>
            </a:r>
            <a:r>
              <a:rPr sz="2400" spc="-20" dirty="0">
                <a:solidFill>
                  <a:srgbClr val="003864"/>
                </a:solidFill>
                <a:latin typeface="Calibri"/>
                <a:cs typeface="Calibri"/>
              </a:rPr>
              <a:t>grant </a:t>
            </a:r>
            <a:r>
              <a:rPr sz="2400" spc="-15" dirty="0">
                <a:solidFill>
                  <a:srgbClr val="003864"/>
                </a:solidFill>
                <a:latin typeface="Calibri"/>
                <a:cs typeface="Calibri"/>
              </a:rPr>
              <a:t>contract/Project </a:t>
            </a:r>
            <a:r>
              <a:rPr sz="2400" spc="-5" dirty="0">
                <a:solidFill>
                  <a:srgbClr val="003864"/>
                </a:solidFill>
                <a:latin typeface="Calibri"/>
                <a:cs typeface="Calibri"/>
              </a:rPr>
              <a:t>Specific Plan (PSP) with DEED </a:t>
            </a:r>
            <a:r>
              <a:rPr lang="en-US" sz="2400" spc="-10" dirty="0">
                <a:solidFill>
                  <a:srgbClr val="003864"/>
                </a:solidFill>
                <a:latin typeface="Calibri"/>
                <a:cs typeface="Calibri"/>
              </a:rPr>
              <a:t>is finalized (</a:t>
            </a:r>
            <a:r>
              <a:rPr sz="2400" spc="-5" dirty="0">
                <a:solidFill>
                  <a:srgbClr val="003864"/>
                </a:solidFill>
                <a:latin typeface="Calibri"/>
                <a:cs typeface="Calibri"/>
              </a:rPr>
              <a:t>fully </a:t>
            </a:r>
            <a:r>
              <a:rPr sz="2400" spc="-25" dirty="0">
                <a:solidFill>
                  <a:srgbClr val="003864"/>
                </a:solidFill>
                <a:latin typeface="Calibri"/>
                <a:cs typeface="Calibri"/>
              </a:rPr>
              <a:t>executed</a:t>
            </a:r>
            <a:r>
              <a:rPr lang="en-US" sz="2400" spc="-25" dirty="0">
                <a:solidFill>
                  <a:srgbClr val="003864"/>
                </a:solidFill>
                <a:latin typeface="Calibri"/>
                <a:cs typeface="Calibri"/>
              </a:rPr>
              <a:t>)</a:t>
            </a:r>
            <a:endParaRPr sz="2400" dirty="0">
              <a:latin typeface="Calibri"/>
              <a:cs typeface="Calibri"/>
            </a:endParaRPr>
          </a:p>
          <a:p>
            <a:pPr marL="355600" marR="5080" indent="-342900" algn="just">
              <a:lnSpc>
                <a:spcPts val="2880"/>
              </a:lnSpc>
              <a:spcBef>
                <a:spcPts val="695"/>
              </a:spcBef>
              <a:buClr>
                <a:schemeClr val="accent3">
                  <a:lumMod val="75000"/>
                </a:schemeClr>
              </a:buClr>
              <a:buFont typeface="Arial"/>
              <a:buChar char="•"/>
              <a:tabLst>
                <a:tab pos="355600" algn="l"/>
              </a:tabLst>
            </a:pPr>
            <a:r>
              <a:rPr lang="en-US" sz="2400" spc="-60" dirty="0">
                <a:solidFill>
                  <a:srgbClr val="003864"/>
                </a:solidFill>
                <a:latin typeface="Calibri"/>
                <a:cs typeface="Calibri"/>
              </a:rPr>
              <a:t>No work can begin with sub-grantees until g</a:t>
            </a:r>
            <a:r>
              <a:rPr sz="2400" spc="-20" dirty="0">
                <a:solidFill>
                  <a:srgbClr val="003864"/>
                </a:solidFill>
                <a:latin typeface="Calibri"/>
                <a:cs typeface="Calibri"/>
              </a:rPr>
              <a:t>rant </a:t>
            </a:r>
            <a:r>
              <a:rPr sz="2400" spc="-15" dirty="0">
                <a:solidFill>
                  <a:srgbClr val="003864"/>
                </a:solidFill>
                <a:latin typeface="Calibri"/>
                <a:cs typeface="Calibri"/>
              </a:rPr>
              <a:t>contract </a:t>
            </a:r>
            <a:r>
              <a:rPr sz="2400" spc="-5" dirty="0">
                <a:solidFill>
                  <a:srgbClr val="003864"/>
                </a:solidFill>
                <a:latin typeface="Calibri"/>
                <a:cs typeface="Calibri"/>
              </a:rPr>
              <a:t>with </a:t>
            </a:r>
            <a:r>
              <a:rPr sz="2400" spc="-25" dirty="0">
                <a:solidFill>
                  <a:srgbClr val="003864"/>
                </a:solidFill>
                <a:latin typeface="Calibri"/>
                <a:cs typeface="Calibri"/>
              </a:rPr>
              <a:t>any </a:t>
            </a:r>
            <a:r>
              <a:rPr sz="2400" spc="-15" dirty="0">
                <a:solidFill>
                  <a:srgbClr val="003864"/>
                </a:solidFill>
                <a:latin typeface="Calibri"/>
                <a:cs typeface="Calibri"/>
              </a:rPr>
              <a:t>sub</a:t>
            </a:r>
            <a:r>
              <a:rPr lang="en-US" sz="2400" spc="-15" dirty="0">
                <a:solidFill>
                  <a:srgbClr val="003864"/>
                </a:solidFill>
                <a:latin typeface="Calibri"/>
                <a:cs typeface="Calibri"/>
              </a:rPr>
              <a:t>-grantee</a:t>
            </a:r>
            <a:r>
              <a:rPr sz="2400" spc="-15" dirty="0">
                <a:solidFill>
                  <a:srgbClr val="003864"/>
                </a:solidFill>
                <a:latin typeface="Calibri"/>
                <a:cs typeface="Calibri"/>
              </a:rPr>
              <a:t> </a:t>
            </a:r>
            <a:r>
              <a:rPr lang="en-US" sz="2400" spc="-10" dirty="0">
                <a:solidFill>
                  <a:srgbClr val="003864"/>
                </a:solidFill>
                <a:latin typeface="Calibri"/>
                <a:cs typeface="Calibri"/>
              </a:rPr>
              <a:t>is </a:t>
            </a:r>
            <a:r>
              <a:rPr sz="2400" spc="-15" dirty="0">
                <a:solidFill>
                  <a:srgbClr val="003864"/>
                </a:solidFill>
                <a:latin typeface="Calibri"/>
                <a:cs typeface="Calibri"/>
              </a:rPr>
              <a:t>finalized </a:t>
            </a:r>
            <a:r>
              <a:rPr sz="2400" spc="-5" dirty="0">
                <a:solidFill>
                  <a:srgbClr val="003864"/>
                </a:solidFill>
                <a:latin typeface="Calibri"/>
                <a:cs typeface="Calibri"/>
              </a:rPr>
              <a:t>(fully </a:t>
            </a:r>
            <a:r>
              <a:rPr sz="2400" spc="-25" dirty="0">
                <a:solidFill>
                  <a:srgbClr val="003864"/>
                </a:solidFill>
                <a:latin typeface="Calibri"/>
                <a:cs typeface="Calibri"/>
              </a:rPr>
              <a:t>executed) </a:t>
            </a:r>
            <a:endParaRPr lang="en-US" sz="2400" spc="-25" dirty="0">
              <a:solidFill>
                <a:srgbClr val="003864"/>
              </a:solidFill>
              <a:latin typeface="Calibri"/>
              <a:cs typeface="Calibri"/>
            </a:endParaRPr>
          </a:p>
          <a:p>
            <a:pPr marL="355600" marR="5080" indent="-342900" algn="just">
              <a:lnSpc>
                <a:spcPts val="2880"/>
              </a:lnSpc>
              <a:spcBef>
                <a:spcPts val="695"/>
              </a:spcBef>
              <a:buClr>
                <a:schemeClr val="accent3">
                  <a:lumMod val="75000"/>
                </a:schemeClr>
              </a:buClr>
              <a:buFont typeface="Arial"/>
              <a:buChar char="•"/>
              <a:tabLst>
                <a:tab pos="355600" algn="l"/>
              </a:tabLst>
            </a:pPr>
            <a:r>
              <a:rPr lang="en-US" sz="2400" spc="-25" dirty="0">
                <a:solidFill>
                  <a:srgbClr val="003864"/>
                </a:solidFill>
                <a:latin typeface="Calibri"/>
                <a:cs typeface="Calibri"/>
              </a:rPr>
              <a:t>No work can begin with a</a:t>
            </a:r>
            <a:r>
              <a:rPr sz="2400" spc="-25" dirty="0">
                <a:solidFill>
                  <a:srgbClr val="003864"/>
                </a:solidFill>
                <a:latin typeface="Calibri"/>
                <a:cs typeface="Calibri"/>
              </a:rPr>
              <a:t>ny </a:t>
            </a:r>
            <a:r>
              <a:rPr sz="2400" spc="-10" dirty="0">
                <a:solidFill>
                  <a:srgbClr val="003864"/>
                </a:solidFill>
                <a:latin typeface="Calibri"/>
                <a:cs typeface="Calibri"/>
              </a:rPr>
              <a:t>independent </a:t>
            </a:r>
            <a:r>
              <a:rPr sz="2400" spc="-15" dirty="0">
                <a:solidFill>
                  <a:srgbClr val="003864"/>
                </a:solidFill>
                <a:latin typeface="Calibri"/>
                <a:cs typeface="Calibri"/>
              </a:rPr>
              <a:t>contract</a:t>
            </a:r>
            <a:r>
              <a:rPr lang="en-US" sz="2400" spc="-15" dirty="0">
                <a:solidFill>
                  <a:srgbClr val="003864"/>
                </a:solidFill>
                <a:latin typeface="Calibri"/>
                <a:cs typeface="Calibri"/>
              </a:rPr>
              <a:t>or or vendor of </a:t>
            </a:r>
            <a:r>
              <a:rPr sz="2400" spc="-15" dirty="0">
                <a:solidFill>
                  <a:srgbClr val="003864"/>
                </a:solidFill>
                <a:latin typeface="Calibri"/>
                <a:cs typeface="Calibri"/>
              </a:rPr>
              <a:t>sub</a:t>
            </a:r>
            <a:r>
              <a:rPr lang="en-US" sz="2400" spc="-15" dirty="0">
                <a:solidFill>
                  <a:srgbClr val="003864"/>
                </a:solidFill>
                <a:latin typeface="Calibri"/>
                <a:cs typeface="Calibri"/>
              </a:rPr>
              <a:t>-grantees until contract is </a:t>
            </a:r>
            <a:r>
              <a:rPr sz="2400" spc="-15" dirty="0">
                <a:solidFill>
                  <a:srgbClr val="003864"/>
                </a:solidFill>
                <a:latin typeface="Calibri"/>
                <a:cs typeface="Calibri"/>
              </a:rPr>
              <a:t>finalized </a:t>
            </a:r>
            <a:r>
              <a:rPr sz="2400" spc="-5" dirty="0">
                <a:solidFill>
                  <a:srgbClr val="003864"/>
                </a:solidFill>
                <a:latin typeface="Calibri"/>
                <a:cs typeface="Calibri"/>
              </a:rPr>
              <a:t>(fully </a:t>
            </a:r>
            <a:r>
              <a:rPr sz="2400" spc="-25" dirty="0">
                <a:solidFill>
                  <a:srgbClr val="003864"/>
                </a:solidFill>
                <a:latin typeface="Calibri"/>
                <a:cs typeface="Calibri"/>
              </a:rPr>
              <a:t>executed)</a:t>
            </a:r>
            <a:endParaRPr sz="2400" dirty="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5941060" cy="598241"/>
          </a:xfrm>
          <a:prstGeom prst="rect">
            <a:avLst/>
          </a:prstGeom>
        </p:spPr>
        <p:txBody>
          <a:bodyPr vert="horz" wrap="square" lIns="0" tIns="13335" rIns="0" bIns="0" rtlCol="0">
            <a:spAutoFit/>
          </a:bodyPr>
          <a:lstStyle/>
          <a:p>
            <a:pPr marL="12700">
              <a:lnSpc>
                <a:spcPct val="100000"/>
              </a:lnSpc>
              <a:spcBef>
                <a:spcPts val="105"/>
              </a:spcBef>
            </a:pPr>
            <a:r>
              <a:rPr lang="en-US" sz="3800" spc="-10" dirty="0">
                <a:solidFill>
                  <a:srgbClr val="FFFFFF"/>
                </a:solidFill>
              </a:rPr>
              <a:t>Grant Monitoring</a:t>
            </a:r>
            <a:endParaRPr sz="3800" dirty="0"/>
          </a:p>
        </p:txBody>
      </p:sp>
      <p:sp>
        <p:nvSpPr>
          <p:cNvPr id="3" name="object 3"/>
          <p:cNvSpPr txBox="1"/>
          <p:nvPr/>
        </p:nvSpPr>
        <p:spPr>
          <a:xfrm>
            <a:off x="535940" y="2064512"/>
            <a:ext cx="8227060" cy="3729867"/>
          </a:xfrm>
          <a:prstGeom prst="rect">
            <a:avLst/>
          </a:prstGeom>
        </p:spPr>
        <p:txBody>
          <a:bodyPr vert="horz" wrap="square" lIns="0" tIns="13335" rIns="0" bIns="0" rtlCol="0">
            <a:spAutoFit/>
          </a:bodyPr>
          <a:lstStyle/>
          <a:p>
            <a:pPr marL="355600" marR="824865" indent="-342900">
              <a:lnSpc>
                <a:spcPct val="100000"/>
              </a:lnSpc>
              <a:spcBef>
                <a:spcPts val="105"/>
              </a:spcBef>
              <a:buClr>
                <a:schemeClr val="accent3">
                  <a:lumMod val="75000"/>
                </a:schemeClr>
              </a:buClr>
              <a:buFont typeface="Arial"/>
              <a:buChar char="•"/>
              <a:tabLst>
                <a:tab pos="354965" algn="l"/>
                <a:tab pos="355600" algn="l"/>
              </a:tabLst>
            </a:pPr>
            <a:r>
              <a:rPr sz="2800" spc="-20" dirty="0">
                <a:solidFill>
                  <a:srgbClr val="003864"/>
                </a:solidFill>
                <a:latin typeface="Calibri"/>
                <a:cs typeface="Calibri"/>
              </a:rPr>
              <a:t>Grantee </a:t>
            </a:r>
            <a:r>
              <a:rPr sz="2800" spc="-15" dirty="0">
                <a:solidFill>
                  <a:srgbClr val="003864"/>
                </a:solidFill>
                <a:latin typeface="Calibri"/>
                <a:cs typeface="Calibri"/>
              </a:rPr>
              <a:t>must </a:t>
            </a:r>
            <a:r>
              <a:rPr sz="2800" spc="-10" dirty="0">
                <a:solidFill>
                  <a:srgbClr val="003864"/>
                </a:solidFill>
                <a:latin typeface="Calibri"/>
                <a:cs typeface="Calibri"/>
              </a:rPr>
              <a:t>diligently </a:t>
            </a:r>
            <a:r>
              <a:rPr lang="en-US" sz="2800" spc="-10" dirty="0">
                <a:solidFill>
                  <a:srgbClr val="003864"/>
                </a:solidFill>
                <a:latin typeface="Calibri"/>
                <a:cs typeface="Calibri"/>
              </a:rPr>
              <a:t>manage and monitor all </a:t>
            </a:r>
            <a:r>
              <a:rPr lang="en-US" sz="2800" spc="-10" dirty="0" err="1">
                <a:solidFill>
                  <a:srgbClr val="003864"/>
                </a:solidFill>
                <a:latin typeface="Calibri"/>
                <a:cs typeface="Calibri"/>
              </a:rPr>
              <a:t>subgrantee</a:t>
            </a:r>
            <a:r>
              <a:rPr lang="en-US" sz="2800" spc="-10" dirty="0">
                <a:solidFill>
                  <a:srgbClr val="003864"/>
                </a:solidFill>
                <a:latin typeface="Calibri"/>
                <a:cs typeface="Calibri"/>
              </a:rPr>
              <a:t> and contractor relationships</a:t>
            </a:r>
            <a:endParaRPr sz="2800" dirty="0">
              <a:latin typeface="Calibri"/>
              <a:cs typeface="Calibri"/>
            </a:endParaRPr>
          </a:p>
          <a:p>
            <a:pPr marL="756285" marR="5080" lvl="1" indent="-286385">
              <a:lnSpc>
                <a:spcPct val="100000"/>
              </a:lnSpc>
              <a:spcBef>
                <a:spcPts val="685"/>
              </a:spcBef>
              <a:buClr>
                <a:schemeClr val="accent3">
                  <a:lumMod val="75000"/>
                </a:schemeClr>
              </a:buClr>
              <a:buFont typeface="Arial"/>
              <a:buChar char="–"/>
              <a:tabLst>
                <a:tab pos="756920" algn="l"/>
              </a:tabLst>
            </a:pPr>
            <a:r>
              <a:rPr sz="2400" spc="-20" dirty="0" err="1">
                <a:solidFill>
                  <a:srgbClr val="003864"/>
                </a:solidFill>
                <a:latin typeface="Calibri"/>
                <a:cs typeface="Calibri"/>
              </a:rPr>
              <a:t>Subgrantee</a:t>
            </a:r>
            <a:r>
              <a:rPr sz="2400" spc="-20" dirty="0">
                <a:solidFill>
                  <a:srgbClr val="003864"/>
                </a:solidFill>
                <a:latin typeface="Calibri"/>
                <a:cs typeface="Calibri"/>
              </a:rPr>
              <a:t> </a:t>
            </a:r>
            <a:r>
              <a:rPr sz="2400" spc="-120" dirty="0">
                <a:solidFill>
                  <a:srgbClr val="003864"/>
                </a:solidFill>
                <a:latin typeface="Calibri"/>
                <a:cs typeface="Calibri"/>
              </a:rPr>
              <a:t>v</a:t>
            </a:r>
            <a:r>
              <a:rPr lang="en-US" sz="2400" spc="-120" dirty="0">
                <a:solidFill>
                  <a:srgbClr val="003864"/>
                </a:solidFill>
                <a:latin typeface="Calibri"/>
                <a:cs typeface="Calibri"/>
              </a:rPr>
              <a:t>s</a:t>
            </a:r>
            <a:r>
              <a:rPr sz="2400" spc="-120" dirty="0">
                <a:solidFill>
                  <a:srgbClr val="003864"/>
                </a:solidFill>
                <a:latin typeface="Calibri"/>
                <a:cs typeface="Calibri"/>
              </a:rPr>
              <a:t>. </a:t>
            </a:r>
            <a:r>
              <a:rPr lang="en-US" sz="2400" spc="-15" dirty="0">
                <a:solidFill>
                  <a:srgbClr val="003864"/>
                </a:solidFill>
                <a:latin typeface="Calibri"/>
                <a:cs typeface="Calibri"/>
              </a:rPr>
              <a:t>c</a:t>
            </a:r>
            <a:r>
              <a:rPr sz="2400" spc="-15" dirty="0">
                <a:solidFill>
                  <a:srgbClr val="003864"/>
                </a:solidFill>
                <a:latin typeface="Calibri"/>
                <a:cs typeface="Calibri"/>
              </a:rPr>
              <a:t>ontractor </a:t>
            </a:r>
            <a:r>
              <a:rPr sz="2400" spc="-10" dirty="0">
                <a:solidFill>
                  <a:srgbClr val="003864"/>
                </a:solidFill>
                <a:latin typeface="Calibri"/>
                <a:cs typeface="Calibri"/>
              </a:rPr>
              <a:t>typically defined </a:t>
            </a:r>
            <a:r>
              <a:rPr sz="2400" spc="-5" dirty="0">
                <a:solidFill>
                  <a:srgbClr val="003864"/>
                </a:solidFill>
                <a:latin typeface="Calibri"/>
                <a:cs typeface="Calibri"/>
              </a:rPr>
              <a:t>as </a:t>
            </a:r>
            <a:r>
              <a:rPr sz="2400" spc="-10" dirty="0">
                <a:solidFill>
                  <a:srgbClr val="003864"/>
                </a:solidFill>
                <a:latin typeface="Calibri"/>
                <a:cs typeface="Calibri"/>
              </a:rPr>
              <a:t>the </a:t>
            </a:r>
            <a:r>
              <a:rPr sz="2400" spc="-20" dirty="0">
                <a:solidFill>
                  <a:srgbClr val="003864"/>
                </a:solidFill>
                <a:latin typeface="Calibri"/>
                <a:cs typeface="Calibri"/>
              </a:rPr>
              <a:t>difference </a:t>
            </a:r>
            <a:r>
              <a:rPr sz="2400" spc="-10" dirty="0">
                <a:solidFill>
                  <a:srgbClr val="003864"/>
                </a:solidFill>
                <a:latin typeface="Calibri"/>
                <a:cs typeface="Calibri"/>
              </a:rPr>
              <a:t>between </a:t>
            </a:r>
            <a:r>
              <a:rPr sz="2400" spc="-15" dirty="0">
                <a:solidFill>
                  <a:srgbClr val="003864"/>
                </a:solidFill>
                <a:latin typeface="Calibri"/>
                <a:cs typeface="Calibri"/>
              </a:rPr>
              <a:t>performing </a:t>
            </a:r>
            <a:r>
              <a:rPr sz="2400" spc="-10" dirty="0">
                <a:solidFill>
                  <a:srgbClr val="003864"/>
                </a:solidFill>
                <a:latin typeface="Calibri"/>
                <a:cs typeface="Calibri"/>
              </a:rPr>
              <a:t>work </a:t>
            </a:r>
            <a:r>
              <a:rPr sz="2400" spc="-15" dirty="0">
                <a:solidFill>
                  <a:srgbClr val="003864"/>
                </a:solidFill>
                <a:latin typeface="Calibri"/>
                <a:cs typeface="Calibri"/>
              </a:rPr>
              <a:t>to </a:t>
            </a:r>
            <a:r>
              <a:rPr sz="2400" spc="-10" dirty="0">
                <a:solidFill>
                  <a:srgbClr val="003864"/>
                </a:solidFill>
                <a:latin typeface="Calibri"/>
                <a:cs typeface="Calibri"/>
              </a:rPr>
              <a:t>benefit </a:t>
            </a:r>
            <a:r>
              <a:rPr sz="2400" spc="-15" dirty="0">
                <a:solidFill>
                  <a:srgbClr val="003864"/>
                </a:solidFill>
                <a:latin typeface="Calibri"/>
                <a:cs typeface="Calibri"/>
              </a:rPr>
              <a:t>the </a:t>
            </a:r>
            <a:r>
              <a:rPr sz="2400" spc="-20" dirty="0">
                <a:solidFill>
                  <a:srgbClr val="003864"/>
                </a:solidFill>
                <a:latin typeface="Calibri"/>
                <a:cs typeface="Calibri"/>
              </a:rPr>
              <a:t>grantee</a:t>
            </a:r>
            <a:r>
              <a:rPr lang="en-US" sz="2400" spc="-20" dirty="0">
                <a:solidFill>
                  <a:srgbClr val="003864"/>
                </a:solidFill>
                <a:latin typeface="Calibri"/>
                <a:cs typeface="Calibri"/>
              </a:rPr>
              <a:t> vs. performing work for a public purpose</a:t>
            </a:r>
            <a:endParaRPr sz="2400" dirty="0">
              <a:latin typeface="Calibri"/>
              <a:cs typeface="Calibri"/>
            </a:endParaRPr>
          </a:p>
          <a:p>
            <a:pPr marL="756285" marR="482600" lvl="1" indent="-286385">
              <a:lnSpc>
                <a:spcPct val="100000"/>
              </a:lnSpc>
              <a:spcBef>
                <a:spcPts val="670"/>
              </a:spcBef>
              <a:buClr>
                <a:schemeClr val="accent3">
                  <a:lumMod val="75000"/>
                </a:schemeClr>
              </a:buClr>
              <a:buFont typeface="Arial"/>
              <a:buChar char="–"/>
              <a:tabLst>
                <a:tab pos="756920" algn="l"/>
              </a:tabLst>
            </a:pPr>
            <a:r>
              <a:rPr sz="2400" spc="-20" dirty="0">
                <a:solidFill>
                  <a:srgbClr val="003864"/>
                </a:solidFill>
                <a:latin typeface="Calibri"/>
                <a:cs typeface="Calibri"/>
              </a:rPr>
              <a:t>Contractors </a:t>
            </a:r>
            <a:r>
              <a:rPr sz="2400" spc="-15" dirty="0">
                <a:solidFill>
                  <a:srgbClr val="003864"/>
                </a:solidFill>
                <a:latin typeface="Calibri"/>
                <a:cs typeface="Calibri"/>
              </a:rPr>
              <a:t>must </a:t>
            </a:r>
            <a:r>
              <a:rPr sz="2400" spc="-5" dirty="0">
                <a:solidFill>
                  <a:srgbClr val="003864"/>
                </a:solidFill>
                <a:latin typeface="Calibri"/>
                <a:cs typeface="Calibri"/>
              </a:rPr>
              <a:t>be </a:t>
            </a:r>
            <a:r>
              <a:rPr sz="2400" spc="-10" dirty="0">
                <a:solidFill>
                  <a:srgbClr val="003864"/>
                </a:solidFill>
                <a:latin typeface="Calibri"/>
                <a:cs typeface="Calibri"/>
              </a:rPr>
              <a:t>solicited </a:t>
            </a:r>
            <a:r>
              <a:rPr sz="2400" spc="-15" dirty="0">
                <a:solidFill>
                  <a:srgbClr val="003864"/>
                </a:solidFill>
                <a:latin typeface="Calibri"/>
                <a:cs typeface="Calibri"/>
              </a:rPr>
              <a:t>pursuant to </a:t>
            </a:r>
            <a:r>
              <a:rPr sz="2400" spc="-10" dirty="0">
                <a:solidFill>
                  <a:srgbClr val="003864"/>
                </a:solidFill>
                <a:latin typeface="Calibri"/>
                <a:cs typeface="Calibri"/>
              </a:rPr>
              <a:t>the  terms </a:t>
            </a:r>
            <a:r>
              <a:rPr sz="2400" spc="-5" dirty="0">
                <a:solidFill>
                  <a:srgbClr val="003864"/>
                </a:solidFill>
                <a:latin typeface="Calibri"/>
                <a:cs typeface="Calibri"/>
              </a:rPr>
              <a:t>of the </a:t>
            </a:r>
            <a:r>
              <a:rPr sz="2400" spc="-15" dirty="0">
                <a:solidFill>
                  <a:srgbClr val="003864"/>
                </a:solidFill>
                <a:latin typeface="Calibri"/>
                <a:cs typeface="Calibri"/>
              </a:rPr>
              <a:t>governing master</a:t>
            </a:r>
            <a:r>
              <a:rPr sz="2400" spc="70" dirty="0">
                <a:solidFill>
                  <a:srgbClr val="003864"/>
                </a:solidFill>
                <a:latin typeface="Calibri"/>
                <a:cs typeface="Calibri"/>
              </a:rPr>
              <a:t> </a:t>
            </a:r>
            <a:r>
              <a:rPr sz="2400" spc="-20" dirty="0">
                <a:solidFill>
                  <a:srgbClr val="003864"/>
                </a:solidFill>
                <a:latin typeface="Calibri"/>
                <a:cs typeface="Calibri"/>
              </a:rPr>
              <a:t>contract</a:t>
            </a:r>
            <a:endParaRPr sz="2400" dirty="0">
              <a:latin typeface="Calibri"/>
              <a:cs typeface="Calibri"/>
            </a:endParaRPr>
          </a:p>
          <a:p>
            <a:pPr marL="756285" marR="30480" lvl="1" indent="-286385">
              <a:lnSpc>
                <a:spcPct val="100000"/>
              </a:lnSpc>
              <a:spcBef>
                <a:spcPts val="675"/>
              </a:spcBef>
              <a:buClr>
                <a:schemeClr val="accent3">
                  <a:lumMod val="75000"/>
                </a:schemeClr>
              </a:buClr>
              <a:buFont typeface="Arial"/>
              <a:buChar char="–"/>
              <a:tabLst>
                <a:tab pos="756920" algn="l"/>
              </a:tabLst>
            </a:pPr>
            <a:r>
              <a:rPr sz="2400" spc="-15" dirty="0" err="1">
                <a:solidFill>
                  <a:srgbClr val="003864"/>
                </a:solidFill>
                <a:latin typeface="Calibri"/>
                <a:cs typeface="Calibri"/>
              </a:rPr>
              <a:t>Subgrantees</a:t>
            </a:r>
            <a:r>
              <a:rPr sz="2400" spc="-15" dirty="0">
                <a:solidFill>
                  <a:srgbClr val="003864"/>
                </a:solidFill>
                <a:latin typeface="Calibri"/>
                <a:cs typeface="Calibri"/>
              </a:rPr>
              <a:t> </a:t>
            </a:r>
            <a:r>
              <a:rPr lang="en-US" sz="2400" spc="-20" dirty="0">
                <a:solidFill>
                  <a:srgbClr val="003864"/>
                </a:solidFill>
                <a:latin typeface="Calibri"/>
                <a:cs typeface="Calibri"/>
              </a:rPr>
              <a:t>are often</a:t>
            </a:r>
            <a:r>
              <a:rPr sz="2400" spc="-5" dirty="0">
                <a:solidFill>
                  <a:srgbClr val="003864"/>
                </a:solidFill>
                <a:latin typeface="Calibri"/>
                <a:cs typeface="Calibri"/>
              </a:rPr>
              <a:t> </a:t>
            </a:r>
            <a:r>
              <a:rPr sz="2400" spc="-15" dirty="0">
                <a:solidFill>
                  <a:srgbClr val="003864"/>
                </a:solidFill>
                <a:latin typeface="Calibri"/>
                <a:cs typeface="Calibri"/>
              </a:rPr>
              <a:t>identified </a:t>
            </a:r>
            <a:r>
              <a:rPr sz="2400" spc="-5" dirty="0">
                <a:solidFill>
                  <a:srgbClr val="003864"/>
                </a:solidFill>
                <a:latin typeface="Calibri"/>
                <a:cs typeface="Calibri"/>
              </a:rPr>
              <a:t>as </a:t>
            </a:r>
            <a:r>
              <a:rPr lang="en-US" sz="2400" spc="-5" dirty="0">
                <a:solidFill>
                  <a:srgbClr val="003864"/>
                </a:solidFill>
                <a:latin typeface="Calibri"/>
                <a:cs typeface="Calibri"/>
              </a:rPr>
              <a:t>compensated </a:t>
            </a:r>
            <a:r>
              <a:rPr sz="2400" spc="-15" dirty="0">
                <a:solidFill>
                  <a:srgbClr val="003864"/>
                </a:solidFill>
                <a:latin typeface="Calibri"/>
                <a:cs typeface="Calibri"/>
              </a:rPr>
              <a:t>partners </a:t>
            </a:r>
            <a:r>
              <a:rPr sz="2400" spc="-10" dirty="0">
                <a:solidFill>
                  <a:srgbClr val="003864"/>
                </a:solidFill>
                <a:latin typeface="Calibri"/>
                <a:cs typeface="Calibri"/>
              </a:rPr>
              <a:t>in the  workplan </a:t>
            </a:r>
            <a:r>
              <a:rPr sz="2400" spc="-5" dirty="0">
                <a:solidFill>
                  <a:srgbClr val="003864"/>
                </a:solidFill>
                <a:latin typeface="Calibri"/>
                <a:cs typeface="Calibri"/>
              </a:rPr>
              <a:t>and</a:t>
            </a:r>
            <a:r>
              <a:rPr sz="2400" spc="35" dirty="0">
                <a:solidFill>
                  <a:srgbClr val="003864"/>
                </a:solidFill>
                <a:latin typeface="Calibri"/>
                <a:cs typeface="Calibri"/>
              </a:rPr>
              <a:t> </a:t>
            </a:r>
            <a:r>
              <a:rPr sz="2400" spc="-15" dirty="0">
                <a:solidFill>
                  <a:srgbClr val="003864"/>
                </a:solidFill>
                <a:latin typeface="Calibri"/>
                <a:cs typeface="Calibri"/>
              </a:rPr>
              <a:t>budget</a:t>
            </a:r>
            <a:endParaRPr sz="2400" dirty="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7160260" cy="598241"/>
          </a:xfrm>
          <a:prstGeom prst="rect">
            <a:avLst/>
          </a:prstGeom>
        </p:spPr>
        <p:txBody>
          <a:bodyPr vert="horz" wrap="square" lIns="0" tIns="13335" rIns="0" bIns="0" rtlCol="0">
            <a:spAutoFit/>
          </a:bodyPr>
          <a:lstStyle/>
          <a:p>
            <a:pPr marL="12700">
              <a:lnSpc>
                <a:spcPct val="100000"/>
              </a:lnSpc>
              <a:spcBef>
                <a:spcPts val="105"/>
              </a:spcBef>
            </a:pPr>
            <a:r>
              <a:rPr lang="en-US" sz="3800" spc="-10" dirty="0">
                <a:solidFill>
                  <a:srgbClr val="FFFFFF"/>
                </a:solidFill>
              </a:rPr>
              <a:t>Grant Monitoring Continued</a:t>
            </a:r>
            <a:endParaRPr sz="3800" dirty="0"/>
          </a:p>
        </p:txBody>
      </p:sp>
      <p:sp>
        <p:nvSpPr>
          <p:cNvPr id="3" name="object 3"/>
          <p:cNvSpPr txBox="1"/>
          <p:nvPr/>
        </p:nvSpPr>
        <p:spPr>
          <a:xfrm>
            <a:off x="307340" y="1840484"/>
            <a:ext cx="7812405" cy="5506636"/>
          </a:xfrm>
          <a:prstGeom prst="rect">
            <a:avLst/>
          </a:prstGeom>
        </p:spPr>
        <p:txBody>
          <a:bodyPr vert="horz" wrap="square" lIns="0" tIns="12700" rIns="0" bIns="0" rtlCol="0">
            <a:spAutoFit/>
          </a:bodyPr>
          <a:lstStyle/>
          <a:p>
            <a:pPr marL="12700">
              <a:lnSpc>
                <a:spcPct val="100000"/>
              </a:lnSpc>
              <a:spcBef>
                <a:spcPts val="100"/>
              </a:spcBef>
            </a:pPr>
            <a:r>
              <a:rPr sz="3200" dirty="0">
                <a:solidFill>
                  <a:schemeClr val="tx2"/>
                </a:solidFill>
                <a:latin typeface="Calibri"/>
                <a:cs typeface="Calibri"/>
              </a:rPr>
              <a:t>All </a:t>
            </a:r>
            <a:r>
              <a:rPr sz="3200" spc="-15" dirty="0">
                <a:solidFill>
                  <a:schemeClr val="tx2"/>
                </a:solidFill>
                <a:latin typeface="Calibri"/>
                <a:cs typeface="Calibri"/>
              </a:rPr>
              <a:t>subgrantee contractual </a:t>
            </a:r>
            <a:r>
              <a:rPr sz="3200" spc="-10" dirty="0">
                <a:solidFill>
                  <a:schemeClr val="tx2"/>
                </a:solidFill>
                <a:latin typeface="Calibri"/>
                <a:cs typeface="Calibri"/>
              </a:rPr>
              <a:t>relationships </a:t>
            </a:r>
            <a:r>
              <a:rPr sz="3200" spc="-15" dirty="0">
                <a:solidFill>
                  <a:schemeClr val="tx2"/>
                </a:solidFill>
                <a:latin typeface="Calibri"/>
                <a:cs typeface="Calibri"/>
              </a:rPr>
              <a:t>are </a:t>
            </a:r>
            <a:r>
              <a:rPr sz="3200" spc="-5" dirty="0">
                <a:solidFill>
                  <a:schemeClr val="tx2"/>
                </a:solidFill>
                <a:latin typeface="Calibri"/>
                <a:cs typeface="Calibri"/>
              </a:rPr>
              <a:t>subject</a:t>
            </a:r>
            <a:r>
              <a:rPr sz="3200" spc="-85" dirty="0">
                <a:solidFill>
                  <a:schemeClr val="tx2"/>
                </a:solidFill>
                <a:latin typeface="Calibri"/>
                <a:cs typeface="Calibri"/>
              </a:rPr>
              <a:t> </a:t>
            </a:r>
            <a:r>
              <a:rPr sz="3200" spc="-10" dirty="0">
                <a:solidFill>
                  <a:schemeClr val="tx2"/>
                </a:solidFill>
                <a:latin typeface="Calibri"/>
                <a:cs typeface="Calibri"/>
              </a:rPr>
              <a:t>to:</a:t>
            </a:r>
            <a:endParaRPr lang="en-US" sz="3200" spc="-10" dirty="0">
              <a:solidFill>
                <a:schemeClr val="tx2"/>
              </a:solidFill>
              <a:latin typeface="Calibri"/>
              <a:cs typeface="Calibri"/>
            </a:endParaRPr>
          </a:p>
          <a:p>
            <a:pPr marL="12700">
              <a:lnSpc>
                <a:spcPct val="100000"/>
              </a:lnSpc>
              <a:spcBef>
                <a:spcPts val="100"/>
              </a:spcBef>
            </a:pPr>
            <a:endParaRPr sz="3900" dirty="0">
              <a:solidFill>
                <a:schemeClr val="tx2"/>
              </a:solidFill>
              <a:latin typeface="Times New Roman"/>
              <a:cs typeface="Times New Roman"/>
            </a:endParaRPr>
          </a:p>
          <a:p>
            <a:pPr marL="355600" indent="-342900">
              <a:lnSpc>
                <a:spcPct val="100000"/>
              </a:lnSpc>
              <a:buClr>
                <a:schemeClr val="accent3">
                  <a:lumMod val="75000"/>
                </a:schemeClr>
              </a:buClr>
              <a:buFont typeface="Arial"/>
              <a:buChar char="•"/>
              <a:tabLst>
                <a:tab pos="433070" algn="l"/>
                <a:tab pos="433705" algn="l"/>
              </a:tabLst>
            </a:pPr>
            <a:r>
              <a:rPr lang="en-US" sz="2800" dirty="0">
                <a:solidFill>
                  <a:schemeClr val="tx2"/>
                </a:solidFill>
              </a:rPr>
              <a:t>R</a:t>
            </a:r>
            <a:r>
              <a:rPr sz="2800" spc="-45" dirty="0">
                <a:solidFill>
                  <a:schemeClr val="tx2"/>
                </a:solidFill>
                <a:latin typeface="Calibri"/>
                <a:cs typeface="Calibri"/>
              </a:rPr>
              <a:t>eview, </a:t>
            </a:r>
            <a:r>
              <a:rPr sz="2800" spc="-5" dirty="0">
                <a:solidFill>
                  <a:schemeClr val="tx2"/>
                </a:solidFill>
                <a:latin typeface="Calibri"/>
                <a:cs typeface="Calibri"/>
              </a:rPr>
              <a:t>monitoring, and audit </a:t>
            </a:r>
            <a:r>
              <a:rPr sz="2800" spc="-10" dirty="0">
                <a:solidFill>
                  <a:schemeClr val="tx2"/>
                </a:solidFill>
                <a:latin typeface="Calibri"/>
                <a:cs typeface="Calibri"/>
              </a:rPr>
              <a:t>by </a:t>
            </a:r>
            <a:r>
              <a:rPr sz="2800" spc="-5" dirty="0">
                <a:solidFill>
                  <a:schemeClr val="tx2"/>
                </a:solidFill>
                <a:latin typeface="Calibri"/>
                <a:cs typeface="Calibri"/>
              </a:rPr>
              <a:t>the</a:t>
            </a:r>
            <a:r>
              <a:rPr sz="2800" spc="-20" dirty="0">
                <a:solidFill>
                  <a:schemeClr val="tx2"/>
                </a:solidFill>
                <a:latin typeface="Calibri"/>
                <a:cs typeface="Calibri"/>
              </a:rPr>
              <a:t> </a:t>
            </a:r>
            <a:r>
              <a:rPr sz="2800" spc="-25" dirty="0">
                <a:solidFill>
                  <a:schemeClr val="tx2"/>
                </a:solidFill>
                <a:latin typeface="Calibri"/>
                <a:cs typeface="Calibri"/>
              </a:rPr>
              <a:t>State</a:t>
            </a:r>
            <a:endParaRPr sz="2800" dirty="0">
              <a:solidFill>
                <a:schemeClr val="tx2"/>
              </a:solidFill>
              <a:latin typeface="Calibri"/>
              <a:cs typeface="Calibri"/>
            </a:endParaRPr>
          </a:p>
          <a:p>
            <a:pPr marL="355600" marR="5080" indent="-342900">
              <a:lnSpc>
                <a:spcPct val="100000"/>
              </a:lnSpc>
              <a:spcBef>
                <a:spcPts val="650"/>
              </a:spcBef>
              <a:buClr>
                <a:schemeClr val="accent3">
                  <a:lumMod val="75000"/>
                </a:schemeClr>
              </a:buClr>
              <a:buFont typeface="Arial"/>
              <a:buChar char="•"/>
              <a:tabLst>
                <a:tab pos="354965" algn="l"/>
                <a:tab pos="355600" algn="l"/>
              </a:tabLst>
            </a:pPr>
            <a:r>
              <a:rPr lang="en-US" sz="2800" spc="-10" dirty="0">
                <a:solidFill>
                  <a:schemeClr val="tx2"/>
                </a:solidFill>
                <a:latin typeface="Calibri"/>
                <a:cs typeface="Calibri"/>
              </a:rPr>
              <a:t>C</a:t>
            </a:r>
            <a:r>
              <a:rPr sz="2800" spc="-10" dirty="0">
                <a:solidFill>
                  <a:schemeClr val="tx2"/>
                </a:solidFill>
                <a:latin typeface="Calibri"/>
                <a:cs typeface="Calibri"/>
              </a:rPr>
              <a:t>onflict </a:t>
            </a:r>
            <a:r>
              <a:rPr sz="2800" dirty="0">
                <a:solidFill>
                  <a:schemeClr val="tx2"/>
                </a:solidFill>
                <a:latin typeface="Calibri"/>
                <a:cs typeface="Calibri"/>
              </a:rPr>
              <a:t>of </a:t>
            </a:r>
            <a:r>
              <a:rPr sz="2800" spc="-20" dirty="0">
                <a:solidFill>
                  <a:schemeClr val="tx2"/>
                </a:solidFill>
                <a:latin typeface="Calibri"/>
                <a:cs typeface="Calibri"/>
              </a:rPr>
              <a:t>interest </a:t>
            </a:r>
            <a:r>
              <a:rPr sz="2800" spc="-5" dirty="0">
                <a:solidFill>
                  <a:schemeClr val="tx2"/>
                </a:solidFill>
                <a:latin typeface="Calibri"/>
                <a:cs typeface="Calibri"/>
              </a:rPr>
              <a:t>policies, </a:t>
            </a:r>
            <a:r>
              <a:rPr sz="2800" spc="-15" dirty="0">
                <a:solidFill>
                  <a:schemeClr val="tx2"/>
                </a:solidFill>
                <a:latin typeface="Calibri"/>
                <a:cs typeface="Calibri"/>
              </a:rPr>
              <a:t>procurement </a:t>
            </a:r>
            <a:r>
              <a:rPr sz="2800" spc="-5" dirty="0">
                <a:solidFill>
                  <a:schemeClr val="tx2"/>
                </a:solidFill>
                <a:latin typeface="Calibri"/>
                <a:cs typeface="Calibri"/>
              </a:rPr>
              <a:t>policies, and applicable</a:t>
            </a:r>
            <a:r>
              <a:rPr sz="2800" spc="-45" dirty="0">
                <a:solidFill>
                  <a:schemeClr val="tx2"/>
                </a:solidFill>
                <a:latin typeface="Calibri"/>
                <a:cs typeface="Calibri"/>
              </a:rPr>
              <a:t> </a:t>
            </a:r>
            <a:r>
              <a:rPr sz="2800" spc="-10" dirty="0">
                <a:solidFill>
                  <a:schemeClr val="tx2"/>
                </a:solidFill>
                <a:latin typeface="Calibri"/>
                <a:cs typeface="Calibri"/>
              </a:rPr>
              <a:t>law</a:t>
            </a:r>
            <a:endParaRPr lang="en-US" sz="2800" spc="-10" dirty="0">
              <a:solidFill>
                <a:schemeClr val="tx2"/>
              </a:solidFill>
              <a:latin typeface="Calibri"/>
              <a:cs typeface="Calibri"/>
            </a:endParaRPr>
          </a:p>
          <a:p>
            <a:pPr marL="355600" marR="5080" indent="-342900">
              <a:lnSpc>
                <a:spcPct val="100000"/>
              </a:lnSpc>
              <a:spcBef>
                <a:spcPts val="650"/>
              </a:spcBef>
              <a:buClr>
                <a:srgbClr val="9BBA58"/>
              </a:buClr>
              <a:buFont typeface="Arial"/>
              <a:buChar char="•"/>
              <a:tabLst>
                <a:tab pos="354965" algn="l"/>
                <a:tab pos="355600" algn="l"/>
              </a:tabLst>
            </a:pPr>
            <a:endParaRPr lang="en-US" sz="2800" spc="-10" dirty="0">
              <a:solidFill>
                <a:srgbClr val="003864"/>
              </a:solidFill>
              <a:latin typeface="Calibri"/>
              <a:cs typeface="Calibri"/>
            </a:endParaRPr>
          </a:p>
          <a:p>
            <a:pPr marL="12700" marR="5080">
              <a:lnSpc>
                <a:spcPct val="100000"/>
              </a:lnSpc>
              <a:spcBef>
                <a:spcPts val="650"/>
              </a:spcBef>
              <a:buClr>
                <a:srgbClr val="9BBA58"/>
              </a:buClr>
              <a:tabLst>
                <a:tab pos="354965" algn="l"/>
                <a:tab pos="355600" algn="l"/>
              </a:tabLst>
            </a:pPr>
            <a:r>
              <a:rPr lang="en-US" sz="2800" spc="-10" dirty="0">
                <a:solidFill>
                  <a:srgbClr val="003864"/>
                </a:solidFill>
                <a:cs typeface="Calibri"/>
                <a:hlinkClick r:id="rId2"/>
              </a:rPr>
              <a:t>https://mn.gov/admin/government/grants/policies-statutes-forms/</a:t>
            </a:r>
            <a:endParaRPr lang="en-US" sz="2800" spc="-10" dirty="0">
              <a:solidFill>
                <a:srgbClr val="003864"/>
              </a:solidFill>
              <a:cs typeface="Calibri"/>
            </a:endParaRPr>
          </a:p>
          <a:p>
            <a:pPr marL="355600" marR="5080" indent="-342900">
              <a:lnSpc>
                <a:spcPct val="100000"/>
              </a:lnSpc>
              <a:spcBef>
                <a:spcPts val="650"/>
              </a:spcBef>
              <a:buClr>
                <a:srgbClr val="9BBA58"/>
              </a:buClr>
              <a:buFont typeface="Arial"/>
              <a:buChar char="•"/>
              <a:tabLst>
                <a:tab pos="354965" algn="l"/>
                <a:tab pos="355600" algn="l"/>
              </a:tabLst>
            </a:pPr>
            <a:endParaRPr lang="en-US" sz="2800" spc="-10" dirty="0">
              <a:solidFill>
                <a:srgbClr val="003864"/>
              </a:solidFill>
              <a:latin typeface="Calibri"/>
              <a:cs typeface="Calibri"/>
            </a:endParaRPr>
          </a:p>
          <a:p>
            <a:pPr marL="355600" marR="5080" indent="-342900">
              <a:lnSpc>
                <a:spcPct val="100000"/>
              </a:lnSpc>
              <a:spcBef>
                <a:spcPts val="650"/>
              </a:spcBef>
              <a:buClr>
                <a:srgbClr val="9BBA58"/>
              </a:buClr>
              <a:buFont typeface="Arial"/>
              <a:buChar char="•"/>
              <a:tabLst>
                <a:tab pos="354965" algn="l"/>
                <a:tab pos="355600" algn="l"/>
              </a:tabLst>
            </a:pPr>
            <a:endParaRPr sz="2800" dirty="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5483860" cy="598241"/>
          </a:xfrm>
          <a:prstGeom prst="rect">
            <a:avLst/>
          </a:prstGeom>
        </p:spPr>
        <p:txBody>
          <a:bodyPr vert="horz" wrap="square" lIns="0" tIns="13335" rIns="0" bIns="0" rtlCol="0">
            <a:spAutoFit/>
          </a:bodyPr>
          <a:lstStyle/>
          <a:p>
            <a:pPr marL="12700">
              <a:lnSpc>
                <a:spcPct val="100000"/>
              </a:lnSpc>
              <a:spcBef>
                <a:spcPts val="105"/>
              </a:spcBef>
            </a:pPr>
            <a:r>
              <a:rPr lang="en-US" sz="3800" dirty="0">
                <a:solidFill>
                  <a:srgbClr val="FFFFFF"/>
                </a:solidFill>
              </a:rPr>
              <a:t>DEED Point of Contact</a:t>
            </a:r>
            <a:endParaRPr sz="3800" dirty="0"/>
          </a:p>
        </p:txBody>
      </p:sp>
      <p:sp>
        <p:nvSpPr>
          <p:cNvPr id="3" name="object 3"/>
          <p:cNvSpPr txBox="1"/>
          <p:nvPr/>
        </p:nvSpPr>
        <p:spPr>
          <a:xfrm>
            <a:off x="304800" y="2209800"/>
            <a:ext cx="8558139" cy="5480988"/>
          </a:xfrm>
          <a:prstGeom prst="rect">
            <a:avLst/>
          </a:prstGeom>
        </p:spPr>
        <p:txBody>
          <a:bodyPr vert="horz" wrap="square" lIns="0" tIns="12700" rIns="0" bIns="0" rtlCol="0">
            <a:spAutoFit/>
          </a:bodyPr>
          <a:lstStyle/>
          <a:p>
            <a:pPr marL="12700" marR="5080">
              <a:lnSpc>
                <a:spcPct val="100000"/>
              </a:lnSpc>
              <a:spcBef>
                <a:spcPts val="100"/>
              </a:spcBef>
              <a:buClr>
                <a:schemeClr val="accent3">
                  <a:lumMod val="75000"/>
                </a:schemeClr>
              </a:buClr>
              <a:tabLst>
                <a:tab pos="354965" algn="l"/>
                <a:tab pos="355600" algn="l"/>
              </a:tabLst>
            </a:pPr>
            <a:r>
              <a:rPr sz="2400" spc="-55" dirty="0">
                <a:solidFill>
                  <a:srgbClr val="003864"/>
                </a:solidFill>
                <a:latin typeface="Calibri"/>
                <a:cs typeface="Calibri"/>
              </a:rPr>
              <a:t>Your </a:t>
            </a:r>
            <a:r>
              <a:rPr lang="en-US" sz="2400" spc="-55" dirty="0">
                <a:solidFill>
                  <a:srgbClr val="003864"/>
                </a:solidFill>
                <a:latin typeface="Calibri"/>
                <a:cs typeface="Calibri"/>
              </a:rPr>
              <a:t>p</a:t>
            </a:r>
            <a:r>
              <a:rPr sz="2400" spc="-15" dirty="0">
                <a:solidFill>
                  <a:srgbClr val="003864"/>
                </a:solidFill>
                <a:latin typeface="Calibri"/>
                <a:cs typeface="Calibri"/>
              </a:rPr>
              <a:t>rogram </a:t>
            </a:r>
            <a:r>
              <a:rPr lang="en-US" sz="2400" spc="-15" dirty="0">
                <a:solidFill>
                  <a:srgbClr val="003864"/>
                </a:solidFill>
                <a:latin typeface="Calibri"/>
                <a:cs typeface="Calibri"/>
              </a:rPr>
              <a:t>c</a:t>
            </a:r>
            <a:r>
              <a:rPr sz="2400" spc="-15" dirty="0">
                <a:solidFill>
                  <a:srgbClr val="003864"/>
                </a:solidFill>
                <a:latin typeface="Calibri"/>
                <a:cs typeface="Calibri"/>
              </a:rPr>
              <a:t>oordinator </a:t>
            </a:r>
            <a:r>
              <a:rPr sz="2400" dirty="0">
                <a:solidFill>
                  <a:srgbClr val="003864"/>
                </a:solidFill>
                <a:latin typeface="Calibri"/>
                <a:cs typeface="Calibri"/>
              </a:rPr>
              <a:t>is </a:t>
            </a:r>
            <a:r>
              <a:rPr sz="2400" spc="-10" dirty="0">
                <a:solidFill>
                  <a:srgbClr val="003864"/>
                </a:solidFill>
                <a:latin typeface="Calibri"/>
                <a:cs typeface="Calibri"/>
              </a:rPr>
              <a:t>available </a:t>
            </a:r>
            <a:r>
              <a:rPr sz="2400" spc="-15" dirty="0">
                <a:solidFill>
                  <a:srgbClr val="003864"/>
                </a:solidFill>
                <a:latin typeface="Calibri"/>
                <a:cs typeface="Calibri"/>
              </a:rPr>
              <a:t>to </a:t>
            </a:r>
            <a:r>
              <a:rPr sz="2400" spc="-10" dirty="0">
                <a:solidFill>
                  <a:srgbClr val="003864"/>
                </a:solidFill>
                <a:latin typeface="Calibri"/>
                <a:cs typeface="Calibri"/>
              </a:rPr>
              <a:t>provide </a:t>
            </a:r>
            <a:r>
              <a:rPr lang="en-US" sz="2400" spc="-10" dirty="0">
                <a:solidFill>
                  <a:srgbClr val="003864"/>
                </a:solidFill>
                <a:latin typeface="Calibri"/>
                <a:cs typeface="Calibri"/>
              </a:rPr>
              <a:t>t</a:t>
            </a:r>
            <a:r>
              <a:rPr sz="2400" spc="-30" dirty="0">
                <a:solidFill>
                  <a:srgbClr val="003864"/>
                </a:solidFill>
                <a:latin typeface="Calibri"/>
                <a:cs typeface="Calibri"/>
              </a:rPr>
              <a:t>echnical </a:t>
            </a:r>
            <a:r>
              <a:rPr lang="en-US" sz="2400" spc="-30" dirty="0">
                <a:solidFill>
                  <a:srgbClr val="003864"/>
                </a:solidFill>
                <a:latin typeface="Calibri"/>
                <a:cs typeface="Calibri"/>
              </a:rPr>
              <a:t>a</a:t>
            </a:r>
            <a:r>
              <a:rPr sz="2400" spc="-10" dirty="0">
                <a:solidFill>
                  <a:srgbClr val="003864"/>
                </a:solidFill>
                <a:latin typeface="Calibri"/>
                <a:cs typeface="Calibri"/>
              </a:rPr>
              <a:t>ssistance </a:t>
            </a:r>
            <a:r>
              <a:rPr sz="2400" spc="-20" dirty="0">
                <a:solidFill>
                  <a:srgbClr val="003864"/>
                </a:solidFill>
                <a:latin typeface="Calibri"/>
                <a:cs typeface="Calibri"/>
              </a:rPr>
              <a:t>for </a:t>
            </a:r>
            <a:r>
              <a:rPr sz="2400" dirty="0">
                <a:solidFill>
                  <a:srgbClr val="003864"/>
                </a:solidFill>
                <a:latin typeface="Calibri"/>
                <a:cs typeface="Calibri"/>
              </a:rPr>
              <a:t>WF1</a:t>
            </a:r>
            <a:r>
              <a:rPr lang="en-US" sz="2400" dirty="0">
                <a:solidFill>
                  <a:srgbClr val="003864"/>
                </a:solidFill>
                <a:latin typeface="Calibri"/>
                <a:cs typeface="Calibri"/>
              </a:rPr>
              <a:t>, programmatic, </a:t>
            </a:r>
            <a:r>
              <a:rPr sz="2400" spc="-5" dirty="0">
                <a:solidFill>
                  <a:srgbClr val="003864"/>
                </a:solidFill>
                <a:latin typeface="Calibri"/>
                <a:cs typeface="Calibri"/>
              </a:rPr>
              <a:t>and other </a:t>
            </a:r>
            <a:r>
              <a:rPr sz="2400" spc="-15" dirty="0">
                <a:solidFill>
                  <a:srgbClr val="003864"/>
                </a:solidFill>
                <a:latin typeface="Calibri"/>
                <a:cs typeface="Calibri"/>
              </a:rPr>
              <a:t>grant-related </a:t>
            </a:r>
            <a:r>
              <a:rPr sz="2400" spc="-10" dirty="0">
                <a:solidFill>
                  <a:srgbClr val="003864"/>
                </a:solidFill>
                <a:latin typeface="Calibri"/>
                <a:cs typeface="Calibri"/>
              </a:rPr>
              <a:t>questions </a:t>
            </a:r>
            <a:r>
              <a:rPr sz="2400" spc="-20" dirty="0">
                <a:solidFill>
                  <a:srgbClr val="003864"/>
                </a:solidFill>
                <a:latin typeface="Calibri"/>
                <a:cs typeface="Calibri"/>
              </a:rPr>
              <a:t>any</a:t>
            </a:r>
            <a:r>
              <a:rPr sz="2400" dirty="0">
                <a:solidFill>
                  <a:srgbClr val="003864"/>
                </a:solidFill>
                <a:latin typeface="Calibri"/>
                <a:cs typeface="Calibri"/>
              </a:rPr>
              <a:t> time.</a:t>
            </a:r>
            <a:endParaRPr lang="en-US" sz="2400" dirty="0">
              <a:solidFill>
                <a:srgbClr val="003864"/>
              </a:solidFill>
              <a:latin typeface="Calibri"/>
              <a:cs typeface="Calibri"/>
            </a:endParaRPr>
          </a:p>
          <a:p>
            <a:pPr marL="355600" marR="5080" indent="-342900">
              <a:lnSpc>
                <a:spcPct val="100000"/>
              </a:lnSpc>
              <a:spcBef>
                <a:spcPts val="100"/>
              </a:spcBef>
              <a:buClr>
                <a:schemeClr val="accent3">
                  <a:lumMod val="75000"/>
                </a:schemeClr>
              </a:buClr>
              <a:buFont typeface="Arial"/>
              <a:buChar char="•"/>
              <a:tabLst>
                <a:tab pos="354965" algn="l"/>
                <a:tab pos="355600" algn="l"/>
              </a:tabLst>
            </a:pPr>
            <a:endParaRPr lang="en-US" sz="2400" dirty="0">
              <a:solidFill>
                <a:srgbClr val="003864"/>
              </a:solidFill>
              <a:latin typeface="Calibri"/>
              <a:cs typeface="Calibri"/>
            </a:endParaRPr>
          </a:p>
          <a:p>
            <a:pPr marL="355600" marR="5080" indent="-342900">
              <a:lnSpc>
                <a:spcPct val="100000"/>
              </a:lnSpc>
              <a:buClr>
                <a:schemeClr val="accent3">
                  <a:lumMod val="75000"/>
                </a:schemeClr>
              </a:buClr>
              <a:buFont typeface="Arial"/>
              <a:buChar char="•"/>
              <a:tabLst>
                <a:tab pos="354965" algn="l"/>
                <a:tab pos="355600" algn="l"/>
              </a:tabLst>
            </a:pPr>
            <a:r>
              <a:rPr lang="en-US" sz="2400" dirty="0">
                <a:solidFill>
                  <a:srgbClr val="003864"/>
                </a:solidFill>
                <a:latin typeface="Calibri"/>
                <a:cs typeface="Calibri"/>
              </a:rPr>
              <a:t>For monitoring questions contact:</a:t>
            </a:r>
          </a:p>
          <a:p>
            <a:pPr marL="756285" marR="5080" lvl="1" indent="-286385">
              <a:spcBef>
                <a:spcPts val="690"/>
              </a:spcBef>
              <a:buClr>
                <a:schemeClr val="accent3">
                  <a:lumMod val="75000"/>
                </a:schemeClr>
              </a:buClr>
              <a:buFont typeface="Arial"/>
              <a:buChar char="–"/>
              <a:tabLst>
                <a:tab pos="756920" algn="l"/>
              </a:tabLst>
            </a:pPr>
            <a:r>
              <a:rPr lang="en-US" sz="2000" spc="-10" dirty="0">
                <a:solidFill>
                  <a:srgbClr val="003864"/>
                </a:solidFill>
                <a:latin typeface="Calibri"/>
                <a:cs typeface="Calibri"/>
              </a:rPr>
              <a:t>Shannon Rolf at </a:t>
            </a:r>
            <a:r>
              <a:rPr lang="en-US" sz="2000" spc="-10" dirty="0">
                <a:solidFill>
                  <a:srgbClr val="003864"/>
                </a:solidFill>
                <a:latin typeface="Calibri"/>
                <a:cs typeface="Calibri"/>
                <a:hlinkClick r:id="rId2"/>
              </a:rPr>
              <a:t>shannon.rolf@state.mn.us</a:t>
            </a:r>
            <a:endParaRPr lang="en-US" sz="2000" spc="-10" dirty="0">
              <a:solidFill>
                <a:srgbClr val="003864"/>
              </a:solidFill>
              <a:latin typeface="Calibri"/>
              <a:cs typeface="Calibri"/>
            </a:endParaRPr>
          </a:p>
          <a:p>
            <a:pPr marL="927100" marR="5080" lvl="2">
              <a:spcBef>
                <a:spcPts val="1755"/>
              </a:spcBef>
              <a:buClr>
                <a:schemeClr val="accent3">
                  <a:lumMod val="75000"/>
                </a:schemeClr>
              </a:buClr>
              <a:tabLst>
                <a:tab pos="756285" algn="l"/>
                <a:tab pos="756920" algn="l"/>
              </a:tabLst>
            </a:pPr>
            <a:endParaRPr lang="en-US" sz="1700" spc="-5" dirty="0">
              <a:solidFill>
                <a:srgbClr val="003864"/>
              </a:solidFill>
              <a:latin typeface="Calibri"/>
              <a:cs typeface="Calibri"/>
            </a:endParaRPr>
          </a:p>
          <a:p>
            <a:pPr marL="355600" marR="5080" indent="-342900">
              <a:spcBef>
                <a:spcPts val="100"/>
              </a:spcBef>
              <a:buClr>
                <a:schemeClr val="accent3">
                  <a:lumMod val="75000"/>
                </a:schemeClr>
              </a:buClr>
              <a:buFont typeface="Arial"/>
              <a:buChar char="•"/>
              <a:tabLst>
                <a:tab pos="354965" algn="l"/>
                <a:tab pos="355600" algn="l"/>
              </a:tabLst>
            </a:pPr>
            <a:r>
              <a:rPr lang="en-US" sz="2400" dirty="0">
                <a:solidFill>
                  <a:srgbClr val="003864"/>
                </a:solidFill>
                <a:latin typeface="Calibri"/>
                <a:cs typeface="Calibri"/>
              </a:rPr>
              <a:t>For reimbursement payment request (RPR) questions contact:</a:t>
            </a:r>
          </a:p>
          <a:p>
            <a:pPr marL="756285" marR="5080" lvl="1" indent="-286385">
              <a:spcBef>
                <a:spcPts val="690"/>
              </a:spcBef>
              <a:buClr>
                <a:schemeClr val="accent3">
                  <a:lumMod val="75000"/>
                </a:schemeClr>
              </a:buClr>
              <a:buFont typeface="Arial"/>
              <a:buChar char="–"/>
              <a:tabLst>
                <a:tab pos="756920" algn="l"/>
              </a:tabLst>
            </a:pPr>
            <a:r>
              <a:rPr lang="en-US" sz="2000" spc="-10" dirty="0">
                <a:solidFill>
                  <a:srgbClr val="003864"/>
                </a:solidFill>
                <a:latin typeface="Calibri"/>
                <a:cs typeface="Calibri"/>
              </a:rPr>
              <a:t>Colleen Schwab at </a:t>
            </a:r>
            <a:r>
              <a:rPr lang="en-US" sz="2000" spc="-10" dirty="0">
                <a:solidFill>
                  <a:srgbClr val="003864"/>
                </a:solidFill>
                <a:latin typeface="Calibri"/>
                <a:cs typeface="Calibri"/>
                <a:hlinkClick r:id="rId3"/>
              </a:rPr>
              <a:t>colleen.schwab@state.mn.us</a:t>
            </a:r>
            <a:endParaRPr lang="en-US" sz="2000" spc="-10" dirty="0">
              <a:solidFill>
                <a:srgbClr val="003864"/>
              </a:solidFill>
              <a:latin typeface="Calibri"/>
              <a:cs typeface="Calibri"/>
            </a:endParaRPr>
          </a:p>
          <a:p>
            <a:pPr marL="756285" marR="5080" lvl="1" indent="-286385">
              <a:spcBef>
                <a:spcPts val="690"/>
              </a:spcBef>
              <a:buClr>
                <a:schemeClr val="accent3">
                  <a:lumMod val="75000"/>
                </a:schemeClr>
              </a:buClr>
              <a:buFont typeface="Arial"/>
              <a:buChar char="–"/>
              <a:tabLst>
                <a:tab pos="756920" algn="l"/>
              </a:tabLst>
            </a:pPr>
            <a:endParaRPr lang="en-US" sz="2000" spc="-10" dirty="0">
              <a:solidFill>
                <a:srgbClr val="003864"/>
              </a:solidFill>
              <a:latin typeface="Calibri"/>
              <a:cs typeface="Calibri"/>
            </a:endParaRPr>
          </a:p>
          <a:p>
            <a:pPr marL="469900" marR="5080" lvl="1">
              <a:spcBef>
                <a:spcPts val="100"/>
              </a:spcBef>
              <a:buClr>
                <a:srgbClr val="9BBA58"/>
              </a:buClr>
              <a:tabLst>
                <a:tab pos="354965" algn="l"/>
                <a:tab pos="355600" algn="l"/>
              </a:tabLst>
            </a:pPr>
            <a:endParaRPr lang="en-US" sz="2400" dirty="0">
              <a:latin typeface="Calibri"/>
              <a:cs typeface="Calibri"/>
            </a:endParaRPr>
          </a:p>
          <a:p>
            <a:pPr marL="812800" marR="5080" lvl="1" indent="-342900">
              <a:spcBef>
                <a:spcPts val="100"/>
              </a:spcBef>
              <a:buClr>
                <a:srgbClr val="9BBA58"/>
              </a:buClr>
              <a:buFont typeface="Arial"/>
              <a:buChar char="•"/>
              <a:tabLst>
                <a:tab pos="354965" algn="l"/>
                <a:tab pos="355600" algn="l"/>
              </a:tabLst>
            </a:pPr>
            <a:endParaRPr lang="en-US" sz="2400" dirty="0">
              <a:latin typeface="Calibri"/>
              <a:cs typeface="Calibri"/>
            </a:endParaRPr>
          </a:p>
          <a:p>
            <a:pPr marL="812800" marR="5080" lvl="1" indent="-342900">
              <a:spcBef>
                <a:spcPts val="100"/>
              </a:spcBef>
              <a:buClr>
                <a:srgbClr val="9BBA58"/>
              </a:buClr>
              <a:buFont typeface="Arial"/>
              <a:buChar char="•"/>
              <a:tabLst>
                <a:tab pos="354965" algn="l"/>
                <a:tab pos="355600" algn="l"/>
              </a:tabLst>
            </a:pPr>
            <a:endParaRPr lang="en-US" sz="2400" dirty="0">
              <a:latin typeface="Calibri"/>
              <a:cs typeface="Calibri"/>
            </a:endParaRPr>
          </a:p>
          <a:p>
            <a:pPr marL="812800" marR="5080" lvl="1" indent="-342900">
              <a:spcBef>
                <a:spcPts val="100"/>
              </a:spcBef>
              <a:buClr>
                <a:srgbClr val="9BBA58"/>
              </a:buClr>
              <a:buFont typeface="Arial"/>
              <a:buChar char="•"/>
              <a:tabLst>
                <a:tab pos="354965" algn="l"/>
                <a:tab pos="355600" algn="l"/>
              </a:tabLst>
            </a:pPr>
            <a:endParaRPr lang="en-US" sz="2400" dirty="0">
              <a:latin typeface="Calibri"/>
              <a:cs typeface="Calibri"/>
            </a:endParaRPr>
          </a:p>
          <a:p>
            <a:pPr marL="812800" marR="5080" lvl="1" indent="-342900">
              <a:spcBef>
                <a:spcPts val="100"/>
              </a:spcBef>
              <a:buClr>
                <a:srgbClr val="9BBA58"/>
              </a:buClr>
              <a:buFont typeface="Arial"/>
              <a:buChar char="•"/>
              <a:tabLst>
                <a:tab pos="354965" algn="l"/>
                <a:tab pos="355600" algn="l"/>
              </a:tabLst>
            </a:pPr>
            <a:endParaRPr lang="en-US" sz="2400" dirty="0">
              <a:solidFill>
                <a:srgbClr val="003864"/>
              </a:solidFill>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811" y="1816607"/>
            <a:ext cx="9124187" cy="50291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spd="slow">
    <p:split orient="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200400"/>
            <a:ext cx="8077200" cy="1066800"/>
          </a:xfrm>
        </p:spPr>
        <p:txBody>
          <a:bodyPr/>
          <a:lstStyle/>
          <a:p>
            <a:r>
              <a:rPr lang="en-US" dirty="0"/>
              <a:t>Thank you for your participation today!</a:t>
            </a:r>
          </a:p>
        </p:txBody>
      </p:sp>
      <p:sp>
        <p:nvSpPr>
          <p:cNvPr id="3" name="TextBox 2"/>
          <p:cNvSpPr txBox="1"/>
          <p:nvPr/>
        </p:nvSpPr>
        <p:spPr>
          <a:xfrm>
            <a:off x="1143000" y="4419600"/>
            <a:ext cx="7698678" cy="2154436"/>
          </a:xfrm>
          <a:prstGeom prst="rect">
            <a:avLst/>
          </a:prstGeom>
          <a:noFill/>
        </p:spPr>
        <p:txBody>
          <a:bodyPr wrap="square" rtlCol="0">
            <a:spAutoFit/>
          </a:bodyPr>
          <a:lstStyle/>
          <a:p>
            <a:r>
              <a:rPr lang="en-US" sz="2000" b="1" dirty="0">
                <a:solidFill>
                  <a:srgbClr val="003865"/>
                </a:solidFill>
                <a:latin typeface="+mj-lt"/>
                <a:ea typeface="+mj-ea"/>
                <a:cs typeface="+mj-cs"/>
              </a:rPr>
              <a:t>Here is the link where we will be posting:</a:t>
            </a:r>
          </a:p>
          <a:p>
            <a:endParaRPr lang="en-US" sz="2000" b="1" dirty="0">
              <a:solidFill>
                <a:srgbClr val="003865"/>
              </a:solidFill>
              <a:latin typeface="+mj-lt"/>
              <a:ea typeface="+mj-ea"/>
              <a:cs typeface="+mj-cs"/>
            </a:endParaRPr>
          </a:p>
          <a:p>
            <a:r>
              <a:rPr lang="en-US" sz="2000" b="1" dirty="0">
                <a:solidFill>
                  <a:srgbClr val="003865"/>
                </a:solidFill>
                <a:latin typeface="+mj-lt"/>
                <a:ea typeface="+mj-ea"/>
                <a:cs typeface="+mj-cs"/>
              </a:rPr>
              <a:t>Financial Training PowerPoint</a:t>
            </a:r>
          </a:p>
          <a:p>
            <a:r>
              <a:rPr lang="en-US" sz="2000" b="1" dirty="0">
                <a:solidFill>
                  <a:srgbClr val="003865"/>
                </a:solidFill>
                <a:latin typeface="+mj-lt"/>
                <a:ea typeface="+mj-ea"/>
                <a:cs typeface="+mj-cs"/>
              </a:rPr>
              <a:t>Cost Category Definitions</a:t>
            </a:r>
          </a:p>
          <a:p>
            <a:r>
              <a:rPr lang="en-US" u="sng" dirty="0">
                <a:hlinkClick r:id="rId3"/>
              </a:rPr>
              <a:t>https://mn.gov/deed/programs-services/adult-career-pathways/</a:t>
            </a:r>
            <a:endParaRPr lang="en-US" dirty="0"/>
          </a:p>
          <a:p>
            <a:endParaRPr lang="en-US" dirty="0"/>
          </a:p>
          <a:p>
            <a:endParaRPr lang="en-US" dirty="0"/>
          </a:p>
        </p:txBody>
      </p:sp>
    </p:spTree>
    <p:extLst>
      <p:ext uri="{BB962C8B-B14F-4D97-AF65-F5344CB8AC3E}">
        <p14:creationId xmlns:p14="http://schemas.microsoft.com/office/powerpoint/2010/main" val="178845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4798060" cy="598241"/>
          </a:xfrm>
          <a:prstGeom prst="rect">
            <a:avLst/>
          </a:prstGeom>
        </p:spPr>
        <p:txBody>
          <a:bodyPr vert="horz" wrap="square" lIns="0" tIns="13335" rIns="0" bIns="0" rtlCol="0">
            <a:spAutoFit/>
          </a:bodyPr>
          <a:lstStyle/>
          <a:p>
            <a:pPr marL="12700">
              <a:lnSpc>
                <a:spcPct val="100000"/>
              </a:lnSpc>
              <a:spcBef>
                <a:spcPts val="105"/>
              </a:spcBef>
            </a:pPr>
            <a:r>
              <a:rPr lang="en-US" sz="3800" spc="-5" dirty="0">
                <a:solidFill>
                  <a:srgbClr val="FFFFFF"/>
                </a:solidFill>
              </a:rPr>
              <a:t>Cost Categories</a:t>
            </a:r>
            <a:endParaRPr sz="3800" dirty="0"/>
          </a:p>
        </p:txBody>
      </p:sp>
      <p:sp>
        <p:nvSpPr>
          <p:cNvPr id="3" name="object 3"/>
          <p:cNvSpPr txBox="1"/>
          <p:nvPr/>
        </p:nvSpPr>
        <p:spPr>
          <a:xfrm>
            <a:off x="1189892" y="2286000"/>
            <a:ext cx="4114800" cy="2292294"/>
          </a:xfrm>
          <a:prstGeom prst="rect">
            <a:avLst/>
          </a:prstGeom>
        </p:spPr>
        <p:txBody>
          <a:bodyPr vert="horz" wrap="square" lIns="0" tIns="85725" rIns="0" bIns="0" rtlCol="0">
            <a:spAutoFit/>
          </a:bodyPr>
          <a:lstStyle/>
          <a:p>
            <a:pPr marL="355600" indent="-342900">
              <a:spcBef>
                <a:spcPts val="675"/>
              </a:spcBef>
              <a:buClr>
                <a:schemeClr val="accent3">
                  <a:lumMod val="75000"/>
                </a:schemeClr>
              </a:buClr>
              <a:buFont typeface="Arial" panose="020B0604020202020204" pitchFamily="34" charset="0"/>
              <a:buChar char="•"/>
            </a:pPr>
            <a:r>
              <a:rPr lang="en-US" sz="2400" spc="-10" dirty="0">
                <a:solidFill>
                  <a:srgbClr val="003864"/>
                </a:solidFill>
                <a:cs typeface="Calibri"/>
              </a:rPr>
              <a:t>Administrative </a:t>
            </a:r>
            <a:r>
              <a:rPr sz="2400" spc="-10" dirty="0">
                <a:solidFill>
                  <a:srgbClr val="003864"/>
                </a:solidFill>
                <a:cs typeface="Calibri"/>
              </a:rPr>
              <a:t>Costs </a:t>
            </a:r>
            <a:endParaRPr lang="en-US" sz="2400" spc="-10" dirty="0">
              <a:solidFill>
                <a:srgbClr val="003864"/>
              </a:solidFill>
              <a:cs typeface="Calibri"/>
            </a:endParaRPr>
          </a:p>
          <a:p>
            <a:pPr marL="355600" indent="-342900">
              <a:spcBef>
                <a:spcPts val="675"/>
              </a:spcBef>
              <a:buClr>
                <a:schemeClr val="accent3">
                  <a:lumMod val="75000"/>
                </a:schemeClr>
              </a:buClr>
              <a:buFont typeface="Arial" panose="020B0604020202020204" pitchFamily="34" charset="0"/>
              <a:buChar char="•"/>
            </a:pPr>
            <a:r>
              <a:rPr lang="en-US" sz="2400" spc="-10" dirty="0">
                <a:solidFill>
                  <a:srgbClr val="003864"/>
                </a:solidFill>
                <a:cs typeface="Calibri"/>
              </a:rPr>
              <a:t>Direct/Career Services</a:t>
            </a:r>
          </a:p>
          <a:p>
            <a:pPr marL="355600" indent="-342900">
              <a:spcBef>
                <a:spcPts val="675"/>
              </a:spcBef>
              <a:buClr>
                <a:schemeClr val="accent3">
                  <a:lumMod val="75000"/>
                </a:schemeClr>
              </a:buClr>
              <a:buFont typeface="Arial" panose="020B0604020202020204" pitchFamily="34" charset="0"/>
              <a:buChar char="•"/>
            </a:pPr>
            <a:r>
              <a:rPr lang="en-US" sz="2400" spc="-10" dirty="0">
                <a:solidFill>
                  <a:srgbClr val="003864"/>
                </a:solidFill>
                <a:cs typeface="Calibri"/>
              </a:rPr>
              <a:t>Direct Training</a:t>
            </a:r>
          </a:p>
          <a:p>
            <a:pPr marL="355600" indent="-342900">
              <a:spcBef>
                <a:spcPts val="675"/>
              </a:spcBef>
              <a:buClr>
                <a:schemeClr val="accent3">
                  <a:lumMod val="75000"/>
                </a:schemeClr>
              </a:buClr>
              <a:buFont typeface="Arial" panose="020B0604020202020204" pitchFamily="34" charset="0"/>
              <a:buChar char="•"/>
            </a:pPr>
            <a:r>
              <a:rPr lang="en-US" sz="2400" spc="-10" dirty="0">
                <a:solidFill>
                  <a:srgbClr val="003864"/>
                </a:solidFill>
                <a:cs typeface="Calibri"/>
              </a:rPr>
              <a:t>Support Services</a:t>
            </a:r>
          </a:p>
          <a:p>
            <a:pPr marL="355600" indent="-342900">
              <a:spcBef>
                <a:spcPts val="675"/>
              </a:spcBef>
              <a:buClr>
                <a:schemeClr val="accent3">
                  <a:lumMod val="75000"/>
                </a:schemeClr>
              </a:buClr>
              <a:buFont typeface="Arial" panose="020B0604020202020204" pitchFamily="34" charset="0"/>
              <a:buChar char="•"/>
            </a:pPr>
            <a:r>
              <a:rPr lang="en-US" sz="2400" spc="-10" dirty="0">
                <a:solidFill>
                  <a:srgbClr val="003864"/>
                </a:solidFill>
                <a:cs typeface="Calibri"/>
              </a:rPr>
              <a:t>Outreach</a:t>
            </a:r>
            <a:endParaRPr sz="2400" spc="-10" dirty="0">
              <a:solidFill>
                <a:srgbClr val="003864"/>
              </a:solidFill>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886200"/>
            <a:ext cx="2687003" cy="1859852"/>
          </a:xfrm>
          <a:prstGeom prst="rect">
            <a:avLst/>
          </a:prstGeom>
          <a:scene3d>
            <a:camera prst="isometricOffAxis1Right"/>
            <a:lightRig rig="threePt" dir="t"/>
          </a:scene3d>
        </p:spPr>
      </p:pic>
    </p:spTree>
    <p:extLst>
      <p:ext uri="{BB962C8B-B14F-4D97-AF65-F5344CB8AC3E}">
        <p14:creationId xmlns:p14="http://schemas.microsoft.com/office/powerpoint/2010/main" val="400066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4137660" cy="605155"/>
          </a:xfrm>
          <a:prstGeom prst="rect">
            <a:avLst/>
          </a:prstGeom>
        </p:spPr>
        <p:txBody>
          <a:bodyPr vert="horz" wrap="square" lIns="0" tIns="13335" rIns="0" bIns="0" rtlCol="0">
            <a:spAutoFit/>
          </a:bodyPr>
          <a:lstStyle/>
          <a:p>
            <a:pPr marL="12700">
              <a:lnSpc>
                <a:spcPct val="100000"/>
              </a:lnSpc>
              <a:spcBef>
                <a:spcPts val="105"/>
              </a:spcBef>
            </a:pPr>
            <a:r>
              <a:rPr sz="3800" spc="-15" dirty="0">
                <a:solidFill>
                  <a:srgbClr val="FFFFFF"/>
                </a:solidFill>
              </a:rPr>
              <a:t>Administrative</a:t>
            </a:r>
            <a:r>
              <a:rPr sz="3800" spc="-90" dirty="0">
                <a:solidFill>
                  <a:srgbClr val="FFFFFF"/>
                </a:solidFill>
              </a:rPr>
              <a:t> </a:t>
            </a:r>
            <a:r>
              <a:rPr sz="3800" spc="-15" dirty="0">
                <a:solidFill>
                  <a:srgbClr val="FFFFFF"/>
                </a:solidFill>
              </a:rPr>
              <a:t>Costs</a:t>
            </a:r>
            <a:endParaRPr sz="3800"/>
          </a:p>
        </p:txBody>
      </p:sp>
      <p:sp>
        <p:nvSpPr>
          <p:cNvPr id="3" name="object 3"/>
          <p:cNvSpPr txBox="1"/>
          <p:nvPr/>
        </p:nvSpPr>
        <p:spPr>
          <a:xfrm>
            <a:off x="381000" y="2514600"/>
            <a:ext cx="7922261" cy="2808076"/>
          </a:xfrm>
          <a:prstGeom prst="rect">
            <a:avLst/>
          </a:prstGeom>
        </p:spPr>
        <p:txBody>
          <a:bodyPr vert="horz" wrap="square" lIns="0" tIns="74295" rIns="0" bIns="0" rtlCol="0">
            <a:spAutoFit/>
          </a:bodyPr>
          <a:lstStyle/>
          <a:p>
            <a:pPr marL="355600" marR="5080" indent="-342900">
              <a:lnSpc>
                <a:spcPct val="80000"/>
              </a:lnSpc>
              <a:spcBef>
                <a:spcPts val="585"/>
              </a:spcBef>
              <a:buClr>
                <a:schemeClr val="accent3">
                  <a:lumMod val="75000"/>
                </a:schemeClr>
              </a:buClr>
              <a:buFont typeface="Arial"/>
              <a:buChar char="•"/>
              <a:tabLst>
                <a:tab pos="354965" algn="l"/>
                <a:tab pos="355600" algn="l"/>
              </a:tabLst>
            </a:pPr>
            <a:r>
              <a:rPr sz="2400" dirty="0">
                <a:solidFill>
                  <a:srgbClr val="003864"/>
                </a:solidFill>
                <a:latin typeface="+mj-lt"/>
                <a:cs typeface="Calibri"/>
              </a:rPr>
              <a:t>DEED </a:t>
            </a:r>
            <a:r>
              <a:rPr sz="2400" spc="-10" dirty="0">
                <a:solidFill>
                  <a:srgbClr val="003864"/>
                </a:solidFill>
                <a:latin typeface="+mj-lt"/>
                <a:cs typeface="Calibri"/>
              </a:rPr>
              <a:t>Policy </a:t>
            </a:r>
            <a:r>
              <a:rPr sz="2400" dirty="0">
                <a:solidFill>
                  <a:srgbClr val="003864"/>
                </a:solidFill>
                <a:latin typeface="+mj-lt"/>
                <a:cs typeface="Calibri"/>
              </a:rPr>
              <a:t>521 </a:t>
            </a:r>
            <a:r>
              <a:rPr sz="2400" spc="-5" dirty="0">
                <a:solidFill>
                  <a:srgbClr val="003864"/>
                </a:solidFill>
                <a:latin typeface="+mj-lt"/>
                <a:cs typeface="Calibri"/>
              </a:rPr>
              <a:t>based on</a:t>
            </a:r>
            <a:r>
              <a:rPr sz="2400" spc="-5" dirty="0">
                <a:solidFill>
                  <a:srgbClr val="0000FF"/>
                </a:solidFill>
                <a:latin typeface="+mj-lt"/>
                <a:cs typeface="Calibri"/>
              </a:rPr>
              <a:t> </a:t>
            </a:r>
            <a:r>
              <a:rPr sz="2400" u="heavy" spc="-5" dirty="0">
                <a:solidFill>
                  <a:srgbClr val="0000FF"/>
                </a:solidFill>
                <a:uFill>
                  <a:solidFill>
                    <a:srgbClr val="0000FF"/>
                  </a:solidFill>
                </a:uFill>
                <a:latin typeface="+mj-lt"/>
                <a:cs typeface="Calibri"/>
                <a:hlinkClick r:id="rId2"/>
              </a:rPr>
              <a:t>Minnesota </a:t>
            </a:r>
            <a:r>
              <a:rPr sz="2400" u="heavy" spc="-10" dirty="0">
                <a:solidFill>
                  <a:srgbClr val="0000FF"/>
                </a:solidFill>
                <a:uFill>
                  <a:solidFill>
                    <a:srgbClr val="0000FF"/>
                  </a:solidFill>
                </a:uFill>
                <a:latin typeface="+mj-lt"/>
                <a:cs typeface="Calibri"/>
                <a:hlinkClick r:id="rId2"/>
              </a:rPr>
              <a:t>Statute </a:t>
            </a:r>
            <a:r>
              <a:rPr sz="2400" u="heavy" dirty="0">
                <a:solidFill>
                  <a:srgbClr val="0000FF"/>
                </a:solidFill>
                <a:uFill>
                  <a:solidFill>
                    <a:srgbClr val="0000FF"/>
                  </a:solidFill>
                </a:uFill>
                <a:latin typeface="+mj-lt"/>
                <a:cs typeface="Calibri"/>
                <a:hlinkClick r:id="rId2"/>
              </a:rPr>
              <a:t>16B.98(1),</a:t>
            </a:r>
            <a:r>
              <a:rPr sz="2400" dirty="0">
                <a:solidFill>
                  <a:srgbClr val="0000FF"/>
                </a:solidFill>
                <a:latin typeface="+mj-lt"/>
                <a:cs typeface="Calibri"/>
                <a:hlinkClick r:id="rId2"/>
              </a:rPr>
              <a:t> </a:t>
            </a:r>
            <a:r>
              <a:rPr sz="2400" spc="-5" dirty="0">
                <a:solidFill>
                  <a:srgbClr val="003864"/>
                </a:solidFill>
                <a:latin typeface="+mj-lt"/>
                <a:cs typeface="Calibri"/>
              </a:rPr>
              <a:t>limits </a:t>
            </a:r>
            <a:r>
              <a:rPr sz="2400" spc="-20" dirty="0">
                <a:solidFill>
                  <a:srgbClr val="003864"/>
                </a:solidFill>
                <a:latin typeface="+mj-lt"/>
                <a:cs typeface="Calibri"/>
              </a:rPr>
              <a:t>state </a:t>
            </a:r>
            <a:r>
              <a:rPr sz="2400" spc="-10" dirty="0">
                <a:solidFill>
                  <a:srgbClr val="003864"/>
                </a:solidFill>
                <a:latin typeface="+mj-lt"/>
                <a:cs typeface="Calibri"/>
              </a:rPr>
              <a:t>grantees’ administrative </a:t>
            </a:r>
            <a:r>
              <a:rPr sz="2400" spc="-5" dirty="0">
                <a:solidFill>
                  <a:srgbClr val="003864"/>
                </a:solidFill>
                <a:latin typeface="+mj-lt"/>
                <a:cs typeface="Calibri"/>
              </a:rPr>
              <a:t>budget </a:t>
            </a:r>
            <a:r>
              <a:rPr sz="2400" spc="-15" dirty="0">
                <a:solidFill>
                  <a:srgbClr val="003864"/>
                </a:solidFill>
                <a:latin typeface="+mj-lt"/>
                <a:cs typeface="Calibri"/>
              </a:rPr>
              <a:t>to </a:t>
            </a:r>
            <a:r>
              <a:rPr sz="2400" dirty="0">
                <a:solidFill>
                  <a:srgbClr val="003864"/>
                </a:solidFill>
                <a:latin typeface="+mj-lt"/>
                <a:cs typeface="Calibri"/>
              </a:rPr>
              <a:t>no </a:t>
            </a:r>
            <a:r>
              <a:rPr sz="2400" spc="-10" dirty="0">
                <a:solidFill>
                  <a:srgbClr val="003864"/>
                </a:solidFill>
                <a:latin typeface="+mj-lt"/>
                <a:cs typeface="Calibri"/>
              </a:rPr>
              <a:t>more </a:t>
            </a:r>
            <a:r>
              <a:rPr sz="2400" dirty="0">
                <a:solidFill>
                  <a:srgbClr val="003864"/>
                </a:solidFill>
                <a:latin typeface="+mj-lt"/>
                <a:cs typeface="Calibri"/>
              </a:rPr>
              <a:t>than 10% </a:t>
            </a:r>
            <a:r>
              <a:rPr sz="2400" spc="-5" dirty="0">
                <a:solidFill>
                  <a:srgbClr val="003864"/>
                </a:solidFill>
                <a:latin typeface="+mj-lt"/>
                <a:cs typeface="Calibri"/>
              </a:rPr>
              <a:t>of </a:t>
            </a:r>
            <a:r>
              <a:rPr sz="2400" dirty="0">
                <a:solidFill>
                  <a:srgbClr val="003864"/>
                </a:solidFill>
                <a:latin typeface="+mj-lt"/>
                <a:cs typeface="Calibri"/>
              </a:rPr>
              <a:t>the </a:t>
            </a:r>
            <a:r>
              <a:rPr sz="2400" spc="-15" dirty="0">
                <a:solidFill>
                  <a:srgbClr val="003864"/>
                </a:solidFill>
                <a:latin typeface="+mj-lt"/>
                <a:cs typeface="Calibri"/>
              </a:rPr>
              <a:t>award </a:t>
            </a:r>
            <a:r>
              <a:rPr sz="2400" spc="-5" dirty="0">
                <a:solidFill>
                  <a:srgbClr val="003864"/>
                </a:solidFill>
                <a:latin typeface="+mj-lt"/>
                <a:cs typeface="Calibri"/>
              </a:rPr>
              <a:t>amount. If </a:t>
            </a:r>
            <a:r>
              <a:rPr sz="2400" dirty="0">
                <a:solidFill>
                  <a:srgbClr val="003864"/>
                </a:solidFill>
                <a:latin typeface="+mj-lt"/>
                <a:cs typeface="Calibri"/>
              </a:rPr>
              <a:t>the </a:t>
            </a:r>
            <a:r>
              <a:rPr sz="2400" spc="-15" dirty="0">
                <a:solidFill>
                  <a:srgbClr val="003864"/>
                </a:solidFill>
                <a:latin typeface="+mj-lt"/>
                <a:cs typeface="Calibri"/>
              </a:rPr>
              <a:t>award </a:t>
            </a:r>
            <a:r>
              <a:rPr sz="2400" spc="-5" dirty="0">
                <a:solidFill>
                  <a:srgbClr val="003864"/>
                </a:solidFill>
                <a:latin typeface="+mj-lt"/>
                <a:cs typeface="Calibri"/>
              </a:rPr>
              <a:t>amount is </a:t>
            </a:r>
            <a:r>
              <a:rPr sz="2400" dirty="0">
                <a:solidFill>
                  <a:srgbClr val="003864"/>
                </a:solidFill>
                <a:latin typeface="+mj-lt"/>
                <a:cs typeface="Calibri"/>
              </a:rPr>
              <a:t>not </a:t>
            </a:r>
            <a:r>
              <a:rPr sz="2400" spc="-5" dirty="0">
                <a:solidFill>
                  <a:srgbClr val="003864"/>
                </a:solidFill>
                <a:latin typeface="+mj-lt"/>
                <a:cs typeface="Calibri"/>
              </a:rPr>
              <a:t>fully expended, </a:t>
            </a:r>
            <a:r>
              <a:rPr sz="2400" dirty="0">
                <a:solidFill>
                  <a:srgbClr val="003864"/>
                </a:solidFill>
                <a:latin typeface="+mj-lt"/>
                <a:cs typeface="Calibri"/>
              </a:rPr>
              <a:t>the 10 % </a:t>
            </a:r>
            <a:r>
              <a:rPr sz="2400" spc="-5" dirty="0">
                <a:solidFill>
                  <a:srgbClr val="003864"/>
                </a:solidFill>
                <a:latin typeface="+mj-lt"/>
                <a:cs typeface="Calibri"/>
              </a:rPr>
              <a:t>amount is based on </a:t>
            </a:r>
            <a:r>
              <a:rPr sz="2400" dirty="0">
                <a:solidFill>
                  <a:srgbClr val="003864"/>
                </a:solidFill>
                <a:latin typeface="+mj-lt"/>
                <a:cs typeface="Calibri"/>
              </a:rPr>
              <a:t>the </a:t>
            </a:r>
            <a:r>
              <a:rPr sz="2400" spc="-10" dirty="0">
                <a:solidFill>
                  <a:srgbClr val="003864"/>
                </a:solidFill>
                <a:latin typeface="+mj-lt"/>
                <a:cs typeface="Calibri"/>
              </a:rPr>
              <a:t>total expenditures </a:t>
            </a:r>
            <a:r>
              <a:rPr sz="2400" spc="-15" dirty="0">
                <a:solidFill>
                  <a:srgbClr val="003864"/>
                </a:solidFill>
                <a:latin typeface="+mj-lt"/>
                <a:cs typeface="Calibri"/>
              </a:rPr>
              <a:t>for </a:t>
            </a:r>
            <a:r>
              <a:rPr sz="2400" dirty="0">
                <a:solidFill>
                  <a:srgbClr val="003864"/>
                </a:solidFill>
                <a:latin typeface="+mj-lt"/>
                <a:cs typeface="Calibri"/>
              </a:rPr>
              <a:t>the</a:t>
            </a:r>
            <a:r>
              <a:rPr sz="2400" spc="-15" dirty="0">
                <a:solidFill>
                  <a:srgbClr val="003864"/>
                </a:solidFill>
                <a:latin typeface="+mj-lt"/>
                <a:cs typeface="Calibri"/>
              </a:rPr>
              <a:t> </a:t>
            </a:r>
            <a:r>
              <a:rPr sz="2400" spc="-10" dirty="0">
                <a:solidFill>
                  <a:srgbClr val="003864"/>
                </a:solidFill>
                <a:latin typeface="+mj-lt"/>
                <a:cs typeface="Calibri"/>
              </a:rPr>
              <a:t>grant.</a:t>
            </a:r>
            <a:endParaRPr sz="2400" dirty="0">
              <a:latin typeface="+mj-lt"/>
              <a:cs typeface="Calibri"/>
            </a:endParaRPr>
          </a:p>
          <a:p>
            <a:pPr>
              <a:lnSpc>
                <a:spcPct val="100000"/>
              </a:lnSpc>
              <a:buClr>
                <a:schemeClr val="accent3">
                  <a:lumMod val="75000"/>
                </a:schemeClr>
              </a:buClr>
              <a:buFont typeface="Arial"/>
              <a:buChar char="•"/>
            </a:pPr>
            <a:endParaRPr sz="2400" dirty="0">
              <a:latin typeface="+mj-lt"/>
              <a:cs typeface="Times New Roman"/>
            </a:endParaRPr>
          </a:p>
          <a:p>
            <a:pPr marL="355600" marR="27940" indent="-342900">
              <a:lnSpc>
                <a:spcPct val="80000"/>
              </a:lnSpc>
              <a:spcBef>
                <a:spcPts val="5"/>
              </a:spcBef>
              <a:buClr>
                <a:schemeClr val="accent3">
                  <a:lumMod val="75000"/>
                </a:schemeClr>
              </a:buClr>
              <a:buFont typeface="Arial"/>
              <a:buChar char="•"/>
              <a:tabLst>
                <a:tab pos="354965" algn="l"/>
                <a:tab pos="355600" algn="l"/>
              </a:tabLst>
            </a:pPr>
            <a:r>
              <a:rPr sz="2400" spc="-10" dirty="0">
                <a:solidFill>
                  <a:srgbClr val="003864"/>
                </a:solidFill>
                <a:latin typeface="+mj-lt"/>
                <a:cs typeface="Calibri"/>
              </a:rPr>
              <a:t>Administrative expenses </a:t>
            </a:r>
            <a:r>
              <a:rPr sz="2400" spc="-5" dirty="0">
                <a:solidFill>
                  <a:srgbClr val="003864"/>
                </a:solidFill>
                <a:latin typeface="+mj-lt"/>
                <a:cs typeface="Calibri"/>
              </a:rPr>
              <a:t>can </a:t>
            </a:r>
            <a:r>
              <a:rPr sz="2400" dirty="0">
                <a:solidFill>
                  <a:srgbClr val="003864"/>
                </a:solidFill>
                <a:latin typeface="+mj-lt"/>
                <a:cs typeface="Calibri"/>
              </a:rPr>
              <a:t>be </a:t>
            </a:r>
            <a:r>
              <a:rPr sz="2400" spc="-15" dirty="0">
                <a:solidFill>
                  <a:srgbClr val="003864"/>
                </a:solidFill>
                <a:latin typeface="+mj-lt"/>
                <a:cs typeface="Calibri"/>
              </a:rPr>
              <a:t>greater </a:t>
            </a:r>
            <a:r>
              <a:rPr sz="2400" spc="-5" dirty="0">
                <a:solidFill>
                  <a:srgbClr val="003864"/>
                </a:solidFill>
                <a:latin typeface="+mj-lt"/>
                <a:cs typeface="Calibri"/>
              </a:rPr>
              <a:t>or less </a:t>
            </a:r>
            <a:r>
              <a:rPr sz="2400" dirty="0">
                <a:solidFill>
                  <a:srgbClr val="003864"/>
                </a:solidFill>
                <a:latin typeface="+mj-lt"/>
                <a:cs typeface="Calibri"/>
              </a:rPr>
              <a:t>th</a:t>
            </a:r>
            <a:r>
              <a:rPr lang="en-US" sz="2400" dirty="0">
                <a:solidFill>
                  <a:srgbClr val="003864"/>
                </a:solidFill>
                <a:latin typeface="+mj-lt"/>
                <a:cs typeface="Calibri"/>
              </a:rPr>
              <a:t>a</a:t>
            </a:r>
            <a:r>
              <a:rPr sz="2400" dirty="0">
                <a:solidFill>
                  <a:srgbClr val="003864"/>
                </a:solidFill>
                <a:latin typeface="+mj-lt"/>
                <a:cs typeface="Calibri"/>
              </a:rPr>
              <a:t>n 10% </a:t>
            </a:r>
            <a:r>
              <a:rPr sz="2400" spc="-5" dirty="0">
                <a:solidFill>
                  <a:srgbClr val="003864"/>
                </a:solidFill>
                <a:latin typeface="+mj-lt"/>
                <a:cs typeface="Calibri"/>
              </a:rPr>
              <a:t>on </a:t>
            </a:r>
            <a:r>
              <a:rPr sz="2400" dirty="0">
                <a:solidFill>
                  <a:srgbClr val="003864"/>
                </a:solidFill>
                <a:latin typeface="+mj-lt"/>
                <a:cs typeface="Calibri"/>
              </a:rPr>
              <a:t>a </a:t>
            </a:r>
            <a:r>
              <a:rPr sz="2400" spc="-10" dirty="0">
                <a:solidFill>
                  <a:srgbClr val="003864"/>
                </a:solidFill>
                <a:latin typeface="+mj-lt"/>
                <a:cs typeface="Calibri"/>
              </a:rPr>
              <a:t>given </a:t>
            </a:r>
            <a:r>
              <a:rPr sz="2400" dirty="0">
                <a:solidFill>
                  <a:srgbClr val="003864"/>
                </a:solidFill>
                <a:latin typeface="+mj-lt"/>
                <a:cs typeface="Calibri"/>
              </a:rPr>
              <a:t>RPR, but </a:t>
            </a:r>
            <a:r>
              <a:rPr sz="2400" spc="-15" dirty="0">
                <a:solidFill>
                  <a:srgbClr val="003864"/>
                </a:solidFill>
                <a:latin typeface="+mj-lt"/>
                <a:cs typeface="Calibri"/>
              </a:rPr>
              <a:t>must </a:t>
            </a:r>
            <a:r>
              <a:rPr sz="2400" dirty="0">
                <a:solidFill>
                  <a:srgbClr val="003864"/>
                </a:solidFill>
                <a:latin typeface="+mj-lt"/>
                <a:cs typeface="Calibri"/>
              </a:rPr>
              <a:t>not </a:t>
            </a:r>
            <a:r>
              <a:rPr sz="2400" spc="-20" dirty="0">
                <a:solidFill>
                  <a:srgbClr val="003864"/>
                </a:solidFill>
                <a:latin typeface="+mj-lt"/>
                <a:cs typeface="Calibri"/>
              </a:rPr>
              <a:t>exceed </a:t>
            </a:r>
            <a:r>
              <a:rPr sz="2400" dirty="0">
                <a:solidFill>
                  <a:srgbClr val="003864"/>
                </a:solidFill>
                <a:latin typeface="+mj-lt"/>
                <a:cs typeface="Calibri"/>
              </a:rPr>
              <a:t>10% </a:t>
            </a:r>
            <a:r>
              <a:rPr sz="2400" spc="-5" dirty="0">
                <a:solidFill>
                  <a:srgbClr val="003864"/>
                </a:solidFill>
                <a:latin typeface="+mj-lt"/>
                <a:cs typeface="Calibri"/>
              </a:rPr>
              <a:t>of </a:t>
            </a:r>
            <a:r>
              <a:rPr sz="2400" dirty="0">
                <a:solidFill>
                  <a:srgbClr val="003864"/>
                </a:solidFill>
                <a:latin typeface="+mj-lt"/>
                <a:cs typeface="Calibri"/>
              </a:rPr>
              <a:t>the </a:t>
            </a:r>
            <a:r>
              <a:rPr sz="2400" spc="-10" dirty="0">
                <a:solidFill>
                  <a:srgbClr val="003864"/>
                </a:solidFill>
                <a:latin typeface="+mj-lt"/>
                <a:cs typeface="Calibri"/>
              </a:rPr>
              <a:t>total expenditures </a:t>
            </a:r>
            <a:r>
              <a:rPr sz="2400" spc="-5" dirty="0">
                <a:solidFill>
                  <a:srgbClr val="003864"/>
                </a:solidFill>
                <a:latin typeface="+mj-lt"/>
                <a:cs typeface="Calibri"/>
              </a:rPr>
              <a:t>on </a:t>
            </a:r>
            <a:r>
              <a:rPr sz="2400" dirty="0">
                <a:solidFill>
                  <a:srgbClr val="003864"/>
                </a:solidFill>
                <a:latin typeface="+mj-lt"/>
                <a:cs typeface="Calibri"/>
              </a:rPr>
              <a:t>the </a:t>
            </a:r>
            <a:r>
              <a:rPr sz="2400" spc="-5" dirty="0">
                <a:solidFill>
                  <a:srgbClr val="003864"/>
                </a:solidFill>
                <a:latin typeface="+mj-lt"/>
                <a:cs typeface="Calibri"/>
              </a:rPr>
              <a:t>final</a:t>
            </a:r>
            <a:r>
              <a:rPr sz="2400" spc="5" dirty="0">
                <a:solidFill>
                  <a:srgbClr val="003864"/>
                </a:solidFill>
                <a:latin typeface="+mj-lt"/>
                <a:cs typeface="Calibri"/>
              </a:rPr>
              <a:t> RPR.</a:t>
            </a:r>
            <a:endParaRPr sz="2400" dirty="0">
              <a:latin typeface="+mj-lt"/>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4137660" cy="605155"/>
          </a:xfrm>
          <a:prstGeom prst="rect">
            <a:avLst/>
          </a:prstGeom>
        </p:spPr>
        <p:txBody>
          <a:bodyPr vert="horz" wrap="square" lIns="0" tIns="13335" rIns="0" bIns="0" rtlCol="0">
            <a:spAutoFit/>
          </a:bodyPr>
          <a:lstStyle/>
          <a:p>
            <a:pPr marL="12700">
              <a:lnSpc>
                <a:spcPct val="100000"/>
              </a:lnSpc>
              <a:spcBef>
                <a:spcPts val="105"/>
              </a:spcBef>
            </a:pPr>
            <a:r>
              <a:rPr sz="3800" spc="-15" dirty="0">
                <a:solidFill>
                  <a:srgbClr val="FFFFFF"/>
                </a:solidFill>
              </a:rPr>
              <a:t>Administrative</a:t>
            </a:r>
            <a:r>
              <a:rPr sz="3800" spc="-90" dirty="0">
                <a:solidFill>
                  <a:srgbClr val="FFFFFF"/>
                </a:solidFill>
              </a:rPr>
              <a:t> </a:t>
            </a:r>
            <a:r>
              <a:rPr sz="3800" spc="-15" dirty="0">
                <a:solidFill>
                  <a:srgbClr val="FFFFFF"/>
                </a:solidFill>
              </a:rPr>
              <a:t>Costs</a:t>
            </a:r>
            <a:endParaRPr sz="3800"/>
          </a:p>
        </p:txBody>
      </p:sp>
      <p:sp>
        <p:nvSpPr>
          <p:cNvPr id="3" name="object 3"/>
          <p:cNvSpPr txBox="1"/>
          <p:nvPr/>
        </p:nvSpPr>
        <p:spPr>
          <a:xfrm>
            <a:off x="261302" y="1828800"/>
            <a:ext cx="8824595" cy="4522392"/>
          </a:xfrm>
          <a:prstGeom prst="rect">
            <a:avLst/>
          </a:prstGeom>
        </p:spPr>
        <p:txBody>
          <a:bodyPr vert="horz" wrap="square" lIns="0" tIns="74295" rIns="0" bIns="0" rtlCol="0">
            <a:spAutoFit/>
          </a:bodyPr>
          <a:lstStyle/>
          <a:p>
            <a:pPr>
              <a:lnSpc>
                <a:spcPct val="100000"/>
              </a:lnSpc>
              <a:spcBef>
                <a:spcPts val="5"/>
              </a:spcBef>
              <a:buClr>
                <a:schemeClr val="accent3">
                  <a:lumMod val="75000"/>
                </a:schemeClr>
              </a:buClr>
              <a:buFont typeface="Arial"/>
              <a:buChar char="•"/>
            </a:pPr>
            <a:endParaRPr sz="2500" dirty="0">
              <a:latin typeface="Times New Roman"/>
              <a:cs typeface="Times New Roman"/>
            </a:endParaRPr>
          </a:p>
          <a:p>
            <a:pPr marL="355600" marR="259715" indent="-342900">
              <a:lnSpc>
                <a:spcPct val="80000"/>
              </a:lnSpc>
              <a:buClr>
                <a:schemeClr val="accent3">
                  <a:lumMod val="75000"/>
                </a:schemeClr>
              </a:buClr>
              <a:buFont typeface="Arial" panose="020B0604020202020204" pitchFamily="34" charset="0"/>
              <a:buChar char="•"/>
              <a:tabLst>
                <a:tab pos="354965" algn="l"/>
                <a:tab pos="355600" algn="l"/>
              </a:tabLst>
            </a:pPr>
            <a:r>
              <a:rPr sz="2000" spc="-10" dirty="0">
                <a:solidFill>
                  <a:srgbClr val="003864"/>
                </a:solidFill>
                <a:latin typeface="Calibri"/>
                <a:cs typeface="Calibri"/>
              </a:rPr>
              <a:t>Administrative expenses are associated </a:t>
            </a:r>
            <a:r>
              <a:rPr sz="2000" spc="-5" dirty="0">
                <a:solidFill>
                  <a:srgbClr val="003864"/>
                </a:solidFill>
                <a:latin typeface="Calibri"/>
                <a:cs typeface="Calibri"/>
              </a:rPr>
              <a:t>with </a:t>
            </a:r>
            <a:r>
              <a:rPr sz="2000" dirty="0">
                <a:solidFill>
                  <a:srgbClr val="003864"/>
                </a:solidFill>
                <a:latin typeface="Calibri"/>
                <a:cs typeface="Calibri"/>
              </a:rPr>
              <a:t>functions not </a:t>
            </a:r>
            <a:r>
              <a:rPr sz="2000" spc="-15" dirty="0">
                <a:solidFill>
                  <a:srgbClr val="003864"/>
                </a:solidFill>
                <a:latin typeface="Calibri"/>
                <a:cs typeface="Calibri"/>
              </a:rPr>
              <a:t>related to </a:t>
            </a:r>
            <a:r>
              <a:rPr sz="2000" dirty="0">
                <a:solidFill>
                  <a:srgbClr val="003864"/>
                </a:solidFill>
                <a:latin typeface="Calibri"/>
                <a:cs typeface="Calibri"/>
              </a:rPr>
              <a:t>the </a:t>
            </a:r>
            <a:r>
              <a:rPr sz="2000" spc="-10" dirty="0">
                <a:solidFill>
                  <a:srgbClr val="003864"/>
                </a:solidFill>
                <a:latin typeface="Calibri"/>
                <a:cs typeface="Calibri"/>
              </a:rPr>
              <a:t>direct  provision </a:t>
            </a:r>
            <a:r>
              <a:rPr sz="2000" spc="-5" dirty="0">
                <a:solidFill>
                  <a:srgbClr val="003864"/>
                </a:solidFill>
                <a:latin typeface="Calibri"/>
                <a:cs typeface="Calibri"/>
              </a:rPr>
              <a:t>of </a:t>
            </a:r>
            <a:r>
              <a:rPr sz="2000" dirty="0">
                <a:solidFill>
                  <a:srgbClr val="003864"/>
                </a:solidFill>
                <a:latin typeface="Calibri"/>
                <a:cs typeface="Calibri"/>
              </a:rPr>
              <a:t>services </a:t>
            </a:r>
            <a:r>
              <a:rPr sz="2000" spc="-15" dirty="0">
                <a:solidFill>
                  <a:srgbClr val="003864"/>
                </a:solidFill>
                <a:latin typeface="Calibri"/>
                <a:cs typeface="Calibri"/>
              </a:rPr>
              <a:t>to program </a:t>
            </a:r>
            <a:r>
              <a:rPr sz="2000" spc="-5" dirty="0">
                <a:solidFill>
                  <a:srgbClr val="003864"/>
                </a:solidFill>
                <a:latin typeface="Calibri"/>
                <a:cs typeface="Calibri"/>
              </a:rPr>
              <a:t>participants</a:t>
            </a:r>
            <a:r>
              <a:rPr lang="en-US" sz="2000" spc="-5" dirty="0">
                <a:solidFill>
                  <a:srgbClr val="003864"/>
                </a:solidFill>
                <a:latin typeface="Calibri"/>
                <a:cs typeface="Calibri"/>
              </a:rPr>
              <a:t>.</a:t>
            </a:r>
            <a:r>
              <a:rPr sz="2000" dirty="0">
                <a:solidFill>
                  <a:srgbClr val="003864"/>
                </a:solidFill>
                <a:latin typeface="Calibri"/>
                <a:cs typeface="Calibri"/>
              </a:rPr>
              <a:t> </a:t>
            </a:r>
            <a:r>
              <a:rPr sz="2000" spc="-5" dirty="0">
                <a:solidFill>
                  <a:srgbClr val="003864"/>
                </a:solidFill>
                <a:latin typeface="Calibri"/>
                <a:cs typeface="Calibri"/>
              </a:rPr>
              <a:t>Examples of </a:t>
            </a:r>
            <a:r>
              <a:rPr sz="2000" dirty="0">
                <a:solidFill>
                  <a:srgbClr val="003864"/>
                </a:solidFill>
                <a:latin typeface="Calibri"/>
                <a:cs typeface="Calibri"/>
              </a:rPr>
              <a:t>such </a:t>
            </a:r>
            <a:r>
              <a:rPr sz="2000" spc="-10" dirty="0">
                <a:solidFill>
                  <a:srgbClr val="003864"/>
                </a:solidFill>
                <a:latin typeface="Calibri"/>
                <a:cs typeface="Calibri"/>
              </a:rPr>
              <a:t>costs are </a:t>
            </a:r>
            <a:r>
              <a:rPr sz="2000" spc="-15" dirty="0">
                <a:solidFill>
                  <a:srgbClr val="003864"/>
                </a:solidFill>
                <a:latin typeface="Calibri"/>
                <a:cs typeface="Calibri"/>
              </a:rPr>
              <a:t>listed</a:t>
            </a:r>
            <a:r>
              <a:rPr sz="2000" spc="-30" dirty="0">
                <a:solidFill>
                  <a:srgbClr val="003864"/>
                </a:solidFill>
                <a:latin typeface="Calibri"/>
                <a:cs typeface="Calibri"/>
              </a:rPr>
              <a:t> </a:t>
            </a:r>
            <a:r>
              <a:rPr sz="2000" spc="-5" dirty="0">
                <a:solidFill>
                  <a:srgbClr val="003864"/>
                </a:solidFill>
                <a:latin typeface="Calibri"/>
                <a:cs typeface="Calibri"/>
              </a:rPr>
              <a:t>below:</a:t>
            </a:r>
            <a:endParaRPr lang="en-US" sz="2000" spc="-5" dirty="0">
              <a:solidFill>
                <a:srgbClr val="003864"/>
              </a:solidFill>
              <a:latin typeface="Calibri"/>
              <a:cs typeface="Calibri"/>
            </a:endParaRPr>
          </a:p>
          <a:p>
            <a:pPr marL="355600" marR="259715" indent="-342900">
              <a:lnSpc>
                <a:spcPct val="80000"/>
              </a:lnSpc>
              <a:buClr>
                <a:srgbClr val="9BBA58"/>
              </a:buClr>
              <a:buFont typeface="Arial"/>
              <a:buChar char="•"/>
              <a:tabLst>
                <a:tab pos="354965" algn="l"/>
                <a:tab pos="355600" algn="l"/>
              </a:tabLst>
            </a:pPr>
            <a:endParaRPr sz="2000" dirty="0">
              <a:latin typeface="Calibri"/>
              <a:cs typeface="Calibri"/>
            </a:endParaRPr>
          </a:p>
          <a:p>
            <a:pPr marL="756285" lvl="1" indent="-286385">
              <a:lnSpc>
                <a:spcPct val="100000"/>
              </a:lnSpc>
              <a:spcBef>
                <a:spcPts val="5"/>
              </a:spcBef>
              <a:buClr>
                <a:schemeClr val="accent3">
                  <a:lumMod val="75000"/>
                </a:schemeClr>
              </a:buClr>
              <a:buFont typeface="Arial"/>
              <a:buChar char="–"/>
              <a:tabLst>
                <a:tab pos="756285" algn="l"/>
                <a:tab pos="756920" algn="l"/>
              </a:tabLst>
            </a:pPr>
            <a:r>
              <a:rPr sz="2000" spc="-5" dirty="0">
                <a:solidFill>
                  <a:srgbClr val="003864"/>
                </a:solidFill>
                <a:latin typeface="Calibri"/>
                <a:cs typeface="Calibri"/>
              </a:rPr>
              <a:t>Financial</a:t>
            </a:r>
            <a:r>
              <a:rPr sz="2000" spc="15" dirty="0">
                <a:solidFill>
                  <a:srgbClr val="003864"/>
                </a:solidFill>
                <a:latin typeface="Calibri"/>
                <a:cs typeface="Calibri"/>
              </a:rPr>
              <a:t> </a:t>
            </a:r>
            <a:r>
              <a:rPr sz="2000" spc="-5" dirty="0">
                <a:solidFill>
                  <a:srgbClr val="003864"/>
                </a:solidFill>
                <a:latin typeface="Calibri"/>
                <a:cs typeface="Calibri"/>
              </a:rPr>
              <a:t>management</a:t>
            </a:r>
            <a:endParaRPr sz="2000" dirty="0">
              <a:latin typeface="Calibri"/>
              <a:cs typeface="Calibri"/>
            </a:endParaRPr>
          </a:p>
          <a:p>
            <a:pPr marL="756285" lvl="1" indent="-286385">
              <a:lnSpc>
                <a:spcPct val="100000"/>
              </a:lnSpc>
              <a:buClr>
                <a:schemeClr val="accent3">
                  <a:lumMod val="75000"/>
                </a:schemeClr>
              </a:buClr>
              <a:buFont typeface="Arial"/>
              <a:buChar char="–"/>
              <a:tabLst>
                <a:tab pos="756285" algn="l"/>
                <a:tab pos="756920" algn="l"/>
              </a:tabLst>
            </a:pPr>
            <a:r>
              <a:rPr sz="2000" spc="-10" dirty="0">
                <a:solidFill>
                  <a:srgbClr val="003864"/>
                </a:solidFill>
                <a:latin typeface="Calibri"/>
                <a:cs typeface="Calibri"/>
              </a:rPr>
              <a:t>Facilities</a:t>
            </a:r>
            <a:r>
              <a:rPr sz="2000" spc="10" dirty="0">
                <a:solidFill>
                  <a:srgbClr val="003864"/>
                </a:solidFill>
                <a:latin typeface="Calibri"/>
                <a:cs typeface="Calibri"/>
              </a:rPr>
              <a:t> </a:t>
            </a:r>
            <a:r>
              <a:rPr sz="2000" spc="-5" dirty="0">
                <a:solidFill>
                  <a:srgbClr val="003864"/>
                </a:solidFill>
                <a:latin typeface="Calibri"/>
                <a:cs typeface="Calibri"/>
              </a:rPr>
              <a:t>management</a:t>
            </a:r>
            <a:endParaRPr sz="2000" dirty="0">
              <a:latin typeface="Calibri"/>
              <a:cs typeface="Calibri"/>
            </a:endParaRPr>
          </a:p>
          <a:p>
            <a:pPr marL="756285" lvl="1" indent="-286385">
              <a:lnSpc>
                <a:spcPct val="100000"/>
              </a:lnSpc>
              <a:buClr>
                <a:schemeClr val="accent3">
                  <a:lumMod val="75000"/>
                </a:schemeClr>
              </a:buClr>
              <a:buFont typeface="Arial"/>
              <a:buChar char="–"/>
              <a:tabLst>
                <a:tab pos="756285" algn="l"/>
                <a:tab pos="756920" algn="l"/>
              </a:tabLst>
            </a:pPr>
            <a:r>
              <a:rPr sz="2000" spc="-5" dirty="0">
                <a:solidFill>
                  <a:srgbClr val="003864"/>
                </a:solidFill>
                <a:latin typeface="Calibri"/>
                <a:cs typeface="Calibri"/>
              </a:rPr>
              <a:t>Audit</a:t>
            </a:r>
            <a:endParaRPr sz="2000" dirty="0">
              <a:latin typeface="Calibri"/>
              <a:cs typeface="Calibri"/>
            </a:endParaRPr>
          </a:p>
          <a:p>
            <a:pPr marL="756285" lvl="1" indent="-286385">
              <a:lnSpc>
                <a:spcPct val="100000"/>
              </a:lnSpc>
              <a:buClr>
                <a:schemeClr val="accent3">
                  <a:lumMod val="75000"/>
                </a:schemeClr>
              </a:buClr>
              <a:buFont typeface="Arial"/>
              <a:buChar char="–"/>
              <a:tabLst>
                <a:tab pos="756285" algn="l"/>
                <a:tab pos="756920" algn="l"/>
              </a:tabLst>
            </a:pPr>
            <a:r>
              <a:rPr sz="2000" spc="-10" dirty="0">
                <a:solidFill>
                  <a:srgbClr val="003864"/>
                </a:solidFill>
                <a:latin typeface="Calibri"/>
                <a:cs typeface="Calibri"/>
              </a:rPr>
              <a:t>Automated</a:t>
            </a:r>
            <a:r>
              <a:rPr sz="2000" spc="-5" dirty="0">
                <a:solidFill>
                  <a:srgbClr val="003864"/>
                </a:solidFill>
                <a:latin typeface="Calibri"/>
                <a:cs typeface="Calibri"/>
              </a:rPr>
              <a:t> </a:t>
            </a:r>
            <a:r>
              <a:rPr sz="2000" spc="-15" dirty="0">
                <a:solidFill>
                  <a:srgbClr val="003864"/>
                </a:solidFill>
                <a:latin typeface="Calibri"/>
                <a:cs typeface="Calibri"/>
              </a:rPr>
              <a:t>systems</a:t>
            </a:r>
            <a:endParaRPr lang="en-US" sz="2000" spc="-15" dirty="0">
              <a:solidFill>
                <a:srgbClr val="003864"/>
              </a:solidFill>
              <a:latin typeface="Calibri"/>
              <a:cs typeface="Calibri"/>
            </a:endParaRPr>
          </a:p>
          <a:p>
            <a:pPr marL="756285" lvl="1" indent="-286385">
              <a:lnSpc>
                <a:spcPct val="100000"/>
              </a:lnSpc>
              <a:spcBef>
                <a:spcPts val="575"/>
              </a:spcBef>
              <a:buClr>
                <a:schemeClr val="accent3">
                  <a:lumMod val="75000"/>
                </a:schemeClr>
              </a:buClr>
              <a:buFont typeface="Arial"/>
              <a:buChar char="–"/>
              <a:tabLst>
                <a:tab pos="756920" algn="l"/>
              </a:tabLst>
            </a:pPr>
            <a:r>
              <a:rPr lang="en-US" sz="2000" spc="-5" dirty="0">
                <a:solidFill>
                  <a:srgbClr val="003864"/>
                </a:solidFill>
                <a:cs typeface="Calibri"/>
              </a:rPr>
              <a:t>General legal</a:t>
            </a:r>
          </a:p>
          <a:p>
            <a:pPr marL="756285" lvl="1" indent="-286385">
              <a:lnSpc>
                <a:spcPct val="100000"/>
              </a:lnSpc>
              <a:spcBef>
                <a:spcPts val="575"/>
              </a:spcBef>
              <a:buClr>
                <a:schemeClr val="accent3">
                  <a:lumMod val="75000"/>
                </a:schemeClr>
              </a:buClr>
              <a:buFont typeface="Arial"/>
              <a:buChar char="–"/>
              <a:tabLst>
                <a:tab pos="756920" algn="l"/>
              </a:tabLst>
            </a:pPr>
            <a:r>
              <a:rPr lang="en-US" sz="2000" spc="-5" dirty="0">
                <a:solidFill>
                  <a:srgbClr val="003864"/>
                </a:solidFill>
                <a:cs typeface="Calibri"/>
              </a:rPr>
              <a:t>Human resources</a:t>
            </a:r>
            <a:endParaRPr lang="en-US" sz="2000" dirty="0">
              <a:cs typeface="Calibri"/>
            </a:endParaRPr>
          </a:p>
          <a:p>
            <a:pPr marL="756285" lvl="1" indent="-286385">
              <a:lnSpc>
                <a:spcPct val="100000"/>
              </a:lnSpc>
              <a:spcBef>
                <a:spcPts val="580"/>
              </a:spcBef>
              <a:buClr>
                <a:schemeClr val="accent3">
                  <a:lumMod val="75000"/>
                </a:schemeClr>
              </a:buClr>
              <a:buFont typeface="Arial"/>
              <a:buChar char="–"/>
              <a:tabLst>
                <a:tab pos="756920" algn="l"/>
              </a:tabLst>
            </a:pPr>
            <a:r>
              <a:rPr lang="en-US" sz="2000" spc="-5" dirty="0">
                <a:solidFill>
                  <a:srgbClr val="003864"/>
                </a:solidFill>
                <a:cs typeface="Calibri"/>
              </a:rPr>
              <a:t>Management of sub grantees</a:t>
            </a:r>
            <a:endParaRPr lang="en-US" sz="2000" spc="-10" dirty="0">
              <a:solidFill>
                <a:srgbClr val="003864"/>
              </a:solidFill>
              <a:cs typeface="Calibri"/>
            </a:endParaRPr>
          </a:p>
          <a:p>
            <a:pPr marL="756285" lvl="1" indent="-286385">
              <a:spcBef>
                <a:spcPts val="580"/>
              </a:spcBef>
              <a:buClr>
                <a:schemeClr val="accent3">
                  <a:lumMod val="75000"/>
                </a:schemeClr>
              </a:buClr>
              <a:buFont typeface="Arial"/>
              <a:buChar char="–"/>
              <a:tabLst>
                <a:tab pos="756920" algn="l"/>
              </a:tabLst>
            </a:pPr>
            <a:r>
              <a:rPr lang="en-US" sz="2000" spc="-20" dirty="0">
                <a:solidFill>
                  <a:srgbClr val="003864"/>
                </a:solidFill>
                <a:cs typeface="Calibri"/>
              </a:rPr>
              <a:t>Any </a:t>
            </a:r>
            <a:r>
              <a:rPr lang="en-US" sz="2000" spc="-15" dirty="0">
                <a:solidFill>
                  <a:srgbClr val="003864"/>
                </a:solidFill>
                <a:cs typeface="Calibri"/>
              </a:rPr>
              <a:t>contract </a:t>
            </a:r>
            <a:r>
              <a:rPr lang="en-US" sz="2000" spc="-10" dirty="0">
                <a:solidFill>
                  <a:srgbClr val="003864"/>
                </a:solidFill>
                <a:cs typeface="Calibri"/>
              </a:rPr>
              <a:t>that </a:t>
            </a:r>
            <a:r>
              <a:rPr lang="en-US" sz="2000" dirty="0">
                <a:solidFill>
                  <a:srgbClr val="003864"/>
                </a:solidFill>
                <a:cs typeface="Calibri"/>
              </a:rPr>
              <a:t>is </a:t>
            </a:r>
            <a:r>
              <a:rPr lang="en-US" sz="2000" spc="-15" dirty="0">
                <a:solidFill>
                  <a:srgbClr val="003864"/>
                </a:solidFill>
                <a:cs typeface="Calibri"/>
              </a:rPr>
              <a:t>“administrative” </a:t>
            </a:r>
            <a:r>
              <a:rPr lang="en-US" sz="2000" dirty="0">
                <a:solidFill>
                  <a:srgbClr val="003864"/>
                </a:solidFill>
                <a:cs typeface="Calibri"/>
              </a:rPr>
              <a:t>in</a:t>
            </a:r>
            <a:r>
              <a:rPr lang="en-US" sz="2000" spc="-35" dirty="0">
                <a:solidFill>
                  <a:srgbClr val="003864"/>
                </a:solidFill>
                <a:cs typeface="Calibri"/>
              </a:rPr>
              <a:t> </a:t>
            </a:r>
            <a:r>
              <a:rPr lang="en-US" sz="2000" spc="-5" dirty="0">
                <a:solidFill>
                  <a:srgbClr val="003864"/>
                </a:solidFill>
                <a:cs typeface="Calibri"/>
              </a:rPr>
              <a:t>function (HR, Accounting, Audit)</a:t>
            </a:r>
            <a:endParaRPr lang="en-US" sz="2000" dirty="0">
              <a:cs typeface="Calibri"/>
            </a:endParaRPr>
          </a:p>
          <a:p>
            <a:pPr marL="756285" lvl="1" indent="-286385">
              <a:lnSpc>
                <a:spcPct val="100000"/>
              </a:lnSpc>
              <a:buClr>
                <a:schemeClr val="accent3">
                  <a:lumMod val="75000"/>
                </a:schemeClr>
              </a:buClr>
              <a:buFont typeface="Arial"/>
              <a:buChar char="–"/>
              <a:tabLst>
                <a:tab pos="756285" algn="l"/>
                <a:tab pos="756920" algn="l"/>
              </a:tabLst>
            </a:pPr>
            <a:endParaRPr sz="2000" dirty="0">
              <a:latin typeface="Calibri"/>
              <a:cs typeface="Calibri"/>
            </a:endParaRPr>
          </a:p>
        </p:txBody>
      </p:sp>
    </p:spTree>
    <p:extLst>
      <p:ext uri="{BB962C8B-B14F-4D97-AF65-F5344CB8AC3E}">
        <p14:creationId xmlns:p14="http://schemas.microsoft.com/office/powerpoint/2010/main" val="89927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70636"/>
            <a:ext cx="4137660" cy="605155"/>
          </a:xfrm>
          <a:prstGeom prst="rect">
            <a:avLst/>
          </a:prstGeom>
        </p:spPr>
        <p:txBody>
          <a:bodyPr vert="horz" wrap="square" lIns="0" tIns="13335" rIns="0" bIns="0" rtlCol="0">
            <a:spAutoFit/>
          </a:bodyPr>
          <a:lstStyle/>
          <a:p>
            <a:pPr marL="12700">
              <a:lnSpc>
                <a:spcPct val="100000"/>
              </a:lnSpc>
              <a:spcBef>
                <a:spcPts val="105"/>
              </a:spcBef>
            </a:pPr>
            <a:r>
              <a:rPr sz="3800" spc="-15" dirty="0">
                <a:solidFill>
                  <a:srgbClr val="FFFFFF"/>
                </a:solidFill>
              </a:rPr>
              <a:t>Administrative</a:t>
            </a:r>
            <a:r>
              <a:rPr sz="3800" spc="-90" dirty="0">
                <a:solidFill>
                  <a:srgbClr val="FFFFFF"/>
                </a:solidFill>
              </a:rPr>
              <a:t> </a:t>
            </a:r>
            <a:r>
              <a:rPr sz="3800" spc="-15" dirty="0">
                <a:solidFill>
                  <a:srgbClr val="FFFFFF"/>
                </a:solidFill>
              </a:rPr>
              <a:t>Costs</a:t>
            </a:r>
            <a:endParaRPr sz="3800"/>
          </a:p>
        </p:txBody>
      </p:sp>
      <p:sp>
        <p:nvSpPr>
          <p:cNvPr id="3" name="object 3"/>
          <p:cNvSpPr txBox="1"/>
          <p:nvPr/>
        </p:nvSpPr>
        <p:spPr>
          <a:xfrm>
            <a:off x="107314" y="1842008"/>
            <a:ext cx="7880984" cy="3367589"/>
          </a:xfrm>
          <a:prstGeom prst="rect">
            <a:avLst/>
          </a:prstGeom>
        </p:spPr>
        <p:txBody>
          <a:bodyPr vert="horz" wrap="square" lIns="0" tIns="12700" rIns="0" bIns="0" rtlCol="0">
            <a:spAutoFit/>
          </a:bodyPr>
          <a:lstStyle/>
          <a:p>
            <a:pPr marL="355600" marR="5080" indent="-342900">
              <a:lnSpc>
                <a:spcPct val="100000"/>
              </a:lnSpc>
              <a:spcBef>
                <a:spcPts val="100"/>
              </a:spcBef>
              <a:buClr>
                <a:schemeClr val="accent3">
                  <a:lumMod val="75000"/>
                </a:schemeClr>
              </a:buClr>
              <a:buFont typeface="Arial"/>
              <a:buChar char="•"/>
              <a:tabLst>
                <a:tab pos="354965" algn="l"/>
                <a:tab pos="355600" algn="l"/>
              </a:tabLst>
            </a:pPr>
            <a:r>
              <a:rPr sz="2400" spc="-5" dirty="0">
                <a:solidFill>
                  <a:srgbClr val="003864"/>
                </a:solidFill>
                <a:latin typeface="Calibri"/>
                <a:cs typeface="Calibri"/>
              </a:rPr>
              <a:t>Expenditures </a:t>
            </a:r>
            <a:r>
              <a:rPr sz="2400" spc="-20" dirty="0">
                <a:solidFill>
                  <a:srgbClr val="003864"/>
                </a:solidFill>
                <a:latin typeface="Calibri"/>
                <a:cs typeface="Calibri"/>
              </a:rPr>
              <a:t>for </a:t>
            </a:r>
            <a:r>
              <a:rPr sz="2400" spc="-15" dirty="0">
                <a:solidFill>
                  <a:srgbClr val="003864"/>
                </a:solidFill>
                <a:latin typeface="Calibri"/>
                <a:cs typeface="Calibri"/>
              </a:rPr>
              <a:t>administrative </a:t>
            </a:r>
            <a:r>
              <a:rPr sz="2400" spc="-20" dirty="0">
                <a:solidFill>
                  <a:srgbClr val="003864"/>
                </a:solidFill>
                <a:latin typeface="Calibri"/>
                <a:cs typeface="Calibri"/>
              </a:rPr>
              <a:t>staff </a:t>
            </a:r>
            <a:r>
              <a:rPr sz="2400" spc="-10" dirty="0">
                <a:solidFill>
                  <a:srgbClr val="003864"/>
                </a:solidFill>
                <a:latin typeface="Calibri"/>
                <a:cs typeface="Calibri"/>
              </a:rPr>
              <a:t>(appropriately allocated  </a:t>
            </a:r>
            <a:r>
              <a:rPr sz="2400" spc="-5" dirty="0">
                <a:solidFill>
                  <a:srgbClr val="003864"/>
                </a:solidFill>
                <a:latin typeface="Calibri"/>
                <a:cs typeface="Calibri"/>
              </a:rPr>
              <a:t>and </a:t>
            </a:r>
            <a:r>
              <a:rPr sz="2400" spc="-10" dirty="0">
                <a:solidFill>
                  <a:srgbClr val="003864"/>
                </a:solidFill>
                <a:latin typeface="Calibri"/>
                <a:cs typeface="Calibri"/>
              </a:rPr>
              <a:t>consistently </a:t>
            </a:r>
            <a:r>
              <a:rPr sz="2400" spc="-5" dirty="0">
                <a:solidFill>
                  <a:srgbClr val="003864"/>
                </a:solidFill>
                <a:latin typeface="Calibri"/>
                <a:cs typeface="Calibri"/>
              </a:rPr>
              <a:t>applied) </a:t>
            </a:r>
            <a:r>
              <a:rPr sz="2400" spc="-20" dirty="0">
                <a:solidFill>
                  <a:srgbClr val="003864"/>
                </a:solidFill>
                <a:latin typeface="Calibri"/>
                <a:cs typeface="Calibri"/>
              </a:rPr>
              <a:t>may </a:t>
            </a:r>
            <a:r>
              <a:rPr sz="2400" spc="-5" dirty="0">
                <a:solidFill>
                  <a:srgbClr val="003864"/>
                </a:solidFill>
                <a:latin typeface="Calibri"/>
                <a:cs typeface="Calibri"/>
              </a:rPr>
              <a:t>include </a:t>
            </a:r>
            <a:r>
              <a:rPr sz="2400" dirty="0">
                <a:solidFill>
                  <a:srgbClr val="003864"/>
                </a:solidFill>
                <a:latin typeface="Calibri"/>
                <a:cs typeface="Calibri"/>
              </a:rPr>
              <a:t>the</a:t>
            </a:r>
            <a:r>
              <a:rPr sz="2400" spc="-15" dirty="0">
                <a:solidFill>
                  <a:srgbClr val="003864"/>
                </a:solidFill>
                <a:latin typeface="Calibri"/>
                <a:cs typeface="Calibri"/>
              </a:rPr>
              <a:t> </a:t>
            </a:r>
            <a:r>
              <a:rPr sz="2400" spc="-10" dirty="0">
                <a:solidFill>
                  <a:srgbClr val="003864"/>
                </a:solidFill>
                <a:latin typeface="Calibri"/>
                <a:cs typeface="Calibri"/>
              </a:rPr>
              <a:t>following:</a:t>
            </a:r>
            <a:endParaRPr sz="2400" dirty="0">
              <a:latin typeface="Calibri"/>
              <a:cs typeface="Calibri"/>
            </a:endParaRPr>
          </a:p>
          <a:p>
            <a:pPr>
              <a:lnSpc>
                <a:spcPct val="100000"/>
              </a:lnSpc>
              <a:spcBef>
                <a:spcPts val="5"/>
              </a:spcBef>
              <a:buClr>
                <a:schemeClr val="accent3">
                  <a:lumMod val="75000"/>
                </a:schemeClr>
              </a:buClr>
              <a:buFont typeface="Arial"/>
              <a:buChar char="•"/>
            </a:pPr>
            <a:endParaRPr sz="3000" dirty="0">
              <a:latin typeface="Times New Roman"/>
              <a:cs typeface="Times New Roman"/>
            </a:endParaRPr>
          </a:p>
          <a:p>
            <a:pPr marL="756285" lvl="1" indent="-286385">
              <a:lnSpc>
                <a:spcPct val="100000"/>
              </a:lnSpc>
              <a:buClr>
                <a:schemeClr val="accent3">
                  <a:lumMod val="75000"/>
                </a:schemeClr>
              </a:buClr>
              <a:buFont typeface="Arial"/>
              <a:buChar char="–"/>
              <a:tabLst>
                <a:tab pos="756920" algn="l"/>
              </a:tabLst>
            </a:pPr>
            <a:r>
              <a:rPr sz="2400" dirty="0">
                <a:solidFill>
                  <a:srgbClr val="003864"/>
                </a:solidFill>
                <a:latin typeface="Calibri"/>
                <a:cs typeface="Calibri"/>
              </a:rPr>
              <a:t>Salar</a:t>
            </a:r>
            <a:r>
              <a:rPr lang="en-US" sz="2400" dirty="0">
                <a:solidFill>
                  <a:srgbClr val="003864"/>
                </a:solidFill>
                <a:latin typeface="Calibri"/>
                <a:cs typeface="Calibri"/>
              </a:rPr>
              <a:t>y/fringe for admin staff (accountant, director, etc.)</a:t>
            </a:r>
            <a:endParaRPr sz="2400" dirty="0">
              <a:latin typeface="Calibri"/>
              <a:cs typeface="Calibri"/>
            </a:endParaRPr>
          </a:p>
          <a:p>
            <a:pPr marL="756285" lvl="1" indent="-286385">
              <a:lnSpc>
                <a:spcPct val="100000"/>
              </a:lnSpc>
              <a:spcBef>
                <a:spcPts val="575"/>
              </a:spcBef>
              <a:buClr>
                <a:schemeClr val="accent3">
                  <a:lumMod val="75000"/>
                </a:schemeClr>
              </a:buClr>
              <a:buFont typeface="Arial"/>
              <a:buChar char="–"/>
              <a:tabLst>
                <a:tab pos="756920" algn="l"/>
              </a:tabLst>
            </a:pPr>
            <a:r>
              <a:rPr sz="2400" spc="-10" dirty="0">
                <a:solidFill>
                  <a:srgbClr val="003864"/>
                </a:solidFill>
                <a:latin typeface="Calibri"/>
                <a:cs typeface="Calibri"/>
              </a:rPr>
              <a:t>Operating</a:t>
            </a:r>
            <a:r>
              <a:rPr sz="2400" spc="-25" dirty="0">
                <a:solidFill>
                  <a:srgbClr val="003864"/>
                </a:solidFill>
                <a:latin typeface="Calibri"/>
                <a:cs typeface="Calibri"/>
              </a:rPr>
              <a:t> </a:t>
            </a:r>
            <a:r>
              <a:rPr sz="2400" spc="-15" dirty="0">
                <a:solidFill>
                  <a:srgbClr val="003864"/>
                </a:solidFill>
                <a:latin typeface="Calibri"/>
                <a:cs typeface="Calibri"/>
              </a:rPr>
              <a:t>costs</a:t>
            </a:r>
            <a:r>
              <a:rPr lang="en-US" sz="2400" spc="-15" dirty="0">
                <a:solidFill>
                  <a:srgbClr val="003864"/>
                </a:solidFill>
                <a:latin typeface="Calibri"/>
                <a:cs typeface="Calibri"/>
              </a:rPr>
              <a:t> (related to staff providing admin services)</a:t>
            </a:r>
          </a:p>
          <a:p>
            <a:pPr marL="469900" lvl="1">
              <a:lnSpc>
                <a:spcPct val="100000"/>
              </a:lnSpc>
              <a:spcBef>
                <a:spcPts val="575"/>
              </a:spcBef>
              <a:buClr>
                <a:schemeClr val="accent3">
                  <a:lumMod val="75000"/>
                </a:schemeClr>
              </a:buClr>
              <a:tabLst>
                <a:tab pos="756920" algn="l"/>
              </a:tabLst>
            </a:pPr>
            <a:r>
              <a:rPr lang="en-US" sz="2400" spc="-15" dirty="0">
                <a:solidFill>
                  <a:srgbClr val="003864"/>
                </a:solidFill>
                <a:latin typeface="Calibri"/>
                <a:cs typeface="Calibri"/>
              </a:rPr>
              <a:t>	(includes costs such as rent, phone, supplies, etc.)</a:t>
            </a:r>
            <a:endParaRPr sz="2400" dirty="0">
              <a:latin typeface="Calibri"/>
              <a:cs typeface="Calibri"/>
            </a:endParaRPr>
          </a:p>
          <a:p>
            <a:pPr marL="756285" lvl="1" indent="-286385">
              <a:lnSpc>
                <a:spcPct val="100000"/>
              </a:lnSpc>
              <a:spcBef>
                <a:spcPts val="580"/>
              </a:spcBef>
              <a:buClr>
                <a:schemeClr val="accent3">
                  <a:lumMod val="75000"/>
                </a:schemeClr>
              </a:buClr>
              <a:buFont typeface="Arial"/>
              <a:buChar char="–"/>
              <a:tabLst>
                <a:tab pos="756920" algn="l"/>
              </a:tabLst>
            </a:pPr>
            <a:r>
              <a:rPr sz="2400" spc="-10" dirty="0">
                <a:solidFill>
                  <a:srgbClr val="003864"/>
                </a:solidFill>
                <a:latin typeface="Calibri"/>
                <a:cs typeface="Calibri"/>
              </a:rPr>
              <a:t>Negotiated overhead </a:t>
            </a:r>
            <a:r>
              <a:rPr sz="2400" spc="-25" dirty="0">
                <a:solidFill>
                  <a:srgbClr val="003864"/>
                </a:solidFill>
                <a:latin typeface="Calibri"/>
                <a:cs typeface="Calibri"/>
              </a:rPr>
              <a:t>rate</a:t>
            </a:r>
            <a:endParaRPr sz="2400" dirty="0">
              <a:latin typeface="Calibri"/>
              <a:cs typeface="Calibri"/>
            </a:endParaRPr>
          </a:p>
          <a:p>
            <a:pPr marL="756285" lvl="1" indent="-286385">
              <a:lnSpc>
                <a:spcPct val="100000"/>
              </a:lnSpc>
              <a:spcBef>
                <a:spcPts val="575"/>
              </a:spcBef>
              <a:buClr>
                <a:schemeClr val="accent3">
                  <a:lumMod val="75000"/>
                </a:schemeClr>
              </a:buClr>
              <a:buFont typeface="Arial"/>
              <a:buChar char="–"/>
              <a:tabLst>
                <a:tab pos="756920" algn="l"/>
              </a:tabLst>
            </a:pPr>
            <a:r>
              <a:rPr sz="2400" spc="-45" dirty="0">
                <a:solidFill>
                  <a:srgbClr val="003864"/>
                </a:solidFill>
                <a:latin typeface="Calibri"/>
                <a:cs typeface="Calibri"/>
              </a:rPr>
              <a:t>Travel </a:t>
            </a:r>
            <a:r>
              <a:rPr sz="2400" spc="-5" dirty="0">
                <a:solidFill>
                  <a:srgbClr val="003864"/>
                </a:solidFill>
                <a:latin typeface="Calibri"/>
                <a:cs typeface="Calibri"/>
              </a:rPr>
              <a:t>and per</a:t>
            </a:r>
            <a:r>
              <a:rPr sz="2400" spc="35" dirty="0">
                <a:solidFill>
                  <a:srgbClr val="003864"/>
                </a:solidFill>
                <a:latin typeface="Calibri"/>
                <a:cs typeface="Calibri"/>
              </a:rPr>
              <a:t> </a:t>
            </a:r>
            <a:r>
              <a:rPr sz="2400" dirty="0">
                <a:solidFill>
                  <a:srgbClr val="003864"/>
                </a:solidFill>
                <a:latin typeface="Calibri"/>
                <a:cs typeface="Calibri"/>
              </a:rPr>
              <a:t>diem</a:t>
            </a:r>
            <a:endParaRPr sz="24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8D6E81-A4CB-4359-B88E-0E407FE5DEC8}"/>
</file>

<file path=customXml/itemProps2.xml><?xml version="1.0" encoding="utf-8"?>
<ds:datastoreItem xmlns:ds="http://schemas.openxmlformats.org/officeDocument/2006/customXml" ds:itemID="{F9B04427-863E-4098-ACDD-8011DDF55304}"/>
</file>

<file path=customXml/itemProps3.xml><?xml version="1.0" encoding="utf-8"?>
<ds:datastoreItem xmlns:ds="http://schemas.openxmlformats.org/officeDocument/2006/customXml" ds:itemID="{9E774935-436B-4E1A-B398-2D8C6BEDD060}"/>
</file>

<file path=docProps/app.xml><?xml version="1.0" encoding="utf-8"?>
<Properties xmlns="http://schemas.openxmlformats.org/officeDocument/2006/extended-properties" xmlns:vt="http://schemas.openxmlformats.org/officeDocument/2006/docPropsVTypes">
  <Template/>
  <TotalTime>1062</TotalTime>
  <Words>3146</Words>
  <Application>Microsoft Office PowerPoint</Application>
  <PresentationFormat>On-screen Show (4:3)</PresentationFormat>
  <Paragraphs>399</Paragraphs>
  <Slides>57</Slides>
  <Notes>9</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2</vt:i4>
      </vt:variant>
      <vt:variant>
        <vt:lpstr>Slide Titles</vt:lpstr>
      </vt:variant>
      <vt:variant>
        <vt:i4>57</vt:i4>
      </vt:variant>
    </vt:vector>
  </HeadingPairs>
  <TitlesOfParts>
    <vt:vector size="67" baseType="lpstr">
      <vt:lpstr>Symbol</vt:lpstr>
      <vt:lpstr>Times New Roman</vt:lpstr>
      <vt:lpstr>Calibri</vt:lpstr>
      <vt:lpstr>Arial</vt:lpstr>
      <vt:lpstr>Office Theme</vt:lpstr>
      <vt:lpstr>1_Office Theme</vt:lpstr>
      <vt:lpstr>2_Office Theme</vt:lpstr>
      <vt:lpstr>3_Office Theme</vt:lpstr>
      <vt:lpstr>Document</vt:lpstr>
      <vt:lpstr>Worksheet</vt:lpstr>
      <vt:lpstr>Grantee Financial Training State FY 22-23 March 15, 2022</vt:lpstr>
      <vt:lpstr>Training Goals</vt:lpstr>
      <vt:lpstr>Welcome</vt:lpstr>
      <vt:lpstr>Cost Guidance</vt:lpstr>
      <vt:lpstr>Cost Category Definitions</vt:lpstr>
      <vt:lpstr>Cost Categories</vt:lpstr>
      <vt:lpstr>Administrative Costs</vt:lpstr>
      <vt:lpstr>Administrative Costs</vt:lpstr>
      <vt:lpstr>Administrative Costs</vt:lpstr>
      <vt:lpstr>Direct Services or Career Services</vt:lpstr>
      <vt:lpstr>Direct Services or Career Services</vt:lpstr>
      <vt:lpstr>Direct Training</vt:lpstr>
      <vt:lpstr>Direct Training</vt:lpstr>
      <vt:lpstr>Support Services</vt:lpstr>
      <vt:lpstr>Support Services</vt:lpstr>
      <vt:lpstr>Support Services</vt:lpstr>
      <vt:lpstr>Support Services</vt:lpstr>
      <vt:lpstr>Outreach Costs</vt:lpstr>
      <vt:lpstr>Outreach Costs</vt:lpstr>
      <vt:lpstr>Outreach Cost </vt:lpstr>
      <vt:lpstr>Accrual Accounting</vt:lpstr>
      <vt:lpstr>Accrual Accounting</vt:lpstr>
      <vt:lpstr>Accrual Accounting</vt:lpstr>
      <vt:lpstr>Accrual Accounting</vt:lpstr>
      <vt:lpstr>Accrual Accounting</vt:lpstr>
      <vt:lpstr>Accrual Accounting</vt:lpstr>
      <vt:lpstr>Accrual Accounting</vt:lpstr>
      <vt:lpstr>Accrual Accounting</vt:lpstr>
      <vt:lpstr>Accrual Accounting</vt:lpstr>
      <vt:lpstr>Accrual Accounting</vt:lpstr>
      <vt:lpstr>Cost Allocation</vt:lpstr>
      <vt:lpstr>Cost Allocation</vt:lpstr>
      <vt:lpstr>Cost Allocation</vt:lpstr>
      <vt:lpstr>Cost Allocation</vt:lpstr>
      <vt:lpstr>PowerPoint Presentation</vt:lpstr>
      <vt:lpstr>Cost Allocation</vt:lpstr>
      <vt:lpstr>Cost Allocation</vt:lpstr>
      <vt:lpstr>Cost Allocation</vt:lpstr>
      <vt:lpstr>Cost Allocation</vt:lpstr>
      <vt:lpstr>Cost Allocation</vt:lpstr>
      <vt:lpstr>Cost Allocation</vt:lpstr>
      <vt:lpstr>Reimbursement Payment Request (RPR)</vt:lpstr>
      <vt:lpstr>Reimbursements</vt:lpstr>
      <vt:lpstr>PowerPoint Presentation</vt:lpstr>
      <vt:lpstr>Reimbursements: How to Submit</vt:lpstr>
      <vt:lpstr>Reimbursements:</vt:lpstr>
      <vt:lpstr>Common Mistakes</vt:lpstr>
      <vt:lpstr>Back-up Documentation</vt:lpstr>
      <vt:lpstr>Grant Monitoring</vt:lpstr>
      <vt:lpstr>Monitoring Requirements Office of Grants Management (OGM)</vt:lpstr>
      <vt:lpstr>Grant Monitoring</vt:lpstr>
      <vt:lpstr>Grant Monitoring</vt:lpstr>
      <vt:lpstr>Grant Monitoring</vt:lpstr>
      <vt:lpstr>Grant Monitoring Continued</vt:lpstr>
      <vt:lpstr>DEED Point of Contact</vt:lpstr>
      <vt:lpstr>PowerPoint Presentation</vt:lpstr>
      <vt:lpstr>Thank you for your participation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wfcuser</dc:creator>
  <cp:lastModifiedBy>Drilling, Jenilee (DEED)</cp:lastModifiedBy>
  <cp:revision>95</cp:revision>
  <cp:lastPrinted>2019-10-31T18:56:45Z</cp:lastPrinted>
  <dcterms:created xsi:type="dcterms:W3CDTF">2019-10-07T13:34:38Z</dcterms:created>
  <dcterms:modified xsi:type="dcterms:W3CDTF">2022-03-21T19:19:14Z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2019-06-26T00:00:00Z</vt:filetime>
  </property>
  <property fmtid="{D5CDD505-2E9C-101B-9397-08002B2CF9AE}" pid="3" name="Creator">
    <vt:lpwstr>Acrobat PDFMaker 19 for PowerPoint</vt:lpwstr>
  </property>
  <property fmtid="{D5CDD505-2E9C-101B-9397-08002B2CF9AE}" pid="4" name="LastSaved">
    <vt:filetime>2019-10-07T00:00:00Z</vt:filetime>
  </property>
</Properties>
</file>