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24"/>
  </p:notesMasterIdLst>
  <p:sldIdLst>
    <p:sldId id="257" r:id="rId4"/>
    <p:sldId id="260" r:id="rId5"/>
    <p:sldId id="280" r:id="rId6"/>
    <p:sldId id="264" r:id="rId7"/>
    <p:sldId id="282" r:id="rId8"/>
    <p:sldId id="276" r:id="rId9"/>
    <p:sldId id="273" r:id="rId10"/>
    <p:sldId id="258" r:id="rId11"/>
    <p:sldId id="283" r:id="rId12"/>
    <p:sldId id="267" r:id="rId13"/>
    <p:sldId id="272" r:id="rId14"/>
    <p:sldId id="262" r:id="rId15"/>
    <p:sldId id="268" r:id="rId16"/>
    <p:sldId id="263" r:id="rId17"/>
    <p:sldId id="279" r:id="rId18"/>
    <p:sldId id="278" r:id="rId19"/>
    <p:sldId id="274" r:id="rId20"/>
    <p:sldId id="281" r:id="rId21"/>
    <p:sldId id="259"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3" d="100"/>
          <a:sy n="103" d="100"/>
        </p:scale>
        <p:origin x="14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8E55D-6B9D-4AFC-B620-576177760475}" type="datetimeFigureOut">
              <a:rPr lang="en-US" smtClean="0"/>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25D2A-A520-4642-8DF3-087B7DD1F111}" type="slidenum">
              <a:rPr lang="en-US" smtClean="0"/>
              <a:t>‹#›</a:t>
            </a:fld>
            <a:endParaRPr lang="en-US" dirty="0"/>
          </a:p>
        </p:txBody>
      </p:sp>
    </p:spTree>
    <p:extLst>
      <p:ext uri="{BB962C8B-B14F-4D97-AF65-F5344CB8AC3E}">
        <p14:creationId xmlns:p14="http://schemas.microsoft.com/office/powerpoint/2010/main" val="346309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160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8B059-3949-4052-BD4A-45FE388B28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20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2124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9000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678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6478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2764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fld id="{F00151DC-6C23-45F4-A22C-EC9FEBA5E5E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171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416506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387059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356099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12800" y="928431"/>
            <a:ext cx="3251200" cy="609600"/>
          </a:xfrm>
        </p:spPr>
        <p:txBody>
          <a:bodyPr>
            <a:noAutofit/>
          </a:bodyPr>
          <a:lstStyle>
            <a:lvl1pPr marL="0" indent="0">
              <a:buNone/>
              <a:defRPr sz="800" baseline="0">
                <a:solidFill>
                  <a:srgbClr val="003865"/>
                </a:solidFill>
              </a:defRPr>
            </a:lvl1pPr>
          </a:lstStyle>
          <a:p>
            <a:pPr lvl="0"/>
            <a:r>
              <a:rPr lang="en-US" dirty="0"/>
              <a:t>Minnesota Department of Employment and Economic Development</a:t>
            </a:r>
          </a:p>
        </p:txBody>
      </p:sp>
      <p:sp>
        <p:nvSpPr>
          <p:cNvPr id="2" name="Title 1"/>
          <p:cNvSpPr>
            <a:spLocks noGrp="1"/>
          </p:cNvSpPr>
          <p:nvPr>
            <p:ph type="ctrTitle"/>
          </p:nvPr>
        </p:nvSpPr>
        <p:spPr>
          <a:xfrm>
            <a:off x="914400" y="2130426"/>
            <a:ext cx="10363200" cy="1470025"/>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Hidden Text Leave in positio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221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12800" y="928431"/>
            <a:ext cx="3251200" cy="609600"/>
          </a:xfrm>
        </p:spPr>
        <p:txBody>
          <a:bodyPr>
            <a:noAutofit/>
          </a:bodyPr>
          <a:lstStyle>
            <a:lvl1pPr marL="0" indent="0">
              <a:buNone/>
              <a:defRPr sz="800" baseline="0">
                <a:solidFill>
                  <a:srgbClr val="003865"/>
                </a:solidFill>
              </a:defRPr>
            </a:lvl1pPr>
          </a:lstStyle>
          <a:p>
            <a:pPr lvl="0"/>
            <a:r>
              <a:rPr lang="en-US" dirty="0"/>
              <a:t>Minnesota Department of Employment and Economic Development</a:t>
            </a:r>
          </a:p>
        </p:txBody>
      </p:sp>
      <p:sp>
        <p:nvSpPr>
          <p:cNvPr id="2" name="Title 1"/>
          <p:cNvSpPr>
            <a:spLocks noGrp="1"/>
          </p:cNvSpPr>
          <p:nvPr>
            <p:ph type="ctrTitle"/>
          </p:nvPr>
        </p:nvSpPr>
        <p:spPr>
          <a:xfrm>
            <a:off x="914400" y="2130426"/>
            <a:ext cx="10363200" cy="1470025"/>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Hidden Text Leave in positio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902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7684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68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040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56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70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602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54121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62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847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8D1FF27-CF37-491A-8994-3D44EC83CEFF}" type="datetimeFigureOut">
              <a:rPr lang="en-US">
                <a:solidFill>
                  <a:prstClr val="black"/>
                </a:solidFill>
              </a:rPr>
              <a:pPr/>
              <a:t>8/25/2021</a:t>
            </a:fld>
            <a:endParaRPr lang="en-US"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7862EAC-BC2D-4A99-A330-0B8C8631839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1503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24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9659A898-1E77-48AC-8118-48B17951F393}" type="datetimeFigureOut">
              <a:rPr lang="en-US" smtClean="0"/>
              <a:t>8/25/2021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75374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9659A898-1E77-48AC-8118-48B17951F393}" type="datetimeFigureOut">
              <a:rPr lang="en-US" smtClean="0"/>
              <a:t>8/25/2021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pic>
        <p:nvPicPr>
          <p:cNvPr id="11"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85" y="1767293"/>
            <a:ext cx="6118629" cy="793155"/>
          </a:xfrm>
          <a:prstGeom prst="rect">
            <a:avLst/>
          </a:prstGeom>
        </p:spPr>
      </p:pic>
    </p:spTree>
    <p:extLst>
      <p:ext uri="{BB962C8B-B14F-4D97-AF65-F5344CB8AC3E}">
        <p14:creationId xmlns:p14="http://schemas.microsoft.com/office/powerpoint/2010/main" val="415117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dirty="0"/>
              <a:t>Click icon to add picture</a:t>
            </a: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 y="6238875"/>
            <a:ext cx="4776107" cy="619125"/>
          </a:xfrm>
          <a:prstGeom prst="rect">
            <a:avLst/>
          </a:prstGeom>
        </p:spPr>
      </p:pic>
    </p:spTree>
    <p:extLst>
      <p:ext uri="{BB962C8B-B14F-4D97-AF65-F5344CB8AC3E}">
        <p14:creationId xmlns:p14="http://schemas.microsoft.com/office/powerpoint/2010/main" val="16451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dirty="0"/>
              <a:t>Click icon to add table</a:t>
            </a:r>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374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9659A898-1E77-48AC-8118-48B17951F393}" type="datetimeFigureOut">
              <a:rPr lang="en-US" smtClean="0"/>
              <a:t>8/25/2021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614458"/>
            <a:ext cx="3550492" cy="460249"/>
          </a:xfrm>
          <a:prstGeom prst="rect">
            <a:avLst/>
          </a:prstGeom>
        </p:spPr>
      </p:pic>
    </p:spTree>
    <p:extLst>
      <p:ext uri="{BB962C8B-B14F-4D97-AF65-F5344CB8AC3E}">
        <p14:creationId xmlns:p14="http://schemas.microsoft.com/office/powerpoint/2010/main" val="42903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6238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D4DA6917-5BD3-43C4-8E22-DD62BFFD7A7D}" type="slidenum">
              <a:rPr lang="en-US" smtClean="0"/>
              <a:t>‹#›</a:t>
            </a:fld>
            <a:endParaRPr lang="en-US" dirty="0"/>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168215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859779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normAutofit/>
          </a:bodyPr>
          <a:lstStyle>
            <a:lvl1pPr marL="342900" indent="-342900">
              <a:lnSpc>
                <a:spcPct val="100000"/>
              </a:lnSpc>
              <a:spcAft>
                <a:spcPts val="1000"/>
              </a:spcAft>
              <a:buClr>
                <a:schemeClr val="accent1"/>
              </a:buClr>
              <a:buFont typeface="Arial" panose="020B0604020202020204" pitchFamily="34" charset="0"/>
              <a:buChar char="•"/>
              <a:defRPr sz="3200"/>
            </a:lvl1pPr>
            <a:lvl2pPr marL="800100" indent="-342900">
              <a:lnSpc>
                <a:spcPct val="100000"/>
              </a:lnSpc>
              <a:spcAft>
                <a:spcPts val="1000"/>
              </a:spcAft>
              <a:buClr>
                <a:schemeClr val="accent1"/>
              </a:buClr>
              <a:buFont typeface="Arial" panose="020B0604020202020204" pitchFamily="34" charset="0"/>
              <a:buChar char="•"/>
              <a:defRPr sz="2800"/>
            </a:lvl2pPr>
            <a:lvl3pPr marL="1200150" indent="-285750">
              <a:lnSpc>
                <a:spcPct val="100000"/>
              </a:lnSpc>
              <a:spcAft>
                <a:spcPts val="1000"/>
              </a:spcAft>
              <a:buClr>
                <a:schemeClr val="accent1"/>
              </a:buClr>
              <a:buFont typeface="Arial" panose="020B0604020202020204" pitchFamily="34" charset="0"/>
              <a:buChar char="•"/>
              <a:defRPr sz="2000"/>
            </a:lvl3pPr>
            <a:lvl4pPr marL="1657350" indent="-285750">
              <a:lnSpc>
                <a:spcPct val="100000"/>
              </a:lnSpc>
              <a:spcAft>
                <a:spcPts val="1000"/>
              </a:spcAft>
              <a:buClr>
                <a:schemeClr val="accent1"/>
              </a:buClr>
              <a:buFont typeface="Arial" panose="020B0604020202020204" pitchFamily="34" charset="0"/>
              <a:buChar char="•"/>
              <a:defRPr sz="2000"/>
            </a:lvl4pPr>
            <a:lvl5pPr marL="2114550" indent="-285750">
              <a:lnSpc>
                <a:spcPct val="100000"/>
              </a:lnSpc>
              <a:spcAft>
                <a:spcPts val="1000"/>
              </a:spcAft>
              <a:buClr>
                <a:schemeClr val="accent1"/>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60915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51418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noAutofit/>
          </a:bodyPr>
          <a:lstStyle>
            <a:lvl1pPr marL="685800" indent="-228600">
              <a:lnSpc>
                <a:spcPct val="100000"/>
              </a:lnSpc>
              <a:spcBef>
                <a:spcPts val="0"/>
              </a:spcBef>
              <a:buClr>
                <a:schemeClr val="accent2"/>
              </a:buClr>
              <a:defRPr sz="3200">
                <a:solidFill>
                  <a:schemeClr val="bg1"/>
                </a:solidFill>
              </a:defRPr>
            </a:lvl1pPr>
            <a:lvl2pPr marL="1143000" indent="-228600">
              <a:lnSpc>
                <a:spcPct val="100000"/>
              </a:lnSpc>
              <a:buClr>
                <a:schemeClr val="accent2"/>
              </a:buClr>
              <a:defRPr sz="2800">
                <a:solidFill>
                  <a:schemeClr val="bg1"/>
                </a:solidFill>
              </a:defRPr>
            </a:lvl2pPr>
            <a:lvl3pPr marL="1600200" indent="-228600">
              <a:lnSpc>
                <a:spcPct val="100000"/>
              </a:lnSpc>
              <a:buClr>
                <a:schemeClr val="accent2"/>
              </a:buClr>
              <a:defRPr sz="2000">
                <a:solidFill>
                  <a:schemeClr val="bg1"/>
                </a:solidFill>
              </a:defRPr>
            </a:lvl3pPr>
            <a:lvl4pPr marL="2057400" indent="-228600">
              <a:lnSpc>
                <a:spcPct val="100000"/>
              </a:lnSpc>
              <a:buClr>
                <a:schemeClr val="accent2"/>
              </a:buClr>
              <a:defRPr sz="2000">
                <a:solidFill>
                  <a:schemeClr val="bg1"/>
                </a:solidFill>
              </a:defRPr>
            </a:lvl4pPr>
            <a:lvl5pPr marL="2514600" indent="-228600">
              <a:lnSpc>
                <a:spcPct val="100000"/>
              </a:lnSpc>
              <a:buClr>
                <a:schemeClr val="accent2"/>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161035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49415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9659A898-1E77-48AC-8118-48B17951F393}" type="datetimeFigureOut">
              <a:rPr lang="en-US" smtClean="0"/>
              <a:t>8/25/2021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406793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299229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48382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147513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32818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72266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324799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dirty="0"/>
              <a:t>Click icon to add picture</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8/25/2021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562595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31946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321560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829218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635080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28564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511629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898214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9659A898-1E77-48AC-8118-48B17951F393}" type="datetimeFigureOut">
              <a:rPr lang="en-US" smtClean="0"/>
              <a:t>8/25/2021</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359693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77690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4272388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9659A898-1E77-48AC-8118-48B17951F393}" type="datetimeFigureOut">
              <a:rPr lang="en-US" smtClean="0"/>
              <a:t>8/25/2021</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93209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424903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728736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570515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595638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254636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707330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986514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627162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40885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155689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723735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701108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9659A898-1E77-48AC-8118-48B17951F393}" type="datetimeFigureOut">
              <a:rPr lang="en-US" smtClean="0"/>
              <a:t>8/25/2021</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4DA6917-5BD3-43C4-8E22-DD62BFFD7A7D}" type="slidenum">
              <a:rPr lang="en-US" smtClean="0"/>
              <a:t>‹#›</a:t>
            </a:fld>
            <a:endParaRPr lang="en-US" dirty="0"/>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588185"/>
            <a:ext cx="3550492" cy="4602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1604236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4131113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59A898-1E77-48AC-8118-48B17951F393}"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80730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23751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217355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FB68ED-E7EA-4CC6-8C07-F37E939B632E}"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E4C75-EB30-4969-8E91-A53FA4FE654B}" type="slidenum">
              <a:rPr lang="en-US" smtClean="0"/>
              <a:t>‹#›</a:t>
            </a:fld>
            <a:endParaRPr lang="en-US" dirty="0"/>
          </a:p>
        </p:txBody>
      </p:sp>
    </p:spTree>
    <p:extLst>
      <p:ext uri="{BB962C8B-B14F-4D97-AF65-F5344CB8AC3E}">
        <p14:creationId xmlns:p14="http://schemas.microsoft.com/office/powerpoint/2010/main" val="58364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B68ED-E7EA-4CC6-8C07-F37E939B632E}" type="datetimeFigureOut">
              <a:rPr lang="en-US" smtClean="0"/>
              <a:t>8/25/2021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E4C75-EB30-4969-8E91-A53FA4FE654B}" type="slidenum">
              <a:rPr lang="en-US" smtClean="0"/>
              <a:t>‹#›</a:t>
            </a:fld>
            <a:endParaRPr lang="en-US" dirty="0"/>
          </a:p>
        </p:txBody>
      </p:sp>
    </p:spTree>
    <p:extLst>
      <p:ext uri="{BB962C8B-B14F-4D97-AF65-F5344CB8AC3E}">
        <p14:creationId xmlns:p14="http://schemas.microsoft.com/office/powerpoint/2010/main" val="2303415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76267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8/25/2021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675103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mailto:josh.dean@state.mn.u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mailto:Margie.webb@state.mn.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arci.jasper@state.mn.us" TargetMode="External"/><Relationship Id="rId2" Type="http://schemas.openxmlformats.org/officeDocument/2006/relationships/hyperlink" Target="mailto:Jolene.J.Juhl@state.mn.us" TargetMode="External"/><Relationship Id="rId1" Type="http://schemas.openxmlformats.org/officeDocument/2006/relationships/slideLayout" Target="../slideLayouts/slideLayout15.xml"/><Relationship Id="rId4" Type="http://schemas.openxmlformats.org/officeDocument/2006/relationships/hyperlink" Target="mailto:Josh.Dean@state.m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eadcenter.org/resources/tool-manual/essential-elements-customized-employment-universal-application" TargetMode="Externa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1578" y="2702810"/>
            <a:ext cx="10988843" cy="2267775"/>
          </a:xfrm>
        </p:spPr>
        <p:txBody>
          <a:bodyPr>
            <a:normAutofit/>
          </a:bodyPr>
          <a:lstStyle/>
          <a:p>
            <a:pPr algn="ctr"/>
            <a:r>
              <a:rPr lang="en-US" b="1" dirty="0"/>
              <a:t>Introduction to the </a:t>
            </a:r>
            <a:br>
              <a:rPr lang="en-US" b="1" dirty="0"/>
            </a:br>
            <a:r>
              <a:rPr lang="en-US" b="1" dirty="0"/>
              <a:t>Minnesota Customized Employment Training  </a:t>
            </a:r>
            <a:br>
              <a:rPr lang="en-US" b="1" dirty="0"/>
            </a:br>
            <a:r>
              <a:rPr lang="en-US" b="1" dirty="0"/>
              <a:t>(MN CE) </a:t>
            </a:r>
            <a:endParaRPr lang="en-US" sz="3200" b="1" dirty="0"/>
          </a:p>
        </p:txBody>
      </p:sp>
    </p:spTree>
    <p:extLst>
      <p:ext uri="{BB962C8B-B14F-4D97-AF65-F5344CB8AC3E}">
        <p14:creationId xmlns:p14="http://schemas.microsoft.com/office/powerpoint/2010/main" val="108389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Student Continued</a:t>
            </a:r>
          </a:p>
        </p:txBody>
      </p:sp>
      <p:sp>
        <p:nvSpPr>
          <p:cNvPr id="4" name="Content Placeholder 3"/>
          <p:cNvSpPr>
            <a:spLocks noGrp="1"/>
          </p:cNvSpPr>
          <p:nvPr>
            <p:ph idx="1"/>
          </p:nvPr>
        </p:nvSpPr>
        <p:spPr>
          <a:xfrm>
            <a:off x="264694" y="1688123"/>
            <a:ext cx="11662611" cy="4276579"/>
          </a:xfrm>
        </p:spPr>
        <p:txBody>
          <a:bodyPr>
            <a:normAutofit/>
          </a:bodyPr>
          <a:lstStyle/>
          <a:p>
            <a:r>
              <a:rPr lang="en-US" sz="2500" dirty="0"/>
              <a:t>Work directly with a job seeker during the 16 week class completing Discovery and CE Job Development with an individual who desires competitive, integrated, employment</a:t>
            </a:r>
          </a:p>
          <a:p>
            <a:pPr marL="0" indent="0">
              <a:buNone/>
            </a:pPr>
            <a:endParaRPr lang="en-US" sz="2500" dirty="0"/>
          </a:p>
          <a:p>
            <a:r>
              <a:rPr lang="en-US" sz="2500" dirty="0"/>
              <a:t>Take photos and videos of their job seeker engaging in various interest based tasks they complete in order to create a Visual Resume</a:t>
            </a:r>
          </a:p>
          <a:p>
            <a:pPr marL="0" indent="0">
              <a:buNone/>
            </a:pPr>
            <a:endParaRPr lang="en-US" sz="2500" dirty="0"/>
          </a:p>
          <a:p>
            <a:r>
              <a:rPr lang="en-US" sz="2500" dirty="0"/>
              <a:t>Develop a Visual Resume for their job seeker which tells their story</a:t>
            </a:r>
          </a:p>
          <a:p>
            <a:pPr marL="0" indent="0">
              <a:buNone/>
            </a:pPr>
            <a:endParaRPr lang="en-US" sz="2500" dirty="0"/>
          </a:p>
          <a:p>
            <a:r>
              <a:rPr lang="en-US" sz="2500" dirty="0"/>
              <a:t>Complete a Minnesota Customized Employment Plan (MN CE Plan)</a:t>
            </a:r>
          </a:p>
          <a:p>
            <a:pPr marL="0" indent="0">
              <a:buNone/>
            </a:pPr>
            <a:endParaRPr lang="en-US" sz="2000" dirty="0"/>
          </a:p>
        </p:txBody>
      </p:sp>
    </p:spTree>
    <p:extLst>
      <p:ext uri="{BB962C8B-B14F-4D97-AF65-F5344CB8AC3E}">
        <p14:creationId xmlns:p14="http://schemas.microsoft.com/office/powerpoint/2010/main" val="316786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Students will also</a:t>
            </a:r>
          </a:p>
        </p:txBody>
      </p:sp>
      <p:sp>
        <p:nvSpPr>
          <p:cNvPr id="4" name="Content Placeholder 3"/>
          <p:cNvSpPr>
            <a:spLocks noGrp="1"/>
          </p:cNvSpPr>
          <p:nvPr>
            <p:ph idx="1"/>
          </p:nvPr>
        </p:nvSpPr>
        <p:spPr>
          <a:xfrm>
            <a:off x="-1" y="1804181"/>
            <a:ext cx="8418285" cy="3429000"/>
          </a:xfrm>
        </p:spPr>
        <p:txBody>
          <a:bodyPr>
            <a:normAutofit/>
          </a:bodyPr>
          <a:lstStyle/>
          <a:p>
            <a:pPr marL="0" indent="0">
              <a:buNone/>
            </a:pPr>
            <a:endParaRPr lang="en-US" sz="3800" b="1" dirty="0"/>
          </a:p>
          <a:p>
            <a:pPr lvl="1">
              <a:buFont typeface="Arial" panose="020B0604020202020204" pitchFamily="34" charset="0"/>
              <a:buChar char="•"/>
            </a:pPr>
            <a:r>
              <a:rPr lang="en-US" sz="2500" dirty="0"/>
              <a:t>Complete a Company Business Presentation explaining CE</a:t>
            </a:r>
          </a:p>
          <a:p>
            <a:pPr lvl="1">
              <a:buFont typeface="Arial" panose="020B0604020202020204" pitchFamily="34" charset="0"/>
              <a:buChar char="•"/>
            </a:pPr>
            <a:r>
              <a:rPr lang="en-US" sz="2500" dirty="0"/>
              <a:t>Complete a CE Job Development Plan</a:t>
            </a:r>
          </a:p>
          <a:p>
            <a:pPr lvl="1">
              <a:buFont typeface="Arial" panose="020B0604020202020204" pitchFamily="34" charset="0"/>
              <a:buChar char="•"/>
            </a:pPr>
            <a:r>
              <a:rPr lang="en-US" sz="2500" dirty="0"/>
              <a:t>Complete a Job Analysis for an individual working</a:t>
            </a:r>
          </a:p>
          <a:p>
            <a:pPr lvl="1">
              <a:buFont typeface="Arial" panose="020B0604020202020204" pitchFamily="34" charset="0"/>
              <a:buChar char="•"/>
            </a:pPr>
            <a:r>
              <a:rPr lang="en-US" sz="2500" dirty="0"/>
              <a:t>Receive an ACRE Certificate in CE upon attending all 6 training days</a:t>
            </a:r>
          </a:p>
          <a:p>
            <a:endParaRPr lang="en-US" dirty="0"/>
          </a:p>
          <a:p>
            <a:pPr marL="0" indent="0">
              <a:buNone/>
            </a:pPr>
            <a:endParaRPr lang="en-US" sz="2000" dirty="0"/>
          </a:p>
        </p:txBody>
      </p:sp>
      <p:pic>
        <p:nvPicPr>
          <p:cNvPr id="5" name="Picture 4">
            <a:extLst>
              <a:ext uri="{FF2B5EF4-FFF2-40B4-BE49-F238E27FC236}">
                <a16:creationId xmlns:a16="http://schemas.microsoft.com/office/drawing/2014/main" id="{B0A4E72A-D134-47CB-ACAF-AD94912C01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285" y="2191657"/>
            <a:ext cx="3638550" cy="3429000"/>
          </a:xfrm>
          <a:prstGeom prst="rect">
            <a:avLst/>
          </a:prstGeom>
        </p:spPr>
      </p:pic>
    </p:spTree>
    <p:extLst>
      <p:ext uri="{BB962C8B-B14F-4D97-AF65-F5344CB8AC3E}">
        <p14:creationId xmlns:p14="http://schemas.microsoft.com/office/powerpoint/2010/main" val="146574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Requirements for Student Role</a:t>
            </a:r>
          </a:p>
        </p:txBody>
      </p:sp>
      <p:sp>
        <p:nvSpPr>
          <p:cNvPr id="4" name="Content Placeholder 3"/>
          <p:cNvSpPr>
            <a:spLocks noGrp="1"/>
          </p:cNvSpPr>
          <p:nvPr>
            <p:ph idx="1"/>
          </p:nvPr>
        </p:nvSpPr>
        <p:spPr>
          <a:xfrm>
            <a:off x="218941" y="1600201"/>
            <a:ext cx="11797048" cy="4419600"/>
          </a:xfrm>
        </p:spPr>
        <p:txBody>
          <a:bodyPr>
            <a:noAutofit/>
          </a:bodyPr>
          <a:lstStyle/>
          <a:p>
            <a:r>
              <a:rPr lang="en-US" sz="2400" dirty="0"/>
              <a:t>Select a Job Seeker to work with during the course</a:t>
            </a:r>
            <a:r>
              <a:rPr lang="en-US" sz="2400" b="1" dirty="0"/>
              <a:t> (this is your responsibility)</a:t>
            </a:r>
          </a:p>
          <a:p>
            <a:pPr lvl="1">
              <a:buFont typeface="Arial" panose="020B0604020202020204" pitchFamily="34" charset="0"/>
              <a:buChar char="•"/>
            </a:pPr>
            <a:r>
              <a:rPr lang="en-US" sz="2400" dirty="0"/>
              <a:t>An individual who wants or requires Discovery &amp; desires competitive employment</a:t>
            </a:r>
          </a:p>
          <a:p>
            <a:pPr lvl="1">
              <a:buFont typeface="Arial" panose="020B0604020202020204" pitchFamily="34" charset="0"/>
              <a:buChar char="•"/>
            </a:pPr>
            <a:r>
              <a:rPr lang="en-US" sz="2400" dirty="0"/>
              <a:t>An individual that has a supportive team and time to complete the 16 week process</a:t>
            </a:r>
          </a:p>
          <a:p>
            <a:pPr lvl="1">
              <a:buFont typeface="Arial" panose="020B0604020202020204" pitchFamily="34" charset="0"/>
              <a:buChar char="•"/>
            </a:pPr>
            <a:r>
              <a:rPr lang="en-US" sz="2400" dirty="0"/>
              <a:t>Has access to funding through VR, Waiver, or other service provision within agency</a:t>
            </a:r>
          </a:p>
          <a:p>
            <a:pPr lvl="1">
              <a:buFont typeface="Arial" panose="020B0604020202020204" pitchFamily="34" charset="0"/>
              <a:buChar char="•"/>
            </a:pPr>
            <a:r>
              <a:rPr lang="en-US" sz="2400" dirty="0"/>
              <a:t>Is generally stable at this given time in terms of housing, medication, and health</a:t>
            </a:r>
          </a:p>
          <a:p>
            <a:r>
              <a:rPr lang="en-US" sz="2400" dirty="0"/>
              <a:t>Has adequate time to complete the required homework and Discovery process through the course.  </a:t>
            </a:r>
            <a:r>
              <a:rPr lang="en-US" sz="2400" b="1" dirty="0"/>
              <a:t>This is typically 3-4 hours per week of activities</a:t>
            </a:r>
            <a:r>
              <a:rPr lang="en-US" sz="2400" dirty="0"/>
              <a:t>, less initially then increases</a:t>
            </a:r>
          </a:p>
          <a:p>
            <a:r>
              <a:rPr lang="en-US" sz="2400" dirty="0"/>
              <a:t>Supports are available as needed through the Discovery and for employment once secured</a:t>
            </a:r>
          </a:p>
          <a:p>
            <a:r>
              <a:rPr lang="en-US" sz="2400" dirty="0"/>
              <a:t>Have support and frequent communication with your supervisor</a:t>
            </a:r>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97387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How to Select a Job Seeker</a:t>
            </a:r>
          </a:p>
        </p:txBody>
      </p:sp>
      <p:sp>
        <p:nvSpPr>
          <p:cNvPr id="4" name="Content Placeholder 3"/>
          <p:cNvSpPr>
            <a:spLocks noGrp="1"/>
          </p:cNvSpPr>
          <p:nvPr>
            <p:ph idx="1"/>
          </p:nvPr>
        </p:nvSpPr>
        <p:spPr>
          <a:xfrm>
            <a:off x="154546" y="1600200"/>
            <a:ext cx="11874322" cy="4486701"/>
          </a:xfrm>
        </p:spPr>
        <p:txBody>
          <a:bodyPr>
            <a:normAutofit fontScale="92500" lnSpcReduction="10000"/>
          </a:bodyPr>
          <a:lstStyle/>
          <a:p>
            <a:pPr marL="0" indent="0">
              <a:buNone/>
            </a:pPr>
            <a:r>
              <a:rPr lang="en-US" sz="3500" b="1" dirty="0"/>
              <a:t>We strongly suggest picking a job seeker</a:t>
            </a:r>
            <a:r>
              <a:rPr lang="en-US" sz="3500" dirty="0"/>
              <a:t> </a:t>
            </a:r>
            <a:r>
              <a:rPr lang="en-US" sz="3500" b="1" dirty="0"/>
              <a:t>who…</a:t>
            </a:r>
          </a:p>
          <a:p>
            <a:pPr marL="0" indent="0">
              <a:buNone/>
            </a:pPr>
            <a:endParaRPr lang="en-US" sz="2300" dirty="0"/>
          </a:p>
          <a:p>
            <a:r>
              <a:rPr lang="en-US" sz="3000" dirty="0"/>
              <a:t>Has strong interests and is involved with things outside of the “human service world”</a:t>
            </a:r>
          </a:p>
          <a:p>
            <a:r>
              <a:rPr lang="en-US" sz="3000" dirty="0"/>
              <a:t>Is open to having the CE practitioner come into their home with the purpose of learning who they are and what interests them</a:t>
            </a:r>
          </a:p>
          <a:p>
            <a:r>
              <a:rPr lang="en-US" sz="3000" dirty="0"/>
              <a:t>Is willing to share information and have their photo taken for employment purposes</a:t>
            </a:r>
          </a:p>
          <a:p>
            <a:r>
              <a:rPr lang="en-US" sz="3000" dirty="0"/>
              <a:t>Has identified employment supports available to them (training as well as long term supports)</a:t>
            </a:r>
          </a:p>
          <a:p>
            <a:endParaRPr lang="en-US" dirty="0"/>
          </a:p>
        </p:txBody>
      </p:sp>
    </p:spTree>
    <p:extLst>
      <p:ext uri="{BB962C8B-B14F-4D97-AF65-F5344CB8AC3E}">
        <p14:creationId xmlns:p14="http://schemas.microsoft.com/office/powerpoint/2010/main" val="350645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Job Seeker Expectations</a:t>
            </a:r>
          </a:p>
        </p:txBody>
      </p:sp>
      <p:sp>
        <p:nvSpPr>
          <p:cNvPr id="3" name="Content Placeholder 2"/>
          <p:cNvSpPr>
            <a:spLocks noGrp="1"/>
          </p:cNvSpPr>
          <p:nvPr>
            <p:ph idx="1"/>
          </p:nvPr>
        </p:nvSpPr>
        <p:spPr>
          <a:xfrm>
            <a:off x="332704" y="1664370"/>
            <a:ext cx="11526591" cy="4419600"/>
          </a:xfrm>
        </p:spPr>
        <p:txBody>
          <a:bodyPr>
            <a:normAutofit fontScale="92500"/>
          </a:bodyPr>
          <a:lstStyle/>
          <a:p>
            <a:r>
              <a:rPr lang="en-US" dirty="0"/>
              <a:t>Desire to be a part of the CE process and wants to secure employment</a:t>
            </a:r>
          </a:p>
          <a:p>
            <a:pPr marL="0" indent="0">
              <a:buNone/>
            </a:pPr>
            <a:endParaRPr lang="en-US" sz="2200" dirty="0"/>
          </a:p>
          <a:p>
            <a:r>
              <a:rPr lang="en-US" dirty="0"/>
              <a:t>Engage in the CE process to their best extent possible</a:t>
            </a:r>
          </a:p>
          <a:p>
            <a:pPr marL="0" indent="0">
              <a:buNone/>
            </a:pPr>
            <a:endParaRPr lang="en-US" sz="2200" dirty="0"/>
          </a:p>
          <a:p>
            <a:r>
              <a:rPr lang="en-US" dirty="0"/>
              <a:t>Meet with their CE practitioner on a regular basis, typically weekly</a:t>
            </a:r>
          </a:p>
          <a:p>
            <a:pPr marL="0" indent="0">
              <a:buNone/>
            </a:pPr>
            <a:endParaRPr lang="en-US" sz="2200" dirty="0"/>
          </a:p>
          <a:p>
            <a:r>
              <a:rPr lang="en-US" dirty="0"/>
              <a:t>Open to try new things with the support of the practitioner</a:t>
            </a:r>
          </a:p>
          <a:p>
            <a:pPr marL="0" indent="0">
              <a:buNone/>
            </a:pPr>
            <a:endParaRPr lang="en-US" sz="2200" dirty="0"/>
          </a:p>
          <a:p>
            <a:r>
              <a:rPr lang="en-US" dirty="0"/>
              <a:t>Willing to share information about themselves</a:t>
            </a:r>
          </a:p>
        </p:txBody>
      </p:sp>
    </p:spTree>
    <p:extLst>
      <p:ext uri="{BB962C8B-B14F-4D97-AF65-F5344CB8AC3E}">
        <p14:creationId xmlns:p14="http://schemas.microsoft.com/office/powerpoint/2010/main" val="194463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B863-5769-4304-B4F7-C821666A47E1}"/>
              </a:ext>
            </a:extLst>
          </p:cNvPr>
          <p:cNvSpPr>
            <a:spLocks noGrp="1"/>
          </p:cNvSpPr>
          <p:nvPr>
            <p:ph type="title"/>
          </p:nvPr>
        </p:nvSpPr>
        <p:spPr/>
        <p:txBody>
          <a:bodyPr/>
          <a:lstStyle/>
          <a:p>
            <a:r>
              <a:rPr lang="en-US" dirty="0"/>
              <a:t>Process for Training Registration</a:t>
            </a:r>
          </a:p>
        </p:txBody>
      </p:sp>
      <p:pic>
        <p:nvPicPr>
          <p:cNvPr id="5" name="Content Placeholder 4" descr="process diagram. select an individual, get team buy-in, and get funding in place. then register for MN CE training.">
            <a:extLst>
              <a:ext uri="{FF2B5EF4-FFF2-40B4-BE49-F238E27FC236}">
                <a16:creationId xmlns:a16="http://schemas.microsoft.com/office/drawing/2014/main" id="{2325E5EF-41CC-416A-8CAF-3FFE2270E215}"/>
              </a:ext>
            </a:extLst>
          </p:cNvPr>
          <p:cNvPicPr>
            <a:picLocks noGrp="1" noChangeAspect="1"/>
          </p:cNvPicPr>
          <p:nvPr>
            <p:ph idx="1"/>
          </p:nvPr>
        </p:nvPicPr>
        <p:blipFill>
          <a:blip r:embed="rId2"/>
          <a:stretch>
            <a:fillRect/>
          </a:stretch>
        </p:blipFill>
        <p:spPr>
          <a:xfrm>
            <a:off x="609600" y="1600200"/>
            <a:ext cx="10488295" cy="4419600"/>
          </a:xfrm>
          <a:prstGeom prst="rect">
            <a:avLst/>
          </a:prstGeom>
        </p:spPr>
      </p:pic>
    </p:spTree>
    <p:extLst>
      <p:ext uri="{BB962C8B-B14F-4D97-AF65-F5344CB8AC3E}">
        <p14:creationId xmlns:p14="http://schemas.microsoft.com/office/powerpoint/2010/main" val="77976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ackground" title="background image"/>
          <p:cNvPicPr>
            <a:picLocks noChangeAspect="1"/>
          </p:cNvPicPr>
          <p:nvPr/>
        </p:nvPicPr>
        <p:blipFill rotWithShape="1">
          <a:blip r:embed="rId2">
            <a:extLst>
              <a:ext uri="{28A0092B-C50C-407E-A947-70E740481C1C}">
                <a14:useLocalDpi xmlns:a14="http://schemas.microsoft.com/office/drawing/2010/main" val="0"/>
              </a:ext>
            </a:extLst>
          </a:blip>
          <a:srcRect b="30092"/>
          <a:stretch/>
        </p:blipFill>
        <p:spPr>
          <a:xfrm>
            <a:off x="-1" y="1321614"/>
            <a:ext cx="12140419" cy="5619200"/>
          </a:xfrm>
          <a:prstGeom prst="rect">
            <a:avLst/>
          </a:prstGeom>
        </p:spPr>
      </p:pic>
      <p:sp>
        <p:nvSpPr>
          <p:cNvPr id="7" name="Title"/>
          <p:cNvSpPr>
            <a:spLocks noGrp="1"/>
          </p:cNvSpPr>
          <p:nvPr>
            <p:ph type="title"/>
          </p:nvPr>
        </p:nvSpPr>
        <p:spPr/>
        <p:txBody>
          <a:bodyPr/>
          <a:lstStyle/>
          <a:p>
            <a:pPr algn="ctr"/>
            <a:r>
              <a:rPr lang="en-US" dirty="0"/>
              <a:t>What Does it Cost?</a:t>
            </a:r>
          </a:p>
        </p:txBody>
      </p:sp>
      <p:sp>
        <p:nvSpPr>
          <p:cNvPr id="6" name="Rectangle 5">
            <a:extLst>
              <a:ext uri="{FF2B5EF4-FFF2-40B4-BE49-F238E27FC236}">
                <a16:creationId xmlns:a16="http://schemas.microsoft.com/office/drawing/2014/main" id="{6366522C-20C5-405D-8752-ADD0FB939291}"/>
              </a:ext>
            </a:extLst>
          </p:cNvPr>
          <p:cNvSpPr/>
          <p:nvPr/>
        </p:nvSpPr>
        <p:spPr>
          <a:xfrm>
            <a:off x="2602795" y="1321613"/>
            <a:ext cx="8060516"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rPr>
              <a:t>$725.00 per person for students or auditors and includes:</a:t>
            </a:r>
          </a:p>
        </p:txBody>
      </p:sp>
      <p:sp>
        <p:nvSpPr>
          <p:cNvPr id="8" name="Content"/>
          <p:cNvSpPr>
            <a:spLocks noGrp="1"/>
          </p:cNvSpPr>
          <p:nvPr>
            <p:ph idx="1"/>
          </p:nvPr>
        </p:nvSpPr>
        <p:spPr>
          <a:xfrm>
            <a:off x="2112334" y="2900578"/>
            <a:ext cx="9041437" cy="2635808"/>
          </a:xfrm>
        </p:spPr>
        <p:txBody>
          <a:bodyPr>
            <a:normAutofit fontScale="85000" lnSpcReduction="10000"/>
          </a:bodyPr>
          <a:lstStyle/>
          <a:p>
            <a:r>
              <a:rPr lang="en-US" dirty="0"/>
              <a:t> Trainers &amp; Mentors </a:t>
            </a:r>
          </a:p>
          <a:p>
            <a:r>
              <a:rPr lang="en-US" dirty="0"/>
              <a:t>Minnesota CE Training Manual and Resources for Success</a:t>
            </a:r>
          </a:p>
          <a:p>
            <a:r>
              <a:rPr lang="en-US" dirty="0"/>
              <a:t>Cost for Training Supplies</a:t>
            </a:r>
          </a:p>
          <a:p>
            <a:r>
              <a:rPr lang="en-US" dirty="0"/>
              <a:t>Annual ACRE Certification Costs</a:t>
            </a:r>
          </a:p>
        </p:txBody>
      </p:sp>
      <p:grpSp>
        <p:nvGrpSpPr>
          <p:cNvPr id="5" name="Picture" title="price tag"/>
          <p:cNvGrpSpPr/>
          <p:nvPr/>
        </p:nvGrpSpPr>
        <p:grpSpPr>
          <a:xfrm>
            <a:off x="9129287" y="4131214"/>
            <a:ext cx="2517807" cy="2501766"/>
            <a:chOff x="8643497" y="2982263"/>
            <a:chExt cx="2743271" cy="3246475"/>
          </a:xfrm>
        </p:grpSpPr>
        <p:pic>
          <p:nvPicPr>
            <p:cNvPr id="2" name="Picture 1" descr="$7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57352">
              <a:off x="8391895" y="3233865"/>
              <a:ext cx="3246475" cy="2743271"/>
            </a:xfrm>
            <a:prstGeom prst="rect">
              <a:avLst/>
            </a:prstGeom>
            <a:effectLst>
              <a:outerShdw blurRad="50800" dist="38100" dir="2700000" algn="tl" rotWithShape="0">
                <a:prstClr val="black">
                  <a:alpha val="40000"/>
                </a:prstClr>
              </a:outerShdw>
            </a:effectLst>
          </p:spPr>
        </p:pic>
        <p:sp>
          <p:nvSpPr>
            <p:cNvPr id="3" name="TextBox 2"/>
            <p:cNvSpPr txBox="1"/>
            <p:nvPr/>
          </p:nvSpPr>
          <p:spPr>
            <a:xfrm rot="1291358">
              <a:off x="8967520" y="4202094"/>
              <a:ext cx="2095223" cy="1049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3865"/>
                  </a:solidFill>
                  <a:effectLst/>
                  <a:uLnTx/>
                  <a:uFillTx/>
                  <a:latin typeface="Freestyle Script" panose="030804020302050B0404" pitchFamily="66" charset="0"/>
                  <a:ea typeface="+mn-ea"/>
                  <a:cs typeface="+mn-cs"/>
                </a:rPr>
                <a:t>$ 725.</a:t>
              </a:r>
              <a:r>
                <a:rPr kumimoji="0" lang="en-US" sz="3600" b="0" i="0" u="sng" strike="noStrike" kern="1200" cap="none" spc="0" normalizeH="0" baseline="30000" noProof="0" dirty="0">
                  <a:ln>
                    <a:noFill/>
                  </a:ln>
                  <a:solidFill>
                    <a:srgbClr val="003865"/>
                  </a:solidFill>
                  <a:effectLst/>
                  <a:uLnTx/>
                  <a:uFillTx/>
                  <a:latin typeface="Freestyle Script" panose="030804020302050B0404" pitchFamily="66" charset="0"/>
                  <a:ea typeface="+mn-ea"/>
                  <a:cs typeface="+mn-cs"/>
                </a:rPr>
                <a:t>00</a:t>
              </a:r>
            </a:p>
          </p:txBody>
        </p:sp>
      </p:grpSp>
    </p:spTree>
    <p:extLst>
      <p:ext uri="{BB962C8B-B14F-4D97-AF65-F5344CB8AC3E}">
        <p14:creationId xmlns:p14="http://schemas.microsoft.com/office/powerpoint/2010/main" val="390797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Participates in MN CE Classes</a:t>
            </a:r>
          </a:p>
        </p:txBody>
      </p:sp>
      <p:sp>
        <p:nvSpPr>
          <p:cNvPr id="3" name="Content Placeholder 2"/>
          <p:cNvSpPr>
            <a:spLocks noGrp="1"/>
          </p:cNvSpPr>
          <p:nvPr>
            <p:ph idx="1"/>
          </p:nvPr>
        </p:nvSpPr>
        <p:spPr/>
        <p:txBody>
          <a:bodyPr>
            <a:normAutofit fontScale="92500" lnSpcReduction="20000"/>
          </a:bodyPr>
          <a:lstStyle/>
          <a:p>
            <a:r>
              <a:rPr lang="en-US" dirty="0"/>
              <a:t>Practitioners who have previously taken other CE training and want to transition to MN Customized Employment Plan Model</a:t>
            </a:r>
          </a:p>
          <a:p>
            <a:r>
              <a:rPr lang="en-US" dirty="0"/>
              <a:t>MSOCS employees (MN State Operated Community Services)</a:t>
            </a:r>
          </a:p>
          <a:p>
            <a:r>
              <a:rPr lang="en-US" dirty="0"/>
              <a:t>Individuals who manage employees that perform CE</a:t>
            </a:r>
          </a:p>
          <a:p>
            <a:r>
              <a:rPr lang="en-US" dirty="0"/>
              <a:t>Individuals who want to become Customized Employment Practitioners by passing the MN Competency Review Process</a:t>
            </a:r>
          </a:p>
          <a:p>
            <a:r>
              <a:rPr lang="en-US" dirty="0"/>
              <a:t>Teachers, Work Coordinators, Educational employees</a:t>
            </a:r>
          </a:p>
          <a:p>
            <a:r>
              <a:rPr lang="en-US" dirty="0"/>
              <a:t>Semi-independent living service providers, and many other organizations who serve individuals with significant impacts of disability</a:t>
            </a:r>
          </a:p>
        </p:txBody>
      </p:sp>
    </p:spTree>
    <p:extLst>
      <p:ext uri="{BB962C8B-B14F-4D97-AF65-F5344CB8AC3E}">
        <p14:creationId xmlns:p14="http://schemas.microsoft.com/office/powerpoint/2010/main" val="163855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ground" descr="teachers desk" title="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348"/>
            <a:ext cx="12192000" cy="5582652"/>
          </a:xfrm>
          <a:prstGeom prst="rect">
            <a:avLst/>
          </a:prstGeom>
        </p:spPr>
      </p:pic>
      <p:sp>
        <p:nvSpPr>
          <p:cNvPr id="7" name="Title"/>
          <p:cNvSpPr>
            <a:spLocks noGrp="1"/>
          </p:cNvSpPr>
          <p:nvPr>
            <p:ph type="title"/>
          </p:nvPr>
        </p:nvSpPr>
        <p:spPr/>
        <p:txBody>
          <a:bodyPr/>
          <a:lstStyle/>
          <a:p>
            <a:pPr algn="ctr"/>
            <a:r>
              <a:rPr lang="en-US" dirty="0"/>
              <a:t>Minnesota CE Trainers</a:t>
            </a:r>
          </a:p>
        </p:txBody>
      </p:sp>
      <p:sp>
        <p:nvSpPr>
          <p:cNvPr id="8" name="Content"/>
          <p:cNvSpPr>
            <a:spLocks noGrp="1"/>
          </p:cNvSpPr>
          <p:nvPr>
            <p:ph idx="1"/>
          </p:nvPr>
        </p:nvSpPr>
        <p:spPr>
          <a:xfrm>
            <a:off x="2261937" y="1636295"/>
            <a:ext cx="7399421" cy="3320716"/>
          </a:xfrm>
        </p:spPr>
        <p:txBody>
          <a:bodyPr>
            <a:normAutofit/>
          </a:bodyPr>
          <a:lstStyle/>
          <a:p>
            <a:pPr>
              <a:buClr>
                <a:schemeClr val="bg1"/>
              </a:buClr>
            </a:pPr>
            <a:r>
              <a:rPr lang="en-US" sz="3600" b="1" dirty="0">
                <a:solidFill>
                  <a:schemeClr val="bg1"/>
                </a:solidFill>
              </a:rPr>
              <a:t> Jolene Juhl, </a:t>
            </a:r>
            <a:r>
              <a:rPr lang="en-US" sz="3600" dirty="0">
                <a:solidFill>
                  <a:schemeClr val="bg1"/>
                </a:solidFill>
              </a:rPr>
              <a:t>MSOCS</a:t>
            </a:r>
          </a:p>
          <a:p>
            <a:pPr>
              <a:buClr>
                <a:schemeClr val="bg1"/>
              </a:buClr>
            </a:pPr>
            <a:r>
              <a:rPr lang="en-US" sz="3600" b="1" dirty="0">
                <a:solidFill>
                  <a:schemeClr val="bg1"/>
                </a:solidFill>
              </a:rPr>
              <a:t> Josh Dean, </a:t>
            </a:r>
            <a:r>
              <a:rPr lang="en-US" sz="3600" dirty="0">
                <a:solidFill>
                  <a:schemeClr val="bg1"/>
                </a:solidFill>
              </a:rPr>
              <a:t>VRS</a:t>
            </a:r>
          </a:p>
          <a:p>
            <a:pPr>
              <a:buClr>
                <a:schemeClr val="bg1"/>
              </a:buClr>
            </a:pPr>
            <a:r>
              <a:rPr lang="en-US" sz="3600" b="1" dirty="0">
                <a:solidFill>
                  <a:schemeClr val="bg1"/>
                </a:solidFill>
              </a:rPr>
              <a:t> Lindsay Alexander, </a:t>
            </a:r>
            <a:r>
              <a:rPr lang="en-US" sz="3600" dirty="0">
                <a:solidFill>
                  <a:schemeClr val="bg1"/>
                </a:solidFill>
              </a:rPr>
              <a:t>MSOCS</a:t>
            </a:r>
          </a:p>
          <a:p>
            <a:pPr>
              <a:buClr>
                <a:schemeClr val="bg1"/>
              </a:buClr>
            </a:pPr>
            <a:r>
              <a:rPr lang="en-US" sz="3600" b="1" dirty="0">
                <a:solidFill>
                  <a:schemeClr val="bg1"/>
                </a:solidFill>
              </a:rPr>
              <a:t> Margie Webb, </a:t>
            </a:r>
            <a:r>
              <a:rPr lang="en-US" sz="3600" dirty="0">
                <a:solidFill>
                  <a:schemeClr val="bg1"/>
                </a:solidFill>
              </a:rPr>
              <a:t>VRS</a:t>
            </a:r>
          </a:p>
        </p:txBody>
      </p:sp>
    </p:spTree>
    <p:extLst>
      <p:ext uri="{BB962C8B-B14F-4D97-AF65-F5344CB8AC3E}">
        <p14:creationId xmlns:p14="http://schemas.microsoft.com/office/powerpoint/2010/main" val="5420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Criteria for the VRS MN Competency Review</a:t>
            </a:r>
          </a:p>
        </p:txBody>
      </p:sp>
      <p:sp>
        <p:nvSpPr>
          <p:cNvPr id="4" name="Content Placeholder 3"/>
          <p:cNvSpPr>
            <a:spLocks noGrp="1"/>
          </p:cNvSpPr>
          <p:nvPr>
            <p:ph idx="1"/>
          </p:nvPr>
        </p:nvSpPr>
        <p:spPr>
          <a:xfrm>
            <a:off x="304800" y="1664369"/>
            <a:ext cx="11582400" cy="4419600"/>
          </a:xfrm>
        </p:spPr>
        <p:txBody>
          <a:bodyPr>
            <a:normAutofit lnSpcReduction="10000"/>
          </a:bodyPr>
          <a:lstStyle/>
          <a:p>
            <a:pPr marL="0" indent="0">
              <a:buNone/>
            </a:pPr>
            <a:r>
              <a:rPr lang="en-US" sz="2400" dirty="0"/>
              <a:t>MN Vocational Rehabilitation Services requires each individual practitioner meet competency standards which model nationwide Essential Elements of Customized Employment for Universal Application.  Essential Elements of Customized Employment standards are agreed upon by national experts.  An individual provider or Community Rehabilitation Program must have a current contract with VR containing Customized Employment Services in order to receive funding for CE. A practitioner may submit their work at anytime and must include the following:</a:t>
            </a:r>
          </a:p>
          <a:p>
            <a:r>
              <a:rPr lang="en-US" sz="2400" dirty="0"/>
              <a:t>Completion of an ACRE certified training in CE</a:t>
            </a:r>
          </a:p>
          <a:p>
            <a:r>
              <a:rPr lang="en-US" sz="2400" dirty="0"/>
              <a:t>A completed Discovery document (MN CE Plan, staging record, profiles, etc..)</a:t>
            </a:r>
          </a:p>
          <a:p>
            <a:r>
              <a:rPr lang="en-US" sz="2400" dirty="0"/>
              <a:t>A Visual Resume </a:t>
            </a:r>
          </a:p>
          <a:p>
            <a:r>
              <a:rPr lang="en-US" sz="2400" dirty="0"/>
              <a:t>Once your supervisor reviews all information, submit to </a:t>
            </a:r>
            <a:r>
              <a:rPr lang="en-US" sz="2400" dirty="0">
                <a:hlinkClick r:id="rId3"/>
              </a:rPr>
              <a:t>josh.dean@state.mn.us</a:t>
            </a:r>
            <a:r>
              <a:rPr lang="en-US" sz="2400" dirty="0"/>
              <a:t> or </a:t>
            </a:r>
            <a:r>
              <a:rPr lang="en-US" sz="2400" dirty="0">
                <a:hlinkClick r:id="rId4"/>
              </a:rPr>
              <a:t>Margie.webb@state.mn.us</a:t>
            </a:r>
            <a:r>
              <a:rPr lang="en-US" sz="2400" dirty="0"/>
              <a:t>  </a:t>
            </a:r>
          </a:p>
        </p:txBody>
      </p:sp>
    </p:spTree>
    <p:extLst>
      <p:ext uri="{BB962C8B-B14F-4D97-AF65-F5344CB8AC3E}">
        <p14:creationId xmlns:p14="http://schemas.microsoft.com/office/powerpoint/2010/main" val="259476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Why Customized Employment?</a:t>
            </a:r>
          </a:p>
        </p:txBody>
      </p:sp>
      <p:sp>
        <p:nvSpPr>
          <p:cNvPr id="4" name="Content Placeholder 3"/>
          <p:cNvSpPr>
            <a:spLocks noGrp="1"/>
          </p:cNvSpPr>
          <p:nvPr>
            <p:ph idx="1"/>
          </p:nvPr>
        </p:nvSpPr>
        <p:spPr>
          <a:xfrm>
            <a:off x="481263" y="1754945"/>
            <a:ext cx="11229474" cy="4055011"/>
          </a:xfrm>
        </p:spPr>
        <p:txBody>
          <a:bodyPr>
            <a:normAutofit/>
          </a:bodyPr>
          <a:lstStyle/>
          <a:p>
            <a:r>
              <a:rPr lang="en-US" sz="2400" dirty="0"/>
              <a:t>Customized employment was originally designed for those who are significantly impacted by a disability to secure individualized, community-based employment earning a prevailing wage </a:t>
            </a:r>
          </a:p>
          <a:p>
            <a:r>
              <a:rPr lang="en-US" sz="2400" dirty="0"/>
              <a:t>An alternative approach that’s non-comparable and non-competitive</a:t>
            </a:r>
          </a:p>
          <a:p>
            <a:r>
              <a:rPr lang="en-US" sz="2400" dirty="0"/>
              <a:t>Can be utilized and applied for anyone</a:t>
            </a:r>
          </a:p>
          <a:p>
            <a:r>
              <a:rPr lang="en-US" sz="2400" dirty="0"/>
              <a:t>A strength and evidence-based approach, which is great because everyone has strengths and abilities! </a:t>
            </a:r>
          </a:p>
          <a:p>
            <a:r>
              <a:rPr lang="en-US" sz="2400" dirty="0"/>
              <a:t>Enhances self esteem and builds self confidence with job seekers</a:t>
            </a:r>
          </a:p>
          <a:p>
            <a:r>
              <a:rPr lang="en-US" sz="2400" dirty="0"/>
              <a:t>Person centered approach to employment</a:t>
            </a:r>
          </a:p>
          <a:p>
            <a:endParaRPr lang="en-US" dirty="0"/>
          </a:p>
        </p:txBody>
      </p:sp>
    </p:spTree>
    <p:extLst>
      <p:ext uri="{BB962C8B-B14F-4D97-AF65-F5344CB8AC3E}">
        <p14:creationId xmlns:p14="http://schemas.microsoft.com/office/powerpoint/2010/main" val="297783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Thank You for Your Interest in the MN CE Training!</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For any questions or additional information please contact:</a:t>
            </a:r>
          </a:p>
          <a:p>
            <a:pPr marL="0" indent="0" algn="ctr">
              <a:buNone/>
            </a:pPr>
            <a:endParaRPr lang="en-US" sz="2000" dirty="0"/>
          </a:p>
          <a:p>
            <a:pPr marL="0" indent="0" algn="ctr">
              <a:buNone/>
            </a:pPr>
            <a:r>
              <a:rPr lang="en-US" dirty="0"/>
              <a:t>Jolene Juhl</a:t>
            </a:r>
          </a:p>
          <a:p>
            <a:pPr marL="0" indent="0" algn="ctr">
              <a:buNone/>
            </a:pPr>
            <a:r>
              <a:rPr lang="en-US" dirty="0">
                <a:hlinkClick r:id="rId2"/>
              </a:rPr>
              <a:t>Jolene.J.Juhl@state.mn.us</a:t>
            </a:r>
            <a:endParaRPr lang="en-US" dirty="0"/>
          </a:p>
          <a:p>
            <a:pPr marL="0" indent="0" algn="ctr">
              <a:buNone/>
            </a:pPr>
            <a:endParaRPr lang="en-US" dirty="0"/>
          </a:p>
          <a:p>
            <a:pPr marL="0" indent="0" algn="ctr">
              <a:buNone/>
            </a:pPr>
            <a:r>
              <a:rPr lang="en-US" dirty="0"/>
              <a:t>Marci Jasper</a:t>
            </a:r>
          </a:p>
          <a:p>
            <a:pPr marL="0" indent="0" algn="ctr">
              <a:buNone/>
            </a:pPr>
            <a:r>
              <a:rPr lang="en-US" dirty="0">
                <a:solidFill>
                  <a:srgbClr val="0070C0"/>
                </a:solidFill>
                <a:hlinkClick r:id="rId3"/>
              </a:rPr>
              <a:t>Marci.jasper@state.mn.us</a:t>
            </a:r>
            <a:endParaRPr lang="en-US" dirty="0">
              <a:solidFill>
                <a:srgbClr val="0070C0"/>
              </a:solidFill>
            </a:endParaRPr>
          </a:p>
          <a:p>
            <a:pPr marL="0" indent="0" algn="ctr">
              <a:buNone/>
            </a:pPr>
            <a:endParaRPr lang="en-US" dirty="0"/>
          </a:p>
          <a:p>
            <a:pPr marL="0" indent="0" algn="ctr">
              <a:buNone/>
            </a:pPr>
            <a:r>
              <a:rPr lang="en-US" dirty="0"/>
              <a:t>Josh Dean </a:t>
            </a:r>
          </a:p>
          <a:p>
            <a:pPr marL="0" indent="0" algn="ctr">
              <a:buNone/>
            </a:pPr>
            <a:r>
              <a:rPr lang="en-US" dirty="0">
                <a:hlinkClick r:id="rId4"/>
              </a:rPr>
              <a:t>Josh.Dean@state.mn.us</a:t>
            </a:r>
            <a:r>
              <a:rPr lang="en-US" dirty="0"/>
              <a:t> </a:t>
            </a:r>
          </a:p>
        </p:txBody>
      </p:sp>
    </p:spTree>
    <p:extLst>
      <p:ext uri="{BB962C8B-B14F-4D97-AF65-F5344CB8AC3E}">
        <p14:creationId xmlns:p14="http://schemas.microsoft.com/office/powerpoint/2010/main" val="339323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dirty="0"/>
              <a:t>Foundations for Minnesota CE Curriculum</a:t>
            </a:r>
          </a:p>
        </p:txBody>
      </p:sp>
      <p:sp>
        <p:nvSpPr>
          <p:cNvPr id="3" name="Content"/>
          <p:cNvSpPr>
            <a:spLocks noGrp="1"/>
          </p:cNvSpPr>
          <p:nvPr>
            <p:ph idx="1"/>
          </p:nvPr>
        </p:nvSpPr>
        <p:spPr/>
        <p:txBody>
          <a:bodyPr>
            <a:normAutofit/>
          </a:bodyPr>
          <a:lstStyle/>
          <a:p>
            <a:r>
              <a:rPr lang="en-US" dirty="0"/>
              <a:t>Essential Elements of Customized Employment for Universal Application as MN CE Curriculum</a:t>
            </a:r>
          </a:p>
          <a:p>
            <a:r>
              <a:rPr lang="en-US" dirty="0">
                <a:hlinkClick r:id="rId2" tooltip="Exxential Elements of Customized Employment for Universal Application Tool/Manual from LEAD Center"/>
              </a:rPr>
              <a:t>http://www.leadcenter.org/resources/tool-manual/essential-elements-customized-employment-universal-application</a:t>
            </a:r>
            <a:endParaRPr lang="en-US" dirty="0"/>
          </a:p>
        </p:txBody>
      </p:sp>
      <p:pic>
        <p:nvPicPr>
          <p:cNvPr id="4" name="Picture 1" descr="LEAD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08" y="4537576"/>
            <a:ext cx="4825397" cy="1396825"/>
          </a:xfrm>
          <a:prstGeom prst="rect">
            <a:avLst/>
          </a:prstGeom>
        </p:spPr>
      </p:pic>
      <p:pic>
        <p:nvPicPr>
          <p:cNvPr id="6" name="Picture 2" descr="National Disability Institu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349" y="4909748"/>
            <a:ext cx="1067043" cy="863797"/>
          </a:xfrm>
          <a:prstGeom prst="rect">
            <a:avLst/>
          </a:prstGeom>
        </p:spPr>
      </p:pic>
      <p:pic>
        <p:nvPicPr>
          <p:cNvPr id="5" name="Picture 3" descr="Office of Disability Employment Polic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733" y="4870157"/>
            <a:ext cx="2574655" cy="903388"/>
          </a:xfrm>
          <a:prstGeom prst="rect">
            <a:avLst/>
          </a:prstGeom>
        </p:spPr>
      </p:pic>
    </p:spTree>
    <p:extLst>
      <p:ext uri="{BB962C8B-B14F-4D97-AF65-F5344CB8AC3E}">
        <p14:creationId xmlns:p14="http://schemas.microsoft.com/office/powerpoint/2010/main" val="31334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779"/>
            <a:ext cx="10972800" cy="1143000"/>
          </a:xfrm>
        </p:spPr>
        <p:txBody>
          <a:bodyPr/>
          <a:lstStyle/>
          <a:p>
            <a:r>
              <a:rPr lang="en-US" b="1" dirty="0"/>
              <a:t>Overview of the MN CE Training </a:t>
            </a:r>
          </a:p>
        </p:txBody>
      </p:sp>
      <p:sp>
        <p:nvSpPr>
          <p:cNvPr id="3" name="Content Placeholder 2"/>
          <p:cNvSpPr>
            <a:spLocks noGrp="1"/>
          </p:cNvSpPr>
          <p:nvPr>
            <p:ph idx="1"/>
          </p:nvPr>
        </p:nvSpPr>
        <p:spPr>
          <a:xfrm>
            <a:off x="273128" y="1635342"/>
            <a:ext cx="11645744" cy="4773479"/>
          </a:xfrm>
        </p:spPr>
        <p:txBody>
          <a:bodyPr>
            <a:normAutofit/>
          </a:bodyPr>
          <a:lstStyle/>
          <a:p>
            <a:r>
              <a:rPr lang="en-US" sz="2800" dirty="0"/>
              <a:t>Training consists of 6 days over 16 weeks</a:t>
            </a:r>
          </a:p>
          <a:p>
            <a:r>
              <a:rPr lang="en-US" sz="2800" dirty="0"/>
              <a:t>The course consists of 31.5 classroom hours &amp; 40 hours of homework</a:t>
            </a:r>
          </a:p>
          <a:p>
            <a:r>
              <a:rPr lang="en-US" sz="2800" dirty="0"/>
              <a:t>Upon completion of all 6 training days, each attendee will receive an ACRE Certificate with emphasis on Customized Employment.   ACRE is Association of Community Rehabilitation Educators </a:t>
            </a:r>
          </a:p>
          <a:p>
            <a:r>
              <a:rPr lang="en-US" sz="2800" dirty="0"/>
              <a:t>This training focuses on Discovery and CE Job Development</a:t>
            </a:r>
          </a:p>
          <a:p>
            <a:r>
              <a:rPr lang="en-US" sz="2800" dirty="0"/>
              <a:t>Each class participant receives</a:t>
            </a:r>
          </a:p>
          <a:p>
            <a:pPr lvl="1">
              <a:buFont typeface="Arial" panose="020B0604020202020204" pitchFamily="34" charset="0"/>
              <a:buChar char="•"/>
            </a:pPr>
            <a:r>
              <a:rPr lang="en-US" dirty="0"/>
              <a:t>A manual with handouts, resources, and information </a:t>
            </a:r>
          </a:p>
          <a:p>
            <a:pPr lvl="1">
              <a:buFont typeface="Arial" panose="020B0604020202020204" pitchFamily="34" charset="0"/>
              <a:buChar char="•"/>
            </a:pPr>
            <a:r>
              <a:rPr lang="en-US" dirty="0"/>
              <a:t>Access to webinar training sessions </a:t>
            </a:r>
          </a:p>
          <a:p>
            <a:pPr marL="457200" lvl="1" indent="0">
              <a:buNone/>
            </a:pPr>
            <a:endParaRPr lang="en-US" dirty="0"/>
          </a:p>
          <a:p>
            <a:pPr marL="0" indent="0">
              <a:buNone/>
            </a:pPr>
            <a:endParaRPr lang="en-US" sz="2100" dirty="0"/>
          </a:p>
          <a:p>
            <a:endParaRPr lang="en-US" dirty="0"/>
          </a:p>
        </p:txBody>
      </p:sp>
    </p:spTree>
    <p:extLst>
      <p:ext uri="{BB962C8B-B14F-4D97-AF65-F5344CB8AC3E}">
        <p14:creationId xmlns:p14="http://schemas.microsoft.com/office/powerpoint/2010/main" val="85216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F319-4173-45F6-A05E-FE2E4533D3AB}"/>
              </a:ext>
            </a:extLst>
          </p:cNvPr>
          <p:cNvSpPr>
            <a:spLocks noGrp="1"/>
          </p:cNvSpPr>
          <p:nvPr>
            <p:ph type="title"/>
          </p:nvPr>
        </p:nvSpPr>
        <p:spPr/>
        <p:txBody>
          <a:bodyPr/>
          <a:lstStyle/>
          <a:p>
            <a:r>
              <a:rPr lang="en-US" dirty="0"/>
              <a:t>CE Training during a Pandemic</a:t>
            </a:r>
          </a:p>
        </p:txBody>
      </p:sp>
      <p:sp>
        <p:nvSpPr>
          <p:cNvPr id="3" name="Content Placeholder 2">
            <a:extLst>
              <a:ext uri="{FF2B5EF4-FFF2-40B4-BE49-F238E27FC236}">
                <a16:creationId xmlns:a16="http://schemas.microsoft.com/office/drawing/2014/main" id="{9518D132-7146-4676-909F-6470E6AA4768}"/>
              </a:ext>
            </a:extLst>
          </p:cNvPr>
          <p:cNvSpPr>
            <a:spLocks noGrp="1"/>
          </p:cNvSpPr>
          <p:nvPr>
            <p:ph idx="1"/>
          </p:nvPr>
        </p:nvSpPr>
        <p:spPr/>
        <p:txBody>
          <a:bodyPr/>
          <a:lstStyle/>
          <a:p>
            <a:r>
              <a:rPr lang="en-US" dirty="0"/>
              <a:t>MN CE Training will resume virtually in the fall of 2020 </a:t>
            </a:r>
          </a:p>
          <a:p>
            <a:r>
              <a:rPr lang="en-US" dirty="0"/>
              <a:t>The 6 days will be broken down into 10 half day sessions</a:t>
            </a:r>
          </a:p>
          <a:p>
            <a:r>
              <a:rPr lang="en-US" dirty="0"/>
              <a:t>The preferred method of training is in person however the training will include the necessary adjustments to be presented virtually</a:t>
            </a:r>
          </a:p>
          <a:p>
            <a:r>
              <a:rPr lang="en-US" dirty="0"/>
              <a:t>Practitioners and service providers should review resources for providing customized employment virtually which are included on the partners page of the DEED website under CE</a:t>
            </a:r>
          </a:p>
        </p:txBody>
      </p:sp>
    </p:spTree>
    <p:extLst>
      <p:ext uri="{BB962C8B-B14F-4D97-AF65-F5344CB8AC3E}">
        <p14:creationId xmlns:p14="http://schemas.microsoft.com/office/powerpoint/2010/main" val="342230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ground" title="fork in the road"/>
          <p:cNvPicPr>
            <a:picLocks noChangeAspect="1"/>
          </p:cNvPicPr>
          <p:nvPr/>
        </p:nvPicPr>
        <p:blipFill rotWithShape="1">
          <a:blip r:embed="rId3" cstate="print">
            <a:extLst>
              <a:ext uri="{28A0092B-C50C-407E-A947-70E740481C1C}">
                <a14:useLocalDpi xmlns:a14="http://schemas.microsoft.com/office/drawing/2010/main" val="0"/>
              </a:ext>
            </a:extLst>
          </a:blip>
          <a:srcRect b="25143"/>
          <a:stretch/>
        </p:blipFill>
        <p:spPr>
          <a:xfrm>
            <a:off x="0" y="1309076"/>
            <a:ext cx="12212282" cy="5548924"/>
          </a:xfrm>
          <a:prstGeom prst="rect">
            <a:avLst/>
          </a:prstGeom>
        </p:spPr>
      </p:pic>
      <p:sp>
        <p:nvSpPr>
          <p:cNvPr id="7" name="Title"/>
          <p:cNvSpPr>
            <a:spLocks noGrp="1"/>
          </p:cNvSpPr>
          <p:nvPr>
            <p:ph type="title"/>
          </p:nvPr>
        </p:nvSpPr>
        <p:spPr/>
        <p:txBody>
          <a:bodyPr/>
          <a:lstStyle/>
          <a:p>
            <a:pPr algn="ctr"/>
            <a:r>
              <a:rPr lang="en-US" dirty="0"/>
              <a:t>MN CE Training has Two Training Options</a:t>
            </a:r>
          </a:p>
        </p:txBody>
      </p:sp>
      <p:sp>
        <p:nvSpPr>
          <p:cNvPr id="8" name="Content 1"/>
          <p:cNvSpPr>
            <a:spLocks noGrp="1"/>
          </p:cNvSpPr>
          <p:nvPr>
            <p:ph sz="half" idx="1"/>
          </p:nvPr>
        </p:nvSpPr>
        <p:spPr>
          <a:xfrm>
            <a:off x="1102895" y="2593246"/>
            <a:ext cx="2554706" cy="1040292"/>
          </a:xfrm>
          <a:noFill/>
        </p:spPr>
        <p:txBody>
          <a:bodyPr>
            <a:normAutofit/>
          </a:bodyPr>
          <a:lstStyle/>
          <a:p>
            <a:pPr marL="0" indent="0">
              <a:buNone/>
            </a:pPr>
            <a:r>
              <a:rPr lang="en-US" sz="5400" b="1" dirty="0"/>
              <a:t>Student</a:t>
            </a:r>
            <a:r>
              <a:rPr lang="en-US" sz="4000" dirty="0"/>
              <a:t> </a:t>
            </a:r>
          </a:p>
        </p:txBody>
      </p:sp>
      <p:sp>
        <p:nvSpPr>
          <p:cNvPr id="4" name="Content 2"/>
          <p:cNvSpPr>
            <a:spLocks noGrp="1"/>
          </p:cNvSpPr>
          <p:nvPr>
            <p:ph sz="half" idx="2"/>
          </p:nvPr>
        </p:nvSpPr>
        <p:spPr>
          <a:xfrm>
            <a:off x="8133348" y="2593246"/>
            <a:ext cx="2931694" cy="806859"/>
          </a:xfrm>
          <a:noFill/>
        </p:spPr>
        <p:txBody>
          <a:bodyPr>
            <a:noAutofit/>
          </a:bodyPr>
          <a:lstStyle/>
          <a:p>
            <a:pPr marL="0" indent="0" algn="r">
              <a:buNone/>
            </a:pPr>
            <a:r>
              <a:rPr lang="en-US" sz="5400" b="1" dirty="0"/>
              <a:t>Auditor</a:t>
            </a:r>
          </a:p>
        </p:txBody>
      </p:sp>
    </p:spTree>
    <p:extLst>
      <p:ext uri="{BB962C8B-B14F-4D97-AF65-F5344CB8AC3E}">
        <p14:creationId xmlns:p14="http://schemas.microsoft.com/office/powerpoint/2010/main" val="317615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Auditor</a:t>
            </a:r>
          </a:p>
        </p:txBody>
      </p:sp>
      <p:sp>
        <p:nvSpPr>
          <p:cNvPr id="8" name="Content Placeholder 7"/>
          <p:cNvSpPr>
            <a:spLocks noGrp="1"/>
          </p:cNvSpPr>
          <p:nvPr>
            <p:ph sz="half" idx="2"/>
          </p:nvPr>
        </p:nvSpPr>
        <p:spPr>
          <a:xfrm>
            <a:off x="210458" y="1669143"/>
            <a:ext cx="7670800" cy="4354286"/>
          </a:xfrm>
        </p:spPr>
        <p:txBody>
          <a:bodyPr>
            <a:normAutofit/>
          </a:bodyPr>
          <a:lstStyle/>
          <a:p>
            <a:pPr>
              <a:spcAft>
                <a:spcPts val="1000"/>
              </a:spcAft>
            </a:pPr>
            <a:r>
              <a:rPr lang="en-US" dirty="0"/>
              <a:t>Completes all 6 training days</a:t>
            </a:r>
          </a:p>
          <a:p>
            <a:pPr>
              <a:spcAft>
                <a:spcPts val="1000"/>
              </a:spcAft>
            </a:pPr>
            <a:r>
              <a:rPr lang="en-US" dirty="0"/>
              <a:t>Receives an ACRE CE Certificate</a:t>
            </a:r>
          </a:p>
          <a:p>
            <a:pPr>
              <a:spcAft>
                <a:spcPts val="1000"/>
              </a:spcAft>
            </a:pPr>
            <a:r>
              <a:rPr lang="en-US" dirty="0"/>
              <a:t>Participates in all class activities</a:t>
            </a:r>
          </a:p>
          <a:p>
            <a:pPr>
              <a:spcAft>
                <a:spcPts val="1000"/>
              </a:spcAft>
            </a:pPr>
            <a:r>
              <a:rPr lang="en-US" dirty="0"/>
              <a:t>Completes their own Visual Resume</a:t>
            </a:r>
          </a:p>
          <a:p>
            <a:pPr>
              <a:spcAft>
                <a:spcPts val="1000"/>
              </a:spcAft>
            </a:pPr>
            <a:r>
              <a:rPr lang="en-US" dirty="0"/>
              <a:t>Gains knowledge &amp; understanding of the entire Customized Employment process</a:t>
            </a:r>
          </a:p>
          <a:p>
            <a:pPr>
              <a:spcAft>
                <a:spcPts val="1000"/>
              </a:spcAft>
            </a:pPr>
            <a:r>
              <a:rPr lang="en-US" dirty="0"/>
              <a:t>No preparation required to begin class</a:t>
            </a:r>
          </a:p>
        </p:txBody>
      </p:sp>
      <p:pic>
        <p:nvPicPr>
          <p:cNvPr id="5" name="Picture 4">
            <a:extLst>
              <a:ext uri="{FF2B5EF4-FFF2-40B4-BE49-F238E27FC236}">
                <a16:creationId xmlns:a16="http://schemas.microsoft.com/office/drawing/2014/main" id="{51827183-9838-4AFB-B7B6-8C854933AFF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1835">
            <a:off x="7015653" y="2202051"/>
            <a:ext cx="4623018" cy="3079641"/>
          </a:xfrm>
          <a:prstGeom prst="rect">
            <a:avLst/>
          </a:prstGeom>
        </p:spPr>
      </p:pic>
    </p:spTree>
    <p:extLst>
      <p:ext uri="{BB962C8B-B14F-4D97-AF65-F5344CB8AC3E}">
        <p14:creationId xmlns:p14="http://schemas.microsoft.com/office/powerpoint/2010/main" val="253966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907"/>
            <a:ext cx="10972800" cy="1143000"/>
          </a:xfrm>
        </p:spPr>
        <p:txBody>
          <a:bodyPr/>
          <a:lstStyle/>
          <a:p>
            <a:r>
              <a:rPr lang="en-US" b="1" dirty="0"/>
              <a:t>Auditor Continued</a:t>
            </a:r>
          </a:p>
        </p:txBody>
      </p:sp>
      <p:sp>
        <p:nvSpPr>
          <p:cNvPr id="4" name="Content Placeholder 3"/>
          <p:cNvSpPr>
            <a:spLocks noGrp="1"/>
          </p:cNvSpPr>
          <p:nvPr>
            <p:ph idx="1"/>
          </p:nvPr>
        </p:nvSpPr>
        <p:spPr/>
        <p:txBody>
          <a:bodyPr>
            <a:normAutofit fontScale="70000" lnSpcReduction="20000"/>
          </a:bodyPr>
          <a:lstStyle/>
          <a:p>
            <a:pPr marL="0" indent="0">
              <a:buNone/>
            </a:pPr>
            <a:endParaRPr lang="en-US" b="1" dirty="0"/>
          </a:p>
          <a:p>
            <a:r>
              <a:rPr lang="en-US" sz="3100" dirty="0"/>
              <a:t>Learns each step of the CE process so they have a better understanding of how to guide, make referrals, or manage Discovery and the CE Job Development process</a:t>
            </a:r>
          </a:p>
          <a:p>
            <a:pPr marL="0" indent="0">
              <a:buNone/>
            </a:pPr>
            <a:endParaRPr lang="en-US" sz="3100" dirty="0"/>
          </a:p>
          <a:p>
            <a:r>
              <a:rPr lang="en-US" sz="3100" dirty="0"/>
              <a:t>Actively participates in both small and large classroom group activities to enhance learning from real case samples</a:t>
            </a:r>
          </a:p>
          <a:p>
            <a:pPr marL="0" indent="0">
              <a:buNone/>
            </a:pPr>
            <a:endParaRPr lang="en-US" sz="3100" dirty="0"/>
          </a:p>
          <a:p>
            <a:r>
              <a:rPr lang="en-US" sz="3100" dirty="0"/>
              <a:t>Develops their own Visual Resume to show as an example of the finished product to potential Discovery and CE Job Development participants</a:t>
            </a:r>
          </a:p>
          <a:p>
            <a:endParaRPr lang="en-US" sz="3100" dirty="0"/>
          </a:p>
          <a:p>
            <a:r>
              <a:rPr lang="en-US" sz="3100" dirty="0"/>
              <a:t>Shares their own experiences and ideas to enhance group learning</a:t>
            </a:r>
          </a:p>
          <a:p>
            <a:pPr marL="0" indent="0">
              <a:buNone/>
            </a:pPr>
            <a:endParaRPr lang="en-US" sz="3100" dirty="0"/>
          </a:p>
          <a:p>
            <a:r>
              <a:rPr lang="en-US" sz="3100" dirty="0"/>
              <a:t>Obtains the ACRE Certificate, listed on the national registry</a:t>
            </a:r>
          </a:p>
          <a:p>
            <a:endParaRPr lang="en-US" b="1" dirty="0"/>
          </a:p>
        </p:txBody>
      </p:sp>
    </p:spTree>
    <p:extLst>
      <p:ext uri="{BB962C8B-B14F-4D97-AF65-F5344CB8AC3E}">
        <p14:creationId xmlns:p14="http://schemas.microsoft.com/office/powerpoint/2010/main" val="35766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873B-B4BA-4142-B30E-6E74ED58B3B5}"/>
              </a:ext>
            </a:extLst>
          </p:cNvPr>
          <p:cNvSpPr>
            <a:spLocks noGrp="1"/>
          </p:cNvSpPr>
          <p:nvPr>
            <p:ph type="title"/>
          </p:nvPr>
        </p:nvSpPr>
        <p:spPr/>
        <p:txBody>
          <a:bodyPr/>
          <a:lstStyle/>
          <a:p>
            <a:r>
              <a:rPr lang="en-US" dirty="0"/>
              <a:t>Student</a:t>
            </a:r>
          </a:p>
        </p:txBody>
      </p:sp>
      <p:sp>
        <p:nvSpPr>
          <p:cNvPr id="12" name="Content Placeholder 8">
            <a:extLst>
              <a:ext uri="{FF2B5EF4-FFF2-40B4-BE49-F238E27FC236}">
                <a16:creationId xmlns:a16="http://schemas.microsoft.com/office/drawing/2014/main" id="{23ED3489-9B0C-40BB-B294-ADF869F5AF54}"/>
              </a:ext>
            </a:extLst>
          </p:cNvPr>
          <p:cNvSpPr>
            <a:spLocks noGrp="1"/>
          </p:cNvSpPr>
          <p:nvPr>
            <p:ph idx="1"/>
          </p:nvPr>
        </p:nvSpPr>
        <p:spPr>
          <a:xfrm>
            <a:off x="609600" y="1842868"/>
            <a:ext cx="10972800" cy="4176933"/>
          </a:xfrm>
        </p:spPr>
        <p:txBody>
          <a:bodyPr>
            <a:normAutofit/>
          </a:bodyPr>
          <a:lstStyle/>
          <a:p>
            <a:r>
              <a:rPr lang="en-US" sz="2500" dirty="0"/>
              <a:t>Complete all 6 training days</a:t>
            </a:r>
          </a:p>
          <a:p>
            <a:r>
              <a:rPr lang="en-US" sz="2500" dirty="0"/>
              <a:t>Receive an ACRE CE Certificate</a:t>
            </a:r>
          </a:p>
          <a:p>
            <a:r>
              <a:rPr lang="en-US" sz="2500" dirty="0"/>
              <a:t>Participate in all class activities</a:t>
            </a:r>
          </a:p>
          <a:p>
            <a:r>
              <a:rPr lang="en-US" sz="2500" dirty="0"/>
              <a:t>Spend 3-4 hours per week with the job seeker completing homework</a:t>
            </a:r>
          </a:p>
          <a:p>
            <a:r>
              <a:rPr lang="en-US" sz="2500" dirty="0"/>
              <a:t>Job seeker should be identified and ready to begin Discovery before day 1 of class with funding in place</a:t>
            </a:r>
          </a:p>
          <a:p>
            <a:r>
              <a:rPr lang="en-US" sz="2500" dirty="0"/>
              <a:t>Assigned a CE mentor to help guide them through the CE process and training; receive a minimum of 5 hours of mentorship from an experienced CE professional</a:t>
            </a:r>
          </a:p>
          <a:p>
            <a:endParaRPr lang="en-US" sz="3100" dirty="0"/>
          </a:p>
          <a:p>
            <a:endParaRPr lang="en-US" dirty="0"/>
          </a:p>
        </p:txBody>
      </p:sp>
    </p:spTree>
    <p:extLst>
      <p:ext uri="{BB962C8B-B14F-4D97-AF65-F5344CB8AC3E}">
        <p14:creationId xmlns:p14="http://schemas.microsoft.com/office/powerpoint/2010/main" val="258764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template" id="{4C0CC491-FD1E-41DB-97FF-FD9E37E231A9}" vid="{224FC8DB-2F21-4A3D-B39C-E175E556AF86}"/>
    </a:ext>
  </a:extLst>
</a:theme>
</file>

<file path=ppt/theme/theme3.xml><?xml version="1.0" encoding="utf-8"?>
<a:theme xmlns:a="http://schemas.openxmlformats.org/drawingml/2006/main" name="DEED2">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D2" id="{4BF7D665-AFBA-46DE-BEF7-B6BE2135C1BF}" vid="{9C8851B8-3387-42CA-9769-A24CEF8BC9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83A7C9-05E2-495C-8DEB-4F630608DAF0}"/>
</file>

<file path=customXml/itemProps2.xml><?xml version="1.0" encoding="utf-8"?>
<ds:datastoreItem xmlns:ds="http://schemas.openxmlformats.org/officeDocument/2006/customXml" ds:itemID="{7E16999B-BAF6-4074-8CA6-6E77CB2E8810}"/>
</file>

<file path=customXml/itemProps3.xml><?xml version="1.0" encoding="utf-8"?>
<ds:datastoreItem xmlns:ds="http://schemas.openxmlformats.org/officeDocument/2006/customXml" ds:itemID="{ACCE6F3C-3347-4866-9FD3-684FF0B0AA6A}"/>
</file>

<file path=docProps/app.xml><?xml version="1.0" encoding="utf-8"?>
<Properties xmlns="http://schemas.openxmlformats.org/officeDocument/2006/extended-properties" xmlns:vt="http://schemas.openxmlformats.org/officeDocument/2006/docPropsVTypes">
  <TotalTime>926</TotalTime>
  <Words>1208</Words>
  <Application>Microsoft Office PowerPoint</Application>
  <PresentationFormat>Widescreen</PresentationFormat>
  <Paragraphs>140</Paragraphs>
  <Slides>20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Freestyle Script</vt:lpstr>
      <vt:lpstr>Office Theme</vt:lpstr>
      <vt:lpstr>1_Office Theme</vt:lpstr>
      <vt:lpstr>DEED2</vt:lpstr>
      <vt:lpstr>Introduction to the  Minnesota Customized Employment Training   (MN CE) </vt:lpstr>
      <vt:lpstr>Why Customized Employment?</vt:lpstr>
      <vt:lpstr>Foundations for Minnesota CE Curriculum</vt:lpstr>
      <vt:lpstr>Overview of the MN CE Training </vt:lpstr>
      <vt:lpstr>CE Training during a Pandemic</vt:lpstr>
      <vt:lpstr>MN CE Training has Two Training Options</vt:lpstr>
      <vt:lpstr>Auditor</vt:lpstr>
      <vt:lpstr>Auditor Continued</vt:lpstr>
      <vt:lpstr>Student</vt:lpstr>
      <vt:lpstr>Student Continued</vt:lpstr>
      <vt:lpstr>Students will also</vt:lpstr>
      <vt:lpstr>Requirements for Student Role</vt:lpstr>
      <vt:lpstr>How to Select a Job Seeker</vt:lpstr>
      <vt:lpstr>Job Seeker Expectations</vt:lpstr>
      <vt:lpstr>Process for Training Registration</vt:lpstr>
      <vt:lpstr>What Does it Cost?</vt:lpstr>
      <vt:lpstr>Who Participates in MN CE Classes</vt:lpstr>
      <vt:lpstr>Minnesota CE Trainers</vt:lpstr>
      <vt:lpstr>Criteria for the VRS MN Competency Review</vt:lpstr>
      <vt:lpstr>Thank You for Your Interest in the MN CE Training!</vt:lpstr>
    </vt:vector>
  </TitlesOfParts>
  <Company>DEED VRS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Minnesota Customized Employment Training</dc:title>
  <dc:creator>Dean, Josh (DEED)</dc:creator>
  <cp:lastModifiedBy>Schneider, Kelly (DEED)</cp:lastModifiedBy>
  <cp:revision>85</cp:revision>
  <dcterms:created xsi:type="dcterms:W3CDTF">2019-04-17T14:47:01Z</dcterms:created>
  <dcterms:modified xsi:type="dcterms:W3CDTF">2021-08-25T20:27:01Z</dcterms:modified>
</cp:coreProperties>
</file>