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23"/>
  </p:notesMasterIdLst>
  <p:sldIdLst>
    <p:sldId id="842" r:id="rId5"/>
    <p:sldId id="333" r:id="rId6"/>
    <p:sldId id="843" r:id="rId7"/>
    <p:sldId id="838" r:id="rId8"/>
    <p:sldId id="359" r:id="rId9"/>
    <p:sldId id="837" r:id="rId10"/>
    <p:sldId id="353" r:id="rId11"/>
    <p:sldId id="420" r:id="rId12"/>
    <p:sldId id="354" r:id="rId13"/>
    <p:sldId id="839" r:id="rId14"/>
    <p:sldId id="844" r:id="rId15"/>
    <p:sldId id="845" r:id="rId16"/>
    <p:sldId id="851" r:id="rId17"/>
    <p:sldId id="846" r:id="rId18"/>
    <p:sldId id="850" r:id="rId19"/>
    <p:sldId id="847" r:id="rId20"/>
    <p:sldId id="848" r:id="rId21"/>
    <p:sldId id="84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DD6E0F2-3202-324F-97CF-15CC1567C0FE}">
          <p14:sldIdLst>
            <p14:sldId id="842"/>
            <p14:sldId id="333"/>
            <p14:sldId id="843"/>
            <p14:sldId id="838"/>
            <p14:sldId id="359"/>
            <p14:sldId id="837"/>
            <p14:sldId id="353"/>
            <p14:sldId id="420"/>
            <p14:sldId id="354"/>
            <p14:sldId id="839"/>
            <p14:sldId id="844"/>
            <p14:sldId id="845"/>
            <p14:sldId id="851"/>
            <p14:sldId id="846"/>
            <p14:sldId id="850"/>
            <p14:sldId id="847"/>
            <p14:sldId id="848"/>
            <p14:sldId id="849"/>
          </p14:sldIdLst>
        </p14:section>
      </p14:sectionLst>
    </p:ext>
    <p:ext uri="{EFAFB233-063F-42B5-8137-9DF3F51BA10A}">
      <p15:sldGuideLst xmlns:p15="http://schemas.microsoft.com/office/powerpoint/2012/main">
        <p15:guide id="1" orient="horz" pos="4148" userDrawn="1">
          <p15:clr>
            <a:srgbClr val="A4A3A4"/>
          </p15:clr>
        </p15:guide>
        <p15:guide id="2" pos="7272" userDrawn="1">
          <p15:clr>
            <a:srgbClr val="A4A3A4"/>
          </p15:clr>
        </p15:guide>
        <p15:guide id="3" orient="horz" pos="3780" userDrawn="1">
          <p15:clr>
            <a:srgbClr val="A4A3A4"/>
          </p15:clr>
        </p15:guide>
        <p15:guide id="4" orient="horz" pos="1416" userDrawn="1">
          <p15:clr>
            <a:srgbClr val="A4A3A4"/>
          </p15:clr>
        </p15:guide>
        <p15:guide id="5" orient="horz" pos="792" userDrawn="1">
          <p15:clr>
            <a:srgbClr val="A4A3A4"/>
          </p15:clr>
        </p15:guide>
        <p15:guide id="6" orient="horz" pos="2736" userDrawn="1">
          <p15:clr>
            <a:srgbClr val="A4A3A4"/>
          </p15:clr>
        </p15:guide>
        <p15:guide id="7" pos="5856" userDrawn="1">
          <p15:clr>
            <a:srgbClr val="A4A3A4"/>
          </p15:clr>
        </p15:guide>
        <p15:guide id="8" orient="horz" pos="17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45"/>
    <a:srgbClr val="D7E2E5"/>
    <a:srgbClr val="FACA56"/>
    <a:srgbClr val="D9E3E5"/>
    <a:srgbClr val="DAE3E6"/>
    <a:srgbClr val="D9E4E6"/>
    <a:srgbClr val="DCE4E6"/>
    <a:srgbClr val="E3EBED"/>
    <a:srgbClr val="A9C0C1"/>
    <a:srgbClr val="008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EE131-712F-49C7-85CA-973F6586FAFE}" v="913" dt="2024-01-08T21:55:34.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6"/>
    <p:restoredTop sz="47563" autoAdjust="0"/>
  </p:normalViewPr>
  <p:slideViewPr>
    <p:cSldViewPr snapToGrid="0" snapToObjects="1" showGuides="1">
      <p:cViewPr varScale="1">
        <p:scale>
          <a:sx n="25" d="100"/>
          <a:sy n="25" d="100"/>
        </p:scale>
        <p:origin x="1951" y="14"/>
      </p:cViewPr>
      <p:guideLst>
        <p:guide orient="horz" pos="4148"/>
        <p:guide pos="7272"/>
        <p:guide orient="horz" pos="3780"/>
        <p:guide orient="horz" pos="1416"/>
        <p:guide orient="horz" pos="792"/>
        <p:guide orient="horz" pos="2736"/>
        <p:guide pos="5856"/>
        <p:guide orient="horz" pos="172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60" d="100"/>
        <a:sy n="160" d="100"/>
      </p:scale>
      <p:origin x="0" y="-40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A6DF2-6E8E-46F8-A724-BF8859C3FB13}" type="doc">
      <dgm:prSet loTypeId="urn:microsoft.com/office/officeart/2005/8/layout/pyramid1" loCatId="pyramid" qsTypeId="urn:microsoft.com/office/officeart/2005/8/quickstyle/simple1" qsCatId="simple" csTypeId="urn:microsoft.com/office/officeart/2005/8/colors/accent2_5" csCatId="accent2" phldr="1"/>
      <dgm:spPr/>
    </dgm:pt>
    <dgm:pt modelId="{F273A8F2-FD9E-4626-808B-3B2EF0BE9298}">
      <dgm:prSet phldrT="[Text]" custT="1"/>
      <dgm:spPr/>
      <dgm:t>
        <a:bodyPr/>
        <a:lstStyle/>
        <a:p>
          <a:endParaRPr lang="en-US" sz="2800"/>
        </a:p>
        <a:p>
          <a:r>
            <a:rPr lang="en-US" sz="2800">
              <a:solidFill>
                <a:schemeClr val="tx2"/>
              </a:solidFill>
            </a:rPr>
            <a:t>Person</a:t>
          </a:r>
        </a:p>
      </dgm:t>
    </dgm:pt>
    <dgm:pt modelId="{06CE16C1-8AD7-4422-83D7-A79193A1A6B3}" type="parTrans" cxnId="{F150C8D3-32B5-4298-B3D8-611371BA33BC}">
      <dgm:prSet/>
      <dgm:spPr/>
      <dgm:t>
        <a:bodyPr/>
        <a:lstStyle/>
        <a:p>
          <a:endParaRPr lang="en-US"/>
        </a:p>
      </dgm:t>
    </dgm:pt>
    <dgm:pt modelId="{A826B9C4-F26D-4FF3-97AB-EDFD07904EF8}" type="sibTrans" cxnId="{F150C8D3-32B5-4298-B3D8-611371BA33BC}">
      <dgm:prSet/>
      <dgm:spPr/>
      <dgm:t>
        <a:bodyPr/>
        <a:lstStyle/>
        <a:p>
          <a:endParaRPr lang="en-US"/>
        </a:p>
      </dgm:t>
    </dgm:pt>
    <dgm:pt modelId="{5ABEBF80-EC25-489A-B1D6-10E90B4E8AD8}">
      <dgm:prSet phldrT="[Text]" custT="1"/>
      <dgm:spPr/>
      <dgm:t>
        <a:bodyPr/>
        <a:lstStyle/>
        <a:p>
          <a:r>
            <a:rPr lang="en-US" sz="2800">
              <a:solidFill>
                <a:schemeClr val="tx2"/>
              </a:solidFill>
            </a:rPr>
            <a:t>E1MN Local Teams</a:t>
          </a:r>
        </a:p>
      </dgm:t>
    </dgm:pt>
    <dgm:pt modelId="{685B1C2E-B609-4D55-9FBB-FDDFD2D1406F}" type="parTrans" cxnId="{85DFB429-82CD-47C1-B5D3-F4623E0B57F0}">
      <dgm:prSet/>
      <dgm:spPr/>
      <dgm:t>
        <a:bodyPr/>
        <a:lstStyle/>
        <a:p>
          <a:endParaRPr lang="en-US"/>
        </a:p>
      </dgm:t>
    </dgm:pt>
    <dgm:pt modelId="{5F162AF7-1387-43ED-BA03-0CC3EE9E2999}" type="sibTrans" cxnId="{85DFB429-82CD-47C1-B5D3-F4623E0B57F0}">
      <dgm:prSet/>
      <dgm:spPr/>
      <dgm:t>
        <a:bodyPr/>
        <a:lstStyle/>
        <a:p>
          <a:endParaRPr lang="en-US"/>
        </a:p>
      </dgm:t>
    </dgm:pt>
    <dgm:pt modelId="{7303D4DA-14CD-4BC7-A01C-3CFDB8C77A68}">
      <dgm:prSet phldrT="[Text]" custT="1"/>
      <dgm:spPr/>
      <dgm:t>
        <a:bodyPr/>
        <a:lstStyle/>
        <a:p>
          <a:r>
            <a:rPr lang="en-US" sz="2800">
              <a:solidFill>
                <a:schemeClr val="tx2"/>
              </a:solidFill>
            </a:rPr>
            <a:t>E1MN Regional Meetings</a:t>
          </a:r>
        </a:p>
      </dgm:t>
    </dgm:pt>
    <dgm:pt modelId="{B947EE25-55C5-49C4-8D25-F1C361F9ACDB}" type="parTrans" cxnId="{AB129D4C-4B4D-4873-9A69-DA657DEC699F}">
      <dgm:prSet/>
      <dgm:spPr/>
      <dgm:t>
        <a:bodyPr/>
        <a:lstStyle/>
        <a:p>
          <a:endParaRPr lang="en-US"/>
        </a:p>
      </dgm:t>
    </dgm:pt>
    <dgm:pt modelId="{5ECC68E8-4482-4464-8C19-7BD359FFCC91}" type="sibTrans" cxnId="{AB129D4C-4B4D-4873-9A69-DA657DEC699F}">
      <dgm:prSet/>
      <dgm:spPr/>
      <dgm:t>
        <a:bodyPr/>
        <a:lstStyle/>
        <a:p>
          <a:endParaRPr lang="en-US"/>
        </a:p>
      </dgm:t>
    </dgm:pt>
    <dgm:pt modelId="{1ADCFB97-3CBD-4816-B14A-B600BE6DFE44}">
      <dgm:prSet phldrT="[Text]" custT="1"/>
      <dgm:spPr/>
      <dgm:t>
        <a:bodyPr/>
        <a:lstStyle/>
        <a:p>
          <a:r>
            <a:rPr lang="en-US" sz="2800">
              <a:solidFill>
                <a:schemeClr val="tx2"/>
              </a:solidFill>
            </a:rPr>
            <a:t>E1MN State Planning Team</a:t>
          </a:r>
        </a:p>
      </dgm:t>
    </dgm:pt>
    <dgm:pt modelId="{350841BD-3CD4-42B4-9A7C-8E04097EF43D}" type="parTrans" cxnId="{870B6CC5-DB3F-4AD8-9038-6F767F040F83}">
      <dgm:prSet/>
      <dgm:spPr/>
      <dgm:t>
        <a:bodyPr/>
        <a:lstStyle/>
        <a:p>
          <a:endParaRPr lang="en-US"/>
        </a:p>
      </dgm:t>
    </dgm:pt>
    <dgm:pt modelId="{FECBD5D8-8AE7-4B5A-847B-57D7BFE22796}" type="sibTrans" cxnId="{870B6CC5-DB3F-4AD8-9038-6F767F040F83}">
      <dgm:prSet/>
      <dgm:spPr/>
      <dgm:t>
        <a:bodyPr/>
        <a:lstStyle/>
        <a:p>
          <a:endParaRPr lang="en-US"/>
        </a:p>
      </dgm:t>
    </dgm:pt>
    <dgm:pt modelId="{527219E7-F6AA-4B5E-9A38-7081DFBF6303}" type="pres">
      <dgm:prSet presAssocID="{1AEA6DF2-6E8E-46F8-A724-BF8859C3FB13}" presName="Name0" presStyleCnt="0">
        <dgm:presLayoutVars>
          <dgm:dir/>
          <dgm:animLvl val="lvl"/>
          <dgm:resizeHandles val="exact"/>
        </dgm:presLayoutVars>
      </dgm:prSet>
      <dgm:spPr/>
    </dgm:pt>
    <dgm:pt modelId="{5C4B01F6-BB84-46B1-BACC-C6EF6A610BA8}" type="pres">
      <dgm:prSet presAssocID="{F273A8F2-FD9E-4626-808B-3B2EF0BE9298}" presName="Name8" presStyleCnt="0"/>
      <dgm:spPr/>
    </dgm:pt>
    <dgm:pt modelId="{6ACF5354-1E37-4F99-815E-B6B17A89AFCB}" type="pres">
      <dgm:prSet presAssocID="{F273A8F2-FD9E-4626-808B-3B2EF0BE9298}" presName="level" presStyleLbl="node1" presStyleIdx="0" presStyleCnt="4">
        <dgm:presLayoutVars>
          <dgm:chMax val="1"/>
          <dgm:bulletEnabled val="1"/>
        </dgm:presLayoutVars>
      </dgm:prSet>
      <dgm:spPr/>
    </dgm:pt>
    <dgm:pt modelId="{5C543728-1A1E-4C0F-91D9-3061E29DEC49}" type="pres">
      <dgm:prSet presAssocID="{F273A8F2-FD9E-4626-808B-3B2EF0BE9298}" presName="levelTx" presStyleLbl="revTx" presStyleIdx="0" presStyleCnt="0">
        <dgm:presLayoutVars>
          <dgm:chMax val="1"/>
          <dgm:bulletEnabled val="1"/>
        </dgm:presLayoutVars>
      </dgm:prSet>
      <dgm:spPr/>
    </dgm:pt>
    <dgm:pt modelId="{7348749D-6F51-444E-8ABB-4E385A27B001}" type="pres">
      <dgm:prSet presAssocID="{5ABEBF80-EC25-489A-B1D6-10E90B4E8AD8}" presName="Name8" presStyleCnt="0"/>
      <dgm:spPr/>
    </dgm:pt>
    <dgm:pt modelId="{8EC599A5-BC85-4944-825D-71B8292D19F5}" type="pres">
      <dgm:prSet presAssocID="{5ABEBF80-EC25-489A-B1D6-10E90B4E8AD8}" presName="level" presStyleLbl="node1" presStyleIdx="1" presStyleCnt="4">
        <dgm:presLayoutVars>
          <dgm:chMax val="1"/>
          <dgm:bulletEnabled val="1"/>
        </dgm:presLayoutVars>
      </dgm:prSet>
      <dgm:spPr/>
    </dgm:pt>
    <dgm:pt modelId="{E25AE5CE-25E2-4A81-8704-AEA35F6AA6F0}" type="pres">
      <dgm:prSet presAssocID="{5ABEBF80-EC25-489A-B1D6-10E90B4E8AD8}" presName="levelTx" presStyleLbl="revTx" presStyleIdx="0" presStyleCnt="0">
        <dgm:presLayoutVars>
          <dgm:chMax val="1"/>
          <dgm:bulletEnabled val="1"/>
        </dgm:presLayoutVars>
      </dgm:prSet>
      <dgm:spPr/>
    </dgm:pt>
    <dgm:pt modelId="{45AF2CDC-A717-4F58-887C-57FDA21E34B5}" type="pres">
      <dgm:prSet presAssocID="{7303D4DA-14CD-4BC7-A01C-3CFDB8C77A68}" presName="Name8" presStyleCnt="0"/>
      <dgm:spPr/>
    </dgm:pt>
    <dgm:pt modelId="{2F75B18D-C272-4977-AE50-41FDDD3D1806}" type="pres">
      <dgm:prSet presAssocID="{7303D4DA-14CD-4BC7-A01C-3CFDB8C77A68}" presName="level" presStyleLbl="node1" presStyleIdx="2" presStyleCnt="4">
        <dgm:presLayoutVars>
          <dgm:chMax val="1"/>
          <dgm:bulletEnabled val="1"/>
        </dgm:presLayoutVars>
      </dgm:prSet>
      <dgm:spPr/>
    </dgm:pt>
    <dgm:pt modelId="{C7763ED1-C945-41D9-8E6B-BC3A8A5CBE1B}" type="pres">
      <dgm:prSet presAssocID="{7303D4DA-14CD-4BC7-A01C-3CFDB8C77A68}" presName="levelTx" presStyleLbl="revTx" presStyleIdx="0" presStyleCnt="0">
        <dgm:presLayoutVars>
          <dgm:chMax val="1"/>
          <dgm:bulletEnabled val="1"/>
        </dgm:presLayoutVars>
      </dgm:prSet>
      <dgm:spPr/>
    </dgm:pt>
    <dgm:pt modelId="{94403335-28D7-43BC-BC1F-E04F0B2942DA}" type="pres">
      <dgm:prSet presAssocID="{1ADCFB97-3CBD-4816-B14A-B600BE6DFE44}" presName="Name8" presStyleCnt="0"/>
      <dgm:spPr/>
    </dgm:pt>
    <dgm:pt modelId="{AEFEED2D-B2EB-4E5D-AE21-4C9F7B41283B}" type="pres">
      <dgm:prSet presAssocID="{1ADCFB97-3CBD-4816-B14A-B600BE6DFE44}" presName="level" presStyleLbl="node1" presStyleIdx="3" presStyleCnt="4">
        <dgm:presLayoutVars>
          <dgm:chMax val="1"/>
          <dgm:bulletEnabled val="1"/>
        </dgm:presLayoutVars>
      </dgm:prSet>
      <dgm:spPr/>
    </dgm:pt>
    <dgm:pt modelId="{DDD268A1-E780-4C61-AD4F-1E1211B3AE34}" type="pres">
      <dgm:prSet presAssocID="{1ADCFB97-3CBD-4816-B14A-B600BE6DFE44}" presName="levelTx" presStyleLbl="revTx" presStyleIdx="0" presStyleCnt="0">
        <dgm:presLayoutVars>
          <dgm:chMax val="1"/>
          <dgm:bulletEnabled val="1"/>
        </dgm:presLayoutVars>
      </dgm:prSet>
      <dgm:spPr/>
    </dgm:pt>
  </dgm:ptLst>
  <dgm:cxnLst>
    <dgm:cxn modelId="{880CA900-B5AD-42CB-9578-0A7D4B4A254C}" type="presOf" srcId="{F273A8F2-FD9E-4626-808B-3B2EF0BE9298}" destId="{6ACF5354-1E37-4F99-815E-B6B17A89AFCB}" srcOrd="0" destOrd="0" presId="urn:microsoft.com/office/officeart/2005/8/layout/pyramid1"/>
    <dgm:cxn modelId="{0548960B-A760-4B20-83AE-8C0A5C595E92}" type="presOf" srcId="{1AEA6DF2-6E8E-46F8-A724-BF8859C3FB13}" destId="{527219E7-F6AA-4B5E-9A38-7081DFBF6303}" srcOrd="0" destOrd="0" presId="urn:microsoft.com/office/officeart/2005/8/layout/pyramid1"/>
    <dgm:cxn modelId="{E3F0861C-8304-4894-B43B-791F141B0915}" type="presOf" srcId="{1ADCFB97-3CBD-4816-B14A-B600BE6DFE44}" destId="{DDD268A1-E780-4C61-AD4F-1E1211B3AE34}" srcOrd="1" destOrd="0" presId="urn:microsoft.com/office/officeart/2005/8/layout/pyramid1"/>
    <dgm:cxn modelId="{85DFB429-82CD-47C1-B5D3-F4623E0B57F0}" srcId="{1AEA6DF2-6E8E-46F8-A724-BF8859C3FB13}" destId="{5ABEBF80-EC25-489A-B1D6-10E90B4E8AD8}" srcOrd="1" destOrd="0" parTransId="{685B1C2E-B609-4D55-9FBB-FDDFD2D1406F}" sibTransId="{5F162AF7-1387-43ED-BA03-0CC3EE9E2999}"/>
    <dgm:cxn modelId="{ADDE122E-5C3F-4BC6-8D64-3A186086C994}" type="presOf" srcId="{7303D4DA-14CD-4BC7-A01C-3CFDB8C77A68}" destId="{C7763ED1-C945-41D9-8E6B-BC3A8A5CBE1B}" srcOrd="1" destOrd="0" presId="urn:microsoft.com/office/officeart/2005/8/layout/pyramid1"/>
    <dgm:cxn modelId="{5B7AAF35-19AD-431E-87B7-039A22F9DC7C}" type="presOf" srcId="{7303D4DA-14CD-4BC7-A01C-3CFDB8C77A68}" destId="{2F75B18D-C272-4977-AE50-41FDDD3D1806}" srcOrd="0" destOrd="0" presId="urn:microsoft.com/office/officeart/2005/8/layout/pyramid1"/>
    <dgm:cxn modelId="{AB129D4C-4B4D-4873-9A69-DA657DEC699F}" srcId="{1AEA6DF2-6E8E-46F8-A724-BF8859C3FB13}" destId="{7303D4DA-14CD-4BC7-A01C-3CFDB8C77A68}" srcOrd="2" destOrd="0" parTransId="{B947EE25-55C5-49C4-8D25-F1C361F9ACDB}" sibTransId="{5ECC68E8-4482-4464-8C19-7BD359FFCC91}"/>
    <dgm:cxn modelId="{3A192C93-17F5-4117-A2F7-5B94B78BB1E9}" type="presOf" srcId="{5ABEBF80-EC25-489A-B1D6-10E90B4E8AD8}" destId="{8EC599A5-BC85-4944-825D-71B8292D19F5}" srcOrd="0" destOrd="0" presId="urn:microsoft.com/office/officeart/2005/8/layout/pyramid1"/>
    <dgm:cxn modelId="{3F081CA6-E08E-443A-8312-FABF69BB73C1}" type="presOf" srcId="{1ADCFB97-3CBD-4816-B14A-B600BE6DFE44}" destId="{AEFEED2D-B2EB-4E5D-AE21-4C9F7B41283B}" srcOrd="0" destOrd="0" presId="urn:microsoft.com/office/officeart/2005/8/layout/pyramid1"/>
    <dgm:cxn modelId="{FF2701B3-7773-4205-A1EB-995ADCF2A1E9}" type="presOf" srcId="{F273A8F2-FD9E-4626-808B-3B2EF0BE9298}" destId="{5C543728-1A1E-4C0F-91D9-3061E29DEC49}" srcOrd="1" destOrd="0" presId="urn:microsoft.com/office/officeart/2005/8/layout/pyramid1"/>
    <dgm:cxn modelId="{870B6CC5-DB3F-4AD8-9038-6F767F040F83}" srcId="{1AEA6DF2-6E8E-46F8-A724-BF8859C3FB13}" destId="{1ADCFB97-3CBD-4816-B14A-B600BE6DFE44}" srcOrd="3" destOrd="0" parTransId="{350841BD-3CD4-42B4-9A7C-8E04097EF43D}" sibTransId="{FECBD5D8-8AE7-4B5A-847B-57D7BFE22796}"/>
    <dgm:cxn modelId="{F150C8D3-32B5-4298-B3D8-611371BA33BC}" srcId="{1AEA6DF2-6E8E-46F8-A724-BF8859C3FB13}" destId="{F273A8F2-FD9E-4626-808B-3B2EF0BE9298}" srcOrd="0" destOrd="0" parTransId="{06CE16C1-8AD7-4422-83D7-A79193A1A6B3}" sibTransId="{A826B9C4-F26D-4FF3-97AB-EDFD07904EF8}"/>
    <dgm:cxn modelId="{1F9BEDDB-CF14-49A9-8FE0-0442DBF99E9E}" type="presOf" srcId="{5ABEBF80-EC25-489A-B1D6-10E90B4E8AD8}" destId="{E25AE5CE-25E2-4A81-8704-AEA35F6AA6F0}" srcOrd="1" destOrd="0" presId="urn:microsoft.com/office/officeart/2005/8/layout/pyramid1"/>
    <dgm:cxn modelId="{250D39D2-B9C4-4E75-A954-C8F89B55F29D}" type="presParOf" srcId="{527219E7-F6AA-4B5E-9A38-7081DFBF6303}" destId="{5C4B01F6-BB84-46B1-BACC-C6EF6A610BA8}" srcOrd="0" destOrd="0" presId="urn:microsoft.com/office/officeart/2005/8/layout/pyramid1"/>
    <dgm:cxn modelId="{7933C0D9-2506-4654-A22D-3F35814729A0}" type="presParOf" srcId="{5C4B01F6-BB84-46B1-BACC-C6EF6A610BA8}" destId="{6ACF5354-1E37-4F99-815E-B6B17A89AFCB}" srcOrd="0" destOrd="0" presId="urn:microsoft.com/office/officeart/2005/8/layout/pyramid1"/>
    <dgm:cxn modelId="{24A59DDF-E3E3-4DD2-8770-6909882520E2}" type="presParOf" srcId="{5C4B01F6-BB84-46B1-BACC-C6EF6A610BA8}" destId="{5C543728-1A1E-4C0F-91D9-3061E29DEC49}" srcOrd="1" destOrd="0" presId="urn:microsoft.com/office/officeart/2005/8/layout/pyramid1"/>
    <dgm:cxn modelId="{7EE34C9D-BD96-43C1-B0B2-2DE849726202}" type="presParOf" srcId="{527219E7-F6AA-4B5E-9A38-7081DFBF6303}" destId="{7348749D-6F51-444E-8ABB-4E385A27B001}" srcOrd="1" destOrd="0" presId="urn:microsoft.com/office/officeart/2005/8/layout/pyramid1"/>
    <dgm:cxn modelId="{F5E3961A-22CF-4108-AA7D-CCF06C02853F}" type="presParOf" srcId="{7348749D-6F51-444E-8ABB-4E385A27B001}" destId="{8EC599A5-BC85-4944-825D-71B8292D19F5}" srcOrd="0" destOrd="0" presId="urn:microsoft.com/office/officeart/2005/8/layout/pyramid1"/>
    <dgm:cxn modelId="{28C2BDC7-65E3-4DB3-A5E8-015087CBFE25}" type="presParOf" srcId="{7348749D-6F51-444E-8ABB-4E385A27B001}" destId="{E25AE5CE-25E2-4A81-8704-AEA35F6AA6F0}" srcOrd="1" destOrd="0" presId="urn:microsoft.com/office/officeart/2005/8/layout/pyramid1"/>
    <dgm:cxn modelId="{BEDCE7EE-02CF-4F62-81D2-552608DB5CAC}" type="presParOf" srcId="{527219E7-F6AA-4B5E-9A38-7081DFBF6303}" destId="{45AF2CDC-A717-4F58-887C-57FDA21E34B5}" srcOrd="2" destOrd="0" presId="urn:microsoft.com/office/officeart/2005/8/layout/pyramid1"/>
    <dgm:cxn modelId="{AF42FCAD-FF80-41D8-9EB8-C5C451079127}" type="presParOf" srcId="{45AF2CDC-A717-4F58-887C-57FDA21E34B5}" destId="{2F75B18D-C272-4977-AE50-41FDDD3D1806}" srcOrd="0" destOrd="0" presId="urn:microsoft.com/office/officeart/2005/8/layout/pyramid1"/>
    <dgm:cxn modelId="{C8F02761-BF3F-40B1-98B3-5BFE22E5067C}" type="presParOf" srcId="{45AF2CDC-A717-4F58-887C-57FDA21E34B5}" destId="{C7763ED1-C945-41D9-8E6B-BC3A8A5CBE1B}" srcOrd="1" destOrd="0" presId="urn:microsoft.com/office/officeart/2005/8/layout/pyramid1"/>
    <dgm:cxn modelId="{ADBE19C0-0ED2-49CF-9CAC-90FBE2BC2A95}" type="presParOf" srcId="{527219E7-F6AA-4B5E-9A38-7081DFBF6303}" destId="{94403335-28D7-43BC-BC1F-E04F0B2942DA}" srcOrd="3" destOrd="0" presId="urn:microsoft.com/office/officeart/2005/8/layout/pyramid1"/>
    <dgm:cxn modelId="{C7EFA6DA-3820-4189-B598-C6D5D6BAF38D}" type="presParOf" srcId="{94403335-28D7-43BC-BC1F-E04F0B2942DA}" destId="{AEFEED2D-B2EB-4E5D-AE21-4C9F7B41283B}" srcOrd="0" destOrd="0" presId="urn:microsoft.com/office/officeart/2005/8/layout/pyramid1"/>
    <dgm:cxn modelId="{76A5D309-70CE-4537-B9E9-3740DED634F5}" type="presParOf" srcId="{94403335-28D7-43BC-BC1F-E04F0B2942DA}" destId="{DDD268A1-E780-4C61-AD4F-1E1211B3AE3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F5354-1E37-4F99-815E-B6B17A89AFCB}">
      <dsp:nvSpPr>
        <dsp:cNvPr id="0" name=""/>
        <dsp:cNvSpPr/>
      </dsp:nvSpPr>
      <dsp:spPr>
        <a:xfrm>
          <a:off x="2927106" y="0"/>
          <a:ext cx="1951404" cy="1354666"/>
        </a:xfrm>
        <a:prstGeom prst="trapezoid">
          <a:avLst>
            <a:gd name="adj" fmla="val 72025"/>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a:p>
          <a:pPr marL="0" lvl="0" indent="0" algn="ctr" defTabSz="1244600">
            <a:lnSpc>
              <a:spcPct val="90000"/>
            </a:lnSpc>
            <a:spcBef>
              <a:spcPct val="0"/>
            </a:spcBef>
            <a:spcAft>
              <a:spcPct val="35000"/>
            </a:spcAft>
            <a:buNone/>
          </a:pPr>
          <a:r>
            <a:rPr lang="en-US" sz="2800" kern="1200">
              <a:solidFill>
                <a:schemeClr val="tx2"/>
              </a:solidFill>
            </a:rPr>
            <a:t>Person</a:t>
          </a:r>
        </a:p>
      </dsp:txBody>
      <dsp:txXfrm>
        <a:off x="2927106" y="0"/>
        <a:ext cx="1951404" cy="1354666"/>
      </dsp:txXfrm>
    </dsp:sp>
    <dsp:sp modelId="{8EC599A5-BC85-4944-825D-71B8292D19F5}">
      <dsp:nvSpPr>
        <dsp:cNvPr id="0" name=""/>
        <dsp:cNvSpPr/>
      </dsp:nvSpPr>
      <dsp:spPr>
        <a:xfrm>
          <a:off x="1951404" y="1354666"/>
          <a:ext cx="3902808" cy="1354666"/>
        </a:xfrm>
        <a:prstGeom prst="trapezoid">
          <a:avLst>
            <a:gd name="adj" fmla="val 72025"/>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2"/>
              </a:solidFill>
            </a:rPr>
            <a:t>E1MN Local Teams</a:t>
          </a:r>
        </a:p>
      </dsp:txBody>
      <dsp:txXfrm>
        <a:off x="2634395" y="1354666"/>
        <a:ext cx="2536825" cy="1354666"/>
      </dsp:txXfrm>
    </dsp:sp>
    <dsp:sp modelId="{2F75B18D-C272-4977-AE50-41FDDD3D1806}">
      <dsp:nvSpPr>
        <dsp:cNvPr id="0" name=""/>
        <dsp:cNvSpPr/>
      </dsp:nvSpPr>
      <dsp:spPr>
        <a:xfrm>
          <a:off x="975701" y="2709333"/>
          <a:ext cx="5854212" cy="1354666"/>
        </a:xfrm>
        <a:prstGeom prst="trapezoid">
          <a:avLst>
            <a:gd name="adj" fmla="val 72025"/>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2"/>
              </a:solidFill>
            </a:rPr>
            <a:t>E1MN Regional Meetings</a:t>
          </a:r>
        </a:p>
      </dsp:txBody>
      <dsp:txXfrm>
        <a:off x="2000189" y="2709333"/>
        <a:ext cx="3805237" cy="1354666"/>
      </dsp:txXfrm>
    </dsp:sp>
    <dsp:sp modelId="{AEFEED2D-B2EB-4E5D-AE21-4C9F7B41283B}">
      <dsp:nvSpPr>
        <dsp:cNvPr id="0" name=""/>
        <dsp:cNvSpPr/>
      </dsp:nvSpPr>
      <dsp:spPr>
        <a:xfrm>
          <a:off x="0" y="4064000"/>
          <a:ext cx="7805616" cy="1354666"/>
        </a:xfrm>
        <a:prstGeom prst="trapezoid">
          <a:avLst>
            <a:gd name="adj" fmla="val 72025"/>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2"/>
              </a:solidFill>
            </a:rPr>
            <a:t>E1MN State Planning Team</a:t>
          </a:r>
        </a:p>
      </dsp:txBody>
      <dsp:txXfrm>
        <a:off x="1365982" y="4064000"/>
        <a:ext cx="5073650"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EDE89-554B-7B42-B092-853EED4FD82F}" type="datetimeFigureOut">
              <a:rPr lang="en-US" smtClean="0"/>
              <a:t>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6FA47-9006-4E4E-8114-269C8C4A06EB}" type="slidenum">
              <a:rPr lang="en-US" smtClean="0"/>
              <a:t>‹#›</a:t>
            </a:fld>
            <a:endParaRPr lang="en-US" dirty="0"/>
          </a:p>
        </p:txBody>
      </p:sp>
    </p:spTree>
    <p:extLst>
      <p:ext uri="{BB962C8B-B14F-4D97-AF65-F5344CB8AC3E}">
        <p14:creationId xmlns:p14="http://schemas.microsoft.com/office/powerpoint/2010/main" val="415506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a:p>
            <a:r>
              <a:rPr lang="en-US" dirty="0"/>
              <a:t>Hello everyone, we are excited to update you, our Special Education, Lead Agency (County and Tribal Nations), Vocational Rehabilitation Services, and State Services for the Blind leadership, on regional meetings that will be coming up in 2024 for Employment First Minnesota, otherwise known as E1MN.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4B6FA47-9006-4E4E-8114-269C8C4A06EB}" type="slidenum">
              <a:rPr lang="en-US" smtClean="0"/>
              <a:t>0</a:t>
            </a:fld>
            <a:endParaRPr lang="en-US" dirty="0"/>
          </a:p>
        </p:txBody>
      </p:sp>
    </p:spTree>
    <p:extLst>
      <p:ext uri="{BB962C8B-B14F-4D97-AF65-F5344CB8AC3E}">
        <p14:creationId xmlns:p14="http://schemas.microsoft.com/office/powerpoint/2010/main" val="1185241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Holly</a:t>
            </a:r>
          </a:p>
          <a:p>
            <a:r>
              <a:rPr lang="en-US" dirty="0"/>
              <a:t>So let’s talk more about the E1MN Regional Meetings.</a:t>
            </a:r>
          </a:p>
        </p:txBody>
      </p:sp>
      <p:sp>
        <p:nvSpPr>
          <p:cNvPr id="4" name="Slide Number Placeholder 3"/>
          <p:cNvSpPr>
            <a:spLocks noGrp="1"/>
          </p:cNvSpPr>
          <p:nvPr>
            <p:ph type="sldNum" sz="quarter" idx="5"/>
          </p:nvPr>
        </p:nvSpPr>
        <p:spPr/>
        <p:txBody>
          <a:bodyPr/>
          <a:lstStyle/>
          <a:p>
            <a:fld id="{14B6FA47-9006-4E4E-8114-269C8C4A06EB}" type="slidenum">
              <a:rPr lang="en-US" smtClean="0"/>
              <a:t>9</a:t>
            </a:fld>
            <a:endParaRPr lang="en-US" dirty="0"/>
          </a:p>
        </p:txBody>
      </p:sp>
    </p:spTree>
    <p:extLst>
      <p:ext uri="{BB962C8B-B14F-4D97-AF65-F5344CB8AC3E}">
        <p14:creationId xmlns:p14="http://schemas.microsoft.com/office/powerpoint/2010/main" val="2448685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Holly</a:t>
            </a:r>
          </a:p>
          <a:p>
            <a:r>
              <a:rPr lang="en-US" dirty="0"/>
              <a:t>We put this graphic together to emphasize the levels of collaboration that are key for E1MN. It shows a pyramid with 4 levels. </a:t>
            </a:r>
            <a:endParaRPr lang="en-US" dirty="0">
              <a:cs typeface="Calibri"/>
            </a:endParaRPr>
          </a:p>
          <a:p>
            <a:endParaRPr lang="en-US" dirty="0"/>
          </a:p>
          <a:p>
            <a:r>
              <a:rPr lang="en-US" dirty="0"/>
              <a:t>Let’s start at the bottom: At the State level, those of us here from DEED, MDE, and DHS work together as an E1MN planning team. This team works regularly on state level interagency initiatives and are the technical assistance providers to all of you across the E1MN system.</a:t>
            </a:r>
            <a:endParaRPr lang="en-US" dirty="0">
              <a:cs typeface="Calibri"/>
            </a:endParaRPr>
          </a:p>
          <a:p>
            <a:endParaRPr lang="en-US" dirty="0"/>
          </a:p>
          <a:p>
            <a:r>
              <a:rPr lang="en-US" dirty="0"/>
              <a:t>The regional work will be the state level E1MN Planning Team, convening meetings that include school, VRS, SSB, and waiver staff to learn and share best practices for forming and sustaining strong E1MN Local Teams. This is the second level of the pyramid.</a:t>
            </a:r>
            <a:endParaRPr lang="en-US" dirty="0">
              <a:cs typeface="Calibri"/>
            </a:endParaRPr>
          </a:p>
          <a:p>
            <a:endParaRPr lang="en-US" dirty="0"/>
          </a:p>
          <a:p>
            <a:r>
              <a:rPr lang="en-US" dirty="0"/>
              <a:t>On the third level, E1MN Local Teams include a school district or charter school, the VRS/SSB staff, and waiver staff that support the students in that district or charter school. </a:t>
            </a:r>
            <a:endParaRPr lang="en-US" dirty="0">
              <a:cs typeface="Calibri"/>
            </a:endParaRPr>
          </a:p>
          <a:p>
            <a:endParaRPr lang="en-US" dirty="0"/>
          </a:p>
          <a:p>
            <a:r>
              <a:rPr lang="en-US" dirty="0"/>
              <a:t>Finally, and most importantly, is the person level which is at the top of the pyramid. The work we do at the state, regional and local level to partner, all leads to the right people being at the table to support people with disabilities and for the right services to be provided to them.</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6FA47-9006-4E4E-8114-269C8C4A06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082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Cole</a:t>
            </a:r>
          </a:p>
          <a:p>
            <a:r>
              <a:rPr lang="en-US" dirty="0"/>
              <a:t>In 2024 we currently have two rounds of E1MN Regional Meetings scheduled. The first round will take place in February. We have divided the state into 6 regions. The regions and the dates are listed here. Note that these are all virtual and are scheduled from 2:00 to 4:00 p.m. Also note that after reviewing these regions and dates that we will show you a map of the regions. </a:t>
            </a:r>
            <a:endParaRPr lang="en-US" dirty="0">
              <a:cs typeface="Calibri"/>
            </a:endParaRPr>
          </a:p>
          <a:p>
            <a:endParaRPr lang="en-US" dirty="0"/>
          </a:p>
          <a:p>
            <a:r>
              <a:rPr lang="en-US" dirty="0"/>
              <a:t>Region 1 is Northern Minnesota. This meeting will take place on Tuesday, February 13. Northern Minnesota includes roughly 30 counties, 6 tribal nations, along with all of the school districts and VRS/SSB teams within those regions. </a:t>
            </a:r>
            <a:endParaRPr lang="en-US" dirty="0">
              <a:cs typeface="Calibri"/>
            </a:endParaRPr>
          </a:p>
          <a:p>
            <a:endParaRPr lang="en-US" dirty="0"/>
          </a:p>
          <a:p>
            <a:r>
              <a:rPr lang="en-US" dirty="0"/>
              <a:t>Region 2 is Central Minnesota and will take place on Wed. Feb. 14. This region includes 11 counties and 1 tribal nation. </a:t>
            </a:r>
            <a:endParaRPr lang="en-US" dirty="0">
              <a:cs typeface="Calibri" panose="020F0502020204030204"/>
            </a:endParaRPr>
          </a:p>
          <a:p>
            <a:endParaRPr lang="en-US" dirty="0"/>
          </a:p>
          <a:p>
            <a:r>
              <a:rPr lang="en-US" dirty="0"/>
              <a:t>Region 3 is Southern Minnesota and will take place Th. Feb. 15. This includes 38 counties and 3 tribal nations.</a:t>
            </a:r>
            <a:endParaRPr lang="en-US" dirty="0">
              <a:cs typeface="Calibri"/>
            </a:endParaRPr>
          </a:p>
          <a:p>
            <a:endParaRPr lang="en-US" dirty="0"/>
          </a:p>
          <a:p>
            <a:r>
              <a:rPr lang="en-US" dirty="0"/>
              <a:t>Region 4 is Hennepin, Carver Counties and will take place on Tue. Feb. 20. </a:t>
            </a:r>
            <a:endParaRPr lang="en-US" dirty="0">
              <a:cs typeface="Calibri"/>
            </a:endParaRPr>
          </a:p>
          <a:p>
            <a:endParaRPr lang="en-US" dirty="0"/>
          </a:p>
          <a:p>
            <a:r>
              <a:rPr lang="en-US" dirty="0"/>
              <a:t>Region 5 is Anoka and Ramsey Counties and will take place on Wed. Feb 21. </a:t>
            </a:r>
            <a:endParaRPr lang="en-US" dirty="0">
              <a:cs typeface="Calibri"/>
            </a:endParaRPr>
          </a:p>
          <a:p>
            <a:endParaRPr lang="en-US" dirty="0"/>
          </a:p>
          <a:p>
            <a:r>
              <a:rPr lang="en-US" dirty="0"/>
              <a:t>And finally, region 6 is Dakota, Scott and Washington Counties along with one tribal nation, and will take place Thursday, Feb. 22.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6FA47-9006-4E4E-8114-269C8C4A06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67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Cole</a:t>
            </a:r>
          </a:p>
          <a:p>
            <a:r>
              <a:rPr lang="en-US" dirty="0"/>
              <a:t>Here is a map that shows the regions that were described in the last slide. It is a map of Minnesota showing counties and tribal nations which has been color coded to show the regions of the state. North is in blue, Central is this orange area, South is pink. Then we have the 7 county metro divided into three as follows: Hennepin and Carver counties, Anoka and Ramsey counties, and then Washington, Dakota, and Scott counties.</a:t>
            </a:r>
            <a:endParaRPr lang="en-US">
              <a:cs typeface="Calibri"/>
            </a:endParaRPr>
          </a:p>
          <a:p>
            <a:endParaRPr lang="en-US" dirty="0"/>
          </a:p>
          <a:p>
            <a:r>
              <a:rPr lang="en-US" dirty="0"/>
              <a:t>When we send out the registration you will see the counties, tribal nations, and school districts that are included </a:t>
            </a:r>
            <a:r>
              <a:rPr lang="en-US"/>
              <a:t>in each region </a:t>
            </a:r>
            <a:r>
              <a:rPr lang="en-US" dirty="0"/>
              <a:t>listed out in text format to help people </a:t>
            </a:r>
            <a:r>
              <a:rPr lang="en-US"/>
              <a:t>identify</a:t>
            </a:r>
            <a:r>
              <a:rPr lang="en-US" dirty="0"/>
              <a:t> which regional meeting they should attend.</a:t>
            </a:r>
            <a:endParaRPr lang="en-US" dirty="0">
              <a:cs typeface="Calibri"/>
            </a:endParaRPr>
          </a:p>
        </p:txBody>
      </p:sp>
      <p:sp>
        <p:nvSpPr>
          <p:cNvPr id="4" name="Slide Number Placeholder 3"/>
          <p:cNvSpPr>
            <a:spLocks noGrp="1"/>
          </p:cNvSpPr>
          <p:nvPr>
            <p:ph type="sldNum" sz="quarter" idx="5"/>
          </p:nvPr>
        </p:nvSpPr>
        <p:spPr/>
        <p:txBody>
          <a:bodyPr/>
          <a:lstStyle/>
          <a:p>
            <a:fld id="{14B6FA47-9006-4E4E-8114-269C8C4A06EB}" type="slidenum">
              <a:rPr lang="en-US" smtClean="0"/>
              <a:t>12</a:t>
            </a:fld>
            <a:endParaRPr lang="en-US" dirty="0"/>
          </a:p>
        </p:txBody>
      </p:sp>
    </p:spTree>
    <p:extLst>
      <p:ext uri="{BB962C8B-B14F-4D97-AF65-F5344CB8AC3E}">
        <p14:creationId xmlns:p14="http://schemas.microsoft.com/office/powerpoint/2010/main" val="3250060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Cole</a:t>
            </a:r>
          </a:p>
          <a:p>
            <a:r>
              <a:rPr lang="en-US" dirty="0"/>
              <a:t>The second round of meetings will take place in April and May and here are the regions and dates for those. Again, all meetings will be scheduled from 2 to 4 pm. Region 1, which is Northern Minnesota, will be on Tuesday April 23rd; region 2, Central Minnesota, will be on Wednesday April 24th; region 3, Southern Minnesota, will be Thursday April 25th; region 4, Hennepin and Carver counties, will be on Tuesday April 30th; region 5, Anoka and Ramsey counties, will be on Wednesday May 1st; and finally region 6, Dakota Scott and Washington counties, will be on Thursday May 2nd. </a:t>
            </a:r>
          </a:p>
          <a:p>
            <a:endParaRPr lang="en-US" dirty="0"/>
          </a:p>
          <a:p>
            <a:r>
              <a:rPr lang="en-US" dirty="0"/>
              <a:t>This won’t be all…there will be more planned in the next school year, likely starting in October, and you will get advanced notice of those as well.</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6FA47-9006-4E4E-8114-269C8C4A06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49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Kara</a:t>
            </a:r>
          </a:p>
          <a:p>
            <a:endParaRPr lang="en-US" dirty="0">
              <a:cs typeface="Calibri"/>
            </a:endParaRPr>
          </a:p>
          <a:p>
            <a:r>
              <a:rPr lang="en-US" b="0" dirty="0">
                <a:cs typeface="Calibri"/>
              </a:rPr>
              <a:t>We encourage you as local leaders to attend and help in the formation of your local E1MN team. In this slide we list the possible school staff, VRS and SSB staff, as well as waiver staff we hope will attend these meetings. From the schools and districts, the roles include administrators, high school and age 18 to 22 transition program staff from both general and special education; IEP case managers and 504 coordinators; work coordinators; counselors; social workers; school nurses and others involved with supporting youth with disabilities. For VRS and SSB, the list includes managers, counselors, Pre-Employment Transition Services representatives and E1MN liaisons. Finally, for the waivers, the list includes supervisors and managers, waiver case managers and E1MN employment liaisons. </a:t>
            </a:r>
            <a:endParaRPr lang="en-US" b="0" dirty="0">
              <a:ea typeface="Calibri"/>
              <a:cs typeface="Calibri"/>
            </a:endParaRPr>
          </a:p>
        </p:txBody>
      </p:sp>
      <p:sp>
        <p:nvSpPr>
          <p:cNvPr id="4" name="Slide Number Placeholder 3"/>
          <p:cNvSpPr>
            <a:spLocks noGrp="1"/>
          </p:cNvSpPr>
          <p:nvPr>
            <p:ph type="sldNum" sz="quarter" idx="5"/>
          </p:nvPr>
        </p:nvSpPr>
        <p:spPr/>
        <p:txBody>
          <a:bodyPr/>
          <a:lstStyle/>
          <a:p>
            <a:fld id="{14B6FA47-9006-4E4E-8114-269C8C4A06EB}" type="slidenum">
              <a:rPr lang="en-US" smtClean="0"/>
              <a:t>14</a:t>
            </a:fld>
            <a:endParaRPr lang="en-US" dirty="0"/>
          </a:p>
        </p:txBody>
      </p:sp>
    </p:spTree>
    <p:extLst>
      <p:ext uri="{BB962C8B-B14F-4D97-AF65-F5344CB8AC3E}">
        <p14:creationId xmlns:p14="http://schemas.microsoft.com/office/powerpoint/2010/main" val="2497206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Kara</a:t>
            </a:r>
          </a:p>
          <a:p>
            <a:r>
              <a:rPr lang="en-US" b="0" dirty="0">
                <a:cs typeface="Calibri" panose="020F0502020204030204"/>
              </a:rPr>
              <a:t>So, to summarize the information you need to know about the E1MN regional meetings,</a:t>
            </a:r>
            <a:endParaRPr lang="en-US" b="0" dirty="0">
              <a:ea typeface="Calibri"/>
              <a:cs typeface="Calibri" panose="020F0502020204030204"/>
            </a:endParaRPr>
          </a:p>
          <a:p>
            <a:endParaRPr lang="en-US" b="0" dirty="0">
              <a:ea typeface="Calibri"/>
              <a:cs typeface="Calibri" panose="020F0502020204030204"/>
            </a:endParaRPr>
          </a:p>
          <a:p>
            <a:pPr marL="285750" indent="-285750">
              <a:buFont typeface="Arial"/>
              <a:buChar char="•"/>
            </a:pPr>
            <a:r>
              <a:rPr lang="en-US" b="0" dirty="0">
                <a:cs typeface="Calibri" panose="020F0502020204030204"/>
              </a:rPr>
              <a:t>All meetings will be virtual to make them easy to access for all participants throughout the state.</a:t>
            </a:r>
            <a:endParaRPr lang="en-US" b="0" dirty="0">
              <a:ea typeface="Calibri"/>
              <a:cs typeface="Calibri" panose="020F0502020204030204"/>
            </a:endParaRPr>
          </a:p>
          <a:p>
            <a:pPr marL="285750" indent="-285750">
              <a:buFont typeface="Arial"/>
              <a:buChar char="•"/>
            </a:pPr>
            <a:r>
              <a:rPr lang="en-US" b="0" dirty="0">
                <a:cs typeface="Calibri" panose="020F0502020204030204"/>
              </a:rPr>
              <a:t>Attendees include school and school district, VRS, SSB and county/tribal waiver staff.</a:t>
            </a:r>
            <a:endParaRPr lang="en-US" b="0" dirty="0">
              <a:ea typeface="Calibri"/>
              <a:cs typeface="Calibri" panose="020F0502020204030204"/>
            </a:endParaRPr>
          </a:p>
          <a:p>
            <a:pPr marL="285750" indent="-285750">
              <a:buFont typeface="Arial"/>
              <a:buChar char="•"/>
            </a:pPr>
            <a:r>
              <a:rPr lang="en-US" b="0" dirty="0">
                <a:cs typeface="Calibri" panose="020F0502020204030204"/>
              </a:rPr>
              <a:t>We will discuss specific topics at each of the regional meetings. At the first meeting in February we will review E1MN and Minnesota's Transition Framework. Additionally, we will discuss E1MN local team development. There is a new page on the Disability Hub website that reviews all of the roles that schools and districts, VRS/SSB and County/tribal waiver staff have in serving youth with disabilities. The webpage in linked in the slide and we encourage you to review it prior to the meeting.</a:t>
            </a:r>
            <a:endParaRPr lang="en-US" b="0" dirty="0">
              <a:ea typeface="Calibri"/>
              <a:cs typeface="Calibri" panose="020F0502020204030204"/>
            </a:endParaRPr>
          </a:p>
          <a:p>
            <a:pPr marL="285750" indent="-285750">
              <a:buFont typeface="Arial"/>
              <a:buChar char="•"/>
            </a:pPr>
            <a:r>
              <a:rPr lang="en-US" b="0" dirty="0">
                <a:cs typeface="Calibri" panose="020F0502020204030204"/>
              </a:rPr>
              <a:t>In the second meetings in April and May we will review youth outcome data across our agencies to allow local teams to identify and acknowledge their strengths as well as the disparities and plans to address them moving forward. We will also unveil an E1MN Local Team transition assessment for teams to complete. This assessment will allow teams to select and implement a Transition Framework Strategy for the 2024-25 school year.</a:t>
            </a:r>
            <a:endParaRPr lang="en-US" b="0" dirty="0">
              <a:ea typeface="Calibri"/>
              <a:cs typeface="Calibri" panose="020F0502020204030204"/>
            </a:endParaRPr>
          </a:p>
          <a:p>
            <a:endParaRPr lang="en-US" b="0" dirty="0">
              <a:ea typeface="Calibri"/>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6FA47-9006-4E4E-8114-269C8C4A06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176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Kara</a:t>
            </a:r>
          </a:p>
          <a:p>
            <a:r>
              <a:rPr lang="en-US" b="0" dirty="0"/>
              <a:t>As we mentioned at the beginning of this video, presentations were delivered to leaders in special education, counties and VR this past fall.</a:t>
            </a:r>
            <a:endParaRPr lang="en-US" b="0" dirty="0">
              <a:ea typeface="Calibri"/>
              <a:cs typeface="Calibri"/>
            </a:endParaRPr>
          </a:p>
          <a:p>
            <a:endParaRPr lang="en-US" b="0" dirty="0"/>
          </a:p>
          <a:p>
            <a:r>
              <a:rPr lang="en-US" b="0" dirty="0"/>
              <a:t>The E1MN team has assembled a list of all the Community Transition Interagency Committees, or CTICs, that are currently in operation and we identified 23 CTICs that meet across the state. CTIC leaders were invited to and participated in a meeting on November 15, 2023 to learn about the upcoming work and for us to get feedback from them. We hope CTICs can add E1MN to their meeting agendas to help support the work.</a:t>
            </a:r>
            <a:endParaRPr lang="en-US" b="0" dirty="0">
              <a:ea typeface="Calibri"/>
              <a:cs typeface="Calibri"/>
            </a:endParaRPr>
          </a:p>
          <a:p>
            <a:endParaRPr lang="en-US" b="0" dirty="0"/>
          </a:p>
          <a:p>
            <a:r>
              <a:rPr lang="en-US" b="0" dirty="0"/>
              <a:t>Finally, there will be broad communications coming out to all audiences in January 2024 through our agency listservs and communication channels, including information on how to register for the regional meetings. </a:t>
            </a:r>
            <a:endParaRPr lang="en-US" b="0"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6FA47-9006-4E4E-8114-269C8C4A06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897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Kara</a:t>
            </a:r>
          </a:p>
          <a:p>
            <a:endParaRPr lang="en-US" dirty="0">
              <a:cs typeface="Calibri"/>
            </a:endParaRPr>
          </a:p>
          <a:p>
            <a:r>
              <a:rPr lang="en-US" dirty="0">
                <a:cs typeface="Calibri"/>
              </a:rPr>
              <a:t>If you have any questions about E1MN or the upcoming regional meetings, please complete an E1MN request form, linked on this slide. </a:t>
            </a:r>
            <a:endParaRPr lang="en-US" dirty="0"/>
          </a:p>
          <a:p>
            <a:endParaRPr lang="en-US" dirty="0">
              <a:cs typeface="Calibri"/>
            </a:endParaRPr>
          </a:p>
          <a:p>
            <a:r>
              <a:rPr lang="en-US" dirty="0">
                <a:cs typeface="Calibri"/>
              </a:rPr>
              <a:t>Thank you all for watching and we look forward to seeing you at the regional meetings.</a:t>
            </a:r>
            <a:endParaRPr lang="en-US" dirty="0"/>
          </a:p>
        </p:txBody>
      </p:sp>
      <p:sp>
        <p:nvSpPr>
          <p:cNvPr id="4" name="Slide Number Placeholder 3"/>
          <p:cNvSpPr>
            <a:spLocks noGrp="1"/>
          </p:cNvSpPr>
          <p:nvPr>
            <p:ph type="sldNum" sz="quarter" idx="5"/>
          </p:nvPr>
        </p:nvSpPr>
        <p:spPr/>
        <p:txBody>
          <a:bodyPr/>
          <a:lstStyle/>
          <a:p>
            <a:fld id="{14B6FA47-9006-4E4E-8114-269C8C4A06EB}" type="slidenum">
              <a:rPr lang="en-US" smtClean="0"/>
              <a:t>17</a:t>
            </a:fld>
            <a:endParaRPr lang="en-US" dirty="0"/>
          </a:p>
        </p:txBody>
      </p:sp>
    </p:spTree>
    <p:extLst>
      <p:ext uri="{BB962C8B-B14F-4D97-AF65-F5344CB8AC3E}">
        <p14:creationId xmlns:p14="http://schemas.microsoft.com/office/powerpoint/2010/main" val="410564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Alyssa</a:t>
            </a:r>
          </a:p>
          <a:p>
            <a:r>
              <a:rPr lang="en-US" dirty="0">
                <a:cs typeface="Calibri"/>
              </a:rPr>
              <a:t>First, we will introduce ourselves, your state level E1MN Coordinators: </a:t>
            </a:r>
            <a:endParaRPr lang="en-US"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cs typeface="Calibri"/>
              </a:rPr>
              <a:t>Hi, I am Alyssa Klein from the Department of Employment and Economic Development or DEED</a:t>
            </a:r>
            <a:endParaRPr lang="en-US" sz="1200" b="0"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cs typeface="Calibri"/>
              </a:rPr>
              <a:t>I am Holly Sunderman from DEED as well</a:t>
            </a:r>
            <a:endParaRPr lang="en-US" dirty="0">
              <a:ea typeface="Calibri"/>
              <a:cs typeface="Calibri"/>
            </a:endParaRPr>
          </a:p>
          <a:p>
            <a:pPr marL="171450" indent="-171450">
              <a:buFont typeface="Arial" panose="020B0604020202020204" pitchFamily="34" charset="0"/>
              <a:buChar char="•"/>
            </a:pPr>
            <a:r>
              <a:rPr lang="en-US" dirty="0">
                <a:cs typeface="Calibri"/>
              </a:rPr>
              <a:t>I am Cole Sorensen, from the </a:t>
            </a:r>
            <a:r>
              <a:rPr lang="en-US" sz="1200" b="0" dirty="0"/>
              <a:t>Department of Human Services</a:t>
            </a:r>
            <a:r>
              <a:rPr lang="en-US" dirty="0"/>
              <a:t> </a:t>
            </a:r>
            <a:endParaRPr lang="en-US">
              <a:cs typeface="Calibri"/>
            </a:endParaRPr>
          </a:p>
          <a:p>
            <a:pPr marL="171450" indent="-171450">
              <a:buFont typeface="Arial" panose="020B0604020202020204" pitchFamily="34" charset="0"/>
              <a:buChar char="•"/>
              <a:defRPr/>
            </a:pPr>
            <a:r>
              <a:rPr lang="en-US" sz="1200" b="0" dirty="0">
                <a:ea typeface="Calibri"/>
                <a:cs typeface="Calibri"/>
              </a:rPr>
              <a:t>And </a:t>
            </a:r>
            <a:r>
              <a:rPr lang="en-US">
                <a:ea typeface="Calibri"/>
                <a:cs typeface="Calibri"/>
              </a:rPr>
              <a:t>I'm </a:t>
            </a:r>
            <a:r>
              <a:rPr lang="en-US" dirty="0">
                <a:cs typeface="Calibri"/>
              </a:rPr>
              <a:t>Kara Tempel from the </a:t>
            </a:r>
            <a:r>
              <a:rPr lang="en-US">
                <a:cs typeface="Calibri"/>
              </a:rPr>
              <a:t>Minnesota</a:t>
            </a:r>
            <a:r>
              <a:rPr lang="en-US" dirty="0">
                <a:cs typeface="Calibri"/>
              </a:rPr>
              <a:t> Department of Education</a:t>
            </a:r>
            <a:endParaRPr lang="en-US">
              <a:ea typeface="Calibri"/>
              <a:cs typeface="Calibri"/>
            </a:endParaRPr>
          </a:p>
          <a:p>
            <a:pPr marL="171450" indent="-171450">
              <a:buFont typeface="Arial" panose="020B0604020202020204" pitchFamily="34" charset="0"/>
              <a:buChar char="•"/>
            </a:pPr>
            <a:endParaRPr lang="en-US" sz="1200" b="0" dirty="0">
              <a:ea typeface="Calibri"/>
              <a:cs typeface="Calibri"/>
            </a:endParaRPr>
          </a:p>
        </p:txBody>
      </p:sp>
      <p:sp>
        <p:nvSpPr>
          <p:cNvPr id="4" name="Slide Number Placeholder 3"/>
          <p:cNvSpPr>
            <a:spLocks noGrp="1"/>
          </p:cNvSpPr>
          <p:nvPr>
            <p:ph type="sldNum" sz="quarter" idx="5"/>
          </p:nvPr>
        </p:nvSpPr>
        <p:spPr/>
        <p:txBody>
          <a:bodyPr/>
          <a:lstStyle/>
          <a:p>
            <a:fld id="{14B6FA47-9006-4E4E-8114-269C8C4A06EB}" type="slidenum">
              <a:rPr lang="en-US" smtClean="0"/>
              <a:t>1</a:t>
            </a:fld>
            <a:endParaRPr lang="en-US" dirty="0"/>
          </a:p>
        </p:txBody>
      </p:sp>
    </p:spTree>
    <p:extLst>
      <p:ext uri="{BB962C8B-B14F-4D97-AF65-F5344CB8AC3E}">
        <p14:creationId xmlns:p14="http://schemas.microsoft.com/office/powerpoint/2010/main" val="245089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Alyssa</a:t>
            </a:r>
          </a:p>
          <a:p>
            <a:r>
              <a:rPr lang="en-US" dirty="0"/>
              <a:t>Our agenda for this presentation is to go through some reminders about what E1MN and the MN Transition Framework are, and then give you more detail about the regional E1MN meetings that will be held in 2024. </a:t>
            </a:r>
          </a:p>
        </p:txBody>
      </p:sp>
      <p:sp>
        <p:nvSpPr>
          <p:cNvPr id="4" name="Slide Number Placeholder 3"/>
          <p:cNvSpPr>
            <a:spLocks noGrp="1"/>
          </p:cNvSpPr>
          <p:nvPr>
            <p:ph type="sldNum" sz="quarter" idx="5"/>
          </p:nvPr>
        </p:nvSpPr>
        <p:spPr/>
        <p:txBody>
          <a:bodyPr/>
          <a:lstStyle/>
          <a:p>
            <a:fld id="{14B6FA47-9006-4E4E-8114-269C8C4A06EB}" type="slidenum">
              <a:rPr lang="en-US" smtClean="0"/>
              <a:t>2</a:t>
            </a:fld>
            <a:endParaRPr lang="en-US" dirty="0"/>
          </a:p>
        </p:txBody>
      </p:sp>
    </p:spTree>
    <p:extLst>
      <p:ext uri="{BB962C8B-B14F-4D97-AF65-F5344CB8AC3E}">
        <p14:creationId xmlns:p14="http://schemas.microsoft.com/office/powerpoint/2010/main" val="79425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Alyssa</a:t>
            </a:r>
          </a:p>
          <a:p>
            <a:r>
              <a:rPr lang="en-US" dirty="0"/>
              <a:t>Let’s start with a review of E1MN and the MN Transition Framework</a:t>
            </a:r>
          </a:p>
        </p:txBody>
      </p:sp>
      <p:sp>
        <p:nvSpPr>
          <p:cNvPr id="4" name="Slide Number Placeholder 3"/>
          <p:cNvSpPr>
            <a:spLocks noGrp="1"/>
          </p:cNvSpPr>
          <p:nvPr>
            <p:ph type="sldNum" sz="quarter" idx="5"/>
          </p:nvPr>
        </p:nvSpPr>
        <p:spPr/>
        <p:txBody>
          <a:bodyPr/>
          <a:lstStyle/>
          <a:p>
            <a:fld id="{14B6FA47-9006-4E4E-8114-269C8C4A06EB}" type="slidenum">
              <a:rPr lang="en-US" smtClean="0"/>
              <a:t>3</a:t>
            </a:fld>
            <a:endParaRPr lang="en-US" dirty="0"/>
          </a:p>
        </p:txBody>
      </p:sp>
    </p:spTree>
    <p:extLst>
      <p:ext uri="{BB962C8B-B14F-4D97-AF65-F5344CB8AC3E}">
        <p14:creationId xmlns:p14="http://schemas.microsoft.com/office/powerpoint/2010/main" val="201231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Alyssa</a:t>
            </a:r>
          </a:p>
          <a:p>
            <a:r>
              <a:rPr lang="en-US" dirty="0"/>
              <a:t>In the fall of 2023 leaders from our 3 agencies, MDE, DHS, and DEED, presented on E1MN to special education administrators at the MDE Special Education Director’s Forum, to county supervisors at the MN Association of Social Services Administrators (or MACSSA) meeting, and to VR managers at a statewide VRS meeting. </a:t>
            </a:r>
          </a:p>
          <a:p>
            <a:endParaRPr lang="en-US" dirty="0"/>
          </a:p>
          <a:p>
            <a:r>
              <a:rPr lang="en-US" dirty="0"/>
              <a:t>On this slide we have the link to the Special Education Director’s forum recording. You can view that 20-minute presentation by going to 1 hour, 29 minutes and 40 seconds into the presentation. At this link you will also find the presentation slides by selecting “Info” from the menu at the lower right of the player window.</a:t>
            </a:r>
          </a:p>
          <a:p>
            <a:endParaRPr lang="en-US" dirty="0"/>
          </a:p>
          <a:p>
            <a:r>
              <a:rPr lang="en-US" dirty="0"/>
              <a:t>Because our leaders explained E1MN in that forum, we won’t go deep into it for today’s presentation, but we will have a few high-level reminders next. </a:t>
            </a:r>
          </a:p>
        </p:txBody>
      </p:sp>
      <p:sp>
        <p:nvSpPr>
          <p:cNvPr id="4" name="Slide Number Placeholder 3"/>
          <p:cNvSpPr>
            <a:spLocks noGrp="1"/>
          </p:cNvSpPr>
          <p:nvPr>
            <p:ph type="sldNum" sz="quarter" idx="5"/>
          </p:nvPr>
        </p:nvSpPr>
        <p:spPr/>
        <p:txBody>
          <a:bodyPr/>
          <a:lstStyle/>
          <a:p>
            <a:fld id="{14B6FA47-9006-4E4E-8114-269C8C4A06EB}" type="slidenum">
              <a:rPr lang="en-US" smtClean="0"/>
              <a:t>4</a:t>
            </a:fld>
            <a:endParaRPr lang="en-US" dirty="0"/>
          </a:p>
        </p:txBody>
      </p:sp>
    </p:spTree>
    <p:extLst>
      <p:ext uri="{BB962C8B-B14F-4D97-AF65-F5344CB8AC3E}">
        <p14:creationId xmlns:p14="http://schemas.microsoft.com/office/powerpoint/2010/main" val="43412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Alyssa</a:t>
            </a:r>
          </a:p>
          <a:p>
            <a:r>
              <a:rPr lang="en-US" dirty="0">
                <a:cs typeface="Calibri"/>
              </a:rPr>
              <a:t>So what is Employment First Minnesota or E1MN? E1MN is an unprecedented collaboration between our 3 state agencies, DHS, MDE, and DEED. </a:t>
            </a:r>
          </a:p>
          <a:p>
            <a:endParaRPr lang="en-US" dirty="0">
              <a:cs typeface="Calibri"/>
            </a:endParaRPr>
          </a:p>
          <a:p>
            <a:r>
              <a:rPr lang="en-US" dirty="0">
                <a:cs typeface="Calibri"/>
              </a:rPr>
              <a:t>Our mission is to work together to deliver a more seamless and timely support system for youth and adults with disabilities. We want people to get the services they need, when they need them. </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6FA47-9006-4E4E-8114-269C8C4A06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7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Alyssa</a:t>
            </a:r>
          </a:p>
          <a:p>
            <a:r>
              <a:rPr lang="en-US" dirty="0"/>
              <a:t>The Minnesota Transition Framework was created out of E1MN to set common goals across our agencies in serving ALL youth with disabilities across our system. The framework graphic has four concentric rings, with the youth in transition at the center, topics that support the transition to adulthood such as independent living and employment as the second ring, key elements like guiding principles and shared practices in the third ring, and then finally our goals are highlighted in the outer ring of this visual here. Those goals are to:</a:t>
            </a:r>
          </a:p>
          <a:p>
            <a:pPr marL="174625" indent="-174625">
              <a:lnSpc>
                <a:spcPts val="2400"/>
              </a:lnSpc>
              <a:spcBef>
                <a:spcPts val="1100"/>
              </a:spcBef>
              <a:buFont typeface="Arial" panose="020B0604020202020204" pitchFamily="34" charset="0"/>
              <a:buChar char="•"/>
            </a:pPr>
            <a:r>
              <a:rPr lang="en-US" sz="1200" b="0" dirty="0">
                <a:solidFill>
                  <a:schemeClr val="tx2"/>
                </a:solidFill>
              </a:rPr>
              <a:t>Align common values, systems and best practices</a:t>
            </a:r>
            <a:endParaRPr lang="en-US" sz="1200" b="0" dirty="0">
              <a:solidFill>
                <a:schemeClr val="tx2"/>
              </a:solidFill>
              <a:cs typeface="Calibri"/>
            </a:endParaRPr>
          </a:p>
          <a:p>
            <a:pPr marL="174625" indent="-174625">
              <a:lnSpc>
                <a:spcPts val="2400"/>
              </a:lnSpc>
              <a:spcBef>
                <a:spcPts val="1100"/>
              </a:spcBef>
              <a:buFont typeface="Arial" panose="020B0604020202020204" pitchFamily="34" charset="0"/>
              <a:buChar char="•"/>
            </a:pPr>
            <a:r>
              <a:rPr lang="en-US" sz="1200" b="0" dirty="0">
                <a:solidFill>
                  <a:schemeClr val="tx2"/>
                </a:solidFill>
              </a:rPr>
              <a:t>Facilitate coordination of services and supports</a:t>
            </a:r>
            <a:endParaRPr lang="en-US" sz="1200" b="0" dirty="0">
              <a:solidFill>
                <a:schemeClr val="tx2"/>
              </a:solidFill>
              <a:cs typeface="Calibri"/>
            </a:endParaRPr>
          </a:p>
          <a:p>
            <a:pPr marL="174625" indent="-174625">
              <a:lnSpc>
                <a:spcPts val="2400"/>
              </a:lnSpc>
              <a:spcBef>
                <a:spcPts val="1100"/>
              </a:spcBef>
              <a:buFont typeface="Arial" panose="020B0604020202020204" pitchFamily="34" charset="0"/>
              <a:buChar char="•"/>
            </a:pPr>
            <a:r>
              <a:rPr lang="en-US" sz="1200" b="0" dirty="0">
                <a:solidFill>
                  <a:schemeClr val="tx2"/>
                </a:solidFill>
              </a:rPr>
              <a:t>Promote collaborative partnerships with youth, families and professionals</a:t>
            </a:r>
            <a:endParaRPr lang="en-US" sz="1200" b="0" dirty="0">
              <a:solidFill>
                <a:schemeClr val="tx2"/>
              </a:solidFill>
              <a:cs typeface="Calibri"/>
            </a:endParaRPr>
          </a:p>
          <a:p>
            <a:pPr marL="174625" indent="-174625">
              <a:lnSpc>
                <a:spcPts val="2400"/>
              </a:lnSpc>
              <a:spcBef>
                <a:spcPts val="1100"/>
              </a:spcBef>
              <a:buFont typeface="Arial" panose="020B0604020202020204" pitchFamily="34" charset="0"/>
              <a:buChar char="•"/>
            </a:pPr>
            <a:r>
              <a:rPr lang="en-US" sz="1200" b="0" dirty="0">
                <a:solidFill>
                  <a:schemeClr val="tx2"/>
                </a:solidFill>
              </a:rPr>
              <a:t>Ensure consistent transition planning expectations for youth and families</a:t>
            </a:r>
            <a:endParaRPr lang="en-US" sz="1200" b="0" dirty="0">
              <a:solidFill>
                <a:schemeClr val="tx2"/>
              </a:solidFill>
              <a:cs typeface="Calibri"/>
            </a:endParaRPr>
          </a:p>
          <a:p>
            <a:pPr marL="0" indent="0">
              <a:lnSpc>
                <a:spcPts val="2400"/>
              </a:lnSpc>
              <a:spcBef>
                <a:spcPts val="1100"/>
              </a:spcBef>
              <a:buFont typeface="Arial" panose="020B0604020202020204" pitchFamily="34" charset="0"/>
              <a:buNone/>
            </a:pPr>
            <a:endParaRPr lang="en-US" sz="1200" b="0" dirty="0">
              <a:solidFill>
                <a:schemeClr val="tx2"/>
              </a:solidFill>
            </a:endParaRPr>
          </a:p>
          <a:p>
            <a:pPr>
              <a:lnSpc>
                <a:spcPts val="2400"/>
              </a:lnSpc>
              <a:spcBef>
                <a:spcPts val="1100"/>
              </a:spcBef>
            </a:pPr>
            <a:r>
              <a:rPr lang="en-US" sz="1200" b="0" dirty="0">
                <a:solidFill>
                  <a:schemeClr val="tx2"/>
                </a:solidFill>
              </a:rPr>
              <a:t>Another way to think about the framework is that it sets the “North Star” for all of us </a:t>
            </a:r>
            <a:r>
              <a:rPr lang="en-US" dirty="0">
                <a:solidFill>
                  <a:schemeClr val="tx2"/>
                </a:solidFill>
              </a:rPr>
              <a:t>to work</a:t>
            </a:r>
            <a:r>
              <a:rPr lang="en-US" sz="1200" b="0" dirty="0">
                <a:solidFill>
                  <a:schemeClr val="tx2"/>
                </a:solidFill>
              </a:rPr>
              <a:t> </a:t>
            </a:r>
            <a:r>
              <a:rPr lang="en-US" dirty="0">
                <a:solidFill>
                  <a:schemeClr val="tx2"/>
                </a:solidFill>
              </a:rPr>
              <a:t>towards</a:t>
            </a:r>
            <a:r>
              <a:rPr lang="en-US" sz="1200" b="0" dirty="0">
                <a:solidFill>
                  <a:schemeClr val="tx2"/>
                </a:solidFill>
              </a:rPr>
              <a:t>.</a:t>
            </a:r>
            <a:endParaRPr lang="en-US" sz="1200" b="0" dirty="0">
              <a:solidFill>
                <a:schemeClr val="tx2"/>
              </a:solidFill>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4B6FA47-9006-4E4E-8114-269C8C4A06EB}" type="slidenum">
              <a:rPr lang="en-US" smtClean="0"/>
              <a:t>6</a:t>
            </a:fld>
            <a:endParaRPr lang="en-US"/>
          </a:p>
        </p:txBody>
      </p:sp>
    </p:spTree>
    <p:extLst>
      <p:ext uri="{BB962C8B-B14F-4D97-AF65-F5344CB8AC3E}">
        <p14:creationId xmlns:p14="http://schemas.microsoft.com/office/powerpoint/2010/main" val="136040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Holly</a:t>
            </a:r>
          </a:p>
          <a:p>
            <a:r>
              <a:rPr lang="en-US" dirty="0">
                <a:cs typeface="Calibri"/>
              </a:rPr>
              <a:t>E1MN and the Transition Framework is all about how we collaborate. This slide reviews who the primary partners are in this work. </a:t>
            </a:r>
          </a:p>
          <a:p>
            <a:endParaRPr lang="en-US" dirty="0">
              <a:cs typeface="Calibri"/>
            </a:endParaRPr>
          </a:p>
          <a:p>
            <a:r>
              <a:rPr lang="en-US" dirty="0">
                <a:cs typeface="Calibri"/>
              </a:rPr>
              <a:t>Besides the most important people which are the youth and their family members, the following professionals need to be  partnering to make transition services most effective for our system. First, is School staff, which includes both special and general education staff. Next are Vocational Rehabilitation Staff, which includes those from Vocational Rehabilitation Services or VRS and State Services for the Blind or SSB. Next are waiver case managers from counties and tribal nations. Lastly are the service providers that we may contract with to deliver transition services. This slide has a graphic representing all these roles, with the youth in the center and each of the other roles surrounding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6FA47-9006-4E4E-8114-269C8C4A06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78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Holly</a:t>
            </a:r>
          </a:p>
          <a:p>
            <a:r>
              <a:rPr lang="en-US" dirty="0"/>
              <a:t>The 2023-24 school year is our first year in bringing school districts and charter schools fully into the E1MN effort. This year is about informing, educating and engaging leadership such as yourselves from education, counties and tribes and VR, as well as the staff that you supervise. </a:t>
            </a:r>
            <a:endParaRPr lang="en-US" dirty="0">
              <a:cs typeface="Calibri"/>
            </a:endParaRPr>
          </a:p>
          <a:p>
            <a:endParaRPr lang="en-US" dirty="0"/>
          </a:p>
          <a:p>
            <a:pPr marL="0" indent="0">
              <a:buFont typeface="Arial" panose="020B0604020202020204" pitchFamily="34" charset="0"/>
              <a:buNone/>
            </a:pPr>
            <a:r>
              <a:rPr lang="en-US" sz="1200" b="0" dirty="0">
                <a:solidFill>
                  <a:srgbClr val="000000"/>
                </a:solidFill>
              </a:rPr>
              <a:t>We are working to create and support an infrastructure for system-wide education and communication– </a:t>
            </a:r>
            <a:r>
              <a:rPr lang="en-US" sz="1200" b="0" i="0" u="none" dirty="0">
                <a:solidFill>
                  <a:srgbClr val="000000"/>
                </a:solidFill>
              </a:rPr>
              <a:t>this includes statewide Regional Meetings that will begin in February.</a:t>
            </a:r>
            <a:endParaRPr lang="en-US" sz="1200" b="0" i="0" u="none" dirty="0">
              <a:solidFill>
                <a:srgbClr val="000000"/>
              </a:solidFill>
              <a:effectLst/>
              <a:cs typeface="Calibri"/>
            </a:endParaRPr>
          </a:p>
          <a:p>
            <a:pPr marL="0" indent="0">
              <a:buFont typeface="Arial" panose="020B0604020202020204" pitchFamily="34" charset="0"/>
              <a:buNone/>
            </a:pPr>
            <a:endParaRPr lang="en-US" sz="1200" b="0" i="0" u="sng" dirty="0">
              <a:solidFill>
                <a:srgbClr val="000000"/>
              </a:solidFill>
              <a:effectLst/>
            </a:endParaRPr>
          </a:p>
          <a:p>
            <a:r>
              <a:rPr lang="en-US" sz="1200" b="0" dirty="0">
                <a:solidFill>
                  <a:srgbClr val="000000"/>
                </a:solidFill>
              </a:rPr>
              <a:t>The regional meetings are a way to coordinate across our agencies to bring together and share best practices for serving youth in transition.</a:t>
            </a:r>
            <a:r>
              <a:rPr lang="en-US" dirty="0">
                <a:solidFill>
                  <a:srgbClr val="000000"/>
                </a:solidFill>
              </a:rPr>
              <a:t> </a:t>
            </a:r>
            <a:endParaRPr lang="en-US" sz="1200" b="0" dirty="0">
              <a:solidFill>
                <a:srgbClr val="000000"/>
              </a:solidFill>
              <a:cs typeface="Calibri"/>
            </a:endParaRPr>
          </a:p>
          <a:p>
            <a:pPr marL="0" indent="0">
              <a:buFont typeface="Arial" panose="020B0604020202020204" pitchFamily="34" charset="0"/>
              <a:buNone/>
            </a:pPr>
            <a:endParaRPr lang="en-US" sz="1200" b="0" dirty="0">
              <a:solidFill>
                <a:srgbClr val="000000"/>
              </a:solidFill>
            </a:endParaRPr>
          </a:p>
          <a:p>
            <a:r>
              <a:rPr lang="en-US" sz="1200" b="0" dirty="0">
                <a:solidFill>
                  <a:srgbClr val="000000"/>
                </a:solidFill>
              </a:rPr>
              <a:t>We are asking you, as special education, county</a:t>
            </a:r>
            <a:r>
              <a:rPr lang="en-US" dirty="0">
                <a:solidFill>
                  <a:srgbClr val="000000"/>
                </a:solidFill>
              </a:rPr>
              <a:t> and tribal nations,</a:t>
            </a:r>
            <a:r>
              <a:rPr lang="en-US" sz="1200" b="0" dirty="0">
                <a:solidFill>
                  <a:srgbClr val="000000"/>
                </a:solidFill>
              </a:rPr>
              <a:t> and VR leaders to recognize and embrace your role in driving the system change we want to make through E1MN. We ask that you partner</a:t>
            </a:r>
            <a:r>
              <a:rPr lang="en-US" dirty="0">
                <a:solidFill>
                  <a:srgbClr val="000000"/>
                </a:solidFill>
              </a:rPr>
              <a:t> and coordinate</a:t>
            </a:r>
            <a:r>
              <a:rPr lang="en-US" sz="1200" b="0" dirty="0">
                <a:solidFill>
                  <a:srgbClr val="000000"/>
                </a:solidFill>
              </a:rPr>
              <a:t> with your leadership counterparts at schools, counties and tribes, and VRS/SSB …That you message information about E1MN and the MN Transition Framework to your staff and ask that they participate in the</a:t>
            </a:r>
            <a:r>
              <a:rPr lang="en-US" dirty="0">
                <a:solidFill>
                  <a:srgbClr val="000000"/>
                </a:solidFill>
              </a:rPr>
              <a:t> upcoming</a:t>
            </a:r>
            <a:r>
              <a:rPr lang="en-US" sz="1200" b="0" dirty="0">
                <a:solidFill>
                  <a:srgbClr val="000000"/>
                </a:solidFill>
              </a:rPr>
              <a:t> regional meetings…and that you seek support if/when you need it!</a:t>
            </a:r>
            <a:endParaRPr lang="en-US" sz="1200" b="0" dirty="0">
              <a:solidFill>
                <a:srgbClr val="000000"/>
              </a:solidFill>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14B6FA47-9006-4E4E-8114-269C8C4A06EB}" type="slidenum">
              <a:rPr lang="en-US" smtClean="0"/>
              <a:t>8</a:t>
            </a:fld>
            <a:endParaRPr lang="en-US" dirty="0"/>
          </a:p>
        </p:txBody>
      </p:sp>
    </p:spTree>
    <p:extLst>
      <p:ext uri="{BB962C8B-B14F-4D97-AF65-F5344CB8AC3E}">
        <p14:creationId xmlns:p14="http://schemas.microsoft.com/office/powerpoint/2010/main" val="751520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F96C76-FBC4-F64C-86A8-03961370E9A0}"/>
              </a:ext>
              <a:ext uri="{C183D7F6-B498-43B3-948B-1728B52AA6E4}">
                <adec:decorative xmlns:adec="http://schemas.microsoft.com/office/drawing/2017/decorative" val="1"/>
              </a:ext>
            </a:extLst>
          </p:cNvPr>
          <p:cNvSpPr/>
          <p:nvPr userDrawn="1"/>
        </p:nvSpPr>
        <p:spPr>
          <a:xfrm>
            <a:off x="0" y="602"/>
            <a:ext cx="12192000" cy="6032517"/>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362B78-2139-0E45-A376-2AC65FA1A9F6}"/>
              </a:ext>
            </a:extLst>
          </p:cNvPr>
          <p:cNvSpPr>
            <a:spLocks noGrp="1"/>
          </p:cNvSpPr>
          <p:nvPr>
            <p:ph type="ctrTitle"/>
          </p:nvPr>
        </p:nvSpPr>
        <p:spPr>
          <a:xfrm>
            <a:off x="6844138" y="3153977"/>
            <a:ext cx="4867572" cy="2387600"/>
          </a:xfrm>
        </p:spPr>
        <p:txBody>
          <a:bodyPr lIns="0" rIns="0" anchor="t">
            <a:noAutofit/>
          </a:bodyPr>
          <a:lstStyle>
            <a:lvl1pPr algn="l">
              <a:lnSpc>
                <a:spcPts val="3800"/>
              </a:lnSpc>
              <a:defRPr sz="3500" b="1" cap="none" baseline="0">
                <a:solidFill>
                  <a:schemeClr val="tx1"/>
                </a:solidFill>
                <a:latin typeface="+mn-lt"/>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3F4B8229-C60E-9F4A-BE4D-7D06DED4538F}"/>
              </a:ext>
              <a:ext uri="{C183D7F6-B498-43B3-948B-1728B52AA6E4}">
                <adec:decorative xmlns:adec="http://schemas.microsoft.com/office/drawing/2017/decorative" val="1"/>
              </a:ext>
            </a:extLst>
          </p:cNvPr>
          <p:cNvCxnSpPr/>
          <p:nvPr userDrawn="1"/>
        </p:nvCxnSpPr>
        <p:spPr>
          <a:xfrm>
            <a:off x="0" y="6019875"/>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E1MN visual mark">
            <a:extLst>
              <a:ext uri="{FF2B5EF4-FFF2-40B4-BE49-F238E27FC236}">
                <a16:creationId xmlns:a16="http://schemas.microsoft.com/office/drawing/2014/main" id="{A064050F-30CB-CC44-A213-8DB731A5D63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722065" y="190295"/>
            <a:ext cx="2224278" cy="2347849"/>
          </a:xfrm>
          <a:prstGeom prst="rect">
            <a:avLst/>
          </a:prstGeom>
        </p:spPr>
      </p:pic>
    </p:spTree>
    <p:extLst>
      <p:ext uri="{BB962C8B-B14F-4D97-AF65-F5344CB8AC3E}">
        <p14:creationId xmlns:p14="http://schemas.microsoft.com/office/powerpoint/2010/main" val="305333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EDFE-24B7-1646-8978-DE78EB1BB93D}"/>
              </a:ext>
            </a:extLst>
          </p:cNvPr>
          <p:cNvSpPr>
            <a:spLocks noGrp="1"/>
          </p:cNvSpPr>
          <p:nvPr>
            <p:ph type="title"/>
          </p:nvPr>
        </p:nvSpPr>
        <p:spPr>
          <a:xfrm>
            <a:off x="914400" y="796034"/>
            <a:ext cx="8339328" cy="886461"/>
          </a:xfrm>
        </p:spPr>
        <p:txBody>
          <a:bodyPr lIns="0" tIns="0" rIns="0" bIns="0" anchor="t" anchorCtr="0">
            <a:noAutofit/>
          </a:bodyPr>
          <a:lstStyle>
            <a:lvl1pPr>
              <a:lnSpc>
                <a:spcPts val="3600"/>
              </a:lnSpc>
              <a:defRPr sz="3300" b="1">
                <a:solidFill>
                  <a:schemeClr val="tx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EBAF6F10-C3DB-1442-ADA9-5DFC54770E0E}"/>
              </a:ext>
            </a:extLst>
          </p:cNvPr>
          <p:cNvSpPr>
            <a:spLocks noGrp="1"/>
          </p:cNvSpPr>
          <p:nvPr>
            <p:ph type="body" idx="1"/>
          </p:nvPr>
        </p:nvSpPr>
        <p:spPr>
          <a:xfrm>
            <a:off x="914400" y="1510327"/>
            <a:ext cx="5181600" cy="3779001"/>
          </a:xfrm>
        </p:spPr>
        <p:txBody>
          <a:bodyPr lIns="0" tIns="0" rIns="0" bIns="0">
            <a:noAutofit/>
          </a:bodyPr>
          <a:lstStyle>
            <a:lvl1pPr marL="0" indent="0">
              <a:lnSpc>
                <a:spcPts val="3000"/>
              </a:lnSpc>
              <a:spcBef>
                <a:spcPts val="1000"/>
              </a:spcBef>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7C1CA6E5-AAA4-294D-8A74-72B248A5C674}"/>
              </a:ext>
              <a:ext uri="{C183D7F6-B498-43B3-948B-1728B52AA6E4}">
                <adec:decorative xmlns:adec="http://schemas.microsoft.com/office/drawing/2017/decorative" val="1"/>
              </a:ext>
            </a:extLst>
          </p:cNvPr>
          <p:cNvCxnSpPr/>
          <p:nvPr userDrawn="1"/>
        </p:nvCxnSpPr>
        <p:spPr>
          <a:xfrm>
            <a:off x="0" y="603312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0A321503-A880-F64D-8B4F-5C58EA9F0B2A}"/>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spTree>
    <p:extLst>
      <p:ext uri="{BB962C8B-B14F-4D97-AF65-F5344CB8AC3E}">
        <p14:creationId xmlns:p14="http://schemas.microsoft.com/office/powerpoint/2010/main" val="278383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ne Line Title and Subhead_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457BF8-2522-CF40-AE47-77612CD9D4FE}"/>
              </a:ext>
              <a:ext uri="{C183D7F6-B498-43B3-948B-1728B52AA6E4}">
                <adec:decorative xmlns:adec="http://schemas.microsoft.com/office/drawing/2017/decorative" val="1"/>
              </a:ext>
            </a:extLst>
          </p:cNvPr>
          <p:cNvSpPr/>
          <p:nvPr userDrawn="1"/>
        </p:nvSpPr>
        <p:spPr>
          <a:xfrm>
            <a:off x="0" y="602"/>
            <a:ext cx="12192000" cy="6032517"/>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C62D272-9A07-7C40-A9A5-7F0E7D0EF9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722065" y="190295"/>
            <a:ext cx="2224278" cy="2347849"/>
          </a:xfrm>
          <a:prstGeom prst="rect">
            <a:avLst/>
          </a:prstGeom>
        </p:spPr>
      </p:pic>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93348"/>
            <a:ext cx="8686800" cy="447933"/>
          </a:xfrm>
        </p:spPr>
        <p:txBody>
          <a:bodyPr lIns="0" tIns="0" rIns="0" bIns="0" anchor="t" anchorCtr="0">
            <a:noAutofit/>
          </a:bodyPr>
          <a:lstStyle>
            <a:lvl1pPr>
              <a:lnSpc>
                <a:spcPts val="3700"/>
              </a:lnSpc>
              <a:defRPr sz="3300" b="1">
                <a:solidFill>
                  <a:schemeClr val="tx2"/>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1421064"/>
            <a:ext cx="8686800" cy="4142793"/>
          </a:xfrm>
        </p:spPr>
        <p:txBody>
          <a:bodyPr lIns="0" tIns="0" rIns="0" bIns="0">
            <a:noAutofit/>
          </a:bodyPr>
          <a:lstStyle>
            <a:lvl1pPr marL="0" indent="0">
              <a:lnSpc>
                <a:spcPts val="2300"/>
              </a:lnSpc>
              <a:spcBef>
                <a:spcPts val="1200"/>
              </a:spcBef>
              <a:buFontTx/>
              <a:buNone/>
              <a:defRPr sz="1700" b="1">
                <a:solidFill>
                  <a:schemeClr val="tx2"/>
                </a:solidFill>
              </a:defRPr>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7" name="Straight Connector 6">
            <a:extLst>
              <a:ext uri="{FF2B5EF4-FFF2-40B4-BE49-F238E27FC236}">
                <a16:creationId xmlns:a16="http://schemas.microsoft.com/office/drawing/2014/main" id="{F377F36D-EEED-1748-8440-C4039EB1A0BA}"/>
              </a:ext>
              <a:ext uri="{C183D7F6-B498-43B3-948B-1728B52AA6E4}">
                <adec:decorative xmlns:adec="http://schemas.microsoft.com/office/drawing/2017/decorative" val="1"/>
              </a:ext>
            </a:extLst>
          </p:cNvPr>
          <p:cNvCxnSpPr/>
          <p:nvPr userDrawn="1"/>
        </p:nvCxnSpPr>
        <p:spPr>
          <a:xfrm>
            <a:off x="0" y="603312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329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rge tex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B1FF02-9FFF-B64E-BA3E-C05E7670F933}"/>
              </a:ext>
              <a:ext uri="{C183D7F6-B498-43B3-948B-1728B52AA6E4}">
                <adec:decorative xmlns:adec="http://schemas.microsoft.com/office/drawing/2017/decorative" val="1"/>
              </a:ext>
            </a:extLst>
          </p:cNvPr>
          <p:cNvSpPr/>
          <p:nvPr userDrawn="1"/>
        </p:nvSpPr>
        <p:spPr>
          <a:xfrm>
            <a:off x="0" y="602"/>
            <a:ext cx="12192000" cy="6032517"/>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1150233"/>
            <a:ext cx="8387861" cy="543086"/>
          </a:xfrm>
        </p:spPr>
        <p:txBody>
          <a:bodyPr lIns="0" tIns="0" rIns="0" bIns="0" anchor="t" anchorCtr="0">
            <a:noAutofit/>
          </a:bodyPr>
          <a:lstStyle>
            <a:lvl1pPr>
              <a:lnSpc>
                <a:spcPts val="3700"/>
              </a:lnSpc>
              <a:defRPr sz="3300" b="1">
                <a:solidFill>
                  <a:schemeClr val="tx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1874664"/>
            <a:ext cx="8732973" cy="4160380"/>
          </a:xfrm>
        </p:spPr>
        <p:txBody>
          <a:bodyPr lIns="0" tIns="0" rIns="0" bIns="0">
            <a:noAutofit/>
          </a:bodyPr>
          <a:lstStyle>
            <a:lvl1pPr marL="0" indent="0">
              <a:lnSpc>
                <a:spcPts val="4100"/>
              </a:lnSpc>
              <a:spcBef>
                <a:spcPts val="1200"/>
              </a:spcBef>
              <a:buFontTx/>
              <a:buNone/>
              <a:defRPr sz="3300" b="0">
                <a:solidFill>
                  <a:schemeClr val="tx1"/>
                </a:solidFill>
              </a:defRPr>
            </a:lvl1pPr>
            <a:lvl2pPr marL="177800" indent="-177800">
              <a:lnSpc>
                <a:spcPts val="2300"/>
              </a:lnSpc>
              <a:spcBef>
                <a:spcPts val="1400"/>
              </a:spcBef>
              <a:tabLst/>
              <a:defRPr sz="1700" b="1">
                <a:solidFill>
                  <a:schemeClr val="tx1"/>
                </a:solidFill>
              </a:defRPr>
            </a:lvl2pPr>
            <a:lvl3pPr marL="177800" indent="0">
              <a:lnSpc>
                <a:spcPts val="2300"/>
              </a:lnSpc>
              <a:spcBef>
                <a:spcPts val="0"/>
              </a:spcBef>
              <a:buFontTx/>
              <a:buNone/>
              <a:tabLst/>
              <a:defRPr sz="1700">
                <a:solidFill>
                  <a:schemeClr val="tx1"/>
                </a:solidFill>
              </a:defRPr>
            </a:lvl3pPr>
            <a:lvl4pPr marL="406400" indent="-177800">
              <a:buFont typeface="System Font Regular"/>
              <a:buChar char="–"/>
              <a:tabLst/>
              <a:defRPr sz="1700">
                <a:solidFill>
                  <a:schemeClr val="tx1"/>
                </a:solidFill>
              </a:defRPr>
            </a:lvl4pPr>
            <a:lvl5pPr marL="574675" indent="-177800">
              <a:tabLst/>
              <a:defRPr sz="17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7" name="Straight Connector 6">
            <a:extLst>
              <a:ext uri="{FF2B5EF4-FFF2-40B4-BE49-F238E27FC236}">
                <a16:creationId xmlns:a16="http://schemas.microsoft.com/office/drawing/2014/main" id="{F377F36D-EEED-1748-8440-C4039EB1A0BA}"/>
              </a:ext>
              <a:ext uri="{C183D7F6-B498-43B3-948B-1728B52AA6E4}">
                <adec:decorative xmlns:adec="http://schemas.microsoft.com/office/drawing/2017/decorative" val="1"/>
              </a:ext>
            </a:extLst>
          </p:cNvPr>
          <p:cNvCxnSpPr/>
          <p:nvPr userDrawn="1"/>
        </p:nvCxnSpPr>
        <p:spPr>
          <a:xfrm>
            <a:off x="0" y="603312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D56A102-F920-1843-89FE-B0664C9AB41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722065" y="190295"/>
            <a:ext cx="2224278" cy="2347849"/>
          </a:xfrm>
          <a:prstGeom prst="rect">
            <a:avLst/>
          </a:prstGeom>
        </p:spPr>
      </p:pic>
    </p:spTree>
    <p:extLst>
      <p:ext uri="{BB962C8B-B14F-4D97-AF65-F5344CB8AC3E}">
        <p14:creationId xmlns:p14="http://schemas.microsoft.com/office/powerpoint/2010/main" val="184025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081576-8A83-B64B-BC46-53254845ADA6}"/>
              </a:ext>
              <a:ext uri="{C183D7F6-B498-43B3-948B-1728B52AA6E4}">
                <adec:decorative xmlns:adec="http://schemas.microsoft.com/office/drawing/2017/decorative" val="1"/>
              </a:ext>
            </a:extLst>
          </p:cNvPr>
          <p:cNvSpPr/>
          <p:nvPr userDrawn="1"/>
        </p:nvSpPr>
        <p:spPr>
          <a:xfrm>
            <a:off x="0" y="602"/>
            <a:ext cx="12192000" cy="6032517"/>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E1MN visual mark">
            <a:extLst>
              <a:ext uri="{FF2B5EF4-FFF2-40B4-BE49-F238E27FC236}">
                <a16:creationId xmlns:a16="http://schemas.microsoft.com/office/drawing/2014/main" id="{33A9A746-CF72-284B-8997-FBD12B369FA6}"/>
              </a:ext>
            </a:extLst>
          </p:cNvPr>
          <p:cNvPicPr>
            <a:picLocks noChangeAspect="1"/>
          </p:cNvPicPr>
          <p:nvPr userDrawn="1"/>
        </p:nvPicPr>
        <p:blipFill>
          <a:blip r:embed="rId2"/>
          <a:stretch>
            <a:fillRect/>
          </a:stretch>
        </p:blipFill>
        <p:spPr>
          <a:xfrm>
            <a:off x="861632" y="716012"/>
            <a:ext cx="3904488" cy="4121404"/>
          </a:xfrm>
          <a:prstGeom prst="rect">
            <a:avLst/>
          </a:prstGeom>
        </p:spPr>
      </p:pic>
      <p:sp>
        <p:nvSpPr>
          <p:cNvPr id="2" name="Title 1">
            <a:extLst>
              <a:ext uri="{FF2B5EF4-FFF2-40B4-BE49-F238E27FC236}">
                <a16:creationId xmlns:a16="http://schemas.microsoft.com/office/drawing/2014/main" id="{02362B78-2139-0E45-A376-2AC65FA1A9F6}"/>
              </a:ext>
            </a:extLst>
          </p:cNvPr>
          <p:cNvSpPr>
            <a:spLocks noGrp="1"/>
          </p:cNvSpPr>
          <p:nvPr>
            <p:ph type="ctrTitle" hasCustomPrompt="1"/>
          </p:nvPr>
        </p:nvSpPr>
        <p:spPr>
          <a:xfrm>
            <a:off x="5252224" y="1601498"/>
            <a:ext cx="6536764" cy="3264623"/>
          </a:xfrm>
        </p:spPr>
        <p:txBody>
          <a:bodyPr lIns="0" tIns="91440" rIns="0" bIns="91440" anchor="t">
            <a:noAutofit/>
          </a:bodyPr>
          <a:lstStyle>
            <a:lvl1pPr algn="l">
              <a:lnSpc>
                <a:spcPts val="6300"/>
              </a:lnSpc>
              <a:defRPr sz="6600" b="1" cap="all" baseline="0">
                <a:solidFill>
                  <a:schemeClr val="tx1"/>
                </a:solidFill>
                <a:latin typeface="+mn-lt"/>
              </a:defRPr>
            </a:lvl1pPr>
          </a:lstStyle>
          <a:p>
            <a:r>
              <a:rPr lang="en-US" dirty="0"/>
              <a:t>DHS-DSD + </a:t>
            </a:r>
            <a:br>
              <a:rPr lang="en-US" dirty="0"/>
            </a:br>
            <a:r>
              <a:rPr lang="en-US" dirty="0"/>
              <a:t>MDE +</a:t>
            </a:r>
            <a:br>
              <a:rPr lang="en-US" dirty="0"/>
            </a:br>
            <a:r>
              <a:rPr lang="en-US" dirty="0"/>
              <a:t>DEED-VRS/SSB</a:t>
            </a:r>
          </a:p>
        </p:txBody>
      </p:sp>
      <p:sp>
        <p:nvSpPr>
          <p:cNvPr id="3" name="Subtitle 2">
            <a:extLst>
              <a:ext uri="{FF2B5EF4-FFF2-40B4-BE49-F238E27FC236}">
                <a16:creationId xmlns:a16="http://schemas.microsoft.com/office/drawing/2014/main" id="{6C11B058-A814-0646-AFAF-EAC382D9545B}"/>
              </a:ext>
            </a:extLst>
          </p:cNvPr>
          <p:cNvSpPr>
            <a:spLocks noGrp="1"/>
          </p:cNvSpPr>
          <p:nvPr>
            <p:ph type="subTitle" idx="1" hasCustomPrompt="1"/>
          </p:nvPr>
        </p:nvSpPr>
        <p:spPr>
          <a:xfrm>
            <a:off x="5260691" y="4346897"/>
            <a:ext cx="5932826" cy="1056924"/>
          </a:xfrm>
        </p:spPr>
        <p:txBody>
          <a:bodyPr lIns="0" rIns="0">
            <a:noAutofit/>
          </a:bodyPr>
          <a:lstStyle>
            <a:lvl1pPr marL="0" indent="0" algn="l">
              <a:lnSpc>
                <a:spcPts val="2200"/>
              </a:lnSpc>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State-Agency Partnership Advancing Employment First</a:t>
            </a:r>
          </a:p>
        </p:txBody>
      </p:sp>
      <p:cxnSp>
        <p:nvCxnSpPr>
          <p:cNvPr id="8" name="Straight Connector 7">
            <a:extLst>
              <a:ext uri="{FF2B5EF4-FFF2-40B4-BE49-F238E27FC236}">
                <a16:creationId xmlns:a16="http://schemas.microsoft.com/office/drawing/2014/main" id="{0A9EE719-94C1-AB4F-AF0C-9EF90744AB67}"/>
              </a:ext>
              <a:ext uri="{C183D7F6-B498-43B3-948B-1728B52AA6E4}">
                <adec:decorative xmlns:adec="http://schemas.microsoft.com/office/drawing/2017/decorative" val="1"/>
              </a:ext>
            </a:extLst>
          </p:cNvPr>
          <p:cNvCxnSpPr>
            <a:cxnSpLocks/>
          </p:cNvCxnSpPr>
          <p:nvPr userDrawn="1"/>
        </p:nvCxnSpPr>
        <p:spPr>
          <a:xfrm>
            <a:off x="0" y="6019875"/>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16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Line 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5E6A10-3EB7-184B-99A7-88F3BBE90EF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722065" y="190295"/>
            <a:ext cx="2224278" cy="2347849"/>
          </a:xfrm>
          <a:prstGeom prst="rect">
            <a:avLst/>
          </a:prstGeom>
        </p:spPr>
      </p:pic>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502161" cy="724430"/>
          </a:xfrm>
        </p:spPr>
        <p:txBody>
          <a:bodyPr lIns="0" tIns="0" rIns="0" bIns="0" anchor="t" anchorCtr="0">
            <a:noAutofit/>
          </a:bodyPr>
          <a:lstStyle>
            <a:lvl1pPr>
              <a:lnSpc>
                <a:spcPts val="3700"/>
              </a:lnSpc>
              <a:defRPr sz="33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1916725"/>
            <a:ext cx="8502161" cy="3779013"/>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8" name="Straight Connector 7">
            <a:extLst>
              <a:ext uri="{FF2B5EF4-FFF2-40B4-BE49-F238E27FC236}">
                <a16:creationId xmlns:a16="http://schemas.microsoft.com/office/drawing/2014/main" id="{DB7ED722-5348-DC46-8A1F-A5B109434440}"/>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54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Line Title and Content_no E1M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502161" cy="724430"/>
          </a:xfrm>
        </p:spPr>
        <p:txBody>
          <a:bodyPr lIns="0" tIns="0" rIns="0" bIns="0" anchor="t" anchorCtr="0">
            <a:noAutofit/>
          </a:bodyPr>
          <a:lstStyle>
            <a:lvl1pPr>
              <a:lnSpc>
                <a:spcPts val="3700"/>
              </a:lnSpc>
              <a:defRPr sz="33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1916725"/>
            <a:ext cx="8502161" cy="3779013"/>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8" name="Straight Connector 7">
            <a:extLst>
              <a:ext uri="{FF2B5EF4-FFF2-40B4-BE49-F238E27FC236}">
                <a16:creationId xmlns:a16="http://schemas.microsoft.com/office/drawing/2014/main" id="{DB7ED722-5348-DC46-8A1F-A5B109434440}"/>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39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YIT Section brea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9F3702-A5BD-E1FD-E6C5-E42DE18A8171}"/>
              </a:ext>
              <a:ext uri="{C183D7F6-B498-43B3-948B-1728B52AA6E4}">
                <adec:decorative xmlns:adec="http://schemas.microsoft.com/office/drawing/2017/decorative" val="1"/>
              </a:ext>
            </a:extLst>
          </p:cNvPr>
          <p:cNvSpPr/>
          <p:nvPr userDrawn="1"/>
        </p:nvSpPr>
        <p:spPr>
          <a:xfrm>
            <a:off x="0" y="1"/>
            <a:ext cx="6389225" cy="6007606"/>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183E885-F8D9-F313-05F8-0513928EBBE4}"/>
              </a:ext>
              <a:ext uri="{C183D7F6-B498-43B3-948B-1728B52AA6E4}">
                <adec:decorative xmlns:adec="http://schemas.microsoft.com/office/drawing/2017/decorative" val="1"/>
              </a:ext>
            </a:extLst>
          </p:cNvPr>
          <p:cNvSpPr/>
          <p:nvPr userDrawn="1"/>
        </p:nvSpPr>
        <p:spPr>
          <a:xfrm flipV="1">
            <a:off x="0" y="-2"/>
            <a:ext cx="420624" cy="6007608"/>
          </a:xfrm>
          <a:prstGeom prst="rect">
            <a:avLst/>
          </a:prstGeom>
          <a:gradFill>
            <a:gsLst>
              <a:gs pos="0">
                <a:schemeClr val="accent2"/>
              </a:gs>
              <a:gs pos="50000">
                <a:schemeClr val="accent3"/>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1449002"/>
            <a:ext cx="5181599" cy="1695170"/>
          </a:xfrm>
        </p:spPr>
        <p:txBody>
          <a:bodyPr lIns="0" tIns="0" rIns="0" bIns="0" anchor="t" anchorCtr="0">
            <a:noAutofit/>
          </a:bodyPr>
          <a:lstStyle>
            <a:lvl1pPr>
              <a:lnSpc>
                <a:spcPts val="3700"/>
              </a:lnSpc>
              <a:defRPr sz="33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3135089"/>
            <a:ext cx="5181599" cy="2560649"/>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8" name="Straight Connector 7">
            <a:extLst>
              <a:ext uri="{FF2B5EF4-FFF2-40B4-BE49-F238E27FC236}">
                <a16:creationId xmlns:a16="http://schemas.microsoft.com/office/drawing/2014/main" id="{DB7ED722-5348-DC46-8A1F-A5B109434440}"/>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36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ne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387861" cy="724430"/>
          </a:xfrm>
        </p:spPr>
        <p:txBody>
          <a:bodyPr lIns="0" tIns="0" rIns="0" bIns="0" anchor="t" anchorCtr="0">
            <a:noAutofit/>
          </a:bodyPr>
          <a:lstStyle>
            <a:lvl1pPr>
              <a:lnSpc>
                <a:spcPts val="3700"/>
              </a:lnSpc>
              <a:defRPr sz="3300" b="1">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1450732"/>
            <a:ext cx="8387861" cy="4209839"/>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7" name="Straight Connector 6">
            <a:extLst>
              <a:ext uri="{FF2B5EF4-FFF2-40B4-BE49-F238E27FC236}">
                <a16:creationId xmlns:a16="http://schemas.microsoft.com/office/drawing/2014/main" id="{F377F36D-EEED-1748-8440-C4039EB1A0BA}"/>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4EDAA05-4951-7A4D-955D-3FBC73A0E7E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722065" y="190295"/>
            <a:ext cx="2224278" cy="2347849"/>
          </a:xfrm>
          <a:prstGeom prst="rect">
            <a:avLst/>
          </a:prstGeom>
        </p:spPr>
      </p:pic>
    </p:spTree>
    <p:extLst>
      <p:ext uri="{BB962C8B-B14F-4D97-AF65-F5344CB8AC3E}">
        <p14:creationId xmlns:p14="http://schemas.microsoft.com/office/powerpoint/2010/main" val="19740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1MN Adult - One Lin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04532B-21C0-DA46-BFB1-733ADBCC1023}"/>
              </a:ext>
            </a:extLst>
          </p:cNvPr>
          <p:cNvSpPr/>
          <p:nvPr userDrawn="1"/>
        </p:nvSpPr>
        <p:spPr>
          <a:xfrm>
            <a:off x="0" y="0"/>
            <a:ext cx="9480176" cy="1783080"/>
          </a:xfrm>
          <a:prstGeom prst="rect">
            <a:avLst/>
          </a:prstGeom>
          <a:solidFill>
            <a:srgbClr val="008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387861" cy="724430"/>
          </a:xfrm>
        </p:spPr>
        <p:txBody>
          <a:bodyPr lIns="0" tIns="0" rIns="0" bIns="0" anchor="t" anchorCtr="0">
            <a:noAutofit/>
          </a:bodyPr>
          <a:lstStyle>
            <a:lvl1pPr>
              <a:lnSpc>
                <a:spcPts val="3700"/>
              </a:lnSpc>
              <a:defRPr sz="33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2069475"/>
            <a:ext cx="8387861" cy="3535680"/>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7" name="Straight Connector 6">
            <a:extLst>
              <a:ext uri="{FF2B5EF4-FFF2-40B4-BE49-F238E27FC236}">
                <a16:creationId xmlns:a16="http://schemas.microsoft.com/office/drawing/2014/main" id="{F377F36D-EEED-1748-8440-C4039EB1A0BA}"/>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E1MN logo with adult label">
            <a:extLst>
              <a:ext uri="{FF2B5EF4-FFF2-40B4-BE49-F238E27FC236}">
                <a16:creationId xmlns:a16="http://schemas.microsoft.com/office/drawing/2014/main" id="{1B37B79A-0D4A-B740-BA7D-05877ECCC955}"/>
              </a:ext>
            </a:extLst>
          </p:cNvPr>
          <p:cNvPicPr>
            <a:picLocks noChangeAspect="1"/>
          </p:cNvPicPr>
          <p:nvPr userDrawn="1"/>
        </p:nvPicPr>
        <p:blipFill>
          <a:blip r:embed="rId2"/>
          <a:stretch>
            <a:fillRect/>
          </a:stretch>
        </p:blipFill>
        <p:spPr>
          <a:xfrm>
            <a:off x="9727922" y="191966"/>
            <a:ext cx="2224278" cy="3071622"/>
          </a:xfrm>
          <a:prstGeom prst="rect">
            <a:avLst/>
          </a:prstGeom>
        </p:spPr>
      </p:pic>
    </p:spTree>
    <p:extLst>
      <p:ext uri="{BB962C8B-B14F-4D97-AF65-F5344CB8AC3E}">
        <p14:creationId xmlns:p14="http://schemas.microsoft.com/office/powerpoint/2010/main" val="133663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E1MN Youth - One Line 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CE1118-7714-DC4E-B34C-8397EA31F414}"/>
              </a:ext>
              <a:ext uri="{C183D7F6-B498-43B3-948B-1728B52AA6E4}">
                <adec:decorative xmlns:adec="http://schemas.microsoft.com/office/drawing/2017/decorative" val="1"/>
              </a:ext>
            </a:extLst>
          </p:cNvPr>
          <p:cNvSpPr/>
          <p:nvPr userDrawn="1"/>
        </p:nvSpPr>
        <p:spPr>
          <a:xfrm>
            <a:off x="0" y="0"/>
            <a:ext cx="9480176" cy="1783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3"/>
            <a:ext cx="8387861" cy="724430"/>
          </a:xfrm>
        </p:spPr>
        <p:txBody>
          <a:bodyPr lIns="0" tIns="0" rIns="0" bIns="0" anchor="t" anchorCtr="0">
            <a:noAutofit/>
          </a:bodyPr>
          <a:lstStyle>
            <a:lvl1pPr>
              <a:lnSpc>
                <a:spcPts val="3700"/>
              </a:lnSpc>
              <a:defRPr sz="33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2071948"/>
            <a:ext cx="8387861" cy="3478319"/>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7" name="Straight Connector 6">
            <a:extLst>
              <a:ext uri="{FF2B5EF4-FFF2-40B4-BE49-F238E27FC236}">
                <a16:creationId xmlns:a16="http://schemas.microsoft.com/office/drawing/2014/main" id="{F377F36D-EEED-1748-8440-C4039EB1A0BA}"/>
              </a:ext>
              <a:ext uri="{C183D7F6-B498-43B3-948B-1728B52AA6E4}">
                <adec:decorative xmlns:adec="http://schemas.microsoft.com/office/drawing/2017/decorative" val="1"/>
              </a:ext>
            </a:extLst>
          </p:cNvPr>
          <p:cNvCxnSpPr/>
          <p:nvPr userDrawn="1"/>
        </p:nvCxnSpPr>
        <p:spPr>
          <a:xfrm>
            <a:off x="0" y="602866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E1MN logo with youth label">
            <a:extLst>
              <a:ext uri="{FF2B5EF4-FFF2-40B4-BE49-F238E27FC236}">
                <a16:creationId xmlns:a16="http://schemas.microsoft.com/office/drawing/2014/main" id="{517C4E00-2660-E34C-9F70-A3348E6F6B42}"/>
              </a:ext>
            </a:extLst>
          </p:cNvPr>
          <p:cNvPicPr>
            <a:picLocks noChangeAspect="1"/>
          </p:cNvPicPr>
          <p:nvPr userDrawn="1"/>
        </p:nvPicPr>
        <p:blipFill>
          <a:blip r:embed="rId2"/>
          <a:stretch>
            <a:fillRect/>
          </a:stretch>
        </p:blipFill>
        <p:spPr>
          <a:xfrm>
            <a:off x="9726133" y="190340"/>
            <a:ext cx="2224278" cy="3071622"/>
          </a:xfrm>
          <a:prstGeom prst="rect">
            <a:avLst/>
          </a:prstGeom>
        </p:spPr>
      </p:pic>
    </p:spTree>
    <p:extLst>
      <p:ext uri="{BB962C8B-B14F-4D97-AF65-F5344CB8AC3E}">
        <p14:creationId xmlns:p14="http://schemas.microsoft.com/office/powerpoint/2010/main" val="260417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blue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CF87F1-7ABF-D34B-93A6-EA24102B4AA2}"/>
              </a:ext>
              <a:ext uri="{C183D7F6-B498-43B3-948B-1728B52AA6E4}">
                <adec:decorative xmlns:adec="http://schemas.microsoft.com/office/drawing/2017/decorative" val="1"/>
              </a:ext>
            </a:extLst>
          </p:cNvPr>
          <p:cNvSpPr/>
          <p:nvPr userDrawn="1"/>
        </p:nvSpPr>
        <p:spPr>
          <a:xfrm>
            <a:off x="0" y="603"/>
            <a:ext cx="12192000" cy="1828198"/>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2DDAC-90FB-B946-9EAB-185C06E21E80}"/>
              </a:ext>
            </a:extLst>
          </p:cNvPr>
          <p:cNvSpPr>
            <a:spLocks noGrp="1"/>
          </p:cNvSpPr>
          <p:nvPr>
            <p:ph type="title"/>
          </p:nvPr>
        </p:nvSpPr>
        <p:spPr>
          <a:xfrm>
            <a:off x="914401" y="775760"/>
            <a:ext cx="8686800" cy="724430"/>
          </a:xfrm>
        </p:spPr>
        <p:txBody>
          <a:bodyPr lIns="0" tIns="0" rIns="0" bIns="0" anchor="t" anchorCtr="0">
            <a:noAutofit/>
          </a:bodyPr>
          <a:lstStyle>
            <a:lvl1pPr>
              <a:lnSpc>
                <a:spcPts val="3700"/>
              </a:lnSpc>
              <a:defRPr sz="3300" b="1">
                <a:solidFill>
                  <a:schemeClr val="tx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C2DEE179-4173-C941-867B-EE5D719665FD}"/>
              </a:ext>
            </a:extLst>
          </p:cNvPr>
          <p:cNvSpPr>
            <a:spLocks noGrp="1"/>
          </p:cNvSpPr>
          <p:nvPr>
            <p:ph idx="1"/>
          </p:nvPr>
        </p:nvSpPr>
        <p:spPr>
          <a:xfrm>
            <a:off x="914401" y="2048933"/>
            <a:ext cx="8686800" cy="3611637"/>
          </a:xfrm>
        </p:spPr>
        <p:txBody>
          <a:bodyPr lIns="0" tIns="0" rIns="0" bIns="0">
            <a:noAutofit/>
          </a:bodyPr>
          <a:lstStyle>
            <a:lvl1pPr marL="0" indent="0">
              <a:lnSpc>
                <a:spcPts val="2300"/>
              </a:lnSpc>
              <a:spcBef>
                <a:spcPts val="1200"/>
              </a:spcBef>
              <a:buFontTx/>
              <a:buNone/>
              <a:defRPr sz="1700" b="1"/>
            </a:lvl1pPr>
            <a:lvl2pPr marL="177800" indent="-177800">
              <a:lnSpc>
                <a:spcPts val="2300"/>
              </a:lnSpc>
              <a:spcBef>
                <a:spcPts val="1400"/>
              </a:spcBef>
              <a:tabLst/>
              <a:defRPr sz="1700" b="1">
                <a:solidFill>
                  <a:schemeClr val="tx2"/>
                </a:solidFill>
              </a:defRPr>
            </a:lvl2pPr>
            <a:lvl3pPr marL="177800" indent="0">
              <a:lnSpc>
                <a:spcPts val="2300"/>
              </a:lnSpc>
              <a:spcBef>
                <a:spcPts val="0"/>
              </a:spcBef>
              <a:buFontTx/>
              <a:buNone/>
              <a:tabLst/>
              <a:defRPr sz="1700">
                <a:solidFill>
                  <a:schemeClr val="tx2"/>
                </a:solidFill>
              </a:defRPr>
            </a:lvl3pPr>
            <a:lvl4pPr marL="406400" indent="-177800">
              <a:buFont typeface="System Font Regular"/>
              <a:buChar char="–"/>
              <a:tabLst/>
              <a:defRPr sz="1700">
                <a:solidFill>
                  <a:schemeClr val="tx2"/>
                </a:solidFill>
              </a:defRPr>
            </a:lvl4pPr>
            <a:lvl5pPr marL="574675" indent="-177800">
              <a:tabLst/>
              <a:defRPr sz="17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2CB929-51D5-AA46-A7FC-CA0A01B88F88}"/>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dirty="0"/>
          </a:p>
        </p:txBody>
      </p:sp>
      <p:cxnSp>
        <p:nvCxnSpPr>
          <p:cNvPr id="7" name="Straight Connector 6">
            <a:extLst>
              <a:ext uri="{FF2B5EF4-FFF2-40B4-BE49-F238E27FC236}">
                <a16:creationId xmlns:a16="http://schemas.microsoft.com/office/drawing/2014/main" id="{F377F36D-EEED-1748-8440-C4039EB1A0BA}"/>
              </a:ext>
              <a:ext uri="{C183D7F6-B498-43B3-948B-1728B52AA6E4}">
                <adec:decorative xmlns:adec="http://schemas.microsoft.com/office/drawing/2017/decorative" val="1"/>
              </a:ext>
            </a:extLst>
          </p:cNvPr>
          <p:cNvCxnSpPr/>
          <p:nvPr userDrawn="1"/>
        </p:nvCxnSpPr>
        <p:spPr>
          <a:xfrm>
            <a:off x="0" y="603312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85F692E-B8DA-7F4F-9165-FDD919B54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722065" y="190295"/>
            <a:ext cx="2224278" cy="2347849"/>
          </a:xfrm>
          <a:prstGeom prst="rect">
            <a:avLst/>
          </a:prstGeom>
        </p:spPr>
      </p:pic>
    </p:spTree>
    <p:extLst>
      <p:ext uri="{BB962C8B-B14F-4D97-AF65-F5344CB8AC3E}">
        <p14:creationId xmlns:p14="http://schemas.microsoft.com/office/powerpoint/2010/main" val="951688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B9FF3AD-DFB2-1D4C-A2B4-646A34DBC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8EAC319B-9B3A-F540-9536-5755590B04FE}" type="slidenum">
              <a:rPr lang="en-US" smtClean="0"/>
              <a:pPr/>
              <a:t>‹#›</a:t>
            </a:fld>
            <a:endParaRPr lang="en-US" dirty="0"/>
          </a:p>
        </p:txBody>
      </p:sp>
      <p:sp>
        <p:nvSpPr>
          <p:cNvPr id="2" name="Title Placeholder 1">
            <a:extLst>
              <a:ext uri="{FF2B5EF4-FFF2-40B4-BE49-F238E27FC236}">
                <a16:creationId xmlns:a16="http://schemas.microsoft.com/office/drawing/2014/main" id="{AFB79237-C932-B847-9717-F75EFADFD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AD8552-5F66-2C49-9687-57C2C8B133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BB9638E-6396-1D4C-896B-459F0D46C07D}"/>
              </a:ext>
              <a:ext uri="{C183D7F6-B498-43B3-948B-1728B52AA6E4}">
                <adec:decorative xmlns:adec="http://schemas.microsoft.com/office/drawing/2017/decorative" val="1"/>
              </a:ext>
            </a:extLst>
          </p:cNvPr>
          <p:cNvSpPr/>
          <p:nvPr userDrawn="1"/>
        </p:nvSpPr>
        <p:spPr>
          <a:xfrm>
            <a:off x="0" y="6053328"/>
            <a:ext cx="12192000" cy="804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State of Minnesota logo">
            <a:extLst>
              <a:ext uri="{FF2B5EF4-FFF2-40B4-BE49-F238E27FC236}">
                <a16:creationId xmlns:a16="http://schemas.microsoft.com/office/drawing/2014/main" id="{8EF56AC9-C647-9B48-8BD5-E8E801D4C7D6}"/>
              </a:ext>
            </a:extLst>
          </p:cNvPr>
          <p:cNvPicPr>
            <a:picLocks noChangeAspect="1"/>
          </p:cNvPicPr>
          <p:nvPr userDrawn="1"/>
        </p:nvPicPr>
        <p:blipFill>
          <a:blip r:embed="rId14"/>
          <a:stretch>
            <a:fillRect/>
          </a:stretch>
        </p:blipFill>
        <p:spPr>
          <a:xfrm>
            <a:off x="640441" y="6353156"/>
            <a:ext cx="2139696" cy="234348"/>
          </a:xfrm>
          <a:prstGeom prst="rect">
            <a:avLst/>
          </a:prstGeom>
        </p:spPr>
      </p:pic>
    </p:spTree>
    <p:extLst>
      <p:ext uri="{BB962C8B-B14F-4D97-AF65-F5344CB8AC3E}">
        <p14:creationId xmlns:p14="http://schemas.microsoft.com/office/powerpoint/2010/main" val="409946997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7" r:id="rId3"/>
    <p:sldLayoutId id="2147483650" r:id="rId4"/>
    <p:sldLayoutId id="2147483668" r:id="rId5"/>
    <p:sldLayoutId id="2147483663" r:id="rId6"/>
    <p:sldLayoutId id="2147483665" r:id="rId7"/>
    <p:sldLayoutId id="2147483666" r:id="rId8"/>
    <p:sldLayoutId id="2147483661" r:id="rId9"/>
    <p:sldLayoutId id="2147483651" r:id="rId10"/>
    <p:sldLayoutId id="2147483662" r:id="rId11"/>
    <p:sldLayoutId id="214748366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7" userDrawn="1">
          <p15:clr>
            <a:srgbClr val="F26B43"/>
          </p15:clr>
        </p15:guide>
        <p15:guide id="2" pos="3840" userDrawn="1">
          <p15:clr>
            <a:srgbClr val="F26B43"/>
          </p15:clr>
        </p15:guide>
        <p15:guide id="3" pos="384" userDrawn="1">
          <p15:clr>
            <a:srgbClr val="F26B43"/>
          </p15:clr>
        </p15:guide>
        <p15:guide id="4" pos="576" userDrawn="1">
          <p15:clr>
            <a:srgbClr val="F26B43"/>
          </p15:clr>
        </p15:guide>
        <p15:guide id="5" orient="horz" pos="950" userDrawn="1">
          <p15:clr>
            <a:srgbClr val="F26B43"/>
          </p15:clr>
        </p15:guide>
        <p15:guide id="6" orient="horz" pos="14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disabilityhubmn.org/for-professionals/youth-in-transition/educate-yourself/the-basics/role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hyperlink" Target="https://tkearns86.wufoo.com/forms/e1mn-request-for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4C42-DBDF-C3C8-A78B-3E3A7B940699}"/>
              </a:ext>
            </a:extLst>
          </p:cNvPr>
          <p:cNvSpPr>
            <a:spLocks noGrp="1"/>
          </p:cNvSpPr>
          <p:nvPr>
            <p:ph type="ctrTitle"/>
          </p:nvPr>
        </p:nvSpPr>
        <p:spPr>
          <a:xfrm>
            <a:off x="4855780" y="1250619"/>
            <a:ext cx="6592034" cy="3264623"/>
          </a:xfrm>
        </p:spPr>
        <p:txBody>
          <a:bodyPr/>
          <a:lstStyle/>
          <a:p>
            <a:pPr>
              <a:lnSpc>
                <a:spcPct val="100000"/>
              </a:lnSpc>
            </a:pPr>
            <a:br>
              <a:rPr lang="en-US" sz="4000" dirty="0"/>
            </a:br>
            <a:r>
              <a:rPr lang="en-US" sz="4000" dirty="0"/>
              <a:t>2024 E1MN Regional Meetings</a:t>
            </a:r>
          </a:p>
        </p:txBody>
      </p:sp>
      <p:sp>
        <p:nvSpPr>
          <p:cNvPr id="6" name="Subtitle 2">
            <a:extLst>
              <a:ext uri="{FF2B5EF4-FFF2-40B4-BE49-F238E27FC236}">
                <a16:creationId xmlns:a16="http://schemas.microsoft.com/office/drawing/2014/main" id="{2AFF9027-1F5A-88A8-7E0A-C42E942BDFCE}"/>
              </a:ext>
            </a:extLst>
          </p:cNvPr>
          <p:cNvSpPr txBox="1">
            <a:spLocks/>
          </p:cNvSpPr>
          <p:nvPr/>
        </p:nvSpPr>
        <p:spPr>
          <a:xfrm>
            <a:off x="4855780" y="3641045"/>
            <a:ext cx="6782037" cy="1056924"/>
          </a:xfrm>
          <a:prstGeom prst="rect">
            <a:avLst/>
          </a:prstGeom>
        </p:spPr>
        <p:txBody>
          <a:bodyPr vert="horz" lIns="0" tIns="45720" rIns="0" bIns="45720" rtlCol="0">
            <a:noAutofit/>
          </a:bodyPr>
          <a:lstStyle>
            <a:lvl1pPr marL="0" indent="0" algn="l" defTabSz="914400" rtl="0" eaLnBrk="1" latinLnBrk="0" hangingPunct="1">
              <a:lnSpc>
                <a:spcPts val="2200"/>
              </a:lnSpc>
              <a:spcBef>
                <a:spcPts val="1000"/>
              </a:spcBef>
              <a:buFont typeface="Arial" panose="020B0604020202020204" pitchFamily="34" charset="0"/>
              <a:buNone/>
              <a:defRPr sz="18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 Presentation to Special Education, Lead Agency (County/Tribal Nation), Vocational Rehabilitation Services (VRS), and State Services for the Blind (SSB) Leadership</a:t>
            </a:r>
          </a:p>
          <a:p>
            <a:br>
              <a:rPr lang="en-US" dirty="0"/>
            </a:br>
            <a:r>
              <a:rPr lang="en-US" b="0" dirty="0"/>
              <a:t>January 2024</a:t>
            </a:r>
          </a:p>
        </p:txBody>
      </p:sp>
    </p:spTree>
    <p:extLst>
      <p:ext uri="{BB962C8B-B14F-4D97-AF65-F5344CB8AC3E}">
        <p14:creationId xmlns:p14="http://schemas.microsoft.com/office/powerpoint/2010/main" val="13837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D184-A578-6EE9-6417-E6965AA0E914}"/>
              </a:ext>
            </a:extLst>
          </p:cNvPr>
          <p:cNvSpPr>
            <a:spLocks noGrp="1"/>
          </p:cNvSpPr>
          <p:nvPr>
            <p:ph type="ctrTitle"/>
          </p:nvPr>
        </p:nvSpPr>
        <p:spPr/>
        <p:txBody>
          <a:bodyPr/>
          <a:lstStyle/>
          <a:p>
            <a:r>
              <a:rPr lang="en-US" dirty="0"/>
              <a:t>E1MN Regional Meetings</a:t>
            </a:r>
          </a:p>
        </p:txBody>
      </p:sp>
    </p:spTree>
    <p:extLst>
      <p:ext uri="{BB962C8B-B14F-4D97-AF65-F5344CB8AC3E}">
        <p14:creationId xmlns:p14="http://schemas.microsoft.com/office/powerpoint/2010/main" val="289662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FB89-F7B3-7EFA-0C34-185401ABDB48}"/>
              </a:ext>
            </a:extLst>
          </p:cNvPr>
          <p:cNvSpPr>
            <a:spLocks noGrp="1"/>
          </p:cNvSpPr>
          <p:nvPr>
            <p:ph type="title"/>
          </p:nvPr>
        </p:nvSpPr>
        <p:spPr>
          <a:xfrm>
            <a:off x="7876738" y="2976204"/>
            <a:ext cx="4028604" cy="1781261"/>
          </a:xfrm>
        </p:spPr>
        <p:txBody>
          <a:bodyPr/>
          <a:lstStyle/>
          <a:p>
            <a:r>
              <a:rPr lang="en-US" dirty="0"/>
              <a:t>Levels of Collaboration</a:t>
            </a:r>
          </a:p>
        </p:txBody>
      </p:sp>
      <p:sp>
        <p:nvSpPr>
          <p:cNvPr id="4" name="Slide Number Placeholder 3">
            <a:extLst>
              <a:ext uri="{FF2B5EF4-FFF2-40B4-BE49-F238E27FC236}">
                <a16:creationId xmlns:a16="http://schemas.microsoft.com/office/drawing/2014/main" id="{9794DFA5-082C-BD27-115D-FE20801FC6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C319B-9B3A-F540-9536-5755590B04FE}"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5" name="Diagram 4" descr="Pyramid with 4 levels. From bottom to top, levels read E1MN state planning team, E1MN regional meetings, E1MN local teams, and person.">
            <a:extLst>
              <a:ext uri="{FF2B5EF4-FFF2-40B4-BE49-F238E27FC236}">
                <a16:creationId xmlns:a16="http://schemas.microsoft.com/office/drawing/2014/main" id="{7DAFDB9A-3AE8-461E-F579-A2A607B4B189}"/>
              </a:ext>
            </a:extLst>
          </p:cNvPr>
          <p:cNvGraphicFramePr/>
          <p:nvPr>
            <p:extLst>
              <p:ext uri="{D42A27DB-BD31-4B8C-83A1-F6EECF244321}">
                <p14:modId xmlns:p14="http://schemas.microsoft.com/office/powerpoint/2010/main" val="512862603"/>
              </p:ext>
            </p:extLst>
          </p:nvPr>
        </p:nvGraphicFramePr>
        <p:xfrm>
          <a:off x="473740" y="202081"/>
          <a:ext cx="780561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222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3101-E47C-9A1F-57FA-82CB7DE23459}"/>
              </a:ext>
            </a:extLst>
          </p:cNvPr>
          <p:cNvSpPr>
            <a:spLocks noGrp="1"/>
          </p:cNvSpPr>
          <p:nvPr>
            <p:ph type="title"/>
          </p:nvPr>
        </p:nvSpPr>
        <p:spPr>
          <a:xfrm>
            <a:off x="816634" y="428907"/>
            <a:ext cx="8502161" cy="724430"/>
          </a:xfrm>
        </p:spPr>
        <p:txBody>
          <a:bodyPr/>
          <a:lstStyle/>
          <a:p>
            <a:r>
              <a:rPr lang="en-US" dirty="0"/>
              <a:t>2 Rounds of E1MN Meetings Scheduled in 2024</a:t>
            </a:r>
            <a:br>
              <a:rPr lang="en-US" dirty="0"/>
            </a:br>
            <a:r>
              <a:rPr lang="en-US" dirty="0"/>
              <a:t>(All are virtual &amp; scheduled from 2:00-4:00 p.m.)</a:t>
            </a:r>
          </a:p>
        </p:txBody>
      </p:sp>
      <p:sp>
        <p:nvSpPr>
          <p:cNvPr id="3" name="Content Placeholder 2">
            <a:extLst>
              <a:ext uri="{FF2B5EF4-FFF2-40B4-BE49-F238E27FC236}">
                <a16:creationId xmlns:a16="http://schemas.microsoft.com/office/drawing/2014/main" id="{30170C33-8417-80BC-2ED2-C1680203D0B8}"/>
              </a:ext>
            </a:extLst>
          </p:cNvPr>
          <p:cNvSpPr>
            <a:spLocks noGrp="1"/>
          </p:cNvSpPr>
          <p:nvPr>
            <p:ph idx="1"/>
          </p:nvPr>
        </p:nvSpPr>
        <p:spPr>
          <a:xfrm>
            <a:off x="816634" y="1836602"/>
            <a:ext cx="10822916" cy="3779013"/>
          </a:xfrm>
        </p:spPr>
        <p:txBody>
          <a:bodyPr vert="horz" lIns="0" tIns="0" rIns="0" bIns="0" rtlCol="0" anchor="t">
            <a:noAutofit/>
          </a:bodyPr>
          <a:lstStyle/>
          <a:p>
            <a:r>
              <a:rPr lang="en-US" sz="3200" u="sng" dirty="0"/>
              <a:t>February</a:t>
            </a:r>
            <a:r>
              <a:rPr lang="en-US" sz="3200" dirty="0"/>
              <a:t>:</a:t>
            </a:r>
          </a:p>
          <a:p>
            <a:pPr marL="463550" lvl="1" indent="-285750">
              <a:lnSpc>
                <a:spcPct val="150000"/>
              </a:lnSpc>
              <a:spcBef>
                <a:spcPts val="0"/>
              </a:spcBef>
            </a:pPr>
            <a:r>
              <a:rPr lang="en-US" sz="2800" dirty="0">
                <a:solidFill>
                  <a:schemeClr val="tx1"/>
                </a:solidFill>
              </a:rPr>
              <a:t>Region 1 - Northern Minnesota</a:t>
            </a:r>
            <a:r>
              <a:rPr lang="en-US" sz="2800" b="0" dirty="0">
                <a:solidFill>
                  <a:schemeClr val="tx1"/>
                </a:solidFill>
              </a:rPr>
              <a:t>, Tuesday, February 13 </a:t>
            </a:r>
          </a:p>
          <a:p>
            <a:pPr marL="463550" lvl="1" indent="-285750">
              <a:lnSpc>
                <a:spcPct val="150000"/>
              </a:lnSpc>
              <a:spcBef>
                <a:spcPts val="0"/>
              </a:spcBef>
            </a:pPr>
            <a:r>
              <a:rPr lang="en-US" sz="2800" dirty="0">
                <a:solidFill>
                  <a:schemeClr val="tx1"/>
                </a:solidFill>
              </a:rPr>
              <a:t>Region </a:t>
            </a:r>
            <a:r>
              <a:rPr lang="en-US" sz="2800">
                <a:solidFill>
                  <a:schemeClr val="tx1"/>
                </a:solidFill>
              </a:rPr>
              <a:t>2 - </a:t>
            </a:r>
            <a:r>
              <a:rPr lang="en-US" sz="2800" dirty="0">
                <a:solidFill>
                  <a:schemeClr val="tx1"/>
                </a:solidFill>
              </a:rPr>
              <a:t>Central Minnesota</a:t>
            </a:r>
            <a:r>
              <a:rPr lang="en-US" sz="2800" b="0" dirty="0">
                <a:solidFill>
                  <a:schemeClr val="tx1"/>
                </a:solidFill>
              </a:rPr>
              <a:t>, Wednesday, February 14</a:t>
            </a:r>
            <a:r>
              <a:rPr lang="en-US" sz="2800" b="0">
                <a:solidFill>
                  <a:schemeClr val="tx1"/>
                </a:solidFill>
              </a:rPr>
              <a:t> </a:t>
            </a:r>
            <a:endParaRPr lang="en-US" sz="2800" b="0">
              <a:solidFill>
                <a:schemeClr val="tx1"/>
              </a:solidFill>
              <a:cs typeface="Calibri"/>
            </a:endParaRPr>
          </a:p>
          <a:p>
            <a:pPr marL="463550" lvl="1" indent="-285750">
              <a:lnSpc>
                <a:spcPct val="150000"/>
              </a:lnSpc>
              <a:spcBef>
                <a:spcPts val="0"/>
              </a:spcBef>
            </a:pPr>
            <a:r>
              <a:rPr lang="en-US" sz="2800" dirty="0">
                <a:solidFill>
                  <a:schemeClr val="tx1"/>
                </a:solidFill>
              </a:rPr>
              <a:t>Region 3 - Southern Minnesota</a:t>
            </a:r>
            <a:r>
              <a:rPr lang="en-US" sz="2800" b="0" dirty="0">
                <a:solidFill>
                  <a:schemeClr val="tx1"/>
                </a:solidFill>
              </a:rPr>
              <a:t>, Thursday, February 15 </a:t>
            </a:r>
          </a:p>
          <a:p>
            <a:pPr marL="463550" lvl="1" indent="-285750">
              <a:lnSpc>
                <a:spcPct val="150000"/>
              </a:lnSpc>
              <a:spcBef>
                <a:spcPts val="0"/>
              </a:spcBef>
            </a:pPr>
            <a:r>
              <a:rPr lang="en-US" sz="2800" dirty="0">
                <a:solidFill>
                  <a:schemeClr val="tx1"/>
                </a:solidFill>
              </a:rPr>
              <a:t>Region 4 - Hennepin, Carver Counties</a:t>
            </a:r>
            <a:r>
              <a:rPr lang="en-US" sz="2800" b="0" dirty="0">
                <a:solidFill>
                  <a:schemeClr val="tx1"/>
                </a:solidFill>
              </a:rPr>
              <a:t>, Tuesday, February 20 </a:t>
            </a:r>
          </a:p>
          <a:p>
            <a:pPr marL="463550" lvl="1" indent="-285750">
              <a:lnSpc>
                <a:spcPct val="150000"/>
              </a:lnSpc>
              <a:spcBef>
                <a:spcPts val="0"/>
              </a:spcBef>
            </a:pPr>
            <a:r>
              <a:rPr lang="en-US" sz="2800" dirty="0">
                <a:solidFill>
                  <a:schemeClr val="tx1"/>
                </a:solidFill>
              </a:rPr>
              <a:t>Region 5 - Anoka, Ramsey Counties</a:t>
            </a:r>
            <a:r>
              <a:rPr lang="en-US" sz="2800" b="0" dirty="0">
                <a:solidFill>
                  <a:schemeClr val="tx1"/>
                </a:solidFill>
              </a:rPr>
              <a:t>, Wednesday, February 21 </a:t>
            </a:r>
          </a:p>
          <a:p>
            <a:pPr marL="463550" lvl="1" indent="-285750">
              <a:lnSpc>
                <a:spcPct val="150000"/>
              </a:lnSpc>
              <a:spcBef>
                <a:spcPts val="0"/>
              </a:spcBef>
            </a:pPr>
            <a:r>
              <a:rPr lang="en-US" sz="2800" dirty="0">
                <a:solidFill>
                  <a:schemeClr val="tx1"/>
                </a:solidFill>
              </a:rPr>
              <a:t>Region 6 - Dakota, Scott, Washington Counties</a:t>
            </a:r>
            <a:r>
              <a:rPr lang="en-US" sz="2800" b="0" dirty="0">
                <a:solidFill>
                  <a:schemeClr val="tx1"/>
                </a:solidFill>
              </a:rPr>
              <a:t>, Thursday, February 22</a:t>
            </a:r>
          </a:p>
        </p:txBody>
      </p:sp>
      <p:sp>
        <p:nvSpPr>
          <p:cNvPr id="4" name="Slide Number Placeholder 3">
            <a:extLst>
              <a:ext uri="{FF2B5EF4-FFF2-40B4-BE49-F238E27FC236}">
                <a16:creationId xmlns:a16="http://schemas.microsoft.com/office/drawing/2014/main" id="{77B6B165-D72D-50D1-C04E-9AA604475C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C319B-9B3A-F540-9536-5755590B04FE}"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89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Rectangle 1042">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Freeform: Shape 1044">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2C64D7B-42F7-864B-871E-D347864DE389}"/>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lnSpc>
                <a:spcPct val="90000"/>
              </a:lnSpc>
            </a:pPr>
            <a:r>
              <a:rPr lang="en-US" sz="4400" kern="1200">
                <a:solidFill>
                  <a:schemeClr val="tx1"/>
                </a:solidFill>
                <a:latin typeface="+mj-lt"/>
                <a:ea typeface="+mj-ea"/>
                <a:cs typeface="+mj-cs"/>
              </a:rPr>
              <a:t>Regional Meeting Map</a:t>
            </a:r>
          </a:p>
        </p:txBody>
      </p:sp>
      <p:sp>
        <p:nvSpPr>
          <p:cNvPr id="4" name="Slide Number Placeholder 3">
            <a:extLst>
              <a:ext uri="{FF2B5EF4-FFF2-40B4-BE49-F238E27FC236}">
                <a16:creationId xmlns:a16="http://schemas.microsoft.com/office/drawing/2014/main" id="{C88D8E97-AB83-518A-395E-9078AF7A113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EAC319B-9B3A-F540-9536-5755590B04FE}" type="slidenum">
              <a:rPr lang="en-US" sz="1000">
                <a:solidFill>
                  <a:schemeClr val="tx1">
                    <a:tint val="75000"/>
                  </a:schemeClr>
                </a:solidFill>
              </a:rPr>
              <a:pPr>
                <a:spcAft>
                  <a:spcPts val="600"/>
                </a:spcAft>
              </a:pPr>
              <a:t>12</a:t>
            </a:fld>
            <a:endParaRPr lang="en-US" sz="1000">
              <a:solidFill>
                <a:schemeClr val="tx1">
                  <a:tint val="75000"/>
                </a:schemeClr>
              </a:solidFill>
            </a:endParaRPr>
          </a:p>
        </p:txBody>
      </p:sp>
      <p:pic>
        <p:nvPicPr>
          <p:cNvPr id="5" name="Picture 2">
            <a:extLst>
              <a:ext uri="{FF2B5EF4-FFF2-40B4-BE49-F238E27FC236}">
                <a16:creationId xmlns:a16="http://schemas.microsoft.com/office/drawing/2014/main" id="{70E2F9BF-C7FE-C64A-89A3-17521870E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776" y="0"/>
            <a:ext cx="5297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8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3101-E47C-9A1F-57FA-82CB7DE23459}"/>
              </a:ext>
            </a:extLst>
          </p:cNvPr>
          <p:cNvSpPr>
            <a:spLocks noGrp="1"/>
          </p:cNvSpPr>
          <p:nvPr>
            <p:ph type="title"/>
          </p:nvPr>
        </p:nvSpPr>
        <p:spPr/>
        <p:txBody>
          <a:bodyPr/>
          <a:lstStyle/>
          <a:p>
            <a:r>
              <a:rPr lang="en-US" dirty="0"/>
              <a:t>April/May Meetings:</a:t>
            </a:r>
            <a:br>
              <a:rPr lang="en-US" dirty="0"/>
            </a:br>
            <a:r>
              <a:rPr lang="en-US" dirty="0"/>
              <a:t>(All are scheduled from 2:00-4:00 p.m.)</a:t>
            </a:r>
          </a:p>
        </p:txBody>
      </p:sp>
      <p:sp>
        <p:nvSpPr>
          <p:cNvPr id="3" name="Content Placeholder 2">
            <a:extLst>
              <a:ext uri="{FF2B5EF4-FFF2-40B4-BE49-F238E27FC236}">
                <a16:creationId xmlns:a16="http://schemas.microsoft.com/office/drawing/2014/main" id="{30170C33-8417-80BC-2ED2-C1680203D0B8}"/>
              </a:ext>
            </a:extLst>
          </p:cNvPr>
          <p:cNvSpPr>
            <a:spLocks noGrp="1"/>
          </p:cNvSpPr>
          <p:nvPr>
            <p:ph idx="1"/>
          </p:nvPr>
        </p:nvSpPr>
        <p:spPr>
          <a:xfrm>
            <a:off x="531614" y="1916725"/>
            <a:ext cx="10002128" cy="3779013"/>
          </a:xfrm>
        </p:spPr>
        <p:txBody>
          <a:bodyPr vert="horz" lIns="0" tIns="0" rIns="0" bIns="0" rtlCol="0" anchor="t">
            <a:noAutofit/>
          </a:bodyPr>
          <a:lstStyle/>
          <a:p>
            <a:pPr marL="365760" lvl="1" indent="0">
              <a:lnSpc>
                <a:spcPct val="150000"/>
              </a:lnSpc>
              <a:spcBef>
                <a:spcPts val="0"/>
              </a:spcBef>
            </a:pPr>
            <a:r>
              <a:rPr lang="en-US" sz="2800" dirty="0">
                <a:solidFill>
                  <a:schemeClr val="tx1"/>
                </a:solidFill>
              </a:rPr>
              <a:t>Region 1 - Northern Minnesota</a:t>
            </a:r>
            <a:r>
              <a:rPr lang="en-US" sz="2800" b="0" dirty="0">
                <a:solidFill>
                  <a:schemeClr val="tx1"/>
                </a:solidFill>
              </a:rPr>
              <a:t>, Tuesday, April 23</a:t>
            </a:r>
            <a:r>
              <a:rPr lang="en-US" sz="2800" b="0">
                <a:solidFill>
                  <a:schemeClr val="tx1"/>
                </a:solidFill>
              </a:rPr>
              <a:t> </a:t>
            </a:r>
            <a:endParaRPr lang="en-US" sz="2800" b="0" dirty="0">
              <a:solidFill>
                <a:schemeClr val="tx1"/>
              </a:solidFill>
            </a:endParaRPr>
          </a:p>
          <a:p>
            <a:pPr marL="365760" lvl="1" indent="0">
              <a:lnSpc>
                <a:spcPct val="150000"/>
              </a:lnSpc>
              <a:spcBef>
                <a:spcPts val="0"/>
              </a:spcBef>
            </a:pPr>
            <a:r>
              <a:rPr lang="en-US" sz="2800" dirty="0">
                <a:solidFill>
                  <a:schemeClr val="tx1"/>
                </a:solidFill>
              </a:rPr>
              <a:t>Region </a:t>
            </a:r>
            <a:r>
              <a:rPr lang="en-US" sz="2800">
                <a:solidFill>
                  <a:schemeClr val="tx1"/>
                </a:solidFill>
              </a:rPr>
              <a:t>2 - </a:t>
            </a:r>
            <a:r>
              <a:rPr lang="en-US" sz="2800" dirty="0">
                <a:solidFill>
                  <a:schemeClr val="tx1"/>
                </a:solidFill>
              </a:rPr>
              <a:t>Central Minnesota</a:t>
            </a:r>
            <a:r>
              <a:rPr lang="en-US" sz="2800" b="0" dirty="0">
                <a:solidFill>
                  <a:schemeClr val="tx1"/>
                </a:solidFill>
              </a:rPr>
              <a:t>, Wednesday, April 24</a:t>
            </a:r>
            <a:r>
              <a:rPr lang="en-US" sz="2800" b="0">
                <a:solidFill>
                  <a:schemeClr val="tx1"/>
                </a:solidFill>
              </a:rPr>
              <a:t> </a:t>
            </a:r>
            <a:endParaRPr lang="en-US" sz="2800" b="0">
              <a:solidFill>
                <a:schemeClr val="tx1"/>
              </a:solidFill>
              <a:cs typeface="Calibri"/>
            </a:endParaRPr>
          </a:p>
          <a:p>
            <a:pPr marL="365760" lvl="1" indent="0">
              <a:lnSpc>
                <a:spcPct val="150000"/>
              </a:lnSpc>
              <a:spcBef>
                <a:spcPts val="0"/>
              </a:spcBef>
            </a:pPr>
            <a:r>
              <a:rPr lang="en-US" sz="2800" dirty="0">
                <a:solidFill>
                  <a:schemeClr val="tx1"/>
                </a:solidFill>
              </a:rPr>
              <a:t>Region 3 - Southern Minnesota</a:t>
            </a:r>
            <a:r>
              <a:rPr lang="en-US" sz="2800" b="0" dirty="0">
                <a:solidFill>
                  <a:schemeClr val="tx1"/>
                </a:solidFill>
              </a:rPr>
              <a:t>, Thursday, April 25</a:t>
            </a:r>
            <a:r>
              <a:rPr lang="en-US" sz="2800" b="0">
                <a:solidFill>
                  <a:schemeClr val="tx1"/>
                </a:solidFill>
              </a:rPr>
              <a:t> </a:t>
            </a:r>
            <a:endParaRPr lang="en-US" sz="2800" b="0">
              <a:solidFill>
                <a:schemeClr val="tx1"/>
              </a:solidFill>
              <a:cs typeface="Calibri"/>
            </a:endParaRPr>
          </a:p>
          <a:p>
            <a:pPr marL="365760" lvl="1" indent="0">
              <a:lnSpc>
                <a:spcPct val="150000"/>
              </a:lnSpc>
              <a:spcBef>
                <a:spcPts val="0"/>
              </a:spcBef>
            </a:pPr>
            <a:r>
              <a:rPr lang="en-US" sz="2800" dirty="0">
                <a:solidFill>
                  <a:schemeClr val="tx1"/>
                </a:solidFill>
              </a:rPr>
              <a:t>Region 4 - Hennepin, Carver Counties</a:t>
            </a:r>
            <a:r>
              <a:rPr lang="en-US" sz="2800" b="0" dirty="0">
                <a:solidFill>
                  <a:schemeClr val="tx1"/>
                </a:solidFill>
              </a:rPr>
              <a:t>, Tuesday, April 30</a:t>
            </a:r>
            <a:r>
              <a:rPr lang="en-US" sz="2800" b="0">
                <a:solidFill>
                  <a:schemeClr val="tx1"/>
                </a:solidFill>
              </a:rPr>
              <a:t> </a:t>
            </a:r>
            <a:endParaRPr lang="en-US" sz="2800" b="0">
              <a:solidFill>
                <a:schemeClr val="tx1"/>
              </a:solidFill>
              <a:cs typeface="Calibri"/>
            </a:endParaRPr>
          </a:p>
          <a:p>
            <a:pPr marL="365760" lvl="1" indent="0">
              <a:lnSpc>
                <a:spcPct val="150000"/>
              </a:lnSpc>
              <a:spcBef>
                <a:spcPts val="0"/>
              </a:spcBef>
            </a:pPr>
            <a:r>
              <a:rPr lang="en-US" sz="2800" dirty="0">
                <a:solidFill>
                  <a:schemeClr val="tx1"/>
                </a:solidFill>
              </a:rPr>
              <a:t>Region 5 - Anoka, Ramsey Counties</a:t>
            </a:r>
            <a:r>
              <a:rPr lang="en-US" sz="2800" b="0" dirty="0">
                <a:solidFill>
                  <a:schemeClr val="tx1"/>
                </a:solidFill>
              </a:rPr>
              <a:t>, Wednesday, May 1</a:t>
            </a:r>
            <a:r>
              <a:rPr lang="en-US" sz="2800" b="0">
                <a:solidFill>
                  <a:schemeClr val="tx1"/>
                </a:solidFill>
              </a:rPr>
              <a:t> </a:t>
            </a:r>
            <a:endParaRPr lang="en-US" sz="2800" b="0">
              <a:solidFill>
                <a:schemeClr val="tx1"/>
              </a:solidFill>
              <a:cs typeface="Calibri"/>
            </a:endParaRPr>
          </a:p>
          <a:p>
            <a:pPr marL="365760" lvl="1" indent="0">
              <a:lnSpc>
                <a:spcPct val="150000"/>
              </a:lnSpc>
              <a:spcBef>
                <a:spcPts val="0"/>
              </a:spcBef>
            </a:pPr>
            <a:r>
              <a:rPr lang="en-US" sz="2800" dirty="0">
                <a:solidFill>
                  <a:schemeClr val="tx1"/>
                </a:solidFill>
              </a:rPr>
              <a:t>Region 6 - Dakota, Scott, Washington Counties</a:t>
            </a:r>
            <a:r>
              <a:rPr lang="en-US" sz="2800" b="0" dirty="0">
                <a:solidFill>
                  <a:schemeClr val="tx1"/>
                </a:solidFill>
              </a:rPr>
              <a:t>, Thursday, May 2</a:t>
            </a:r>
            <a:endParaRPr lang="en-US" sz="2800" b="0">
              <a:solidFill>
                <a:schemeClr val="tx1"/>
              </a:solidFill>
              <a:cs typeface="Calibri"/>
            </a:endParaRPr>
          </a:p>
          <a:p>
            <a:endParaRPr lang="en-US" dirty="0"/>
          </a:p>
        </p:txBody>
      </p:sp>
      <p:sp>
        <p:nvSpPr>
          <p:cNvPr id="4" name="Slide Number Placeholder 3">
            <a:extLst>
              <a:ext uri="{FF2B5EF4-FFF2-40B4-BE49-F238E27FC236}">
                <a16:creationId xmlns:a16="http://schemas.microsoft.com/office/drawing/2014/main" id="{77B6B165-D72D-50D1-C04E-9AA604475C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C319B-9B3A-F540-9536-5755590B04FE}"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47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B08B-38A3-BE30-399C-93DD6FBCA273}"/>
              </a:ext>
            </a:extLst>
          </p:cNvPr>
          <p:cNvSpPr>
            <a:spLocks noGrp="1"/>
          </p:cNvSpPr>
          <p:nvPr>
            <p:ph type="title"/>
          </p:nvPr>
        </p:nvSpPr>
        <p:spPr/>
        <p:txBody>
          <a:bodyPr/>
          <a:lstStyle/>
          <a:p>
            <a:r>
              <a:rPr lang="en-US" sz="4000" dirty="0"/>
              <a:t>Who should attend regional meetings?</a:t>
            </a:r>
          </a:p>
        </p:txBody>
      </p:sp>
      <p:sp>
        <p:nvSpPr>
          <p:cNvPr id="3" name="Content Placeholder 2">
            <a:extLst>
              <a:ext uri="{FF2B5EF4-FFF2-40B4-BE49-F238E27FC236}">
                <a16:creationId xmlns:a16="http://schemas.microsoft.com/office/drawing/2014/main" id="{4370EBB6-D909-6CB1-630F-2BF3EAF4B60F}"/>
              </a:ext>
            </a:extLst>
          </p:cNvPr>
          <p:cNvSpPr>
            <a:spLocks noGrp="1"/>
          </p:cNvSpPr>
          <p:nvPr>
            <p:ph idx="1"/>
          </p:nvPr>
        </p:nvSpPr>
        <p:spPr>
          <a:xfrm>
            <a:off x="323851" y="2048933"/>
            <a:ext cx="3829049" cy="1132417"/>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strike="noStrike" kern="1200" cap="none" spc="0" normalizeH="0" baseline="0" noProof="0" dirty="0">
                <a:ln>
                  <a:noFill/>
                </a:ln>
                <a:solidFill>
                  <a:srgbClr val="003865"/>
                </a:solidFill>
                <a:effectLst/>
                <a:uLnTx/>
                <a:uFillTx/>
                <a:latin typeface="Calibri" panose="020F0502020204030204"/>
                <a:ea typeface="+mn-ea"/>
                <a:cs typeface="+mn-cs"/>
              </a:rPr>
              <a:t>You as local leaders!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03865"/>
                </a:solidFill>
                <a:latin typeface="Calibri" panose="020F0502020204030204"/>
              </a:rPr>
              <a:t>Schools:</a:t>
            </a:r>
            <a:endParaRPr kumimoji="0" lang="en-US" sz="3200" b="1" i="0" u="none" strike="noStrike" kern="1200" cap="none" spc="0" normalizeH="0" baseline="0" noProof="0" dirty="0">
              <a:ln>
                <a:noFill/>
              </a:ln>
              <a:solidFill>
                <a:srgbClr val="003865"/>
              </a:solidFill>
              <a:effectLst/>
              <a:uLnTx/>
              <a:uFillTx/>
              <a:latin typeface="Calibri" panose="020F0502020204030204"/>
              <a:ea typeface="+mn-ea"/>
              <a:cs typeface="+mn-cs"/>
            </a:endParaRPr>
          </a:p>
          <a:p>
            <a:endParaRPr lang="en-US" dirty="0"/>
          </a:p>
        </p:txBody>
      </p:sp>
      <p:sp>
        <p:nvSpPr>
          <p:cNvPr id="4" name="Slide Number Placeholder 3">
            <a:extLst>
              <a:ext uri="{FF2B5EF4-FFF2-40B4-BE49-F238E27FC236}">
                <a16:creationId xmlns:a16="http://schemas.microsoft.com/office/drawing/2014/main" id="{2161274B-C929-3AAB-5769-26D7A63B6A4B}"/>
              </a:ext>
            </a:extLst>
          </p:cNvPr>
          <p:cNvSpPr>
            <a:spLocks noGrp="1"/>
          </p:cNvSpPr>
          <p:nvPr>
            <p:ph type="sldNum" sz="quarter" idx="12"/>
          </p:nvPr>
        </p:nvSpPr>
        <p:spPr/>
        <p:txBody>
          <a:bodyPr/>
          <a:lstStyle/>
          <a:p>
            <a:fld id="{8EAC319B-9B3A-F540-9536-5755590B04FE}" type="slidenum">
              <a:rPr lang="en-US" smtClean="0"/>
              <a:t>14</a:t>
            </a:fld>
            <a:endParaRPr lang="en-US" dirty="0"/>
          </a:p>
        </p:txBody>
      </p:sp>
      <p:sp>
        <p:nvSpPr>
          <p:cNvPr id="5" name="TextBox 4">
            <a:extLst>
              <a:ext uri="{FF2B5EF4-FFF2-40B4-BE49-F238E27FC236}">
                <a16:creationId xmlns:a16="http://schemas.microsoft.com/office/drawing/2014/main" id="{80BA71BE-2413-8F6D-9ECE-59808739C3AB}"/>
              </a:ext>
            </a:extLst>
          </p:cNvPr>
          <p:cNvSpPr txBox="1"/>
          <p:nvPr/>
        </p:nvSpPr>
        <p:spPr>
          <a:xfrm>
            <a:off x="152401" y="3181350"/>
            <a:ext cx="5334908" cy="3416320"/>
          </a:xfrm>
          <a:prstGeom prst="rect">
            <a:avLst/>
          </a:prstGeom>
          <a:noFill/>
        </p:spPr>
        <p:txBody>
          <a:bodyPr wrap="square" numCol="2" rtlCol="0">
            <a:spAutoFit/>
          </a:bodyPr>
          <a:lstStyle/>
          <a:p>
            <a:pPr marL="692150" lvl="3" indent="-285750">
              <a:buFont typeface="Arial" panose="020B0604020202020204" pitchFamily="34" charset="0"/>
              <a:buChar char="•"/>
            </a:pPr>
            <a:r>
              <a:rPr lang="en-US" sz="2400" dirty="0">
                <a:solidFill>
                  <a:srgbClr val="002060"/>
                </a:solidFill>
              </a:rPr>
              <a:t>Administrators</a:t>
            </a:r>
          </a:p>
          <a:p>
            <a:pPr marL="692150" lvl="3" indent="-285750">
              <a:buFont typeface="Arial" panose="020B0604020202020204" pitchFamily="34" charset="0"/>
              <a:buChar char="•"/>
            </a:pPr>
            <a:r>
              <a:rPr lang="en-US" sz="2400" dirty="0">
                <a:solidFill>
                  <a:srgbClr val="002060"/>
                </a:solidFill>
              </a:rPr>
              <a:t>High school and 18-22 program staff</a:t>
            </a:r>
          </a:p>
          <a:p>
            <a:pPr marL="692150" lvl="3" indent="-285750">
              <a:buFont typeface="Arial" panose="020B0604020202020204" pitchFamily="34" charset="0"/>
              <a:buChar char="•"/>
            </a:pPr>
            <a:r>
              <a:rPr lang="en-US" sz="2400" dirty="0">
                <a:solidFill>
                  <a:srgbClr val="002060"/>
                </a:solidFill>
              </a:rPr>
              <a:t>Case managers</a:t>
            </a:r>
          </a:p>
          <a:p>
            <a:pPr marL="692150" lvl="3" indent="-285750">
              <a:buFont typeface="Arial" panose="020B0604020202020204" pitchFamily="34" charset="0"/>
              <a:buChar char="•"/>
            </a:pPr>
            <a:r>
              <a:rPr lang="en-US" sz="2400" dirty="0">
                <a:solidFill>
                  <a:srgbClr val="002060"/>
                </a:solidFill>
              </a:rPr>
              <a:t>504 coordinators</a:t>
            </a:r>
          </a:p>
          <a:p>
            <a:pPr marL="692150" lvl="3" indent="-285750">
              <a:buFont typeface="Arial" panose="020B0604020202020204" pitchFamily="34" charset="0"/>
              <a:buChar char="•"/>
            </a:pPr>
            <a:endParaRPr lang="en-US" sz="2400" dirty="0">
              <a:solidFill>
                <a:srgbClr val="002060"/>
              </a:solidFill>
            </a:endParaRPr>
          </a:p>
          <a:p>
            <a:pPr marL="692150" lvl="3" indent="-285750">
              <a:buFont typeface="Arial" panose="020B0604020202020204" pitchFamily="34" charset="0"/>
              <a:buChar char="•"/>
            </a:pPr>
            <a:endParaRPr lang="en-US" sz="2400" dirty="0">
              <a:solidFill>
                <a:srgbClr val="002060"/>
              </a:solidFill>
            </a:endParaRPr>
          </a:p>
          <a:p>
            <a:pPr marL="692150" lvl="3" indent="-285750">
              <a:buFont typeface="Arial" panose="020B0604020202020204" pitchFamily="34" charset="0"/>
              <a:buChar char="•"/>
            </a:pPr>
            <a:r>
              <a:rPr lang="en-US" sz="2400" dirty="0">
                <a:solidFill>
                  <a:srgbClr val="002060"/>
                </a:solidFill>
              </a:rPr>
              <a:t>Work coordinators</a:t>
            </a:r>
          </a:p>
          <a:p>
            <a:pPr marL="692150" lvl="3" indent="-285750">
              <a:buFont typeface="Arial" panose="020B0604020202020204" pitchFamily="34" charset="0"/>
              <a:buChar char="•"/>
            </a:pPr>
            <a:r>
              <a:rPr lang="en-US" sz="2400" dirty="0">
                <a:solidFill>
                  <a:srgbClr val="002060"/>
                </a:solidFill>
              </a:rPr>
              <a:t>Counselors</a:t>
            </a:r>
          </a:p>
          <a:p>
            <a:pPr marL="692150" lvl="3" indent="-285750">
              <a:buFont typeface="Arial" panose="020B0604020202020204" pitchFamily="34" charset="0"/>
              <a:buChar char="•"/>
            </a:pPr>
            <a:r>
              <a:rPr lang="en-US" sz="2400" dirty="0">
                <a:solidFill>
                  <a:srgbClr val="002060"/>
                </a:solidFill>
              </a:rPr>
              <a:t>Social workers</a:t>
            </a:r>
          </a:p>
          <a:p>
            <a:pPr marL="692150" lvl="3" indent="-285750">
              <a:buFont typeface="Arial" panose="020B0604020202020204" pitchFamily="34" charset="0"/>
              <a:buChar char="•"/>
            </a:pPr>
            <a:r>
              <a:rPr lang="en-US" sz="2400" dirty="0">
                <a:solidFill>
                  <a:srgbClr val="002060"/>
                </a:solidFill>
              </a:rPr>
              <a:t>School nurses</a:t>
            </a:r>
          </a:p>
          <a:p>
            <a:pPr marL="692150" lvl="3" indent="-285750">
              <a:buFont typeface="Arial" panose="020B0604020202020204" pitchFamily="34" charset="0"/>
              <a:buChar char="•"/>
            </a:pPr>
            <a:r>
              <a:rPr lang="en-US" sz="2400" dirty="0">
                <a:solidFill>
                  <a:srgbClr val="002060"/>
                </a:solidFill>
              </a:rPr>
              <a:t>Others!</a:t>
            </a:r>
          </a:p>
          <a:p>
            <a:endParaRPr lang="en-US" dirty="0"/>
          </a:p>
        </p:txBody>
      </p:sp>
      <p:sp>
        <p:nvSpPr>
          <p:cNvPr id="6" name="Content Placeholder 2">
            <a:extLst>
              <a:ext uri="{FF2B5EF4-FFF2-40B4-BE49-F238E27FC236}">
                <a16:creationId xmlns:a16="http://schemas.microsoft.com/office/drawing/2014/main" id="{FC587227-2E26-6011-83E2-814FB33EE10E}"/>
              </a:ext>
            </a:extLst>
          </p:cNvPr>
          <p:cNvSpPr txBox="1">
            <a:spLocks/>
          </p:cNvSpPr>
          <p:nvPr/>
        </p:nvSpPr>
        <p:spPr>
          <a:xfrm>
            <a:off x="6152243" y="2048932"/>
            <a:ext cx="3829049" cy="1132417"/>
          </a:xfrm>
          <a:prstGeom prst="rect">
            <a:avLst/>
          </a:prstGeom>
        </p:spPr>
        <p:txBody>
          <a:bodyPr vert="horz" lIns="0" tIns="0" rIns="0" bIns="0" rtlCol="0">
            <a:noAutofit/>
          </a:bodyPr>
          <a:lstStyle>
            <a:lvl1pPr marL="0" indent="0" algn="l" defTabSz="914400" rtl="0" eaLnBrk="1" latinLnBrk="0" hangingPunct="1">
              <a:lnSpc>
                <a:spcPts val="2300"/>
              </a:lnSpc>
              <a:spcBef>
                <a:spcPts val="1200"/>
              </a:spcBef>
              <a:buFontTx/>
              <a:buNone/>
              <a:defRPr sz="1700" b="1" kern="1200">
                <a:solidFill>
                  <a:schemeClr val="tx1"/>
                </a:solidFill>
                <a:latin typeface="+mn-lt"/>
                <a:ea typeface="+mn-ea"/>
                <a:cs typeface="+mn-cs"/>
              </a:defRPr>
            </a:lvl1pPr>
            <a:lvl2pPr marL="177800" indent="-177800" algn="l" defTabSz="914400" rtl="0" eaLnBrk="1" latinLnBrk="0" hangingPunct="1">
              <a:lnSpc>
                <a:spcPts val="2300"/>
              </a:lnSpc>
              <a:spcBef>
                <a:spcPts val="1400"/>
              </a:spcBef>
              <a:buFont typeface="Arial" panose="020B0604020202020204" pitchFamily="34" charset="0"/>
              <a:buChar char="•"/>
              <a:tabLst/>
              <a:defRPr sz="1700" b="1" kern="1200">
                <a:solidFill>
                  <a:schemeClr val="tx2"/>
                </a:solidFill>
                <a:latin typeface="+mn-lt"/>
                <a:ea typeface="+mn-ea"/>
                <a:cs typeface="+mn-cs"/>
              </a:defRPr>
            </a:lvl2pPr>
            <a:lvl3pPr marL="177800" indent="0" algn="l" defTabSz="914400" rtl="0" eaLnBrk="1" latinLnBrk="0" hangingPunct="1">
              <a:lnSpc>
                <a:spcPts val="2300"/>
              </a:lnSpc>
              <a:spcBef>
                <a:spcPts val="0"/>
              </a:spcBef>
              <a:buFontTx/>
              <a:buNone/>
              <a:tabLst/>
              <a:defRPr sz="1700" kern="1200">
                <a:solidFill>
                  <a:schemeClr val="tx2"/>
                </a:solidFill>
                <a:latin typeface="+mn-lt"/>
                <a:ea typeface="+mn-ea"/>
                <a:cs typeface="+mn-cs"/>
              </a:defRPr>
            </a:lvl3pPr>
            <a:lvl4pPr marL="406400" indent="-177800" algn="l" defTabSz="914400" rtl="0" eaLnBrk="1" latinLnBrk="0" hangingPunct="1">
              <a:lnSpc>
                <a:spcPct val="90000"/>
              </a:lnSpc>
              <a:spcBef>
                <a:spcPts val="500"/>
              </a:spcBef>
              <a:buFont typeface="System Font Regular"/>
              <a:buChar char="–"/>
              <a:tabLst/>
              <a:defRPr sz="1700" kern="1200">
                <a:solidFill>
                  <a:schemeClr val="tx2"/>
                </a:solidFill>
                <a:latin typeface="+mn-lt"/>
                <a:ea typeface="+mn-ea"/>
                <a:cs typeface="+mn-cs"/>
              </a:defRPr>
            </a:lvl4pPr>
            <a:lvl5pPr marL="574675" indent="-177800" algn="l" defTabSz="914400" rtl="0" eaLnBrk="1" latinLnBrk="0" hangingPunct="1">
              <a:lnSpc>
                <a:spcPct val="90000"/>
              </a:lnSpc>
              <a:spcBef>
                <a:spcPts val="500"/>
              </a:spcBef>
              <a:buFont typeface="Arial" panose="020B0604020202020204" pitchFamily="34" charset="0"/>
              <a:buChar char="•"/>
              <a:tabLst/>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en-US" sz="3200" dirty="0">
                <a:solidFill>
                  <a:srgbClr val="003865"/>
                </a:solidFill>
                <a:latin typeface="Calibri" panose="020F0502020204030204"/>
              </a:rPr>
              <a:t>VRS/SSB: </a:t>
            </a:r>
          </a:p>
          <a:p>
            <a:pPr lvl="1" indent="0">
              <a:lnSpc>
                <a:spcPct val="100000"/>
              </a:lnSpc>
              <a:spcBef>
                <a:spcPts val="0"/>
              </a:spcBef>
              <a:buNone/>
              <a:defRPr/>
            </a:pPr>
            <a:endParaRPr lang="en-US" sz="3200" dirty="0">
              <a:solidFill>
                <a:srgbClr val="003865"/>
              </a:solidFill>
              <a:latin typeface="Calibri" panose="020F0502020204030204"/>
            </a:endParaRPr>
          </a:p>
          <a:p>
            <a:endParaRPr lang="en-US" dirty="0"/>
          </a:p>
        </p:txBody>
      </p:sp>
      <p:sp>
        <p:nvSpPr>
          <p:cNvPr id="7" name="TextBox 6">
            <a:extLst>
              <a:ext uri="{FF2B5EF4-FFF2-40B4-BE49-F238E27FC236}">
                <a16:creationId xmlns:a16="http://schemas.microsoft.com/office/drawing/2014/main" id="{E52877D9-9D89-2B51-6C63-0FB099D9A103}"/>
              </a:ext>
            </a:extLst>
          </p:cNvPr>
          <p:cNvSpPr txBox="1"/>
          <p:nvPr/>
        </p:nvSpPr>
        <p:spPr>
          <a:xfrm>
            <a:off x="6039758" y="2612398"/>
            <a:ext cx="6553200" cy="1846659"/>
          </a:xfrm>
          <a:prstGeom prst="rect">
            <a:avLst/>
          </a:prstGeom>
          <a:noFill/>
        </p:spPr>
        <p:txBody>
          <a:bodyPr wrap="square" numCol="1" rtlCol="0">
            <a:spAutoFit/>
          </a:bodyPr>
          <a:lstStyle/>
          <a:p>
            <a:pPr marL="692150" lvl="3" indent="-285750">
              <a:buFont typeface="Arial" panose="020B0604020202020204" pitchFamily="34" charset="0"/>
              <a:buChar char="•"/>
            </a:pPr>
            <a:r>
              <a:rPr lang="en-US" sz="2400" dirty="0">
                <a:solidFill>
                  <a:srgbClr val="002060"/>
                </a:solidFill>
              </a:rPr>
              <a:t>Managers</a:t>
            </a:r>
          </a:p>
          <a:p>
            <a:pPr marL="692150" lvl="3" indent="-285750">
              <a:buFont typeface="Arial" panose="020B0604020202020204" pitchFamily="34" charset="0"/>
              <a:buChar char="•"/>
            </a:pPr>
            <a:r>
              <a:rPr lang="en-US" sz="2400" dirty="0">
                <a:solidFill>
                  <a:srgbClr val="002060"/>
                </a:solidFill>
              </a:rPr>
              <a:t>Counselors</a:t>
            </a:r>
          </a:p>
          <a:p>
            <a:pPr marL="692150" lvl="3" indent="-285750">
              <a:buFont typeface="Arial" panose="020B0604020202020204" pitchFamily="34" charset="0"/>
              <a:buChar char="•"/>
            </a:pPr>
            <a:r>
              <a:rPr lang="en-US" sz="2400" dirty="0">
                <a:solidFill>
                  <a:srgbClr val="002060"/>
                </a:solidFill>
              </a:rPr>
              <a:t>Pre-ETS Representatives</a:t>
            </a:r>
          </a:p>
          <a:p>
            <a:pPr marL="692150" lvl="3" indent="-285750">
              <a:buFont typeface="Arial" panose="020B0604020202020204" pitchFamily="34" charset="0"/>
              <a:buChar char="•"/>
            </a:pPr>
            <a:r>
              <a:rPr lang="en-US" sz="2400" dirty="0">
                <a:solidFill>
                  <a:srgbClr val="002060"/>
                </a:solidFill>
              </a:rPr>
              <a:t>E1MN Liaisons</a:t>
            </a:r>
          </a:p>
          <a:p>
            <a:endParaRPr lang="en-US" dirty="0"/>
          </a:p>
        </p:txBody>
      </p:sp>
      <p:sp>
        <p:nvSpPr>
          <p:cNvPr id="8" name="Content Placeholder 2">
            <a:extLst>
              <a:ext uri="{FF2B5EF4-FFF2-40B4-BE49-F238E27FC236}">
                <a16:creationId xmlns:a16="http://schemas.microsoft.com/office/drawing/2014/main" id="{A3661B17-894A-5E28-6767-0F206E94DF9B}"/>
              </a:ext>
            </a:extLst>
          </p:cNvPr>
          <p:cNvSpPr txBox="1">
            <a:spLocks/>
          </p:cNvSpPr>
          <p:nvPr/>
        </p:nvSpPr>
        <p:spPr>
          <a:xfrm>
            <a:off x="6152243" y="4269200"/>
            <a:ext cx="3829049" cy="1132417"/>
          </a:xfrm>
          <a:prstGeom prst="rect">
            <a:avLst/>
          </a:prstGeom>
        </p:spPr>
        <p:txBody>
          <a:bodyPr vert="horz" lIns="0" tIns="0" rIns="0" bIns="0" rtlCol="0">
            <a:noAutofit/>
          </a:bodyPr>
          <a:lstStyle>
            <a:lvl1pPr marL="0" indent="0" algn="l" defTabSz="914400" rtl="0" eaLnBrk="1" latinLnBrk="0" hangingPunct="1">
              <a:lnSpc>
                <a:spcPts val="2300"/>
              </a:lnSpc>
              <a:spcBef>
                <a:spcPts val="1200"/>
              </a:spcBef>
              <a:buFontTx/>
              <a:buNone/>
              <a:defRPr sz="1700" b="1" kern="1200">
                <a:solidFill>
                  <a:schemeClr val="tx1"/>
                </a:solidFill>
                <a:latin typeface="+mn-lt"/>
                <a:ea typeface="+mn-ea"/>
                <a:cs typeface="+mn-cs"/>
              </a:defRPr>
            </a:lvl1pPr>
            <a:lvl2pPr marL="177800" indent="-177800" algn="l" defTabSz="914400" rtl="0" eaLnBrk="1" latinLnBrk="0" hangingPunct="1">
              <a:lnSpc>
                <a:spcPts val="2300"/>
              </a:lnSpc>
              <a:spcBef>
                <a:spcPts val="1400"/>
              </a:spcBef>
              <a:buFont typeface="Arial" panose="020B0604020202020204" pitchFamily="34" charset="0"/>
              <a:buChar char="•"/>
              <a:tabLst/>
              <a:defRPr sz="1700" b="1" kern="1200">
                <a:solidFill>
                  <a:schemeClr val="tx2"/>
                </a:solidFill>
                <a:latin typeface="+mn-lt"/>
                <a:ea typeface="+mn-ea"/>
                <a:cs typeface="+mn-cs"/>
              </a:defRPr>
            </a:lvl2pPr>
            <a:lvl3pPr marL="177800" indent="0" algn="l" defTabSz="914400" rtl="0" eaLnBrk="1" latinLnBrk="0" hangingPunct="1">
              <a:lnSpc>
                <a:spcPts val="2300"/>
              </a:lnSpc>
              <a:spcBef>
                <a:spcPts val="0"/>
              </a:spcBef>
              <a:buFontTx/>
              <a:buNone/>
              <a:tabLst/>
              <a:defRPr sz="1700" kern="1200">
                <a:solidFill>
                  <a:schemeClr val="tx2"/>
                </a:solidFill>
                <a:latin typeface="+mn-lt"/>
                <a:ea typeface="+mn-ea"/>
                <a:cs typeface="+mn-cs"/>
              </a:defRPr>
            </a:lvl3pPr>
            <a:lvl4pPr marL="406400" indent="-177800" algn="l" defTabSz="914400" rtl="0" eaLnBrk="1" latinLnBrk="0" hangingPunct="1">
              <a:lnSpc>
                <a:spcPct val="90000"/>
              </a:lnSpc>
              <a:spcBef>
                <a:spcPts val="500"/>
              </a:spcBef>
              <a:buFont typeface="System Font Regular"/>
              <a:buChar char="–"/>
              <a:tabLst/>
              <a:defRPr sz="1700" kern="1200">
                <a:solidFill>
                  <a:schemeClr val="tx2"/>
                </a:solidFill>
                <a:latin typeface="+mn-lt"/>
                <a:ea typeface="+mn-ea"/>
                <a:cs typeface="+mn-cs"/>
              </a:defRPr>
            </a:lvl4pPr>
            <a:lvl5pPr marL="574675" indent="-177800" algn="l" defTabSz="914400" rtl="0" eaLnBrk="1" latinLnBrk="0" hangingPunct="1">
              <a:lnSpc>
                <a:spcPct val="90000"/>
              </a:lnSpc>
              <a:spcBef>
                <a:spcPts val="500"/>
              </a:spcBef>
              <a:buFont typeface="Arial" panose="020B0604020202020204" pitchFamily="34" charset="0"/>
              <a:buChar char="•"/>
              <a:tabLst/>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en-US" sz="3200" dirty="0">
                <a:solidFill>
                  <a:srgbClr val="003865"/>
                </a:solidFill>
                <a:latin typeface="Calibri" panose="020F0502020204030204"/>
              </a:rPr>
              <a:t>Waivers: </a:t>
            </a:r>
          </a:p>
          <a:p>
            <a:pPr lvl="1" indent="0">
              <a:lnSpc>
                <a:spcPct val="100000"/>
              </a:lnSpc>
              <a:spcBef>
                <a:spcPts val="0"/>
              </a:spcBef>
              <a:buNone/>
              <a:defRPr/>
            </a:pPr>
            <a:endParaRPr lang="en-US" sz="3200" dirty="0">
              <a:solidFill>
                <a:srgbClr val="003865"/>
              </a:solidFill>
              <a:latin typeface="Calibri" panose="020F0502020204030204"/>
            </a:endParaRPr>
          </a:p>
          <a:p>
            <a:endParaRPr lang="en-US" dirty="0"/>
          </a:p>
        </p:txBody>
      </p:sp>
      <p:sp>
        <p:nvSpPr>
          <p:cNvPr id="9" name="TextBox 8">
            <a:extLst>
              <a:ext uri="{FF2B5EF4-FFF2-40B4-BE49-F238E27FC236}">
                <a16:creationId xmlns:a16="http://schemas.microsoft.com/office/drawing/2014/main" id="{EFC8D7DF-E8D7-CDB0-F01A-EDD61626ACC7}"/>
              </a:ext>
            </a:extLst>
          </p:cNvPr>
          <p:cNvSpPr txBox="1"/>
          <p:nvPr/>
        </p:nvSpPr>
        <p:spPr>
          <a:xfrm>
            <a:off x="6096000" y="4703322"/>
            <a:ext cx="6553200" cy="1477328"/>
          </a:xfrm>
          <a:prstGeom prst="rect">
            <a:avLst/>
          </a:prstGeom>
          <a:noFill/>
        </p:spPr>
        <p:txBody>
          <a:bodyPr wrap="square" numCol="1" rtlCol="0">
            <a:spAutoFit/>
          </a:bodyPr>
          <a:lstStyle/>
          <a:p>
            <a:pPr marL="692150" lvl="3" indent="-285750">
              <a:buFont typeface="Arial" panose="020B0604020202020204" pitchFamily="34" charset="0"/>
              <a:buChar char="•"/>
            </a:pPr>
            <a:r>
              <a:rPr lang="en-US" sz="2400" dirty="0">
                <a:solidFill>
                  <a:srgbClr val="002060"/>
                </a:solidFill>
              </a:rPr>
              <a:t>Supervisors/Managers</a:t>
            </a:r>
          </a:p>
          <a:p>
            <a:pPr marL="692150" lvl="3" indent="-285750">
              <a:buFont typeface="Arial" panose="020B0604020202020204" pitchFamily="34" charset="0"/>
              <a:buChar char="•"/>
            </a:pPr>
            <a:r>
              <a:rPr lang="en-US" sz="2400" dirty="0">
                <a:solidFill>
                  <a:srgbClr val="002060"/>
                </a:solidFill>
              </a:rPr>
              <a:t>Waiver case managers</a:t>
            </a:r>
          </a:p>
          <a:p>
            <a:pPr marL="692150" lvl="3" indent="-285750">
              <a:buFont typeface="Arial" panose="020B0604020202020204" pitchFamily="34" charset="0"/>
              <a:buChar char="•"/>
            </a:pPr>
            <a:r>
              <a:rPr lang="en-US" sz="2400" dirty="0">
                <a:solidFill>
                  <a:srgbClr val="002060"/>
                </a:solidFill>
              </a:rPr>
              <a:t>E1MN Employment Liaisons</a:t>
            </a:r>
          </a:p>
          <a:p>
            <a:endParaRPr lang="en-US" dirty="0"/>
          </a:p>
        </p:txBody>
      </p:sp>
    </p:spTree>
    <p:extLst>
      <p:ext uri="{BB962C8B-B14F-4D97-AF65-F5344CB8AC3E}">
        <p14:creationId xmlns:p14="http://schemas.microsoft.com/office/powerpoint/2010/main" val="151438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62A5-520C-3D1F-E934-713DAE945E50}"/>
              </a:ext>
            </a:extLst>
          </p:cNvPr>
          <p:cNvSpPr>
            <a:spLocks noGrp="1"/>
          </p:cNvSpPr>
          <p:nvPr>
            <p:ph type="title"/>
          </p:nvPr>
        </p:nvSpPr>
        <p:spPr/>
        <p:txBody>
          <a:bodyPr/>
          <a:lstStyle/>
          <a:p>
            <a:r>
              <a:rPr lang="en-US" dirty="0"/>
              <a:t>Summary of Regional Meetings</a:t>
            </a:r>
          </a:p>
        </p:txBody>
      </p:sp>
      <p:sp>
        <p:nvSpPr>
          <p:cNvPr id="3" name="Content Placeholder 2">
            <a:extLst>
              <a:ext uri="{FF2B5EF4-FFF2-40B4-BE49-F238E27FC236}">
                <a16:creationId xmlns:a16="http://schemas.microsoft.com/office/drawing/2014/main" id="{2F93BDCF-9DC8-571D-1CFC-A24E98D9C974}"/>
              </a:ext>
            </a:extLst>
          </p:cNvPr>
          <p:cNvSpPr>
            <a:spLocks noGrp="1"/>
          </p:cNvSpPr>
          <p:nvPr>
            <p:ph idx="1"/>
          </p:nvPr>
        </p:nvSpPr>
        <p:spPr>
          <a:xfrm>
            <a:off x="914401" y="2048933"/>
            <a:ext cx="10649242" cy="3611637"/>
          </a:xfrm>
        </p:spPr>
        <p:txBody>
          <a:bodyPr/>
          <a:lstStyle/>
          <a:p>
            <a:pPr marL="342900" indent="-457200">
              <a:lnSpc>
                <a:spcPct val="100000"/>
              </a:lnSpc>
              <a:spcBef>
                <a:spcPts val="0"/>
              </a:spcBef>
              <a:buFont typeface="+mj-lt"/>
              <a:buAutoNum type="arabicPeriod"/>
            </a:pPr>
            <a:r>
              <a:rPr lang="en-US" sz="2600" b="0" dirty="0"/>
              <a:t> Are all virtual!</a:t>
            </a:r>
          </a:p>
          <a:p>
            <a:pPr marL="342900" indent="-457200">
              <a:lnSpc>
                <a:spcPct val="100000"/>
              </a:lnSpc>
              <a:spcBef>
                <a:spcPts val="0"/>
              </a:spcBef>
              <a:buFont typeface="+mj-lt"/>
              <a:buAutoNum type="arabicPeriod"/>
            </a:pPr>
            <a:r>
              <a:rPr lang="en-US" sz="2600" b="0" dirty="0"/>
              <a:t> Who should come: School, VRS/SSB, county/tribal waiver staff</a:t>
            </a:r>
          </a:p>
          <a:p>
            <a:pPr marL="342900" indent="-457200">
              <a:lnSpc>
                <a:spcPct val="100000"/>
              </a:lnSpc>
              <a:spcBef>
                <a:spcPts val="0"/>
              </a:spcBef>
              <a:buFont typeface="+mj-lt"/>
              <a:buAutoNum type="arabicPeriod"/>
            </a:pPr>
            <a:r>
              <a:rPr lang="en-US" sz="2600" b="0" dirty="0"/>
              <a:t> What will happen: </a:t>
            </a:r>
          </a:p>
          <a:p>
            <a:pPr marL="685800" lvl="1" indent="-342900">
              <a:lnSpc>
                <a:spcPct val="100000"/>
              </a:lnSpc>
            </a:pPr>
            <a:r>
              <a:rPr lang="en-US" sz="2400" b="0" dirty="0">
                <a:solidFill>
                  <a:schemeClr val="tx1"/>
                </a:solidFill>
              </a:rPr>
              <a:t>Review E1MN and Transition Framework</a:t>
            </a:r>
          </a:p>
          <a:p>
            <a:pPr marL="685800" lvl="1" indent="-342900">
              <a:lnSpc>
                <a:spcPct val="100000"/>
              </a:lnSpc>
            </a:pPr>
            <a:r>
              <a:rPr lang="en-US" sz="2400" b="0" dirty="0">
                <a:solidFill>
                  <a:schemeClr val="tx1"/>
                </a:solidFill>
              </a:rPr>
              <a:t>Develop E1MN Local Teams: </a:t>
            </a:r>
            <a:r>
              <a:rPr lang="en-US" sz="2400" b="0" dirty="0">
                <a:solidFill>
                  <a:schemeClr val="tx1"/>
                </a:solidFill>
                <a:hlinkClick r:id="rId3"/>
              </a:rPr>
              <a:t>Review Roles</a:t>
            </a:r>
            <a:r>
              <a:rPr lang="en-US" sz="2400" b="0" dirty="0">
                <a:solidFill>
                  <a:schemeClr val="tx1"/>
                </a:solidFill>
              </a:rPr>
              <a:t> </a:t>
            </a:r>
          </a:p>
          <a:p>
            <a:pPr marL="685800" lvl="1" indent="-342900">
              <a:lnSpc>
                <a:spcPct val="100000"/>
              </a:lnSpc>
            </a:pPr>
            <a:r>
              <a:rPr lang="en-US" sz="2400" b="0" dirty="0">
                <a:solidFill>
                  <a:schemeClr val="tx1"/>
                </a:solidFill>
              </a:rPr>
              <a:t>Review Data</a:t>
            </a:r>
          </a:p>
          <a:p>
            <a:pPr marL="685800" lvl="1" indent="-342900">
              <a:lnSpc>
                <a:spcPct val="100000"/>
              </a:lnSpc>
            </a:pPr>
            <a:r>
              <a:rPr lang="en-US" sz="2400" b="0" dirty="0">
                <a:solidFill>
                  <a:schemeClr val="tx1"/>
                </a:solidFill>
              </a:rPr>
              <a:t>Complete an  E1MN Local Team Transition Assessment</a:t>
            </a:r>
          </a:p>
          <a:p>
            <a:pPr marL="685800" lvl="1" indent="-342900">
              <a:lnSpc>
                <a:spcPct val="100000"/>
              </a:lnSpc>
            </a:pPr>
            <a:r>
              <a:rPr lang="en-US" sz="2400" b="0" dirty="0">
                <a:solidFill>
                  <a:schemeClr val="tx1"/>
                </a:solidFill>
              </a:rPr>
              <a:t>Select and Implement a Transition Framework Strategy in 2024-25 School Year</a:t>
            </a:r>
            <a:endParaRPr lang="en-US" sz="2000" b="0" dirty="0"/>
          </a:p>
          <a:p>
            <a:pPr marL="520700" lvl="2">
              <a:lnSpc>
                <a:spcPct val="100000"/>
              </a:lnSpc>
              <a:buFont typeface="+mj-lt"/>
              <a:buAutoNum type="arabicPeriod"/>
            </a:pPr>
            <a:endParaRPr lang="en-US" sz="2000" b="0" dirty="0"/>
          </a:p>
          <a:p>
            <a:pPr marL="342900" indent="-342900">
              <a:buFont typeface="+mj-lt"/>
              <a:buAutoNum type="arabicPeriod"/>
            </a:pPr>
            <a:endParaRPr lang="en-US" dirty="0"/>
          </a:p>
        </p:txBody>
      </p:sp>
      <p:sp>
        <p:nvSpPr>
          <p:cNvPr id="4" name="Slide Number Placeholder 3">
            <a:extLst>
              <a:ext uri="{FF2B5EF4-FFF2-40B4-BE49-F238E27FC236}">
                <a16:creationId xmlns:a16="http://schemas.microsoft.com/office/drawing/2014/main" id="{59BF7C1C-1DCA-8E17-A6CF-5C5FDA979C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C319B-9B3A-F540-9536-5755590B04FE}"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70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0C77-E0C3-4FDD-7E53-4D072611C4A2}"/>
              </a:ext>
            </a:extLst>
          </p:cNvPr>
          <p:cNvSpPr>
            <a:spLocks noGrp="1"/>
          </p:cNvSpPr>
          <p:nvPr>
            <p:ph type="title"/>
          </p:nvPr>
        </p:nvSpPr>
        <p:spPr/>
        <p:txBody>
          <a:bodyPr/>
          <a:lstStyle/>
          <a:p>
            <a:r>
              <a:rPr lang="en-US" sz="4000" dirty="0"/>
              <a:t>Communication</a:t>
            </a:r>
          </a:p>
        </p:txBody>
      </p:sp>
      <p:sp>
        <p:nvSpPr>
          <p:cNvPr id="3" name="Content Placeholder 2">
            <a:extLst>
              <a:ext uri="{FF2B5EF4-FFF2-40B4-BE49-F238E27FC236}">
                <a16:creationId xmlns:a16="http://schemas.microsoft.com/office/drawing/2014/main" id="{BCCB4741-593C-5EE7-1C59-3200FFDE0647}"/>
              </a:ext>
            </a:extLst>
          </p:cNvPr>
          <p:cNvSpPr>
            <a:spLocks noGrp="1"/>
          </p:cNvSpPr>
          <p:nvPr>
            <p:ph idx="1"/>
          </p:nvPr>
        </p:nvSpPr>
        <p:spPr>
          <a:xfrm>
            <a:off x="781050" y="2421466"/>
            <a:ext cx="7048500" cy="2446867"/>
          </a:xfrm>
        </p:spPr>
        <p:txBody>
          <a:bodyPr/>
          <a:lstStyle/>
          <a:p>
            <a:pPr marL="285750" indent="-285750">
              <a:lnSpc>
                <a:spcPct val="100000"/>
              </a:lnSpc>
              <a:spcBef>
                <a:spcPts val="0"/>
              </a:spcBef>
              <a:buFont typeface="Arial" panose="020B0604020202020204" pitchFamily="34" charset="0"/>
              <a:buChar char="•"/>
            </a:pPr>
            <a:r>
              <a:rPr lang="en-US" sz="4000" b="0" dirty="0"/>
              <a:t>Presentations to school, county, VR and leaders in fall 2023</a:t>
            </a:r>
            <a:endParaRPr lang="en-US" sz="4000" b="0" dirty="0">
              <a:solidFill>
                <a:srgbClr val="002060"/>
              </a:solidFill>
            </a:endParaRPr>
          </a:p>
          <a:p>
            <a:pPr marL="285750" indent="-285750">
              <a:lnSpc>
                <a:spcPct val="100000"/>
              </a:lnSpc>
              <a:spcBef>
                <a:spcPts val="0"/>
              </a:spcBef>
              <a:buFont typeface="Arial" panose="020B0604020202020204" pitchFamily="34" charset="0"/>
              <a:buChar char="•"/>
            </a:pPr>
            <a:r>
              <a:rPr lang="en-US" sz="4000" b="0" dirty="0"/>
              <a:t>CTIC leaders</a:t>
            </a:r>
          </a:p>
          <a:p>
            <a:pPr marL="285750" indent="-285750">
              <a:lnSpc>
                <a:spcPct val="100000"/>
              </a:lnSpc>
              <a:spcBef>
                <a:spcPts val="0"/>
              </a:spcBef>
              <a:buFont typeface="Arial" panose="020B0604020202020204" pitchFamily="34" charset="0"/>
              <a:buChar char="•"/>
            </a:pPr>
            <a:r>
              <a:rPr lang="en-US" sz="4000" b="0" dirty="0"/>
              <a:t>Broad communications coming in January 2024</a:t>
            </a:r>
          </a:p>
          <a:p>
            <a:endParaRPr lang="en-US" sz="3200" dirty="0"/>
          </a:p>
        </p:txBody>
      </p:sp>
      <p:sp>
        <p:nvSpPr>
          <p:cNvPr id="4" name="Slide Number Placeholder 3">
            <a:extLst>
              <a:ext uri="{FF2B5EF4-FFF2-40B4-BE49-F238E27FC236}">
                <a16:creationId xmlns:a16="http://schemas.microsoft.com/office/drawing/2014/main" id="{E906F0AC-5C5E-EF32-1458-6C49053292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C319B-9B3A-F540-9536-5755590B04FE}"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2A4FAF0B-7880-26F0-A960-28D428E2D6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92708" y="2421466"/>
            <a:ext cx="2912534" cy="2912534"/>
          </a:xfrm>
          <a:prstGeom prst="rect">
            <a:avLst/>
          </a:prstGeom>
        </p:spPr>
      </p:pic>
    </p:spTree>
    <p:extLst>
      <p:ext uri="{BB962C8B-B14F-4D97-AF65-F5344CB8AC3E}">
        <p14:creationId xmlns:p14="http://schemas.microsoft.com/office/powerpoint/2010/main" val="2168196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F60E-FF08-FE03-48CB-F1EFDC9A0138}"/>
              </a:ext>
            </a:extLst>
          </p:cNvPr>
          <p:cNvSpPr>
            <a:spLocks noGrp="1"/>
          </p:cNvSpPr>
          <p:nvPr>
            <p:ph type="title"/>
          </p:nvPr>
        </p:nvSpPr>
        <p:spPr/>
        <p:txBody>
          <a:bodyPr/>
          <a:lstStyle/>
          <a:p>
            <a:r>
              <a:rPr lang="en-US" sz="4400" dirty="0"/>
              <a:t>Questions?</a:t>
            </a:r>
          </a:p>
        </p:txBody>
      </p:sp>
      <p:sp>
        <p:nvSpPr>
          <p:cNvPr id="3" name="Content Placeholder 2">
            <a:extLst>
              <a:ext uri="{FF2B5EF4-FFF2-40B4-BE49-F238E27FC236}">
                <a16:creationId xmlns:a16="http://schemas.microsoft.com/office/drawing/2014/main" id="{AB787FD3-B15C-4215-1052-44AD9D916299}"/>
              </a:ext>
            </a:extLst>
          </p:cNvPr>
          <p:cNvSpPr>
            <a:spLocks noGrp="1"/>
          </p:cNvSpPr>
          <p:nvPr>
            <p:ph idx="1"/>
          </p:nvPr>
        </p:nvSpPr>
        <p:spPr/>
        <p:txBody>
          <a:bodyPr/>
          <a:lstStyle/>
          <a:p>
            <a:pPr>
              <a:lnSpc>
                <a:spcPct val="100000"/>
              </a:lnSpc>
              <a:spcBef>
                <a:spcPts val="0"/>
              </a:spcBef>
            </a:pPr>
            <a:r>
              <a:rPr lang="en-US" sz="3600" b="0" dirty="0"/>
              <a:t>If you have questions about E1MN or the upcoming regional meetings you can submit an </a:t>
            </a:r>
            <a:r>
              <a:rPr lang="en-US" sz="3600" b="0" dirty="0">
                <a:hlinkClick r:id="rId3"/>
              </a:rPr>
              <a:t>E1MN Request Form</a:t>
            </a:r>
            <a:r>
              <a:rPr lang="en-US" sz="3600" b="0" dirty="0"/>
              <a:t>.</a:t>
            </a:r>
          </a:p>
        </p:txBody>
      </p:sp>
      <p:sp>
        <p:nvSpPr>
          <p:cNvPr id="4" name="Slide Number Placeholder 3">
            <a:extLst>
              <a:ext uri="{FF2B5EF4-FFF2-40B4-BE49-F238E27FC236}">
                <a16:creationId xmlns:a16="http://schemas.microsoft.com/office/drawing/2014/main" id="{D75D97B0-0666-A864-1E04-7BCC807D0F4D}"/>
              </a:ext>
            </a:extLst>
          </p:cNvPr>
          <p:cNvSpPr>
            <a:spLocks noGrp="1"/>
          </p:cNvSpPr>
          <p:nvPr>
            <p:ph type="sldNum" sz="quarter" idx="12"/>
          </p:nvPr>
        </p:nvSpPr>
        <p:spPr/>
        <p:txBody>
          <a:bodyPr/>
          <a:lstStyle/>
          <a:p>
            <a:fld id="{8EAC319B-9B3A-F540-9536-5755590B04FE}" type="slidenum">
              <a:rPr lang="en-US" smtClean="0"/>
              <a:t>17</a:t>
            </a:fld>
            <a:endParaRPr lang="en-US" dirty="0"/>
          </a:p>
        </p:txBody>
      </p:sp>
    </p:spTree>
    <p:extLst>
      <p:ext uri="{BB962C8B-B14F-4D97-AF65-F5344CB8AC3E}">
        <p14:creationId xmlns:p14="http://schemas.microsoft.com/office/powerpoint/2010/main" val="201335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5DAB-D34C-40C3-0187-DE09AC739A1E}"/>
              </a:ext>
            </a:extLst>
          </p:cNvPr>
          <p:cNvSpPr>
            <a:spLocks noGrp="1"/>
          </p:cNvSpPr>
          <p:nvPr>
            <p:ph type="title"/>
          </p:nvPr>
        </p:nvSpPr>
        <p:spPr>
          <a:xfrm>
            <a:off x="463141" y="635126"/>
            <a:ext cx="9476509" cy="724430"/>
          </a:xfrm>
        </p:spPr>
        <p:txBody>
          <a:bodyPr/>
          <a:lstStyle/>
          <a:p>
            <a:r>
              <a:rPr lang="en-US" sz="3600" dirty="0"/>
              <a:t>E1MN Coordinators </a:t>
            </a:r>
            <a:br>
              <a:rPr lang="en-US" sz="3200" dirty="0"/>
            </a:br>
            <a:br>
              <a:rPr lang="en-US" sz="2800" dirty="0"/>
            </a:br>
            <a:endParaRPr lang="en-US" sz="2800" dirty="0"/>
          </a:p>
        </p:txBody>
      </p:sp>
      <p:sp>
        <p:nvSpPr>
          <p:cNvPr id="4" name="Slide Number Placeholder 3">
            <a:extLst>
              <a:ext uri="{FF2B5EF4-FFF2-40B4-BE49-F238E27FC236}">
                <a16:creationId xmlns:a16="http://schemas.microsoft.com/office/drawing/2014/main" id="{F8421DAA-3B17-0E5C-1165-224AF1D8693E}"/>
              </a:ext>
            </a:extLst>
          </p:cNvPr>
          <p:cNvSpPr>
            <a:spLocks noGrp="1"/>
          </p:cNvSpPr>
          <p:nvPr>
            <p:ph type="sldNum" sz="quarter" idx="12"/>
          </p:nvPr>
        </p:nvSpPr>
        <p:spPr/>
        <p:txBody>
          <a:bodyPr/>
          <a:lstStyle/>
          <a:p>
            <a:fld id="{8EAC319B-9B3A-F540-9536-5755590B04FE}" type="slidenum">
              <a:rPr lang="en-US" smtClean="0"/>
              <a:t>1</a:t>
            </a:fld>
            <a:endParaRPr lang="en-US" dirty="0"/>
          </a:p>
        </p:txBody>
      </p:sp>
      <p:sp>
        <p:nvSpPr>
          <p:cNvPr id="3" name="Content Placeholder 2">
            <a:extLst>
              <a:ext uri="{FF2B5EF4-FFF2-40B4-BE49-F238E27FC236}">
                <a16:creationId xmlns:a16="http://schemas.microsoft.com/office/drawing/2014/main" id="{74C6286C-3C27-03F3-1D92-15EAF133F41B}"/>
              </a:ext>
            </a:extLst>
          </p:cNvPr>
          <p:cNvSpPr txBox="1">
            <a:spLocks/>
          </p:cNvSpPr>
          <p:nvPr/>
        </p:nvSpPr>
        <p:spPr>
          <a:xfrm>
            <a:off x="914399" y="2382340"/>
            <a:ext cx="10117124" cy="3478319"/>
          </a:xfrm>
          <a:prstGeom prst="rect">
            <a:avLst/>
          </a:prstGeom>
        </p:spPr>
        <p:txBody>
          <a:bodyPr vert="horz" lIns="0" tIns="0" rIns="0" bIns="0" rtlCol="0" anchor="t">
            <a:noAutofit/>
          </a:bodyPr>
          <a:lstStyle>
            <a:lvl1pPr marL="0" indent="0" algn="l" defTabSz="914400" rtl="0" eaLnBrk="1" latinLnBrk="0" hangingPunct="1">
              <a:lnSpc>
                <a:spcPts val="2300"/>
              </a:lnSpc>
              <a:spcBef>
                <a:spcPts val="1200"/>
              </a:spcBef>
              <a:buFontTx/>
              <a:buNone/>
              <a:defRPr sz="1700" b="1" kern="1200">
                <a:solidFill>
                  <a:schemeClr val="tx1"/>
                </a:solidFill>
                <a:latin typeface="+mn-lt"/>
                <a:ea typeface="+mn-ea"/>
                <a:cs typeface="+mn-cs"/>
              </a:defRPr>
            </a:lvl1pPr>
            <a:lvl2pPr marL="177800" indent="-177800" algn="l" defTabSz="914400" rtl="0" eaLnBrk="1" latinLnBrk="0" hangingPunct="1">
              <a:lnSpc>
                <a:spcPts val="2300"/>
              </a:lnSpc>
              <a:spcBef>
                <a:spcPts val="1400"/>
              </a:spcBef>
              <a:buFont typeface="Arial" panose="020B0604020202020204" pitchFamily="34" charset="0"/>
              <a:buChar char="•"/>
              <a:tabLst/>
              <a:defRPr sz="1700" b="1" kern="1200">
                <a:solidFill>
                  <a:schemeClr val="tx2"/>
                </a:solidFill>
                <a:latin typeface="+mn-lt"/>
                <a:ea typeface="+mn-ea"/>
                <a:cs typeface="+mn-cs"/>
              </a:defRPr>
            </a:lvl2pPr>
            <a:lvl3pPr marL="177800" indent="0" algn="l" defTabSz="914400" rtl="0" eaLnBrk="1" latinLnBrk="0" hangingPunct="1">
              <a:lnSpc>
                <a:spcPts val="2300"/>
              </a:lnSpc>
              <a:spcBef>
                <a:spcPts val="0"/>
              </a:spcBef>
              <a:buFontTx/>
              <a:buNone/>
              <a:tabLst/>
              <a:defRPr sz="1700" kern="1200">
                <a:solidFill>
                  <a:schemeClr val="tx2"/>
                </a:solidFill>
                <a:latin typeface="+mn-lt"/>
                <a:ea typeface="+mn-ea"/>
                <a:cs typeface="+mn-cs"/>
              </a:defRPr>
            </a:lvl3pPr>
            <a:lvl4pPr marL="406400" indent="-177800" algn="l" defTabSz="914400" rtl="0" eaLnBrk="1" latinLnBrk="0" hangingPunct="1">
              <a:lnSpc>
                <a:spcPct val="90000"/>
              </a:lnSpc>
              <a:spcBef>
                <a:spcPts val="500"/>
              </a:spcBef>
              <a:buFont typeface="System Font Regular"/>
              <a:buChar char="–"/>
              <a:tabLst/>
              <a:defRPr sz="1700" kern="1200">
                <a:solidFill>
                  <a:schemeClr val="tx2"/>
                </a:solidFill>
                <a:latin typeface="+mn-lt"/>
                <a:ea typeface="+mn-ea"/>
                <a:cs typeface="+mn-cs"/>
              </a:defRPr>
            </a:lvl4pPr>
            <a:lvl5pPr marL="574675" indent="-177800" algn="l" defTabSz="914400" rtl="0" eaLnBrk="1" latinLnBrk="0" hangingPunct="1">
              <a:lnSpc>
                <a:spcPct val="90000"/>
              </a:lnSpc>
              <a:spcBef>
                <a:spcPts val="500"/>
              </a:spcBef>
              <a:buFont typeface="Arial" panose="020B0604020202020204" pitchFamily="34" charset="0"/>
              <a:buChar char="•"/>
              <a:tabLst/>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Aft>
                <a:spcPts val="1200"/>
              </a:spcAft>
              <a:buFont typeface="Arial" panose="020B0604020202020204" pitchFamily="34" charset="0"/>
              <a:buChar char="•"/>
            </a:pPr>
            <a:r>
              <a:rPr lang="en-US" sz="3200" dirty="0"/>
              <a:t>Alyssa Klein and Holly Sunderman,</a:t>
            </a:r>
            <a:r>
              <a:rPr lang="en-US" sz="3200" b="0" dirty="0"/>
              <a:t> Department of Employment and Economic Development (DEED)</a:t>
            </a:r>
            <a:endParaRPr lang="en-US" sz="2800" b="0" dirty="0"/>
          </a:p>
          <a:p>
            <a:pPr marL="285750" indent="-285750">
              <a:lnSpc>
                <a:spcPct val="100000"/>
              </a:lnSpc>
              <a:spcAft>
                <a:spcPts val="1200"/>
              </a:spcAft>
              <a:buFont typeface="Arial" panose="020B0604020202020204" pitchFamily="34" charset="0"/>
              <a:buChar char="•"/>
            </a:pPr>
            <a:r>
              <a:rPr lang="en-US" sz="3200" dirty="0"/>
              <a:t>Cole Sorensen, </a:t>
            </a:r>
            <a:r>
              <a:rPr lang="en-US" sz="3200" b="0" dirty="0"/>
              <a:t>Department of Human Services (DHS) </a:t>
            </a:r>
          </a:p>
          <a:p>
            <a:pPr marL="285750" indent="-285750">
              <a:lnSpc>
                <a:spcPct val="100000"/>
              </a:lnSpc>
              <a:spcAft>
                <a:spcPts val="1200"/>
              </a:spcAft>
              <a:buFont typeface="Arial" panose="020B0604020202020204" pitchFamily="34" charset="0"/>
              <a:buChar char="•"/>
            </a:pPr>
            <a:r>
              <a:rPr lang="en-US" sz="3200" dirty="0"/>
              <a:t>Kara Tempel, </a:t>
            </a:r>
            <a:r>
              <a:rPr lang="en-US" sz="3200" b="0" dirty="0"/>
              <a:t>Minnesota Department of Education (MDE) </a:t>
            </a:r>
          </a:p>
          <a:p>
            <a:pPr>
              <a:lnSpc>
                <a:spcPct val="100000"/>
              </a:lnSpc>
              <a:spcAft>
                <a:spcPts val="1200"/>
              </a:spcAft>
            </a:pPr>
            <a:endParaRPr lang="en-US" sz="3200" b="0" dirty="0"/>
          </a:p>
        </p:txBody>
      </p:sp>
    </p:spTree>
    <p:extLst>
      <p:ext uri="{BB962C8B-B14F-4D97-AF65-F5344CB8AC3E}">
        <p14:creationId xmlns:p14="http://schemas.microsoft.com/office/powerpoint/2010/main" val="375605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5DAB-D34C-40C3-0187-DE09AC739A1E}"/>
              </a:ext>
            </a:extLst>
          </p:cNvPr>
          <p:cNvSpPr>
            <a:spLocks noGrp="1"/>
          </p:cNvSpPr>
          <p:nvPr>
            <p:ph type="title"/>
          </p:nvPr>
        </p:nvSpPr>
        <p:spPr/>
        <p:txBody>
          <a:bodyPr/>
          <a:lstStyle/>
          <a:p>
            <a:r>
              <a:rPr lang="en-US" dirty="0"/>
              <a:t>Presentation outline</a:t>
            </a:r>
          </a:p>
        </p:txBody>
      </p:sp>
      <p:sp>
        <p:nvSpPr>
          <p:cNvPr id="4" name="Slide Number Placeholder 3">
            <a:extLst>
              <a:ext uri="{FF2B5EF4-FFF2-40B4-BE49-F238E27FC236}">
                <a16:creationId xmlns:a16="http://schemas.microsoft.com/office/drawing/2014/main" id="{F8421DAA-3B17-0E5C-1165-224AF1D8693E}"/>
              </a:ext>
            </a:extLst>
          </p:cNvPr>
          <p:cNvSpPr>
            <a:spLocks noGrp="1"/>
          </p:cNvSpPr>
          <p:nvPr>
            <p:ph type="sldNum" sz="quarter" idx="12"/>
          </p:nvPr>
        </p:nvSpPr>
        <p:spPr/>
        <p:txBody>
          <a:bodyPr/>
          <a:lstStyle/>
          <a:p>
            <a:fld id="{8EAC319B-9B3A-F540-9536-5755590B04FE}" type="slidenum">
              <a:rPr lang="en-US" smtClean="0"/>
              <a:t>2</a:t>
            </a:fld>
            <a:endParaRPr lang="en-US" dirty="0"/>
          </a:p>
        </p:txBody>
      </p:sp>
      <p:sp>
        <p:nvSpPr>
          <p:cNvPr id="3" name="TextBox 2">
            <a:extLst>
              <a:ext uri="{FF2B5EF4-FFF2-40B4-BE49-F238E27FC236}">
                <a16:creationId xmlns:a16="http://schemas.microsoft.com/office/drawing/2014/main" id="{B36D2836-E863-BA03-AC81-EF8B715A7793}"/>
              </a:ext>
            </a:extLst>
          </p:cNvPr>
          <p:cNvSpPr txBox="1"/>
          <p:nvPr/>
        </p:nvSpPr>
        <p:spPr>
          <a:xfrm>
            <a:off x="914401" y="2553419"/>
            <a:ext cx="10296665" cy="184665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Short review of E1MN and the MN Transition Framework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t>Tell you about E1MN regional meetings scheduled for 2024</a:t>
            </a:r>
          </a:p>
          <a:p>
            <a:endParaRPr lang="en-US" dirty="0"/>
          </a:p>
        </p:txBody>
      </p:sp>
    </p:spTree>
    <p:extLst>
      <p:ext uri="{BB962C8B-B14F-4D97-AF65-F5344CB8AC3E}">
        <p14:creationId xmlns:p14="http://schemas.microsoft.com/office/powerpoint/2010/main" val="285339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4DEA0-F532-D9DC-CF29-27B814A22755}"/>
              </a:ext>
            </a:extLst>
          </p:cNvPr>
          <p:cNvSpPr>
            <a:spLocks noGrp="1"/>
          </p:cNvSpPr>
          <p:nvPr>
            <p:ph type="ctrTitle"/>
          </p:nvPr>
        </p:nvSpPr>
        <p:spPr/>
        <p:txBody>
          <a:bodyPr/>
          <a:lstStyle/>
          <a:p>
            <a:r>
              <a:rPr lang="en-US" dirty="0"/>
              <a:t>Review</a:t>
            </a:r>
          </a:p>
        </p:txBody>
      </p:sp>
    </p:spTree>
    <p:extLst>
      <p:ext uri="{BB962C8B-B14F-4D97-AF65-F5344CB8AC3E}">
        <p14:creationId xmlns:p14="http://schemas.microsoft.com/office/powerpoint/2010/main" val="3663544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EDD6-E531-4071-F8BD-E7BA147D0463}"/>
              </a:ext>
            </a:extLst>
          </p:cNvPr>
          <p:cNvSpPr>
            <a:spLocks noGrp="1"/>
          </p:cNvSpPr>
          <p:nvPr>
            <p:ph type="title"/>
          </p:nvPr>
        </p:nvSpPr>
        <p:spPr/>
        <p:txBody>
          <a:bodyPr/>
          <a:lstStyle/>
          <a:p>
            <a:r>
              <a:rPr lang="en-US" dirty="0"/>
              <a:t>Fall 2023 Presentations to Leaders</a:t>
            </a:r>
            <a:br>
              <a:rPr lang="en-US" dirty="0"/>
            </a:br>
            <a:endParaRPr lang="en-US" dirty="0"/>
          </a:p>
        </p:txBody>
      </p:sp>
      <p:sp>
        <p:nvSpPr>
          <p:cNvPr id="3" name="Content Placeholder 2">
            <a:extLst>
              <a:ext uri="{FF2B5EF4-FFF2-40B4-BE49-F238E27FC236}">
                <a16:creationId xmlns:a16="http://schemas.microsoft.com/office/drawing/2014/main" id="{DD69542B-4000-EB51-AF58-DF14977AA8D9}"/>
              </a:ext>
            </a:extLst>
          </p:cNvPr>
          <p:cNvSpPr>
            <a:spLocks noGrp="1"/>
          </p:cNvSpPr>
          <p:nvPr>
            <p:ph idx="1"/>
          </p:nvPr>
        </p:nvSpPr>
        <p:spPr>
          <a:xfrm>
            <a:off x="472966" y="2048933"/>
            <a:ext cx="9543393" cy="3611637"/>
          </a:xfrm>
        </p:spPr>
        <p:txBody>
          <a:bodyPr/>
          <a:lstStyle/>
          <a:p>
            <a:pPr>
              <a:lnSpc>
                <a:spcPct val="100000"/>
              </a:lnSpc>
            </a:pPr>
            <a:r>
              <a:rPr lang="en-US" sz="2800" dirty="0"/>
              <a:t>October 2023 Special Education Director’s Forum </a:t>
            </a:r>
          </a:p>
          <a:p>
            <a:pPr>
              <a:lnSpc>
                <a:spcPct val="100000"/>
              </a:lnSpc>
            </a:pPr>
            <a:r>
              <a:rPr lang="en-US" sz="3200" b="0" i="0" u="sng" dirty="0">
                <a:solidFill>
                  <a:srgbClr val="0062B2"/>
                </a:solidFill>
                <a:effectLst/>
                <a:latin typeface="Calibri" panose="020F0502020204030204" pitchFamily="34" charset="0"/>
              </a:rPr>
              <a:t>Click here to view recording</a:t>
            </a:r>
            <a:r>
              <a:rPr lang="en-US" sz="3200" b="0" i="0" dirty="0">
                <a:solidFill>
                  <a:schemeClr val="tx2"/>
                </a:solidFill>
                <a:effectLst/>
                <a:latin typeface="Calibri" panose="020F0502020204030204" pitchFamily="34" charset="0"/>
              </a:rPr>
              <a:t> </a:t>
            </a:r>
          </a:p>
          <a:p>
            <a:pPr marL="457200" indent="-457200">
              <a:lnSpc>
                <a:spcPct val="100000"/>
              </a:lnSpc>
              <a:buFont typeface="Arial" panose="020B0604020202020204" pitchFamily="34" charset="0"/>
              <a:buChar char="•"/>
            </a:pPr>
            <a:r>
              <a:rPr lang="en-US" sz="2800" b="0" i="0" dirty="0">
                <a:solidFill>
                  <a:schemeClr val="tx2"/>
                </a:solidFill>
                <a:effectLst/>
                <a:latin typeface="Calibri" panose="020F0502020204030204" pitchFamily="34" charset="0"/>
              </a:rPr>
              <a:t>20 Minute Presentation from MDE, DHS, DEED Leaders</a:t>
            </a:r>
          </a:p>
          <a:p>
            <a:pPr marL="457200" indent="-457200">
              <a:lnSpc>
                <a:spcPct val="100000"/>
              </a:lnSpc>
              <a:buFont typeface="Arial" panose="020B0604020202020204" pitchFamily="34" charset="0"/>
              <a:buChar char="•"/>
            </a:pPr>
            <a:r>
              <a:rPr lang="en-US" sz="2800" b="0" i="0" dirty="0">
                <a:solidFill>
                  <a:schemeClr val="tx2"/>
                </a:solidFill>
                <a:effectLst/>
                <a:latin typeface="Calibri" panose="020F0502020204030204" pitchFamily="34" charset="0"/>
              </a:rPr>
              <a:t>Starts at </a:t>
            </a:r>
            <a:r>
              <a:rPr lang="en-US" sz="2800" b="1" i="0" dirty="0">
                <a:solidFill>
                  <a:schemeClr val="tx2"/>
                </a:solidFill>
                <a:effectLst/>
                <a:latin typeface="Calibri" panose="020F0502020204030204" pitchFamily="34" charset="0"/>
              </a:rPr>
              <a:t>1:29:40</a:t>
            </a:r>
            <a:endParaRPr lang="en-US" sz="2800" dirty="0">
              <a:solidFill>
                <a:schemeClr val="tx2"/>
              </a:solidFill>
              <a:latin typeface="Calibri" panose="020F0502020204030204" pitchFamily="34" charset="0"/>
            </a:endParaRPr>
          </a:p>
          <a:p>
            <a:pPr marL="457200" indent="-457200">
              <a:lnSpc>
                <a:spcPct val="100000"/>
              </a:lnSpc>
              <a:buFont typeface="Arial" panose="020B0604020202020204" pitchFamily="34" charset="0"/>
              <a:buChar char="•"/>
            </a:pPr>
            <a:r>
              <a:rPr lang="en-US" sz="2800" b="0" i="0" dirty="0">
                <a:solidFill>
                  <a:schemeClr val="tx2"/>
                </a:solidFill>
                <a:effectLst/>
                <a:latin typeface="Calibri" panose="020F0502020204030204" pitchFamily="34" charset="0"/>
              </a:rPr>
              <a:t>Access link to presentation slides by selecting "Info" from the menu at the lower right of the player window.</a:t>
            </a:r>
            <a:endParaRPr lang="en-US" sz="2800" dirty="0">
              <a:solidFill>
                <a:schemeClr val="tx2"/>
              </a:solidFill>
            </a:endParaRPr>
          </a:p>
        </p:txBody>
      </p:sp>
      <p:sp>
        <p:nvSpPr>
          <p:cNvPr id="4" name="Slide Number Placeholder 3">
            <a:extLst>
              <a:ext uri="{FF2B5EF4-FFF2-40B4-BE49-F238E27FC236}">
                <a16:creationId xmlns:a16="http://schemas.microsoft.com/office/drawing/2014/main" id="{2B933523-7D1B-9AB8-8F6F-D92CB186367D}"/>
              </a:ext>
            </a:extLst>
          </p:cNvPr>
          <p:cNvSpPr>
            <a:spLocks noGrp="1"/>
          </p:cNvSpPr>
          <p:nvPr>
            <p:ph type="sldNum" sz="quarter" idx="12"/>
          </p:nvPr>
        </p:nvSpPr>
        <p:spPr/>
        <p:txBody>
          <a:bodyPr/>
          <a:lstStyle/>
          <a:p>
            <a:fld id="{8EAC319B-9B3A-F540-9536-5755590B04FE}" type="slidenum">
              <a:rPr lang="en-US" smtClean="0"/>
              <a:t>4</a:t>
            </a:fld>
            <a:endParaRPr lang="en-US" dirty="0"/>
          </a:p>
        </p:txBody>
      </p:sp>
    </p:spTree>
    <p:extLst>
      <p:ext uri="{BB962C8B-B14F-4D97-AF65-F5344CB8AC3E}">
        <p14:creationId xmlns:p14="http://schemas.microsoft.com/office/powerpoint/2010/main" val="68842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528DF-93A2-D14C-8F9A-CABE8E2C5F83}"/>
              </a:ext>
            </a:extLst>
          </p:cNvPr>
          <p:cNvSpPr>
            <a:spLocks noGrp="1"/>
          </p:cNvSpPr>
          <p:nvPr>
            <p:ph type="ctrTitle"/>
          </p:nvPr>
        </p:nvSpPr>
        <p:spPr>
          <a:xfrm>
            <a:off x="6844138" y="3153977"/>
            <a:ext cx="4867572" cy="2387600"/>
          </a:xfrm>
        </p:spPr>
        <p:txBody>
          <a:bodyPr/>
          <a:lstStyle/>
          <a:p>
            <a:r>
              <a:rPr lang="en-US"/>
              <a:t>Working together to deliver a more seamless and timely employment support system</a:t>
            </a:r>
          </a:p>
        </p:txBody>
      </p:sp>
      <p:pic>
        <p:nvPicPr>
          <p:cNvPr id="5" name="Picture 4" descr="Multiple lines coming together to form one arrow">
            <a:extLst>
              <a:ext uri="{FF2B5EF4-FFF2-40B4-BE49-F238E27FC236}">
                <a16:creationId xmlns:a16="http://schemas.microsoft.com/office/drawing/2014/main" id="{EC3885BF-26B8-3A48-85C7-C31C73E2CAF6}"/>
              </a:ext>
            </a:extLst>
          </p:cNvPr>
          <p:cNvPicPr>
            <a:picLocks noChangeAspect="1"/>
          </p:cNvPicPr>
          <p:nvPr/>
        </p:nvPicPr>
        <p:blipFill>
          <a:blip r:embed="rId3"/>
          <a:stretch>
            <a:fillRect/>
          </a:stretch>
        </p:blipFill>
        <p:spPr>
          <a:xfrm>
            <a:off x="-2200729" y="227260"/>
            <a:ext cx="8824715" cy="6516713"/>
          </a:xfrm>
          <a:prstGeom prst="rect">
            <a:avLst/>
          </a:prstGeom>
        </p:spPr>
      </p:pic>
      <p:sp>
        <p:nvSpPr>
          <p:cNvPr id="2" name="TextBox 1">
            <a:extLst>
              <a:ext uri="{FF2B5EF4-FFF2-40B4-BE49-F238E27FC236}">
                <a16:creationId xmlns:a16="http://schemas.microsoft.com/office/drawing/2014/main" id="{D5A91643-A145-234C-9CE8-4784573EA2EF}"/>
              </a:ext>
            </a:extLst>
          </p:cNvPr>
          <p:cNvSpPr txBox="1"/>
          <p:nvPr/>
        </p:nvSpPr>
        <p:spPr>
          <a:xfrm>
            <a:off x="831116" y="268941"/>
            <a:ext cx="7277461"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3865"/>
                </a:solidFill>
                <a:effectLst/>
                <a:uLnTx/>
                <a:uFillTx/>
                <a:latin typeface="Calibri" panose="020F0502020204030204"/>
                <a:ea typeface="+mn-ea"/>
                <a:cs typeface="+mn-cs"/>
              </a:rPr>
              <a:t>E1MN: A STATE-AGENCY PARTNERSHIP ADVANCING EMPLOYMENT FIRST</a:t>
            </a:r>
          </a:p>
        </p:txBody>
      </p:sp>
      <p:cxnSp>
        <p:nvCxnSpPr>
          <p:cNvPr id="17" name="Straight Connector 16">
            <a:extLst>
              <a:ext uri="{FF2B5EF4-FFF2-40B4-BE49-F238E27FC236}">
                <a16:creationId xmlns:a16="http://schemas.microsoft.com/office/drawing/2014/main" id="{D26766D6-D5E2-7C4B-9D4C-698C995B8DA3}"/>
              </a:ext>
              <a:ext uri="{C183D7F6-B498-43B3-948B-1728B52AA6E4}">
                <adec:decorative xmlns:adec="http://schemas.microsoft.com/office/drawing/2017/decorative" val="1"/>
              </a:ext>
            </a:extLst>
          </p:cNvPr>
          <p:cNvCxnSpPr>
            <a:cxnSpLocks/>
          </p:cNvCxnSpPr>
          <p:nvPr/>
        </p:nvCxnSpPr>
        <p:spPr>
          <a:xfrm>
            <a:off x="884904" y="671918"/>
            <a:ext cx="754640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 name="Straight Connector 16">
            <a:extLst>
              <a:ext uri="{FF2B5EF4-FFF2-40B4-BE49-F238E27FC236}">
                <a16:creationId xmlns:a16="http://schemas.microsoft.com/office/drawing/2014/main" id="{D26766D6-D5E2-7C4B-9D4C-698C995B8DA3}"/>
              </a:ext>
              <a:ext uri="{C183D7F6-B498-43B3-948B-1728B52AA6E4}">
                <adec:decorative xmlns:adec="http://schemas.microsoft.com/office/drawing/2017/decorative" val="1"/>
              </a:ext>
            </a:extLst>
          </p:cNvPr>
          <p:cNvCxnSpPr>
            <a:cxnSpLocks/>
          </p:cNvCxnSpPr>
          <p:nvPr/>
        </p:nvCxnSpPr>
        <p:spPr>
          <a:xfrm>
            <a:off x="884904" y="671918"/>
            <a:ext cx="7546402"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4D5DE679-32A7-794D-AF31-F06CF4E3CC14}"/>
              </a:ext>
            </a:extLst>
          </p:cNvPr>
          <p:cNvSpPr txBox="1"/>
          <p:nvPr/>
        </p:nvSpPr>
        <p:spPr>
          <a:xfrm>
            <a:off x="810905" y="821833"/>
            <a:ext cx="22932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panose="020F0502020204030204"/>
                <a:ea typeface="+mn-ea"/>
                <a:cs typeface="+mn-cs"/>
              </a:rPr>
              <a:t>Minnesota Department of Human Services (DHS)</a:t>
            </a:r>
          </a:p>
        </p:txBody>
      </p:sp>
      <p:cxnSp>
        <p:nvCxnSpPr>
          <p:cNvPr id="19" name="Straight Connector 18">
            <a:extLst>
              <a:ext uri="{FF2B5EF4-FFF2-40B4-BE49-F238E27FC236}">
                <a16:creationId xmlns:a16="http://schemas.microsoft.com/office/drawing/2014/main" id="{7DCFE0CB-6582-B447-82F0-9EE17DF10C5B}"/>
              </a:ext>
              <a:ext uri="{C183D7F6-B498-43B3-948B-1728B52AA6E4}">
                <adec:decorative xmlns:adec="http://schemas.microsoft.com/office/drawing/2017/decorative" val="1"/>
              </a:ext>
            </a:extLst>
          </p:cNvPr>
          <p:cNvCxnSpPr/>
          <p:nvPr/>
        </p:nvCxnSpPr>
        <p:spPr>
          <a:xfrm>
            <a:off x="3216166" y="821833"/>
            <a:ext cx="0" cy="584775"/>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18">
            <a:extLst>
              <a:ext uri="{FF2B5EF4-FFF2-40B4-BE49-F238E27FC236}">
                <a16:creationId xmlns:a16="http://schemas.microsoft.com/office/drawing/2014/main" id="{7DCFE0CB-6582-B447-82F0-9EE17DF10C5B}"/>
              </a:ext>
              <a:ext uri="{C183D7F6-B498-43B3-948B-1728B52AA6E4}">
                <adec:decorative xmlns:adec="http://schemas.microsoft.com/office/drawing/2017/decorative" val="1"/>
              </a:ext>
            </a:extLst>
          </p:cNvPr>
          <p:cNvCxnSpPr/>
          <p:nvPr/>
        </p:nvCxnSpPr>
        <p:spPr>
          <a:xfrm>
            <a:off x="3216166" y="821833"/>
            <a:ext cx="0" cy="584775"/>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0277048-733D-F74A-9D45-E7B45A6DEBD3}"/>
              </a:ext>
            </a:extLst>
          </p:cNvPr>
          <p:cNvSpPr txBox="1"/>
          <p:nvPr/>
        </p:nvSpPr>
        <p:spPr>
          <a:xfrm>
            <a:off x="3368832" y="821833"/>
            <a:ext cx="22932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panose="020F0502020204030204"/>
                <a:ea typeface="+mn-ea"/>
                <a:cs typeface="+mn-cs"/>
              </a:rPr>
              <a:t>Minnesota Department of Education (MDE)</a:t>
            </a:r>
          </a:p>
        </p:txBody>
      </p:sp>
      <p:cxnSp>
        <p:nvCxnSpPr>
          <p:cNvPr id="20" name="Straight Connector 19">
            <a:extLst>
              <a:ext uri="{FF2B5EF4-FFF2-40B4-BE49-F238E27FC236}">
                <a16:creationId xmlns:a16="http://schemas.microsoft.com/office/drawing/2014/main" id="{96E31285-06D9-0843-A8DC-00AE2895682A}"/>
              </a:ext>
              <a:ext uri="{C183D7F6-B498-43B3-948B-1728B52AA6E4}">
                <adec:decorative xmlns:adec="http://schemas.microsoft.com/office/drawing/2017/decorative" val="1"/>
              </a:ext>
            </a:extLst>
          </p:cNvPr>
          <p:cNvCxnSpPr>
            <a:cxnSpLocks/>
          </p:cNvCxnSpPr>
          <p:nvPr/>
        </p:nvCxnSpPr>
        <p:spPr>
          <a:xfrm>
            <a:off x="5691352" y="821833"/>
            <a:ext cx="0" cy="83099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9">
            <a:extLst>
              <a:ext uri="{FF2B5EF4-FFF2-40B4-BE49-F238E27FC236}">
                <a16:creationId xmlns:a16="http://schemas.microsoft.com/office/drawing/2014/main" id="{96E31285-06D9-0843-A8DC-00AE2895682A}"/>
              </a:ext>
              <a:ext uri="{C183D7F6-B498-43B3-948B-1728B52AA6E4}">
                <adec:decorative xmlns:adec="http://schemas.microsoft.com/office/drawing/2017/decorative" val="1"/>
              </a:ext>
            </a:extLst>
          </p:cNvPr>
          <p:cNvCxnSpPr>
            <a:cxnSpLocks/>
          </p:cNvCxnSpPr>
          <p:nvPr/>
        </p:nvCxnSpPr>
        <p:spPr>
          <a:xfrm>
            <a:off x="5691352" y="821833"/>
            <a:ext cx="0" cy="83099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3E6C29C-B34B-264A-870E-3DE7C7BF94B3}"/>
              </a:ext>
            </a:extLst>
          </p:cNvPr>
          <p:cNvSpPr txBox="1"/>
          <p:nvPr/>
        </p:nvSpPr>
        <p:spPr>
          <a:xfrm>
            <a:off x="5846549" y="821833"/>
            <a:ext cx="24430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03865"/>
                </a:solidFill>
                <a:effectLst/>
                <a:uLnTx/>
                <a:uFillTx/>
                <a:latin typeface="Calibri" panose="020F0502020204030204"/>
                <a:ea typeface="+mn-ea"/>
                <a:cs typeface="+mn-cs"/>
              </a:rPr>
              <a:t>Minnesota Department of Employment and Economic Development (DEED)</a:t>
            </a:r>
          </a:p>
        </p:txBody>
      </p:sp>
    </p:spTree>
    <p:extLst>
      <p:ext uri="{BB962C8B-B14F-4D97-AF65-F5344CB8AC3E}">
        <p14:creationId xmlns:p14="http://schemas.microsoft.com/office/powerpoint/2010/main" val="350002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2251108"/>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fld id="{8EAC319B-9B3A-F540-9536-5755590B04FE}" type="slidenum">
              <a:rPr lang="en-US" smtClean="0"/>
              <a:pPr/>
              <a:t>6</a:t>
            </a:fld>
            <a:endParaRPr lang="en-US"/>
          </a:p>
        </p:txBody>
      </p:sp>
      <p:sp>
        <p:nvSpPr>
          <p:cNvPr id="13" name="TextBox 12">
            <a:extLst>
              <a:ext uri="{FF2B5EF4-FFF2-40B4-BE49-F238E27FC236}">
                <a16:creationId xmlns:a16="http://schemas.microsoft.com/office/drawing/2014/main" id="{753463DA-801C-2D90-180A-D7903B4CF4FE}"/>
              </a:ext>
              <a:ext uri="{C183D7F6-B498-43B3-948B-1728B52AA6E4}">
                <adec:decorative xmlns:adec="http://schemas.microsoft.com/office/drawing/2017/decorative" val="1"/>
              </a:ext>
            </a:extLst>
          </p:cNvPr>
          <p:cNvSpPr txBox="1"/>
          <p:nvPr/>
        </p:nvSpPr>
        <p:spPr>
          <a:xfrm>
            <a:off x="828675" y="254000"/>
            <a:ext cx="3521045" cy="307777"/>
          </a:xfrm>
          <a:prstGeom prst="rect">
            <a:avLst/>
          </a:prstGeom>
          <a:noFill/>
        </p:spPr>
        <p:txBody>
          <a:bodyPr wrap="square" rtlCol="0">
            <a:spAutoFit/>
          </a:bodyPr>
          <a:lstStyle/>
          <a:p>
            <a:r>
              <a:rPr lang="en-US" sz="1400" b="1"/>
              <a:t>MINNESOTA’S TRANSITION FRAMEWORK</a:t>
            </a:r>
          </a:p>
        </p:txBody>
      </p:sp>
      <p:cxnSp>
        <p:nvCxnSpPr>
          <p:cNvPr id="7" name="Straight Connector 6">
            <a:extLst>
              <a:ext uri="{FF2B5EF4-FFF2-40B4-BE49-F238E27FC236}">
                <a16:creationId xmlns:a16="http://schemas.microsoft.com/office/drawing/2014/main" id="{5000FD1B-A7D0-0B25-7D46-9254F5BA629C}"/>
              </a:ext>
              <a:ext uri="{C183D7F6-B498-43B3-948B-1728B52AA6E4}">
                <adec:decorative xmlns:adec="http://schemas.microsoft.com/office/drawing/2017/decorative" val="1"/>
              </a:ext>
            </a:extLst>
          </p:cNvPr>
          <p:cNvCxnSpPr>
            <a:cxnSpLocks/>
          </p:cNvCxnSpPr>
          <p:nvPr/>
        </p:nvCxnSpPr>
        <p:spPr>
          <a:xfrm>
            <a:off x="914399" y="556908"/>
            <a:ext cx="305409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E31800C-2ED4-62EE-7FBF-4DFA39E2AD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76140" y="595168"/>
            <a:ext cx="4979888" cy="4880731"/>
          </a:xfrm>
          <a:prstGeom prst="rect">
            <a:avLst/>
          </a:prstGeom>
          <a:effectLst>
            <a:outerShdw blurRad="114300" dist="76200" dir="2700000" algn="tl" rotWithShape="0">
              <a:schemeClr val="tx1">
                <a:alpha val="40000"/>
              </a:schemeClr>
            </a:outerShdw>
          </a:effectLst>
        </p:spPr>
      </p:pic>
      <p:pic>
        <p:nvPicPr>
          <p:cNvPr id="8" name="Picture 7">
            <a:extLst>
              <a:ext uri="{FF2B5EF4-FFF2-40B4-BE49-F238E27FC236}">
                <a16:creationId xmlns:a16="http://schemas.microsoft.com/office/drawing/2014/main" id="{3F6564B2-6247-42A3-2821-F57DC81661DD}"/>
              </a:ext>
              <a:ext uri="{C183D7F6-B498-43B3-948B-1728B52AA6E4}">
                <adec:decorative xmlns:adec="http://schemas.microsoft.com/office/drawing/2017/decorative" val="1"/>
              </a:ext>
            </a:extLst>
          </p:cNvPr>
          <p:cNvPicPr>
            <a:picLocks noChangeAspect="1"/>
          </p:cNvPicPr>
          <p:nvPr/>
        </p:nvPicPr>
        <p:blipFill>
          <a:blip r:embed="rId4">
            <a:alphaModFix/>
          </a:blip>
          <a:srcRect/>
          <a:stretch/>
        </p:blipFill>
        <p:spPr>
          <a:xfrm>
            <a:off x="9265647" y="541262"/>
            <a:ext cx="2542032" cy="2542032"/>
          </a:xfrm>
          <a:prstGeom prst="rect">
            <a:avLst/>
          </a:prstGeom>
        </p:spPr>
      </p:pic>
      <p:pic>
        <p:nvPicPr>
          <p:cNvPr id="10" name="Picture 9">
            <a:extLst>
              <a:ext uri="{FF2B5EF4-FFF2-40B4-BE49-F238E27FC236}">
                <a16:creationId xmlns:a16="http://schemas.microsoft.com/office/drawing/2014/main" id="{5EC1350C-3F44-6229-552F-7AE6DC345178}"/>
              </a:ext>
              <a:ext uri="{C183D7F6-B498-43B3-948B-1728B52AA6E4}">
                <adec:decorative xmlns:adec="http://schemas.microsoft.com/office/drawing/2017/decorative" val="1"/>
              </a:ext>
            </a:extLst>
          </p:cNvPr>
          <p:cNvPicPr>
            <a:picLocks noChangeAspect="1"/>
          </p:cNvPicPr>
          <p:nvPr/>
        </p:nvPicPr>
        <p:blipFill>
          <a:blip r:embed="rId4"/>
          <a:srcRect/>
          <a:stretch/>
        </p:blipFill>
        <p:spPr>
          <a:xfrm rot="5400000">
            <a:off x="9265647" y="2987773"/>
            <a:ext cx="2542032" cy="2542032"/>
          </a:xfrm>
          <a:prstGeom prst="rect">
            <a:avLst/>
          </a:prstGeom>
        </p:spPr>
      </p:pic>
      <p:pic>
        <p:nvPicPr>
          <p:cNvPr id="16" name="Picture 15" descr="Transition framework graphic with four concentric rings. The inner ring is the youth in transition. The second ring is the four domains of transition services, which are best life, employment, postsecondary education and training, and independent living. The third ring has the three key elements, learning expectations, shared practices, and guiding principles. The outer ring has the four goals of the framework, consistent expectations, aligned practices, coordinated services and supports, and family partnerships. ">
            <a:extLst>
              <a:ext uri="{FF2B5EF4-FFF2-40B4-BE49-F238E27FC236}">
                <a16:creationId xmlns:a16="http://schemas.microsoft.com/office/drawing/2014/main" id="{0C656E5A-82E6-5BAB-7943-796C2DA2547D}"/>
              </a:ext>
              <a:ext uri="{C183D7F6-B498-43B3-948B-1728B52AA6E4}">
                <adec:decorative xmlns:adec="http://schemas.microsoft.com/office/drawing/2017/decorative" val="0"/>
              </a:ext>
            </a:extLst>
          </p:cNvPr>
          <p:cNvPicPr>
            <a:picLocks noChangeAspect="1"/>
          </p:cNvPicPr>
          <p:nvPr/>
        </p:nvPicPr>
        <p:blipFill>
          <a:blip r:embed="rId4"/>
          <a:srcRect/>
          <a:stretch/>
        </p:blipFill>
        <p:spPr>
          <a:xfrm flipH="1">
            <a:off x="6818796" y="541262"/>
            <a:ext cx="2542032" cy="2542032"/>
          </a:xfrm>
          <a:prstGeom prst="rect">
            <a:avLst/>
          </a:prstGeom>
        </p:spPr>
      </p:pic>
      <p:pic>
        <p:nvPicPr>
          <p:cNvPr id="17" name="Picture 16">
            <a:extLst>
              <a:ext uri="{FF2B5EF4-FFF2-40B4-BE49-F238E27FC236}">
                <a16:creationId xmlns:a16="http://schemas.microsoft.com/office/drawing/2014/main" id="{4F8A6162-B279-CCA8-1A87-22F4D452E7AF}"/>
              </a:ext>
              <a:ext uri="{C183D7F6-B498-43B3-948B-1728B52AA6E4}">
                <adec:decorative xmlns:adec="http://schemas.microsoft.com/office/drawing/2017/decorative" val="1"/>
              </a:ext>
            </a:extLst>
          </p:cNvPr>
          <p:cNvPicPr>
            <a:picLocks noChangeAspect="1"/>
          </p:cNvPicPr>
          <p:nvPr/>
        </p:nvPicPr>
        <p:blipFill>
          <a:blip r:embed="rId4"/>
          <a:srcRect/>
          <a:stretch/>
        </p:blipFill>
        <p:spPr>
          <a:xfrm rot="16200000" flipH="1">
            <a:off x="6818796" y="2987773"/>
            <a:ext cx="2542032" cy="2542032"/>
          </a:xfrm>
          <a:prstGeom prst="rect">
            <a:avLst/>
          </a:prstGeom>
        </p:spPr>
      </p:pic>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24170" y="757035"/>
            <a:ext cx="6833334" cy="955785"/>
          </a:xfrm>
        </p:spPr>
        <p:txBody>
          <a:bodyPr/>
          <a:lstStyle/>
          <a:p>
            <a:pPr>
              <a:lnSpc>
                <a:spcPts val="3500"/>
              </a:lnSpc>
            </a:pPr>
            <a:r>
              <a:rPr lang="en-US" sz="3600"/>
              <a:t>Transition Planning Today:              </a:t>
            </a:r>
            <a:br>
              <a:rPr lang="en-US" sz="3600"/>
            </a:br>
            <a:r>
              <a:rPr lang="en-US" sz="3200"/>
              <a:t>A Framework to set common goals for </a:t>
            </a:r>
            <a:r>
              <a:rPr lang="en-US" sz="3200" i="1"/>
              <a:t>all professionals in the system</a:t>
            </a:r>
            <a:endParaRPr lang="en-US" i="1"/>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380762" y="2579504"/>
            <a:ext cx="6315493" cy="2757311"/>
          </a:xfrm>
        </p:spPr>
        <p:txBody>
          <a:bodyPr vert="horz" lIns="0" tIns="0" rIns="0" bIns="0" rtlCol="0" anchor="t">
            <a:noAutofit/>
          </a:bodyPr>
          <a:lstStyle/>
          <a:p>
            <a:pPr marL="174625" indent="-174625">
              <a:lnSpc>
                <a:spcPts val="2400"/>
              </a:lnSpc>
              <a:spcBef>
                <a:spcPts val="1100"/>
              </a:spcBef>
              <a:buFont typeface="Arial" panose="020B0604020202020204" pitchFamily="34" charset="0"/>
              <a:buChar char="•"/>
            </a:pPr>
            <a:r>
              <a:rPr lang="en-US" sz="2400" b="0">
                <a:solidFill>
                  <a:schemeClr val="tx2"/>
                </a:solidFill>
              </a:rPr>
              <a:t>Align common values, systems and best practices</a:t>
            </a:r>
            <a:endParaRPr lang="en-US" sz="2400" b="0">
              <a:solidFill>
                <a:schemeClr val="tx2"/>
              </a:solidFill>
              <a:cs typeface="Calibri"/>
            </a:endParaRPr>
          </a:p>
          <a:p>
            <a:pPr marL="174625" indent="-174625">
              <a:lnSpc>
                <a:spcPts val="2400"/>
              </a:lnSpc>
              <a:spcBef>
                <a:spcPts val="1100"/>
              </a:spcBef>
              <a:buFont typeface="Arial" panose="020B0604020202020204" pitchFamily="34" charset="0"/>
              <a:buChar char="•"/>
            </a:pPr>
            <a:r>
              <a:rPr lang="en-US" sz="2400" b="0">
                <a:solidFill>
                  <a:schemeClr val="tx2"/>
                </a:solidFill>
              </a:rPr>
              <a:t>Facilitate coordination of services and supports</a:t>
            </a:r>
            <a:endParaRPr lang="en-US" sz="2400" b="0">
              <a:solidFill>
                <a:schemeClr val="tx2"/>
              </a:solidFill>
              <a:cs typeface="Calibri"/>
            </a:endParaRPr>
          </a:p>
          <a:p>
            <a:pPr marL="174625" indent="-174625">
              <a:lnSpc>
                <a:spcPts val="2400"/>
              </a:lnSpc>
              <a:spcBef>
                <a:spcPts val="1100"/>
              </a:spcBef>
              <a:buFont typeface="Arial" panose="020B0604020202020204" pitchFamily="34" charset="0"/>
              <a:buChar char="•"/>
            </a:pPr>
            <a:r>
              <a:rPr lang="en-US" sz="2400" b="0">
                <a:solidFill>
                  <a:schemeClr val="tx2"/>
                </a:solidFill>
              </a:rPr>
              <a:t>Promote collaborative partnerships with youth, </a:t>
            </a:r>
            <a:br>
              <a:rPr lang="en-US" sz="2400" b="0"/>
            </a:br>
            <a:r>
              <a:rPr lang="en-US" sz="2400" b="0">
                <a:solidFill>
                  <a:schemeClr val="tx2"/>
                </a:solidFill>
              </a:rPr>
              <a:t>families and professionals</a:t>
            </a:r>
            <a:endParaRPr lang="en-US" sz="2400" b="0">
              <a:solidFill>
                <a:schemeClr val="tx2"/>
              </a:solidFill>
              <a:cs typeface="Calibri"/>
            </a:endParaRPr>
          </a:p>
          <a:p>
            <a:pPr marL="174625" indent="-174625">
              <a:lnSpc>
                <a:spcPts val="2400"/>
              </a:lnSpc>
              <a:spcBef>
                <a:spcPts val="1100"/>
              </a:spcBef>
              <a:buFont typeface="Arial" panose="020B0604020202020204" pitchFamily="34" charset="0"/>
              <a:buChar char="•"/>
            </a:pPr>
            <a:r>
              <a:rPr lang="en-US" sz="2400" b="0">
                <a:solidFill>
                  <a:schemeClr val="tx2"/>
                </a:solidFill>
              </a:rPr>
              <a:t>Ensure consistent transition planning expectations for youth and families</a:t>
            </a:r>
            <a:endParaRPr lang="en-US" sz="2400" b="0">
              <a:solidFill>
                <a:schemeClr val="tx2"/>
              </a:solidFill>
              <a:cs typeface="Calibri"/>
            </a:endParaRPr>
          </a:p>
        </p:txBody>
      </p:sp>
      <p:pic>
        <p:nvPicPr>
          <p:cNvPr id="11" name="Graphic 10" descr="Star">
            <a:extLst>
              <a:ext uri="{FF2B5EF4-FFF2-40B4-BE49-F238E27FC236}">
                <a16:creationId xmlns:a16="http://schemas.microsoft.com/office/drawing/2014/main" id="{CC1035B3-E70D-8E41-10AE-2C0A11C0F5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129" y="5018699"/>
            <a:ext cx="914400" cy="914400"/>
          </a:xfrm>
          <a:prstGeom prst="rect">
            <a:avLst/>
          </a:prstGeom>
        </p:spPr>
      </p:pic>
      <p:sp>
        <p:nvSpPr>
          <p:cNvPr id="12" name="TextBox 11">
            <a:extLst>
              <a:ext uri="{FF2B5EF4-FFF2-40B4-BE49-F238E27FC236}">
                <a16:creationId xmlns:a16="http://schemas.microsoft.com/office/drawing/2014/main" id="{FF2DA7A2-9692-2E55-F1AA-17776F4F69B1}"/>
              </a:ext>
            </a:extLst>
          </p:cNvPr>
          <p:cNvSpPr txBox="1"/>
          <p:nvPr/>
        </p:nvSpPr>
        <p:spPr>
          <a:xfrm>
            <a:off x="1505529" y="5268195"/>
            <a:ext cx="3341749" cy="523220"/>
          </a:xfrm>
          <a:prstGeom prst="rect">
            <a:avLst/>
          </a:prstGeom>
          <a:noFill/>
        </p:spPr>
        <p:txBody>
          <a:bodyPr wrap="none" rtlCol="0">
            <a:spAutoFit/>
          </a:bodyPr>
          <a:lstStyle/>
          <a:p>
            <a:r>
              <a:rPr lang="en-US" sz="2800" b="1"/>
              <a:t>Sets the “North Star”</a:t>
            </a:r>
          </a:p>
        </p:txBody>
      </p:sp>
    </p:spTree>
    <p:extLst>
      <p:ext uri="{BB962C8B-B14F-4D97-AF65-F5344CB8AC3E}">
        <p14:creationId xmlns:p14="http://schemas.microsoft.com/office/powerpoint/2010/main" val="149536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xit" presetSubtype="0" fill="hold"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par>
                                <p:cTn id="38" presetID="10" presetClass="exit" presetSubtype="0" fill="hold"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C0B2DB-FD69-4A71-F43B-C2208C8897E8}"/>
              </a:ext>
              <a:ext uri="{C183D7F6-B498-43B3-948B-1728B52AA6E4}">
                <adec:decorative xmlns:adec="http://schemas.microsoft.com/office/drawing/2017/decorative" val="1"/>
              </a:ext>
            </a:extLst>
          </p:cNvPr>
          <p:cNvSpPr/>
          <p:nvPr/>
        </p:nvSpPr>
        <p:spPr>
          <a:xfrm>
            <a:off x="0" y="0"/>
            <a:ext cx="12192000" cy="1828800"/>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EA8DB38-BD54-714D-91F4-943997B8C71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C319B-9B3A-F540-9536-5755590B04FE}"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0E31B0E-6296-BB59-B6F1-BEB5EA661E4B}"/>
              </a:ext>
              <a:ext uri="{C183D7F6-B498-43B3-948B-1728B52AA6E4}">
                <adec:decorative xmlns:adec="http://schemas.microsoft.com/office/drawing/2017/decorative" val="1"/>
              </a:ext>
            </a:extLst>
          </p:cNvPr>
          <p:cNvSpPr txBox="1"/>
          <p:nvPr/>
        </p:nvSpPr>
        <p:spPr>
          <a:xfrm>
            <a:off x="828675" y="254000"/>
            <a:ext cx="34734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865"/>
                </a:solidFill>
                <a:effectLst/>
                <a:uLnTx/>
                <a:uFillTx/>
                <a:latin typeface="Calibri" panose="020F0502020204030204"/>
                <a:ea typeface="+mn-ea"/>
                <a:cs typeface="+mn-cs"/>
              </a:rPr>
              <a:t>MINNESOTA’S TRANSITION FRAMEWORK</a:t>
            </a:r>
          </a:p>
        </p:txBody>
      </p:sp>
      <p:cxnSp>
        <p:nvCxnSpPr>
          <p:cNvPr id="13" name="Straight Connector 12">
            <a:extLst>
              <a:ext uri="{FF2B5EF4-FFF2-40B4-BE49-F238E27FC236}">
                <a16:creationId xmlns:a16="http://schemas.microsoft.com/office/drawing/2014/main" id="{3CB285C6-A508-C166-D5FB-17518E230BAF}"/>
              </a:ext>
              <a:ext uri="{C183D7F6-B498-43B3-948B-1728B52AA6E4}">
                <adec:decorative xmlns:adec="http://schemas.microsoft.com/office/drawing/2017/decorative" val="1"/>
              </a:ext>
            </a:extLst>
          </p:cNvPr>
          <p:cNvCxnSpPr>
            <a:cxnSpLocks/>
          </p:cNvCxnSpPr>
          <p:nvPr/>
        </p:nvCxnSpPr>
        <p:spPr>
          <a:xfrm>
            <a:off x="914399" y="556908"/>
            <a:ext cx="305409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70F0A1-EA97-364B-AA17-B3AC10F06359}"/>
              </a:ext>
            </a:extLst>
          </p:cNvPr>
          <p:cNvSpPr>
            <a:spLocks noGrp="1"/>
          </p:cNvSpPr>
          <p:nvPr>
            <p:ph type="title"/>
          </p:nvPr>
        </p:nvSpPr>
        <p:spPr>
          <a:xfrm>
            <a:off x="914401" y="1120869"/>
            <a:ext cx="6324599" cy="584106"/>
          </a:xfrm>
        </p:spPr>
        <p:txBody>
          <a:bodyPr/>
          <a:lstStyle/>
          <a:p>
            <a:r>
              <a:rPr lang="en-US"/>
              <a:t>Professional partnerships</a:t>
            </a:r>
          </a:p>
        </p:txBody>
      </p:sp>
      <p:sp>
        <p:nvSpPr>
          <p:cNvPr id="3" name="Content Placeholder 2">
            <a:extLst>
              <a:ext uri="{FF2B5EF4-FFF2-40B4-BE49-F238E27FC236}">
                <a16:creationId xmlns:a16="http://schemas.microsoft.com/office/drawing/2014/main" id="{D0F5E0FD-6039-7845-A391-D43B56AA3F55}"/>
              </a:ext>
            </a:extLst>
          </p:cNvPr>
          <p:cNvSpPr>
            <a:spLocks noGrp="1"/>
          </p:cNvSpPr>
          <p:nvPr>
            <p:ph idx="1"/>
          </p:nvPr>
        </p:nvSpPr>
        <p:spPr>
          <a:xfrm>
            <a:off x="927101" y="2286000"/>
            <a:ext cx="5740399" cy="3779013"/>
          </a:xfrm>
        </p:spPr>
        <p:txBody>
          <a:bodyPr vert="horz" lIns="0" tIns="0" rIns="0" bIns="0" rtlCol="0" anchor="t">
            <a:noAutofit/>
          </a:bodyPr>
          <a:lstStyle/>
          <a:p>
            <a:pPr>
              <a:lnSpc>
                <a:spcPts val="2500"/>
              </a:lnSpc>
            </a:pPr>
            <a:r>
              <a:rPr lang="en-US" sz="2800" b="0" dirty="0">
                <a:solidFill>
                  <a:schemeClr val="tx2"/>
                </a:solidFill>
              </a:rPr>
              <a:t>The framework strengthens the partnership between:</a:t>
            </a:r>
            <a:endParaRPr lang="en-US" sz="2800" b="0" dirty="0">
              <a:solidFill>
                <a:schemeClr val="tx2"/>
              </a:solidFill>
              <a:cs typeface="Calibri"/>
            </a:endParaRPr>
          </a:p>
          <a:p>
            <a:pPr marL="174625" indent="-174625">
              <a:lnSpc>
                <a:spcPts val="2500"/>
              </a:lnSpc>
              <a:spcBef>
                <a:spcPts val="600"/>
              </a:spcBef>
              <a:buFont typeface="Arial" panose="020B0604020202020204" pitchFamily="34" charset="0"/>
              <a:buChar char="•"/>
            </a:pPr>
            <a:r>
              <a:rPr lang="en-US" sz="2800" b="0" dirty="0">
                <a:solidFill>
                  <a:schemeClr val="tx2"/>
                </a:solidFill>
              </a:rPr>
              <a:t>Schools</a:t>
            </a:r>
            <a:endParaRPr lang="en-US" sz="2800" b="0" dirty="0">
              <a:solidFill>
                <a:schemeClr val="tx2"/>
              </a:solidFill>
              <a:cs typeface="Calibri"/>
            </a:endParaRPr>
          </a:p>
          <a:p>
            <a:pPr marL="174625" indent="-174625">
              <a:lnSpc>
                <a:spcPts val="2500"/>
              </a:lnSpc>
              <a:spcBef>
                <a:spcPts val="600"/>
              </a:spcBef>
              <a:buFont typeface="Arial" panose="020B0604020202020204" pitchFamily="34" charset="0"/>
              <a:buChar char="•"/>
            </a:pPr>
            <a:r>
              <a:rPr lang="en-US" sz="2800" b="0" dirty="0">
                <a:solidFill>
                  <a:schemeClr val="tx2"/>
                </a:solidFill>
              </a:rPr>
              <a:t>Vocational Rehabilitation Services (VRS)/</a:t>
            </a:r>
            <a:br>
              <a:rPr lang="en-US" sz="2800" b="0" dirty="0"/>
            </a:br>
            <a:r>
              <a:rPr lang="en-US" sz="2800" b="0" dirty="0">
                <a:solidFill>
                  <a:schemeClr val="tx2"/>
                </a:solidFill>
              </a:rPr>
              <a:t>State Services for the Blind (SSB)</a:t>
            </a:r>
            <a:endParaRPr lang="en-US" sz="2800" b="0" dirty="0">
              <a:solidFill>
                <a:schemeClr val="tx2"/>
              </a:solidFill>
              <a:cs typeface="Calibri"/>
            </a:endParaRPr>
          </a:p>
          <a:p>
            <a:pPr marL="174625" indent="-174625">
              <a:lnSpc>
                <a:spcPts val="2500"/>
              </a:lnSpc>
              <a:spcBef>
                <a:spcPts val="600"/>
              </a:spcBef>
              <a:buFont typeface="Arial" panose="020B0604020202020204" pitchFamily="34" charset="0"/>
              <a:buChar char="•"/>
            </a:pPr>
            <a:r>
              <a:rPr lang="en-US" sz="2800" b="0" dirty="0">
                <a:solidFill>
                  <a:schemeClr val="tx2"/>
                </a:solidFill>
              </a:rPr>
              <a:t>Waiver (county/tribe) case managers</a:t>
            </a:r>
            <a:endParaRPr lang="en-US" sz="2800" b="0" dirty="0">
              <a:solidFill>
                <a:schemeClr val="tx2"/>
              </a:solidFill>
              <a:cs typeface="Calibri"/>
            </a:endParaRPr>
          </a:p>
          <a:p>
            <a:pPr marL="174625" indent="-174625">
              <a:lnSpc>
                <a:spcPts val="2500"/>
              </a:lnSpc>
              <a:spcBef>
                <a:spcPts val="600"/>
              </a:spcBef>
              <a:buFont typeface="Arial" panose="020B0604020202020204" pitchFamily="34" charset="0"/>
              <a:buChar char="•"/>
            </a:pPr>
            <a:r>
              <a:rPr lang="en-US" sz="2800" b="0" dirty="0">
                <a:solidFill>
                  <a:schemeClr val="tx2"/>
                </a:solidFill>
              </a:rPr>
              <a:t>Service providers</a:t>
            </a:r>
            <a:endParaRPr lang="en-US" sz="2400" b="0" dirty="0">
              <a:solidFill>
                <a:schemeClr val="tx2"/>
              </a:solidFill>
              <a:cs typeface="Calibri"/>
            </a:endParaRPr>
          </a:p>
        </p:txBody>
      </p:sp>
      <p:pic>
        <p:nvPicPr>
          <p:cNvPr id="5" name="Picture 4" descr="Venn diagram showing members of employment team, with the person at the center surrounded by the other roles which include family, guardian, advocate, the waiver case manager, Vocational Rehabilitation staff, employment service providers, and school staff. ">
            <a:extLst>
              <a:ext uri="{FF2B5EF4-FFF2-40B4-BE49-F238E27FC236}">
                <a16:creationId xmlns:a16="http://schemas.microsoft.com/office/drawing/2014/main" id="{059CA662-5A72-B66C-33AA-CC6E26FC898B}"/>
              </a:ext>
            </a:extLst>
          </p:cNvPr>
          <p:cNvPicPr>
            <a:picLocks noChangeAspect="1"/>
          </p:cNvPicPr>
          <p:nvPr/>
        </p:nvPicPr>
        <p:blipFill rotWithShape="1">
          <a:blip r:embed="rId3"/>
          <a:srcRect l="70039" t="32051" r="14961" b="17487"/>
          <a:stretch/>
        </p:blipFill>
        <p:spPr>
          <a:xfrm>
            <a:off x="7048206" y="1828800"/>
            <a:ext cx="4473527" cy="4108820"/>
          </a:xfrm>
          <a:prstGeom prst="rect">
            <a:avLst/>
          </a:prstGeom>
        </p:spPr>
      </p:pic>
    </p:spTree>
    <p:extLst>
      <p:ext uri="{BB962C8B-B14F-4D97-AF65-F5344CB8AC3E}">
        <p14:creationId xmlns:p14="http://schemas.microsoft.com/office/powerpoint/2010/main" val="241707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C17D2-C791-7475-C47A-C5FD430E87D3}"/>
              </a:ext>
            </a:extLst>
          </p:cNvPr>
          <p:cNvSpPr>
            <a:spLocks noGrp="1"/>
          </p:cNvSpPr>
          <p:nvPr>
            <p:ph idx="1"/>
          </p:nvPr>
        </p:nvSpPr>
        <p:spPr>
          <a:xfrm>
            <a:off x="741235" y="950627"/>
            <a:ext cx="5305206" cy="4922655"/>
          </a:xfrm>
        </p:spPr>
        <p:txBody>
          <a:bodyPr vert="horz" lIns="0" tIns="0" rIns="0" bIns="0" rtlCol="0" anchor="t">
            <a:noAutofit/>
          </a:bodyPr>
          <a:lstStyle/>
          <a:p>
            <a:r>
              <a:rPr lang="en-US" dirty="0"/>
              <a:t>	</a:t>
            </a:r>
            <a:r>
              <a:rPr lang="en-US" sz="2800" dirty="0"/>
              <a:t>  </a:t>
            </a:r>
          </a:p>
          <a:p>
            <a:r>
              <a:rPr lang="en-US" sz="3200" dirty="0"/>
              <a:t>E1MN Role – Year 1</a:t>
            </a:r>
          </a:p>
          <a:p>
            <a:pPr marL="342900" indent="-342900">
              <a:lnSpc>
                <a:spcPct val="100000"/>
              </a:lnSpc>
              <a:spcBef>
                <a:spcPts val="0"/>
              </a:spcBef>
              <a:buFont typeface="Arial" panose="020B0604020202020204" pitchFamily="34" charset="0"/>
              <a:buChar char="•"/>
            </a:pPr>
            <a:r>
              <a:rPr lang="en-US" sz="3200" b="0" dirty="0">
                <a:solidFill>
                  <a:srgbClr val="000000"/>
                </a:solidFill>
              </a:rPr>
              <a:t>Inform, e</a:t>
            </a:r>
            <a:r>
              <a:rPr lang="en-US" sz="3200" b="0" i="0" dirty="0">
                <a:solidFill>
                  <a:srgbClr val="000000"/>
                </a:solidFill>
                <a:effectLst/>
              </a:rPr>
              <a:t>ducate and engage Leadership</a:t>
            </a:r>
            <a:endParaRPr lang="en-US" sz="3200" b="0" i="0" dirty="0">
              <a:solidFill>
                <a:srgbClr val="000000"/>
              </a:solidFill>
              <a:effectLst/>
              <a:cs typeface="Calibri"/>
            </a:endParaRPr>
          </a:p>
          <a:p>
            <a:pPr marL="342900" indent="-342900">
              <a:lnSpc>
                <a:spcPct val="100000"/>
              </a:lnSpc>
              <a:spcBef>
                <a:spcPts val="0"/>
              </a:spcBef>
              <a:buFont typeface="Arial" panose="020B0604020202020204" pitchFamily="34" charset="0"/>
              <a:buChar char="•"/>
            </a:pPr>
            <a:r>
              <a:rPr lang="en-US" sz="3200" b="0" dirty="0">
                <a:solidFill>
                  <a:srgbClr val="000000"/>
                </a:solidFill>
              </a:rPr>
              <a:t>Create and support infrastructure for system-wide education and communication</a:t>
            </a:r>
          </a:p>
          <a:p>
            <a:pPr marL="342900" indent="-342900">
              <a:lnSpc>
                <a:spcPct val="100000"/>
              </a:lnSpc>
              <a:spcBef>
                <a:spcPts val="0"/>
              </a:spcBef>
              <a:buFont typeface="Arial" panose="020B0604020202020204" pitchFamily="34" charset="0"/>
              <a:buChar char="•"/>
            </a:pPr>
            <a:r>
              <a:rPr lang="en-US" sz="3200" b="0" dirty="0">
                <a:solidFill>
                  <a:srgbClr val="000000"/>
                </a:solidFill>
              </a:rPr>
              <a:t>Coordinate to bring together and share best practices</a:t>
            </a:r>
            <a:endParaRPr lang="en-US" sz="3200" b="0" dirty="0">
              <a:solidFill>
                <a:srgbClr val="000000"/>
              </a:solidFill>
              <a:cs typeface="Calibri"/>
            </a:endParaRPr>
          </a:p>
          <a:p>
            <a:pPr marL="342900" indent="-342900">
              <a:buFont typeface="Arial" panose="020B0604020202020204" pitchFamily="34" charset="0"/>
              <a:buChar char="•"/>
            </a:pPr>
            <a:endParaRPr lang="en-US" sz="2400" b="0" i="0" dirty="0">
              <a:solidFill>
                <a:srgbClr val="000000"/>
              </a:solidFill>
              <a:effectLst/>
            </a:endParaRPr>
          </a:p>
          <a:p>
            <a:endParaRPr lang="en-US" dirty="0"/>
          </a:p>
        </p:txBody>
      </p:sp>
      <p:sp>
        <p:nvSpPr>
          <p:cNvPr id="4" name="Slide Number Placeholder 3">
            <a:extLst>
              <a:ext uri="{FF2B5EF4-FFF2-40B4-BE49-F238E27FC236}">
                <a16:creationId xmlns:a16="http://schemas.microsoft.com/office/drawing/2014/main" id="{86E5A32D-2E5A-C8D2-DAAF-37FCAACDE988}"/>
              </a:ext>
            </a:extLst>
          </p:cNvPr>
          <p:cNvSpPr>
            <a:spLocks noGrp="1"/>
          </p:cNvSpPr>
          <p:nvPr>
            <p:ph type="sldNum" sz="quarter" idx="12"/>
          </p:nvPr>
        </p:nvSpPr>
        <p:spPr/>
        <p:txBody>
          <a:bodyPr/>
          <a:lstStyle/>
          <a:p>
            <a:fld id="{8EAC319B-9B3A-F540-9536-5755590B04FE}" type="slidenum">
              <a:rPr lang="en-US" smtClean="0"/>
              <a:t>8</a:t>
            </a:fld>
            <a:endParaRPr lang="en-US" dirty="0"/>
          </a:p>
        </p:txBody>
      </p:sp>
      <p:sp>
        <p:nvSpPr>
          <p:cNvPr id="8" name="Content Placeholder 2">
            <a:extLst>
              <a:ext uri="{FF2B5EF4-FFF2-40B4-BE49-F238E27FC236}">
                <a16:creationId xmlns:a16="http://schemas.microsoft.com/office/drawing/2014/main" id="{9F74C8DC-38AD-51E2-6D3A-1035383901CB}"/>
              </a:ext>
            </a:extLst>
          </p:cNvPr>
          <p:cNvSpPr txBox="1">
            <a:spLocks/>
          </p:cNvSpPr>
          <p:nvPr/>
        </p:nvSpPr>
        <p:spPr>
          <a:xfrm>
            <a:off x="6567054" y="952659"/>
            <a:ext cx="5624945" cy="4922654"/>
          </a:xfrm>
          <a:prstGeom prst="rect">
            <a:avLst/>
          </a:prstGeom>
        </p:spPr>
        <p:txBody>
          <a:bodyPr vert="horz" lIns="0" tIns="0" rIns="0" bIns="0" rtlCol="0">
            <a:noAutofit/>
          </a:bodyPr>
          <a:lstStyle>
            <a:lvl1pPr marL="0" indent="0" algn="l" defTabSz="914400" rtl="0" eaLnBrk="1" latinLnBrk="0" hangingPunct="1">
              <a:lnSpc>
                <a:spcPts val="2300"/>
              </a:lnSpc>
              <a:spcBef>
                <a:spcPts val="1200"/>
              </a:spcBef>
              <a:buFontTx/>
              <a:buNone/>
              <a:defRPr sz="1700" b="1" kern="1200">
                <a:solidFill>
                  <a:schemeClr val="tx1"/>
                </a:solidFill>
                <a:latin typeface="+mn-lt"/>
                <a:ea typeface="+mn-ea"/>
                <a:cs typeface="+mn-cs"/>
              </a:defRPr>
            </a:lvl1pPr>
            <a:lvl2pPr marL="177800" indent="-177800" algn="l" defTabSz="914400" rtl="0" eaLnBrk="1" latinLnBrk="0" hangingPunct="1">
              <a:lnSpc>
                <a:spcPts val="2300"/>
              </a:lnSpc>
              <a:spcBef>
                <a:spcPts val="1400"/>
              </a:spcBef>
              <a:buFont typeface="Arial" panose="020B0604020202020204" pitchFamily="34" charset="0"/>
              <a:buChar char="•"/>
              <a:tabLst/>
              <a:defRPr sz="1700" b="1" kern="1200">
                <a:solidFill>
                  <a:schemeClr val="tx2"/>
                </a:solidFill>
                <a:latin typeface="+mn-lt"/>
                <a:ea typeface="+mn-ea"/>
                <a:cs typeface="+mn-cs"/>
              </a:defRPr>
            </a:lvl2pPr>
            <a:lvl3pPr marL="177800" indent="0" algn="l" defTabSz="914400" rtl="0" eaLnBrk="1" latinLnBrk="0" hangingPunct="1">
              <a:lnSpc>
                <a:spcPts val="2300"/>
              </a:lnSpc>
              <a:spcBef>
                <a:spcPts val="0"/>
              </a:spcBef>
              <a:buFontTx/>
              <a:buNone/>
              <a:tabLst/>
              <a:defRPr sz="1700" kern="1200">
                <a:solidFill>
                  <a:schemeClr val="tx2"/>
                </a:solidFill>
                <a:latin typeface="+mn-lt"/>
                <a:ea typeface="+mn-ea"/>
                <a:cs typeface="+mn-cs"/>
              </a:defRPr>
            </a:lvl3pPr>
            <a:lvl4pPr marL="406400" indent="-177800" algn="l" defTabSz="914400" rtl="0" eaLnBrk="1" latinLnBrk="0" hangingPunct="1">
              <a:lnSpc>
                <a:spcPct val="90000"/>
              </a:lnSpc>
              <a:spcBef>
                <a:spcPts val="500"/>
              </a:spcBef>
              <a:buFont typeface="System Font Regular"/>
              <a:buChar char="–"/>
              <a:tabLst/>
              <a:defRPr sz="1700" kern="1200">
                <a:solidFill>
                  <a:schemeClr val="tx2"/>
                </a:solidFill>
                <a:latin typeface="+mn-lt"/>
                <a:ea typeface="+mn-ea"/>
                <a:cs typeface="+mn-cs"/>
              </a:defRPr>
            </a:lvl4pPr>
            <a:lvl5pPr marL="574675" indent="-177800" algn="l" defTabSz="914400" rtl="0" eaLnBrk="1" latinLnBrk="0" hangingPunct="1">
              <a:lnSpc>
                <a:spcPct val="90000"/>
              </a:lnSpc>
              <a:spcBef>
                <a:spcPts val="500"/>
              </a:spcBef>
              <a:buFont typeface="Arial" panose="020B0604020202020204" pitchFamily="34" charset="0"/>
              <a:buChar char="•"/>
              <a:tabLst/>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r>
              <a:rPr lang="en-US" sz="2800" dirty="0"/>
              <a:t>  </a:t>
            </a:r>
          </a:p>
          <a:p>
            <a:r>
              <a:rPr lang="en-US" sz="3200" dirty="0"/>
              <a:t>YOU</a:t>
            </a:r>
          </a:p>
          <a:p>
            <a:pPr marL="342900" indent="-342900">
              <a:buFont typeface="Arial" panose="020B0604020202020204" pitchFamily="34" charset="0"/>
              <a:buChar char="•"/>
            </a:pPr>
            <a:r>
              <a:rPr lang="en-US" sz="2800" b="0" dirty="0">
                <a:solidFill>
                  <a:srgbClr val="000000"/>
                </a:solidFill>
              </a:rPr>
              <a:t>Recognize and e</a:t>
            </a:r>
            <a:r>
              <a:rPr lang="en-US" sz="2800" b="0" i="0" dirty="0">
                <a:solidFill>
                  <a:srgbClr val="000000"/>
                </a:solidFill>
                <a:effectLst/>
              </a:rPr>
              <a:t>mbrace </a:t>
            </a:r>
            <a:r>
              <a:rPr lang="en-US" sz="2800" b="0" dirty="0">
                <a:solidFill>
                  <a:srgbClr val="000000"/>
                </a:solidFill>
              </a:rPr>
              <a:t>s</a:t>
            </a:r>
            <a:r>
              <a:rPr lang="en-US" sz="2800" b="0" i="0" dirty="0">
                <a:solidFill>
                  <a:srgbClr val="000000"/>
                </a:solidFill>
                <a:effectLst/>
              </a:rPr>
              <a:t>chools</a:t>
            </a:r>
            <a:r>
              <a:rPr lang="en-US" sz="2800" b="0" dirty="0">
                <a:solidFill>
                  <a:srgbClr val="000000"/>
                </a:solidFill>
              </a:rPr>
              <a:t>, counties/tribes and VRS/SSB</a:t>
            </a:r>
            <a:r>
              <a:rPr lang="en-US" sz="2800" b="0" i="0" dirty="0">
                <a:solidFill>
                  <a:srgbClr val="000000"/>
                </a:solidFill>
                <a:effectLst/>
              </a:rPr>
              <a:t> as key drivers for change</a:t>
            </a:r>
          </a:p>
          <a:p>
            <a:pPr marL="342900" indent="-342900">
              <a:buFont typeface="Arial" panose="020B0604020202020204" pitchFamily="34" charset="0"/>
              <a:buChar char="•"/>
            </a:pPr>
            <a:r>
              <a:rPr lang="en-US" sz="2800" b="0" dirty="0">
                <a:solidFill>
                  <a:srgbClr val="000000"/>
                </a:solidFill>
              </a:rPr>
              <a:t>Partner, coordinate with your school, county/tribe, VRS/SSB supervisors</a:t>
            </a:r>
          </a:p>
          <a:p>
            <a:pPr marL="342900" indent="-342900">
              <a:buFont typeface="Arial" panose="020B0604020202020204" pitchFamily="34" charset="0"/>
              <a:buChar char="•"/>
            </a:pPr>
            <a:r>
              <a:rPr lang="en-US" sz="2800" b="0" dirty="0">
                <a:solidFill>
                  <a:srgbClr val="000000"/>
                </a:solidFill>
              </a:rPr>
              <a:t>Message to and lead your staff</a:t>
            </a:r>
          </a:p>
          <a:p>
            <a:pPr marL="342900" indent="-342900">
              <a:buFont typeface="Arial" panose="020B0604020202020204" pitchFamily="34" charset="0"/>
              <a:buChar char="•"/>
            </a:pPr>
            <a:r>
              <a:rPr lang="en-US" sz="2800" b="0" dirty="0">
                <a:solidFill>
                  <a:srgbClr val="000000"/>
                </a:solidFill>
              </a:rPr>
              <a:t>Encourage and support staff</a:t>
            </a:r>
            <a:r>
              <a:rPr lang="en-US" sz="2800" b="0" i="0" dirty="0">
                <a:solidFill>
                  <a:srgbClr val="000000"/>
                </a:solidFill>
                <a:effectLst/>
              </a:rPr>
              <a:t> to coordinate services, align practices, etc.</a:t>
            </a:r>
          </a:p>
          <a:p>
            <a:pPr marL="342900" indent="-342900">
              <a:buFont typeface="Arial" panose="020B0604020202020204" pitchFamily="34" charset="0"/>
              <a:buChar char="•"/>
            </a:pPr>
            <a:r>
              <a:rPr lang="en-US" sz="2800" b="0" i="0" dirty="0">
                <a:solidFill>
                  <a:srgbClr val="000000"/>
                </a:solidFill>
                <a:effectLst/>
              </a:rPr>
              <a:t>Seek support as needed from your E1M</a:t>
            </a:r>
            <a:r>
              <a:rPr lang="en-US" sz="2800" b="0" dirty="0">
                <a:solidFill>
                  <a:srgbClr val="000000"/>
                </a:solidFill>
              </a:rPr>
              <a:t>N partners</a:t>
            </a:r>
            <a:endParaRPr lang="en-US" sz="2800" b="0" i="0" dirty="0">
              <a:solidFill>
                <a:srgbClr val="000000"/>
              </a:solidFill>
              <a:effectLst/>
            </a:endParaRPr>
          </a:p>
          <a:p>
            <a:pPr marL="342900" indent="-342900">
              <a:buFont typeface="Arial" panose="020B0604020202020204" pitchFamily="34" charset="0"/>
              <a:buChar char="•"/>
            </a:pPr>
            <a:endParaRPr lang="en-US" sz="2400" b="0" i="0" dirty="0">
              <a:solidFill>
                <a:srgbClr val="000000"/>
              </a:solidFill>
              <a:effectLst/>
            </a:endParaRPr>
          </a:p>
          <a:p>
            <a:pPr marL="342900" indent="-342900">
              <a:buFont typeface="Arial" panose="020B0604020202020204" pitchFamily="34" charset="0"/>
              <a:buChar char="•"/>
            </a:pPr>
            <a:endParaRPr lang="en-US" sz="2200" dirty="0"/>
          </a:p>
        </p:txBody>
      </p:sp>
      <p:sp>
        <p:nvSpPr>
          <p:cNvPr id="10" name="Title 1">
            <a:extLst>
              <a:ext uri="{FF2B5EF4-FFF2-40B4-BE49-F238E27FC236}">
                <a16:creationId xmlns:a16="http://schemas.microsoft.com/office/drawing/2014/main" id="{6D1B7C1C-77BE-B34C-4AED-222C4748C9CB}"/>
              </a:ext>
            </a:extLst>
          </p:cNvPr>
          <p:cNvSpPr txBox="1">
            <a:spLocks/>
          </p:cNvSpPr>
          <p:nvPr/>
        </p:nvSpPr>
        <p:spPr>
          <a:xfrm>
            <a:off x="819401" y="229495"/>
            <a:ext cx="10462162" cy="724430"/>
          </a:xfrm>
          <a:prstGeom prst="rect">
            <a:avLst/>
          </a:prstGeom>
        </p:spPr>
        <p:txBody>
          <a:bodyPr vert="horz" lIns="0" tIns="0" rIns="0" bIns="0" rtlCol="0" anchor="t" anchorCtr="0">
            <a:noAutofit/>
          </a:bodyPr>
          <a:lstStyle>
            <a:lvl1pPr algn="l" defTabSz="914400" rtl="0" eaLnBrk="1" latinLnBrk="0" hangingPunct="1">
              <a:lnSpc>
                <a:spcPts val="3700"/>
              </a:lnSpc>
              <a:spcBef>
                <a:spcPct val="0"/>
              </a:spcBef>
              <a:buNone/>
              <a:defRPr sz="3300" b="1" kern="1200">
                <a:solidFill>
                  <a:schemeClr val="tx1"/>
                </a:solidFill>
                <a:latin typeface="+mn-lt"/>
                <a:ea typeface="+mj-ea"/>
                <a:cs typeface="+mj-cs"/>
              </a:defRPr>
            </a:lvl1pPr>
          </a:lstStyle>
          <a:p>
            <a:r>
              <a:rPr lang="en-US" sz="4000" dirty="0"/>
              <a:t>SO…how to move forward</a:t>
            </a:r>
          </a:p>
        </p:txBody>
      </p:sp>
    </p:spTree>
    <p:extLst>
      <p:ext uri="{BB962C8B-B14F-4D97-AF65-F5344CB8AC3E}">
        <p14:creationId xmlns:p14="http://schemas.microsoft.com/office/powerpoint/2010/main" val="2327546688"/>
      </p:ext>
    </p:extLst>
  </p:cSld>
  <p:clrMapOvr>
    <a:masterClrMapping/>
  </p:clrMapOvr>
</p:sld>
</file>

<file path=ppt/theme/theme1.xml><?xml version="1.0" encoding="utf-8"?>
<a:theme xmlns:a="http://schemas.openxmlformats.org/drawingml/2006/main" name="Office Theme">
  <a:themeElements>
    <a:clrScheme name="E1MN">
      <a:dk1>
        <a:srgbClr val="003865"/>
      </a:dk1>
      <a:lt1>
        <a:srgbClr val="FFFFFF"/>
      </a:lt1>
      <a:dk2>
        <a:srgbClr val="000000"/>
      </a:dk2>
      <a:lt2>
        <a:srgbClr val="A3BC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1MN_Powerpoint_final" id="{DAC10B31-08B1-AF41-91E2-411F4EBC68A2}" vid="{09700ED1-14F3-C94E-B39A-6B1453DC89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E9D722975BE246A9F687FBB7A29A80" ma:contentTypeVersion="14" ma:contentTypeDescription="Create a new document." ma:contentTypeScope="" ma:versionID="a7d0b8d4547e6e1329824055d7753d5e">
  <xsd:schema xmlns:xsd="http://www.w3.org/2001/XMLSchema" xmlns:xs="http://www.w3.org/2001/XMLSchema" xmlns:p="http://schemas.microsoft.com/office/2006/metadata/properties" xmlns:ns2="e067bdb1-50c1-4123-a90a-c27d1c7b3e85" xmlns:ns3="83671ba9-a451-4cb7-9b7c-d94fd1f3b544" xmlns:ns4="ed8e2f4e-b66b-4470-a317-d20e2948713b" targetNamespace="http://schemas.microsoft.com/office/2006/metadata/properties" ma:root="true" ma:fieldsID="72f15308b212f5562890d9034e2f273f" ns2:_="" ns3:_="" ns4:_="">
    <xsd:import namespace="e067bdb1-50c1-4123-a90a-c27d1c7b3e85"/>
    <xsd:import namespace="83671ba9-a451-4cb7-9b7c-d94fd1f3b544"/>
    <xsd:import namespace="ed8e2f4e-b66b-4470-a317-d20e294871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67bdb1-50c1-4123-a90a-c27d1c7b3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671ba9-a451-4cb7-9b7c-d94fd1f3b5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8e2f4e-b66b-4470-a317-d20e2948713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9795ad7-8650-4dad-a97b-4117fed7b711}" ma:internalName="TaxCatchAll" ma:showField="CatchAllData" ma:web="ed8e2f4e-b66b-4470-a317-d20e294871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67bdb1-50c1-4123-a90a-c27d1c7b3e85">
      <Terms xmlns="http://schemas.microsoft.com/office/infopath/2007/PartnerControls"/>
    </lcf76f155ced4ddcb4097134ff3c332f>
    <TaxCatchAll xmlns="ed8e2f4e-b66b-4470-a317-d20e2948713b" xsi:nil="true"/>
  </documentManagement>
</p:properties>
</file>

<file path=customXml/itemProps1.xml><?xml version="1.0" encoding="utf-8"?>
<ds:datastoreItem xmlns:ds="http://schemas.openxmlformats.org/officeDocument/2006/customXml" ds:itemID="{91C9CD4B-9B24-400A-9687-3A400632B006}">
  <ds:schemaRefs>
    <ds:schemaRef ds:uri="http://schemas.microsoft.com/sharepoint/v3/contenttype/forms"/>
  </ds:schemaRefs>
</ds:datastoreItem>
</file>

<file path=customXml/itemProps2.xml><?xml version="1.0" encoding="utf-8"?>
<ds:datastoreItem xmlns:ds="http://schemas.openxmlformats.org/officeDocument/2006/customXml" ds:itemID="{6C3A6EFF-8406-4210-9F22-D315233BBEB4}">
  <ds:schemaRefs>
    <ds:schemaRef ds:uri="83671ba9-a451-4cb7-9b7c-d94fd1f3b544"/>
    <ds:schemaRef ds:uri="e067bdb1-50c1-4123-a90a-c27d1c7b3e85"/>
    <ds:schemaRef ds:uri="ed8e2f4e-b66b-4470-a317-d20e294871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236C79-52F0-48C4-AA0E-924467164DC3}">
  <ds:schemaRefs>
    <ds:schemaRef ds:uri="http://purl.org/dc/elements/1.1/"/>
    <ds:schemaRef ds:uri="http://schemas.microsoft.com/office/2006/metadata/properties"/>
    <ds:schemaRef ds:uri="e067bdb1-50c1-4123-a90a-c27d1c7b3e85"/>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ed8e2f4e-b66b-4470-a317-d20e2948713b"/>
    <ds:schemaRef ds:uri="83671ba9-a451-4cb7-9b7c-d94fd1f3b544"/>
    <ds:schemaRef ds:uri="http://www.w3.org/XML/1998/namespace"/>
    <ds:schemaRef ds:uri="http://purl.org/dc/dcmitype/"/>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
  <TotalTime>56644</TotalTime>
  <Words>2957</Words>
  <Application>Microsoft Office PowerPoint</Application>
  <PresentationFormat>Widescreen</PresentationFormat>
  <Paragraphs>241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System Font Regular</vt:lpstr>
      <vt:lpstr>Office Theme</vt:lpstr>
      <vt:lpstr> 2024 E1MN Regional Meetings</vt:lpstr>
      <vt:lpstr>E1MN Coordinators   </vt:lpstr>
      <vt:lpstr>Presentation outline</vt:lpstr>
      <vt:lpstr>Review</vt:lpstr>
      <vt:lpstr>Fall 2023 Presentations to Leaders </vt:lpstr>
      <vt:lpstr>Working together to deliver a more seamless and timely employment support system</vt:lpstr>
      <vt:lpstr>Transition Planning Today:               A Framework to set common goals for all professionals in the system</vt:lpstr>
      <vt:lpstr>Professional partnerships</vt:lpstr>
      <vt:lpstr>PowerPoint Presentation</vt:lpstr>
      <vt:lpstr>E1MN Regional Meetings</vt:lpstr>
      <vt:lpstr>Levels of Collaboration</vt:lpstr>
      <vt:lpstr>2 Rounds of E1MN Meetings Scheduled in 2024 (All are virtual &amp; scheduled from 2:00-4:00 p.m.)</vt:lpstr>
      <vt:lpstr>Regional Meeting Map</vt:lpstr>
      <vt:lpstr>April/May Meetings: (All are scheduled from 2:00-4:00 p.m.)</vt:lpstr>
      <vt:lpstr>Who should attend regional meetings?</vt:lpstr>
      <vt:lpstr>Summary of Regional Meetings</vt:lpstr>
      <vt:lpstr>Communication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 Noble</dc:creator>
  <cp:lastModifiedBy>Klein, Alyssa (DEED)</cp:lastModifiedBy>
  <cp:revision>248</cp:revision>
  <dcterms:created xsi:type="dcterms:W3CDTF">2019-05-02T04:11:02Z</dcterms:created>
  <dcterms:modified xsi:type="dcterms:W3CDTF">2024-01-10T01:50:12Z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0x01010086E9D722975BE246A9F687FBB7A29A80</vt:lpwstr>
  </property>
  <property fmtid="{D5CDD505-2E9C-101B-9397-08002B2CF9AE}" pid="3" name="MediaServiceImageTags">
    <vt:lpwstr/>
  </property>
</Properties>
</file>