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5"/>
  </p:notesMasterIdLst>
  <p:handoutMasterIdLst>
    <p:handoutMasterId r:id="rId36"/>
  </p:handoutMasterIdLst>
  <p:sldIdLst>
    <p:sldId id="550" r:id="rId5"/>
    <p:sldId id="2147472141" r:id="rId6"/>
    <p:sldId id="332" r:id="rId7"/>
    <p:sldId id="570" r:id="rId8"/>
    <p:sldId id="2147472146" r:id="rId9"/>
    <p:sldId id="2147472148" r:id="rId10"/>
    <p:sldId id="2147472149" r:id="rId11"/>
    <p:sldId id="2147472150" r:id="rId12"/>
    <p:sldId id="2147472151" r:id="rId13"/>
    <p:sldId id="2147472152" r:id="rId14"/>
    <p:sldId id="2147472154" r:id="rId15"/>
    <p:sldId id="2147472153" r:id="rId16"/>
    <p:sldId id="2147472155" r:id="rId17"/>
    <p:sldId id="2147472156" r:id="rId18"/>
    <p:sldId id="2147472157" r:id="rId19"/>
    <p:sldId id="2147472143" r:id="rId20"/>
    <p:sldId id="2147472144" r:id="rId21"/>
    <p:sldId id="2147472129" r:id="rId22"/>
    <p:sldId id="334" r:id="rId23"/>
    <p:sldId id="552" r:id="rId24"/>
    <p:sldId id="573" r:id="rId25"/>
    <p:sldId id="574" r:id="rId26"/>
    <p:sldId id="575" r:id="rId27"/>
    <p:sldId id="576" r:id="rId28"/>
    <p:sldId id="577" r:id="rId29"/>
    <p:sldId id="578" r:id="rId30"/>
    <p:sldId id="2147472147" r:id="rId31"/>
    <p:sldId id="339" r:id="rId32"/>
    <p:sldId id="347" r:id="rId33"/>
    <p:sldId id="568" r:id="rId34"/>
  </p:sldIdLst>
  <p:sldSz cx="12192000" cy="6858000"/>
  <p:notesSz cx="15811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Stephanie (DEED)" initials="SS(" lastIdx="9" clrIdx="0">
    <p:extLst>
      <p:ext uri="{19B8F6BF-5375-455C-9EA6-DF929625EA0E}">
        <p15:presenceInfo xmlns:p15="http://schemas.microsoft.com/office/powerpoint/2012/main" userId="S::Stephanie.Shaw@state.mn.us::538d7590-4c95-4f9d-b83b-a40c6869e7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CE1E8"/>
    <a:srgbClr val="C4CDDA"/>
    <a:srgbClr val="003865"/>
    <a:srgbClr val="78BE21"/>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3482" autoAdjust="0"/>
  </p:normalViewPr>
  <p:slideViewPr>
    <p:cSldViewPr snapToGrid="0">
      <p:cViewPr varScale="1">
        <p:scale>
          <a:sx n="67" d="100"/>
          <a:sy n="67" d="100"/>
        </p:scale>
        <p:origin x="822"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80"/>
    </p:cViewPr>
  </p:sorterViewPr>
  <p:notesViewPr>
    <p:cSldViewPr snapToGrid="0">
      <p:cViewPr varScale="1">
        <p:scale>
          <a:sx n="181" d="100"/>
          <a:sy n="181" d="100"/>
        </p:scale>
        <p:origin x="132" y="-33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1727E-A28C-40CE-8C45-1CE63506C7E3}"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30D80FF0-0E2F-4655-B4AC-80A938348A6F}">
      <dgm:prSet phldrT="[Text]"/>
      <dgm:spPr/>
      <dgm:t>
        <a:bodyPr/>
        <a:lstStyle/>
        <a:p>
          <a:r>
            <a:rPr lang="en-US" dirty="0"/>
            <a:t>Community Engagement</a:t>
          </a:r>
        </a:p>
      </dgm:t>
    </dgm:pt>
    <dgm:pt modelId="{3AE2FF5D-D7B7-4B08-A00F-2921DD0ED984}" type="parTrans" cxnId="{60DA59A9-31C3-4BAF-9A0A-B34FB4D81ED1}">
      <dgm:prSet/>
      <dgm:spPr/>
      <dgm:t>
        <a:bodyPr/>
        <a:lstStyle/>
        <a:p>
          <a:endParaRPr lang="en-US"/>
        </a:p>
      </dgm:t>
    </dgm:pt>
    <dgm:pt modelId="{C99032A0-DEEE-4BE3-9788-0001EA5AD665}" type="sibTrans" cxnId="{60DA59A9-31C3-4BAF-9A0A-B34FB4D81ED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1279E3CD-B4B9-462A-8211-C14E82243D13}">
      <dgm:prSet phldrT="[Text]"/>
      <dgm:spPr/>
      <dgm:t>
        <a:bodyPr/>
        <a:lstStyle/>
        <a:p>
          <a:r>
            <a:rPr lang="en-US" dirty="0"/>
            <a:t>Workforce</a:t>
          </a:r>
        </a:p>
      </dgm:t>
    </dgm:pt>
    <dgm:pt modelId="{F02388AB-B7DE-43A0-A301-7C27AF502B80}" type="parTrans" cxnId="{4C5FB9BF-1C06-4727-8B8E-F67D12EC3960}">
      <dgm:prSet/>
      <dgm:spPr/>
      <dgm:t>
        <a:bodyPr/>
        <a:lstStyle/>
        <a:p>
          <a:endParaRPr lang="en-US"/>
        </a:p>
      </dgm:t>
    </dgm:pt>
    <dgm:pt modelId="{9CEA49A9-002F-4220-AE27-CC306536BA57}" type="sibTrans" cxnId="{4C5FB9BF-1C06-4727-8B8E-F67D12EC396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A41BB8DD-D76B-4B4B-B771-E32E72E4092B}">
      <dgm:prSet phldrT="[Text]"/>
      <dgm:spPr/>
      <dgm:t>
        <a:bodyPr/>
        <a:lstStyle/>
        <a:p>
          <a:r>
            <a:rPr lang="en-US" dirty="0"/>
            <a:t>Tax Base/Financial Assistance</a:t>
          </a:r>
        </a:p>
      </dgm:t>
    </dgm:pt>
    <dgm:pt modelId="{ED8A83E6-5AB2-48FE-B9CB-B9A0F7E7B107}" type="parTrans" cxnId="{07C2B838-DCF0-46E4-AB0F-282A74679DB5}">
      <dgm:prSet/>
      <dgm:spPr/>
      <dgm:t>
        <a:bodyPr/>
        <a:lstStyle/>
        <a:p>
          <a:endParaRPr lang="en-US"/>
        </a:p>
      </dgm:t>
    </dgm:pt>
    <dgm:pt modelId="{6A1FC9F0-F3BE-4D3B-85FE-6141119C742E}" type="sibTrans" cxnId="{07C2B838-DCF0-46E4-AB0F-282A74679D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AFD63694-C564-46D3-894A-E0C3DD687DA1}">
      <dgm:prSet phldrT="[Text]"/>
      <dgm:spPr/>
      <dgm:t>
        <a:bodyPr/>
        <a:lstStyle/>
        <a:p>
          <a:r>
            <a:rPr lang="en-US" dirty="0"/>
            <a:t>Re-use of Assets</a:t>
          </a:r>
        </a:p>
      </dgm:t>
    </dgm:pt>
    <dgm:pt modelId="{0B14D260-A3DA-4BF3-9FDB-C54D32626AA3}" type="parTrans" cxnId="{C86742B0-922A-4D30-B63E-E398EAEACAC8}">
      <dgm:prSet/>
      <dgm:spPr/>
      <dgm:t>
        <a:bodyPr/>
        <a:lstStyle/>
        <a:p>
          <a:endParaRPr lang="en-US"/>
        </a:p>
      </dgm:t>
    </dgm:pt>
    <dgm:pt modelId="{502551C4-0328-4FBD-8812-6B4CDF938041}" type="sibTrans" cxnId="{C86742B0-922A-4D30-B63E-E398EAEACAC8}">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6D9DB0A3-D7A4-45E7-8C88-C4372049827B}">
      <dgm:prSet phldrT="[Text]"/>
      <dgm:spPr/>
      <dgm:t>
        <a:bodyPr/>
        <a:lstStyle/>
        <a:p>
          <a:r>
            <a:rPr lang="en-US" dirty="0"/>
            <a:t>Economic Diversification</a:t>
          </a:r>
        </a:p>
      </dgm:t>
    </dgm:pt>
    <dgm:pt modelId="{09DFDE9D-FA03-4C3E-90B5-7626AA864C36}" type="parTrans" cxnId="{B26689C1-5E8E-4A77-8A52-77B9E46BE592}">
      <dgm:prSet/>
      <dgm:spPr/>
      <dgm:t>
        <a:bodyPr/>
        <a:lstStyle/>
        <a:p>
          <a:endParaRPr lang="en-US"/>
        </a:p>
      </dgm:t>
    </dgm:pt>
    <dgm:pt modelId="{450C3862-B8AA-4322-AE0C-7E22578041DE}" type="sibTrans" cxnId="{B26689C1-5E8E-4A77-8A52-77B9E46BE592}">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592B0781-930B-455C-854E-6501AC4029D0}">
      <dgm:prSet/>
      <dgm:spPr/>
      <dgm:t>
        <a:bodyPr/>
        <a:lstStyle/>
        <a:p>
          <a:r>
            <a:rPr lang="en-US" dirty="0"/>
            <a:t>Other</a:t>
          </a:r>
        </a:p>
      </dgm:t>
    </dgm:pt>
    <dgm:pt modelId="{94D9BF3C-88F8-4BB5-B4DA-A823855B6F55}" type="parTrans" cxnId="{C04A6066-0C7D-4D6B-82AD-FD9D9575C919}">
      <dgm:prSet/>
      <dgm:spPr/>
      <dgm:t>
        <a:bodyPr/>
        <a:lstStyle/>
        <a:p>
          <a:endParaRPr lang="en-US"/>
        </a:p>
      </dgm:t>
    </dgm:pt>
    <dgm:pt modelId="{1F6DEB68-DC7B-4B94-854C-42EA31BE4CAB}" type="sibTrans" cxnId="{C04A6066-0C7D-4D6B-82AD-FD9D9575C919}">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B77238ED-074E-458F-BD10-0F8D3C9FF71C}" type="pres">
      <dgm:prSet presAssocID="{2121727E-A28C-40CE-8C45-1CE63506C7E3}" presName="Name0" presStyleCnt="0">
        <dgm:presLayoutVars>
          <dgm:chMax val="21"/>
          <dgm:chPref val="21"/>
        </dgm:presLayoutVars>
      </dgm:prSet>
      <dgm:spPr/>
    </dgm:pt>
    <dgm:pt modelId="{96F2B8C8-1061-4177-A243-36F3C49BF25F}" type="pres">
      <dgm:prSet presAssocID="{30D80FF0-0E2F-4655-B4AC-80A938348A6F}" presName="text1" presStyleCnt="0"/>
      <dgm:spPr/>
    </dgm:pt>
    <dgm:pt modelId="{FC777978-0B6A-4761-88F6-2454DBA9A4B6}" type="pres">
      <dgm:prSet presAssocID="{30D80FF0-0E2F-4655-B4AC-80A938348A6F}" presName="textRepeatNode" presStyleLbl="alignNode1" presStyleIdx="0" presStyleCnt="6">
        <dgm:presLayoutVars>
          <dgm:chMax val="0"/>
          <dgm:chPref val="0"/>
          <dgm:bulletEnabled val="1"/>
        </dgm:presLayoutVars>
      </dgm:prSet>
      <dgm:spPr/>
    </dgm:pt>
    <dgm:pt modelId="{A4ED8DBE-D522-4AEC-868A-AB8BE9C3DB2B}" type="pres">
      <dgm:prSet presAssocID="{30D80FF0-0E2F-4655-B4AC-80A938348A6F}" presName="textaccent1" presStyleCnt="0"/>
      <dgm:spPr/>
    </dgm:pt>
    <dgm:pt modelId="{C1488DD6-5BA6-4A81-A66E-1FACC9121A84}" type="pres">
      <dgm:prSet presAssocID="{30D80FF0-0E2F-4655-B4AC-80A938348A6F}" presName="accentRepeatNode" presStyleLbl="solidAlignAcc1" presStyleIdx="0" presStyleCnt="12"/>
      <dgm:spPr/>
    </dgm:pt>
    <dgm:pt modelId="{6367619D-87FC-4E95-B593-ED1DB767CD81}" type="pres">
      <dgm:prSet presAssocID="{C99032A0-DEEE-4BE3-9788-0001EA5AD665}" presName="image1" presStyleCnt="0"/>
      <dgm:spPr/>
    </dgm:pt>
    <dgm:pt modelId="{54FD7B80-FDED-4573-8E60-ABDFA0A7E3CA}" type="pres">
      <dgm:prSet presAssocID="{C99032A0-DEEE-4BE3-9788-0001EA5AD665}" presName="imageRepeatNode" presStyleLbl="alignAcc1" presStyleIdx="0" presStyleCnt="6"/>
      <dgm:spPr/>
    </dgm:pt>
    <dgm:pt modelId="{B5FF9143-5FE6-42D7-B1D4-029DE1BD968F}" type="pres">
      <dgm:prSet presAssocID="{C99032A0-DEEE-4BE3-9788-0001EA5AD665}" presName="imageaccent1" presStyleCnt="0"/>
      <dgm:spPr/>
    </dgm:pt>
    <dgm:pt modelId="{88C15542-9C0A-4CDF-B19B-FD3481A2C395}" type="pres">
      <dgm:prSet presAssocID="{C99032A0-DEEE-4BE3-9788-0001EA5AD665}" presName="accentRepeatNode" presStyleLbl="solidAlignAcc1" presStyleIdx="1" presStyleCnt="12"/>
      <dgm:spPr/>
    </dgm:pt>
    <dgm:pt modelId="{5954C833-A568-4DC1-8FCE-93BC3DDE82A3}" type="pres">
      <dgm:prSet presAssocID="{1279E3CD-B4B9-462A-8211-C14E82243D13}" presName="text2" presStyleCnt="0"/>
      <dgm:spPr/>
    </dgm:pt>
    <dgm:pt modelId="{ED288E0C-D30F-405E-9F13-D69D3B0834E6}" type="pres">
      <dgm:prSet presAssocID="{1279E3CD-B4B9-462A-8211-C14E82243D13}" presName="textRepeatNode" presStyleLbl="alignNode1" presStyleIdx="1" presStyleCnt="6">
        <dgm:presLayoutVars>
          <dgm:chMax val="0"/>
          <dgm:chPref val="0"/>
          <dgm:bulletEnabled val="1"/>
        </dgm:presLayoutVars>
      </dgm:prSet>
      <dgm:spPr/>
    </dgm:pt>
    <dgm:pt modelId="{32747481-4C87-4229-8EA6-E08FD1734A87}" type="pres">
      <dgm:prSet presAssocID="{1279E3CD-B4B9-462A-8211-C14E82243D13}" presName="textaccent2" presStyleCnt="0"/>
      <dgm:spPr/>
    </dgm:pt>
    <dgm:pt modelId="{8E59038A-5591-4409-84D4-B019DFEDFF54}" type="pres">
      <dgm:prSet presAssocID="{1279E3CD-B4B9-462A-8211-C14E82243D13}" presName="accentRepeatNode" presStyleLbl="solidAlignAcc1" presStyleIdx="2" presStyleCnt="12"/>
      <dgm:spPr/>
    </dgm:pt>
    <dgm:pt modelId="{A59C2B06-1215-422B-8C94-1B37A7A4251C}" type="pres">
      <dgm:prSet presAssocID="{9CEA49A9-002F-4220-AE27-CC306536BA57}" presName="image2" presStyleCnt="0"/>
      <dgm:spPr/>
    </dgm:pt>
    <dgm:pt modelId="{2B4B65D8-A7BD-43FF-AD68-6F3370DD3F31}" type="pres">
      <dgm:prSet presAssocID="{9CEA49A9-002F-4220-AE27-CC306536BA57}" presName="imageRepeatNode" presStyleLbl="alignAcc1" presStyleIdx="1" presStyleCnt="6"/>
      <dgm:spPr/>
    </dgm:pt>
    <dgm:pt modelId="{6C21E25E-4202-42B5-9B33-88185CAA9D80}" type="pres">
      <dgm:prSet presAssocID="{9CEA49A9-002F-4220-AE27-CC306536BA57}" presName="imageaccent2" presStyleCnt="0"/>
      <dgm:spPr/>
    </dgm:pt>
    <dgm:pt modelId="{02F92A39-8FE8-4E4E-AD4C-4D7259706C48}" type="pres">
      <dgm:prSet presAssocID="{9CEA49A9-002F-4220-AE27-CC306536BA57}" presName="accentRepeatNode" presStyleLbl="solidAlignAcc1" presStyleIdx="3" presStyleCnt="12"/>
      <dgm:spPr/>
    </dgm:pt>
    <dgm:pt modelId="{21FA8B3C-7310-4E20-A171-ECDA3A600B21}" type="pres">
      <dgm:prSet presAssocID="{A41BB8DD-D76B-4B4B-B771-E32E72E4092B}" presName="text3" presStyleCnt="0"/>
      <dgm:spPr/>
    </dgm:pt>
    <dgm:pt modelId="{7C09B904-5D19-4076-B840-924797B9A3F6}" type="pres">
      <dgm:prSet presAssocID="{A41BB8DD-D76B-4B4B-B771-E32E72E4092B}" presName="textRepeatNode" presStyleLbl="alignNode1" presStyleIdx="2" presStyleCnt="6">
        <dgm:presLayoutVars>
          <dgm:chMax val="0"/>
          <dgm:chPref val="0"/>
          <dgm:bulletEnabled val="1"/>
        </dgm:presLayoutVars>
      </dgm:prSet>
      <dgm:spPr/>
    </dgm:pt>
    <dgm:pt modelId="{BDE06C53-9DB4-4934-9FDB-370EB67FB25D}" type="pres">
      <dgm:prSet presAssocID="{A41BB8DD-D76B-4B4B-B771-E32E72E4092B}" presName="textaccent3" presStyleCnt="0"/>
      <dgm:spPr/>
    </dgm:pt>
    <dgm:pt modelId="{189C74C4-3B4B-4817-AC85-F0340D0B3408}" type="pres">
      <dgm:prSet presAssocID="{A41BB8DD-D76B-4B4B-B771-E32E72E4092B}" presName="accentRepeatNode" presStyleLbl="solidAlignAcc1" presStyleIdx="4" presStyleCnt="12"/>
      <dgm:spPr/>
    </dgm:pt>
    <dgm:pt modelId="{6259A87B-A568-4A6F-80AF-762709DF0BAA}" type="pres">
      <dgm:prSet presAssocID="{6A1FC9F0-F3BE-4D3B-85FE-6141119C742E}" presName="image3" presStyleCnt="0"/>
      <dgm:spPr/>
    </dgm:pt>
    <dgm:pt modelId="{63B98E76-B76B-4A27-8BF3-5B318369B2ED}" type="pres">
      <dgm:prSet presAssocID="{6A1FC9F0-F3BE-4D3B-85FE-6141119C742E}" presName="imageRepeatNode" presStyleLbl="alignAcc1" presStyleIdx="2" presStyleCnt="6"/>
      <dgm:spPr/>
    </dgm:pt>
    <dgm:pt modelId="{12732338-5102-4360-BD54-5F5FB22FF746}" type="pres">
      <dgm:prSet presAssocID="{6A1FC9F0-F3BE-4D3B-85FE-6141119C742E}" presName="imageaccent3" presStyleCnt="0"/>
      <dgm:spPr/>
    </dgm:pt>
    <dgm:pt modelId="{DBE6348E-2B2F-443A-A6AD-F819763033BE}" type="pres">
      <dgm:prSet presAssocID="{6A1FC9F0-F3BE-4D3B-85FE-6141119C742E}" presName="accentRepeatNode" presStyleLbl="solidAlignAcc1" presStyleIdx="5" presStyleCnt="12"/>
      <dgm:spPr/>
    </dgm:pt>
    <dgm:pt modelId="{CC911B43-D014-4571-86D9-B26F75FD15F5}" type="pres">
      <dgm:prSet presAssocID="{AFD63694-C564-46D3-894A-E0C3DD687DA1}" presName="text4" presStyleCnt="0"/>
      <dgm:spPr/>
    </dgm:pt>
    <dgm:pt modelId="{A719AD51-6F67-4045-84E6-23974E7374BE}" type="pres">
      <dgm:prSet presAssocID="{AFD63694-C564-46D3-894A-E0C3DD687DA1}" presName="textRepeatNode" presStyleLbl="alignNode1" presStyleIdx="3" presStyleCnt="6">
        <dgm:presLayoutVars>
          <dgm:chMax val="0"/>
          <dgm:chPref val="0"/>
          <dgm:bulletEnabled val="1"/>
        </dgm:presLayoutVars>
      </dgm:prSet>
      <dgm:spPr/>
    </dgm:pt>
    <dgm:pt modelId="{74190257-8C40-4C4F-9DB4-2AF1F2EDEFE7}" type="pres">
      <dgm:prSet presAssocID="{AFD63694-C564-46D3-894A-E0C3DD687DA1}" presName="textaccent4" presStyleCnt="0"/>
      <dgm:spPr/>
    </dgm:pt>
    <dgm:pt modelId="{4B9C1006-EE56-4F5A-9CFD-318FE1F3C29C}" type="pres">
      <dgm:prSet presAssocID="{AFD63694-C564-46D3-894A-E0C3DD687DA1}" presName="accentRepeatNode" presStyleLbl="solidAlignAcc1" presStyleIdx="6" presStyleCnt="12"/>
      <dgm:spPr/>
    </dgm:pt>
    <dgm:pt modelId="{810F8388-8821-4606-87C7-38E85E5D33D9}" type="pres">
      <dgm:prSet presAssocID="{502551C4-0328-4FBD-8812-6B4CDF938041}" presName="image4" presStyleCnt="0"/>
      <dgm:spPr/>
    </dgm:pt>
    <dgm:pt modelId="{54C7718E-2608-4B2B-BA5E-9CBF533E8BF6}" type="pres">
      <dgm:prSet presAssocID="{502551C4-0328-4FBD-8812-6B4CDF938041}" presName="imageRepeatNode" presStyleLbl="alignAcc1" presStyleIdx="3" presStyleCnt="6"/>
      <dgm:spPr/>
    </dgm:pt>
    <dgm:pt modelId="{048B2C8A-C0C6-4034-A4B6-E62E9B189755}" type="pres">
      <dgm:prSet presAssocID="{502551C4-0328-4FBD-8812-6B4CDF938041}" presName="imageaccent4" presStyleCnt="0"/>
      <dgm:spPr/>
    </dgm:pt>
    <dgm:pt modelId="{92C42061-7942-4DF2-BA18-4BE67D18FDDC}" type="pres">
      <dgm:prSet presAssocID="{502551C4-0328-4FBD-8812-6B4CDF938041}" presName="accentRepeatNode" presStyleLbl="solidAlignAcc1" presStyleIdx="7" presStyleCnt="12"/>
      <dgm:spPr/>
    </dgm:pt>
    <dgm:pt modelId="{B4484809-C2B2-4F26-A191-0EA8B556DFEA}" type="pres">
      <dgm:prSet presAssocID="{6D9DB0A3-D7A4-45E7-8C88-C4372049827B}" presName="text5" presStyleCnt="0"/>
      <dgm:spPr/>
    </dgm:pt>
    <dgm:pt modelId="{0386A16F-91F1-4B92-BC85-F7AB36DE0700}" type="pres">
      <dgm:prSet presAssocID="{6D9DB0A3-D7A4-45E7-8C88-C4372049827B}" presName="textRepeatNode" presStyleLbl="alignNode1" presStyleIdx="4" presStyleCnt="6">
        <dgm:presLayoutVars>
          <dgm:chMax val="0"/>
          <dgm:chPref val="0"/>
          <dgm:bulletEnabled val="1"/>
        </dgm:presLayoutVars>
      </dgm:prSet>
      <dgm:spPr/>
    </dgm:pt>
    <dgm:pt modelId="{92BA529C-2988-4BBD-B1AE-ADF3188B8220}" type="pres">
      <dgm:prSet presAssocID="{6D9DB0A3-D7A4-45E7-8C88-C4372049827B}" presName="textaccent5" presStyleCnt="0"/>
      <dgm:spPr/>
    </dgm:pt>
    <dgm:pt modelId="{5D7E34FD-4D5A-4C9C-B2E1-85AEA4B8B321}" type="pres">
      <dgm:prSet presAssocID="{6D9DB0A3-D7A4-45E7-8C88-C4372049827B}" presName="accentRepeatNode" presStyleLbl="solidAlignAcc1" presStyleIdx="8" presStyleCnt="12"/>
      <dgm:spPr/>
    </dgm:pt>
    <dgm:pt modelId="{907FBE13-C33B-4C37-B1B9-41F7073F1FA0}" type="pres">
      <dgm:prSet presAssocID="{450C3862-B8AA-4322-AE0C-7E22578041DE}" presName="image5" presStyleCnt="0"/>
      <dgm:spPr/>
    </dgm:pt>
    <dgm:pt modelId="{ECC6D07A-7B35-402A-B230-5CBED95B90B8}" type="pres">
      <dgm:prSet presAssocID="{450C3862-B8AA-4322-AE0C-7E22578041DE}" presName="imageRepeatNode" presStyleLbl="alignAcc1" presStyleIdx="4" presStyleCnt="6"/>
      <dgm:spPr/>
    </dgm:pt>
    <dgm:pt modelId="{2DF91EA6-A28C-4308-943B-139EBAA9B675}" type="pres">
      <dgm:prSet presAssocID="{450C3862-B8AA-4322-AE0C-7E22578041DE}" presName="imageaccent5" presStyleCnt="0"/>
      <dgm:spPr/>
    </dgm:pt>
    <dgm:pt modelId="{071B0476-A549-4B20-86A6-F5811F214F1A}" type="pres">
      <dgm:prSet presAssocID="{450C3862-B8AA-4322-AE0C-7E22578041DE}" presName="accentRepeatNode" presStyleLbl="solidAlignAcc1" presStyleIdx="9" presStyleCnt="12"/>
      <dgm:spPr/>
    </dgm:pt>
    <dgm:pt modelId="{04715C5B-2D7C-472C-8F6D-1626FAF8BA47}" type="pres">
      <dgm:prSet presAssocID="{592B0781-930B-455C-854E-6501AC4029D0}" presName="text6" presStyleCnt="0"/>
      <dgm:spPr/>
    </dgm:pt>
    <dgm:pt modelId="{47F77EDC-3B84-4EC2-A0E5-A198E08D7300}" type="pres">
      <dgm:prSet presAssocID="{592B0781-930B-455C-854E-6501AC4029D0}" presName="textRepeatNode" presStyleLbl="alignNode1" presStyleIdx="5" presStyleCnt="6">
        <dgm:presLayoutVars>
          <dgm:chMax val="0"/>
          <dgm:chPref val="0"/>
          <dgm:bulletEnabled val="1"/>
        </dgm:presLayoutVars>
      </dgm:prSet>
      <dgm:spPr/>
    </dgm:pt>
    <dgm:pt modelId="{061C852D-04CC-461F-8351-F7ED66A238AF}" type="pres">
      <dgm:prSet presAssocID="{592B0781-930B-455C-854E-6501AC4029D0}" presName="textaccent6" presStyleCnt="0"/>
      <dgm:spPr/>
    </dgm:pt>
    <dgm:pt modelId="{ABB711A3-414F-4724-9590-47B1D9AEDB35}" type="pres">
      <dgm:prSet presAssocID="{592B0781-930B-455C-854E-6501AC4029D0}" presName="accentRepeatNode" presStyleLbl="solidAlignAcc1" presStyleIdx="10" presStyleCnt="12"/>
      <dgm:spPr/>
    </dgm:pt>
    <dgm:pt modelId="{981FA938-5BA4-4C90-A4AC-F5C955B294A8}" type="pres">
      <dgm:prSet presAssocID="{1F6DEB68-DC7B-4B94-854C-42EA31BE4CAB}" presName="image6" presStyleCnt="0"/>
      <dgm:spPr/>
    </dgm:pt>
    <dgm:pt modelId="{EB064D54-F70E-406D-9E0D-766FDFE0F541}" type="pres">
      <dgm:prSet presAssocID="{1F6DEB68-DC7B-4B94-854C-42EA31BE4CAB}" presName="imageRepeatNode" presStyleLbl="alignAcc1" presStyleIdx="5" presStyleCnt="6"/>
      <dgm:spPr/>
    </dgm:pt>
    <dgm:pt modelId="{0D3ACCDA-79A7-4C7B-8098-E515A4A44BAF}" type="pres">
      <dgm:prSet presAssocID="{1F6DEB68-DC7B-4B94-854C-42EA31BE4CAB}" presName="imageaccent6" presStyleCnt="0"/>
      <dgm:spPr/>
    </dgm:pt>
    <dgm:pt modelId="{E31FFB11-E82E-40EA-849F-54F57C05701B}" type="pres">
      <dgm:prSet presAssocID="{1F6DEB68-DC7B-4B94-854C-42EA31BE4CAB}" presName="accentRepeatNode" presStyleLbl="solidAlignAcc1" presStyleIdx="11" presStyleCnt="12"/>
      <dgm:spPr/>
    </dgm:pt>
  </dgm:ptLst>
  <dgm:cxnLst>
    <dgm:cxn modelId="{34FAEA04-FB58-41B6-9F62-F7998D0DA6E0}" type="presOf" srcId="{6A1FC9F0-F3BE-4D3B-85FE-6141119C742E}" destId="{63B98E76-B76B-4A27-8BF3-5B318369B2ED}" srcOrd="0" destOrd="0" presId="urn:microsoft.com/office/officeart/2008/layout/HexagonCluster"/>
    <dgm:cxn modelId="{A6551111-5C15-4A1B-A421-739B46A6DEAC}" type="presOf" srcId="{6D9DB0A3-D7A4-45E7-8C88-C4372049827B}" destId="{0386A16F-91F1-4B92-BC85-F7AB36DE0700}" srcOrd="0" destOrd="0" presId="urn:microsoft.com/office/officeart/2008/layout/HexagonCluster"/>
    <dgm:cxn modelId="{5D1E1312-8E58-42A2-824D-DC47498D52B7}" type="presOf" srcId="{AFD63694-C564-46D3-894A-E0C3DD687DA1}" destId="{A719AD51-6F67-4045-84E6-23974E7374BE}" srcOrd="0" destOrd="0" presId="urn:microsoft.com/office/officeart/2008/layout/HexagonCluster"/>
    <dgm:cxn modelId="{9214571C-31CD-4CCD-B677-3DBF7BDFA8CF}" type="presOf" srcId="{502551C4-0328-4FBD-8812-6B4CDF938041}" destId="{54C7718E-2608-4B2B-BA5E-9CBF533E8BF6}" srcOrd="0" destOrd="0" presId="urn:microsoft.com/office/officeart/2008/layout/HexagonCluster"/>
    <dgm:cxn modelId="{1686FC23-9990-4163-A804-1F327FF3604D}" type="presOf" srcId="{450C3862-B8AA-4322-AE0C-7E22578041DE}" destId="{ECC6D07A-7B35-402A-B230-5CBED95B90B8}" srcOrd="0" destOrd="0" presId="urn:microsoft.com/office/officeart/2008/layout/HexagonCluster"/>
    <dgm:cxn modelId="{07C2B838-DCF0-46E4-AB0F-282A74679DB5}" srcId="{2121727E-A28C-40CE-8C45-1CE63506C7E3}" destId="{A41BB8DD-D76B-4B4B-B771-E32E72E4092B}" srcOrd="2" destOrd="0" parTransId="{ED8A83E6-5AB2-48FE-B9CB-B9A0F7E7B107}" sibTransId="{6A1FC9F0-F3BE-4D3B-85FE-6141119C742E}"/>
    <dgm:cxn modelId="{C04A6066-0C7D-4D6B-82AD-FD9D9575C919}" srcId="{2121727E-A28C-40CE-8C45-1CE63506C7E3}" destId="{592B0781-930B-455C-854E-6501AC4029D0}" srcOrd="5" destOrd="0" parTransId="{94D9BF3C-88F8-4BB5-B4DA-A823855B6F55}" sibTransId="{1F6DEB68-DC7B-4B94-854C-42EA31BE4CAB}"/>
    <dgm:cxn modelId="{0928514A-91AA-401E-8E1F-4C0EEEA646F1}" type="presOf" srcId="{A41BB8DD-D76B-4B4B-B771-E32E72E4092B}" destId="{7C09B904-5D19-4076-B840-924797B9A3F6}" srcOrd="0" destOrd="0" presId="urn:microsoft.com/office/officeart/2008/layout/HexagonCluster"/>
    <dgm:cxn modelId="{163FEC6D-48AD-4615-B063-4B1CC40686A2}" type="presOf" srcId="{2121727E-A28C-40CE-8C45-1CE63506C7E3}" destId="{B77238ED-074E-458F-BD10-0F8D3C9FF71C}" srcOrd="0" destOrd="0" presId="urn:microsoft.com/office/officeart/2008/layout/HexagonCluster"/>
    <dgm:cxn modelId="{2EF54853-EED8-46C2-AC54-6720683B8EDC}" type="presOf" srcId="{592B0781-930B-455C-854E-6501AC4029D0}" destId="{47F77EDC-3B84-4EC2-A0E5-A198E08D7300}" srcOrd="0" destOrd="0" presId="urn:microsoft.com/office/officeart/2008/layout/HexagonCluster"/>
    <dgm:cxn modelId="{60DA59A9-31C3-4BAF-9A0A-B34FB4D81ED1}" srcId="{2121727E-A28C-40CE-8C45-1CE63506C7E3}" destId="{30D80FF0-0E2F-4655-B4AC-80A938348A6F}" srcOrd="0" destOrd="0" parTransId="{3AE2FF5D-D7B7-4B08-A00F-2921DD0ED984}" sibTransId="{C99032A0-DEEE-4BE3-9788-0001EA5AD665}"/>
    <dgm:cxn modelId="{C86742B0-922A-4D30-B63E-E398EAEACAC8}" srcId="{2121727E-A28C-40CE-8C45-1CE63506C7E3}" destId="{AFD63694-C564-46D3-894A-E0C3DD687DA1}" srcOrd="3" destOrd="0" parTransId="{0B14D260-A3DA-4BF3-9FDB-C54D32626AA3}" sibTransId="{502551C4-0328-4FBD-8812-6B4CDF938041}"/>
    <dgm:cxn modelId="{4C5FB9BF-1C06-4727-8B8E-F67D12EC3960}" srcId="{2121727E-A28C-40CE-8C45-1CE63506C7E3}" destId="{1279E3CD-B4B9-462A-8211-C14E82243D13}" srcOrd="1" destOrd="0" parTransId="{F02388AB-B7DE-43A0-A301-7C27AF502B80}" sibTransId="{9CEA49A9-002F-4220-AE27-CC306536BA57}"/>
    <dgm:cxn modelId="{B26689C1-5E8E-4A77-8A52-77B9E46BE592}" srcId="{2121727E-A28C-40CE-8C45-1CE63506C7E3}" destId="{6D9DB0A3-D7A4-45E7-8C88-C4372049827B}" srcOrd="4" destOrd="0" parTransId="{09DFDE9D-FA03-4C3E-90B5-7626AA864C36}" sibTransId="{450C3862-B8AA-4322-AE0C-7E22578041DE}"/>
    <dgm:cxn modelId="{0E9549CE-6954-4F67-9AE5-ED55872F976B}" type="presOf" srcId="{1279E3CD-B4B9-462A-8211-C14E82243D13}" destId="{ED288E0C-D30F-405E-9F13-D69D3B0834E6}" srcOrd="0" destOrd="0" presId="urn:microsoft.com/office/officeart/2008/layout/HexagonCluster"/>
    <dgm:cxn modelId="{D99CC1D1-D683-423D-9B0F-8D6C23629155}" type="presOf" srcId="{30D80FF0-0E2F-4655-B4AC-80A938348A6F}" destId="{FC777978-0B6A-4761-88F6-2454DBA9A4B6}" srcOrd="0" destOrd="0" presId="urn:microsoft.com/office/officeart/2008/layout/HexagonCluster"/>
    <dgm:cxn modelId="{B1D3F6D5-7C3D-416A-9B99-BA7D898F3E83}" type="presOf" srcId="{C99032A0-DEEE-4BE3-9788-0001EA5AD665}" destId="{54FD7B80-FDED-4573-8E60-ABDFA0A7E3CA}" srcOrd="0" destOrd="0" presId="urn:microsoft.com/office/officeart/2008/layout/HexagonCluster"/>
    <dgm:cxn modelId="{1A0E86EA-B5C3-4495-ADAC-7E76BB2F2583}" type="presOf" srcId="{1F6DEB68-DC7B-4B94-854C-42EA31BE4CAB}" destId="{EB064D54-F70E-406D-9E0D-766FDFE0F541}" srcOrd="0" destOrd="0" presId="urn:microsoft.com/office/officeart/2008/layout/HexagonCluster"/>
    <dgm:cxn modelId="{BD0C43F2-276B-4181-8E6B-02278A0D9B1D}" type="presOf" srcId="{9CEA49A9-002F-4220-AE27-CC306536BA57}" destId="{2B4B65D8-A7BD-43FF-AD68-6F3370DD3F31}" srcOrd="0" destOrd="0" presId="urn:microsoft.com/office/officeart/2008/layout/HexagonCluster"/>
    <dgm:cxn modelId="{C10FE8C4-6633-4993-89B6-52FF79B69ECE}" type="presParOf" srcId="{B77238ED-074E-458F-BD10-0F8D3C9FF71C}" destId="{96F2B8C8-1061-4177-A243-36F3C49BF25F}" srcOrd="0" destOrd="0" presId="urn:microsoft.com/office/officeart/2008/layout/HexagonCluster"/>
    <dgm:cxn modelId="{0FAE4A64-DC06-453D-A5B2-1F22EC4C4CEB}" type="presParOf" srcId="{96F2B8C8-1061-4177-A243-36F3C49BF25F}" destId="{FC777978-0B6A-4761-88F6-2454DBA9A4B6}" srcOrd="0" destOrd="0" presId="urn:microsoft.com/office/officeart/2008/layout/HexagonCluster"/>
    <dgm:cxn modelId="{159FDFB5-58BA-479C-9A11-AC3A7303C36E}" type="presParOf" srcId="{B77238ED-074E-458F-BD10-0F8D3C9FF71C}" destId="{A4ED8DBE-D522-4AEC-868A-AB8BE9C3DB2B}" srcOrd="1" destOrd="0" presId="urn:microsoft.com/office/officeart/2008/layout/HexagonCluster"/>
    <dgm:cxn modelId="{25DEEC39-C97F-40B4-B530-88D58C1831F8}" type="presParOf" srcId="{A4ED8DBE-D522-4AEC-868A-AB8BE9C3DB2B}" destId="{C1488DD6-5BA6-4A81-A66E-1FACC9121A84}" srcOrd="0" destOrd="0" presId="urn:microsoft.com/office/officeart/2008/layout/HexagonCluster"/>
    <dgm:cxn modelId="{5E24034B-3F22-491C-8801-C004E731A581}" type="presParOf" srcId="{B77238ED-074E-458F-BD10-0F8D3C9FF71C}" destId="{6367619D-87FC-4E95-B593-ED1DB767CD81}" srcOrd="2" destOrd="0" presId="urn:microsoft.com/office/officeart/2008/layout/HexagonCluster"/>
    <dgm:cxn modelId="{B2ACDFEC-5C29-421A-9E91-B0A2E47D3ABF}" type="presParOf" srcId="{6367619D-87FC-4E95-B593-ED1DB767CD81}" destId="{54FD7B80-FDED-4573-8E60-ABDFA0A7E3CA}" srcOrd="0" destOrd="0" presId="urn:microsoft.com/office/officeart/2008/layout/HexagonCluster"/>
    <dgm:cxn modelId="{297CF342-B0EF-4876-868E-ACEFA7A1FEC3}" type="presParOf" srcId="{B77238ED-074E-458F-BD10-0F8D3C9FF71C}" destId="{B5FF9143-5FE6-42D7-B1D4-029DE1BD968F}" srcOrd="3" destOrd="0" presId="urn:microsoft.com/office/officeart/2008/layout/HexagonCluster"/>
    <dgm:cxn modelId="{B0FC9E99-7F80-477A-BC57-48A84FF5B22C}" type="presParOf" srcId="{B5FF9143-5FE6-42D7-B1D4-029DE1BD968F}" destId="{88C15542-9C0A-4CDF-B19B-FD3481A2C395}" srcOrd="0" destOrd="0" presId="urn:microsoft.com/office/officeart/2008/layout/HexagonCluster"/>
    <dgm:cxn modelId="{1C9B2931-E3C1-4B90-BDF2-A05ABB5F5924}" type="presParOf" srcId="{B77238ED-074E-458F-BD10-0F8D3C9FF71C}" destId="{5954C833-A568-4DC1-8FCE-93BC3DDE82A3}" srcOrd="4" destOrd="0" presId="urn:microsoft.com/office/officeart/2008/layout/HexagonCluster"/>
    <dgm:cxn modelId="{1CCD98FD-9A1D-4016-A434-7A2ADC82D874}" type="presParOf" srcId="{5954C833-A568-4DC1-8FCE-93BC3DDE82A3}" destId="{ED288E0C-D30F-405E-9F13-D69D3B0834E6}" srcOrd="0" destOrd="0" presId="urn:microsoft.com/office/officeart/2008/layout/HexagonCluster"/>
    <dgm:cxn modelId="{C5EB7BC8-A136-4351-9213-00BF5ABFA784}" type="presParOf" srcId="{B77238ED-074E-458F-BD10-0F8D3C9FF71C}" destId="{32747481-4C87-4229-8EA6-E08FD1734A87}" srcOrd="5" destOrd="0" presId="urn:microsoft.com/office/officeart/2008/layout/HexagonCluster"/>
    <dgm:cxn modelId="{3E7B5FE4-D00E-4254-8C16-7CCC6F6CBC46}" type="presParOf" srcId="{32747481-4C87-4229-8EA6-E08FD1734A87}" destId="{8E59038A-5591-4409-84D4-B019DFEDFF54}" srcOrd="0" destOrd="0" presId="urn:microsoft.com/office/officeart/2008/layout/HexagonCluster"/>
    <dgm:cxn modelId="{FD728F54-3730-4588-B127-DAA7323B5023}" type="presParOf" srcId="{B77238ED-074E-458F-BD10-0F8D3C9FF71C}" destId="{A59C2B06-1215-422B-8C94-1B37A7A4251C}" srcOrd="6" destOrd="0" presId="urn:microsoft.com/office/officeart/2008/layout/HexagonCluster"/>
    <dgm:cxn modelId="{05FF4653-DC3E-4684-8688-26CDCD884025}" type="presParOf" srcId="{A59C2B06-1215-422B-8C94-1B37A7A4251C}" destId="{2B4B65D8-A7BD-43FF-AD68-6F3370DD3F31}" srcOrd="0" destOrd="0" presId="urn:microsoft.com/office/officeart/2008/layout/HexagonCluster"/>
    <dgm:cxn modelId="{5B38A7CB-8881-466F-B143-0D8B46559DD1}" type="presParOf" srcId="{B77238ED-074E-458F-BD10-0F8D3C9FF71C}" destId="{6C21E25E-4202-42B5-9B33-88185CAA9D80}" srcOrd="7" destOrd="0" presId="urn:microsoft.com/office/officeart/2008/layout/HexagonCluster"/>
    <dgm:cxn modelId="{C5FD737A-7F76-4DD1-87C8-4235ADDC4514}" type="presParOf" srcId="{6C21E25E-4202-42B5-9B33-88185CAA9D80}" destId="{02F92A39-8FE8-4E4E-AD4C-4D7259706C48}" srcOrd="0" destOrd="0" presId="urn:microsoft.com/office/officeart/2008/layout/HexagonCluster"/>
    <dgm:cxn modelId="{F64C8C93-41E5-4550-92C9-47E6E24410AE}" type="presParOf" srcId="{B77238ED-074E-458F-BD10-0F8D3C9FF71C}" destId="{21FA8B3C-7310-4E20-A171-ECDA3A600B21}" srcOrd="8" destOrd="0" presId="urn:microsoft.com/office/officeart/2008/layout/HexagonCluster"/>
    <dgm:cxn modelId="{A82A55B2-4451-4079-A9FE-B31EAA466D72}" type="presParOf" srcId="{21FA8B3C-7310-4E20-A171-ECDA3A600B21}" destId="{7C09B904-5D19-4076-B840-924797B9A3F6}" srcOrd="0" destOrd="0" presId="urn:microsoft.com/office/officeart/2008/layout/HexagonCluster"/>
    <dgm:cxn modelId="{C49BBECB-5D84-4581-82BB-3582F7FE9ACF}" type="presParOf" srcId="{B77238ED-074E-458F-BD10-0F8D3C9FF71C}" destId="{BDE06C53-9DB4-4934-9FDB-370EB67FB25D}" srcOrd="9" destOrd="0" presId="urn:microsoft.com/office/officeart/2008/layout/HexagonCluster"/>
    <dgm:cxn modelId="{01919E3D-0C0A-4D8D-99DB-60576339DAE9}" type="presParOf" srcId="{BDE06C53-9DB4-4934-9FDB-370EB67FB25D}" destId="{189C74C4-3B4B-4817-AC85-F0340D0B3408}" srcOrd="0" destOrd="0" presId="urn:microsoft.com/office/officeart/2008/layout/HexagonCluster"/>
    <dgm:cxn modelId="{9EF1871F-A1E7-4344-9834-F2FB8AE602FB}" type="presParOf" srcId="{B77238ED-074E-458F-BD10-0F8D3C9FF71C}" destId="{6259A87B-A568-4A6F-80AF-762709DF0BAA}" srcOrd="10" destOrd="0" presId="urn:microsoft.com/office/officeart/2008/layout/HexagonCluster"/>
    <dgm:cxn modelId="{8B1D136B-CAAE-4086-9CDA-D8558E04CA41}" type="presParOf" srcId="{6259A87B-A568-4A6F-80AF-762709DF0BAA}" destId="{63B98E76-B76B-4A27-8BF3-5B318369B2ED}" srcOrd="0" destOrd="0" presId="urn:microsoft.com/office/officeart/2008/layout/HexagonCluster"/>
    <dgm:cxn modelId="{6159A5C0-144E-41DA-ADB3-11B169364781}" type="presParOf" srcId="{B77238ED-074E-458F-BD10-0F8D3C9FF71C}" destId="{12732338-5102-4360-BD54-5F5FB22FF746}" srcOrd="11" destOrd="0" presId="urn:microsoft.com/office/officeart/2008/layout/HexagonCluster"/>
    <dgm:cxn modelId="{180796C1-E86F-43AC-864F-12E1651420BE}" type="presParOf" srcId="{12732338-5102-4360-BD54-5F5FB22FF746}" destId="{DBE6348E-2B2F-443A-A6AD-F819763033BE}" srcOrd="0" destOrd="0" presId="urn:microsoft.com/office/officeart/2008/layout/HexagonCluster"/>
    <dgm:cxn modelId="{E210DBD8-58D5-445D-8C19-AF00EC0C8B2D}" type="presParOf" srcId="{B77238ED-074E-458F-BD10-0F8D3C9FF71C}" destId="{CC911B43-D014-4571-86D9-B26F75FD15F5}" srcOrd="12" destOrd="0" presId="urn:microsoft.com/office/officeart/2008/layout/HexagonCluster"/>
    <dgm:cxn modelId="{4ABB8F85-C322-46D3-A404-6CF81E2C13F7}" type="presParOf" srcId="{CC911B43-D014-4571-86D9-B26F75FD15F5}" destId="{A719AD51-6F67-4045-84E6-23974E7374BE}" srcOrd="0" destOrd="0" presId="urn:microsoft.com/office/officeart/2008/layout/HexagonCluster"/>
    <dgm:cxn modelId="{D8EBAB57-679B-40AA-8187-9B806521C09D}" type="presParOf" srcId="{B77238ED-074E-458F-BD10-0F8D3C9FF71C}" destId="{74190257-8C40-4C4F-9DB4-2AF1F2EDEFE7}" srcOrd="13" destOrd="0" presId="urn:microsoft.com/office/officeart/2008/layout/HexagonCluster"/>
    <dgm:cxn modelId="{38366C9B-047C-4FD1-BC71-5C967B4BFEC5}" type="presParOf" srcId="{74190257-8C40-4C4F-9DB4-2AF1F2EDEFE7}" destId="{4B9C1006-EE56-4F5A-9CFD-318FE1F3C29C}" srcOrd="0" destOrd="0" presId="urn:microsoft.com/office/officeart/2008/layout/HexagonCluster"/>
    <dgm:cxn modelId="{5352DEED-27BB-4E57-B775-C4EAFF4D38DC}" type="presParOf" srcId="{B77238ED-074E-458F-BD10-0F8D3C9FF71C}" destId="{810F8388-8821-4606-87C7-38E85E5D33D9}" srcOrd="14" destOrd="0" presId="urn:microsoft.com/office/officeart/2008/layout/HexagonCluster"/>
    <dgm:cxn modelId="{EE80EC1B-E5B0-4FDA-83DD-726A03FD5E50}" type="presParOf" srcId="{810F8388-8821-4606-87C7-38E85E5D33D9}" destId="{54C7718E-2608-4B2B-BA5E-9CBF533E8BF6}" srcOrd="0" destOrd="0" presId="urn:microsoft.com/office/officeart/2008/layout/HexagonCluster"/>
    <dgm:cxn modelId="{33811BEA-24AB-45BB-B77B-3E436BFD437D}" type="presParOf" srcId="{B77238ED-074E-458F-BD10-0F8D3C9FF71C}" destId="{048B2C8A-C0C6-4034-A4B6-E62E9B189755}" srcOrd="15" destOrd="0" presId="urn:microsoft.com/office/officeart/2008/layout/HexagonCluster"/>
    <dgm:cxn modelId="{06DE3899-4A86-433C-A17C-C3D1746116A0}" type="presParOf" srcId="{048B2C8A-C0C6-4034-A4B6-E62E9B189755}" destId="{92C42061-7942-4DF2-BA18-4BE67D18FDDC}" srcOrd="0" destOrd="0" presId="urn:microsoft.com/office/officeart/2008/layout/HexagonCluster"/>
    <dgm:cxn modelId="{341651D0-C2C6-4D97-AA57-66E9E81C4C5C}" type="presParOf" srcId="{B77238ED-074E-458F-BD10-0F8D3C9FF71C}" destId="{B4484809-C2B2-4F26-A191-0EA8B556DFEA}" srcOrd="16" destOrd="0" presId="urn:microsoft.com/office/officeart/2008/layout/HexagonCluster"/>
    <dgm:cxn modelId="{50E5BA95-D9B0-45E0-AFE3-CEAEF4A2522C}" type="presParOf" srcId="{B4484809-C2B2-4F26-A191-0EA8B556DFEA}" destId="{0386A16F-91F1-4B92-BC85-F7AB36DE0700}" srcOrd="0" destOrd="0" presId="urn:microsoft.com/office/officeart/2008/layout/HexagonCluster"/>
    <dgm:cxn modelId="{B38489B4-1251-4557-A907-53B5968EEC17}" type="presParOf" srcId="{B77238ED-074E-458F-BD10-0F8D3C9FF71C}" destId="{92BA529C-2988-4BBD-B1AE-ADF3188B8220}" srcOrd="17" destOrd="0" presId="urn:microsoft.com/office/officeart/2008/layout/HexagonCluster"/>
    <dgm:cxn modelId="{583C70FA-7FE8-4482-B39E-02DF762BA19F}" type="presParOf" srcId="{92BA529C-2988-4BBD-B1AE-ADF3188B8220}" destId="{5D7E34FD-4D5A-4C9C-B2E1-85AEA4B8B321}" srcOrd="0" destOrd="0" presId="urn:microsoft.com/office/officeart/2008/layout/HexagonCluster"/>
    <dgm:cxn modelId="{E52843F8-D59E-4A7C-8843-11FA217452C3}" type="presParOf" srcId="{B77238ED-074E-458F-BD10-0F8D3C9FF71C}" destId="{907FBE13-C33B-4C37-B1B9-41F7073F1FA0}" srcOrd="18" destOrd="0" presId="urn:microsoft.com/office/officeart/2008/layout/HexagonCluster"/>
    <dgm:cxn modelId="{FF23B558-F6F7-482F-9927-A56A04A6B1BB}" type="presParOf" srcId="{907FBE13-C33B-4C37-B1B9-41F7073F1FA0}" destId="{ECC6D07A-7B35-402A-B230-5CBED95B90B8}" srcOrd="0" destOrd="0" presId="urn:microsoft.com/office/officeart/2008/layout/HexagonCluster"/>
    <dgm:cxn modelId="{EE61E6D6-60C1-4734-A653-89E6EDC4470F}" type="presParOf" srcId="{B77238ED-074E-458F-BD10-0F8D3C9FF71C}" destId="{2DF91EA6-A28C-4308-943B-139EBAA9B675}" srcOrd="19" destOrd="0" presId="urn:microsoft.com/office/officeart/2008/layout/HexagonCluster"/>
    <dgm:cxn modelId="{95AAEC4E-F667-4207-B67F-168C0C9215DC}" type="presParOf" srcId="{2DF91EA6-A28C-4308-943B-139EBAA9B675}" destId="{071B0476-A549-4B20-86A6-F5811F214F1A}" srcOrd="0" destOrd="0" presId="urn:microsoft.com/office/officeart/2008/layout/HexagonCluster"/>
    <dgm:cxn modelId="{9EF9BA32-BCE1-4062-AA58-831C4327BFC2}" type="presParOf" srcId="{B77238ED-074E-458F-BD10-0F8D3C9FF71C}" destId="{04715C5B-2D7C-472C-8F6D-1626FAF8BA47}" srcOrd="20" destOrd="0" presId="urn:microsoft.com/office/officeart/2008/layout/HexagonCluster"/>
    <dgm:cxn modelId="{F9C0090E-252A-4698-AAC9-987A753EEDBE}" type="presParOf" srcId="{04715C5B-2D7C-472C-8F6D-1626FAF8BA47}" destId="{47F77EDC-3B84-4EC2-A0E5-A198E08D7300}" srcOrd="0" destOrd="0" presId="urn:microsoft.com/office/officeart/2008/layout/HexagonCluster"/>
    <dgm:cxn modelId="{2241C040-ADF0-4DF9-8643-FCDA8D26539D}" type="presParOf" srcId="{B77238ED-074E-458F-BD10-0F8D3C9FF71C}" destId="{061C852D-04CC-461F-8351-F7ED66A238AF}" srcOrd="21" destOrd="0" presId="urn:microsoft.com/office/officeart/2008/layout/HexagonCluster"/>
    <dgm:cxn modelId="{566F528C-4D16-4727-8EAE-55047556F0B4}" type="presParOf" srcId="{061C852D-04CC-461F-8351-F7ED66A238AF}" destId="{ABB711A3-414F-4724-9590-47B1D9AEDB35}" srcOrd="0" destOrd="0" presId="urn:microsoft.com/office/officeart/2008/layout/HexagonCluster"/>
    <dgm:cxn modelId="{1C0CB80A-4DE3-4222-A3F6-CDCCB1B772FF}" type="presParOf" srcId="{B77238ED-074E-458F-BD10-0F8D3C9FF71C}" destId="{981FA938-5BA4-4C90-A4AC-F5C955B294A8}" srcOrd="22" destOrd="0" presId="urn:microsoft.com/office/officeart/2008/layout/HexagonCluster"/>
    <dgm:cxn modelId="{05B63296-5B03-46C6-AEF5-240E5ACCE390}" type="presParOf" srcId="{981FA938-5BA4-4C90-A4AC-F5C955B294A8}" destId="{EB064D54-F70E-406D-9E0D-766FDFE0F541}" srcOrd="0" destOrd="0" presId="urn:microsoft.com/office/officeart/2008/layout/HexagonCluster"/>
    <dgm:cxn modelId="{51266529-A59F-4EE8-8B05-49AC0EE8D8BF}" type="presParOf" srcId="{B77238ED-074E-458F-BD10-0F8D3C9FF71C}" destId="{0D3ACCDA-79A7-4C7B-8098-E515A4A44BAF}" srcOrd="23" destOrd="0" presId="urn:microsoft.com/office/officeart/2008/layout/HexagonCluster"/>
    <dgm:cxn modelId="{87B14D46-916C-4360-94C7-5E4E18A3C043}" type="presParOf" srcId="{0D3ACCDA-79A7-4C7B-8098-E515A4A44BAF}" destId="{E31FFB11-E82E-40EA-849F-54F57C05701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77978-0B6A-4761-88F6-2454DBA9A4B6}">
      <dsp:nvSpPr>
        <dsp:cNvPr id="0" name=""/>
        <dsp:cNvSpPr/>
      </dsp:nvSpPr>
      <dsp:spPr>
        <a:xfrm>
          <a:off x="2289433" y="2364886"/>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Community Engagement</a:t>
          </a:r>
        </a:p>
      </dsp:txBody>
      <dsp:txXfrm>
        <a:off x="2546208" y="2585375"/>
        <a:ext cx="1144235" cy="982536"/>
      </dsp:txXfrm>
    </dsp:sp>
    <dsp:sp modelId="{C1488DD6-5BA6-4A81-A66E-1FACC9121A84}">
      <dsp:nvSpPr>
        <dsp:cNvPr id="0" name=""/>
        <dsp:cNvSpPr/>
      </dsp:nvSpPr>
      <dsp:spPr>
        <a:xfrm>
          <a:off x="2328987" y="3001480"/>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FD7B80-FDED-4573-8E60-ABDFA0A7E3CA}">
      <dsp:nvSpPr>
        <dsp:cNvPr id="0" name=""/>
        <dsp:cNvSpPr/>
      </dsp:nvSpPr>
      <dsp:spPr>
        <a:xfrm>
          <a:off x="862823" y="1577965"/>
          <a:ext cx="1657785" cy="1423514"/>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C15542-9C0A-4CDF-B19B-FD3481A2C395}">
      <dsp:nvSpPr>
        <dsp:cNvPr id="0" name=""/>
        <dsp:cNvSpPr/>
      </dsp:nvSpPr>
      <dsp:spPr>
        <a:xfrm>
          <a:off x="1998485" y="2812656"/>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288E0C-D30F-405E-9F13-D69D3B0834E6}">
      <dsp:nvSpPr>
        <dsp:cNvPr id="0" name=""/>
        <dsp:cNvSpPr/>
      </dsp:nvSpPr>
      <dsp:spPr>
        <a:xfrm>
          <a:off x="3716042" y="1573841"/>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Workforce</a:t>
          </a:r>
        </a:p>
      </dsp:txBody>
      <dsp:txXfrm>
        <a:off x="3972817" y="1794330"/>
        <a:ext cx="1144235" cy="982536"/>
      </dsp:txXfrm>
    </dsp:sp>
    <dsp:sp modelId="{8E59038A-5591-4409-84D4-B019DFEDFF54}">
      <dsp:nvSpPr>
        <dsp:cNvPr id="0" name=""/>
        <dsp:cNvSpPr/>
      </dsp:nvSpPr>
      <dsp:spPr>
        <a:xfrm>
          <a:off x="4856978" y="2804865"/>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B65D8-A7BD-43FF-AD68-6F3370DD3F31}">
      <dsp:nvSpPr>
        <dsp:cNvPr id="0" name=""/>
        <dsp:cNvSpPr/>
      </dsp:nvSpPr>
      <dsp:spPr>
        <a:xfrm>
          <a:off x="5141772" y="2362136"/>
          <a:ext cx="1657785" cy="142351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92A39-8FE8-4E4E-AD4C-4D7259706C48}">
      <dsp:nvSpPr>
        <dsp:cNvPr id="0" name=""/>
        <dsp:cNvSpPr/>
      </dsp:nvSpPr>
      <dsp:spPr>
        <a:xfrm>
          <a:off x="5182206" y="2995522"/>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09B904-5D19-4076-B840-924797B9A3F6}">
      <dsp:nvSpPr>
        <dsp:cNvPr id="0" name=""/>
        <dsp:cNvSpPr/>
      </dsp:nvSpPr>
      <dsp:spPr>
        <a:xfrm>
          <a:off x="2289433" y="791503"/>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Tax Base/Financial Assistance</a:t>
          </a:r>
        </a:p>
      </dsp:txBody>
      <dsp:txXfrm>
        <a:off x="2546208" y="1011992"/>
        <a:ext cx="1144235" cy="982536"/>
      </dsp:txXfrm>
    </dsp:sp>
    <dsp:sp modelId="{189C74C4-3B4B-4817-AC85-F0340D0B3408}">
      <dsp:nvSpPr>
        <dsp:cNvPr id="0" name=""/>
        <dsp:cNvSpPr/>
      </dsp:nvSpPr>
      <dsp:spPr>
        <a:xfrm>
          <a:off x="3425094" y="818543"/>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98E76-B76B-4A27-8BF3-5B318369B2ED}">
      <dsp:nvSpPr>
        <dsp:cNvPr id="0" name=""/>
        <dsp:cNvSpPr/>
      </dsp:nvSpPr>
      <dsp:spPr>
        <a:xfrm>
          <a:off x="3716042" y="0"/>
          <a:ext cx="1657785" cy="1423514"/>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E6348E-2B2F-443A-A6AD-F819763033BE}">
      <dsp:nvSpPr>
        <dsp:cNvPr id="0" name=""/>
        <dsp:cNvSpPr/>
      </dsp:nvSpPr>
      <dsp:spPr>
        <a:xfrm>
          <a:off x="3762629" y="630636"/>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9AD51-6F67-4045-84E6-23974E7374BE}">
      <dsp:nvSpPr>
        <dsp:cNvPr id="0" name=""/>
        <dsp:cNvSpPr/>
      </dsp:nvSpPr>
      <dsp:spPr>
        <a:xfrm>
          <a:off x="5141772" y="788295"/>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Re-use of Assets</a:t>
          </a:r>
        </a:p>
      </dsp:txBody>
      <dsp:txXfrm>
        <a:off x="5398547" y="1008784"/>
        <a:ext cx="1144235" cy="982536"/>
      </dsp:txXfrm>
    </dsp:sp>
    <dsp:sp modelId="{4B9C1006-EE56-4F5A-9CFD-318FE1F3C29C}">
      <dsp:nvSpPr>
        <dsp:cNvPr id="0" name=""/>
        <dsp:cNvSpPr/>
      </dsp:nvSpPr>
      <dsp:spPr>
        <a:xfrm>
          <a:off x="6576292" y="1418931"/>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7718E-2608-4B2B-BA5E-9CBF533E8BF6}">
      <dsp:nvSpPr>
        <dsp:cNvPr id="0" name=""/>
        <dsp:cNvSpPr/>
      </dsp:nvSpPr>
      <dsp:spPr>
        <a:xfrm>
          <a:off x="6568381" y="1588506"/>
          <a:ext cx="1657785" cy="1423514"/>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C42061-7942-4DF2-BA18-4BE67D18FDDC}">
      <dsp:nvSpPr>
        <dsp:cNvPr id="0" name=""/>
        <dsp:cNvSpPr/>
      </dsp:nvSpPr>
      <dsp:spPr>
        <a:xfrm>
          <a:off x="6891852" y="1614172"/>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86A16F-91F1-4B92-BC85-F7AB36DE0700}">
      <dsp:nvSpPr>
        <dsp:cNvPr id="0" name=""/>
        <dsp:cNvSpPr/>
      </dsp:nvSpPr>
      <dsp:spPr>
        <a:xfrm>
          <a:off x="6568381" y="15124"/>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Economic Diversification</a:t>
          </a:r>
        </a:p>
      </dsp:txBody>
      <dsp:txXfrm>
        <a:off x="6825156" y="235613"/>
        <a:ext cx="1144235" cy="982536"/>
      </dsp:txXfrm>
    </dsp:sp>
    <dsp:sp modelId="{5D7E34FD-4D5A-4C9C-B2E1-85AEA4B8B321}">
      <dsp:nvSpPr>
        <dsp:cNvPr id="0" name=""/>
        <dsp:cNvSpPr/>
      </dsp:nvSpPr>
      <dsp:spPr>
        <a:xfrm>
          <a:off x="8002902" y="653093"/>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6D07A-7B35-402A-B230-5CBED95B90B8}">
      <dsp:nvSpPr>
        <dsp:cNvPr id="0" name=""/>
        <dsp:cNvSpPr/>
      </dsp:nvSpPr>
      <dsp:spPr>
        <a:xfrm>
          <a:off x="7994991" y="809377"/>
          <a:ext cx="1657785" cy="1423514"/>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B0476-A549-4B20-86A6-F5811F214F1A}">
      <dsp:nvSpPr>
        <dsp:cNvPr id="0" name=""/>
        <dsp:cNvSpPr/>
      </dsp:nvSpPr>
      <dsp:spPr>
        <a:xfrm>
          <a:off x="8325493" y="841001"/>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77EDC-3B84-4EC2-A0E5-A198E08D7300}">
      <dsp:nvSpPr>
        <dsp:cNvPr id="0" name=""/>
        <dsp:cNvSpPr/>
      </dsp:nvSpPr>
      <dsp:spPr>
        <a:xfrm>
          <a:off x="7994991" y="2380468"/>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Other</a:t>
          </a:r>
        </a:p>
      </dsp:txBody>
      <dsp:txXfrm>
        <a:off x="8251766" y="2600957"/>
        <a:ext cx="1144235" cy="982536"/>
      </dsp:txXfrm>
    </dsp:sp>
    <dsp:sp modelId="{ABB711A3-414F-4724-9590-47B1D9AEDB35}">
      <dsp:nvSpPr>
        <dsp:cNvPr id="0" name=""/>
        <dsp:cNvSpPr/>
      </dsp:nvSpPr>
      <dsp:spPr>
        <a:xfrm>
          <a:off x="8323735" y="3627075"/>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064D54-F70E-406D-9E0D-766FDFE0F541}">
      <dsp:nvSpPr>
        <dsp:cNvPr id="0" name=""/>
        <dsp:cNvSpPr/>
      </dsp:nvSpPr>
      <dsp:spPr>
        <a:xfrm>
          <a:off x="6568381" y="3159598"/>
          <a:ext cx="1657785" cy="1423514"/>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2000" r="-22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FFB11-E82E-40EA-849F-54F57C05701B}">
      <dsp:nvSpPr>
        <dsp:cNvPr id="0" name=""/>
        <dsp:cNvSpPr/>
      </dsp:nvSpPr>
      <dsp:spPr>
        <a:xfrm>
          <a:off x="8016087" y="3784276"/>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694364" cy="2009958"/>
          </a:xfrm>
          <a:prstGeom prst="rect">
            <a:avLst/>
          </a:prstGeom>
        </p:spPr>
        <p:txBody>
          <a:bodyPr vert="horz" lIns="92487" tIns="46244" rIns="92487" bIns="46244"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907644" y="2"/>
            <a:ext cx="694364" cy="2009958"/>
          </a:xfrm>
          <a:prstGeom prst="rect">
            <a:avLst/>
          </a:prstGeom>
        </p:spPr>
        <p:txBody>
          <a:bodyPr vert="horz" lIns="92487" tIns="46244" rIns="92487" bIns="46244" rtlCol="0"/>
          <a:lstStyle>
            <a:lvl1pPr algn="r">
              <a:defRPr sz="1200"/>
            </a:lvl1pPr>
          </a:lstStyle>
          <a:p>
            <a:fld id="{F2A04DE5-F1A9-4D45-BF54-BEFDBA739CA2}" type="datetimeFigureOut">
              <a:rPr lang="en-US" smtClean="0">
                <a:latin typeface="Calibri" panose="020F0502020204030204" pitchFamily="34" charset="0"/>
              </a:rPr>
              <a:t>7/22/2022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38050130"/>
            <a:ext cx="694364" cy="2009954"/>
          </a:xfrm>
          <a:prstGeom prst="rect">
            <a:avLst/>
          </a:prstGeom>
        </p:spPr>
        <p:txBody>
          <a:bodyPr vert="horz" lIns="92487" tIns="46244" rIns="92487" bIns="46244"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907644" y="38050130"/>
            <a:ext cx="694364" cy="2009954"/>
          </a:xfrm>
          <a:prstGeom prst="rect">
            <a:avLst/>
          </a:prstGeom>
        </p:spPr>
        <p:txBody>
          <a:bodyPr vert="horz" lIns="92487" tIns="46244" rIns="92487" bIns="46244"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694364" cy="2009958"/>
          </a:xfrm>
          <a:prstGeom prst="rect">
            <a:avLst/>
          </a:prstGeom>
        </p:spPr>
        <p:txBody>
          <a:bodyPr vert="horz" lIns="92487" tIns="46244" rIns="92487" bIns="46244"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907644" y="2"/>
            <a:ext cx="694364" cy="2009958"/>
          </a:xfrm>
          <a:prstGeom prst="rect">
            <a:avLst/>
          </a:prstGeom>
        </p:spPr>
        <p:txBody>
          <a:bodyPr vert="horz" lIns="92487" tIns="46244" rIns="92487" bIns="46244" rtlCol="0"/>
          <a:lstStyle>
            <a:lvl1pPr algn="r">
              <a:defRPr sz="1200">
                <a:latin typeface="Calibri" panose="020F0502020204030204" pitchFamily="34" charset="0"/>
              </a:defRPr>
            </a:lvl1pPr>
          </a:lstStyle>
          <a:p>
            <a:fld id="{A50CD39D-89B0-4C68-805A-35C75A7C20C8}" type="datetimeFigureOut">
              <a:rPr lang="en-US" smtClean="0"/>
              <a:pPr/>
              <a:t>7/22/2022</a:t>
            </a:fld>
            <a:endParaRPr lang="en-US" dirty="0"/>
          </a:p>
        </p:txBody>
      </p:sp>
      <p:sp>
        <p:nvSpPr>
          <p:cNvPr id="4" name="Slide Image Placeholder 3"/>
          <p:cNvSpPr>
            <a:spLocks noGrp="1" noRot="1" noChangeAspect="1"/>
          </p:cNvSpPr>
          <p:nvPr>
            <p:ph type="sldImg" idx="2"/>
          </p:nvPr>
        </p:nvSpPr>
        <p:spPr>
          <a:xfrm>
            <a:off x="-11212513" y="5005388"/>
            <a:ext cx="24028401" cy="1351597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160238" y="19278917"/>
            <a:ext cx="1281903" cy="15773660"/>
          </a:xfrm>
          <a:prstGeom prst="rect">
            <a:avLst/>
          </a:prstGeom>
        </p:spPr>
        <p:txBody>
          <a:bodyPr vert="horz" lIns="92487" tIns="46244" rIns="92487" bIns="4624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38050130"/>
            <a:ext cx="694364" cy="2009954"/>
          </a:xfrm>
          <a:prstGeom prst="rect">
            <a:avLst/>
          </a:prstGeom>
        </p:spPr>
        <p:txBody>
          <a:bodyPr vert="horz" lIns="92487" tIns="46244" rIns="92487" bIns="46244"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907644" y="38050130"/>
            <a:ext cx="694364" cy="2009954"/>
          </a:xfrm>
          <a:prstGeom prst="rect">
            <a:avLst/>
          </a:prstGeom>
        </p:spPr>
        <p:txBody>
          <a:bodyPr vert="horz" lIns="92487" tIns="46244" rIns="92487" bIns="46244"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C00000"/>
              </a:solidFill>
            </a:endParaRPr>
          </a:p>
        </p:txBody>
      </p:sp>
      <p:sp>
        <p:nvSpPr>
          <p:cNvPr id="5" name="Slide Number Placeholder 4">
            <a:extLst>
              <a:ext uri="{FF2B5EF4-FFF2-40B4-BE49-F238E27FC236}">
                <a16:creationId xmlns:a16="http://schemas.microsoft.com/office/drawing/2014/main" id="{0759E8D5-FD81-4F11-B048-5554D07E638E}"/>
              </a:ext>
            </a:extLst>
          </p:cNvPr>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47159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p:txBody>
      </p:sp>
      <p:sp>
        <p:nvSpPr>
          <p:cNvPr id="5" name="Slide Number Placeholder 4">
            <a:extLst>
              <a:ext uri="{FF2B5EF4-FFF2-40B4-BE49-F238E27FC236}">
                <a16:creationId xmlns:a16="http://schemas.microsoft.com/office/drawing/2014/main" id="{9A2EFA1B-9CB0-45E9-8864-4662F37C7151}"/>
              </a:ext>
            </a:extLst>
          </p:cNvPr>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24278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Marshall </a:t>
            </a:r>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94342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85D4C478-939B-421C-9A7D-E7D84067F544}"/>
              </a:ext>
            </a:extLst>
          </p:cNvPr>
          <p:cNvSpPr>
            <a:spLocks noGrp="1"/>
          </p:cNvSpPr>
          <p:nvPr>
            <p:ph type="sldNum" sz="quarter" idx="5"/>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230428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CB1F445E-8ED7-4231-BBE2-B7ADD5FF4B82}"/>
              </a:ext>
            </a:extLst>
          </p:cNvPr>
          <p:cNvSpPr>
            <a:spLocks noGrp="1"/>
          </p:cNvSpPr>
          <p:nvPr>
            <p:ph type="sldNum" sz="quarter" idx="5"/>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2132752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ADB3C83B-C05F-468D-AB3E-6A1D755094FC}"/>
              </a:ext>
            </a:extLst>
          </p:cNvPr>
          <p:cNvSpPr>
            <a:spLocks noGrp="1"/>
          </p:cNvSpPr>
          <p:nvPr>
            <p:ph type="sldNum" sz="quarter" idx="5"/>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192445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C00000"/>
              </a:solidFill>
            </a:endParaRPr>
          </a:p>
        </p:txBody>
      </p:sp>
      <p:sp>
        <p:nvSpPr>
          <p:cNvPr id="5" name="Slide Number Placeholder 4">
            <a:extLst>
              <a:ext uri="{FF2B5EF4-FFF2-40B4-BE49-F238E27FC236}">
                <a16:creationId xmlns:a16="http://schemas.microsoft.com/office/drawing/2014/main" id="{D86A910F-9170-4D7F-9F5D-0F316ED359E2}"/>
              </a:ext>
            </a:extLst>
          </p:cNvPr>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88311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Mayor McComber</a:t>
            </a:r>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08439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A349F39-3EEE-4876-96AA-ED3621CA110B}"/>
              </a:ext>
            </a:extLst>
          </p:cNvPr>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82656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6360E547-5993-430A-A9EC-66D5C605EE5A}"/>
              </a:ext>
            </a:extLst>
          </p:cNvPr>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420565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Child’s Jr.</a:t>
            </a:r>
          </a:p>
        </p:txBody>
      </p:sp>
      <p:sp>
        <p:nvSpPr>
          <p:cNvPr id="5" name="Slide Number Placeholder 4">
            <a:extLst>
              <a:ext uri="{FF2B5EF4-FFF2-40B4-BE49-F238E27FC236}">
                <a16:creationId xmlns:a16="http://schemas.microsoft.com/office/drawing/2014/main" id="{1AFEA582-9F0C-4607-B66C-CE990B44D260}"/>
              </a:ext>
            </a:extLst>
          </p:cNvPr>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61789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5" name="Slide Number Placeholder 4">
            <a:extLst>
              <a:ext uri="{FF2B5EF4-FFF2-40B4-BE49-F238E27FC236}">
                <a16:creationId xmlns:a16="http://schemas.microsoft.com/office/drawing/2014/main" id="{95DED91F-90A7-4493-A83A-01227602F203}"/>
              </a:ext>
            </a:extLst>
          </p:cNvPr>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403032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Mayor Mary</a:t>
            </a:r>
          </a:p>
        </p:txBody>
      </p:sp>
      <p:sp>
        <p:nvSpPr>
          <p:cNvPr id="5" name="Slide Number Placeholder 4">
            <a:extLst>
              <a:ext uri="{FF2B5EF4-FFF2-40B4-BE49-F238E27FC236}">
                <a16:creationId xmlns:a16="http://schemas.microsoft.com/office/drawing/2014/main" id="{2DE20187-DD62-492A-A3C3-2411D3F7F121}"/>
              </a:ext>
            </a:extLst>
          </p:cNvPr>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28140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Shane Zahrt</a:t>
            </a:r>
          </a:p>
        </p:txBody>
      </p:sp>
      <p:sp>
        <p:nvSpPr>
          <p:cNvPr id="5" name="Slide Number Placeholder 4">
            <a:extLst>
              <a:ext uri="{FF2B5EF4-FFF2-40B4-BE49-F238E27FC236}">
                <a16:creationId xmlns:a16="http://schemas.microsoft.com/office/drawing/2014/main" id="{597DF5F3-42DB-4DED-B617-8DE190422899}"/>
              </a:ext>
            </a:extLst>
          </p:cNvPr>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1564425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3797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 mn.gov/deed</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Optional Tagline Goes Here | mn.gov/deed</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a:t>Optional Tagline Goes Here | mn.gov/deed</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mn.gov/deed</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ctr">
              <a:defRPr sz="5400" b="1">
                <a:solidFill>
                  <a:schemeClr val="bg1"/>
                </a:solidFill>
              </a:defRPr>
            </a:lvl1pPr>
          </a:lstStyle>
          <a:p>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6F6C2F-FDD1-4105-A8E3-B0B897ADC62F}"/>
              </a:ext>
            </a:extLst>
          </p:cNvPr>
          <p:cNvSpPr>
            <a:spLocks noGrp="1"/>
          </p:cNvSpPr>
          <p:nvPr>
            <p:ph type="ctrTitle"/>
          </p:nvPr>
        </p:nvSpPr>
        <p:spPr/>
        <p:txBody>
          <a:bodyPr/>
          <a:lstStyle/>
          <a:p>
            <a:r>
              <a:rPr lang="en-US" sz="3600" dirty="0"/>
              <a:t>Energy Transition Advisory Committee</a:t>
            </a:r>
            <a:endParaRPr lang="en-US" dirty="0"/>
          </a:p>
        </p:txBody>
      </p:sp>
      <p:sp>
        <p:nvSpPr>
          <p:cNvPr id="9" name="Text Placeholder 8">
            <a:extLst>
              <a:ext uri="{FF2B5EF4-FFF2-40B4-BE49-F238E27FC236}">
                <a16:creationId xmlns:a16="http://schemas.microsoft.com/office/drawing/2014/main" id="{4B082EA6-52DC-4209-9919-D89F2E27AD7D}"/>
              </a:ext>
            </a:extLst>
          </p:cNvPr>
          <p:cNvSpPr>
            <a:spLocks noGrp="1"/>
          </p:cNvSpPr>
          <p:nvPr>
            <p:ph type="body" sz="quarter" idx="18"/>
          </p:nvPr>
        </p:nvSpPr>
        <p:spPr/>
        <p:txBody>
          <a:bodyPr/>
          <a:lstStyle/>
          <a:p>
            <a:r>
              <a:rPr lang="en-US" dirty="0"/>
              <a:t>City of Fergus Falls &amp; Virtual -   July 26, 2022</a:t>
            </a:r>
          </a:p>
          <a:p>
            <a:r>
              <a:rPr lang="en-US" dirty="0"/>
              <a:t>Impacted Community- Coal Plant</a:t>
            </a:r>
          </a:p>
        </p:txBody>
      </p:sp>
      <p:pic>
        <p:nvPicPr>
          <p:cNvPr id="11" name="Picture Placeholder 10" descr="A factory with smoke coming out of it&#10;&#10;Description automatically generated with low confidence">
            <a:extLst>
              <a:ext uri="{FF2B5EF4-FFF2-40B4-BE49-F238E27FC236}">
                <a16:creationId xmlns:a16="http://schemas.microsoft.com/office/drawing/2014/main" id="{862CE01A-C6EA-4EF2-91A1-59582ADA336A}"/>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8032" b="28032"/>
          <a:stretch>
            <a:fillRect/>
          </a:stretch>
        </p:blipFill>
        <p:spPr/>
      </p:pic>
    </p:spTree>
    <p:extLst>
      <p:ext uri="{BB962C8B-B14F-4D97-AF65-F5344CB8AC3E}">
        <p14:creationId xmlns:p14="http://schemas.microsoft.com/office/powerpoint/2010/main" val="360754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8A55-B056-49E7-BD37-C6E18AD43B7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EB74E85-1A00-46BF-9A32-F7BCF839C83A}"/>
              </a:ext>
            </a:extLst>
          </p:cNvPr>
          <p:cNvPicPr>
            <a:picLocks noGrp="1" noChangeAspect="1"/>
          </p:cNvPicPr>
          <p:nvPr>
            <p:ph idx="1"/>
          </p:nvPr>
        </p:nvPicPr>
        <p:blipFill>
          <a:blip r:embed="rId2"/>
          <a:stretch>
            <a:fillRect/>
          </a:stretch>
        </p:blipFill>
        <p:spPr>
          <a:xfrm>
            <a:off x="0" y="0"/>
            <a:ext cx="12192000" cy="6868160"/>
          </a:xfrm>
          <a:prstGeom prst="rect">
            <a:avLst/>
          </a:prstGeom>
        </p:spPr>
      </p:pic>
    </p:spTree>
    <p:extLst>
      <p:ext uri="{BB962C8B-B14F-4D97-AF65-F5344CB8AC3E}">
        <p14:creationId xmlns:p14="http://schemas.microsoft.com/office/powerpoint/2010/main" val="264137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F377-5DF8-4E79-A17A-3B577F67E2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A82B4B-F8AA-44A9-99E1-70508DC50F0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5BC22BA-84D0-437F-8344-552AE2B260B4}"/>
              </a:ext>
            </a:extLst>
          </p:cNvPr>
          <p:cNvPicPr>
            <a:picLocks noChangeAspect="1"/>
          </p:cNvPicPr>
          <p:nvPr/>
        </p:nvPicPr>
        <p:blipFill>
          <a:blip r:embed="rId2"/>
          <a:stretch>
            <a:fillRect/>
          </a:stretch>
        </p:blipFill>
        <p:spPr>
          <a:xfrm>
            <a:off x="0" y="0"/>
            <a:ext cx="12192000" cy="6868160"/>
          </a:xfrm>
          <a:prstGeom prst="rect">
            <a:avLst/>
          </a:prstGeom>
        </p:spPr>
      </p:pic>
    </p:spTree>
    <p:extLst>
      <p:ext uri="{BB962C8B-B14F-4D97-AF65-F5344CB8AC3E}">
        <p14:creationId xmlns:p14="http://schemas.microsoft.com/office/powerpoint/2010/main" val="146889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C2F2-C241-42BC-9B47-088DC706E8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7A506B-3F49-473F-8B82-A352464CBB6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686D78E-8E09-40B2-9D75-570DDAFB0064}"/>
              </a:ext>
            </a:extLst>
          </p:cNvPr>
          <p:cNvPicPr>
            <a:picLocks noChangeAspect="1"/>
          </p:cNvPicPr>
          <p:nvPr/>
        </p:nvPicPr>
        <p:blipFill>
          <a:blip r:embed="rId2"/>
          <a:stretch>
            <a:fillRect/>
          </a:stretch>
        </p:blipFill>
        <p:spPr>
          <a:xfrm>
            <a:off x="0" y="-1"/>
            <a:ext cx="12192000" cy="6868160"/>
          </a:xfrm>
          <a:prstGeom prst="rect">
            <a:avLst/>
          </a:prstGeom>
        </p:spPr>
      </p:pic>
    </p:spTree>
    <p:extLst>
      <p:ext uri="{BB962C8B-B14F-4D97-AF65-F5344CB8AC3E}">
        <p14:creationId xmlns:p14="http://schemas.microsoft.com/office/powerpoint/2010/main" val="202746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3FB1-257C-483C-A452-698D06F500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D7AE83-3E6C-4A51-8316-15047039943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3323898-2DFB-40DB-900C-ED8C7BBEF2D9}"/>
              </a:ext>
            </a:extLst>
          </p:cNvPr>
          <p:cNvPicPr>
            <a:picLocks noChangeAspect="1"/>
          </p:cNvPicPr>
          <p:nvPr/>
        </p:nvPicPr>
        <p:blipFill>
          <a:blip r:embed="rId2"/>
          <a:stretch>
            <a:fillRect/>
          </a:stretch>
        </p:blipFill>
        <p:spPr>
          <a:xfrm>
            <a:off x="0" y="-1"/>
            <a:ext cx="12192000" cy="6868160"/>
          </a:xfrm>
          <a:prstGeom prst="rect">
            <a:avLst/>
          </a:prstGeom>
        </p:spPr>
      </p:pic>
    </p:spTree>
    <p:extLst>
      <p:ext uri="{BB962C8B-B14F-4D97-AF65-F5344CB8AC3E}">
        <p14:creationId xmlns:p14="http://schemas.microsoft.com/office/powerpoint/2010/main" val="106617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4C0B-C988-491C-8250-0B6C87C267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B7E0A7-128F-4E40-B0BB-039B1E33C16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15D7C95-11A7-4AB6-B962-B5229A2AC783}"/>
              </a:ext>
            </a:extLst>
          </p:cNvPr>
          <p:cNvPicPr>
            <a:picLocks noChangeAspect="1"/>
          </p:cNvPicPr>
          <p:nvPr/>
        </p:nvPicPr>
        <p:blipFill>
          <a:blip r:embed="rId2"/>
          <a:stretch>
            <a:fillRect/>
          </a:stretch>
        </p:blipFill>
        <p:spPr>
          <a:xfrm>
            <a:off x="-1" y="0"/>
            <a:ext cx="12173965" cy="6858000"/>
          </a:xfrm>
          <a:prstGeom prst="rect">
            <a:avLst/>
          </a:prstGeom>
        </p:spPr>
      </p:pic>
    </p:spTree>
    <p:extLst>
      <p:ext uri="{BB962C8B-B14F-4D97-AF65-F5344CB8AC3E}">
        <p14:creationId xmlns:p14="http://schemas.microsoft.com/office/powerpoint/2010/main" val="185687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6820-23D9-4A47-9FB0-AA59954924F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06F1B79-25C5-41A1-87D6-7EF36C20C777}"/>
              </a:ext>
            </a:extLst>
          </p:cNvPr>
          <p:cNvPicPr>
            <a:picLocks noGrp="1" noChangeAspect="1"/>
          </p:cNvPicPr>
          <p:nvPr>
            <p:ph idx="1"/>
          </p:nvPr>
        </p:nvPicPr>
        <p:blipFill>
          <a:blip r:embed="rId2"/>
          <a:stretch>
            <a:fillRect/>
          </a:stretch>
        </p:blipFill>
        <p:spPr>
          <a:xfrm>
            <a:off x="0" y="0"/>
            <a:ext cx="12192000" cy="6868160"/>
          </a:xfrm>
          <a:prstGeom prst="rect">
            <a:avLst/>
          </a:prstGeom>
        </p:spPr>
      </p:pic>
    </p:spTree>
    <p:extLst>
      <p:ext uri="{BB962C8B-B14F-4D97-AF65-F5344CB8AC3E}">
        <p14:creationId xmlns:p14="http://schemas.microsoft.com/office/powerpoint/2010/main" val="2431879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lstStyle/>
          <a:p>
            <a:r>
              <a:rPr lang="en-US" dirty="0"/>
              <a:t>Presentation Revenue</a:t>
            </a:r>
          </a:p>
        </p:txBody>
      </p:sp>
      <p:sp>
        <p:nvSpPr>
          <p:cNvPr id="3" name="Content Placeholder 2">
            <a:extLst>
              <a:ext uri="{FF2B5EF4-FFF2-40B4-BE49-F238E27FC236}">
                <a16:creationId xmlns:a16="http://schemas.microsoft.com/office/drawing/2014/main" id="{7921755C-E382-4B07-AE81-9C2EED6A4669}"/>
              </a:ext>
            </a:extLst>
          </p:cNvPr>
          <p:cNvSpPr>
            <a:spLocks noGrp="1"/>
          </p:cNvSpPr>
          <p:nvPr>
            <p:ph idx="1"/>
          </p:nvPr>
        </p:nvSpPr>
        <p:spPr/>
        <p:txBody>
          <a:bodyPr/>
          <a:lstStyle/>
          <a:p>
            <a:r>
              <a:rPr lang="en-US" dirty="0"/>
              <a:t>Jon Van Nurden – See separate slide deck.  </a:t>
            </a:r>
          </a:p>
        </p:txBody>
      </p:sp>
    </p:spTree>
    <p:extLst>
      <p:ext uri="{BB962C8B-B14F-4D97-AF65-F5344CB8AC3E}">
        <p14:creationId xmlns:p14="http://schemas.microsoft.com/office/powerpoint/2010/main" val="1133387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lstStyle/>
          <a:p>
            <a:r>
              <a:rPr lang="en-US" dirty="0"/>
              <a:t>Presentation DEED</a:t>
            </a:r>
          </a:p>
        </p:txBody>
      </p:sp>
      <p:sp>
        <p:nvSpPr>
          <p:cNvPr id="3" name="Content Placeholder 2">
            <a:extLst>
              <a:ext uri="{FF2B5EF4-FFF2-40B4-BE49-F238E27FC236}">
                <a16:creationId xmlns:a16="http://schemas.microsoft.com/office/drawing/2014/main" id="{7921755C-E382-4B07-AE81-9C2EED6A4669}"/>
              </a:ext>
            </a:extLst>
          </p:cNvPr>
          <p:cNvSpPr>
            <a:spLocks noGrp="1"/>
          </p:cNvSpPr>
          <p:nvPr>
            <p:ph idx="1"/>
          </p:nvPr>
        </p:nvSpPr>
        <p:spPr/>
        <p:txBody>
          <a:bodyPr/>
          <a:lstStyle/>
          <a:p>
            <a:r>
              <a:rPr lang="en-US" dirty="0"/>
              <a:t>Catalina Valencia</a:t>
            </a:r>
          </a:p>
        </p:txBody>
      </p:sp>
    </p:spTree>
    <p:extLst>
      <p:ext uri="{BB962C8B-B14F-4D97-AF65-F5344CB8AC3E}">
        <p14:creationId xmlns:p14="http://schemas.microsoft.com/office/powerpoint/2010/main" val="4024166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4C8A-D243-4504-A270-09F5D9AEEC1C}"/>
              </a:ext>
            </a:extLst>
          </p:cNvPr>
          <p:cNvSpPr>
            <a:spLocks noGrp="1"/>
          </p:cNvSpPr>
          <p:nvPr>
            <p:ph type="title"/>
          </p:nvPr>
        </p:nvSpPr>
        <p:spPr/>
        <p:txBody>
          <a:bodyPr/>
          <a:lstStyle/>
          <a:p>
            <a:r>
              <a:rPr lang="en-US" dirty="0"/>
              <a:t>ETAC June Minutes</a:t>
            </a:r>
          </a:p>
        </p:txBody>
      </p:sp>
      <p:sp>
        <p:nvSpPr>
          <p:cNvPr id="3" name="Content Placeholder 2">
            <a:extLst>
              <a:ext uri="{FF2B5EF4-FFF2-40B4-BE49-F238E27FC236}">
                <a16:creationId xmlns:a16="http://schemas.microsoft.com/office/drawing/2014/main" id="{BB5F92C7-F782-4BC7-B792-F76D85CD1027}"/>
              </a:ext>
            </a:extLst>
          </p:cNvPr>
          <p:cNvSpPr>
            <a:spLocks noGrp="1"/>
          </p:cNvSpPr>
          <p:nvPr>
            <p:ph idx="1"/>
          </p:nvPr>
        </p:nvSpPr>
        <p:spPr/>
        <p:txBody>
          <a:bodyPr/>
          <a:lstStyle/>
          <a:p>
            <a:r>
              <a:rPr lang="en-US" dirty="0"/>
              <a:t>Approval for the June ETAC meeting is requested.</a:t>
            </a:r>
          </a:p>
          <a:p>
            <a:r>
              <a:rPr lang="en-US" dirty="0"/>
              <a:t>Roll call vote</a:t>
            </a:r>
          </a:p>
        </p:txBody>
      </p:sp>
    </p:spTree>
    <p:extLst>
      <p:ext uri="{BB962C8B-B14F-4D97-AF65-F5344CB8AC3E}">
        <p14:creationId xmlns:p14="http://schemas.microsoft.com/office/powerpoint/2010/main" val="68913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0E72-6B1B-464E-99C6-CB867B99B6AA}"/>
              </a:ext>
            </a:extLst>
          </p:cNvPr>
          <p:cNvSpPr>
            <a:spLocks noGrp="1"/>
          </p:cNvSpPr>
          <p:nvPr>
            <p:ph type="title"/>
          </p:nvPr>
        </p:nvSpPr>
        <p:spPr/>
        <p:txBody>
          <a:bodyPr>
            <a:normAutofit fontScale="90000"/>
          </a:bodyPr>
          <a:lstStyle/>
          <a:p>
            <a:r>
              <a:rPr lang="en-US" dirty="0"/>
              <a:t> Energy Transition Advisory Committee Purpose</a:t>
            </a:r>
          </a:p>
        </p:txBody>
      </p:sp>
      <p:sp>
        <p:nvSpPr>
          <p:cNvPr id="3" name="Content Placeholder 2">
            <a:extLst>
              <a:ext uri="{FF2B5EF4-FFF2-40B4-BE49-F238E27FC236}">
                <a16:creationId xmlns:a16="http://schemas.microsoft.com/office/drawing/2014/main" id="{2D803272-29E7-4BA5-94CB-077C178F1575}"/>
              </a:ext>
            </a:extLst>
          </p:cNvPr>
          <p:cNvSpPr>
            <a:spLocks noGrp="1"/>
          </p:cNvSpPr>
          <p:nvPr>
            <p:ph idx="1"/>
          </p:nvPr>
        </p:nvSpPr>
        <p:spPr/>
        <p:txBody>
          <a:bodyPr>
            <a:normAutofit/>
          </a:bodyPr>
          <a:lstStyle/>
          <a:p>
            <a:pPr marL="0" indent="0">
              <a:buNone/>
            </a:pPr>
            <a:r>
              <a:rPr lang="en-US" sz="2800" dirty="0"/>
              <a:t>The Energy Transition Advisory Committee is established to: </a:t>
            </a:r>
          </a:p>
          <a:p>
            <a:r>
              <a:rPr lang="en-US" sz="2800" dirty="0"/>
              <a:t>Develop a statewide energy transition plan</a:t>
            </a:r>
          </a:p>
          <a:p>
            <a:r>
              <a:rPr lang="en-US" sz="2800" dirty="0"/>
              <a:t>Advise the governor, the commissioner, and the legislature on transition issues, established transition programs, economic initiatives, and transition policy.</a:t>
            </a:r>
          </a:p>
        </p:txBody>
      </p:sp>
    </p:spTree>
    <p:extLst>
      <p:ext uri="{BB962C8B-B14F-4D97-AF65-F5344CB8AC3E}">
        <p14:creationId xmlns:p14="http://schemas.microsoft.com/office/powerpoint/2010/main" val="406835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7921755C-E382-4B07-AE81-9C2EED6A4669}"/>
              </a:ext>
            </a:extLst>
          </p:cNvPr>
          <p:cNvSpPr>
            <a:spLocks noGrp="1"/>
          </p:cNvSpPr>
          <p:nvPr>
            <p:ph idx="1"/>
          </p:nvPr>
        </p:nvSpPr>
        <p:spPr/>
        <p:txBody>
          <a:bodyPr/>
          <a:lstStyle/>
          <a:p>
            <a:r>
              <a:rPr lang="en-US" dirty="0"/>
              <a:t>Call to order</a:t>
            </a:r>
          </a:p>
          <a:p>
            <a:r>
              <a:rPr lang="en-US" dirty="0"/>
              <a:t>Roll call </a:t>
            </a:r>
          </a:p>
        </p:txBody>
      </p:sp>
    </p:spTree>
    <p:extLst>
      <p:ext uri="{BB962C8B-B14F-4D97-AF65-F5344CB8AC3E}">
        <p14:creationId xmlns:p14="http://schemas.microsoft.com/office/powerpoint/2010/main" val="124988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44F9-22D5-4BC1-9E77-471C52F598DA}"/>
              </a:ext>
            </a:extLst>
          </p:cNvPr>
          <p:cNvSpPr>
            <a:spLocks noGrp="1"/>
          </p:cNvSpPr>
          <p:nvPr>
            <p:ph type="title"/>
          </p:nvPr>
        </p:nvSpPr>
        <p:spPr/>
        <p:txBody>
          <a:bodyPr>
            <a:normAutofit/>
          </a:bodyPr>
          <a:lstStyle/>
          <a:p>
            <a:r>
              <a:rPr lang="en-US" dirty="0"/>
              <a:t>Task Force Presentations</a:t>
            </a:r>
          </a:p>
        </p:txBody>
      </p:sp>
      <p:graphicFrame>
        <p:nvGraphicFramePr>
          <p:cNvPr id="6" name="Content Placeholder 5">
            <a:extLst>
              <a:ext uri="{FF2B5EF4-FFF2-40B4-BE49-F238E27FC236}">
                <a16:creationId xmlns:a16="http://schemas.microsoft.com/office/drawing/2014/main" id="{82EB3BF1-A67A-478A-9F3A-EADC849FCEEE}"/>
              </a:ext>
            </a:extLst>
          </p:cNvPr>
          <p:cNvGraphicFramePr>
            <a:graphicFrameLocks noGrp="1"/>
          </p:cNvGraphicFramePr>
          <p:nvPr>
            <p:ph idx="1"/>
          </p:nvPr>
        </p:nvGraphicFramePr>
        <p:xfrm>
          <a:off x="838200" y="1593850"/>
          <a:ext cx="10515600" cy="458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11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1751-1ADA-4351-8A45-D911369A09CB}"/>
              </a:ext>
            </a:extLst>
          </p:cNvPr>
          <p:cNvSpPr>
            <a:spLocks noGrp="1"/>
          </p:cNvSpPr>
          <p:nvPr>
            <p:ph type="title"/>
          </p:nvPr>
        </p:nvSpPr>
        <p:spPr/>
        <p:txBody>
          <a:bodyPr/>
          <a:lstStyle/>
          <a:p>
            <a:r>
              <a:rPr lang="en-US" dirty="0"/>
              <a:t>Community Engagement Task Force</a:t>
            </a:r>
          </a:p>
        </p:txBody>
      </p:sp>
      <p:sp>
        <p:nvSpPr>
          <p:cNvPr id="3" name="Content Placeholder 2">
            <a:extLst>
              <a:ext uri="{FF2B5EF4-FFF2-40B4-BE49-F238E27FC236}">
                <a16:creationId xmlns:a16="http://schemas.microsoft.com/office/drawing/2014/main" id="{06D51C87-C4F7-4548-A3B8-B5D14389805F}"/>
              </a:ext>
            </a:extLst>
          </p:cNvPr>
          <p:cNvSpPr>
            <a:spLocks noGrp="1"/>
          </p:cNvSpPr>
          <p:nvPr>
            <p:ph idx="1"/>
          </p:nvPr>
        </p:nvSpPr>
        <p:spPr>
          <a:xfrm>
            <a:off x="838200" y="1458098"/>
            <a:ext cx="10967720" cy="5228452"/>
          </a:xfrm>
        </p:spPr>
        <p:txBody>
          <a:bodyPr>
            <a:normAutofit/>
          </a:bodyPr>
          <a:lstStyle/>
          <a:p>
            <a:r>
              <a:rPr lang="en-US" dirty="0">
                <a:solidFill>
                  <a:schemeClr val="bg2">
                    <a:lumMod val="10000"/>
                  </a:schemeClr>
                </a:solidFill>
              </a:rPr>
              <a:t>Met on July 11</a:t>
            </a:r>
          </a:p>
          <a:p>
            <a:pPr>
              <a:spcBef>
                <a:spcPts val="0"/>
              </a:spcBef>
              <a:spcAft>
                <a:spcPts val="0"/>
              </a:spcAft>
            </a:pPr>
            <a:r>
              <a:rPr lang="en-US" dirty="0">
                <a:solidFill>
                  <a:schemeClr val="bg2">
                    <a:lumMod val="10000"/>
                  </a:schemeClr>
                </a:solidFill>
              </a:rPr>
              <a:t>Researched</a:t>
            </a:r>
          </a:p>
          <a:p>
            <a:pPr lvl="1">
              <a:spcBef>
                <a:spcPts val="0"/>
              </a:spcBef>
              <a:spcAft>
                <a:spcPts val="0"/>
              </a:spcAft>
            </a:pPr>
            <a:r>
              <a:rPr lang="en-US" dirty="0">
                <a:solidFill>
                  <a:schemeClr val="bg2">
                    <a:lumMod val="10000"/>
                  </a:schemeClr>
                </a:solidFill>
              </a:rPr>
              <a:t>Granite Falls – their power plant will be demolished this fall.  </a:t>
            </a:r>
          </a:p>
          <a:p>
            <a:pPr lvl="1">
              <a:spcBef>
                <a:spcPts val="0"/>
              </a:spcBef>
              <a:spcAft>
                <a:spcPts val="0"/>
              </a:spcAft>
            </a:pPr>
            <a:r>
              <a:rPr lang="en-US" dirty="0">
                <a:solidFill>
                  <a:schemeClr val="bg2">
                    <a:lumMod val="10000"/>
                  </a:schemeClr>
                </a:solidFill>
              </a:rPr>
              <a:t>Education for community on long-term environmental issues – </a:t>
            </a:r>
            <a:r>
              <a:rPr lang="en-US" dirty="0" err="1">
                <a:solidFill>
                  <a:schemeClr val="bg2">
                    <a:lumMod val="10000"/>
                  </a:schemeClr>
                </a:solidFill>
              </a:rPr>
              <a:t>ie</a:t>
            </a:r>
            <a:r>
              <a:rPr lang="en-US" dirty="0">
                <a:solidFill>
                  <a:schemeClr val="bg2">
                    <a:lumMod val="10000"/>
                  </a:schemeClr>
                </a:solidFill>
              </a:rPr>
              <a:t>  Coal Ash storage that will remain after the plant closes.  </a:t>
            </a:r>
          </a:p>
          <a:p>
            <a:pPr lvl="1">
              <a:spcBef>
                <a:spcPts val="0"/>
              </a:spcBef>
              <a:spcAft>
                <a:spcPts val="0"/>
              </a:spcAft>
            </a:pPr>
            <a:r>
              <a:rPr lang="en-US" dirty="0">
                <a:solidFill>
                  <a:schemeClr val="bg2">
                    <a:lumMod val="10000"/>
                  </a:schemeClr>
                </a:solidFill>
              </a:rPr>
              <a:t>Importance of working with all people, including Native American. </a:t>
            </a:r>
          </a:p>
          <a:p>
            <a:pPr lvl="1">
              <a:spcBef>
                <a:spcPts val="0"/>
              </a:spcBef>
              <a:spcAft>
                <a:spcPts val="0"/>
              </a:spcAft>
            </a:pPr>
            <a:r>
              <a:rPr lang="en-US" dirty="0">
                <a:solidFill>
                  <a:schemeClr val="bg2">
                    <a:lumMod val="10000"/>
                  </a:schemeClr>
                </a:solidFill>
              </a:rPr>
              <a:t>More presenters are planned</a:t>
            </a:r>
          </a:p>
          <a:p>
            <a:pPr lvl="1">
              <a:spcBef>
                <a:spcPts val="0"/>
              </a:spcBef>
              <a:spcAft>
                <a:spcPts val="0"/>
              </a:spcAft>
            </a:pPr>
            <a:r>
              <a:rPr lang="en-US" dirty="0">
                <a:solidFill>
                  <a:schemeClr val="bg2">
                    <a:lumMod val="10000"/>
                  </a:schemeClr>
                </a:solidFill>
              </a:rPr>
              <a:t>How to get MN as a priority location.  </a:t>
            </a:r>
          </a:p>
          <a:p>
            <a:pPr lvl="2">
              <a:spcBef>
                <a:spcPts val="0"/>
              </a:spcBef>
              <a:spcAft>
                <a:spcPts val="0"/>
              </a:spcAft>
            </a:pPr>
            <a:r>
              <a:rPr lang="en-US" dirty="0">
                <a:solidFill>
                  <a:schemeClr val="bg2">
                    <a:lumMod val="10000"/>
                  </a:schemeClr>
                </a:solidFill>
              </a:rPr>
              <a:t>The ask was made and the Feds stated, that they “</a:t>
            </a:r>
            <a:r>
              <a:rPr lang="en-US" dirty="0">
                <a:solidFill>
                  <a:schemeClr val="bg2">
                    <a:lumMod val="10000"/>
                  </a:schemeClr>
                </a:solidFill>
                <a:effectLst/>
                <a:ea typeface="Calibri" panose="020F0502020204030204" pitchFamily="34" charset="0"/>
              </a:rPr>
              <a:t>aren’t updating the  “25 priority places” now but would welcome input regarding transitioning assets, communities, and workers to inform our planning.”   Recommended that communities with comments please due so with the survey Vita sent </a:t>
            </a:r>
            <a:endParaRPr lang="en-US" dirty="0">
              <a:solidFill>
                <a:schemeClr val="bg2">
                  <a:lumMod val="10000"/>
                </a:schemeClr>
              </a:solidFill>
            </a:endParaRPr>
          </a:p>
          <a:p>
            <a:pPr>
              <a:spcBef>
                <a:spcPts val="0"/>
              </a:spcBef>
              <a:spcAft>
                <a:spcPts val="0"/>
              </a:spcAft>
            </a:pPr>
            <a:r>
              <a:rPr lang="en-US" dirty="0">
                <a:solidFill>
                  <a:schemeClr val="bg2">
                    <a:lumMod val="10000"/>
                  </a:schemeClr>
                </a:solidFill>
              </a:rPr>
              <a:t>Plan Recommendation: </a:t>
            </a:r>
          </a:p>
          <a:p>
            <a:pPr lvl="1">
              <a:spcBef>
                <a:spcPts val="0"/>
              </a:spcBef>
              <a:spcAft>
                <a:spcPts val="0"/>
              </a:spcAft>
            </a:pPr>
            <a:r>
              <a:rPr lang="en-US" dirty="0">
                <a:solidFill>
                  <a:schemeClr val="bg2">
                    <a:lumMod val="10000"/>
                  </a:schemeClr>
                </a:solidFill>
                <a:effectLst/>
                <a:ea typeface="Calibri" panose="020F0502020204030204" pitchFamily="34" charset="0"/>
              </a:rPr>
              <a:t>Funds for marketing for impacting communities.  (similar to last month) </a:t>
            </a:r>
            <a:endParaRPr lang="en-US" dirty="0">
              <a:solidFill>
                <a:schemeClr val="bg2">
                  <a:lumMod val="10000"/>
                </a:schemeClr>
              </a:solidFill>
            </a:endParaRPr>
          </a:p>
        </p:txBody>
      </p:sp>
    </p:spTree>
    <p:extLst>
      <p:ext uri="{BB962C8B-B14F-4D97-AF65-F5344CB8AC3E}">
        <p14:creationId xmlns:p14="http://schemas.microsoft.com/office/powerpoint/2010/main" val="4181839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BDC8-E171-4BC8-BDAC-B00269CC87BB}"/>
              </a:ext>
            </a:extLst>
          </p:cNvPr>
          <p:cNvSpPr>
            <a:spLocks noGrp="1"/>
          </p:cNvSpPr>
          <p:nvPr>
            <p:ph type="title"/>
          </p:nvPr>
        </p:nvSpPr>
        <p:spPr/>
        <p:txBody>
          <a:bodyPr/>
          <a:lstStyle/>
          <a:p>
            <a:r>
              <a:rPr lang="en-US" dirty="0"/>
              <a:t>Economic Diversification Task Force</a:t>
            </a:r>
          </a:p>
        </p:txBody>
      </p:sp>
      <p:sp>
        <p:nvSpPr>
          <p:cNvPr id="3" name="Content Placeholder 2">
            <a:extLst>
              <a:ext uri="{FF2B5EF4-FFF2-40B4-BE49-F238E27FC236}">
                <a16:creationId xmlns:a16="http://schemas.microsoft.com/office/drawing/2014/main" id="{352B21D1-383F-4226-8500-A1972A63ECAD}"/>
              </a:ext>
            </a:extLst>
          </p:cNvPr>
          <p:cNvSpPr>
            <a:spLocks noGrp="1"/>
          </p:cNvSpPr>
          <p:nvPr>
            <p:ph idx="1"/>
          </p:nvPr>
        </p:nvSpPr>
        <p:spPr>
          <a:xfrm>
            <a:off x="838200" y="1320906"/>
            <a:ext cx="10377488" cy="5208482"/>
          </a:xfrm>
        </p:spPr>
        <p:txBody>
          <a:bodyPr>
            <a:normAutofit fontScale="85000" lnSpcReduction="20000"/>
          </a:bodyPr>
          <a:lstStyle/>
          <a:p>
            <a:r>
              <a:rPr lang="en-US" dirty="0">
                <a:solidFill>
                  <a:schemeClr val="tx2">
                    <a:lumMod val="95000"/>
                    <a:lumOff val="5000"/>
                  </a:schemeClr>
                </a:solidFill>
              </a:rPr>
              <a:t>Met on July 13</a:t>
            </a:r>
          </a:p>
          <a:p>
            <a:pPr>
              <a:spcBef>
                <a:spcPts val="0"/>
              </a:spcBef>
              <a:spcAft>
                <a:spcPts val="0"/>
              </a:spcAft>
            </a:pPr>
            <a:r>
              <a:rPr lang="en-US" dirty="0">
                <a:solidFill>
                  <a:schemeClr val="tx2">
                    <a:lumMod val="95000"/>
                    <a:lumOff val="5000"/>
                  </a:schemeClr>
                </a:solidFill>
              </a:rPr>
              <a:t>Presentation by:</a:t>
            </a:r>
          </a:p>
          <a:p>
            <a:pPr lvl="1">
              <a:spcBef>
                <a:spcPts val="0"/>
              </a:spcBef>
              <a:spcAft>
                <a:spcPts val="0"/>
              </a:spcAft>
            </a:pPr>
            <a:r>
              <a:rPr lang="en-US" dirty="0">
                <a:solidFill>
                  <a:schemeClr val="tx2">
                    <a:lumMod val="95000"/>
                    <a:lumOff val="5000"/>
                  </a:schemeClr>
                </a:solidFill>
              </a:rPr>
              <a:t>Adam Walters, State of Pennsylvania Playbooks key items:  </a:t>
            </a:r>
          </a:p>
          <a:p>
            <a:pPr lvl="2">
              <a:spcBef>
                <a:spcPts val="0"/>
              </a:spcBef>
              <a:spcAft>
                <a:spcPts val="0"/>
              </a:spcAft>
            </a:pPr>
            <a:r>
              <a:rPr lang="en-US" dirty="0">
                <a:solidFill>
                  <a:schemeClr val="tx2">
                    <a:lumMod val="95000"/>
                    <a:lumOff val="5000"/>
                  </a:schemeClr>
                </a:solidFill>
              </a:rPr>
              <a:t>Developed to handle a public policy problem</a:t>
            </a:r>
          </a:p>
          <a:p>
            <a:pPr lvl="2">
              <a:spcBef>
                <a:spcPts val="0"/>
              </a:spcBef>
              <a:spcAft>
                <a:spcPts val="0"/>
              </a:spcAft>
            </a:pPr>
            <a:r>
              <a:rPr lang="en-US" sz="1800" dirty="0">
                <a:solidFill>
                  <a:schemeClr val="tx2">
                    <a:lumMod val="95000"/>
                    <a:lumOff val="5000"/>
                  </a:schemeClr>
                </a:solidFill>
                <a:effectLst/>
                <a:ea typeface="Calibri" panose="020F0502020204030204" pitchFamily="34" charset="0"/>
              </a:rPr>
              <a:t>Each playbook has phase 1 and phase 2 environmental work, current infrastructure for the site, cost for demolition and abatement, highest and best use analysis of the property, robust market analysis – include workforce, demographics, worked with county, city, colleges/universities/etc.  Community vision was important.  </a:t>
            </a:r>
          </a:p>
          <a:p>
            <a:pPr lvl="2">
              <a:spcBef>
                <a:spcPts val="0"/>
              </a:spcBef>
              <a:spcAft>
                <a:spcPts val="0"/>
              </a:spcAft>
            </a:pPr>
            <a:r>
              <a:rPr lang="en-US" sz="1800" dirty="0">
                <a:solidFill>
                  <a:schemeClr val="tx2">
                    <a:lumMod val="95000"/>
                    <a:lumOff val="5000"/>
                  </a:schemeClr>
                </a:solidFill>
              </a:rPr>
              <a:t>Funding was ½ US EDA  grant and ½ State of PA</a:t>
            </a:r>
          </a:p>
          <a:p>
            <a:pPr lvl="2">
              <a:spcBef>
                <a:spcPts val="0"/>
              </a:spcBef>
              <a:spcAft>
                <a:spcPts val="0"/>
              </a:spcAft>
            </a:pPr>
            <a:r>
              <a:rPr lang="en-US" sz="1800" dirty="0">
                <a:solidFill>
                  <a:schemeClr val="tx2">
                    <a:lumMod val="95000"/>
                    <a:lumOff val="5000"/>
                  </a:schemeClr>
                </a:solidFill>
              </a:rPr>
              <a:t>Easy Playbook had a separate RFP, competitively bid</a:t>
            </a:r>
          </a:p>
          <a:p>
            <a:pPr lvl="2">
              <a:spcBef>
                <a:spcPts val="0"/>
              </a:spcBef>
              <a:spcAft>
                <a:spcPts val="0"/>
              </a:spcAft>
            </a:pPr>
            <a:r>
              <a:rPr lang="en-US" sz="1800" dirty="0">
                <a:solidFill>
                  <a:schemeClr val="tx2">
                    <a:lumMod val="95000"/>
                    <a:lumOff val="5000"/>
                  </a:schemeClr>
                </a:solidFill>
              </a:rPr>
              <a:t>Playbooks were extensively marketed by PA – in PA and nationally.  State has funding for marketing.  </a:t>
            </a:r>
          </a:p>
          <a:p>
            <a:pPr lvl="2">
              <a:spcBef>
                <a:spcPts val="0"/>
              </a:spcBef>
              <a:spcAft>
                <a:spcPts val="0"/>
              </a:spcAft>
            </a:pPr>
            <a:r>
              <a:rPr lang="en-US" dirty="0">
                <a:solidFill>
                  <a:schemeClr val="tx2">
                    <a:lumMod val="95000"/>
                    <a:lumOff val="5000"/>
                  </a:schemeClr>
                </a:solidFill>
              </a:rPr>
              <a:t>Had consent of property owners they worked closely and well</a:t>
            </a:r>
          </a:p>
          <a:p>
            <a:pPr lvl="2">
              <a:spcBef>
                <a:spcPts val="0"/>
              </a:spcBef>
              <a:spcAft>
                <a:spcPts val="0"/>
              </a:spcAft>
            </a:pPr>
            <a:r>
              <a:rPr lang="en-US" dirty="0">
                <a:solidFill>
                  <a:schemeClr val="tx2">
                    <a:lumMod val="95000"/>
                    <a:lumOff val="5000"/>
                  </a:schemeClr>
                </a:solidFill>
              </a:rPr>
              <a:t>2 of the Playbook properties recently sold.  He feels Playbooks helped with the development and interest.  </a:t>
            </a:r>
          </a:p>
          <a:p>
            <a:pPr lvl="2">
              <a:spcBef>
                <a:spcPts val="0"/>
              </a:spcBef>
              <a:spcAft>
                <a:spcPts val="0"/>
              </a:spcAft>
            </a:pPr>
            <a:r>
              <a:rPr lang="en-US" dirty="0">
                <a:solidFill>
                  <a:schemeClr val="tx2">
                    <a:lumMod val="95000"/>
                    <a:lumOff val="5000"/>
                  </a:schemeClr>
                </a:solidFill>
              </a:rPr>
              <a:t>Time to complete Playbooks was approximately 4 months.  </a:t>
            </a:r>
          </a:p>
          <a:p>
            <a:pPr lvl="2">
              <a:spcBef>
                <a:spcPts val="0"/>
              </a:spcBef>
              <a:spcAft>
                <a:spcPts val="0"/>
              </a:spcAft>
            </a:pPr>
            <a:r>
              <a:rPr lang="en-US" dirty="0">
                <a:solidFill>
                  <a:schemeClr val="tx2">
                    <a:lumMod val="95000"/>
                    <a:lumOff val="5000"/>
                  </a:schemeClr>
                </a:solidFill>
              </a:rPr>
              <a:t>State Legislature appreciated the Playbooks.  </a:t>
            </a:r>
          </a:p>
          <a:p>
            <a:pPr lvl="2">
              <a:spcBef>
                <a:spcPts val="0"/>
              </a:spcBef>
              <a:spcAft>
                <a:spcPts val="0"/>
              </a:spcAft>
            </a:pPr>
            <a:endParaRPr lang="en-US" dirty="0">
              <a:solidFill>
                <a:schemeClr val="tx2">
                  <a:lumMod val="95000"/>
                  <a:lumOff val="5000"/>
                </a:schemeClr>
              </a:solidFill>
            </a:endParaRPr>
          </a:p>
          <a:p>
            <a:pPr lvl="1">
              <a:spcBef>
                <a:spcPts val="0"/>
              </a:spcBef>
              <a:spcAft>
                <a:spcPts val="0"/>
              </a:spcAft>
            </a:pPr>
            <a:r>
              <a:rPr lang="en-US" dirty="0">
                <a:solidFill>
                  <a:schemeClr val="tx2">
                    <a:lumMod val="95000"/>
                    <a:lumOff val="5000"/>
                  </a:schemeClr>
                </a:solidFill>
              </a:rPr>
              <a:t>Kristin Lukes, DEED, Community Transition Grant (2021)</a:t>
            </a:r>
          </a:p>
          <a:p>
            <a:pPr lvl="2">
              <a:spcBef>
                <a:spcPts val="0"/>
              </a:spcBef>
              <a:spcAft>
                <a:spcPts val="0"/>
              </a:spcAft>
            </a:pPr>
            <a:r>
              <a:rPr lang="en-US" dirty="0">
                <a:solidFill>
                  <a:schemeClr val="tx2">
                    <a:lumMod val="95000"/>
                    <a:lumOff val="5000"/>
                  </a:schemeClr>
                </a:solidFill>
              </a:rPr>
              <a:t>She answered questions from the Task Force about the history and current situation with the grants.  </a:t>
            </a:r>
          </a:p>
          <a:p>
            <a:pPr lvl="2">
              <a:spcBef>
                <a:spcPts val="0"/>
              </a:spcBef>
              <a:spcAft>
                <a:spcPts val="0"/>
              </a:spcAft>
            </a:pPr>
            <a:r>
              <a:rPr lang="en-US" dirty="0">
                <a:solidFill>
                  <a:schemeClr val="tx2">
                    <a:lumMod val="95000"/>
                    <a:lumOff val="5000"/>
                  </a:schemeClr>
                </a:solidFill>
              </a:rPr>
              <a:t>Task Force asked her for advice on how to improve the grants, if they were to be funded in the future.  Issues – each community is in a different part of the closing process, hard to compare.  </a:t>
            </a:r>
          </a:p>
          <a:p>
            <a:pPr>
              <a:spcBef>
                <a:spcPts val="0"/>
              </a:spcBef>
              <a:spcAft>
                <a:spcPts val="0"/>
              </a:spcAft>
            </a:pPr>
            <a:r>
              <a:rPr lang="en-US" dirty="0">
                <a:solidFill>
                  <a:schemeClr val="tx2">
                    <a:lumMod val="95000"/>
                    <a:lumOff val="5000"/>
                  </a:schemeClr>
                </a:solidFill>
              </a:rPr>
              <a:t>Points  </a:t>
            </a:r>
          </a:p>
          <a:p>
            <a:pPr lvl="1">
              <a:spcBef>
                <a:spcPts val="0"/>
              </a:spcBef>
              <a:spcAft>
                <a:spcPts val="0"/>
              </a:spcAft>
            </a:pPr>
            <a:r>
              <a:rPr lang="en-US" dirty="0">
                <a:solidFill>
                  <a:schemeClr val="tx2">
                    <a:lumMod val="95000"/>
                    <a:lumOff val="5000"/>
                  </a:schemeClr>
                </a:solidFill>
              </a:rPr>
              <a:t>MN DEED has not been allocated funds in the past for marketing, many other states have been given millions to market.  Need for marketing funds for DEED to assist in redeveloping the sites.  </a:t>
            </a:r>
          </a:p>
          <a:p>
            <a:pPr>
              <a:spcBef>
                <a:spcPts val="0"/>
              </a:spcBef>
              <a:spcAft>
                <a:spcPts val="0"/>
              </a:spcAft>
            </a:pPr>
            <a:r>
              <a:rPr lang="en-US" dirty="0">
                <a:solidFill>
                  <a:schemeClr val="tx2">
                    <a:lumMod val="95000"/>
                    <a:lumOff val="5000"/>
                  </a:schemeClr>
                </a:solidFill>
              </a:rPr>
              <a:t>Plan Recommendation: </a:t>
            </a:r>
          </a:p>
          <a:p>
            <a:pPr lvl="1">
              <a:spcBef>
                <a:spcPts val="0"/>
              </a:spcBef>
              <a:spcAft>
                <a:spcPts val="0"/>
              </a:spcAft>
            </a:pPr>
            <a:r>
              <a:rPr lang="en-US" dirty="0">
                <a:solidFill>
                  <a:schemeClr val="tx2">
                    <a:lumMod val="95000"/>
                    <a:lumOff val="5000"/>
                  </a:schemeClr>
                </a:solidFill>
              </a:rPr>
              <a:t>Playbooks similar to Pennsylvania for all impacted communities &amp; property owners that have interest.  State &amp;/or Federal funding to cover the cost.  </a:t>
            </a:r>
          </a:p>
          <a:p>
            <a:pPr marL="0" indent="0">
              <a:buNone/>
            </a:pPr>
            <a:endParaRPr lang="en-US" dirty="0"/>
          </a:p>
          <a:p>
            <a:endParaRPr lang="en-US" dirty="0"/>
          </a:p>
        </p:txBody>
      </p:sp>
    </p:spTree>
    <p:extLst>
      <p:ext uri="{BB962C8B-B14F-4D97-AF65-F5344CB8AC3E}">
        <p14:creationId xmlns:p14="http://schemas.microsoft.com/office/powerpoint/2010/main" val="391241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3F48-3B98-4E94-B0DF-9DD158D31C7A}"/>
              </a:ext>
            </a:extLst>
          </p:cNvPr>
          <p:cNvSpPr>
            <a:spLocks noGrp="1"/>
          </p:cNvSpPr>
          <p:nvPr>
            <p:ph type="title"/>
          </p:nvPr>
        </p:nvSpPr>
        <p:spPr/>
        <p:txBody>
          <a:bodyPr/>
          <a:lstStyle/>
          <a:p>
            <a:r>
              <a:rPr lang="en-US" dirty="0"/>
              <a:t>Re-Use of Assets Task Force</a:t>
            </a:r>
          </a:p>
        </p:txBody>
      </p:sp>
      <p:sp>
        <p:nvSpPr>
          <p:cNvPr id="3" name="Content Placeholder 2">
            <a:extLst>
              <a:ext uri="{FF2B5EF4-FFF2-40B4-BE49-F238E27FC236}">
                <a16:creationId xmlns:a16="http://schemas.microsoft.com/office/drawing/2014/main" id="{3521B34C-E75A-401A-8D54-C86971D4AF00}"/>
              </a:ext>
            </a:extLst>
          </p:cNvPr>
          <p:cNvSpPr>
            <a:spLocks noGrp="1"/>
          </p:cNvSpPr>
          <p:nvPr>
            <p:ph idx="1"/>
          </p:nvPr>
        </p:nvSpPr>
        <p:spPr>
          <a:xfrm>
            <a:off x="838199" y="1594624"/>
            <a:ext cx="10791825" cy="5034776"/>
          </a:xfrm>
        </p:spPr>
        <p:txBody>
          <a:bodyPr>
            <a:normAutofit fontScale="85000" lnSpcReduction="20000"/>
          </a:bodyPr>
          <a:lstStyle/>
          <a:p>
            <a:r>
              <a:rPr lang="en-US" dirty="0">
                <a:solidFill>
                  <a:schemeClr val="bg2">
                    <a:lumMod val="10000"/>
                  </a:schemeClr>
                </a:solidFill>
              </a:rPr>
              <a:t>Met on July 13</a:t>
            </a:r>
          </a:p>
          <a:p>
            <a:pPr>
              <a:spcBef>
                <a:spcPts val="0"/>
              </a:spcBef>
              <a:spcAft>
                <a:spcPts val="0"/>
              </a:spcAft>
            </a:pPr>
            <a:r>
              <a:rPr lang="en-US" dirty="0">
                <a:solidFill>
                  <a:schemeClr val="bg2">
                    <a:lumMod val="10000"/>
                  </a:schemeClr>
                </a:solidFill>
              </a:rPr>
              <a:t>Presentation:</a:t>
            </a:r>
          </a:p>
          <a:p>
            <a:pPr lvl="1">
              <a:spcBef>
                <a:spcPts val="0"/>
              </a:spcBef>
              <a:spcAft>
                <a:spcPts val="0"/>
              </a:spcAft>
            </a:pPr>
            <a:r>
              <a:rPr lang="en-US" dirty="0">
                <a:solidFill>
                  <a:schemeClr val="bg2">
                    <a:lumMod val="10000"/>
                  </a:schemeClr>
                </a:solidFill>
              </a:rPr>
              <a:t>Denise Wilson, Environmental Quality Board.  </a:t>
            </a:r>
          </a:p>
          <a:p>
            <a:pPr lvl="2">
              <a:spcBef>
                <a:spcPts val="0"/>
              </a:spcBef>
              <a:spcAft>
                <a:spcPts val="0"/>
              </a:spcAft>
            </a:pPr>
            <a:r>
              <a:rPr lang="en-US" dirty="0">
                <a:solidFill>
                  <a:schemeClr val="bg2">
                    <a:lumMod val="10000"/>
                  </a:schemeClr>
                </a:solidFill>
              </a:rPr>
              <a:t>Different environmental reviews, differences, what they review and process.  </a:t>
            </a:r>
          </a:p>
          <a:p>
            <a:pPr lvl="2">
              <a:spcBef>
                <a:spcPts val="0"/>
              </a:spcBef>
              <a:spcAft>
                <a:spcPts val="0"/>
              </a:spcAft>
            </a:pPr>
            <a:r>
              <a:rPr lang="en-US" dirty="0">
                <a:solidFill>
                  <a:schemeClr val="bg2">
                    <a:lumMod val="10000"/>
                  </a:schemeClr>
                </a:solidFill>
              </a:rPr>
              <a:t>AUAR (Alternative Urban Area-wide Review) is important for Shovel-ready certification for redevelopment</a:t>
            </a:r>
          </a:p>
          <a:p>
            <a:pPr lvl="1">
              <a:spcBef>
                <a:spcPts val="0"/>
              </a:spcBef>
              <a:spcAft>
                <a:spcPts val="0"/>
              </a:spcAft>
            </a:pPr>
            <a:r>
              <a:rPr lang="en-US" dirty="0">
                <a:solidFill>
                  <a:schemeClr val="bg2">
                    <a:lumMod val="10000"/>
                  </a:schemeClr>
                </a:solidFill>
              </a:rPr>
              <a:t>Chet Bodin, MN Business 1</a:t>
            </a:r>
            <a:r>
              <a:rPr lang="en-US" baseline="30000" dirty="0">
                <a:solidFill>
                  <a:schemeClr val="bg2">
                    <a:lumMod val="10000"/>
                  </a:schemeClr>
                </a:solidFill>
              </a:rPr>
              <a:t>st</a:t>
            </a:r>
            <a:r>
              <a:rPr lang="en-US" dirty="0">
                <a:solidFill>
                  <a:schemeClr val="bg2">
                    <a:lumMod val="10000"/>
                  </a:schemeClr>
                </a:solidFill>
              </a:rPr>
              <a:t> Stop</a:t>
            </a:r>
          </a:p>
          <a:p>
            <a:pPr lvl="2">
              <a:spcBef>
                <a:spcPts val="0"/>
              </a:spcBef>
              <a:spcAft>
                <a:spcPts val="0"/>
              </a:spcAft>
            </a:pPr>
            <a:r>
              <a:rPr lang="en-US" dirty="0">
                <a:solidFill>
                  <a:schemeClr val="bg2">
                    <a:lumMod val="10000"/>
                  </a:schemeClr>
                </a:solidFill>
              </a:rPr>
              <a:t>Interagency group covering 9 agencies, effective in assisting a developer on the State review process</a:t>
            </a:r>
          </a:p>
          <a:p>
            <a:pPr lvl="2">
              <a:spcBef>
                <a:spcPts val="0"/>
              </a:spcBef>
              <a:spcAft>
                <a:spcPts val="0"/>
              </a:spcAft>
            </a:pPr>
            <a:r>
              <a:rPr lang="en-US" dirty="0">
                <a:solidFill>
                  <a:schemeClr val="bg2">
                    <a:lumMod val="10000"/>
                  </a:schemeClr>
                </a:solidFill>
              </a:rPr>
              <a:t>He brings the agencies and their funding information together</a:t>
            </a:r>
          </a:p>
          <a:p>
            <a:pPr lvl="1">
              <a:spcBef>
                <a:spcPts val="0"/>
              </a:spcBef>
              <a:spcAft>
                <a:spcPts val="0"/>
              </a:spcAft>
            </a:pPr>
            <a:r>
              <a:rPr lang="en-US" dirty="0">
                <a:solidFill>
                  <a:schemeClr val="bg2">
                    <a:lumMod val="10000"/>
                  </a:schemeClr>
                </a:solidFill>
              </a:rPr>
              <a:t>Kristin Lukes, DEED Redevelopment</a:t>
            </a:r>
          </a:p>
          <a:p>
            <a:pPr lvl="2">
              <a:spcBef>
                <a:spcPts val="0"/>
              </a:spcBef>
              <a:spcAft>
                <a:spcPts val="0"/>
              </a:spcAft>
            </a:pPr>
            <a:r>
              <a:rPr lang="en-US" dirty="0">
                <a:solidFill>
                  <a:schemeClr val="bg2">
                    <a:lumMod val="10000"/>
                  </a:schemeClr>
                </a:solidFill>
              </a:rPr>
              <a:t>She educated on the application, eligibility, goals (create jobs, taxes &amp;/or other public benefits), 50% match, 2 grant rounds per year,  </a:t>
            </a:r>
          </a:p>
          <a:p>
            <a:pPr lvl="2">
              <a:spcBef>
                <a:spcPts val="0"/>
              </a:spcBef>
              <a:spcAft>
                <a:spcPts val="0"/>
              </a:spcAft>
            </a:pPr>
            <a:r>
              <a:rPr lang="en-US" dirty="0">
                <a:solidFill>
                  <a:schemeClr val="bg2">
                    <a:lumMod val="10000"/>
                  </a:schemeClr>
                </a:solidFill>
              </a:rPr>
              <a:t>Program does not cover environmental costs</a:t>
            </a:r>
          </a:p>
          <a:p>
            <a:pPr lvl="2">
              <a:spcBef>
                <a:spcPts val="0"/>
              </a:spcBef>
              <a:spcAft>
                <a:spcPts val="0"/>
              </a:spcAft>
            </a:pPr>
            <a:r>
              <a:rPr lang="en-US" dirty="0">
                <a:solidFill>
                  <a:schemeClr val="bg2">
                    <a:lumMod val="10000"/>
                  </a:schemeClr>
                </a:solidFill>
              </a:rPr>
              <a:t>Recently no funding from legislature. DEED leadership moved money from a different area to fund this important program ($2 to $3M/</a:t>
            </a:r>
            <a:r>
              <a:rPr lang="en-US" dirty="0" err="1">
                <a:solidFill>
                  <a:schemeClr val="bg2">
                    <a:lumMod val="10000"/>
                  </a:schemeClr>
                </a:solidFill>
              </a:rPr>
              <a:t>yr</a:t>
            </a:r>
            <a:r>
              <a:rPr lang="en-US" dirty="0">
                <a:solidFill>
                  <a:schemeClr val="bg2">
                    <a:lumMod val="10000"/>
                  </a:schemeClr>
                </a:solidFill>
              </a:rPr>
              <a:t>)  </a:t>
            </a:r>
          </a:p>
          <a:p>
            <a:pPr>
              <a:spcBef>
                <a:spcPts val="0"/>
              </a:spcBef>
              <a:spcAft>
                <a:spcPts val="0"/>
              </a:spcAft>
            </a:pPr>
            <a:r>
              <a:rPr lang="en-US" dirty="0">
                <a:solidFill>
                  <a:schemeClr val="bg2">
                    <a:lumMod val="10000"/>
                  </a:schemeClr>
                </a:solidFill>
              </a:rPr>
              <a:t>Of importance </a:t>
            </a:r>
          </a:p>
          <a:p>
            <a:pPr lvl="1">
              <a:spcBef>
                <a:spcPts val="0"/>
              </a:spcBef>
              <a:spcAft>
                <a:spcPts val="0"/>
              </a:spcAft>
            </a:pPr>
            <a:r>
              <a:rPr lang="en-US" dirty="0">
                <a:solidFill>
                  <a:schemeClr val="bg2">
                    <a:lumMod val="10000"/>
                  </a:schemeClr>
                </a:solidFill>
              </a:rPr>
              <a:t>Many power plants are along rivers that are Federally protected</a:t>
            </a:r>
          </a:p>
          <a:p>
            <a:pPr lvl="1">
              <a:spcBef>
                <a:spcPts val="0"/>
              </a:spcBef>
              <a:spcAft>
                <a:spcPts val="0"/>
              </a:spcAft>
            </a:pPr>
            <a:r>
              <a:rPr lang="en-US" dirty="0">
                <a:solidFill>
                  <a:schemeClr val="bg2">
                    <a:lumMod val="10000"/>
                  </a:schemeClr>
                </a:solidFill>
              </a:rPr>
              <a:t>Rail, infrastructure, </a:t>
            </a:r>
            <a:r>
              <a:rPr lang="en-US" dirty="0" err="1">
                <a:solidFill>
                  <a:schemeClr val="bg2">
                    <a:lumMod val="10000"/>
                  </a:schemeClr>
                </a:solidFill>
              </a:rPr>
              <a:t>etc</a:t>
            </a:r>
            <a:r>
              <a:rPr lang="en-US" dirty="0">
                <a:solidFill>
                  <a:schemeClr val="bg2">
                    <a:lumMod val="10000"/>
                  </a:schemeClr>
                </a:solidFill>
              </a:rPr>
              <a:t> can all be amenities for redevelopment.  </a:t>
            </a:r>
          </a:p>
          <a:p>
            <a:pPr lvl="1">
              <a:spcBef>
                <a:spcPts val="0"/>
              </a:spcBef>
              <a:spcAft>
                <a:spcPts val="0"/>
              </a:spcAft>
            </a:pPr>
            <a:r>
              <a:rPr lang="en-US" dirty="0">
                <a:solidFill>
                  <a:schemeClr val="bg2">
                    <a:lumMod val="10000"/>
                  </a:schemeClr>
                </a:solidFill>
              </a:rPr>
              <a:t>Community input on re-use of site is important.  </a:t>
            </a:r>
          </a:p>
          <a:p>
            <a:pPr lvl="1">
              <a:spcBef>
                <a:spcPts val="0"/>
              </a:spcBef>
              <a:spcAft>
                <a:spcPts val="0"/>
              </a:spcAft>
            </a:pPr>
            <a:r>
              <a:rPr lang="en-US" dirty="0">
                <a:solidFill>
                  <a:schemeClr val="bg2">
                    <a:lumMod val="10000"/>
                  </a:schemeClr>
                </a:solidFill>
              </a:rPr>
              <a:t>King Plant must have a redevelopment plan per the IRP</a:t>
            </a:r>
          </a:p>
          <a:p>
            <a:pPr>
              <a:spcBef>
                <a:spcPts val="0"/>
              </a:spcBef>
              <a:spcAft>
                <a:spcPts val="0"/>
              </a:spcAft>
            </a:pPr>
            <a:r>
              <a:rPr lang="en-US" dirty="0">
                <a:solidFill>
                  <a:schemeClr val="bg2">
                    <a:lumMod val="10000"/>
                  </a:schemeClr>
                </a:solidFill>
              </a:rPr>
              <a:t>Research:</a:t>
            </a:r>
          </a:p>
          <a:p>
            <a:pPr lvl="1">
              <a:spcBef>
                <a:spcPts val="0"/>
              </a:spcBef>
              <a:spcAft>
                <a:spcPts val="0"/>
              </a:spcAft>
            </a:pPr>
            <a:r>
              <a:rPr lang="en-US" dirty="0">
                <a:solidFill>
                  <a:schemeClr val="bg2">
                    <a:lumMod val="10000"/>
                  </a:schemeClr>
                </a:solidFill>
              </a:rPr>
              <a:t>Goal to meet with St. Paul on the Ford site redevelopment </a:t>
            </a:r>
          </a:p>
          <a:p>
            <a:pPr>
              <a:spcBef>
                <a:spcPts val="0"/>
              </a:spcBef>
              <a:spcAft>
                <a:spcPts val="0"/>
              </a:spcAft>
            </a:pPr>
            <a:r>
              <a:rPr lang="en-US" dirty="0">
                <a:solidFill>
                  <a:schemeClr val="bg2">
                    <a:lumMod val="10000"/>
                  </a:schemeClr>
                </a:solidFill>
              </a:rPr>
              <a:t>Plan Recommendation: drafting beginning</a:t>
            </a:r>
            <a:endParaRPr lang="en-US" dirty="0"/>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27842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00F8-C69A-4772-BF1F-0AF6A87732A5}"/>
              </a:ext>
            </a:extLst>
          </p:cNvPr>
          <p:cNvSpPr>
            <a:spLocks noGrp="1"/>
          </p:cNvSpPr>
          <p:nvPr>
            <p:ph type="title"/>
          </p:nvPr>
        </p:nvSpPr>
        <p:spPr/>
        <p:txBody>
          <a:bodyPr>
            <a:normAutofit fontScale="90000"/>
          </a:bodyPr>
          <a:lstStyle/>
          <a:p>
            <a:r>
              <a:rPr lang="en-US" dirty="0"/>
              <a:t>Tax Base/Financial Assistance Task Force</a:t>
            </a:r>
          </a:p>
        </p:txBody>
      </p:sp>
      <p:sp>
        <p:nvSpPr>
          <p:cNvPr id="3" name="Content Placeholder 2">
            <a:extLst>
              <a:ext uri="{FF2B5EF4-FFF2-40B4-BE49-F238E27FC236}">
                <a16:creationId xmlns:a16="http://schemas.microsoft.com/office/drawing/2014/main" id="{8193E7D4-CD15-49D8-A2C3-0B673DA0C06B}"/>
              </a:ext>
            </a:extLst>
          </p:cNvPr>
          <p:cNvSpPr>
            <a:spLocks noGrp="1"/>
          </p:cNvSpPr>
          <p:nvPr>
            <p:ph idx="1"/>
          </p:nvPr>
        </p:nvSpPr>
        <p:spPr>
          <a:xfrm>
            <a:off x="838200" y="1594624"/>
            <a:ext cx="10515600" cy="5126850"/>
          </a:xfrm>
        </p:spPr>
        <p:txBody>
          <a:bodyPr>
            <a:normAutofit lnSpcReduction="10000"/>
          </a:bodyPr>
          <a:lstStyle/>
          <a:p>
            <a:r>
              <a:rPr lang="en-US" dirty="0">
                <a:solidFill>
                  <a:schemeClr val="bg2">
                    <a:lumMod val="10000"/>
                  </a:schemeClr>
                </a:solidFill>
              </a:rPr>
              <a:t>Met on July 8 &amp; July 22</a:t>
            </a:r>
          </a:p>
          <a:p>
            <a:pPr>
              <a:spcBef>
                <a:spcPts val="0"/>
              </a:spcBef>
              <a:spcAft>
                <a:spcPts val="0"/>
              </a:spcAft>
            </a:pPr>
            <a:r>
              <a:rPr lang="en-US" dirty="0">
                <a:solidFill>
                  <a:schemeClr val="bg2">
                    <a:lumMod val="10000"/>
                  </a:schemeClr>
                </a:solidFill>
              </a:rPr>
              <a:t>Presentation:</a:t>
            </a:r>
          </a:p>
          <a:p>
            <a:pPr lvl="1">
              <a:spcBef>
                <a:spcPts val="0"/>
              </a:spcBef>
              <a:spcAft>
                <a:spcPts val="0"/>
              </a:spcAft>
            </a:pPr>
            <a:r>
              <a:rPr lang="en-US" dirty="0">
                <a:solidFill>
                  <a:schemeClr val="bg2">
                    <a:lumMod val="10000"/>
                  </a:schemeClr>
                </a:solidFill>
              </a:rPr>
              <a:t>Nick Greene, Dept of Revenue</a:t>
            </a:r>
          </a:p>
          <a:p>
            <a:pPr lvl="2">
              <a:spcBef>
                <a:spcPts val="0"/>
              </a:spcBef>
              <a:spcAft>
                <a:spcPts val="0"/>
              </a:spcAft>
            </a:pPr>
            <a:r>
              <a:rPr lang="en-US" sz="1600" dirty="0">
                <a:solidFill>
                  <a:schemeClr val="bg2">
                    <a:lumMod val="10000"/>
                  </a:schemeClr>
                </a:solidFill>
              </a:rPr>
              <a:t>Understanding LGA, County Aid, Fiscal Disparities, </a:t>
            </a:r>
          </a:p>
          <a:p>
            <a:pPr lvl="2">
              <a:spcBef>
                <a:spcPts val="0"/>
              </a:spcBef>
              <a:spcAft>
                <a:spcPts val="0"/>
              </a:spcAft>
            </a:pPr>
            <a:r>
              <a:rPr lang="en-US" sz="1600" dirty="0">
                <a:solidFill>
                  <a:schemeClr val="bg2">
                    <a:lumMod val="10000"/>
                  </a:schemeClr>
                </a:solidFill>
              </a:rPr>
              <a:t>LGA takes time to adjust to ensure stability for LGA communities- full </a:t>
            </a:r>
            <a:r>
              <a:rPr lang="en-US" sz="1600" dirty="0" err="1">
                <a:solidFill>
                  <a:schemeClr val="bg2">
                    <a:lumMod val="10000"/>
                  </a:schemeClr>
                </a:solidFill>
              </a:rPr>
              <a:t>adjuctment</a:t>
            </a:r>
            <a:r>
              <a:rPr lang="en-US" sz="1600" dirty="0">
                <a:solidFill>
                  <a:schemeClr val="bg2">
                    <a:lumMod val="10000"/>
                  </a:schemeClr>
                </a:solidFill>
              </a:rPr>
              <a:t> will not happen the year after closure.   </a:t>
            </a:r>
          </a:p>
          <a:p>
            <a:pPr lvl="2">
              <a:spcBef>
                <a:spcPts val="0"/>
              </a:spcBef>
              <a:spcAft>
                <a:spcPts val="0"/>
              </a:spcAft>
            </a:pPr>
            <a:r>
              <a:rPr lang="en-US" sz="1600" dirty="0">
                <a:solidFill>
                  <a:schemeClr val="bg2">
                    <a:lumMod val="10000"/>
                  </a:schemeClr>
                </a:solidFill>
              </a:rPr>
              <a:t>Fiscal disparities covers Cohasset and Oak Park Heights.  The funds used help other communities in the region – ripple effects.  </a:t>
            </a:r>
          </a:p>
          <a:p>
            <a:pPr lvl="1">
              <a:spcBef>
                <a:spcPts val="0"/>
              </a:spcBef>
              <a:spcAft>
                <a:spcPts val="0"/>
              </a:spcAft>
            </a:pPr>
            <a:r>
              <a:rPr lang="en-US" dirty="0">
                <a:solidFill>
                  <a:schemeClr val="bg2">
                    <a:lumMod val="10000"/>
                  </a:schemeClr>
                </a:solidFill>
              </a:rPr>
              <a:t>Jon Van Nurden, Dept of Revenue</a:t>
            </a:r>
          </a:p>
          <a:p>
            <a:pPr lvl="2">
              <a:spcBef>
                <a:spcPts val="0"/>
              </a:spcBef>
              <a:spcAft>
                <a:spcPts val="0"/>
              </a:spcAft>
            </a:pPr>
            <a:r>
              <a:rPr lang="en-US" sz="1600" dirty="0">
                <a:effectLst/>
                <a:ea typeface="Times New Roman" panose="02020603050405020304" pitchFamily="18" charset="0"/>
              </a:rPr>
              <a:t>Understanding Assessment process, Solar and Wind production, personal property and real estate taxes</a:t>
            </a:r>
            <a:endParaRPr lang="en-US" sz="1600" dirty="0">
              <a:solidFill>
                <a:schemeClr val="bg2">
                  <a:lumMod val="10000"/>
                </a:schemeClr>
              </a:solidFill>
            </a:endParaRPr>
          </a:p>
          <a:p>
            <a:pPr lvl="2">
              <a:spcBef>
                <a:spcPts val="0"/>
              </a:spcBef>
              <a:spcAft>
                <a:spcPts val="0"/>
              </a:spcAft>
            </a:pPr>
            <a:r>
              <a:rPr lang="en-US" sz="1600" dirty="0">
                <a:solidFill>
                  <a:schemeClr val="bg2">
                    <a:lumMod val="10000"/>
                  </a:schemeClr>
                </a:solidFill>
              </a:rPr>
              <a:t>Coal and Nuclear plants pay City, County, School and State taxes.  Some solar only pay only ag property tax </a:t>
            </a:r>
          </a:p>
          <a:p>
            <a:pPr lvl="2">
              <a:spcBef>
                <a:spcPts val="0"/>
              </a:spcBef>
              <a:spcAft>
                <a:spcPts val="0"/>
              </a:spcAft>
            </a:pPr>
            <a:r>
              <a:rPr lang="en-US" sz="1600" dirty="0">
                <a:solidFill>
                  <a:schemeClr val="bg2">
                    <a:lumMod val="10000"/>
                  </a:schemeClr>
                </a:solidFill>
              </a:rPr>
              <a:t>Discussion on Utilities challenging taxes </a:t>
            </a:r>
          </a:p>
          <a:p>
            <a:pPr lvl="2">
              <a:spcBef>
                <a:spcPts val="0"/>
              </a:spcBef>
              <a:spcAft>
                <a:spcPts val="0"/>
              </a:spcAft>
            </a:pPr>
            <a:r>
              <a:rPr lang="en-US" sz="1600" dirty="0">
                <a:solidFill>
                  <a:schemeClr val="bg2">
                    <a:lumMod val="10000"/>
                  </a:schemeClr>
                </a:solidFill>
              </a:rPr>
              <a:t>Each power plant valuation is done on its own.  Uses many inputs.  </a:t>
            </a:r>
          </a:p>
          <a:p>
            <a:pPr>
              <a:spcBef>
                <a:spcPts val="0"/>
              </a:spcBef>
              <a:spcAft>
                <a:spcPts val="0"/>
              </a:spcAft>
            </a:pPr>
            <a:r>
              <a:rPr lang="en-US" dirty="0">
                <a:solidFill>
                  <a:schemeClr val="bg2">
                    <a:lumMod val="10000"/>
                  </a:schemeClr>
                </a:solidFill>
              </a:rPr>
              <a:t>Research:</a:t>
            </a:r>
          </a:p>
          <a:p>
            <a:pPr lvl="1">
              <a:spcBef>
                <a:spcPts val="0"/>
              </a:spcBef>
              <a:spcAft>
                <a:spcPts val="0"/>
              </a:spcAft>
            </a:pPr>
            <a:r>
              <a:rPr lang="en-US" dirty="0">
                <a:solidFill>
                  <a:schemeClr val="bg2">
                    <a:lumMod val="10000"/>
                  </a:schemeClr>
                </a:solidFill>
              </a:rPr>
              <a:t>RDF/RDA</a:t>
            </a:r>
          </a:p>
          <a:p>
            <a:pPr lvl="1">
              <a:spcBef>
                <a:spcPts val="0"/>
              </a:spcBef>
              <a:spcAft>
                <a:spcPts val="0"/>
              </a:spcAft>
            </a:pPr>
            <a:r>
              <a:rPr lang="en-US" dirty="0">
                <a:solidFill>
                  <a:schemeClr val="bg2">
                    <a:lumMod val="10000"/>
                  </a:schemeClr>
                </a:solidFill>
              </a:rPr>
              <a:t>Compare, contrast and find gaps for the plan &amp;/or recommendations </a:t>
            </a:r>
          </a:p>
          <a:p>
            <a:pPr>
              <a:spcBef>
                <a:spcPts val="0"/>
              </a:spcBef>
              <a:spcAft>
                <a:spcPts val="0"/>
              </a:spcAft>
            </a:pPr>
            <a:r>
              <a:rPr lang="en-US" dirty="0">
                <a:solidFill>
                  <a:schemeClr val="bg2">
                    <a:lumMod val="10000"/>
                  </a:schemeClr>
                </a:solidFill>
              </a:rPr>
              <a:t>Plan Recommendation - drafting beginning</a:t>
            </a:r>
            <a:endParaRPr lang="en-US" dirty="0">
              <a:solidFill>
                <a:srgbClr val="FF0000"/>
              </a:solidFill>
            </a:endParaRPr>
          </a:p>
          <a:p>
            <a:pPr lvl="1"/>
            <a:endParaRPr lang="en-US" dirty="0"/>
          </a:p>
        </p:txBody>
      </p:sp>
    </p:spTree>
    <p:extLst>
      <p:ext uri="{BB962C8B-B14F-4D97-AF65-F5344CB8AC3E}">
        <p14:creationId xmlns:p14="http://schemas.microsoft.com/office/powerpoint/2010/main" val="4147927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F473-5F01-43A0-9801-2A936412484D}"/>
              </a:ext>
            </a:extLst>
          </p:cNvPr>
          <p:cNvSpPr>
            <a:spLocks noGrp="1"/>
          </p:cNvSpPr>
          <p:nvPr>
            <p:ph type="title"/>
          </p:nvPr>
        </p:nvSpPr>
        <p:spPr/>
        <p:txBody>
          <a:bodyPr/>
          <a:lstStyle/>
          <a:p>
            <a:r>
              <a:rPr lang="en-US" dirty="0"/>
              <a:t>Workforce Task Force</a:t>
            </a:r>
          </a:p>
        </p:txBody>
      </p:sp>
      <p:sp>
        <p:nvSpPr>
          <p:cNvPr id="3" name="Content Placeholder 2">
            <a:extLst>
              <a:ext uri="{FF2B5EF4-FFF2-40B4-BE49-F238E27FC236}">
                <a16:creationId xmlns:a16="http://schemas.microsoft.com/office/drawing/2014/main" id="{216AD950-B86E-45E7-8807-2CD91CC86214}"/>
              </a:ext>
            </a:extLst>
          </p:cNvPr>
          <p:cNvSpPr>
            <a:spLocks noGrp="1"/>
          </p:cNvSpPr>
          <p:nvPr>
            <p:ph idx="1"/>
          </p:nvPr>
        </p:nvSpPr>
        <p:spPr>
          <a:xfrm>
            <a:off x="838200" y="1594625"/>
            <a:ext cx="10515600" cy="4865170"/>
          </a:xfrm>
        </p:spPr>
        <p:txBody>
          <a:bodyPr>
            <a:normAutofit lnSpcReduction="10000"/>
          </a:bodyPr>
          <a:lstStyle/>
          <a:p>
            <a:pPr>
              <a:spcBef>
                <a:spcPts val="0"/>
              </a:spcBef>
              <a:spcAft>
                <a:spcPts val="0"/>
              </a:spcAft>
            </a:pPr>
            <a:r>
              <a:rPr lang="en-US" dirty="0">
                <a:solidFill>
                  <a:schemeClr val="bg2">
                    <a:lumMod val="10000"/>
                  </a:schemeClr>
                </a:solidFill>
              </a:rPr>
              <a:t>Met on July 5 and 20</a:t>
            </a:r>
          </a:p>
          <a:p>
            <a:pPr>
              <a:spcBef>
                <a:spcPts val="0"/>
              </a:spcBef>
              <a:spcAft>
                <a:spcPts val="0"/>
              </a:spcAft>
            </a:pPr>
            <a:r>
              <a:rPr lang="en-US" dirty="0">
                <a:solidFill>
                  <a:schemeClr val="bg2">
                    <a:lumMod val="10000"/>
                  </a:schemeClr>
                </a:solidFill>
              </a:rPr>
              <a:t>Presentation</a:t>
            </a:r>
          </a:p>
          <a:p>
            <a:pPr lvl="1">
              <a:spcBef>
                <a:spcPts val="0"/>
              </a:spcBef>
              <a:spcAft>
                <a:spcPts val="0"/>
              </a:spcAft>
            </a:pPr>
            <a:r>
              <a:rPr lang="en-US" dirty="0">
                <a:solidFill>
                  <a:schemeClr val="bg2">
                    <a:lumMod val="10000"/>
                  </a:schemeClr>
                </a:solidFill>
              </a:rPr>
              <a:t>Jerry Mulhern, Unemployment Insurance</a:t>
            </a:r>
          </a:p>
          <a:p>
            <a:pPr lvl="2">
              <a:spcBef>
                <a:spcPts val="0"/>
              </a:spcBef>
              <a:spcAft>
                <a:spcPts val="0"/>
              </a:spcAft>
            </a:pPr>
            <a:r>
              <a:rPr lang="en-US" sz="1600" dirty="0">
                <a:effectLst/>
                <a:ea typeface="Times New Roman" panose="02020603050405020304" pitchFamily="18" charset="0"/>
              </a:rPr>
              <a:t>Understanding typical UI process and supports for any involuntarily separated worker</a:t>
            </a:r>
            <a:endParaRPr lang="en-US" sz="1600" dirty="0">
              <a:solidFill>
                <a:schemeClr val="bg2">
                  <a:lumMod val="10000"/>
                </a:schemeClr>
              </a:solidFill>
            </a:endParaRPr>
          </a:p>
          <a:p>
            <a:pPr lvl="2">
              <a:spcBef>
                <a:spcPts val="0"/>
              </a:spcBef>
              <a:spcAft>
                <a:spcPts val="0"/>
              </a:spcAft>
            </a:pPr>
            <a:r>
              <a:rPr lang="en-US" sz="1600" dirty="0">
                <a:solidFill>
                  <a:schemeClr val="bg2">
                    <a:lumMod val="10000"/>
                  </a:schemeClr>
                </a:solidFill>
              </a:rPr>
              <a:t>The website has great information</a:t>
            </a:r>
          </a:p>
          <a:p>
            <a:pPr lvl="2">
              <a:spcBef>
                <a:spcPts val="0"/>
              </a:spcBef>
              <a:spcAft>
                <a:spcPts val="0"/>
              </a:spcAft>
            </a:pPr>
            <a:r>
              <a:rPr lang="en-US" sz="1600" dirty="0">
                <a:solidFill>
                  <a:schemeClr val="bg2">
                    <a:lumMod val="10000"/>
                  </a:schemeClr>
                </a:solidFill>
              </a:rPr>
              <a:t>Retraining, unemployment insurance length, requirements were all presented.  </a:t>
            </a:r>
          </a:p>
          <a:p>
            <a:pPr lvl="1">
              <a:spcBef>
                <a:spcPts val="0"/>
              </a:spcBef>
              <a:spcAft>
                <a:spcPts val="0"/>
              </a:spcAft>
            </a:pPr>
            <a:r>
              <a:rPr lang="en-US" dirty="0">
                <a:solidFill>
                  <a:schemeClr val="bg2">
                    <a:lumMod val="10000"/>
                  </a:schemeClr>
                </a:solidFill>
              </a:rPr>
              <a:t>Roy Smith, IRRRB</a:t>
            </a:r>
          </a:p>
          <a:p>
            <a:pPr lvl="2">
              <a:spcBef>
                <a:spcPts val="0"/>
              </a:spcBef>
              <a:spcAft>
                <a:spcPts val="0"/>
              </a:spcAft>
            </a:pPr>
            <a:r>
              <a:rPr lang="en-US" sz="1600" dirty="0">
                <a:effectLst/>
                <a:ea typeface="Times New Roman" panose="02020603050405020304" pitchFamily="18" charset="0"/>
              </a:rPr>
              <a:t>Example of regional/sector partnerships to supply trained workforce to local industry</a:t>
            </a:r>
            <a:endParaRPr lang="en-US" sz="1600" dirty="0">
              <a:solidFill>
                <a:schemeClr val="bg2">
                  <a:lumMod val="10000"/>
                </a:schemeClr>
              </a:solidFill>
            </a:endParaRPr>
          </a:p>
          <a:p>
            <a:pPr lvl="2">
              <a:spcBef>
                <a:spcPts val="0"/>
              </a:spcBef>
              <a:spcAft>
                <a:spcPts val="0"/>
              </a:spcAft>
            </a:pPr>
            <a:r>
              <a:rPr lang="en-US" sz="1600" dirty="0">
                <a:solidFill>
                  <a:schemeClr val="bg2">
                    <a:lumMod val="10000"/>
                  </a:schemeClr>
                </a:solidFill>
              </a:rPr>
              <a:t>IRRRB has been retraining people, and coordinating for </a:t>
            </a:r>
          </a:p>
          <a:p>
            <a:pPr lvl="1">
              <a:spcBef>
                <a:spcPts val="0"/>
              </a:spcBef>
              <a:spcAft>
                <a:spcPts val="0"/>
              </a:spcAft>
            </a:pPr>
            <a:r>
              <a:rPr lang="en-US" dirty="0">
                <a:solidFill>
                  <a:schemeClr val="bg2">
                    <a:lumMod val="10000"/>
                  </a:schemeClr>
                </a:solidFill>
              </a:rPr>
              <a:t>Holly Stanton, Xcel Energy</a:t>
            </a:r>
          </a:p>
          <a:p>
            <a:pPr lvl="2">
              <a:spcBef>
                <a:spcPts val="0"/>
              </a:spcBef>
              <a:spcAft>
                <a:spcPts val="0"/>
              </a:spcAft>
            </a:pPr>
            <a:r>
              <a:rPr lang="en-US" dirty="0">
                <a:effectLst/>
                <a:ea typeface="Times New Roman" panose="02020603050405020304" pitchFamily="18" charset="0"/>
              </a:rPr>
              <a:t>Understand how one energy production employer is supporting its workforce as transitions happen</a:t>
            </a:r>
            <a:endParaRPr lang="en-US" dirty="0">
              <a:solidFill>
                <a:schemeClr val="bg2">
                  <a:lumMod val="10000"/>
                </a:schemeClr>
              </a:solidFill>
            </a:endParaRPr>
          </a:p>
          <a:p>
            <a:pPr lvl="2">
              <a:spcBef>
                <a:spcPts val="0"/>
              </a:spcBef>
              <a:spcAft>
                <a:spcPts val="0"/>
              </a:spcAft>
            </a:pPr>
            <a:r>
              <a:rPr lang="en-US" dirty="0">
                <a:solidFill>
                  <a:schemeClr val="bg2">
                    <a:lumMod val="10000"/>
                  </a:schemeClr>
                </a:solidFill>
              </a:rPr>
              <a:t>They start planning for re/training 2 years for plant closure</a:t>
            </a:r>
          </a:p>
          <a:p>
            <a:pPr lvl="2">
              <a:spcBef>
                <a:spcPts val="0"/>
              </a:spcBef>
              <a:spcAft>
                <a:spcPts val="0"/>
              </a:spcAft>
            </a:pPr>
            <a:r>
              <a:rPr lang="en-US" dirty="0">
                <a:solidFill>
                  <a:schemeClr val="bg2">
                    <a:lumMod val="10000"/>
                  </a:schemeClr>
                </a:solidFill>
              </a:rPr>
              <a:t>They have not laid off any worker from their 11 plant closures.  </a:t>
            </a:r>
          </a:p>
          <a:p>
            <a:pPr lvl="2">
              <a:spcBef>
                <a:spcPts val="0"/>
              </a:spcBef>
              <a:spcAft>
                <a:spcPts val="0"/>
              </a:spcAft>
            </a:pPr>
            <a:r>
              <a:rPr lang="en-US" dirty="0">
                <a:solidFill>
                  <a:schemeClr val="bg2">
                    <a:lumMod val="10000"/>
                  </a:schemeClr>
                </a:solidFill>
              </a:rPr>
              <a:t>They keep their retrained workers within 50 miles of their original power plan </a:t>
            </a:r>
          </a:p>
          <a:p>
            <a:pPr>
              <a:spcBef>
                <a:spcPts val="0"/>
              </a:spcBef>
              <a:spcAft>
                <a:spcPts val="0"/>
              </a:spcAft>
            </a:pPr>
            <a:r>
              <a:rPr lang="en-US" dirty="0">
                <a:solidFill>
                  <a:schemeClr val="bg2">
                    <a:lumMod val="10000"/>
                  </a:schemeClr>
                </a:solidFill>
              </a:rPr>
              <a:t>Research </a:t>
            </a:r>
          </a:p>
          <a:p>
            <a:pPr lvl="1">
              <a:spcBef>
                <a:spcPts val="0"/>
              </a:spcBef>
              <a:spcAft>
                <a:spcPts val="0"/>
              </a:spcAft>
            </a:pPr>
            <a:r>
              <a:rPr lang="en-US" dirty="0">
                <a:solidFill>
                  <a:schemeClr val="bg2">
                    <a:lumMod val="10000"/>
                  </a:schemeClr>
                </a:solidFill>
              </a:rPr>
              <a:t>Kristin, Dick and Luke are working on a flow chart on the retraining process.  </a:t>
            </a:r>
          </a:p>
          <a:p>
            <a:pPr>
              <a:spcBef>
                <a:spcPts val="0"/>
              </a:spcBef>
              <a:spcAft>
                <a:spcPts val="0"/>
              </a:spcAft>
            </a:pPr>
            <a:r>
              <a:rPr lang="en-US" dirty="0">
                <a:solidFill>
                  <a:schemeClr val="bg2">
                    <a:lumMod val="10000"/>
                  </a:schemeClr>
                </a:solidFill>
              </a:rPr>
              <a:t>Recommendation – drafting beginning</a:t>
            </a:r>
            <a:endParaRPr lang="en-US" dirty="0"/>
          </a:p>
        </p:txBody>
      </p:sp>
    </p:spTree>
    <p:extLst>
      <p:ext uri="{BB962C8B-B14F-4D97-AF65-F5344CB8AC3E}">
        <p14:creationId xmlns:p14="http://schemas.microsoft.com/office/powerpoint/2010/main" val="2566014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9C25-69A0-442E-A469-886DD63167E0}"/>
              </a:ext>
            </a:extLst>
          </p:cNvPr>
          <p:cNvSpPr>
            <a:spLocks noGrp="1"/>
          </p:cNvSpPr>
          <p:nvPr>
            <p:ph type="title"/>
          </p:nvPr>
        </p:nvSpPr>
        <p:spPr/>
        <p:txBody>
          <a:bodyPr/>
          <a:lstStyle/>
          <a:p>
            <a:r>
              <a:rPr lang="en-US" dirty="0"/>
              <a:t>Executive Committee Report</a:t>
            </a:r>
          </a:p>
        </p:txBody>
      </p:sp>
      <p:sp>
        <p:nvSpPr>
          <p:cNvPr id="3" name="Content Placeholder 2">
            <a:extLst>
              <a:ext uri="{FF2B5EF4-FFF2-40B4-BE49-F238E27FC236}">
                <a16:creationId xmlns:a16="http://schemas.microsoft.com/office/drawing/2014/main" id="{D9045492-62C9-4509-827F-83D4F6D1D11A}"/>
              </a:ext>
            </a:extLst>
          </p:cNvPr>
          <p:cNvSpPr>
            <a:spLocks noGrp="1"/>
          </p:cNvSpPr>
          <p:nvPr>
            <p:ph idx="1"/>
          </p:nvPr>
        </p:nvSpPr>
        <p:spPr>
          <a:xfrm>
            <a:off x="838200" y="1474309"/>
            <a:ext cx="10515600" cy="4582339"/>
          </a:xfrm>
        </p:spPr>
        <p:txBody>
          <a:bodyPr>
            <a:normAutofit/>
          </a:bodyPr>
          <a:lstStyle/>
          <a:p>
            <a:r>
              <a:rPr lang="en-US" dirty="0"/>
              <a:t>ETAC Plan Outline is complete</a:t>
            </a:r>
          </a:p>
          <a:p>
            <a:pPr lvl="1"/>
            <a:r>
              <a:rPr lang="en-US" dirty="0"/>
              <a:t>Asked State Agencies for input on Statute Requirement – in process</a:t>
            </a:r>
          </a:p>
          <a:p>
            <a:r>
              <a:rPr lang="en-US" dirty="0"/>
              <a:t>School survey update</a:t>
            </a:r>
          </a:p>
          <a:p>
            <a:r>
              <a:rPr lang="en-US" dirty="0"/>
              <a:t>Stakeholder survey update</a:t>
            </a:r>
          </a:p>
          <a:p>
            <a:r>
              <a:rPr lang="en-US" dirty="0"/>
              <a:t>Impacted community update </a:t>
            </a:r>
          </a:p>
          <a:p>
            <a:endParaRPr lang="en-US" dirty="0"/>
          </a:p>
        </p:txBody>
      </p:sp>
    </p:spTree>
    <p:extLst>
      <p:ext uri="{BB962C8B-B14F-4D97-AF65-F5344CB8AC3E}">
        <p14:creationId xmlns:p14="http://schemas.microsoft.com/office/powerpoint/2010/main" val="4201372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2404-DA16-437F-8395-81E52589CDBC}"/>
              </a:ext>
            </a:extLst>
          </p:cNvPr>
          <p:cNvSpPr>
            <a:spLocks noGrp="1"/>
          </p:cNvSpPr>
          <p:nvPr>
            <p:ph type="title"/>
          </p:nvPr>
        </p:nvSpPr>
        <p:spPr/>
        <p:txBody>
          <a:bodyPr/>
          <a:lstStyle/>
          <a:p>
            <a:r>
              <a:rPr lang="en-US" dirty="0"/>
              <a:t>Old Business/Discussion</a:t>
            </a:r>
          </a:p>
        </p:txBody>
      </p:sp>
      <p:sp>
        <p:nvSpPr>
          <p:cNvPr id="3" name="Content Placeholder 2">
            <a:extLst>
              <a:ext uri="{FF2B5EF4-FFF2-40B4-BE49-F238E27FC236}">
                <a16:creationId xmlns:a16="http://schemas.microsoft.com/office/drawing/2014/main" id="{886AF76C-27D7-4BE9-8FDA-3FA091B7419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91594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10EA-CA70-4522-86F4-9D7F0A72D047}"/>
              </a:ext>
            </a:extLst>
          </p:cNvPr>
          <p:cNvSpPr>
            <a:spLocks noGrp="1"/>
          </p:cNvSpPr>
          <p:nvPr>
            <p:ph type="ctrTitle"/>
          </p:nvPr>
        </p:nvSpPr>
        <p:spPr/>
        <p:txBody>
          <a:bodyPr/>
          <a:lstStyle/>
          <a:p>
            <a:r>
              <a:rPr lang="en-US" dirty="0"/>
              <a:t>Public Comment</a:t>
            </a:r>
          </a:p>
        </p:txBody>
      </p:sp>
      <p:pic>
        <p:nvPicPr>
          <p:cNvPr id="16" name="Picture Placeholder 15" descr="A person sitting at a table with the hands up in front of a computer&#10;&#10;Description automatically generated with low confidence">
            <a:extLst>
              <a:ext uri="{FF2B5EF4-FFF2-40B4-BE49-F238E27FC236}">
                <a16:creationId xmlns:a16="http://schemas.microsoft.com/office/drawing/2014/main" id="{A6DEDB0D-D70C-4019-A01E-2CF418DA100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5859" b="35859"/>
          <a:stretch>
            <a:fillRect/>
          </a:stretch>
        </p:blipFill>
        <p:spPr/>
      </p:pic>
    </p:spTree>
    <p:extLst>
      <p:ext uri="{BB962C8B-B14F-4D97-AF65-F5344CB8AC3E}">
        <p14:creationId xmlns:p14="http://schemas.microsoft.com/office/powerpoint/2010/main" val="1546142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4722-435B-450B-B228-B23038FCEC2D}"/>
              </a:ext>
            </a:extLst>
          </p:cNvPr>
          <p:cNvSpPr>
            <a:spLocks noGrp="1"/>
          </p:cNvSpPr>
          <p:nvPr>
            <p:ph type="title"/>
          </p:nvPr>
        </p:nvSpPr>
        <p:spPr/>
        <p:txBody>
          <a:bodyPr/>
          <a:lstStyle/>
          <a:p>
            <a:r>
              <a:rPr lang="en-US" dirty="0"/>
              <a:t>Next Meeting</a:t>
            </a:r>
          </a:p>
        </p:txBody>
      </p:sp>
      <p:sp>
        <p:nvSpPr>
          <p:cNvPr id="3" name="Content Placeholder 2">
            <a:extLst>
              <a:ext uri="{FF2B5EF4-FFF2-40B4-BE49-F238E27FC236}">
                <a16:creationId xmlns:a16="http://schemas.microsoft.com/office/drawing/2014/main" id="{23E41D62-EFBD-4411-9A84-C11CEA418AB4}"/>
              </a:ext>
            </a:extLst>
          </p:cNvPr>
          <p:cNvSpPr>
            <a:spLocks noGrp="1"/>
          </p:cNvSpPr>
          <p:nvPr>
            <p:ph idx="1"/>
          </p:nvPr>
        </p:nvSpPr>
        <p:spPr>
          <a:xfrm>
            <a:off x="2568102" y="1594624"/>
            <a:ext cx="7081736" cy="4582339"/>
          </a:xfrm>
        </p:spPr>
        <p:txBody>
          <a:bodyPr>
            <a:normAutofit/>
          </a:bodyPr>
          <a:lstStyle/>
          <a:p>
            <a:pPr marL="0" indent="0" algn="ctr">
              <a:buNone/>
            </a:pPr>
            <a:r>
              <a:rPr lang="en-US" dirty="0"/>
              <a:t>August 30, 2022 at 11am </a:t>
            </a:r>
          </a:p>
          <a:p>
            <a:pPr marL="0" indent="0" algn="ctr">
              <a:buNone/>
            </a:pPr>
            <a:r>
              <a:rPr lang="en-US" dirty="0"/>
              <a:t>Virtually and at </a:t>
            </a:r>
          </a:p>
          <a:p>
            <a:pPr marL="0" indent="0" algn="ctr">
              <a:buNone/>
            </a:pPr>
            <a:r>
              <a:rPr lang="en-US" dirty="0"/>
              <a:t>Granite Falls City Hall</a:t>
            </a:r>
          </a:p>
          <a:p>
            <a:pPr marL="0" indent="0" algn="ctr">
              <a:buNone/>
            </a:pPr>
            <a:endParaRPr lang="en-US" dirty="0"/>
          </a:p>
          <a:p>
            <a:pPr marL="0" indent="0" algn="ctr">
              <a:buNone/>
            </a:pPr>
            <a:r>
              <a:rPr lang="en-US" dirty="0"/>
              <a:t>Future Planning</a:t>
            </a:r>
            <a:br>
              <a:rPr lang="en-US" dirty="0"/>
            </a:br>
            <a:r>
              <a:rPr lang="en-US" dirty="0"/>
              <a:t>September 27 – Cohasset</a:t>
            </a:r>
          </a:p>
          <a:p>
            <a:pPr marL="0" indent="0" algn="ctr">
              <a:buNone/>
            </a:pPr>
            <a:r>
              <a:rPr lang="en-US" dirty="0"/>
              <a:t>October 25 – Prairie Island</a:t>
            </a:r>
          </a:p>
          <a:p>
            <a:pPr marL="0" indent="0">
              <a:buNone/>
            </a:pPr>
            <a:endParaRPr lang="en-US" dirty="0"/>
          </a:p>
        </p:txBody>
      </p:sp>
    </p:spTree>
    <p:extLst>
      <p:ext uri="{BB962C8B-B14F-4D97-AF65-F5344CB8AC3E}">
        <p14:creationId xmlns:p14="http://schemas.microsoft.com/office/powerpoint/2010/main" val="266575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D62F-5007-4924-8243-BDAD7F998DC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BB6EC8F-498B-44BF-8336-2121068C7302}"/>
              </a:ext>
            </a:extLst>
          </p:cNvPr>
          <p:cNvSpPr>
            <a:spLocks noGrp="1"/>
          </p:cNvSpPr>
          <p:nvPr>
            <p:ph idx="1"/>
          </p:nvPr>
        </p:nvSpPr>
        <p:spPr>
          <a:xfrm>
            <a:off x="838200" y="1344584"/>
            <a:ext cx="11091863" cy="5056215"/>
          </a:xfrm>
        </p:spPr>
        <p:txBody>
          <a:bodyPr>
            <a:noAutofit/>
          </a:bodyPr>
          <a:lstStyle/>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Call to Order and Roll Call</a:t>
            </a:r>
          </a:p>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Welcome by Mayor Ben </a:t>
            </a:r>
            <a:r>
              <a:rPr lang="en-US" sz="1200" dirty="0" err="1">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Schierer</a:t>
            </a:r>
            <a:endPar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Presentation by Jesse Heier, Executive Director Midwest Governor’s Association, Presentation on the MGA Power Plant Community Planning Report and next steps</a:t>
            </a:r>
          </a:p>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Presentation by Dan Pfeiffer, Xcel Energy, Economic Development efforts in MN and Transition in other states   </a:t>
            </a:r>
          </a:p>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Presentation MN Dept of Revenue presentation – Jon Van Nurden, State Assessed Property Supervisor </a:t>
            </a:r>
          </a:p>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Presentation MN Dept of Employment &amp; Economic Development presentation – Catalina Valencia, Executive Director, Business Development</a:t>
            </a:r>
          </a:p>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Approve June 28, 2022 Minutes – Roll Call vote</a:t>
            </a:r>
          </a:p>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Task Force updates</a:t>
            </a:r>
          </a:p>
          <a:p>
            <a:pPr marL="742950" marR="0" lvl="1" indent="-285750">
              <a:spcBef>
                <a:spcPts val="0"/>
              </a:spcBef>
              <a:spcAft>
                <a:spcPts val="0"/>
              </a:spcAft>
              <a:buClr>
                <a:srgbClr val="000000"/>
              </a:buClr>
              <a:buFont typeface="+mj-lt"/>
              <a:buAutoNum type="arabicParenR"/>
              <a:tabLst>
                <a:tab pos="457200" algn="l"/>
                <a:tab pos="9144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rPr>
              <a:t>Community Engagement</a:t>
            </a:r>
          </a:p>
          <a:p>
            <a:pPr marL="742950" marR="0" lvl="1" indent="-285750">
              <a:spcBef>
                <a:spcPts val="0"/>
              </a:spcBef>
              <a:spcAft>
                <a:spcPts val="0"/>
              </a:spcAft>
              <a:buClr>
                <a:srgbClr val="000000"/>
              </a:buClr>
              <a:buFont typeface="+mj-lt"/>
              <a:buAutoNum type="arabicParenR"/>
              <a:tabLst>
                <a:tab pos="457200" algn="l"/>
                <a:tab pos="9144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rPr>
              <a:t>Economic Diversification</a:t>
            </a:r>
          </a:p>
          <a:p>
            <a:pPr marL="742950" marR="0" lvl="1" indent="-285750">
              <a:spcBef>
                <a:spcPts val="0"/>
              </a:spcBef>
              <a:spcAft>
                <a:spcPts val="0"/>
              </a:spcAft>
              <a:buClr>
                <a:srgbClr val="000000"/>
              </a:buClr>
              <a:buFont typeface="+mj-lt"/>
              <a:buAutoNum type="arabicParenR"/>
              <a:tabLst>
                <a:tab pos="457200" algn="l"/>
                <a:tab pos="9144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rPr>
              <a:t>Re-Use of Assets</a:t>
            </a:r>
          </a:p>
          <a:p>
            <a:pPr marL="742950" marR="0" lvl="1" indent="-285750">
              <a:spcBef>
                <a:spcPts val="0"/>
              </a:spcBef>
              <a:spcAft>
                <a:spcPts val="0"/>
              </a:spcAft>
              <a:buClr>
                <a:srgbClr val="000000"/>
              </a:buClr>
              <a:buFont typeface="+mj-lt"/>
              <a:buAutoNum type="arabicParenR"/>
              <a:tabLst>
                <a:tab pos="457200" algn="l"/>
                <a:tab pos="9144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rPr>
              <a:t>Tax Base – Financial Assistance </a:t>
            </a:r>
          </a:p>
          <a:p>
            <a:pPr marL="742950" marR="0" lvl="1" indent="-285750">
              <a:spcBef>
                <a:spcPts val="0"/>
              </a:spcBef>
              <a:spcAft>
                <a:spcPts val="0"/>
              </a:spcAft>
              <a:buClr>
                <a:srgbClr val="000000"/>
              </a:buClr>
              <a:buFont typeface="+mj-lt"/>
              <a:buAutoNum type="arabicParenR"/>
              <a:tabLst>
                <a:tab pos="457200" algn="l"/>
                <a:tab pos="9144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rPr>
              <a:t>Workforce</a:t>
            </a:r>
          </a:p>
          <a:p>
            <a:pPr marL="342900" marR="0" lvl="0" indent="-342900">
              <a:spcBef>
                <a:spcPts val="3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Executive Committee Report</a:t>
            </a:r>
          </a:p>
          <a:p>
            <a:pPr marL="742950" marR="0" lvl="1" indent="-285750">
              <a:spcBef>
                <a:spcPts val="0"/>
              </a:spcBef>
              <a:spcAft>
                <a:spcPts val="0"/>
              </a:spcAft>
              <a:buClr>
                <a:srgbClr val="000000"/>
              </a:buClr>
              <a:buFont typeface="+mj-lt"/>
              <a:buAutoNum type="arabicParenR"/>
              <a:tabLst>
                <a:tab pos="457200" algn="l"/>
                <a:tab pos="9144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rPr>
              <a:t>State Statute 116.5493 (b) (1) Report</a:t>
            </a:r>
          </a:p>
          <a:p>
            <a:pPr marL="742950" marR="0" lvl="1" indent="-285750">
              <a:spcBef>
                <a:spcPts val="0"/>
              </a:spcBef>
              <a:spcAft>
                <a:spcPts val="0"/>
              </a:spcAft>
              <a:buClr>
                <a:srgbClr val="000000"/>
              </a:buClr>
              <a:buFont typeface="+mj-lt"/>
              <a:buAutoNum type="arabicParenR"/>
              <a:tabLst>
                <a:tab pos="457200" algn="l"/>
                <a:tab pos="9144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rPr>
              <a:t>Survey work - Update</a:t>
            </a:r>
          </a:p>
          <a:p>
            <a:pPr marL="742950" marR="0" lvl="1" indent="-285750">
              <a:spcBef>
                <a:spcPts val="0"/>
              </a:spcBef>
              <a:spcAft>
                <a:spcPts val="0"/>
              </a:spcAft>
              <a:buClr>
                <a:srgbClr val="000000"/>
              </a:buClr>
              <a:buFont typeface="+mj-lt"/>
              <a:buAutoNum type="arabicParenR"/>
              <a:tabLst>
                <a:tab pos="457200" algn="l"/>
                <a:tab pos="9144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rPr>
              <a:t>Other</a:t>
            </a:r>
          </a:p>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Old Business Discussion</a:t>
            </a:r>
          </a:p>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Public Comment</a:t>
            </a:r>
          </a:p>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Next Meeting – August 30, 2022 at 11am, City of Granite Falls  </a:t>
            </a:r>
          </a:p>
          <a:p>
            <a:pPr marL="342900" marR="0" lvl="0" indent="-342900">
              <a:spcBef>
                <a:spcPts val="400"/>
              </a:spcBef>
              <a:spcAft>
                <a:spcPts val="0"/>
              </a:spcAft>
              <a:buClr>
                <a:srgbClr val="000000"/>
              </a:buClr>
              <a:buFont typeface="+mj-lt"/>
              <a:buAutoNum type="arabicParenR"/>
              <a:tabLst>
                <a:tab pos="457200" algn="l"/>
              </a:tabLst>
            </a:pPr>
            <a:r>
              <a:rPr lang="en-US" sz="1200" dirty="0">
                <a:solidFill>
                  <a:schemeClr val="tx2">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Adjourn – Roll call vote</a:t>
            </a:r>
            <a:endParaRPr lang="en-US" sz="1200" dirty="0">
              <a:solidFill>
                <a:schemeClr val="tx2">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Font typeface="+mj-lt"/>
              <a:buAutoNum type="arabicParenR"/>
              <a:tabLst>
                <a:tab pos="457200" algn="l"/>
                <a:tab pos="914400" algn="l"/>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76272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B98F-AF48-4C0B-8538-765FDF72AF9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6479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53C2-C50F-4A07-84AD-2EA3894877CD}"/>
              </a:ext>
            </a:extLst>
          </p:cNvPr>
          <p:cNvSpPr>
            <a:spLocks noGrp="1"/>
          </p:cNvSpPr>
          <p:nvPr>
            <p:ph type="title"/>
          </p:nvPr>
        </p:nvSpPr>
        <p:spPr/>
        <p:txBody>
          <a:bodyPr>
            <a:normAutofit fontScale="90000"/>
          </a:bodyPr>
          <a:lstStyle/>
          <a:p>
            <a:r>
              <a:rPr lang="en-US" dirty="0"/>
              <a:t>Welcome by </a:t>
            </a:r>
            <a:br>
              <a:rPr lang="en-US" dirty="0"/>
            </a:br>
            <a:r>
              <a:rPr lang="en-US" dirty="0"/>
              <a:t>Fergus Falls </a:t>
            </a:r>
            <a:r>
              <a:rPr lang="en-US" dirty="0">
                <a:latin typeface="+mn-lt"/>
              </a:rPr>
              <a:t>Mayor </a:t>
            </a:r>
            <a:r>
              <a:rPr lang="en-US" dirty="0" err="1">
                <a:effectLst/>
                <a:latin typeface="+mn-lt"/>
                <a:ea typeface="Times New Roman" panose="02020603050405020304" pitchFamily="18" charset="0"/>
              </a:rPr>
              <a:t>Schierer</a:t>
            </a:r>
            <a:endParaRPr lang="en-US" dirty="0">
              <a:latin typeface="+mn-lt"/>
            </a:endParaRPr>
          </a:p>
        </p:txBody>
      </p:sp>
      <p:sp>
        <p:nvSpPr>
          <p:cNvPr id="3" name="Content Placeholder 2">
            <a:extLst>
              <a:ext uri="{FF2B5EF4-FFF2-40B4-BE49-F238E27FC236}">
                <a16:creationId xmlns:a16="http://schemas.microsoft.com/office/drawing/2014/main" id="{F6FE4977-BE71-47D0-A088-2419B1F51241}"/>
              </a:ext>
            </a:extLst>
          </p:cNvPr>
          <p:cNvSpPr>
            <a:spLocks noGrp="1"/>
          </p:cNvSpPr>
          <p:nvPr>
            <p:ph idx="1"/>
          </p:nvPr>
        </p:nvSpPr>
        <p:spPr/>
        <p:txBody>
          <a:bodyPr/>
          <a:lstStyle/>
          <a:p>
            <a:r>
              <a:rPr lang="en-US" dirty="0"/>
              <a:t>Population</a:t>
            </a:r>
          </a:p>
          <a:p>
            <a:r>
              <a:rPr lang="en-US" dirty="0"/>
              <a:t>Impacts</a:t>
            </a:r>
          </a:p>
          <a:p>
            <a:r>
              <a:rPr lang="en-US" dirty="0"/>
              <a:t>City Planning for the Power Plant transition – past, current, anticipated</a:t>
            </a:r>
          </a:p>
          <a:p>
            <a:r>
              <a:rPr lang="en-US" dirty="0"/>
              <a:t>Advice</a:t>
            </a:r>
          </a:p>
        </p:txBody>
      </p:sp>
    </p:spTree>
    <p:extLst>
      <p:ext uri="{BB962C8B-B14F-4D97-AF65-F5344CB8AC3E}">
        <p14:creationId xmlns:p14="http://schemas.microsoft.com/office/powerpoint/2010/main" val="409930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lstStyle/>
          <a:p>
            <a:r>
              <a:rPr lang="en-US" dirty="0"/>
              <a:t>Presentation MGA</a:t>
            </a:r>
          </a:p>
        </p:txBody>
      </p:sp>
      <p:sp>
        <p:nvSpPr>
          <p:cNvPr id="3" name="Content Placeholder 2">
            <a:extLst>
              <a:ext uri="{FF2B5EF4-FFF2-40B4-BE49-F238E27FC236}">
                <a16:creationId xmlns:a16="http://schemas.microsoft.com/office/drawing/2014/main" id="{7921755C-E382-4B07-AE81-9C2EED6A4669}"/>
              </a:ext>
            </a:extLst>
          </p:cNvPr>
          <p:cNvSpPr>
            <a:spLocks noGrp="1"/>
          </p:cNvSpPr>
          <p:nvPr>
            <p:ph idx="1"/>
          </p:nvPr>
        </p:nvSpPr>
        <p:spPr/>
        <p:txBody>
          <a:bodyPr/>
          <a:lstStyle/>
          <a:p>
            <a:pPr marL="0" indent="0" algn="ctr">
              <a:buNone/>
            </a:pPr>
            <a:r>
              <a:rPr lang="en-US" sz="3600" dirty="0"/>
              <a:t>Jesse Heier, Executive Director</a:t>
            </a:r>
          </a:p>
          <a:p>
            <a:pPr marL="0" indent="0" algn="ctr">
              <a:buNone/>
            </a:pPr>
            <a:r>
              <a:rPr lang="en-US" dirty="0"/>
              <a:t>Midwest Governors Association </a:t>
            </a:r>
          </a:p>
        </p:txBody>
      </p:sp>
    </p:spTree>
    <p:extLst>
      <p:ext uri="{BB962C8B-B14F-4D97-AF65-F5344CB8AC3E}">
        <p14:creationId xmlns:p14="http://schemas.microsoft.com/office/powerpoint/2010/main" val="188563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lstStyle/>
          <a:p>
            <a:r>
              <a:rPr lang="en-US" dirty="0"/>
              <a:t>Presentation Xcel Energy</a:t>
            </a:r>
          </a:p>
        </p:txBody>
      </p:sp>
      <p:sp>
        <p:nvSpPr>
          <p:cNvPr id="3" name="Content Placeholder 2">
            <a:extLst>
              <a:ext uri="{FF2B5EF4-FFF2-40B4-BE49-F238E27FC236}">
                <a16:creationId xmlns:a16="http://schemas.microsoft.com/office/drawing/2014/main" id="{7921755C-E382-4B07-AE81-9C2EED6A4669}"/>
              </a:ext>
            </a:extLst>
          </p:cNvPr>
          <p:cNvSpPr>
            <a:spLocks noGrp="1"/>
          </p:cNvSpPr>
          <p:nvPr>
            <p:ph idx="1"/>
          </p:nvPr>
        </p:nvSpPr>
        <p:spPr/>
        <p:txBody>
          <a:bodyPr/>
          <a:lstStyle/>
          <a:p>
            <a:r>
              <a:rPr lang="en-US" dirty="0"/>
              <a:t>Dan Pfeiffer</a:t>
            </a:r>
          </a:p>
        </p:txBody>
      </p:sp>
    </p:spTree>
    <p:extLst>
      <p:ext uri="{BB962C8B-B14F-4D97-AF65-F5344CB8AC3E}">
        <p14:creationId xmlns:p14="http://schemas.microsoft.com/office/powerpoint/2010/main" val="157040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34EC-8D51-4D06-8A4D-FD13E2755D5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8E7E18A-9871-4A19-B5A6-A672B4325032}"/>
              </a:ext>
            </a:extLst>
          </p:cNvPr>
          <p:cNvPicPr>
            <a:picLocks noGrp="1" noChangeAspect="1"/>
          </p:cNvPicPr>
          <p:nvPr>
            <p:ph idx="1"/>
          </p:nvPr>
        </p:nvPicPr>
        <p:blipFill>
          <a:blip r:embed="rId2"/>
          <a:stretch>
            <a:fillRect/>
          </a:stretch>
        </p:blipFill>
        <p:spPr>
          <a:xfrm>
            <a:off x="-1" y="0"/>
            <a:ext cx="12173965" cy="6858000"/>
          </a:xfrm>
          <a:prstGeom prst="rect">
            <a:avLst/>
          </a:prstGeom>
        </p:spPr>
      </p:pic>
    </p:spTree>
    <p:extLst>
      <p:ext uri="{BB962C8B-B14F-4D97-AF65-F5344CB8AC3E}">
        <p14:creationId xmlns:p14="http://schemas.microsoft.com/office/powerpoint/2010/main" val="372926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5EF15-3668-42E1-8A65-50F5567A2AA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A148B68-8D19-4372-ACD2-D747320BBBD6}"/>
              </a:ext>
            </a:extLst>
          </p:cNvPr>
          <p:cNvPicPr>
            <a:picLocks noGrp="1" noChangeAspect="1"/>
          </p:cNvPicPr>
          <p:nvPr>
            <p:ph idx="1"/>
          </p:nvPr>
        </p:nvPicPr>
        <p:blipFill>
          <a:blip r:embed="rId2"/>
          <a:stretch>
            <a:fillRect/>
          </a:stretch>
        </p:blipFill>
        <p:spPr>
          <a:xfrm>
            <a:off x="-1" y="0"/>
            <a:ext cx="12173965" cy="6858000"/>
          </a:xfrm>
          <a:prstGeom prst="rect">
            <a:avLst/>
          </a:prstGeom>
        </p:spPr>
      </p:pic>
    </p:spTree>
    <p:extLst>
      <p:ext uri="{BB962C8B-B14F-4D97-AF65-F5344CB8AC3E}">
        <p14:creationId xmlns:p14="http://schemas.microsoft.com/office/powerpoint/2010/main" val="12729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BA337A-32C3-410B-B574-25244C1E743F}"/>
              </a:ext>
            </a:extLst>
          </p:cNvPr>
          <p:cNvPicPr>
            <a:picLocks noChangeAspect="1"/>
          </p:cNvPicPr>
          <p:nvPr/>
        </p:nvPicPr>
        <p:blipFill>
          <a:blip r:embed="rId2"/>
          <a:stretch>
            <a:fillRect/>
          </a:stretch>
        </p:blipFill>
        <p:spPr>
          <a:xfrm>
            <a:off x="0" y="-2883"/>
            <a:ext cx="12192000" cy="6868160"/>
          </a:xfrm>
          <a:prstGeom prst="rect">
            <a:avLst/>
          </a:prstGeom>
        </p:spPr>
      </p:pic>
      <p:sp>
        <p:nvSpPr>
          <p:cNvPr id="2" name="Title 1">
            <a:extLst>
              <a:ext uri="{FF2B5EF4-FFF2-40B4-BE49-F238E27FC236}">
                <a16:creationId xmlns:a16="http://schemas.microsoft.com/office/drawing/2014/main" id="{3884F24F-E37F-40D6-B9A5-61B894AEB0D6}"/>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290064914"/>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a57a5f20-3900-4b40-be6e-50f5ad6e2206">Communications</Category>
    <Accessibility_x0020_Check_x0020_Done xmlns="a57a5f20-3900-4b40-be6e-50f5ad6e2206">false</Accessibility_x0020_Check_x0020_Done>
    <Passed_x0020_Accessibility_x0020_Check xmlns="a57a5f20-3900-4b40-be6e-50f5ad6e2206">false</Passed_x0020_Accessibility_x0020_Check>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55A820FE3F274A9CD65629578FF791" ma:contentTypeVersion="5" ma:contentTypeDescription="Create a new document." ma:contentTypeScope="" ma:versionID="65ead6e13571453fe823f47468326ee7">
  <xsd:schema xmlns:xsd="http://www.w3.org/2001/XMLSchema" xmlns:xs="http://www.w3.org/2001/XMLSchema" xmlns:p="http://schemas.microsoft.com/office/2006/metadata/properties" xmlns:ns1="http://schemas.microsoft.com/sharepoint/v3" xmlns:ns2="a57a5f20-3900-4b40-be6e-50f5ad6e2206" targetNamespace="http://schemas.microsoft.com/office/2006/metadata/properties" ma:root="true" ma:fieldsID="fcee99dc57bed0d9f8ee40199e976a70" ns1:_="" ns2:_="">
    <xsd:import namespace="http://schemas.microsoft.com/sharepoint/v3"/>
    <xsd:import namespace="a57a5f20-3900-4b40-be6e-50f5ad6e2206"/>
    <xsd:element name="properties">
      <xsd:complexType>
        <xsd:sequence>
          <xsd:element name="documentManagement">
            <xsd:complexType>
              <xsd:all>
                <xsd:element ref="ns2:Category" minOccurs="0"/>
                <xsd:element ref="ns2:Accessibility_x0020_Check_x0020_Done" minOccurs="0"/>
                <xsd:element ref="ns2:Passed_x0020_Accessibility_x0020_Check"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7a5f20-3900-4b40-be6e-50f5ad6e2206"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union memberTypes="dms:Text">
          <xsd:simpleType>
            <xsd:restriction base="dms:Choice">
              <xsd:enumeration value="AFS"/>
              <xsd:enumeration value="Communications"/>
              <xsd:enumeration value="Communications Catalog"/>
              <xsd:enumeration value="Data Practices"/>
              <xsd:enumeration value="HR"/>
              <xsd:enumeration value="HR New Hires"/>
              <xsd:enumeration value="HR Training"/>
              <xsd:enumeration value="ODEO"/>
              <xsd:enumeration value="PPM"/>
            </xsd:restriction>
          </xsd:simpleType>
        </xsd:union>
      </xsd:simpleType>
    </xsd:element>
    <xsd:element name="Accessibility_x0020_Check_x0020_Done" ma:index="3" nillable="true" ma:displayName="Accessibility Check Done" ma:default="1" ma:internalName="Accessibility_x0020_Check_x0020_Done" ma:readOnly="false">
      <xsd:simpleType>
        <xsd:restriction base="dms:Boolean"/>
      </xsd:simpleType>
    </xsd:element>
    <xsd:element name="Passed_x0020_Accessibility_x0020_Check" ma:index="4" nillable="true" ma:displayName="Passed Accessibility Check" ma:default="1" ma:internalName="Passed_x0020_Accessibility_x0020_Check"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a57a5f20-3900-4b40-be6e-50f5ad6e2206"/>
    <ds:schemaRef ds:uri="http://purl.org/dc/dcmitype/"/>
    <ds:schemaRef ds:uri="http://purl.org/dc/elements/1.1/"/>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221A3F3-8EE4-45A5-BAC0-23A963909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7a5f20-3900-4b40-be6e-50f5ad6e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5527</TotalTime>
  <Words>1341</Words>
  <Application>Microsoft Office PowerPoint</Application>
  <PresentationFormat>Widescreen</PresentationFormat>
  <Paragraphs>180</Paragraphs>
  <Slides>30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Minnesota</vt:lpstr>
      <vt:lpstr>Energy Transition Advisory Committee</vt:lpstr>
      <vt:lpstr>Organization</vt:lpstr>
      <vt:lpstr>Agenda</vt:lpstr>
      <vt:lpstr>Welcome by  Fergus Falls Mayor Schierer</vt:lpstr>
      <vt:lpstr>Presentation MGA</vt:lpstr>
      <vt:lpstr>Presentation Xcel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Presentation Revenue</vt:lpstr>
      <vt:lpstr>Presentation DEED</vt:lpstr>
      <vt:lpstr>ETAC June Minutes</vt:lpstr>
      <vt:lpstr> Energy Transition Advisory Committee Purpose</vt:lpstr>
      <vt:lpstr>Task Force Presentations</vt:lpstr>
      <vt:lpstr>Community Engagement Task Force</vt:lpstr>
      <vt:lpstr>Economic Diversification Task Force</vt:lpstr>
      <vt:lpstr>Re-Use of Assets Task Force</vt:lpstr>
      <vt:lpstr>Tax Base/Financial Assistance Task Force</vt:lpstr>
      <vt:lpstr>Workforce Task Force</vt:lpstr>
      <vt:lpstr>Executive Committee Report</vt:lpstr>
      <vt:lpstr>Old Business/Discussion</vt:lpstr>
      <vt:lpstr>Public Comment</vt:lpstr>
      <vt:lpstr>Next Meeting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DEED PPT Template with Talking Points</dc:title>
  <dc:creator>Winge, Laura (DEED)</dc:creator>
  <cp:lastModifiedBy>Vita, Carla K (DEED)</cp:lastModifiedBy>
  <cp:revision>230</cp:revision>
  <cp:lastPrinted>2022-06-22T19:32:25Z</cp:lastPrinted>
  <dcterms:created xsi:type="dcterms:W3CDTF">2020-03-02T23:54:01Z</dcterms:created>
  <dcterms:modified xsi:type="dcterms:W3CDTF">2022-07-22T20:31:07Z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0x010100AD55A820FE3F274A9CD65629578FF791</vt:lpwstr>
  </property>
</Properties>
</file>