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26"/>
  </p:notesMasterIdLst>
  <p:handoutMasterIdLst>
    <p:handoutMasterId r:id="rId27"/>
  </p:handoutMasterIdLst>
  <p:sldIdLst>
    <p:sldId id="264" r:id="rId5"/>
    <p:sldId id="275" r:id="rId6"/>
    <p:sldId id="267" r:id="rId7"/>
    <p:sldId id="274" r:id="rId8"/>
    <p:sldId id="284" r:id="rId9"/>
    <p:sldId id="282" r:id="rId10"/>
    <p:sldId id="283" r:id="rId11"/>
    <p:sldId id="271" r:id="rId12"/>
    <p:sldId id="276" r:id="rId13"/>
    <p:sldId id="277" r:id="rId14"/>
    <p:sldId id="288" r:id="rId15"/>
    <p:sldId id="286" r:id="rId16"/>
    <p:sldId id="272" r:id="rId17"/>
    <p:sldId id="270" r:id="rId18"/>
    <p:sldId id="289" r:id="rId19"/>
    <p:sldId id="281" r:id="rId20"/>
    <p:sldId id="273" r:id="rId21"/>
    <p:sldId id="278" r:id="rId22"/>
    <p:sldId id="279" r:id="rId23"/>
    <p:sldId id="285" r:id="rId24"/>
    <p:sldId id="268" r:id="rId2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000000"/>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8" autoAdjust="0"/>
    <p:restoredTop sz="74014" autoAdjust="0"/>
  </p:normalViewPr>
  <p:slideViewPr>
    <p:cSldViewPr snapToGrid="0">
      <p:cViewPr varScale="1">
        <p:scale>
          <a:sx n="63" d="100"/>
          <a:sy n="63" d="100"/>
        </p:scale>
        <p:origin x="1934"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F2A04DE5-F1A9-4D45-BF54-BEFDBA739CA2}" type="datetimeFigureOut">
              <a:rPr lang="en-US" smtClean="0">
                <a:latin typeface="NeueHaasGroteskText Std" panose="020B0504020202020204" pitchFamily="34" charset="0"/>
              </a:rPr>
              <a:t>3/2/2020</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atin typeface="NeueHaasGroteskText Std" panose="020B0504020202020204" pitchFamily="34" charset="0"/>
              </a:defRPr>
            </a:lvl1pPr>
          </a:lstStyle>
          <a:p>
            <a:fld id="{A50CD39D-89B0-4C68-805A-35C75A7C20C8}" type="datetimeFigureOut">
              <a:rPr lang="en-US" smtClean="0"/>
              <a:pPr/>
              <a:t>3/2/2020</a:t>
            </a:fld>
            <a:endParaRPr lang="en-US" dirty="0"/>
          </a:p>
        </p:txBody>
      </p:sp>
      <p:sp>
        <p:nvSpPr>
          <p:cNvPr id="4" name="Slide Image Placeholder 3"/>
          <p:cNvSpPr>
            <a:spLocks noGrp="1" noRot="1" noChangeAspect="1"/>
          </p:cNvSpPr>
          <p:nvPr>
            <p:ph type="sldImg" idx="2"/>
          </p:nvPr>
        </p:nvSpPr>
        <p:spPr>
          <a:xfrm>
            <a:off x="1398588" y="1154113"/>
            <a:ext cx="4152900" cy="3116262"/>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4113"/>
            <a:ext cx="4152900" cy="3116262"/>
          </a:xfrm>
        </p:spPr>
      </p:sp>
      <p:sp>
        <p:nvSpPr>
          <p:cNvPr id="3" name="Notes Placeholder 2"/>
          <p:cNvSpPr>
            <a:spLocks noGrp="1"/>
          </p:cNvSpPr>
          <p:nvPr>
            <p:ph type="body" idx="1"/>
          </p:nvPr>
        </p:nvSpPr>
        <p:spPr/>
        <p:txBody>
          <a:bodyPr/>
          <a:lstStyle/>
          <a:p>
            <a:pPr defTabSz="907633">
              <a:defRPr/>
            </a:pP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29483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4113"/>
            <a:ext cx="4152900"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3050101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4113"/>
            <a:ext cx="4152900"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289317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449250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2255901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1959752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570512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4271968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4113"/>
            <a:ext cx="4152900" cy="3116262"/>
          </a:xfrm>
        </p:spPr>
      </p:sp>
      <p:sp>
        <p:nvSpPr>
          <p:cNvPr id="3" name="Notes Placeholder 2"/>
          <p:cNvSpPr>
            <a:spLocks noGrp="1"/>
          </p:cNvSpPr>
          <p:nvPr>
            <p:ph type="body" idx="1"/>
          </p:nvPr>
        </p:nvSpPr>
        <p:spPr/>
        <p:txBody>
          <a:bodyPr/>
          <a:lstStyle/>
          <a:p>
            <a:pPr defTabSz="907633">
              <a:defRPr/>
            </a:pP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15402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3552255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3169978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123076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141049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3916648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664994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endParaRPr lang="en-US"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3180292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113304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104194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4113"/>
            <a:ext cx="4152900"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301160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7"/>
            <a:ext cx="9144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a:t>Click to enter the slideshow title</a:t>
            </a:r>
          </a:p>
        </p:txBody>
      </p:sp>
      <p:sp>
        <p:nvSpPr>
          <p:cNvPr id="3" name="Rectangle 2"/>
          <p:cNvSpPr/>
          <p:nvPr userDrawn="1"/>
        </p:nvSpPr>
        <p:spPr bwMode="auto">
          <a:xfrm>
            <a:off x="0" y="5387789"/>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bwMode="black">
          <a:xfrm>
            <a:off x="2101852" y="5644884"/>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t>3/2/2020</a:t>
            </a:fld>
            <a:endParaRPr lang="en-US" dirty="0"/>
          </a:p>
        </p:txBody>
      </p:sp>
      <p:sp>
        <p:nvSpPr>
          <p:cNvPr id="9" name="Footer Placeholder 4"/>
          <p:cNvSpPr>
            <a:spLocks noGrp="1"/>
          </p:cNvSpPr>
          <p:nvPr>
            <p:ph type="ftr" sz="quarter" idx="3"/>
          </p:nvPr>
        </p:nvSpPr>
        <p:spPr bwMode="black">
          <a:xfrm>
            <a:off x="2476634" y="6356352"/>
            <a:ext cx="4190735" cy="365125"/>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9144000" cy="1219198"/>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9144000" cy="5638802"/>
          </a:xfrm>
        </p:spPr>
        <p:txBody>
          <a:bodyPr/>
          <a:lstStyle/>
          <a:p>
            <a:r>
              <a:rPr lang="en-US" dirty="0"/>
              <a:t>Click Icon to add picture</a:t>
            </a:r>
          </a:p>
        </p:txBody>
      </p:sp>
      <p:sp>
        <p:nvSpPr>
          <p:cNvPr id="10" name="Content Placeholder 2"/>
          <p:cNvSpPr>
            <a:spLocks noGrp="1"/>
          </p:cNvSpPr>
          <p:nvPr>
            <p:ph idx="1"/>
          </p:nvPr>
        </p:nvSpPr>
        <p:spPr bwMode="auto">
          <a:xfrm>
            <a:off x="0" y="2609242"/>
            <a:ext cx="4262718" cy="2858714"/>
          </a:xfrm>
          <a:solidFill>
            <a:schemeClr val="tx1">
              <a:alpha val="88000"/>
            </a:schemeClr>
          </a:solidFill>
        </p:spPr>
        <p:txBody>
          <a:bodyPr rIns="274320" anchor="ctr"/>
          <a:lstStyle>
            <a:lvl1pPr marL="514350" indent="-171450">
              <a:lnSpc>
                <a:spcPct val="100000"/>
              </a:lnSpc>
              <a:spcBef>
                <a:spcPts val="0"/>
              </a:spcBef>
              <a:buClr>
                <a:schemeClr val="accent2"/>
              </a:buClr>
              <a:defRPr sz="1875">
                <a:solidFill>
                  <a:schemeClr val="bg1"/>
                </a:solidFill>
              </a:defRPr>
            </a:lvl1pPr>
            <a:lvl2pPr marL="857250" indent="-171450">
              <a:lnSpc>
                <a:spcPct val="100000"/>
              </a:lnSpc>
              <a:buClr>
                <a:schemeClr val="accent2"/>
              </a:buClr>
              <a:defRPr sz="1575">
                <a:solidFill>
                  <a:schemeClr val="bg1"/>
                </a:solidFill>
              </a:defRPr>
            </a:lvl2pPr>
            <a:lvl3pPr marL="1200150" indent="-171450">
              <a:lnSpc>
                <a:spcPct val="100000"/>
              </a:lnSpc>
              <a:buClr>
                <a:schemeClr val="accent2"/>
              </a:buClr>
              <a:defRPr sz="1275">
                <a:solidFill>
                  <a:schemeClr val="bg1"/>
                </a:solidFill>
              </a:defRPr>
            </a:lvl3pPr>
            <a:lvl4pPr marL="1543050" indent="-171450">
              <a:lnSpc>
                <a:spcPct val="100000"/>
              </a:lnSpc>
              <a:buClr>
                <a:schemeClr val="accent2"/>
              </a:buClr>
              <a:defRPr sz="1275">
                <a:solidFill>
                  <a:schemeClr val="bg1"/>
                </a:solidFill>
              </a:defRPr>
            </a:lvl4pPr>
            <a:lvl5pPr marL="1885950" indent="-171450">
              <a:lnSpc>
                <a:spcPct val="100000"/>
              </a:lnSpc>
              <a:buClr>
                <a:schemeClr val="accent2"/>
              </a:buClr>
              <a:defRPr sz="1275">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9144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bwMode="auto">
          <a:xfrm>
            <a:off x="0" y="2609242"/>
            <a:ext cx="4262718" cy="2858714"/>
          </a:xfrm>
          <a:solidFill>
            <a:schemeClr val="tx1">
              <a:alpha val="88000"/>
            </a:schemeClr>
          </a:solidFill>
        </p:spPr>
        <p:txBody>
          <a:bodyPr rIns="274320" anchor="ctr"/>
          <a:lstStyle>
            <a:lvl1pPr marL="514350" indent="-171450">
              <a:lnSpc>
                <a:spcPct val="100000"/>
              </a:lnSpc>
              <a:spcBef>
                <a:spcPts val="0"/>
              </a:spcBef>
              <a:buClr>
                <a:schemeClr val="accent2"/>
              </a:buClr>
              <a:defRPr>
                <a:solidFill>
                  <a:schemeClr val="bg1"/>
                </a:solidFill>
              </a:defRPr>
            </a:lvl1pPr>
            <a:lvl2pPr marL="857250" indent="-171450">
              <a:lnSpc>
                <a:spcPct val="100000"/>
              </a:lnSpc>
              <a:buClr>
                <a:schemeClr val="accent2"/>
              </a:buClr>
              <a:defRPr>
                <a:solidFill>
                  <a:schemeClr val="bg1"/>
                </a:solidFill>
              </a:defRPr>
            </a:lvl2pPr>
            <a:lvl3pPr marL="1200150" indent="-171450">
              <a:lnSpc>
                <a:spcPct val="100000"/>
              </a:lnSpc>
              <a:buClr>
                <a:schemeClr val="accent2"/>
              </a:buClr>
              <a:defRPr>
                <a:solidFill>
                  <a:schemeClr val="bg1"/>
                </a:solidFill>
              </a:defRPr>
            </a:lvl3pPr>
            <a:lvl4pPr marL="1543050" indent="-171450">
              <a:lnSpc>
                <a:spcPct val="100000"/>
              </a:lnSpc>
              <a:buClr>
                <a:schemeClr val="accent2"/>
              </a:buClr>
              <a:defRPr>
                <a:solidFill>
                  <a:schemeClr val="bg1"/>
                </a:solidFill>
              </a:defRPr>
            </a:lvl4pPr>
            <a:lvl5pPr marL="1885950" indent="-17145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black">
          <a:xfrm>
            <a:off x="628651" y="6356353"/>
            <a:ext cx="1018943" cy="365125"/>
          </a:xfrm>
        </p:spPr>
        <p:txBody>
          <a:bodyPr/>
          <a:lstStyle/>
          <a:p>
            <a:fld id="{66C283A4-7960-4BFD-B3A5-A2CC5BB2A473}" type="datetime1">
              <a:rPr lang="en-US" smtClean="0"/>
              <a:t>3/2/2020</a:t>
            </a:fld>
            <a:endParaRPr lang="en-US" dirty="0"/>
          </a:p>
        </p:txBody>
      </p:sp>
      <p:sp>
        <p:nvSpPr>
          <p:cNvPr id="7" name="Footer Placeholder 4"/>
          <p:cNvSpPr>
            <a:spLocks noGrp="1"/>
          </p:cNvSpPr>
          <p:nvPr>
            <p:ph type="ftr" sz="quarter" idx="3"/>
          </p:nvPr>
        </p:nvSpPr>
        <p:spPr bwMode="black">
          <a:xfrm>
            <a:off x="2476634" y="6356352"/>
            <a:ext cx="4190735" cy="365125"/>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black">
          <a:xfrm>
            <a:off x="7418350" y="6356353"/>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white">
          <a:xfrm>
            <a:off x="628651" y="6356353"/>
            <a:ext cx="1018943" cy="365125"/>
          </a:xfrm>
        </p:spPr>
        <p:txBody>
          <a:bodyPr/>
          <a:lstStyle>
            <a:lvl1pPr>
              <a:defRPr>
                <a:solidFill>
                  <a:schemeClr val="bg1"/>
                </a:solidFill>
              </a:defRPr>
            </a:lvl1pPr>
          </a:lstStyle>
          <a:p>
            <a:fld id="{F4B91AA0-3BA7-4036-A3DA-317C6C4FFA29}" type="datetime1">
              <a:rPr lang="en-US" smtClean="0"/>
              <a:t>3/2/2020</a:t>
            </a:fld>
            <a:endParaRPr lang="en-US" dirty="0"/>
          </a:p>
        </p:txBody>
      </p:sp>
      <p:sp>
        <p:nvSpPr>
          <p:cNvPr id="7" name="Footer Placeholder 4"/>
          <p:cNvSpPr>
            <a:spLocks noGrp="1"/>
          </p:cNvSpPr>
          <p:nvPr>
            <p:ph type="ftr" sz="quarter" idx="3"/>
          </p:nvPr>
        </p:nvSpPr>
        <p:spPr bwMode="white">
          <a:xfrm>
            <a:off x="2476634" y="6356352"/>
            <a:ext cx="4190735" cy="365125"/>
          </a:xfrm>
          <a:prstGeom prst="rect">
            <a:avLst/>
          </a:prstGeom>
        </p:spPr>
        <p:txBody>
          <a:bodyPr anchor="ctr"/>
          <a:lstStyle>
            <a:lvl1pPr algn="ctr">
              <a:defRPr sz="9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white">
          <a:xfrm>
            <a:off x="628651" y="6356353"/>
            <a:ext cx="1018943" cy="365125"/>
          </a:xfrm>
        </p:spPr>
        <p:txBody>
          <a:bodyPr/>
          <a:lstStyle>
            <a:lvl1pPr>
              <a:defRPr>
                <a:solidFill>
                  <a:schemeClr val="bg1"/>
                </a:solidFill>
              </a:defRPr>
            </a:lvl1pPr>
          </a:lstStyle>
          <a:p>
            <a:fld id="{F4B91AA0-3BA7-4036-A3DA-317C6C4FFA29}" type="datetime1">
              <a:rPr lang="en-US" smtClean="0"/>
              <a:t>3/2/2020</a:t>
            </a:fld>
            <a:endParaRPr lang="en-US" dirty="0"/>
          </a:p>
        </p:txBody>
      </p:sp>
      <p:sp>
        <p:nvSpPr>
          <p:cNvPr id="7" name="Footer Placeholder 4"/>
          <p:cNvSpPr>
            <a:spLocks noGrp="1"/>
          </p:cNvSpPr>
          <p:nvPr>
            <p:ph type="ftr" sz="quarter" idx="3"/>
          </p:nvPr>
        </p:nvSpPr>
        <p:spPr bwMode="white">
          <a:xfrm>
            <a:off x="2476634" y="6356352"/>
            <a:ext cx="4190735" cy="365125"/>
          </a:xfrm>
          <a:prstGeom prst="rect">
            <a:avLst/>
          </a:prstGeom>
        </p:spPr>
        <p:txBody>
          <a:bodyPr anchor="ctr"/>
          <a:lstStyle>
            <a:lvl1pPr algn="ctr">
              <a:defRPr sz="9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bwMode="black">
          <a:xfrm>
            <a:off x="628651" y="6356353"/>
            <a:ext cx="1018943" cy="365125"/>
          </a:xfrm>
          <a:prstGeom prst="rect">
            <a:avLst/>
          </a:prstGeom>
        </p:spPr>
        <p:txBody>
          <a:bodyPr vert="horz" lIns="91440" tIns="45720" rIns="91440" bIns="45720" rtlCol="0" anchor="ctr"/>
          <a:lstStyle>
            <a:lvl1pPr algn="l">
              <a:defRPr sz="900">
                <a:solidFill>
                  <a:schemeClr val="tx2"/>
                </a:solidFill>
              </a:defRPr>
            </a:lvl1pPr>
          </a:lstStyle>
          <a:p>
            <a:fld id="{4868D85E-9AAE-43DE-B77A-6CCC9C16CBEC}" type="datetime1">
              <a:rPr lang="en-US" smtClean="0"/>
              <a:t>3/2/2020</a:t>
            </a:fld>
            <a:endParaRPr lang="en-US" dirty="0"/>
          </a:p>
        </p:txBody>
      </p:sp>
      <p:sp>
        <p:nvSpPr>
          <p:cNvPr id="11" name="Footer Placeholder 4"/>
          <p:cNvSpPr>
            <a:spLocks noGrp="1"/>
          </p:cNvSpPr>
          <p:nvPr>
            <p:ph type="ftr" sz="quarter" idx="3"/>
          </p:nvPr>
        </p:nvSpPr>
        <p:spPr bwMode="black">
          <a:xfrm>
            <a:off x="2476634" y="6356352"/>
            <a:ext cx="4190735" cy="365125"/>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0" name="Slide Number Placeholder 5"/>
          <p:cNvSpPr>
            <a:spLocks noGrp="1"/>
          </p:cNvSpPr>
          <p:nvPr>
            <p:ph type="sldNum" sz="quarter" idx="4"/>
          </p:nvPr>
        </p:nvSpPr>
        <p:spPr bwMode="black">
          <a:xfrm>
            <a:off x="7418350" y="6356353"/>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1" name="Content Placeholder 4"/>
          <p:cNvSpPr>
            <a:spLocks noGrp="1"/>
          </p:cNvSpPr>
          <p:nvPr>
            <p:ph sz="quarter" idx="10"/>
          </p:nvPr>
        </p:nvSpPr>
        <p:spPr bwMode="white">
          <a:xfrm>
            <a:off x="628651"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bwMode="gray">
          <a:xfrm>
            <a:off x="5740174" y="1364826"/>
            <a:ext cx="3403826"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628651" y="6356353"/>
            <a:ext cx="1018943" cy="365125"/>
          </a:xfrm>
        </p:spPr>
        <p:txBody>
          <a:bodyPr/>
          <a:lstStyle>
            <a:lvl1pPr>
              <a:defRPr>
                <a:solidFill>
                  <a:schemeClr val="bg1"/>
                </a:solidFill>
              </a:defRPr>
            </a:lvl1pPr>
          </a:lstStyle>
          <a:p>
            <a:fld id="{F4B91AA0-3BA7-4036-A3DA-317C6C4FFA29}" type="datetime1">
              <a:rPr lang="en-US" smtClean="0"/>
              <a:t>3/2/2020</a:t>
            </a:fld>
            <a:endParaRPr lang="en-US" dirty="0"/>
          </a:p>
        </p:txBody>
      </p:sp>
      <p:sp>
        <p:nvSpPr>
          <p:cNvPr id="7" name="Footer Placeholder 4"/>
          <p:cNvSpPr>
            <a:spLocks noGrp="1"/>
          </p:cNvSpPr>
          <p:nvPr>
            <p:ph type="ftr" sz="quarter" idx="3"/>
          </p:nvPr>
        </p:nvSpPr>
        <p:spPr bwMode="white">
          <a:xfrm>
            <a:off x="2476634" y="6356352"/>
            <a:ext cx="4190735" cy="365125"/>
          </a:xfrm>
          <a:prstGeom prst="rect">
            <a:avLst/>
          </a:prstGeom>
        </p:spPr>
        <p:txBody>
          <a:bodyPr anchor="ctr"/>
          <a:lstStyle>
            <a:lvl1pPr algn="ctr">
              <a:defRPr sz="9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0" name="Content Placeholder 4"/>
          <p:cNvSpPr>
            <a:spLocks noGrp="1"/>
          </p:cNvSpPr>
          <p:nvPr>
            <p:ph sz="quarter" idx="10"/>
          </p:nvPr>
        </p:nvSpPr>
        <p:spPr bwMode="white">
          <a:xfrm>
            <a:off x="628651"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bwMode="gray">
          <a:xfrm>
            <a:off x="5740174" y="1364826"/>
            <a:ext cx="3403826"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628651" y="6356353"/>
            <a:ext cx="1018943" cy="365125"/>
          </a:xfrm>
        </p:spPr>
        <p:txBody>
          <a:bodyPr/>
          <a:lstStyle>
            <a:lvl1pPr>
              <a:defRPr>
                <a:solidFill>
                  <a:schemeClr val="bg1"/>
                </a:solidFill>
              </a:defRPr>
            </a:lvl1pPr>
          </a:lstStyle>
          <a:p>
            <a:fld id="{F4B91AA0-3BA7-4036-A3DA-317C6C4FFA29}" type="datetime1">
              <a:rPr lang="en-US" smtClean="0"/>
              <a:t>3/2/2020</a:t>
            </a:fld>
            <a:endParaRPr lang="en-US" dirty="0"/>
          </a:p>
        </p:txBody>
      </p:sp>
      <p:sp>
        <p:nvSpPr>
          <p:cNvPr id="7" name="Footer Placeholder 4"/>
          <p:cNvSpPr>
            <a:spLocks noGrp="1"/>
          </p:cNvSpPr>
          <p:nvPr>
            <p:ph type="ftr" sz="quarter" idx="3"/>
          </p:nvPr>
        </p:nvSpPr>
        <p:spPr bwMode="white">
          <a:xfrm>
            <a:off x="2476634" y="6356352"/>
            <a:ext cx="4190735" cy="365125"/>
          </a:xfrm>
          <a:prstGeom prst="rect">
            <a:avLst/>
          </a:prstGeom>
        </p:spPr>
        <p:txBody>
          <a:bodyPr anchor="ctr"/>
          <a:lstStyle>
            <a:lvl1pPr algn="ctr">
              <a:defRPr sz="9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7" name="Content Placeholder 4"/>
          <p:cNvSpPr>
            <a:spLocks noGrp="1"/>
          </p:cNvSpPr>
          <p:nvPr>
            <p:ph sz="quarter" idx="10"/>
          </p:nvPr>
        </p:nvSpPr>
        <p:spPr bwMode="black">
          <a:xfrm>
            <a:off x="628651" y="1366346"/>
            <a:ext cx="4676215"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bwMode="gray">
          <a:xfrm>
            <a:off x="5740174" y="1364826"/>
            <a:ext cx="3403826"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bwMode="black">
          <a:xfrm>
            <a:off x="628651" y="6356353"/>
            <a:ext cx="1018943" cy="365125"/>
          </a:xfrm>
          <a:prstGeom prst="rect">
            <a:avLst/>
          </a:prstGeom>
        </p:spPr>
        <p:txBody>
          <a:bodyPr vert="horz" lIns="91440" tIns="45720" rIns="91440" bIns="45720" rtlCol="0" anchor="ctr"/>
          <a:lstStyle>
            <a:lvl1pPr algn="l">
              <a:defRPr sz="900">
                <a:solidFill>
                  <a:schemeClr val="tx2"/>
                </a:solidFill>
              </a:defRPr>
            </a:lvl1pPr>
          </a:lstStyle>
          <a:p>
            <a:fld id="{4868D85E-9AAE-43DE-B77A-6CCC9C16CBEC}" type="datetime1">
              <a:rPr lang="en-US" smtClean="0"/>
              <a:t>3/2/2020</a:t>
            </a:fld>
            <a:endParaRPr lang="en-US" dirty="0"/>
          </a:p>
        </p:txBody>
      </p:sp>
      <p:sp>
        <p:nvSpPr>
          <p:cNvPr id="11" name="Footer Placeholder 4"/>
          <p:cNvSpPr>
            <a:spLocks noGrp="1"/>
          </p:cNvSpPr>
          <p:nvPr>
            <p:ph type="ftr" sz="quarter" idx="3"/>
          </p:nvPr>
        </p:nvSpPr>
        <p:spPr bwMode="black">
          <a:xfrm>
            <a:off x="2476634" y="6356352"/>
            <a:ext cx="4190735" cy="365125"/>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0" name="Slide Number Placeholder 5"/>
          <p:cNvSpPr>
            <a:spLocks noGrp="1"/>
          </p:cNvSpPr>
          <p:nvPr>
            <p:ph type="sldNum" sz="quarter" idx="4"/>
          </p:nvPr>
        </p:nvSpPr>
        <p:spPr bwMode="black">
          <a:xfrm>
            <a:off x="7418350" y="6356353"/>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9144000" cy="1216022"/>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17" name="Rectangle 16"/>
          <p:cNvSpPr/>
          <p:nvPr userDrawn="1"/>
        </p:nvSpPr>
        <p:spPr bwMode="auto">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icture Placeholder 2"/>
          <p:cNvSpPr>
            <a:spLocks noGrp="1"/>
          </p:cNvSpPr>
          <p:nvPr>
            <p:ph type="pic" sz="quarter" idx="13" hasCustomPrompt="1"/>
          </p:nvPr>
        </p:nvSpPr>
        <p:spPr bwMode="gray">
          <a:xfrm>
            <a:off x="604749" y="1981899"/>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bwMode="black">
          <a:xfrm>
            <a:off x="436290"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2734633"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bwMode="black">
          <a:xfrm>
            <a:off x="2566173"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4864516"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bwMode="black">
          <a:xfrm>
            <a:off x="4696056"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bwMode="gray">
          <a:xfrm>
            <a:off x="6994399"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bwMode="black">
          <a:xfrm>
            <a:off x="6825939" y="4341161"/>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bwMode="black"/>
        <p:txBody>
          <a:bodyPr/>
          <a:lstStyle/>
          <a:p>
            <a:fld id="{936DB2D6-5DF4-4264-A4A1-7D3EAF38D255}" type="datetime1">
              <a:rPr lang="en-US" smtClean="0"/>
              <a:t>3/2/2020</a:t>
            </a:fld>
            <a:endParaRPr lang="en-US" dirty="0"/>
          </a:p>
        </p:txBody>
      </p:sp>
      <p:sp>
        <p:nvSpPr>
          <p:cNvPr id="19" name="Footer Placeholder 4"/>
          <p:cNvSpPr>
            <a:spLocks noGrp="1"/>
          </p:cNvSpPr>
          <p:nvPr>
            <p:ph type="ftr" sz="quarter" idx="3"/>
          </p:nvPr>
        </p:nvSpPr>
        <p:spPr bwMode="black">
          <a:xfrm>
            <a:off x="2476634" y="6356352"/>
            <a:ext cx="4190735" cy="365125"/>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7"/>
            <a:ext cx="9144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userDrawn="1"/>
        </p:nvSpPr>
        <p:spPr bwMode="auto">
          <a:xfrm>
            <a:off x="0" y="5387789"/>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bwMode="black">
          <a:xfrm>
            <a:off x="2101852" y="5644884"/>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t>3/2/2020</a:t>
            </a:fld>
            <a:endParaRPr lang="en-US" dirty="0"/>
          </a:p>
        </p:txBody>
      </p:sp>
      <p:sp>
        <p:nvSpPr>
          <p:cNvPr id="9" name="Footer Placeholder 4"/>
          <p:cNvSpPr>
            <a:spLocks noGrp="1"/>
          </p:cNvSpPr>
          <p:nvPr>
            <p:ph type="ftr" sz="quarter" idx="3"/>
          </p:nvPr>
        </p:nvSpPr>
        <p:spPr bwMode="black">
          <a:xfrm>
            <a:off x="2476634" y="6356352"/>
            <a:ext cx="4190735" cy="365125"/>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1" name="Picture 10"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336174" y="1159173"/>
            <a:ext cx="4471655" cy="1985414"/>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9144000" cy="1216022"/>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17" name="Rectangle 16"/>
          <p:cNvSpPr/>
          <p:nvPr userDrawn="1"/>
        </p:nvSpPr>
        <p:spPr bwMode="auto">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icture Placeholder 2"/>
          <p:cNvSpPr>
            <a:spLocks noGrp="1"/>
          </p:cNvSpPr>
          <p:nvPr>
            <p:ph type="pic" sz="quarter" idx="13" hasCustomPrompt="1"/>
          </p:nvPr>
        </p:nvSpPr>
        <p:spPr bwMode="gray">
          <a:xfrm>
            <a:off x="1179611" y="1964392"/>
            <a:ext cx="1749143" cy="2332190"/>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bwMode="black">
          <a:xfrm>
            <a:off x="1101920"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3618406"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bwMode="black">
          <a:xfrm>
            <a:off x="3534177"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6050663"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bwMode="black">
          <a:xfrm>
            <a:off x="5966435"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bwMode="black"/>
        <p:txBody>
          <a:bodyPr/>
          <a:lstStyle/>
          <a:p>
            <a:fld id="{936DB2D6-5DF4-4264-A4A1-7D3EAF38D255}" type="datetime1">
              <a:rPr lang="en-US" smtClean="0"/>
              <a:t>3/2/2020</a:t>
            </a:fld>
            <a:endParaRPr lang="en-US" dirty="0"/>
          </a:p>
        </p:txBody>
      </p:sp>
      <p:sp>
        <p:nvSpPr>
          <p:cNvPr id="19" name="Footer Placeholder 4"/>
          <p:cNvSpPr>
            <a:spLocks noGrp="1"/>
          </p:cNvSpPr>
          <p:nvPr>
            <p:ph type="ftr" sz="quarter" idx="3"/>
          </p:nvPr>
        </p:nvSpPr>
        <p:spPr bwMode="black">
          <a:xfrm>
            <a:off x="2476634" y="6356352"/>
            <a:ext cx="4190735" cy="365125"/>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9144000" cy="1216025"/>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bwMode="gray">
          <a:xfrm>
            <a:off x="604749" y="1981899"/>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bwMode="black">
          <a:xfrm>
            <a:off x="436290" y="4345149"/>
            <a:ext cx="1906858" cy="1623853"/>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bwMode="gray">
          <a:xfrm>
            <a:off x="2734633"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bwMode="black">
          <a:xfrm>
            <a:off x="2566173"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bwMode="gray">
          <a:xfrm>
            <a:off x="4864516"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bwMode="black">
          <a:xfrm>
            <a:off x="4696056"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bwMode="gray">
          <a:xfrm>
            <a:off x="6994399"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bwMode="black">
          <a:xfrm>
            <a:off x="6825939" y="4341161"/>
            <a:ext cx="1906858" cy="1627838"/>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9" name="Rectangle 18"/>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bwMode="black"/>
        <p:txBody>
          <a:bodyPr/>
          <a:lstStyle/>
          <a:p>
            <a:fld id="{4B4EEDC6-36CA-4209-B482-2ED76AA0BF08}" type="datetime1">
              <a:rPr lang="en-US" smtClean="0"/>
              <a:t>3/2/2020</a:t>
            </a:fld>
            <a:endParaRPr lang="en-US" dirty="0"/>
          </a:p>
        </p:txBody>
      </p:sp>
      <p:sp>
        <p:nvSpPr>
          <p:cNvPr id="20" name="Footer Placeholder 4"/>
          <p:cNvSpPr>
            <a:spLocks noGrp="1"/>
          </p:cNvSpPr>
          <p:nvPr>
            <p:ph type="ftr" sz="quarter" idx="3"/>
          </p:nvPr>
        </p:nvSpPr>
        <p:spPr bwMode="black">
          <a:xfrm>
            <a:off x="2476634" y="6356352"/>
            <a:ext cx="4190735" cy="365125"/>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9144000" cy="1216023"/>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17" name="Rectangle 16"/>
          <p:cNvSpPr/>
          <p:nvPr userDrawn="1"/>
        </p:nvSpPr>
        <p:spPr bwMode="auto">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icture Placeholder 2"/>
          <p:cNvSpPr>
            <a:spLocks noGrp="1"/>
          </p:cNvSpPr>
          <p:nvPr>
            <p:ph type="pic" sz="quarter" idx="13" hasCustomPrompt="1"/>
          </p:nvPr>
        </p:nvSpPr>
        <p:spPr bwMode="gray">
          <a:xfrm>
            <a:off x="604750" y="1674774"/>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bwMode="black">
          <a:xfrm>
            <a:off x="2157413" y="1674775"/>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3" name="Picture Placeholder 2"/>
          <p:cNvSpPr>
            <a:spLocks noGrp="1"/>
          </p:cNvSpPr>
          <p:nvPr>
            <p:ph type="pic" sz="quarter" idx="14" hasCustomPrompt="1"/>
          </p:nvPr>
        </p:nvSpPr>
        <p:spPr bwMode="gray">
          <a:xfrm>
            <a:off x="604750" y="3939364"/>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4" name="Text Placeholder 3"/>
          <p:cNvSpPr>
            <a:spLocks noGrp="1"/>
          </p:cNvSpPr>
          <p:nvPr>
            <p:ph type="body" sz="quarter" idx="15"/>
          </p:nvPr>
        </p:nvSpPr>
        <p:spPr bwMode="black">
          <a:xfrm>
            <a:off x="2157413" y="3939364"/>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5" name="Picture Placeholder 2"/>
          <p:cNvSpPr>
            <a:spLocks noGrp="1"/>
          </p:cNvSpPr>
          <p:nvPr>
            <p:ph type="pic" sz="quarter" idx="17" hasCustomPrompt="1"/>
          </p:nvPr>
        </p:nvSpPr>
        <p:spPr bwMode="gray">
          <a:xfrm>
            <a:off x="4649855" y="1674774"/>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bwMode="black">
          <a:xfrm>
            <a:off x="6202517" y="1674775"/>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7" name="Picture Placeholder 2"/>
          <p:cNvSpPr>
            <a:spLocks noGrp="1"/>
          </p:cNvSpPr>
          <p:nvPr>
            <p:ph type="pic" sz="quarter" idx="19" hasCustomPrompt="1"/>
          </p:nvPr>
        </p:nvSpPr>
        <p:spPr bwMode="gray">
          <a:xfrm>
            <a:off x="4649855" y="3939364"/>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8" name="Text Placeholder 3"/>
          <p:cNvSpPr>
            <a:spLocks noGrp="1"/>
          </p:cNvSpPr>
          <p:nvPr>
            <p:ph type="body" sz="quarter" idx="20"/>
          </p:nvPr>
        </p:nvSpPr>
        <p:spPr bwMode="black">
          <a:xfrm>
            <a:off x="6202517" y="3939363"/>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Rectangle 15"/>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bwMode="black"/>
        <p:txBody>
          <a:bodyPr/>
          <a:lstStyle/>
          <a:p>
            <a:fld id="{8DC79626-CE5A-4834-975C-E7305BA2E281}" type="datetime1">
              <a:rPr lang="en-US" smtClean="0"/>
              <a:t>3/2/2020</a:t>
            </a:fld>
            <a:endParaRPr lang="en-US" dirty="0"/>
          </a:p>
        </p:txBody>
      </p:sp>
      <p:sp>
        <p:nvSpPr>
          <p:cNvPr id="29" name="Footer Placeholder 4"/>
          <p:cNvSpPr>
            <a:spLocks noGrp="1"/>
          </p:cNvSpPr>
          <p:nvPr>
            <p:ph type="ftr" sz="quarter" idx="3"/>
          </p:nvPr>
        </p:nvSpPr>
        <p:spPr bwMode="black">
          <a:xfrm>
            <a:off x="2476634" y="6356352"/>
            <a:ext cx="4190735" cy="365125"/>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9144000" cy="1216025"/>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bwMode="gray">
          <a:xfrm>
            <a:off x="604750" y="1674774"/>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bwMode="black">
          <a:xfrm>
            <a:off x="2157413" y="1674775"/>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3" name="Picture Placeholder 2"/>
          <p:cNvSpPr>
            <a:spLocks noGrp="1"/>
          </p:cNvSpPr>
          <p:nvPr>
            <p:ph type="pic" sz="quarter" idx="14" hasCustomPrompt="1"/>
          </p:nvPr>
        </p:nvSpPr>
        <p:spPr bwMode="gray">
          <a:xfrm>
            <a:off x="604750" y="3939364"/>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4" name="Text Placeholder 3"/>
          <p:cNvSpPr>
            <a:spLocks noGrp="1"/>
          </p:cNvSpPr>
          <p:nvPr>
            <p:ph type="body" sz="quarter" idx="15"/>
          </p:nvPr>
        </p:nvSpPr>
        <p:spPr bwMode="black">
          <a:xfrm>
            <a:off x="2157413" y="3939364"/>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Picture Placeholder 2"/>
          <p:cNvSpPr>
            <a:spLocks noGrp="1"/>
          </p:cNvSpPr>
          <p:nvPr>
            <p:ph type="pic" sz="quarter" idx="17" hasCustomPrompt="1"/>
          </p:nvPr>
        </p:nvSpPr>
        <p:spPr bwMode="gray">
          <a:xfrm>
            <a:off x="4649855" y="1674774"/>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bwMode="black">
          <a:xfrm>
            <a:off x="6202517" y="1674775"/>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8" name="Picture Placeholder 2"/>
          <p:cNvSpPr>
            <a:spLocks noGrp="1"/>
          </p:cNvSpPr>
          <p:nvPr>
            <p:ph type="pic" sz="quarter" idx="19" hasCustomPrompt="1"/>
          </p:nvPr>
        </p:nvSpPr>
        <p:spPr bwMode="gray">
          <a:xfrm>
            <a:off x="4649855" y="3939364"/>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9" name="Text Placeholder 3"/>
          <p:cNvSpPr>
            <a:spLocks noGrp="1"/>
          </p:cNvSpPr>
          <p:nvPr>
            <p:ph type="body" sz="quarter" idx="20"/>
          </p:nvPr>
        </p:nvSpPr>
        <p:spPr bwMode="black">
          <a:xfrm>
            <a:off x="6202517" y="3939363"/>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8" name="Rectangle 7"/>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bwMode="black"/>
        <p:txBody>
          <a:bodyPr/>
          <a:lstStyle/>
          <a:p>
            <a:fld id="{1815FB38-58F3-410A-8DA4-4B706967601F}" type="datetime1">
              <a:rPr lang="en-US" smtClean="0"/>
              <a:t>3/2/2020</a:t>
            </a:fld>
            <a:endParaRPr lang="en-US" dirty="0"/>
          </a:p>
        </p:txBody>
      </p:sp>
      <p:sp>
        <p:nvSpPr>
          <p:cNvPr id="20" name="Footer Placeholder 4"/>
          <p:cNvSpPr>
            <a:spLocks noGrp="1"/>
          </p:cNvSpPr>
          <p:nvPr>
            <p:ph type="ftr" sz="quarter" idx="3"/>
          </p:nvPr>
        </p:nvSpPr>
        <p:spPr bwMode="black">
          <a:xfrm>
            <a:off x="2476634" y="6356352"/>
            <a:ext cx="4190735" cy="365125"/>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9144000" cy="1236448"/>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17" name="Rectangle 16"/>
          <p:cNvSpPr/>
          <p:nvPr userDrawn="1"/>
        </p:nvSpPr>
        <p:spPr bwMode="auto">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icture Placeholder 2"/>
          <p:cNvSpPr>
            <a:spLocks noGrp="1"/>
          </p:cNvSpPr>
          <p:nvPr>
            <p:ph type="pic" sz="quarter" idx="13" hasCustomPrompt="1"/>
          </p:nvPr>
        </p:nvSpPr>
        <p:spPr bwMode="gray">
          <a:xfrm>
            <a:off x="604750" y="2571731"/>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bwMode="black">
          <a:xfrm>
            <a:off x="2157413"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5" name="Picture Placeholder 2"/>
          <p:cNvSpPr>
            <a:spLocks noGrp="1"/>
          </p:cNvSpPr>
          <p:nvPr>
            <p:ph type="pic" sz="quarter" idx="17" hasCustomPrompt="1"/>
          </p:nvPr>
        </p:nvSpPr>
        <p:spPr bwMode="gray">
          <a:xfrm>
            <a:off x="4649855" y="2571731"/>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bwMode="black">
          <a:xfrm>
            <a:off x="6202517"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Rectangle 15"/>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bwMode="black"/>
        <p:txBody>
          <a:bodyPr/>
          <a:lstStyle/>
          <a:p>
            <a:fld id="{7F519661-29C3-4FE0-9FC3-375A85A42C46}" type="datetime1">
              <a:rPr lang="en-US" smtClean="0"/>
              <a:t>3/2/2020</a:t>
            </a:fld>
            <a:endParaRPr lang="en-US" dirty="0"/>
          </a:p>
        </p:txBody>
      </p:sp>
      <p:sp>
        <p:nvSpPr>
          <p:cNvPr id="20" name="Footer Placeholder 4"/>
          <p:cNvSpPr>
            <a:spLocks noGrp="1"/>
          </p:cNvSpPr>
          <p:nvPr>
            <p:ph type="ftr" sz="quarter" idx="3"/>
          </p:nvPr>
        </p:nvSpPr>
        <p:spPr bwMode="black">
          <a:xfrm>
            <a:off x="2476634" y="6356352"/>
            <a:ext cx="4190735" cy="365125"/>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9144000" cy="1216025"/>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8" name="Rectangle 7"/>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Picture Placeholder 2"/>
          <p:cNvSpPr>
            <a:spLocks noGrp="1"/>
          </p:cNvSpPr>
          <p:nvPr>
            <p:ph type="pic" sz="quarter" idx="13" hasCustomPrompt="1"/>
          </p:nvPr>
        </p:nvSpPr>
        <p:spPr bwMode="gray">
          <a:xfrm>
            <a:off x="604750" y="2800331"/>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bwMode="black">
          <a:xfrm>
            <a:off x="2157413" y="28003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Picture Placeholder 2"/>
          <p:cNvSpPr>
            <a:spLocks noGrp="1"/>
          </p:cNvSpPr>
          <p:nvPr>
            <p:ph type="pic" sz="quarter" idx="17" hasCustomPrompt="1"/>
          </p:nvPr>
        </p:nvSpPr>
        <p:spPr bwMode="gray">
          <a:xfrm>
            <a:off x="4649855" y="2800331"/>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bwMode="black">
          <a:xfrm>
            <a:off x="6202517" y="28003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4" name="Date Placeholder 3"/>
          <p:cNvSpPr>
            <a:spLocks noGrp="1"/>
          </p:cNvSpPr>
          <p:nvPr>
            <p:ph type="dt" sz="half" idx="10"/>
          </p:nvPr>
        </p:nvSpPr>
        <p:spPr bwMode="black"/>
        <p:txBody>
          <a:bodyPr/>
          <a:lstStyle/>
          <a:p>
            <a:fld id="{0366E0EA-2D80-452F-9963-33FA7A36BC09}" type="datetime1">
              <a:rPr lang="en-US" smtClean="0"/>
              <a:t>3/2/2020</a:t>
            </a:fld>
            <a:endParaRPr lang="en-US" dirty="0"/>
          </a:p>
        </p:txBody>
      </p:sp>
      <p:sp>
        <p:nvSpPr>
          <p:cNvPr id="20" name="Footer Placeholder 4"/>
          <p:cNvSpPr>
            <a:spLocks noGrp="1"/>
          </p:cNvSpPr>
          <p:nvPr>
            <p:ph type="ftr" sz="quarter" idx="3"/>
          </p:nvPr>
        </p:nvSpPr>
        <p:spPr bwMode="black">
          <a:xfrm>
            <a:off x="2476634" y="6356352"/>
            <a:ext cx="4190735" cy="365125"/>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9144000" cy="6857998"/>
          </a:xfrm>
        </p:spPr>
        <p:txBody>
          <a:bodyPr/>
          <a:lstStyle/>
          <a:p>
            <a:r>
              <a:rPr lang="en-US"/>
              <a:t>Click icon to add picture</a:t>
            </a:r>
          </a:p>
        </p:txBody>
      </p:sp>
      <p:sp>
        <p:nvSpPr>
          <p:cNvPr id="9" name="Title 1"/>
          <p:cNvSpPr>
            <a:spLocks noGrp="1"/>
          </p:cNvSpPr>
          <p:nvPr>
            <p:ph type="title" hasCustomPrompt="1"/>
          </p:nvPr>
        </p:nvSpPr>
        <p:spPr bwMode="auto">
          <a:xfrm>
            <a:off x="1" y="5638801"/>
            <a:ext cx="9144000" cy="1219200"/>
          </a:xfrm>
          <a:solidFill>
            <a:srgbClr val="003865">
              <a:alpha val="87843"/>
            </a:srgbClr>
          </a:solidFill>
        </p:spPr>
        <p:txBody>
          <a:bodyPr>
            <a:normAutofit/>
          </a:bodyPr>
          <a:lstStyle>
            <a:lvl1pPr algn="ctr">
              <a:defRPr sz="2700">
                <a:solidFill>
                  <a:schemeClr val="bg1"/>
                </a:solidFill>
              </a:defRPr>
            </a:lvl1pPr>
          </a:lstStyle>
          <a:p>
            <a:r>
              <a:rPr lang="en-US" dirty="0"/>
              <a:t>Click to edit title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4"/>
            <a:ext cx="9144000" cy="6857999"/>
          </a:xfrm>
        </p:spPr>
        <p:txBody>
          <a:bodyPr/>
          <a:lstStyle/>
          <a:p>
            <a:r>
              <a:rPr lang="en-US"/>
              <a:t>Click icon to add picture</a:t>
            </a:r>
          </a:p>
        </p:txBody>
      </p:sp>
      <p:sp>
        <p:nvSpPr>
          <p:cNvPr id="9" name="Title 1"/>
          <p:cNvSpPr>
            <a:spLocks noGrp="1"/>
          </p:cNvSpPr>
          <p:nvPr>
            <p:ph type="title" hasCustomPrompt="1"/>
          </p:nvPr>
        </p:nvSpPr>
        <p:spPr bwMode="gray">
          <a:xfrm>
            <a:off x="1" y="5638801"/>
            <a:ext cx="9144000" cy="1219200"/>
          </a:xfrm>
          <a:solidFill>
            <a:srgbClr val="0D0D0D">
              <a:alpha val="87843"/>
            </a:srgbClr>
          </a:solidFill>
        </p:spPr>
        <p:txBody>
          <a:bodyPr>
            <a:normAutofit/>
          </a:bodyPr>
          <a:lstStyle>
            <a:lvl1pPr algn="ctr">
              <a:defRPr sz="2700">
                <a:solidFill>
                  <a:schemeClr val="bg1"/>
                </a:solidFill>
              </a:defRPr>
            </a:lvl1pPr>
          </a:lstStyle>
          <a:p>
            <a:r>
              <a:rPr lang="en-US" dirty="0"/>
              <a:t>Click to edit title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4"/>
            <a:ext cx="9144000" cy="6857999"/>
          </a:xfrm>
        </p:spPr>
        <p:txBody>
          <a:bodyPr/>
          <a:lstStyle/>
          <a:p>
            <a:r>
              <a:rPr lang="en-US"/>
              <a:t>Click icon to add picture</a:t>
            </a:r>
          </a:p>
        </p:txBody>
      </p:sp>
      <p:sp>
        <p:nvSpPr>
          <p:cNvPr id="9" name="Title 1"/>
          <p:cNvSpPr>
            <a:spLocks noGrp="1"/>
          </p:cNvSpPr>
          <p:nvPr>
            <p:ph type="title" hasCustomPrompt="1"/>
          </p:nvPr>
        </p:nvSpPr>
        <p:spPr bwMode="auto">
          <a:xfrm>
            <a:off x="1" y="5638800"/>
            <a:ext cx="9144000" cy="1219200"/>
          </a:xfrm>
          <a:solidFill>
            <a:srgbClr val="78BE21">
              <a:alpha val="87843"/>
            </a:srgbClr>
          </a:solidFill>
        </p:spPr>
        <p:txBody>
          <a:bodyPr>
            <a:normAutofit/>
          </a:bodyPr>
          <a:lstStyle>
            <a:lvl1pPr algn="ctr">
              <a:defRPr sz="2700">
                <a:solidFill>
                  <a:schemeClr val="tx2"/>
                </a:solidFill>
              </a:defRPr>
            </a:lvl1pPr>
          </a:lstStyle>
          <a:p>
            <a:r>
              <a:rPr lang="en-US" dirty="0"/>
              <a:t>Click to edit title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1"/>
          <p:cNvSpPr>
            <a:spLocks noGrp="1"/>
          </p:cNvSpPr>
          <p:nvPr>
            <p:ph type="title" hasCustomPrompt="1"/>
          </p:nvPr>
        </p:nvSpPr>
        <p:spPr bwMode="black">
          <a:xfrm>
            <a:off x="628650" y="152400"/>
            <a:ext cx="7886700" cy="914400"/>
          </a:xfrm>
        </p:spPr>
        <p:txBody>
          <a:bodyPr>
            <a:normAutofit/>
          </a:bodyPr>
          <a:lstStyle>
            <a:lvl1pPr algn="r">
              <a:defRPr sz="27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bwMode="gray">
          <a:xfrm>
            <a:off x="1524000" y="2233263"/>
            <a:ext cx="6096000" cy="2966751"/>
          </a:xfrm>
        </p:spPr>
        <p:txBody>
          <a:bodyPr/>
          <a:lstStyle/>
          <a:p>
            <a:endParaRPr lang="en-US"/>
          </a:p>
        </p:txBody>
      </p:sp>
      <p:sp>
        <p:nvSpPr>
          <p:cNvPr id="8" name="Date Placeholder 4"/>
          <p:cNvSpPr>
            <a:spLocks noGrp="1"/>
          </p:cNvSpPr>
          <p:nvPr>
            <p:ph type="dt" sz="half" idx="11"/>
          </p:nvPr>
        </p:nvSpPr>
        <p:spPr bwMode="black">
          <a:xfrm>
            <a:off x="628651" y="6356353"/>
            <a:ext cx="1018943" cy="365125"/>
          </a:xfrm>
        </p:spPr>
        <p:txBody>
          <a:bodyPr/>
          <a:lstStyle/>
          <a:p>
            <a:fld id="{06B78D62-7A3F-4136-9CF2-CB03510DA06A}" type="datetime1">
              <a:rPr lang="en-US" smtClean="0"/>
              <a:t>3/2/2020</a:t>
            </a:fld>
            <a:endParaRPr lang="en-US" dirty="0"/>
          </a:p>
        </p:txBody>
      </p:sp>
      <p:sp>
        <p:nvSpPr>
          <p:cNvPr id="7" name="Footer Placeholder 4"/>
          <p:cNvSpPr>
            <a:spLocks noGrp="1"/>
          </p:cNvSpPr>
          <p:nvPr>
            <p:ph type="ftr" sz="quarter" idx="3"/>
          </p:nvPr>
        </p:nvSpPr>
        <p:spPr bwMode="black">
          <a:xfrm>
            <a:off x="2476634" y="6356352"/>
            <a:ext cx="4190735" cy="365125"/>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black">
          <a:xfrm>
            <a:off x="7418350" y="6356353"/>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9144000" cy="1295182"/>
          </a:xfrm>
          <a:solidFill>
            <a:schemeClr val="accent1"/>
          </a:solidFill>
        </p:spPr>
        <p:txBody>
          <a:bodyPr wrap="square" lIns="182880" tIns="91440" rIns="182880" bIns="91440" anchor="ctr">
            <a:normAutofit/>
          </a:bodyPr>
          <a:lstStyle>
            <a:lvl1pPr algn="ctr">
              <a:defRPr sz="2700">
                <a:solidFill>
                  <a:schemeClr val="bg1"/>
                </a:solidFill>
              </a:defRPr>
            </a:lvl1pPr>
          </a:lstStyle>
          <a:p>
            <a:r>
              <a:rPr lang="en-US" dirty="0"/>
              <a:t>Click to enter the slideshow title</a:t>
            </a:r>
          </a:p>
        </p:txBody>
      </p:sp>
      <p:sp>
        <p:nvSpPr>
          <p:cNvPr id="3" name="Rectangle 2"/>
          <p:cNvSpPr/>
          <p:nvPr userDrawn="1"/>
        </p:nvSpPr>
        <p:spPr bwMode="auto">
          <a:xfrm>
            <a:off x="0" y="4773022"/>
            <a:ext cx="9144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bwMode="black">
          <a:xfrm>
            <a:off x="2101852" y="5041204"/>
            <a:ext cx="4940300" cy="1097128"/>
          </a:xfrm>
        </p:spPr>
        <p:txBody>
          <a:bodyPr>
            <a:normAutofit/>
          </a:bodyPr>
          <a:lstStyle>
            <a:lvl1pPr marL="0" indent="0" algn="ctr">
              <a:spcBef>
                <a:spcPts val="0"/>
              </a:spcBef>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pic>
        <p:nvPicPr>
          <p:cNvPr id="10" name="Picture 9"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3356" y="5715390"/>
            <a:ext cx="2425747" cy="1077031"/>
          </a:xfrm>
          <a:prstGeom prst="rect">
            <a:avLst/>
          </a:prstGeom>
        </p:spPr>
      </p:pic>
      <p:sp>
        <p:nvSpPr>
          <p:cNvPr id="9" name="Footer Placeholder 4"/>
          <p:cNvSpPr>
            <a:spLocks noGrp="1"/>
          </p:cNvSpPr>
          <p:nvPr>
            <p:ph type="ftr" sz="quarter" idx="3"/>
          </p:nvPr>
        </p:nvSpPr>
        <p:spPr bwMode="black">
          <a:xfrm>
            <a:off x="4690172" y="6138335"/>
            <a:ext cx="4190735" cy="365125"/>
          </a:xfrm>
          <a:prstGeom prst="rect">
            <a:avLst/>
          </a:prstGeom>
        </p:spPr>
        <p:txBody>
          <a:bodyPr anchor="b"/>
          <a:lstStyle>
            <a:lvl1pPr algn="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Picture Placeholder 5"/>
          <p:cNvSpPr>
            <a:spLocks noGrp="1"/>
          </p:cNvSpPr>
          <p:nvPr>
            <p:ph type="pic" sz="quarter" idx="17"/>
          </p:nvPr>
        </p:nvSpPr>
        <p:spPr bwMode="gray">
          <a:xfrm>
            <a:off x="0" y="0"/>
            <a:ext cx="9144000" cy="3380732"/>
          </a:xfrm>
        </p:spPr>
        <p:txBody>
          <a:bodyPr/>
          <a:lstStyle/>
          <a:p>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1"/>
          <p:cNvSpPr>
            <a:spLocks noGrp="1"/>
          </p:cNvSpPr>
          <p:nvPr>
            <p:ph type="title" hasCustomPrompt="1"/>
          </p:nvPr>
        </p:nvSpPr>
        <p:spPr bwMode="black">
          <a:xfrm>
            <a:off x="628650" y="152400"/>
            <a:ext cx="7886700" cy="914400"/>
          </a:xfrm>
        </p:spPr>
        <p:txBody>
          <a:bodyPr>
            <a:normAutofit/>
          </a:bodyPr>
          <a:lstStyle>
            <a:lvl1pPr algn="r">
              <a:defRPr sz="27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bwMode="gray">
          <a:xfrm>
            <a:off x="1524000" y="2233263"/>
            <a:ext cx="6096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628651" y="6356353"/>
            <a:ext cx="1018943" cy="365125"/>
          </a:xfrm>
        </p:spPr>
        <p:txBody>
          <a:bodyPr/>
          <a:lstStyle>
            <a:lvl1pPr>
              <a:defRPr>
                <a:solidFill>
                  <a:schemeClr val="bg1"/>
                </a:solidFill>
              </a:defRPr>
            </a:lvl1pPr>
          </a:lstStyle>
          <a:p>
            <a:fld id="{F4B91AA0-3BA7-4036-A3DA-317C6C4FFA29}" type="datetime1">
              <a:rPr lang="en-US" smtClean="0"/>
              <a:t>3/2/2020</a:t>
            </a:fld>
            <a:endParaRPr lang="en-US" dirty="0"/>
          </a:p>
        </p:txBody>
      </p:sp>
      <p:sp>
        <p:nvSpPr>
          <p:cNvPr id="7" name="Footer Placeholder 4"/>
          <p:cNvSpPr>
            <a:spLocks noGrp="1"/>
          </p:cNvSpPr>
          <p:nvPr>
            <p:ph type="ftr" sz="quarter" idx="3"/>
          </p:nvPr>
        </p:nvSpPr>
        <p:spPr bwMode="white">
          <a:xfrm>
            <a:off x="2476634" y="6356352"/>
            <a:ext cx="4190735" cy="365125"/>
          </a:xfrm>
          <a:prstGeom prst="rect">
            <a:avLst/>
          </a:prstGeom>
        </p:spPr>
        <p:txBody>
          <a:bodyPr anchor="ctr"/>
          <a:lstStyle>
            <a:lvl1pPr algn="ctr">
              <a:defRPr sz="9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611924" y="287066"/>
            <a:ext cx="2641445"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611983" y="3211516"/>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732590" y="504858"/>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3732592" y="1067565"/>
            <a:ext cx="7137161"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bwMode="white">
          <a:xfrm>
            <a:off x="628651" y="6356353"/>
            <a:ext cx="1018943" cy="365125"/>
          </a:xfrm>
        </p:spPr>
        <p:txBody>
          <a:bodyPr/>
          <a:lstStyle>
            <a:lvl1pPr>
              <a:defRPr>
                <a:solidFill>
                  <a:schemeClr val="bg1"/>
                </a:solidFill>
              </a:defRPr>
            </a:lvl1pPr>
          </a:lstStyle>
          <a:p>
            <a:fld id="{F4B91AA0-3BA7-4036-A3DA-317C6C4FFA29}" type="datetime1">
              <a:rPr lang="en-US" smtClean="0"/>
              <a:t>3/2/2020</a:t>
            </a:fld>
            <a:endParaRPr lang="en-US" dirty="0"/>
          </a:p>
        </p:txBody>
      </p:sp>
      <p:sp>
        <p:nvSpPr>
          <p:cNvPr id="7" name="Footer Placeholder 4"/>
          <p:cNvSpPr>
            <a:spLocks noGrp="1"/>
          </p:cNvSpPr>
          <p:nvPr>
            <p:ph type="ftr" sz="quarter" idx="3"/>
          </p:nvPr>
        </p:nvSpPr>
        <p:spPr bwMode="white">
          <a:xfrm>
            <a:off x="2476634" y="6356352"/>
            <a:ext cx="4190735" cy="365125"/>
          </a:xfrm>
          <a:prstGeom prst="rect">
            <a:avLst/>
          </a:prstGeom>
        </p:spPr>
        <p:txBody>
          <a:bodyPr anchor="ctr"/>
          <a:lstStyle>
            <a:lvl1pPr algn="ctr">
              <a:defRPr sz="9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1" name="Text Placeholder 3"/>
          <p:cNvSpPr>
            <a:spLocks noGrp="1"/>
          </p:cNvSpPr>
          <p:nvPr>
            <p:ph type="body" sz="quarter" idx="13"/>
          </p:nvPr>
        </p:nvSpPr>
        <p:spPr bwMode="white">
          <a:xfrm>
            <a:off x="611921" y="1365206"/>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030094" y="3222702"/>
            <a:ext cx="7040603"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030094" y="3771874"/>
            <a:ext cx="6965427"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bwMode="white">
          <a:xfrm>
            <a:off x="628651" y="6356353"/>
            <a:ext cx="1018943" cy="365125"/>
          </a:xfrm>
        </p:spPr>
        <p:txBody>
          <a:bodyPr/>
          <a:lstStyle/>
          <a:p>
            <a:fld id="{5CAE31FF-A086-40D5-909F-A9E138181237}" type="datetime1">
              <a:rPr lang="en-US" smtClean="0"/>
              <a:t>3/2/2020</a:t>
            </a:fld>
            <a:endParaRPr lang="en-US" dirty="0"/>
          </a:p>
        </p:txBody>
      </p:sp>
      <p:sp>
        <p:nvSpPr>
          <p:cNvPr id="7" name="Footer Placeholder 4"/>
          <p:cNvSpPr>
            <a:spLocks noGrp="1"/>
          </p:cNvSpPr>
          <p:nvPr>
            <p:ph type="ftr" sz="quarter" idx="3"/>
          </p:nvPr>
        </p:nvSpPr>
        <p:spPr bwMode="black">
          <a:xfrm>
            <a:off x="2476634" y="6356352"/>
            <a:ext cx="4190735" cy="365125"/>
          </a:xfrm>
          <a:prstGeom prst="rect">
            <a:avLst/>
          </a:prstGeom>
        </p:spPr>
        <p:txBody>
          <a:bodyPr anchor="ctr"/>
          <a:lstStyle>
            <a:lvl1pPr algn="ctr">
              <a:defRPr sz="9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bwMode="white">
          <a:xfrm>
            <a:off x="7418350" y="6356353"/>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611924" y="287066"/>
            <a:ext cx="2641445"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bwMode="black">
          <a:xfrm>
            <a:off x="611983" y="3211516"/>
            <a:ext cx="2641387"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732590" y="504858"/>
            <a:ext cx="721419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3732592" y="1067565"/>
            <a:ext cx="7137161"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bwMode="black">
          <a:xfrm>
            <a:off x="628651" y="6356353"/>
            <a:ext cx="1018943" cy="365125"/>
          </a:xfrm>
        </p:spPr>
        <p:txBody>
          <a:bodyPr/>
          <a:lstStyle/>
          <a:p>
            <a:fld id="{5D76A200-3168-4D33-A718-3974884CE863}" type="datetime1">
              <a:rPr lang="en-US" smtClean="0"/>
              <a:t>3/2/2020</a:t>
            </a:fld>
            <a:endParaRPr lang="en-US" dirty="0"/>
          </a:p>
        </p:txBody>
      </p:sp>
      <p:sp>
        <p:nvSpPr>
          <p:cNvPr id="7" name="Footer Placeholder 4"/>
          <p:cNvSpPr>
            <a:spLocks noGrp="1"/>
          </p:cNvSpPr>
          <p:nvPr>
            <p:ph type="ftr" sz="quarter" idx="3"/>
          </p:nvPr>
        </p:nvSpPr>
        <p:spPr bwMode="black">
          <a:xfrm>
            <a:off x="2476634" y="6356352"/>
            <a:ext cx="4190735" cy="365125"/>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1" name="Slide Number Placeholder 6"/>
          <p:cNvSpPr>
            <a:spLocks noGrp="1"/>
          </p:cNvSpPr>
          <p:nvPr>
            <p:ph type="sldNum" sz="quarter" idx="13"/>
          </p:nvPr>
        </p:nvSpPr>
        <p:spPr bwMode="black">
          <a:xfrm>
            <a:off x="7418350" y="6356353"/>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7" name="Text Placeholder 3"/>
          <p:cNvSpPr>
            <a:spLocks noGrp="1"/>
          </p:cNvSpPr>
          <p:nvPr>
            <p:ph type="body" sz="quarter" idx="11"/>
          </p:nvPr>
        </p:nvSpPr>
        <p:spPr bwMode="black">
          <a:xfrm>
            <a:off x="611921" y="1365206"/>
            <a:ext cx="7916772"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030094" y="3222702"/>
            <a:ext cx="7040603"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030094" y="3771874"/>
            <a:ext cx="6965427"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611924" y="287066"/>
            <a:ext cx="2641445"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bwMode="white">
          <a:xfrm>
            <a:off x="611983" y="3211516"/>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534639" y="434837"/>
            <a:ext cx="5121496"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3732592" y="691885"/>
            <a:ext cx="4725590"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628651" y="6356353"/>
            <a:ext cx="1018943" cy="365125"/>
          </a:xfrm>
        </p:spPr>
        <p:txBody>
          <a:bodyPr/>
          <a:lstStyle>
            <a:lvl1pPr>
              <a:defRPr>
                <a:solidFill>
                  <a:schemeClr val="bg1"/>
                </a:solidFill>
              </a:defRPr>
            </a:lvl1pPr>
          </a:lstStyle>
          <a:p>
            <a:fld id="{276FB33B-BCEE-4E25-B97B-A564B0E1024B}" type="datetime1">
              <a:rPr lang="en-US" smtClean="0"/>
              <a:t>3/2/2020</a:t>
            </a:fld>
            <a:endParaRPr lang="en-US" dirty="0"/>
          </a:p>
        </p:txBody>
      </p:sp>
      <p:sp>
        <p:nvSpPr>
          <p:cNvPr id="9" name="Footer Placeholder 4"/>
          <p:cNvSpPr>
            <a:spLocks noGrp="1"/>
          </p:cNvSpPr>
          <p:nvPr>
            <p:ph type="ftr" sz="quarter" idx="3"/>
          </p:nvPr>
        </p:nvSpPr>
        <p:spPr bwMode="white">
          <a:xfrm>
            <a:off x="2476634" y="6356352"/>
            <a:ext cx="4190735" cy="365125"/>
          </a:xfrm>
          <a:prstGeom prst="rect">
            <a:avLst/>
          </a:prstGeom>
        </p:spPr>
        <p:txBody>
          <a:bodyPr anchor="ctr"/>
          <a:lstStyle>
            <a:lvl1pPr algn="ctr">
              <a:defRPr sz="9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6"/>
          <p:cNvSpPr>
            <a:spLocks noGrp="1"/>
          </p:cNvSpPr>
          <p:nvPr>
            <p:ph type="sldNum" sz="quarter" idx="12"/>
          </p:nvPr>
        </p:nvSpPr>
        <p:spPr bwMode="white">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611924" y="287066"/>
            <a:ext cx="2641445"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611983" y="3211516"/>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732590" y="504858"/>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3732592" y="1067565"/>
            <a:ext cx="7137161"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628651" y="6356353"/>
            <a:ext cx="1018943" cy="365125"/>
          </a:xfrm>
        </p:spPr>
        <p:txBody>
          <a:bodyPr/>
          <a:lstStyle>
            <a:lvl1pPr>
              <a:defRPr>
                <a:solidFill>
                  <a:schemeClr val="bg1"/>
                </a:solidFill>
              </a:defRPr>
            </a:lvl1pPr>
          </a:lstStyle>
          <a:p>
            <a:fld id="{276FB33B-BCEE-4E25-B97B-A564B0E1024B}" type="datetime1">
              <a:rPr lang="en-US" smtClean="0"/>
              <a:t>3/2/2020</a:t>
            </a:fld>
            <a:endParaRPr lang="en-US" dirty="0"/>
          </a:p>
        </p:txBody>
      </p:sp>
      <p:sp>
        <p:nvSpPr>
          <p:cNvPr id="9" name="Footer Placeholder 4"/>
          <p:cNvSpPr>
            <a:spLocks noGrp="1"/>
          </p:cNvSpPr>
          <p:nvPr>
            <p:ph type="ftr" sz="quarter" idx="3"/>
          </p:nvPr>
        </p:nvSpPr>
        <p:spPr bwMode="white">
          <a:xfrm>
            <a:off x="2476634" y="6356352"/>
            <a:ext cx="4190735" cy="365125"/>
          </a:xfrm>
          <a:prstGeom prst="rect">
            <a:avLst/>
          </a:prstGeom>
        </p:spPr>
        <p:txBody>
          <a:bodyPr anchor="ctr"/>
          <a:lstStyle>
            <a:lvl1pPr algn="ctr">
              <a:defRPr sz="9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6"/>
          <p:cNvSpPr>
            <a:spLocks noGrp="1"/>
          </p:cNvSpPr>
          <p:nvPr>
            <p:ph type="sldNum" sz="quarter" idx="12"/>
          </p:nvPr>
        </p:nvSpPr>
        <p:spPr bwMode="white">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4" name="Text Placeholder 3"/>
          <p:cNvSpPr>
            <a:spLocks noGrp="1"/>
          </p:cNvSpPr>
          <p:nvPr>
            <p:ph type="body" sz="quarter" idx="13"/>
          </p:nvPr>
        </p:nvSpPr>
        <p:spPr bwMode="white">
          <a:xfrm>
            <a:off x="611921" y="1365206"/>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030094" y="3222702"/>
            <a:ext cx="7040603"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030094" y="3771874"/>
            <a:ext cx="6965427"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p:cNvSpPr>
            <a:spLocks noGrp="1"/>
          </p:cNvSpPr>
          <p:nvPr>
            <p:ph type="title" hasCustomPrompt="1"/>
          </p:nvPr>
        </p:nvSpPr>
        <p:spPr bwMode="black">
          <a:xfrm>
            <a:off x="1040802" y="1438510"/>
            <a:ext cx="7116184"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bwMode="black">
          <a:xfrm>
            <a:off x="1040802" y="4126419"/>
            <a:ext cx="7116184"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628651" y="6356353"/>
            <a:ext cx="1018943" cy="365125"/>
          </a:xfrm>
        </p:spPr>
        <p:txBody>
          <a:bodyPr/>
          <a:lstStyle>
            <a:lvl1pPr>
              <a:defRPr>
                <a:solidFill>
                  <a:schemeClr val="bg1"/>
                </a:solidFill>
              </a:defRPr>
            </a:lvl1pPr>
          </a:lstStyle>
          <a:p>
            <a:fld id="{276FB33B-BCEE-4E25-B97B-A564B0E1024B}" type="datetime1">
              <a:rPr lang="en-US" smtClean="0"/>
              <a:t>3/2/2020</a:t>
            </a:fld>
            <a:endParaRPr lang="en-US" dirty="0"/>
          </a:p>
        </p:txBody>
      </p:sp>
      <p:sp>
        <p:nvSpPr>
          <p:cNvPr id="9" name="Footer Placeholder 4"/>
          <p:cNvSpPr>
            <a:spLocks noGrp="1"/>
          </p:cNvSpPr>
          <p:nvPr>
            <p:ph type="ftr" sz="quarter" idx="3"/>
          </p:nvPr>
        </p:nvSpPr>
        <p:spPr bwMode="white">
          <a:xfrm>
            <a:off x="2476634" y="6356352"/>
            <a:ext cx="4190735" cy="365125"/>
          </a:xfrm>
          <a:prstGeom prst="rect">
            <a:avLst/>
          </a:prstGeom>
        </p:spPr>
        <p:txBody>
          <a:bodyPr anchor="ctr"/>
          <a:lstStyle>
            <a:lvl1pPr algn="ctr">
              <a:defRPr sz="9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6"/>
          <p:cNvSpPr>
            <a:spLocks noGrp="1"/>
          </p:cNvSpPr>
          <p:nvPr>
            <p:ph type="sldNum" sz="quarter" idx="12"/>
          </p:nvPr>
        </p:nvSpPr>
        <p:spPr bwMode="white">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1"/>
          <p:cNvSpPr>
            <a:spLocks noGrp="1"/>
          </p:cNvSpPr>
          <p:nvPr>
            <p:ph type="title" hasCustomPrompt="1"/>
          </p:nvPr>
        </p:nvSpPr>
        <p:spPr bwMode="black">
          <a:xfrm>
            <a:off x="1040802" y="1438510"/>
            <a:ext cx="7116184"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bwMode="black">
          <a:xfrm>
            <a:off x="1040802" y="4126419"/>
            <a:ext cx="7116184"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628651" y="6356353"/>
            <a:ext cx="1018943" cy="365125"/>
          </a:xfrm>
        </p:spPr>
        <p:txBody>
          <a:bodyPr/>
          <a:lstStyle>
            <a:lvl1pPr>
              <a:defRPr>
                <a:solidFill>
                  <a:schemeClr val="bg1"/>
                </a:solidFill>
              </a:defRPr>
            </a:lvl1pPr>
          </a:lstStyle>
          <a:p>
            <a:fld id="{276FB33B-BCEE-4E25-B97B-A564B0E1024B}" type="datetime1">
              <a:rPr lang="en-US" smtClean="0"/>
              <a:t>3/2/2020</a:t>
            </a:fld>
            <a:endParaRPr lang="en-US" dirty="0"/>
          </a:p>
        </p:txBody>
      </p:sp>
      <p:sp>
        <p:nvSpPr>
          <p:cNvPr id="18" name="Footer Placeholder 4"/>
          <p:cNvSpPr>
            <a:spLocks noGrp="1"/>
          </p:cNvSpPr>
          <p:nvPr>
            <p:ph type="ftr" sz="quarter" idx="3"/>
          </p:nvPr>
        </p:nvSpPr>
        <p:spPr bwMode="white">
          <a:xfrm>
            <a:off x="2476634" y="6356352"/>
            <a:ext cx="4190735" cy="365125"/>
          </a:xfrm>
          <a:prstGeom prst="rect">
            <a:avLst/>
          </a:prstGeom>
        </p:spPr>
        <p:txBody>
          <a:bodyPr anchor="ctr"/>
          <a:lstStyle>
            <a:lvl1pPr algn="ctr">
              <a:defRPr sz="9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9" name="Slide Number Placeholder 6"/>
          <p:cNvSpPr>
            <a:spLocks noGrp="1"/>
          </p:cNvSpPr>
          <p:nvPr>
            <p:ph type="sldNum" sz="quarter" idx="12"/>
          </p:nvPr>
        </p:nvSpPr>
        <p:spPr bwMode="white">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9144000" cy="1216025"/>
          </a:xfrm>
          <a:solidFill>
            <a:schemeClr val="accent1"/>
          </a:solidFill>
        </p:spPr>
        <p:txBody>
          <a:bodyPr lIns="822960" rIns="822960">
            <a:normAutofit/>
          </a:bodyPr>
          <a:lstStyle>
            <a:lvl1pPr algn="r">
              <a:defRPr sz="2700">
                <a:solidFill>
                  <a:schemeClr val="bg1"/>
                </a:solidFill>
              </a:defRPr>
            </a:lvl1pPr>
          </a:lstStyle>
          <a:p>
            <a:r>
              <a:rPr lang="en-US" dirty="0"/>
              <a:t>Agenda</a:t>
            </a:r>
          </a:p>
        </p:txBody>
      </p:sp>
      <p:sp>
        <p:nvSpPr>
          <p:cNvPr id="12" name="Table Placeholder 9"/>
          <p:cNvSpPr>
            <a:spLocks noGrp="1"/>
          </p:cNvSpPr>
          <p:nvPr>
            <p:ph type="tbl" sz="quarter" idx="13"/>
          </p:nvPr>
        </p:nvSpPr>
        <p:spPr bwMode="gray">
          <a:xfrm>
            <a:off x="628650" y="1335089"/>
            <a:ext cx="7886700" cy="4841875"/>
          </a:xfrm>
        </p:spPr>
        <p:txBody>
          <a:bodyPr/>
          <a:lstStyle/>
          <a:p>
            <a:endParaRPr lang="en-US"/>
          </a:p>
        </p:txBody>
      </p:sp>
      <p:sp>
        <p:nvSpPr>
          <p:cNvPr id="4" name="Date Placeholder 3"/>
          <p:cNvSpPr>
            <a:spLocks noGrp="1"/>
          </p:cNvSpPr>
          <p:nvPr>
            <p:ph type="dt" sz="half" idx="10"/>
          </p:nvPr>
        </p:nvSpPr>
        <p:spPr bwMode="black"/>
        <p:txBody>
          <a:bodyPr/>
          <a:lstStyle/>
          <a:p>
            <a:fld id="{9A198C9B-0587-4A1E-9E03-E4C9FE222F08}" type="datetime1">
              <a:rPr lang="en-US" smtClean="0"/>
              <a:t>3/2/2020</a:t>
            </a:fld>
            <a:endParaRPr lang="en-US" dirty="0"/>
          </a:p>
        </p:txBody>
      </p:sp>
      <p:sp>
        <p:nvSpPr>
          <p:cNvPr id="11" name="Footer Placeholder 4"/>
          <p:cNvSpPr>
            <a:spLocks noGrp="1"/>
          </p:cNvSpPr>
          <p:nvPr>
            <p:ph type="ftr" sz="quarter" idx="3"/>
          </p:nvPr>
        </p:nvSpPr>
        <p:spPr bwMode="black">
          <a:xfrm>
            <a:off x="2476634" y="6356352"/>
            <a:ext cx="4190735" cy="365125"/>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9144000" cy="6858000"/>
          </a:xfrm>
        </p:spPr>
        <p:txBody>
          <a:bodyPr/>
          <a:lstStyle/>
          <a:p>
            <a:endParaRPr lang="en-US" dirty="0"/>
          </a:p>
        </p:txBody>
      </p:sp>
      <p:sp>
        <p:nvSpPr>
          <p:cNvPr id="2" name="Title 1"/>
          <p:cNvSpPr>
            <a:spLocks noGrp="1"/>
          </p:cNvSpPr>
          <p:nvPr>
            <p:ph type="title" hasCustomPrompt="1"/>
          </p:nvPr>
        </p:nvSpPr>
        <p:spPr bwMode="auto">
          <a:xfrm>
            <a:off x="4609968" y="685800"/>
            <a:ext cx="4114800" cy="5486400"/>
          </a:xfrm>
          <a:prstGeom prst="ellipse">
            <a:avLst/>
          </a:prstGeom>
          <a:solidFill>
            <a:srgbClr val="003865">
              <a:alpha val="87843"/>
            </a:srgbClr>
          </a:solidFill>
        </p:spPr>
        <p:txBody>
          <a:bodyPr>
            <a:noAutofit/>
          </a:bodyPr>
          <a:lstStyle>
            <a:lvl1pPr algn="ctr">
              <a:tabLst>
                <a:tab pos="1756172" algn="l"/>
                <a:tab pos="2827735" algn="l"/>
              </a:tabLst>
              <a:defRPr sz="4125"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9144000" cy="6858000"/>
          </a:xfrm>
        </p:spPr>
        <p:txBody>
          <a:bodyPr/>
          <a:lstStyle/>
          <a:p>
            <a:endParaRPr lang="en-US" dirty="0"/>
          </a:p>
        </p:txBody>
      </p:sp>
      <p:sp>
        <p:nvSpPr>
          <p:cNvPr id="2" name="Title 1"/>
          <p:cNvSpPr>
            <a:spLocks noGrp="1"/>
          </p:cNvSpPr>
          <p:nvPr>
            <p:ph type="title" hasCustomPrompt="1"/>
          </p:nvPr>
        </p:nvSpPr>
        <p:spPr bwMode="auto">
          <a:xfrm>
            <a:off x="4290299" y="912530"/>
            <a:ext cx="3496041" cy="4661388"/>
          </a:xfrm>
          <a:prstGeom prst="ellipse">
            <a:avLst/>
          </a:prstGeom>
          <a:solidFill>
            <a:srgbClr val="003865">
              <a:alpha val="87843"/>
            </a:srgbClr>
          </a:solidFill>
        </p:spPr>
        <p:txBody>
          <a:bodyPr>
            <a:noAutofit/>
          </a:bodyPr>
          <a:lstStyle>
            <a:lvl1pPr algn="ctr">
              <a:tabLst>
                <a:tab pos="2827735" algn="l"/>
              </a:tabLst>
              <a:defRPr sz="3375"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bwMode="auto">
          <a:xfrm>
            <a:off x="7158613" y="524007"/>
            <a:ext cx="1616475" cy="2155300"/>
          </a:xfrm>
          <a:prstGeom prst="ellipse">
            <a:avLst/>
          </a:prstGeom>
          <a:solidFill>
            <a:srgbClr val="78BE21">
              <a:alpha val="87843"/>
            </a:srgbClr>
          </a:solidFill>
        </p:spPr>
        <p:txBody>
          <a:bodyPr anchor="ctr">
            <a:normAutofit/>
          </a:bodyPr>
          <a:lstStyle>
            <a:lvl1pPr marL="0" indent="0" algn="ctr">
              <a:buNone/>
              <a:defRPr sz="1875"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bwMode="auto">
          <a:xfrm>
            <a:off x="6938251" y="3581845"/>
            <a:ext cx="1978484" cy="2637978"/>
          </a:xfrm>
          <a:prstGeom prst="ellipse">
            <a:avLst/>
          </a:prstGeom>
          <a:solidFill>
            <a:srgbClr val="000000">
              <a:alpha val="87843"/>
            </a:srgbClr>
          </a:solidFill>
        </p:spPr>
        <p:txBody>
          <a:bodyPr anchor="ctr">
            <a:normAutofit/>
          </a:bodyPr>
          <a:lstStyle>
            <a:lvl1pPr marL="0" indent="0" algn="ctr">
              <a:buNone/>
              <a:defRPr sz="1875"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9144000" cy="6858000"/>
          </a:xfrm>
        </p:spPr>
        <p:txBody>
          <a:bodyPr/>
          <a:lstStyle/>
          <a:p>
            <a:endParaRPr lang="en-US"/>
          </a:p>
        </p:txBody>
      </p:sp>
      <p:sp>
        <p:nvSpPr>
          <p:cNvPr id="2" name="Title 1"/>
          <p:cNvSpPr>
            <a:spLocks noGrp="1"/>
          </p:cNvSpPr>
          <p:nvPr>
            <p:ph type="title" hasCustomPrompt="1"/>
          </p:nvPr>
        </p:nvSpPr>
        <p:spPr bwMode="auto">
          <a:xfrm>
            <a:off x="1724608" y="1609867"/>
            <a:ext cx="5694788" cy="3638266"/>
          </a:xfrm>
          <a:solidFill>
            <a:srgbClr val="003865">
              <a:alpha val="87843"/>
            </a:srgbClr>
          </a:solidFill>
        </p:spPr>
        <p:txBody>
          <a:bodyPr>
            <a:noAutofit/>
          </a:bodyPr>
          <a:lstStyle>
            <a:lvl1pPr algn="ctr">
              <a:spcAft>
                <a:spcPts val="750"/>
              </a:spcAft>
              <a:tabLst>
                <a:tab pos="2827735" algn="l"/>
              </a:tabLst>
              <a:defRPr sz="525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628650" y="1389686"/>
            <a:ext cx="7886700" cy="1340989"/>
          </a:xfrm>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bwMode="white">
          <a:xfrm>
            <a:off x="628650" y="2925702"/>
            <a:ext cx="78867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3/2/2020</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6"/>
            <a:ext cx="9144000" cy="1340989"/>
          </a:xfrm>
          <a:solidFill>
            <a:schemeClr val="tx1"/>
          </a:solidFill>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bwMode="black">
          <a:xfrm>
            <a:off x="628650" y="2925702"/>
            <a:ext cx="78867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bwMode="black"/>
        <p:txBody>
          <a:bodyPr/>
          <a:lstStyle/>
          <a:p>
            <a:fld id="{466A75E6-E45B-4C5D-981E-7C8ED0C72F5D}" type="datetime1">
              <a:rPr lang="en-US" smtClean="0"/>
              <a:t>3/2/2020</a:t>
            </a:fld>
            <a:endParaRPr lang="en-US" dirty="0"/>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dirty="0"/>
              <a:t>Optional Tagline Goes Here | mn.gov/</a:t>
            </a:r>
            <a:r>
              <a:rPr lang="en-US" dirty="0" err="1"/>
              <a:t>websiteurl</a:t>
            </a:r>
            <a:endParaRPr lang="en-US" dirty="0"/>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9144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bwMode="white">
          <a:xfrm>
            <a:off x="628650" y="1389686"/>
            <a:ext cx="7886700" cy="1340989"/>
          </a:xfrm>
        </p:spPr>
        <p:txBody>
          <a:bodyPr>
            <a:noAutofit/>
          </a:bodyPr>
          <a:lstStyle>
            <a:lvl1pPr algn="ctr">
              <a:tabLst>
                <a:tab pos="2827735" algn="l"/>
              </a:tabLst>
              <a:defRPr sz="525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bwMode="white">
          <a:xfrm>
            <a:off x="628650" y="2925702"/>
            <a:ext cx="78867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3/2/2020</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bwMode="blackGray">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bwMode="gray">
          <a:xfrm>
            <a:off x="0" y="0"/>
            <a:ext cx="9144000" cy="6858000"/>
          </a:xfrm>
        </p:spPr>
        <p:txBody>
          <a:bodyPr/>
          <a:lstStyle/>
          <a:p>
            <a:endParaRPr lang="en-US" dirty="0"/>
          </a:p>
        </p:txBody>
      </p:sp>
      <p:sp>
        <p:nvSpPr>
          <p:cNvPr id="2" name="Title 1"/>
          <p:cNvSpPr>
            <a:spLocks noGrp="1"/>
          </p:cNvSpPr>
          <p:nvPr>
            <p:ph type="title" hasCustomPrompt="1"/>
          </p:nvPr>
        </p:nvSpPr>
        <p:spPr bwMode="auto">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bwMode="white">
          <a:xfrm>
            <a:off x="754100"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Tree>
    <p:extLst>
      <p:ext uri="{BB962C8B-B14F-4D97-AF65-F5344CB8AC3E}">
        <p14:creationId xmlns:p14="http://schemas.microsoft.com/office/powerpoint/2010/main" val="147644732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bwMode="white">
          <a:xfrm>
            <a:off x="754100"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578DBCF0-11C3-4F19-90D9-2EE7F00784FE}" type="datetime1">
              <a:rPr lang="en-US" smtClean="0"/>
              <a:t>3/2/2020</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628650" y="2212736"/>
            <a:ext cx="7886700" cy="1472163"/>
          </a:xfrm>
        </p:spPr>
        <p:txBody>
          <a:bodyPr>
            <a:noAutofit/>
          </a:bodyPr>
          <a:lstStyle>
            <a:lvl1pPr algn="ctr">
              <a:tabLst>
                <a:tab pos="2827735" algn="l"/>
              </a:tabLst>
              <a:defRPr sz="525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3/2/2020</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6132467" y="313483"/>
            <a:ext cx="2425747" cy="1077031"/>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9144000" cy="1733266"/>
          </a:xfrm>
          <a:solidFill>
            <a:schemeClr val="tx1"/>
          </a:solidFill>
        </p:spPr>
        <p:txBody>
          <a:bodyPr>
            <a:noAutofit/>
          </a:bodyPr>
          <a:lstStyle>
            <a:lvl1pPr algn="ctr">
              <a:tabLst>
                <a:tab pos="2827735" algn="l"/>
              </a:tabLst>
              <a:defRPr sz="525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bwMode="black">
          <a:xfrm>
            <a:off x="628650" y="3521123"/>
            <a:ext cx="78867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3/2/2020</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a:t>
            </a:r>
            <a:r>
              <a:rPr lang="en-US" dirty="0" err="1">
                <a:solidFill>
                  <a:schemeClr val="tx2"/>
                </a:solidFill>
              </a:rPr>
              <a:t>websiteurl</a:t>
            </a:r>
            <a:endParaRPr lang="en-US" dirty="0">
              <a:solidFill>
                <a:schemeClr val="tx2"/>
              </a:solidFill>
            </a:endParaRP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bwMode="white">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6132467" y="313483"/>
            <a:ext cx="2425747" cy="1077031"/>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7"/>
            <a:ext cx="9144000" cy="1199223"/>
          </a:xfrm>
          <a:solidFill>
            <a:schemeClr val="accent1"/>
          </a:solidFill>
        </p:spPr>
        <p:txBody>
          <a:bodyPr anchor="ctr">
            <a:normAutofit/>
          </a:bodyPr>
          <a:lstStyle>
            <a:lvl1pPr algn="ctr">
              <a:defRPr sz="2700">
                <a:solidFill>
                  <a:schemeClr val="bg1"/>
                </a:solidFill>
              </a:defRPr>
            </a:lvl1pPr>
          </a:lstStyle>
          <a:p>
            <a:r>
              <a:rPr lang="en-US" dirty="0"/>
              <a:t>Click to edit section title</a:t>
            </a:r>
          </a:p>
        </p:txBody>
      </p:sp>
      <p:sp>
        <p:nvSpPr>
          <p:cNvPr id="3" name="Rectangle 2"/>
          <p:cNvSpPr/>
          <p:nvPr userDrawn="1"/>
        </p:nvSpPr>
        <p:spPr bwMode="auto">
          <a:xfrm>
            <a:off x="0" y="5387789"/>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bwMode="black">
          <a:xfrm>
            <a:off x="2101852" y="5644884"/>
            <a:ext cx="4940300" cy="440970"/>
          </a:xfrm>
        </p:spPr>
        <p:txBody>
          <a:bodyPr>
            <a:normAutofit/>
          </a:bodyPr>
          <a:lstStyle>
            <a:lvl1pPr marL="0" indent="0" algn="ctr">
              <a:buNone/>
              <a:defRPr sz="1350" baseline="0"/>
            </a:lvl1pPr>
          </a:lstStyle>
          <a:p>
            <a:r>
              <a:rPr lang="en-US" sz="1350" dirty="0" err="1"/>
              <a:t>Firstname</a:t>
            </a:r>
            <a:r>
              <a:rPr lang="en-US" sz="1350" dirty="0"/>
              <a:t> </a:t>
            </a:r>
            <a:r>
              <a:rPr lang="en-US" sz="1350" dirty="0" err="1"/>
              <a:t>Lastname</a:t>
            </a:r>
            <a:r>
              <a:rPr lang="en-US" sz="1350" dirty="0"/>
              <a:t> | Job Title</a:t>
            </a:r>
          </a:p>
        </p:txBody>
      </p:sp>
      <p:sp>
        <p:nvSpPr>
          <p:cNvPr id="11" name="Picture Placeholder 2"/>
          <p:cNvSpPr>
            <a:spLocks noGrp="1"/>
          </p:cNvSpPr>
          <p:nvPr>
            <p:ph type="pic" sz="quarter" idx="13" hasCustomPrompt="1"/>
          </p:nvPr>
        </p:nvSpPr>
        <p:spPr bwMode="gray">
          <a:xfrm>
            <a:off x="0" y="1789113"/>
            <a:ext cx="9144000" cy="2298700"/>
          </a:xfrm>
        </p:spPr>
        <p:txBody>
          <a:bodyPr/>
          <a:lstStyle/>
          <a:p>
            <a:r>
              <a:rPr lang="en-US" dirty="0"/>
              <a:t>Click Icon to add picture</a:t>
            </a:r>
          </a:p>
        </p:txBody>
      </p:sp>
      <p:sp>
        <p:nvSpPr>
          <p:cNvPr id="18" name="Date Placeholder 17"/>
          <p:cNvSpPr>
            <a:spLocks noGrp="1"/>
          </p:cNvSpPr>
          <p:nvPr>
            <p:ph type="dt" sz="half" idx="15"/>
          </p:nvPr>
        </p:nvSpPr>
        <p:spPr bwMode="black"/>
        <p:txBody>
          <a:bodyPr/>
          <a:lstStyle/>
          <a:p>
            <a:fld id="{A8CA1A9B-139F-4606-AD0A-F3253110DAE5}" type="datetime1">
              <a:rPr lang="en-US" smtClean="0"/>
              <a:t>3/2/2020</a:t>
            </a:fld>
            <a:endParaRPr lang="en-US" dirty="0"/>
          </a:p>
        </p:txBody>
      </p:sp>
      <p:sp>
        <p:nvSpPr>
          <p:cNvPr id="9" name="Footer Placeholder 4"/>
          <p:cNvSpPr>
            <a:spLocks noGrp="1"/>
          </p:cNvSpPr>
          <p:nvPr>
            <p:ph type="ftr" sz="quarter" idx="3"/>
          </p:nvPr>
        </p:nvSpPr>
        <p:spPr bwMode="black">
          <a:xfrm>
            <a:off x="2476634" y="6356352"/>
            <a:ext cx="4190735" cy="365125"/>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4" name="Picture 13"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6132467" y="341764"/>
            <a:ext cx="2425747" cy="1077031"/>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9144000" cy="1216025"/>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black"/>
        <p:txBody>
          <a:bodyPr/>
          <a:lstStyle/>
          <a:p>
            <a:fld id="{824D5D47-1752-4D84-8BFB-C2F71A34C932}" type="datetime1">
              <a:rPr lang="en-US" smtClean="0"/>
              <a:t>3/2/2020</a:t>
            </a:fld>
            <a:endParaRPr lang="en-US" dirty="0"/>
          </a:p>
        </p:txBody>
      </p:sp>
      <p:sp>
        <p:nvSpPr>
          <p:cNvPr id="10" name="Footer Placeholder 4"/>
          <p:cNvSpPr>
            <a:spLocks noGrp="1"/>
          </p:cNvSpPr>
          <p:nvPr>
            <p:ph type="ftr" sz="quarter" idx="3"/>
          </p:nvPr>
        </p:nvSpPr>
        <p:spPr bwMode="black">
          <a:xfrm>
            <a:off x="2476634" y="6356352"/>
            <a:ext cx="4190735" cy="365125"/>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9144000" cy="1216025"/>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628650" y="1594627"/>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auto">
          <a:xfrm>
            <a:off x="4629150" y="1594627"/>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bwMode="black"/>
        <p:txBody>
          <a:bodyPr/>
          <a:lstStyle/>
          <a:p>
            <a:fld id="{7C198DD1-C477-482D-A126-3FBDD1778E48}" type="datetime1">
              <a:rPr lang="en-US" smtClean="0"/>
              <a:t>3/2/2020</a:t>
            </a:fld>
            <a:endParaRPr lang="en-US" dirty="0"/>
          </a:p>
        </p:txBody>
      </p:sp>
      <p:sp>
        <p:nvSpPr>
          <p:cNvPr id="11" name="Footer Placeholder 4"/>
          <p:cNvSpPr>
            <a:spLocks noGrp="1"/>
          </p:cNvSpPr>
          <p:nvPr>
            <p:ph type="ftr" sz="quarter" idx="3"/>
          </p:nvPr>
        </p:nvSpPr>
        <p:spPr bwMode="black">
          <a:xfrm>
            <a:off x="2476634" y="6356352"/>
            <a:ext cx="4190735" cy="365125"/>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9"/>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9144000" cy="1216025"/>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bwMode="auto">
          <a:xfrm>
            <a:off x="628650" y="1335281"/>
            <a:ext cx="78867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black"/>
        <p:txBody>
          <a:bodyPr/>
          <a:lstStyle/>
          <a:p>
            <a:fld id="{9A198C9B-0587-4A1E-9E03-E4C9FE222F08}" type="datetime1">
              <a:rPr lang="en-US" smtClean="0"/>
              <a:t>3/2/2020</a:t>
            </a:fld>
            <a:endParaRPr lang="en-US" dirty="0"/>
          </a:p>
        </p:txBody>
      </p:sp>
      <p:sp>
        <p:nvSpPr>
          <p:cNvPr id="11" name="Footer Placeholder 4"/>
          <p:cNvSpPr>
            <a:spLocks noGrp="1"/>
          </p:cNvSpPr>
          <p:nvPr>
            <p:ph type="ftr" sz="quarter" idx="3"/>
          </p:nvPr>
        </p:nvSpPr>
        <p:spPr bwMode="black">
          <a:xfrm>
            <a:off x="2476634" y="6356352"/>
            <a:ext cx="4190735" cy="365125"/>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9144000" cy="1216025"/>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628650" y="1594627"/>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auto">
          <a:xfrm>
            <a:off x="4629150" y="1594627"/>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bwMode="black"/>
        <p:txBody>
          <a:bodyPr/>
          <a:lstStyle/>
          <a:p>
            <a:fld id="{5485A5BA-A5F9-4138-9E4B-FFD626F6437A}" type="datetime1">
              <a:rPr lang="en-US" smtClean="0"/>
              <a:t>3/2/2020</a:t>
            </a:fld>
            <a:endParaRPr lang="en-US" dirty="0"/>
          </a:p>
        </p:txBody>
      </p:sp>
      <p:sp>
        <p:nvSpPr>
          <p:cNvPr id="11" name="Footer Placeholder 4"/>
          <p:cNvSpPr>
            <a:spLocks noGrp="1"/>
          </p:cNvSpPr>
          <p:nvPr>
            <p:ph type="ftr" sz="quarter" idx="3"/>
          </p:nvPr>
        </p:nvSpPr>
        <p:spPr bwMode="black">
          <a:xfrm>
            <a:off x="2476634" y="6356352"/>
            <a:ext cx="4190735" cy="365125"/>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bwMode="auto">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bwMode="black">
          <a:xfrm>
            <a:off x="628651" y="6356353"/>
            <a:ext cx="1018943" cy="365125"/>
          </a:xfrm>
          <a:prstGeom prst="rect">
            <a:avLst/>
          </a:prstGeom>
        </p:spPr>
        <p:txBody>
          <a:bodyPr vert="horz" lIns="91440" tIns="45720" rIns="91440" bIns="45720" rtlCol="0" anchor="ctr"/>
          <a:lstStyle>
            <a:lvl1pPr algn="l">
              <a:defRPr sz="900">
                <a:solidFill>
                  <a:schemeClr val="tx2"/>
                </a:solidFill>
              </a:defRPr>
            </a:lvl1pPr>
          </a:lstStyle>
          <a:p>
            <a:fld id="{068C556E-7101-4471-A958-3911E20944AB}" type="datetime1">
              <a:rPr lang="en-US" smtClean="0"/>
              <a:t>3/2/2020</a:t>
            </a:fld>
            <a:endParaRPr lang="en-US" dirty="0"/>
          </a:p>
        </p:txBody>
      </p:sp>
      <p:sp>
        <p:nvSpPr>
          <p:cNvPr id="12" name="Footer Placeholder 4"/>
          <p:cNvSpPr>
            <a:spLocks noGrp="1"/>
          </p:cNvSpPr>
          <p:nvPr>
            <p:ph type="ftr" sz="quarter" idx="3"/>
          </p:nvPr>
        </p:nvSpPr>
        <p:spPr bwMode="black">
          <a:xfrm>
            <a:off x="2476634" y="6356352"/>
            <a:ext cx="4190735" cy="365125"/>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4"/>
          </p:nvPr>
        </p:nvSpPr>
        <p:spPr bwMode="black">
          <a:xfrm>
            <a:off x="7418350" y="6356353"/>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apps.deed.state.mn.us/lmi/oid/CIP_SchoolDetail.aspx?id=514012&amp;geog=2701000000"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hyperlink" Target="https://mn.gov/deed/data/lmi-reports/hiring-difficulties-mn/" TargetMode="Externa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995631"/>
            <a:ext cx="9144000" cy="1049423"/>
          </a:xfrm>
        </p:spPr>
        <p:txBody>
          <a:bodyPr>
            <a:normAutofit fontScale="90000"/>
          </a:bodyPr>
          <a:lstStyle/>
          <a:p>
            <a:br>
              <a:rPr lang="en-US" dirty="0"/>
            </a:br>
            <a:r>
              <a:rPr lang="en-US" sz="4000" dirty="0"/>
              <a:t>Hiring Difficulties in Manufacturing</a:t>
            </a:r>
          </a:p>
        </p:txBody>
      </p:sp>
      <p:sp>
        <p:nvSpPr>
          <p:cNvPr id="3" name="Text Placeholder 2"/>
          <p:cNvSpPr>
            <a:spLocks noGrp="1"/>
          </p:cNvSpPr>
          <p:nvPr>
            <p:ph type="body" sz="quarter" idx="14"/>
          </p:nvPr>
        </p:nvSpPr>
        <p:spPr>
          <a:xfrm>
            <a:off x="1036320" y="5374102"/>
            <a:ext cx="7355840" cy="624680"/>
          </a:xfrm>
        </p:spPr>
        <p:txBody>
          <a:bodyPr>
            <a:noAutofit/>
          </a:bodyPr>
          <a:lstStyle/>
          <a:p>
            <a:r>
              <a:rPr lang="en-US" sz="1800" dirty="0"/>
              <a:t>Alessia Leibert | Research Project Manager, Labor Market Information Office</a:t>
            </a:r>
          </a:p>
        </p:txBody>
      </p:sp>
      <p:sp>
        <p:nvSpPr>
          <p:cNvPr id="4" name="Footer Placeholder 3"/>
          <p:cNvSpPr>
            <a:spLocks noGrp="1"/>
          </p:cNvSpPr>
          <p:nvPr>
            <p:ph type="ftr" sz="quarter" idx="3"/>
          </p:nvPr>
        </p:nvSpPr>
        <p:spPr>
          <a:xfrm>
            <a:off x="3926306" y="6423525"/>
            <a:ext cx="5018768" cy="273844"/>
          </a:xfrm>
        </p:spPr>
        <p:txBody>
          <a:bodyPr/>
          <a:lstStyle/>
          <a:p>
            <a:r>
              <a:rPr lang="en-US" dirty="0"/>
              <a:t>DEED </a:t>
            </a:r>
            <a:r>
              <a:rPr lang="en-US" dirty="0">
                <a:solidFill>
                  <a:schemeClr val="accent1"/>
                </a:solidFill>
              </a:rPr>
              <a:t>|</a:t>
            </a:r>
            <a:r>
              <a:rPr lang="en-US" dirty="0"/>
              <a:t> February 27, 2020</a:t>
            </a:r>
          </a:p>
        </p:txBody>
      </p:sp>
      <p:pic>
        <p:nvPicPr>
          <p:cNvPr id="22" name="Picture Placeholder 21"/>
          <p:cNvPicPr>
            <a:picLocks noGrp="1" noChangeAspect="1"/>
          </p:cNvPicPr>
          <p:nvPr>
            <p:ph type="pic" sz="quarter" idx="17"/>
          </p:nvPr>
        </p:nvPicPr>
        <p:blipFill>
          <a:blip r:embed="rId3"/>
          <a:srcRect t="2509" b="2509"/>
          <a:stretch>
            <a:fillRect/>
          </a:stretch>
        </p:blipFill>
        <p:spPr>
          <a:xfrm>
            <a:off x="0" y="0"/>
            <a:ext cx="9144000" cy="3995631"/>
          </a:xfrm>
          <a:prstGeom prst="rect">
            <a:avLst/>
          </a:prstGeom>
        </p:spPr>
      </p:pic>
    </p:spTree>
    <p:extLst>
      <p:ext uri="{BB962C8B-B14F-4D97-AF65-F5344CB8AC3E}">
        <p14:creationId xmlns:p14="http://schemas.microsoft.com/office/powerpoint/2010/main" val="168690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skills are hardest to find? </a:t>
            </a:r>
            <a:br>
              <a:rPr lang="en-US" dirty="0"/>
            </a:br>
            <a:r>
              <a:rPr lang="en-US" dirty="0"/>
              <a:t>Comments from employers</a:t>
            </a:r>
          </a:p>
        </p:txBody>
      </p:sp>
      <p:sp>
        <p:nvSpPr>
          <p:cNvPr id="6" name="Slide Number Placeholder 5"/>
          <p:cNvSpPr>
            <a:spLocks noGrp="1"/>
          </p:cNvSpPr>
          <p:nvPr>
            <p:ph type="sldNum" sz="quarter" idx="12"/>
          </p:nvPr>
        </p:nvSpPr>
        <p:spPr/>
        <p:txBody>
          <a:bodyPr/>
          <a:lstStyle/>
          <a:p>
            <a:fld id="{48F63A3B-78C7-47BE-AE5E-E10140E04643}" type="slidenum">
              <a:rPr lang="en-US" smtClean="0"/>
              <a:t>10</a:t>
            </a:fld>
            <a:endParaRPr lang="en-US" dirty="0"/>
          </a:p>
        </p:txBody>
      </p:sp>
      <p:sp>
        <p:nvSpPr>
          <p:cNvPr id="13" name="Content Placeholder 2"/>
          <p:cNvSpPr txBox="1">
            <a:spLocks noGrp="1"/>
          </p:cNvSpPr>
          <p:nvPr>
            <p:ph idx="1"/>
          </p:nvPr>
        </p:nvSpPr>
        <p:spPr bwMode="black">
          <a:xfrm>
            <a:off x="246889" y="1299412"/>
            <a:ext cx="8664501" cy="5276486"/>
          </a:xfrm>
          <a:prstGeom prst="rect">
            <a:avLst/>
          </a:prstGeom>
        </p:spPr>
        <p:txBody>
          <a:bodyPr vert="horz" lIns="68580" tIns="34290" rIns="68580" bIns="3429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spcAft>
                <a:spcPts val="600"/>
              </a:spcAft>
              <a:buNone/>
            </a:pPr>
            <a:r>
              <a:rPr lang="en-US" sz="2400" dirty="0"/>
              <a:t>“The younger generation is not as mechanically inclined so they require extra training when they are hired. It would help if candidates had a hobby with cars and fixing things.”  </a:t>
            </a:r>
          </a:p>
          <a:p>
            <a:pPr marL="257175" indent="0">
              <a:spcBef>
                <a:spcPts val="450"/>
              </a:spcBef>
              <a:spcAft>
                <a:spcPts val="450"/>
              </a:spcAft>
              <a:buNone/>
            </a:pPr>
            <a:r>
              <a:rPr lang="en-US" sz="2400" dirty="0"/>
              <a:t>“In our company, machinists do not just run the machines but also do the programming, repair, and set up of the machines. They need to understand the entire process of using the machine. This mix of skills is hard to find.”</a:t>
            </a:r>
          </a:p>
          <a:p>
            <a:pPr marL="257175" indent="0">
              <a:spcBef>
                <a:spcPts val="450"/>
              </a:spcBef>
              <a:spcAft>
                <a:spcPts val="450"/>
              </a:spcAft>
              <a:buNone/>
            </a:pPr>
            <a:r>
              <a:rPr lang="en-US" sz="2400" dirty="0"/>
              <a:t>“It’s a lot of math and problem solving. Our products are not standardized, new issues emerge that require problem solving. It is hard to find somebody that has that tenacity to work through it.”</a:t>
            </a:r>
          </a:p>
          <a:p>
            <a:pPr marL="257175" indent="0">
              <a:spcBef>
                <a:spcPts val="450"/>
              </a:spcBef>
              <a:spcAft>
                <a:spcPts val="450"/>
              </a:spcAft>
              <a:buNone/>
            </a:pPr>
            <a:r>
              <a:rPr lang="en-US" sz="2400" dirty="0"/>
              <a:t>“What most applicants went to school for isn't really going to apply.  Their knowledge at a competitor makes more sense because our system is not a common software. They have to have some versatility of computer knowledge.”</a:t>
            </a:r>
          </a:p>
          <a:p>
            <a:pPr marL="257175" indent="0">
              <a:spcBef>
                <a:spcPts val="450"/>
              </a:spcBef>
              <a:spcAft>
                <a:spcPts val="450"/>
              </a:spcAft>
              <a:buNone/>
            </a:pPr>
            <a:endParaRPr lang="en-US" sz="2400" dirty="0"/>
          </a:p>
          <a:p>
            <a:pPr marL="257175" indent="0">
              <a:spcBef>
                <a:spcPts val="450"/>
              </a:spcBef>
              <a:spcAft>
                <a:spcPts val="450"/>
              </a:spcAft>
              <a:buNone/>
            </a:pPr>
            <a:endParaRPr lang="en-US" sz="2000" dirty="0">
              <a:solidFill>
                <a:srgbClr val="C00000"/>
              </a:solidFill>
            </a:endParaRPr>
          </a:p>
        </p:txBody>
      </p:sp>
    </p:spTree>
    <p:extLst>
      <p:ext uri="{BB962C8B-B14F-4D97-AF65-F5344CB8AC3E}">
        <p14:creationId xmlns:p14="http://schemas.microsoft.com/office/powerpoint/2010/main" val="206975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Comments from employers (continued)</a:t>
            </a:r>
          </a:p>
        </p:txBody>
      </p:sp>
      <p:sp>
        <p:nvSpPr>
          <p:cNvPr id="6" name="Slide Number Placeholder 5"/>
          <p:cNvSpPr>
            <a:spLocks noGrp="1"/>
          </p:cNvSpPr>
          <p:nvPr>
            <p:ph type="sldNum" sz="quarter" idx="12"/>
          </p:nvPr>
        </p:nvSpPr>
        <p:spPr/>
        <p:txBody>
          <a:bodyPr/>
          <a:lstStyle/>
          <a:p>
            <a:fld id="{48F63A3B-78C7-47BE-AE5E-E10140E04643}" type="slidenum">
              <a:rPr lang="en-US" smtClean="0"/>
              <a:t>11</a:t>
            </a:fld>
            <a:endParaRPr lang="en-US" dirty="0"/>
          </a:p>
        </p:txBody>
      </p:sp>
      <p:sp>
        <p:nvSpPr>
          <p:cNvPr id="13" name="Content Placeholder 2"/>
          <p:cNvSpPr txBox="1">
            <a:spLocks noGrp="1"/>
          </p:cNvSpPr>
          <p:nvPr>
            <p:ph idx="1"/>
          </p:nvPr>
        </p:nvSpPr>
        <p:spPr bwMode="black">
          <a:xfrm>
            <a:off x="246889" y="1299412"/>
            <a:ext cx="8664501" cy="5276486"/>
          </a:xfrm>
          <a:prstGeom prst="rect">
            <a:avLst/>
          </a:prstGeom>
        </p:spPr>
        <p:txBody>
          <a:bodyPr vert="horz" lIns="68580" tIns="34290" rIns="68580" bIns="3429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0">
              <a:spcBef>
                <a:spcPts val="450"/>
              </a:spcBef>
              <a:spcAft>
                <a:spcPts val="450"/>
              </a:spcAft>
              <a:buNone/>
            </a:pPr>
            <a:r>
              <a:rPr lang="en-US" sz="2200" dirty="0"/>
              <a:t>“You almost can't hire for maintenance mechanics, you have to grow and train them within. Because of the age of the people with these skills, they are going to age out of the workforce before we can replace them. Furthermore, the position we are trying to fill is the night shift, and we are located in a small community. We received only one application.”</a:t>
            </a:r>
          </a:p>
          <a:p>
            <a:pPr marL="257175" indent="0">
              <a:spcBef>
                <a:spcPts val="450"/>
              </a:spcBef>
              <a:spcAft>
                <a:spcPts val="450"/>
              </a:spcAft>
              <a:buNone/>
            </a:pPr>
            <a:r>
              <a:rPr lang="en-US" sz="2200" dirty="0"/>
              <a:t>“Most high schools do not offer </a:t>
            </a:r>
            <a:r>
              <a:rPr lang="en-US" sz="2200" dirty="0" err="1"/>
              <a:t>VoTech</a:t>
            </a:r>
            <a:r>
              <a:rPr lang="en-US" sz="2200" dirty="0"/>
              <a:t> programs. Most tech colleges do not offer programs for Tool Makers. A company could address the problem by hiring someone with a CNC degree and train them to make tools, but we can’t compete with them.”</a:t>
            </a:r>
          </a:p>
          <a:p>
            <a:pPr marL="257175" indent="0">
              <a:spcBef>
                <a:spcPts val="450"/>
              </a:spcBef>
              <a:spcAft>
                <a:spcPts val="450"/>
              </a:spcAft>
              <a:buNone/>
            </a:pPr>
            <a:r>
              <a:rPr lang="en-US" sz="2200" dirty="0"/>
              <a:t>“I would pay for someone to take welding classes at the local technical college and I would offer an apprenticeship program if anyone was interested in working for us, but there isn’t anybody. I don’t know what we can do for that other than immigration.”</a:t>
            </a:r>
          </a:p>
          <a:p>
            <a:pPr marL="257175" indent="0">
              <a:spcBef>
                <a:spcPts val="450"/>
              </a:spcBef>
              <a:spcAft>
                <a:spcPts val="450"/>
              </a:spcAft>
              <a:buNone/>
            </a:pPr>
            <a:endParaRPr lang="en-US" sz="2000" dirty="0">
              <a:solidFill>
                <a:srgbClr val="C00000"/>
              </a:solidFill>
            </a:endParaRPr>
          </a:p>
        </p:txBody>
      </p:sp>
    </p:spTree>
    <p:extLst>
      <p:ext uri="{BB962C8B-B14F-4D97-AF65-F5344CB8AC3E}">
        <p14:creationId xmlns:p14="http://schemas.microsoft.com/office/powerpoint/2010/main" val="56179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Comments from survey respondents in 2012 </a:t>
            </a:r>
          </a:p>
        </p:txBody>
      </p:sp>
      <p:sp>
        <p:nvSpPr>
          <p:cNvPr id="3" name="Content Placeholder 2"/>
          <p:cNvSpPr>
            <a:spLocks noGrp="1"/>
          </p:cNvSpPr>
          <p:nvPr>
            <p:ph idx="1"/>
          </p:nvPr>
        </p:nvSpPr>
        <p:spPr>
          <a:xfrm>
            <a:off x="396240" y="1341120"/>
            <a:ext cx="8119110" cy="5191760"/>
          </a:xfrm>
        </p:spPr>
        <p:txBody>
          <a:bodyPr>
            <a:normAutofit/>
          </a:bodyPr>
          <a:lstStyle/>
          <a:p>
            <a:pPr indent="0">
              <a:buNone/>
            </a:pPr>
            <a:r>
              <a:rPr lang="en-US" sz="2000" dirty="0"/>
              <a:t>“Applicants had training but no practical experience on our machines.”</a:t>
            </a:r>
          </a:p>
          <a:p>
            <a:pPr indent="0">
              <a:buNone/>
            </a:pPr>
            <a:r>
              <a:rPr lang="en-US" sz="2000" dirty="0"/>
              <a:t>“There is no feeder mechanism for the colleges anymore for most of these occupations. Colleges are just responding to demand from high school, and with no demand for machining or programming or setups there is no incentive for the colleges to offer those classes. It's not just a matter of gaps in post-secondary training, but of lack of interest for manufacturing and lack of training at the K-12 level.”</a:t>
            </a:r>
          </a:p>
          <a:p>
            <a:pPr indent="0">
              <a:buNone/>
            </a:pPr>
            <a:r>
              <a:rPr lang="en-US" sz="2000" dirty="0"/>
              <a:t>“Firms steal people from other firms, competing on wage.”</a:t>
            </a:r>
          </a:p>
          <a:p>
            <a:pPr indent="0">
              <a:buNone/>
            </a:pPr>
            <a:r>
              <a:rPr lang="en-US" sz="2000" dirty="0"/>
              <a:t>"There are trade schools (2-year program for machining) where the lowest level machinist comes from. In our area all qualified machinists are being pulled by other machine shops. So we recently started an apprenticeship program to recruit people with some mechanical background and put them through 6-8 weeks of training. We’ll continue running those programs until we get enough people. There is really no end in sight." </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144331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are employers responding?</a:t>
            </a:r>
          </a:p>
        </p:txBody>
      </p:sp>
      <p:sp>
        <p:nvSpPr>
          <p:cNvPr id="6" name="Slide Number Placeholder 5"/>
          <p:cNvSpPr>
            <a:spLocks noGrp="1"/>
          </p:cNvSpPr>
          <p:nvPr>
            <p:ph type="sldNum" sz="quarter" idx="12"/>
          </p:nvPr>
        </p:nvSpPr>
        <p:spPr/>
        <p:txBody>
          <a:bodyPr/>
          <a:lstStyle/>
          <a:p>
            <a:fld id="{48F63A3B-78C7-47BE-AE5E-E10140E04643}" type="slidenum">
              <a:rPr lang="en-US" smtClean="0"/>
              <a:t>13</a:t>
            </a:fld>
            <a:endParaRPr lang="en-US" dirty="0"/>
          </a:p>
        </p:txBody>
      </p:sp>
      <p:sp>
        <p:nvSpPr>
          <p:cNvPr id="13" name="Content Placeholder 2"/>
          <p:cNvSpPr txBox="1">
            <a:spLocks noGrp="1"/>
          </p:cNvSpPr>
          <p:nvPr>
            <p:ph idx="1"/>
          </p:nvPr>
        </p:nvSpPr>
        <p:spPr bwMode="black">
          <a:xfrm>
            <a:off x="-92868" y="1513841"/>
            <a:ext cx="4093369" cy="4486912"/>
          </a:xfrm>
          <a:prstGeom prst="rect">
            <a:avLst/>
          </a:prstGeom>
        </p:spPr>
        <p:txBody>
          <a:bodyPr vert="horz" lIns="68580" tIns="34290" rIns="68580" bIns="3429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0">
              <a:lnSpc>
                <a:spcPct val="124000"/>
              </a:lnSpc>
              <a:spcBef>
                <a:spcPts val="900"/>
              </a:spcBef>
              <a:spcAft>
                <a:spcPts val="600"/>
              </a:spcAft>
              <a:buNone/>
            </a:pPr>
            <a:r>
              <a:rPr lang="en-US" sz="1950" dirty="0">
                <a:latin typeface="Calibri" panose="020F0502020204030204" pitchFamily="34" charset="0"/>
              </a:rPr>
              <a:t>Employers’ responses tell us a great deal about the nature of their challenges and the most effective solutions.</a:t>
            </a:r>
          </a:p>
          <a:p>
            <a:pPr marL="257175" indent="0">
              <a:spcBef>
                <a:spcPts val="900"/>
              </a:spcBef>
              <a:spcAft>
                <a:spcPts val="600"/>
              </a:spcAft>
              <a:buNone/>
            </a:pPr>
            <a:r>
              <a:rPr lang="en-US" sz="1800" b="1" dirty="0">
                <a:latin typeface="Calibri" panose="020F0502020204030204" pitchFamily="34" charset="0"/>
              </a:rPr>
              <a:t>Trending up compared to 2012:</a:t>
            </a:r>
          </a:p>
          <a:p>
            <a:pPr marL="514350" indent="-257175">
              <a:spcBef>
                <a:spcPts val="450"/>
              </a:spcBef>
              <a:spcAft>
                <a:spcPts val="450"/>
              </a:spcAft>
            </a:pPr>
            <a:r>
              <a:rPr lang="en-US" sz="1800" b="1" dirty="0">
                <a:solidFill>
                  <a:srgbClr val="C00000"/>
                </a:solidFill>
                <a:latin typeface="Calibri" panose="020F0502020204030204" pitchFamily="34" charset="0"/>
              </a:rPr>
              <a:t>Measures to reduce turnover</a:t>
            </a:r>
          </a:p>
          <a:p>
            <a:pPr marL="514350" indent="-257175">
              <a:spcBef>
                <a:spcPts val="450"/>
              </a:spcBef>
              <a:spcAft>
                <a:spcPts val="450"/>
              </a:spcAft>
            </a:pPr>
            <a:r>
              <a:rPr lang="en-US" sz="1800" b="1" dirty="0">
                <a:solidFill>
                  <a:srgbClr val="C00000"/>
                </a:solidFill>
                <a:latin typeface="Calibri" panose="020F0502020204030204" pitchFamily="34" charset="0"/>
              </a:rPr>
              <a:t>Training new hires</a:t>
            </a:r>
          </a:p>
          <a:p>
            <a:pPr marL="514350" indent="-257175">
              <a:spcBef>
                <a:spcPts val="450"/>
              </a:spcBef>
              <a:spcAft>
                <a:spcPts val="450"/>
              </a:spcAft>
            </a:pPr>
            <a:r>
              <a:rPr lang="en-US" sz="1800" b="1" dirty="0">
                <a:solidFill>
                  <a:srgbClr val="C00000"/>
                </a:solidFill>
                <a:latin typeface="Calibri" panose="020F0502020204030204" pitchFamily="34" charset="0"/>
              </a:rPr>
              <a:t>Recruiting from schools and partnering with them on curriculum</a:t>
            </a:r>
          </a:p>
          <a:p>
            <a:pPr marL="514350" indent="-257175">
              <a:spcBef>
                <a:spcPts val="450"/>
              </a:spcBef>
              <a:spcAft>
                <a:spcPts val="450"/>
              </a:spcAft>
            </a:pPr>
            <a:r>
              <a:rPr lang="en-US" sz="1800" b="1" dirty="0">
                <a:solidFill>
                  <a:srgbClr val="C00000"/>
                </a:solidFill>
                <a:latin typeface="Calibri" panose="020F0502020204030204" pitchFamily="34" charset="0"/>
              </a:rPr>
              <a:t>Promoting from within</a:t>
            </a:r>
            <a:endParaRPr lang="en-US" dirty="0">
              <a:solidFill>
                <a:srgbClr val="C00000"/>
              </a:solidFill>
            </a:endParaRPr>
          </a:p>
        </p:txBody>
      </p:sp>
      <p:pic>
        <p:nvPicPr>
          <p:cNvPr id="3" name="Picture 2"/>
          <p:cNvPicPr>
            <a:picLocks noChangeAspect="1"/>
          </p:cNvPicPr>
          <p:nvPr/>
        </p:nvPicPr>
        <p:blipFill>
          <a:blip r:embed="rId3"/>
          <a:stretch>
            <a:fillRect/>
          </a:stretch>
        </p:blipFill>
        <p:spPr>
          <a:xfrm>
            <a:off x="3830319" y="1513840"/>
            <a:ext cx="5274841" cy="4846320"/>
          </a:xfrm>
          <a:prstGeom prst="rect">
            <a:avLst/>
          </a:prstGeom>
        </p:spPr>
      </p:pic>
    </p:spTree>
    <p:extLst>
      <p:ext uri="{BB962C8B-B14F-4D97-AF65-F5344CB8AC3E}">
        <p14:creationId xmlns:p14="http://schemas.microsoft.com/office/powerpoint/2010/main" val="2940772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br>
            <a:r>
              <a:rPr lang="en-US" dirty="0"/>
              <a:t>Best practices #1: </a:t>
            </a:r>
            <a:br>
              <a:rPr lang="en-US" dirty="0"/>
            </a:br>
            <a:r>
              <a:rPr lang="en-US" dirty="0"/>
              <a:t>invest in measures to reduce turnover and train new hires</a:t>
            </a:r>
            <a:br>
              <a:rPr lang="en-US" dirty="0">
                <a:latin typeface="Calibri" panose="020F0502020204030204" pitchFamily="34" charset="0"/>
              </a:rPr>
            </a:b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14</a:t>
            </a:fld>
            <a:endParaRPr lang="en-US" dirty="0"/>
          </a:p>
        </p:txBody>
      </p:sp>
      <p:sp>
        <p:nvSpPr>
          <p:cNvPr id="13" name="Content Placeholder 2"/>
          <p:cNvSpPr txBox="1">
            <a:spLocks noGrp="1"/>
          </p:cNvSpPr>
          <p:nvPr>
            <p:ph idx="1"/>
          </p:nvPr>
        </p:nvSpPr>
        <p:spPr bwMode="black">
          <a:xfrm>
            <a:off x="136047" y="1487329"/>
            <a:ext cx="8731577" cy="3588544"/>
          </a:xfrm>
          <a:prstGeom prst="rect">
            <a:avLst/>
          </a:prstGeom>
        </p:spPr>
        <p:txBody>
          <a:bodyPr vert="horz" lIns="68580" tIns="34290" rIns="68580" bIns="3429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0">
              <a:spcBef>
                <a:spcPts val="900"/>
              </a:spcBef>
              <a:spcAft>
                <a:spcPts val="600"/>
              </a:spcAft>
              <a:buNone/>
            </a:pPr>
            <a:r>
              <a:rPr lang="en-US" sz="1800" dirty="0">
                <a:latin typeface="Calibri" panose="020F0502020204030204" pitchFamily="34" charset="0"/>
              </a:rPr>
              <a:t>Strategies aimed at providing structured OJT and reducing turnover help </a:t>
            </a:r>
            <a:r>
              <a:rPr lang="en-US" sz="1800" dirty="0"/>
              <a:t>bridge shortages before they turn into full blown hiring difficulties.</a:t>
            </a:r>
            <a:endParaRPr lang="en-US" sz="1800" dirty="0">
              <a:latin typeface="Calibri" panose="020F0502020204030204" pitchFamily="34" charset="0"/>
            </a:endParaRPr>
          </a:p>
          <a:p>
            <a:pPr marL="0" indent="0">
              <a:buNone/>
            </a:pPr>
            <a:endParaRPr lang="en-US" dirty="0">
              <a:solidFill>
                <a:srgbClr val="C00000"/>
              </a:solidFill>
            </a:endParaRPr>
          </a:p>
        </p:txBody>
      </p:sp>
      <p:pic>
        <p:nvPicPr>
          <p:cNvPr id="7" name="Picture 6"/>
          <p:cNvPicPr>
            <a:picLocks noChangeAspect="1"/>
          </p:cNvPicPr>
          <p:nvPr/>
        </p:nvPicPr>
        <p:blipFill rotWithShape="1">
          <a:blip r:embed="rId3"/>
          <a:srcRect l="38319"/>
          <a:stretch/>
        </p:blipFill>
        <p:spPr>
          <a:xfrm>
            <a:off x="383436" y="2524617"/>
            <a:ext cx="8208416" cy="1645920"/>
          </a:xfrm>
          <a:prstGeom prst="rect">
            <a:avLst/>
          </a:prstGeom>
          <a:ln>
            <a:solidFill>
              <a:schemeClr val="tx2"/>
            </a:solidFill>
          </a:ln>
        </p:spPr>
      </p:pic>
      <p:pic>
        <p:nvPicPr>
          <p:cNvPr id="8" name="Picture 7"/>
          <p:cNvPicPr>
            <a:picLocks noChangeAspect="1"/>
          </p:cNvPicPr>
          <p:nvPr/>
        </p:nvPicPr>
        <p:blipFill rotWithShape="1">
          <a:blip r:embed="rId4"/>
          <a:srcRect l="89105" t="721" r="-88" b="-1453"/>
          <a:stretch/>
        </p:blipFill>
        <p:spPr>
          <a:xfrm>
            <a:off x="7298480" y="1920727"/>
            <a:ext cx="1293371" cy="603890"/>
          </a:xfrm>
          <a:prstGeom prst="rect">
            <a:avLst/>
          </a:prstGeom>
        </p:spPr>
      </p:pic>
      <p:pic>
        <p:nvPicPr>
          <p:cNvPr id="3" name="Picture 2"/>
          <p:cNvPicPr>
            <a:picLocks noChangeAspect="1"/>
          </p:cNvPicPr>
          <p:nvPr/>
        </p:nvPicPr>
        <p:blipFill rotWithShape="1">
          <a:blip r:embed="rId5"/>
          <a:srcRect t="6557"/>
          <a:stretch/>
        </p:blipFill>
        <p:spPr>
          <a:xfrm>
            <a:off x="1804951" y="4363932"/>
            <a:ext cx="5092243" cy="1966492"/>
          </a:xfrm>
          <a:prstGeom prst="rect">
            <a:avLst/>
          </a:prstGeom>
        </p:spPr>
      </p:pic>
      <p:sp>
        <p:nvSpPr>
          <p:cNvPr id="4" name="Oval 3"/>
          <p:cNvSpPr/>
          <p:nvPr/>
        </p:nvSpPr>
        <p:spPr>
          <a:xfrm>
            <a:off x="7782743" y="3347577"/>
            <a:ext cx="631330" cy="396319"/>
          </a:xfrm>
          <a:prstGeom prst="ellipse">
            <a:avLst/>
          </a:prstGeom>
          <a:noFill/>
          <a:ln w="19050"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685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br>
            <a:r>
              <a:rPr lang="en-US" dirty="0"/>
              <a:t>Best practices # 2: </a:t>
            </a:r>
            <a:br>
              <a:rPr lang="en-US" dirty="0"/>
            </a:br>
            <a:r>
              <a:rPr lang="en-US" dirty="0"/>
              <a:t>combine internal and external training</a:t>
            </a:r>
            <a:br>
              <a:rPr lang="en-US" sz="2800" dirty="0">
                <a:latin typeface="Calibri" panose="020F0502020204030204" pitchFamily="34" charset="0"/>
              </a:rPr>
            </a:b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15</a:t>
            </a:fld>
            <a:endParaRPr lang="en-US" dirty="0"/>
          </a:p>
        </p:txBody>
      </p:sp>
      <p:sp>
        <p:nvSpPr>
          <p:cNvPr id="13" name="Content Placeholder 2"/>
          <p:cNvSpPr txBox="1">
            <a:spLocks noGrp="1"/>
          </p:cNvSpPr>
          <p:nvPr>
            <p:ph idx="1"/>
          </p:nvPr>
        </p:nvSpPr>
        <p:spPr bwMode="black">
          <a:xfrm>
            <a:off x="136047" y="1487329"/>
            <a:ext cx="8731577" cy="3588544"/>
          </a:xfrm>
          <a:prstGeom prst="rect">
            <a:avLst/>
          </a:prstGeom>
        </p:spPr>
        <p:txBody>
          <a:bodyPr vert="horz" lIns="68580" tIns="34290" rIns="68580" bIns="3429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0" algn="ctr">
              <a:spcBef>
                <a:spcPts val="900"/>
              </a:spcBef>
              <a:spcAft>
                <a:spcPts val="600"/>
              </a:spcAft>
              <a:buNone/>
            </a:pPr>
            <a:r>
              <a:rPr lang="en-US" sz="1800" b="1" dirty="0"/>
              <a:t>Type of training offered to new hires or incumbent workers </a:t>
            </a:r>
            <a:endParaRPr lang="en-US" sz="1800" dirty="0">
              <a:latin typeface="Calibri" panose="020F0502020204030204" pitchFamily="34" charset="0"/>
            </a:endParaRPr>
          </a:p>
          <a:p>
            <a:pPr marL="0" indent="0">
              <a:buNone/>
            </a:pPr>
            <a:endParaRPr lang="en-US" dirty="0">
              <a:solidFill>
                <a:srgbClr val="C00000"/>
              </a:solidFill>
            </a:endParaRPr>
          </a:p>
        </p:txBody>
      </p:sp>
      <p:pic>
        <p:nvPicPr>
          <p:cNvPr id="5" name="Picture 4"/>
          <p:cNvPicPr>
            <a:picLocks noChangeAspect="1"/>
          </p:cNvPicPr>
          <p:nvPr/>
        </p:nvPicPr>
        <p:blipFill>
          <a:blip r:embed="rId3"/>
          <a:stretch>
            <a:fillRect/>
          </a:stretch>
        </p:blipFill>
        <p:spPr>
          <a:xfrm>
            <a:off x="610302" y="1875158"/>
            <a:ext cx="7929915" cy="4937760"/>
          </a:xfrm>
          <a:prstGeom prst="rect">
            <a:avLst/>
          </a:prstGeom>
        </p:spPr>
      </p:pic>
    </p:spTree>
    <p:extLst>
      <p:ext uri="{BB962C8B-B14F-4D97-AF65-F5344CB8AC3E}">
        <p14:creationId xmlns:p14="http://schemas.microsoft.com/office/powerpoint/2010/main" val="3273127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Best practices # 3: </a:t>
            </a:r>
            <a:br>
              <a:rPr lang="en-US" dirty="0"/>
            </a:br>
            <a:r>
              <a:rPr lang="en-US" dirty="0"/>
              <a:t>remove disincentives faces by firms (especially small-sized) in the delivery of work-based training</a:t>
            </a:r>
          </a:p>
        </p:txBody>
      </p:sp>
      <p:sp>
        <p:nvSpPr>
          <p:cNvPr id="3" name="Content Placeholder 2"/>
          <p:cNvSpPr>
            <a:spLocks noGrp="1"/>
          </p:cNvSpPr>
          <p:nvPr>
            <p:ph idx="1"/>
          </p:nvPr>
        </p:nvSpPr>
        <p:spPr>
          <a:xfrm>
            <a:off x="274320" y="1403684"/>
            <a:ext cx="8241030" cy="5317794"/>
          </a:xfrm>
        </p:spPr>
        <p:txBody>
          <a:bodyPr>
            <a:normAutofit lnSpcReduction="10000"/>
          </a:bodyPr>
          <a:lstStyle/>
          <a:p>
            <a:pPr marL="0" indent="0">
              <a:buNone/>
            </a:pPr>
            <a:r>
              <a:rPr lang="en-US" dirty="0"/>
              <a:t>Small firms are at a disadvantage in the talent race in two major ways:</a:t>
            </a:r>
          </a:p>
          <a:p>
            <a:r>
              <a:rPr lang="en-US" dirty="0"/>
              <a:t>fewer resources to offer OJT and tuition reimbursement, let alone higher wages</a:t>
            </a:r>
          </a:p>
          <a:p>
            <a:pPr marL="0" indent="0"/>
            <a:r>
              <a:rPr lang="en-US" dirty="0"/>
              <a:t> less organizational capacity to identify training gaps as they emerge, train the trainers, and offer career growth opportunities</a:t>
            </a:r>
            <a:br>
              <a:rPr lang="en-US" dirty="0"/>
            </a:br>
            <a:br>
              <a:rPr lang="en-US" dirty="0"/>
            </a:br>
            <a:r>
              <a:rPr lang="en-US" dirty="0"/>
              <a:t>However, survey results show that OJT is effective in reducing the likelihood of hiring difficulties </a:t>
            </a:r>
            <a:r>
              <a:rPr lang="en-US" b="1" dirty="0"/>
              <a:t>even in small firms</a:t>
            </a:r>
            <a:r>
              <a:rPr lang="en-US" dirty="0"/>
              <a:t>, and suggest that interventions focused on enhancing the capacity to deliver structured OJT through technical assistance make sense. </a:t>
            </a:r>
            <a:br>
              <a:rPr lang="en-US" dirty="0"/>
            </a:br>
            <a:br>
              <a:rPr lang="en-US" dirty="0"/>
            </a:br>
            <a:r>
              <a:rPr lang="en-US" dirty="0"/>
              <a:t>State-sponsored initiatives respondents mentioned as meeting their needs:</a:t>
            </a:r>
          </a:p>
          <a:p>
            <a:r>
              <a:rPr lang="en-US" dirty="0"/>
              <a:t>The Minnesota Apprenticeship Initiative (MAI) funded by DEED and DOLI offers grants to assist employers with costs associated with developing apprenticeship programs. </a:t>
            </a:r>
          </a:p>
          <a:p>
            <a:r>
              <a:rPr lang="en-US" dirty="0"/>
              <a:t>The Pipeline Training program (funded by DOLI) supports employers in delivering work-based training together with classroom training through a partner college. </a:t>
            </a:r>
          </a:p>
        </p:txBody>
      </p:sp>
      <p:sp>
        <p:nvSpPr>
          <p:cNvPr id="6" name="Slide Number Placeholder 5"/>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3884595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Other examples of best practices</a:t>
            </a:r>
          </a:p>
        </p:txBody>
      </p:sp>
      <p:sp>
        <p:nvSpPr>
          <p:cNvPr id="6" name="Slide Number Placeholder 5"/>
          <p:cNvSpPr>
            <a:spLocks noGrp="1"/>
          </p:cNvSpPr>
          <p:nvPr>
            <p:ph type="sldNum" sz="quarter" idx="12"/>
          </p:nvPr>
        </p:nvSpPr>
        <p:spPr/>
        <p:txBody>
          <a:bodyPr/>
          <a:lstStyle/>
          <a:p>
            <a:fld id="{48F63A3B-78C7-47BE-AE5E-E10140E04643}" type="slidenum">
              <a:rPr lang="en-US" smtClean="0"/>
              <a:t>17</a:t>
            </a:fld>
            <a:endParaRPr lang="en-US" dirty="0"/>
          </a:p>
        </p:txBody>
      </p:sp>
      <p:sp>
        <p:nvSpPr>
          <p:cNvPr id="13" name="Content Placeholder 2"/>
          <p:cNvSpPr txBox="1">
            <a:spLocks noGrp="1"/>
          </p:cNvSpPr>
          <p:nvPr>
            <p:ph idx="1"/>
          </p:nvPr>
        </p:nvSpPr>
        <p:spPr bwMode="black">
          <a:xfrm>
            <a:off x="321471" y="1467853"/>
            <a:ext cx="8658225" cy="5105667"/>
          </a:xfrm>
          <a:prstGeom prst="rect">
            <a:avLst/>
          </a:prstGeom>
        </p:spPr>
        <p:txBody>
          <a:bodyPr vert="horz" lIns="68580" tIns="34290" rIns="68580" bIns="3429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257175">
              <a:spcBef>
                <a:spcPts val="450"/>
              </a:spcBef>
              <a:spcAft>
                <a:spcPts val="450"/>
              </a:spcAft>
            </a:pPr>
            <a:r>
              <a:rPr lang="en-US" sz="2100" dirty="0">
                <a:solidFill>
                  <a:srgbClr val="003865"/>
                </a:solidFill>
                <a:latin typeface="Calibri" panose="020F0502020204030204" pitchFamily="34" charset="0"/>
              </a:rPr>
              <a:t>Improve retention through more flexible schedules, enhanced benefits, career ladder opportunities, linking skills mastery to pay raises</a:t>
            </a:r>
          </a:p>
          <a:p>
            <a:pPr marL="514350" indent="-257175">
              <a:spcBef>
                <a:spcPts val="450"/>
              </a:spcBef>
              <a:spcAft>
                <a:spcPts val="450"/>
              </a:spcAft>
            </a:pPr>
            <a:r>
              <a:rPr lang="en-US" sz="2100" dirty="0">
                <a:solidFill>
                  <a:srgbClr val="003865"/>
                </a:solidFill>
                <a:latin typeface="Calibri" panose="020F0502020204030204" pitchFamily="34" charset="0"/>
              </a:rPr>
              <a:t>Internships to high school students</a:t>
            </a:r>
          </a:p>
          <a:p>
            <a:pPr marL="514350" indent="-257175">
              <a:spcBef>
                <a:spcPts val="450"/>
              </a:spcBef>
              <a:spcAft>
                <a:spcPts val="450"/>
              </a:spcAft>
            </a:pPr>
            <a:r>
              <a:rPr lang="en-US" sz="2100" dirty="0">
                <a:solidFill>
                  <a:srgbClr val="003865"/>
                </a:solidFill>
                <a:latin typeface="Calibri" panose="020F0502020204030204" pitchFamily="34" charset="0"/>
              </a:rPr>
              <a:t>Tuition reimbursement for new hires interested in obtaining a post-secondary credential (often combined with part-time work while in school) </a:t>
            </a:r>
          </a:p>
          <a:p>
            <a:pPr marL="514350" indent="-257175">
              <a:spcBef>
                <a:spcPts val="450"/>
              </a:spcBef>
              <a:spcAft>
                <a:spcPts val="450"/>
              </a:spcAft>
            </a:pPr>
            <a:r>
              <a:rPr lang="en-US" sz="2100" dirty="0">
                <a:solidFill>
                  <a:srgbClr val="003865"/>
                </a:solidFill>
                <a:latin typeface="Calibri" panose="020F0502020204030204" pitchFamily="34" charset="0"/>
              </a:rPr>
              <a:t>Expand collaborations with colleges around curriculum development</a:t>
            </a:r>
          </a:p>
          <a:p>
            <a:pPr marL="514350" indent="-257175">
              <a:spcBef>
                <a:spcPts val="450"/>
              </a:spcBef>
              <a:spcAft>
                <a:spcPts val="450"/>
              </a:spcAft>
            </a:pPr>
            <a:r>
              <a:rPr lang="en-US" sz="2100" dirty="0">
                <a:solidFill>
                  <a:srgbClr val="003865"/>
                </a:solidFill>
                <a:latin typeface="Calibri" panose="020F0502020204030204" pitchFamily="34" charset="0"/>
              </a:rPr>
              <a:t>Improve the quality of internal training by assessing skills needs, training the trainers, and investing in equipment to simulate the real work environment (e.g., welding and machining laboratories)</a:t>
            </a:r>
          </a:p>
          <a:p>
            <a:pPr marL="514350" indent="-257175">
              <a:spcBef>
                <a:spcPts val="450"/>
              </a:spcBef>
              <a:spcAft>
                <a:spcPts val="450"/>
              </a:spcAft>
            </a:pPr>
            <a:r>
              <a:rPr lang="en-US" sz="2100" dirty="0">
                <a:solidFill>
                  <a:srgbClr val="003865"/>
                </a:solidFill>
                <a:latin typeface="Calibri" panose="020F0502020204030204" pitchFamily="34" charset="0"/>
              </a:rPr>
              <a:t>Use automation to replace labor or make the job more attractive and safe</a:t>
            </a:r>
          </a:p>
          <a:p>
            <a:pPr marL="514350" indent="-257175">
              <a:spcBef>
                <a:spcPts val="450"/>
              </a:spcBef>
              <a:spcAft>
                <a:spcPts val="450"/>
              </a:spcAft>
            </a:pPr>
            <a:r>
              <a:rPr lang="en-US" sz="2100" dirty="0">
                <a:solidFill>
                  <a:srgbClr val="003865"/>
                </a:solidFill>
                <a:latin typeface="Calibri" panose="020F0502020204030204" pitchFamily="34" charset="0"/>
              </a:rPr>
              <a:t>Expand recruiting efforts to immigrants and underrepresented minorities</a:t>
            </a:r>
            <a:endParaRPr lang="en-US" sz="1800" dirty="0">
              <a:solidFill>
                <a:srgbClr val="003865"/>
              </a:solidFill>
              <a:latin typeface="Calibri" panose="020F0502020204030204" pitchFamily="34" charset="0"/>
            </a:endParaRPr>
          </a:p>
          <a:p>
            <a:pPr marL="514350" indent="-257175">
              <a:spcBef>
                <a:spcPts val="450"/>
              </a:spcBef>
              <a:spcAft>
                <a:spcPts val="450"/>
              </a:spcAft>
            </a:pPr>
            <a:endParaRPr lang="en-US" dirty="0">
              <a:solidFill>
                <a:srgbClr val="003865"/>
              </a:solidFill>
            </a:endParaRPr>
          </a:p>
        </p:txBody>
      </p:sp>
    </p:spTree>
    <p:extLst>
      <p:ext uri="{BB962C8B-B14F-4D97-AF65-F5344CB8AC3E}">
        <p14:creationId xmlns:p14="http://schemas.microsoft.com/office/powerpoint/2010/main" val="1355293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Causes of misalignment between post-secondary programs and employer skills needs</a:t>
            </a:r>
          </a:p>
        </p:txBody>
      </p:sp>
      <p:sp>
        <p:nvSpPr>
          <p:cNvPr id="6" name="Slide Number Placeholder 5"/>
          <p:cNvSpPr>
            <a:spLocks noGrp="1"/>
          </p:cNvSpPr>
          <p:nvPr>
            <p:ph type="sldNum" sz="quarter" idx="12"/>
          </p:nvPr>
        </p:nvSpPr>
        <p:spPr/>
        <p:txBody>
          <a:bodyPr/>
          <a:lstStyle/>
          <a:p>
            <a:fld id="{48F63A3B-78C7-47BE-AE5E-E10140E04643}" type="slidenum">
              <a:rPr lang="en-US" smtClean="0"/>
              <a:t>18</a:t>
            </a:fld>
            <a:endParaRPr lang="en-US" dirty="0"/>
          </a:p>
        </p:txBody>
      </p:sp>
      <p:sp>
        <p:nvSpPr>
          <p:cNvPr id="13" name="Content Placeholder 2"/>
          <p:cNvSpPr txBox="1">
            <a:spLocks noGrp="1"/>
          </p:cNvSpPr>
          <p:nvPr>
            <p:ph idx="1"/>
          </p:nvPr>
        </p:nvSpPr>
        <p:spPr bwMode="black">
          <a:xfrm>
            <a:off x="1" y="1388854"/>
            <a:ext cx="8979694" cy="5332622"/>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257175">
              <a:spcBef>
                <a:spcPts val="450"/>
              </a:spcBef>
              <a:spcAft>
                <a:spcPts val="450"/>
              </a:spcAft>
            </a:pPr>
            <a:r>
              <a:rPr lang="en-US" sz="2400" dirty="0">
                <a:solidFill>
                  <a:srgbClr val="003865"/>
                </a:solidFill>
              </a:rPr>
              <a:t>Some programs do not exist in certain regions of the state where employers need them the most. </a:t>
            </a:r>
            <a:br>
              <a:rPr lang="en-US" sz="2600" dirty="0">
                <a:solidFill>
                  <a:srgbClr val="003865"/>
                </a:solidFill>
              </a:rPr>
            </a:br>
            <a:r>
              <a:rPr lang="en-US" sz="2100" dirty="0">
                <a:solidFill>
                  <a:srgbClr val="003865"/>
                </a:solidFill>
              </a:rPr>
              <a:t>Example: </a:t>
            </a:r>
            <a:r>
              <a:rPr lang="en-US" sz="1800" dirty="0"/>
              <a:t> the Occupations In Demand tool shows no programs in Computer Numerically Controlled Machine Tool Programming in NW Minnesota: </a:t>
            </a:r>
            <a:r>
              <a:rPr lang="en-US" sz="1600" dirty="0">
                <a:hlinkClick r:id="rId3"/>
              </a:rPr>
              <a:t>https://apps.deed.state.mn.us/lmi/oid/CIP_SchoolDetail.aspx?id=514012&amp;geog=2701000000</a:t>
            </a:r>
            <a:r>
              <a:rPr lang="en-US" sz="1600" dirty="0"/>
              <a:t> </a:t>
            </a:r>
          </a:p>
          <a:p>
            <a:pPr marL="514350" indent="-257175">
              <a:spcBef>
                <a:spcPts val="450"/>
              </a:spcBef>
              <a:spcAft>
                <a:spcPts val="450"/>
              </a:spcAft>
            </a:pPr>
            <a:r>
              <a:rPr lang="en-US" sz="2400" dirty="0"/>
              <a:t>Some programs teach only the basics. They don’t teach how to work on a wide variety of machines developing problem-solving skills.</a:t>
            </a:r>
          </a:p>
          <a:p>
            <a:pPr marL="514350" indent="-257175">
              <a:spcBef>
                <a:spcPts val="450"/>
              </a:spcBef>
              <a:spcAft>
                <a:spcPts val="450"/>
              </a:spcAft>
            </a:pPr>
            <a:r>
              <a:rPr lang="en-US" sz="2400" dirty="0"/>
              <a:t>Some programs are not inter-disciplinary enough. Employers need programs that incorporate welding fundamentals, programming, and operation of mechanical, electrical, and automated systems.  </a:t>
            </a:r>
          </a:p>
          <a:p>
            <a:pPr marL="514350" indent="-257175">
              <a:spcBef>
                <a:spcPts val="450"/>
              </a:spcBef>
              <a:spcAft>
                <a:spcPts val="450"/>
              </a:spcAft>
            </a:pPr>
            <a:r>
              <a:rPr lang="en-US" sz="2400" dirty="0">
                <a:solidFill>
                  <a:srgbClr val="003865"/>
                </a:solidFill>
              </a:rPr>
              <a:t>Some employers are uncertain about how best to develop the skills they need. Post-secondary training? Short-term OJT? Apprenticeships? Uncertainty makes it hard to communicate needs and engage with post-secondary schools </a:t>
            </a:r>
          </a:p>
          <a:p>
            <a:pPr marL="514350" indent="-257175">
              <a:spcBef>
                <a:spcPts val="450"/>
              </a:spcBef>
              <a:spcAft>
                <a:spcPts val="450"/>
              </a:spcAft>
            </a:pPr>
            <a:endParaRPr lang="en-US" sz="1800" dirty="0">
              <a:solidFill>
                <a:srgbClr val="003865"/>
              </a:solidFill>
              <a:latin typeface="Calibri" panose="020F0502020204030204" pitchFamily="34" charset="0"/>
            </a:endParaRPr>
          </a:p>
          <a:p>
            <a:pPr marL="514350" indent="-257175">
              <a:spcBef>
                <a:spcPts val="450"/>
              </a:spcBef>
              <a:spcAft>
                <a:spcPts val="450"/>
              </a:spcAft>
            </a:pPr>
            <a:endParaRPr lang="en-US" dirty="0">
              <a:solidFill>
                <a:srgbClr val="003865"/>
              </a:solidFill>
            </a:endParaRPr>
          </a:p>
        </p:txBody>
      </p:sp>
    </p:spTree>
    <p:extLst>
      <p:ext uri="{BB962C8B-B14F-4D97-AF65-F5344CB8AC3E}">
        <p14:creationId xmlns:p14="http://schemas.microsoft.com/office/powerpoint/2010/main" val="364054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Effective responses at the high school level:</a:t>
            </a:r>
            <a:br>
              <a:rPr lang="en-US" dirty="0"/>
            </a:br>
            <a:r>
              <a:rPr lang="en-US" dirty="0"/>
              <a:t>employer-driven Career and Technical Education (CTE), </a:t>
            </a:r>
            <a:br>
              <a:rPr lang="en-US" dirty="0"/>
            </a:br>
            <a:r>
              <a:rPr lang="en-US" sz="2800" dirty="0">
                <a:latin typeface="Calibri" panose="020F0502020204030204" pitchFamily="34" charset="0"/>
              </a:rPr>
              <a:t>r</a:t>
            </a:r>
            <a:r>
              <a:rPr lang="en-US" sz="2800" dirty="0">
                <a:latin typeface="Calibri" panose="020F0502020204030204" pitchFamily="34" charset="0"/>
                <a:cs typeface="Calibri" panose="020F0502020204030204" pitchFamily="34" charset="0"/>
              </a:rPr>
              <a:t>obotics programs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19</a:t>
            </a:fld>
            <a:endParaRPr lang="en-US" dirty="0"/>
          </a:p>
        </p:txBody>
      </p:sp>
      <p:sp>
        <p:nvSpPr>
          <p:cNvPr id="13" name="Content Placeholder 2"/>
          <p:cNvSpPr txBox="1">
            <a:spLocks noGrp="1"/>
          </p:cNvSpPr>
          <p:nvPr>
            <p:ph idx="1"/>
          </p:nvPr>
        </p:nvSpPr>
        <p:spPr bwMode="black">
          <a:xfrm>
            <a:off x="142241" y="1363579"/>
            <a:ext cx="8777170" cy="5277853"/>
          </a:xfrm>
          <a:prstGeom prst="rect">
            <a:avLst/>
          </a:prstGeom>
        </p:spPr>
        <p:txBody>
          <a:bodyPr vert="horz" lIns="68580" tIns="34290" rIns="68580" bIns="3429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spcAft>
                <a:spcPts val="600"/>
              </a:spcAft>
              <a:buNone/>
            </a:pPr>
            <a:r>
              <a:rPr lang="en-US" sz="2400" dirty="0">
                <a:latin typeface="Calibri" panose="020F0502020204030204" pitchFamily="34" charset="0"/>
                <a:cs typeface="Calibri" panose="020F0502020204030204" pitchFamily="34" charset="0"/>
              </a:rPr>
              <a:t>Goal: expose kids to the new, knowledge-based manufacturing jobs. Example: robotics programs like FTC and FRC. Kids learn Java coding, building, use of tools, engineering design, electricity and physics, Computer-Aided Design (CAD), problem-solving, and more</a:t>
            </a:r>
          </a:p>
          <a:p>
            <a:pPr indent="0">
              <a:spcAft>
                <a:spcPts val="600"/>
              </a:spcAft>
              <a:buNone/>
            </a:pPr>
            <a:endParaRPr lang="en-US" dirty="0">
              <a:solidFill>
                <a:srgbClr val="C00000"/>
              </a:solidFill>
            </a:endParaRPr>
          </a:p>
        </p:txBody>
      </p:sp>
      <p:pic>
        <p:nvPicPr>
          <p:cNvPr id="3" name="Picture 2"/>
          <p:cNvPicPr>
            <a:picLocks noChangeAspect="1"/>
          </p:cNvPicPr>
          <p:nvPr/>
        </p:nvPicPr>
        <p:blipFill rotWithShape="1">
          <a:blip r:embed="rId3"/>
          <a:srcRect b="1903"/>
          <a:stretch/>
        </p:blipFill>
        <p:spPr>
          <a:xfrm>
            <a:off x="2224483" y="2948507"/>
            <a:ext cx="4789808" cy="3840480"/>
          </a:xfrm>
          <a:prstGeom prst="rect">
            <a:avLst/>
          </a:prstGeom>
        </p:spPr>
      </p:pic>
    </p:spTree>
    <p:extLst>
      <p:ext uri="{BB962C8B-B14F-4D97-AF65-F5344CB8AC3E}">
        <p14:creationId xmlns:p14="http://schemas.microsoft.com/office/powerpoint/2010/main" val="2554005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Overview</a:t>
            </a:r>
          </a:p>
        </p:txBody>
      </p:sp>
      <p:sp>
        <p:nvSpPr>
          <p:cNvPr id="6" name="Slide Number Placeholder 5"/>
          <p:cNvSpPr>
            <a:spLocks noGrp="1"/>
          </p:cNvSpPr>
          <p:nvPr>
            <p:ph type="sldNum" sz="quarter" idx="12"/>
          </p:nvPr>
        </p:nvSpPr>
        <p:spPr/>
        <p:txBody>
          <a:bodyPr/>
          <a:lstStyle/>
          <a:p>
            <a:fld id="{48F63A3B-78C7-47BE-AE5E-E10140E04643}" type="slidenum">
              <a:rPr lang="en-US" smtClean="0"/>
              <a:t>2</a:t>
            </a:fld>
            <a:endParaRPr lang="en-US" dirty="0"/>
          </a:p>
        </p:txBody>
      </p:sp>
      <p:sp>
        <p:nvSpPr>
          <p:cNvPr id="13" name="Content Placeholder 2"/>
          <p:cNvSpPr txBox="1">
            <a:spLocks noGrp="1"/>
          </p:cNvSpPr>
          <p:nvPr>
            <p:ph idx="1"/>
          </p:nvPr>
        </p:nvSpPr>
        <p:spPr bwMode="black">
          <a:xfrm>
            <a:off x="445171" y="1666240"/>
            <a:ext cx="8160349" cy="4429760"/>
          </a:xfrm>
          <a:prstGeom prst="rect">
            <a:avLst/>
          </a:prstGeom>
        </p:spPr>
        <p:txBody>
          <a:bodyPr vert="horz" lIns="51435" tIns="25718" rIns="51435" bIns="25718"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056" indent="-257175">
              <a:spcBef>
                <a:spcPts val="675"/>
              </a:spcBef>
              <a:spcAft>
                <a:spcPts val="450"/>
              </a:spcAft>
            </a:pPr>
            <a:r>
              <a:rPr lang="en-US" sz="2000" dirty="0"/>
              <a:t>Findings: In the 2019 Minnesota Hiring Difficulties Survey, manufacturing employers attributed one out of three hard-to-fill vacancies (34 percent) to skills gaps</a:t>
            </a:r>
          </a:p>
          <a:p>
            <a:pPr marL="450056" indent="-257175">
              <a:spcBef>
                <a:spcPts val="675"/>
              </a:spcBef>
              <a:spcAft>
                <a:spcPts val="450"/>
              </a:spcAft>
            </a:pPr>
            <a:r>
              <a:rPr lang="en-US" sz="2000" dirty="0"/>
              <a:t>factors driving hiring difficulties (occupation, industry, geography, firm size)</a:t>
            </a:r>
          </a:p>
          <a:p>
            <a:pPr marL="450056" indent="-257175">
              <a:spcBef>
                <a:spcPts val="675"/>
              </a:spcBef>
              <a:spcAft>
                <a:spcPts val="450"/>
              </a:spcAft>
            </a:pPr>
            <a:r>
              <a:rPr lang="en-US" sz="2000" dirty="0"/>
              <a:t>Skills identified by employers as hardest to find</a:t>
            </a:r>
          </a:p>
          <a:p>
            <a:pPr marL="450056" indent="-257175">
              <a:spcBef>
                <a:spcPts val="675"/>
              </a:spcBef>
              <a:spcAft>
                <a:spcPts val="450"/>
              </a:spcAft>
            </a:pPr>
            <a:r>
              <a:rPr lang="en-US" sz="2000" dirty="0"/>
              <a:t>Best practices to address skills-related hiring difficulties</a:t>
            </a:r>
          </a:p>
          <a:p>
            <a:pPr marL="450056" indent="-257175">
              <a:spcBef>
                <a:spcPts val="675"/>
              </a:spcBef>
              <a:spcAft>
                <a:spcPts val="450"/>
              </a:spcAft>
            </a:pPr>
            <a:r>
              <a:rPr lang="en-US" sz="2000" dirty="0"/>
              <a:t>Potential causes of misalignment between post-secondary training programs and skills sought by employers, and possible solutions</a:t>
            </a:r>
          </a:p>
          <a:p>
            <a:pPr marL="450056" indent="-257175">
              <a:spcBef>
                <a:spcPts val="675"/>
              </a:spcBef>
              <a:spcAft>
                <a:spcPts val="450"/>
              </a:spcAft>
            </a:pPr>
            <a:r>
              <a:rPr lang="en-US" sz="2000" dirty="0"/>
              <a:t>Role of high schools in preparing students for careers in manufacturing</a:t>
            </a:r>
            <a:endParaRPr lang="en-US" sz="1350" dirty="0"/>
          </a:p>
          <a:p>
            <a:pPr marL="450056" indent="-257175">
              <a:spcBef>
                <a:spcPts val="675"/>
              </a:spcBef>
              <a:spcAft>
                <a:spcPts val="450"/>
              </a:spcAft>
            </a:pPr>
            <a:endParaRPr lang="en-US" sz="1350" dirty="0"/>
          </a:p>
          <a:p>
            <a:pPr marL="450056" indent="-257175">
              <a:spcBef>
                <a:spcPts val="675"/>
              </a:spcBef>
              <a:spcAft>
                <a:spcPts val="450"/>
              </a:spcAft>
            </a:pPr>
            <a:endParaRPr lang="en-US" sz="1350" dirty="0">
              <a:latin typeface="Calibri" panose="020F0502020204030204" pitchFamily="34" charset="0"/>
            </a:endParaRPr>
          </a:p>
          <a:p>
            <a:pPr marL="450056" indent="-257175">
              <a:spcBef>
                <a:spcPts val="675"/>
              </a:spcBef>
              <a:spcAft>
                <a:spcPts val="450"/>
              </a:spcAft>
            </a:pPr>
            <a:endParaRPr lang="en-US" sz="1350" dirty="0">
              <a:latin typeface="Calibri" panose="020F0502020204030204" pitchFamily="34" charset="0"/>
            </a:endParaRPr>
          </a:p>
          <a:p>
            <a:pPr marL="450056" indent="-257175">
              <a:spcBef>
                <a:spcPts val="675"/>
              </a:spcBef>
              <a:spcAft>
                <a:spcPts val="450"/>
              </a:spcAft>
            </a:pPr>
            <a:endParaRPr lang="en-US" sz="1350" dirty="0">
              <a:latin typeface="Calibri" panose="020F0502020204030204" pitchFamily="34" charset="0"/>
            </a:endParaRPr>
          </a:p>
          <a:p>
            <a:pPr marL="0" indent="0">
              <a:buNone/>
            </a:pPr>
            <a:endParaRPr lang="en-US" dirty="0">
              <a:solidFill>
                <a:srgbClr val="C00000"/>
              </a:solidFill>
            </a:endParaRPr>
          </a:p>
        </p:txBody>
      </p:sp>
    </p:spTree>
    <p:extLst>
      <p:ext uri="{BB962C8B-B14F-4D97-AF65-F5344CB8AC3E}">
        <p14:creationId xmlns:p14="http://schemas.microsoft.com/office/powerpoint/2010/main" val="2326835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br>
            <a:r>
              <a:rPr lang="en-US" sz="3600" dirty="0"/>
              <a:t>Whose job is it to fill skills gaps?</a:t>
            </a:r>
            <a:br>
              <a:rPr lang="en-US" sz="3600" dirty="0"/>
            </a:br>
            <a:r>
              <a:rPr lang="en-US" sz="3600" dirty="0"/>
              <a:t>Coordinated interventions at three levels:</a:t>
            </a:r>
            <a:br>
              <a:rPr lang="en-US" sz="3600" dirty="0"/>
            </a:br>
            <a:endParaRPr lang="en-US" sz="3600" dirty="0"/>
          </a:p>
        </p:txBody>
      </p:sp>
      <p:sp>
        <p:nvSpPr>
          <p:cNvPr id="3" name="Content Placeholder 2"/>
          <p:cNvSpPr>
            <a:spLocks noGrp="1"/>
          </p:cNvSpPr>
          <p:nvPr>
            <p:ph idx="1"/>
          </p:nvPr>
        </p:nvSpPr>
        <p:spPr>
          <a:xfrm>
            <a:off x="359923" y="1322962"/>
            <a:ext cx="8375515" cy="5262664"/>
          </a:xfrm>
        </p:spPr>
        <p:txBody>
          <a:bodyPr>
            <a:normAutofit fontScale="77500" lnSpcReduction="20000"/>
          </a:bodyPr>
          <a:lstStyle/>
          <a:p>
            <a:pPr marL="0" indent="0">
              <a:buNone/>
            </a:pPr>
            <a:r>
              <a:rPr lang="en-US" dirty="0"/>
              <a:t>		</a:t>
            </a:r>
            <a:br>
              <a:rPr lang="en-US" dirty="0"/>
            </a:br>
            <a:r>
              <a:rPr lang="en-US" dirty="0"/>
              <a:t>	            </a:t>
            </a:r>
            <a:br>
              <a:rPr lang="en-US" dirty="0"/>
            </a:br>
            <a:r>
              <a:rPr lang="en-US" dirty="0"/>
              <a:t>		                                   </a:t>
            </a:r>
            <a:r>
              <a:rPr lang="en-US" sz="2200" b="1" dirty="0"/>
              <a:t>HIGH SCHOOLS: </a:t>
            </a:r>
          </a:p>
          <a:p>
            <a:r>
              <a:rPr lang="en-US" sz="2200" dirty="0"/>
              <a:t>redesign CTE to develop the foundational skills that make a worker </a:t>
            </a:r>
            <a:r>
              <a:rPr lang="en-US" sz="2200" i="1" dirty="0"/>
              <a:t>trainable.</a:t>
            </a:r>
            <a:r>
              <a:rPr lang="en-US" sz="2200" dirty="0"/>
              <a:t> This would remove the disincentives employers face in investing in OJT and other work-based training</a:t>
            </a:r>
          </a:p>
          <a:p>
            <a:pPr>
              <a:spcBef>
                <a:spcPts val="0"/>
              </a:spcBef>
              <a:spcAft>
                <a:spcPts val="1200"/>
              </a:spcAft>
            </a:pPr>
            <a:r>
              <a:rPr lang="en-US" sz="2200" dirty="0"/>
              <a:t>promote manufacturing careers with students and parents to combat misconceptions</a:t>
            </a:r>
            <a:br>
              <a:rPr lang="en-US" sz="2200" dirty="0"/>
            </a:br>
            <a:br>
              <a:rPr lang="en-US" sz="2200" dirty="0"/>
            </a:br>
            <a:br>
              <a:rPr lang="en-US" sz="2200" dirty="0"/>
            </a:br>
            <a:br>
              <a:rPr lang="en-US" dirty="0"/>
            </a:br>
            <a:r>
              <a:rPr lang="en-US" dirty="0"/>
              <a:t>                                                                </a:t>
            </a:r>
            <a:r>
              <a:rPr lang="en-US" sz="2200" b="1" dirty="0"/>
              <a:t>EMPLOYERS: </a:t>
            </a:r>
          </a:p>
          <a:p>
            <a:pPr>
              <a:spcBef>
                <a:spcPts val="0"/>
              </a:spcBef>
            </a:pPr>
            <a:r>
              <a:rPr lang="en-US" sz="2200" dirty="0"/>
              <a:t>invest in internal training that picks up from where a student left off, be it a CTE high school course or a PS certificate</a:t>
            </a:r>
          </a:p>
          <a:p>
            <a:pPr>
              <a:spcBef>
                <a:spcPts val="0"/>
              </a:spcBef>
            </a:pPr>
            <a:r>
              <a:rPr lang="en-US" sz="2200" dirty="0"/>
              <a:t>partner with schools to identify key competencies and whose role it is to teach them, and collaborate on providing trainers and equipment to improve the quality of the training</a:t>
            </a:r>
          </a:p>
          <a:p>
            <a:pPr marL="0" indent="0">
              <a:buNone/>
            </a:pPr>
            <a:r>
              <a:rPr lang="en-US" dirty="0"/>
              <a:t>                                                    </a:t>
            </a:r>
            <a:r>
              <a:rPr lang="en-US" sz="2200" b="1" dirty="0"/>
              <a:t>POST-SECONDARY INSTITUTIONS:</a:t>
            </a:r>
          </a:p>
          <a:p>
            <a:r>
              <a:rPr lang="en-US" sz="2200" dirty="0"/>
              <a:t>expand manufacturing-related vocational and associate degree programs, especially in Greater Minnesota, engaging local employers in curriculum design and skills certifications</a:t>
            </a:r>
          </a:p>
          <a:p>
            <a:r>
              <a:rPr lang="en-US" sz="2200" dirty="0"/>
              <a:t>make programs more multi-disciplinary and tailored to the needs of local employers</a:t>
            </a:r>
          </a:p>
        </p:txBody>
      </p:sp>
      <p:sp>
        <p:nvSpPr>
          <p:cNvPr id="6" name="Slide Number Placeholder 5"/>
          <p:cNvSpPr>
            <a:spLocks noGrp="1"/>
          </p:cNvSpPr>
          <p:nvPr>
            <p:ph type="sldNum" sz="quarter" idx="12"/>
          </p:nvPr>
        </p:nvSpPr>
        <p:spPr/>
        <p:txBody>
          <a:bodyPr/>
          <a:lstStyle/>
          <a:p>
            <a:fld id="{48F63A3B-78C7-47BE-AE5E-E10140E04643}" type="slidenum">
              <a:rPr lang="en-US" smtClean="0"/>
              <a:t>20</a:t>
            </a:fld>
            <a:endParaRPr lang="en-US" dirty="0"/>
          </a:p>
        </p:txBody>
      </p:sp>
      <p:pic>
        <p:nvPicPr>
          <p:cNvPr id="12" name="Picture 11"/>
          <p:cNvPicPr/>
          <p:nvPr/>
        </p:nvPicPr>
        <p:blipFill>
          <a:blip r:embed="rId3"/>
          <a:stretch>
            <a:fillRect/>
          </a:stretch>
        </p:blipFill>
        <p:spPr>
          <a:xfrm flipH="1">
            <a:off x="1996439" y="1475025"/>
            <a:ext cx="1309370" cy="546478"/>
          </a:xfrm>
          <a:prstGeom prst="rect">
            <a:avLst/>
          </a:prstGeom>
        </p:spPr>
      </p:pic>
      <p:pic>
        <p:nvPicPr>
          <p:cNvPr id="13" name="Picture 12"/>
          <p:cNvPicPr/>
          <p:nvPr/>
        </p:nvPicPr>
        <p:blipFill rotWithShape="1">
          <a:blip r:embed="rId4"/>
          <a:srcRect t="6635" b="28556"/>
          <a:stretch/>
        </p:blipFill>
        <p:spPr bwMode="auto">
          <a:xfrm>
            <a:off x="1869122" y="4834855"/>
            <a:ext cx="730884" cy="501353"/>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19139"/>
          <a:stretch/>
        </p:blipFill>
        <p:spPr>
          <a:xfrm>
            <a:off x="2202178" y="3014180"/>
            <a:ext cx="1103631" cy="751036"/>
          </a:xfrm>
          <a:prstGeom prst="rect">
            <a:avLst/>
          </a:prstGeom>
        </p:spPr>
      </p:pic>
    </p:spTree>
    <p:extLst>
      <p:ext uri="{BB962C8B-B14F-4D97-AF65-F5344CB8AC3E}">
        <p14:creationId xmlns:p14="http://schemas.microsoft.com/office/powerpoint/2010/main" val="320271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sz="quarter" idx="13"/>
          </p:nvPr>
        </p:nvSpPr>
        <p:spPr/>
        <p:txBody>
          <a:bodyPr>
            <a:normAutofit/>
          </a:bodyPr>
          <a:lstStyle/>
          <a:p>
            <a:pPr>
              <a:defRPr/>
            </a:pPr>
            <a:r>
              <a:rPr lang="en-US" sz="3000" dirty="0">
                <a:solidFill>
                  <a:srgbClr val="003865"/>
                </a:solidFill>
                <a:latin typeface="Calibri" panose="020F0502020204030204" pitchFamily="34" charset="0"/>
              </a:rPr>
              <a:t>Explore our research in more detail:</a:t>
            </a:r>
          </a:p>
          <a:p>
            <a:pPr>
              <a:defRPr/>
            </a:pPr>
            <a:r>
              <a:rPr lang="en-US" sz="2100" dirty="0">
                <a:hlinkClick r:id="rId2"/>
              </a:rPr>
              <a:t>https://mn.gov/deed/data/lmi-reports/hiring-difficulties-mn/</a:t>
            </a:r>
            <a:r>
              <a:rPr lang="en-US" sz="2100" dirty="0"/>
              <a:t> </a:t>
            </a:r>
          </a:p>
          <a:p>
            <a:pPr>
              <a:defRPr/>
            </a:pPr>
            <a:endParaRPr lang="en-US" sz="2100" i="1" dirty="0"/>
          </a:p>
          <a:p>
            <a:pPr>
              <a:defRPr/>
            </a:pPr>
            <a:r>
              <a:rPr lang="en-US" sz="2100" i="1" dirty="0"/>
              <a:t>alessia.leibert@state.mn.us</a:t>
            </a:r>
          </a:p>
          <a:p>
            <a:r>
              <a:rPr lang="en-US" sz="2100" dirty="0"/>
              <a:t>651-259-7392</a:t>
            </a:r>
          </a:p>
        </p:txBody>
      </p:sp>
      <p:sp>
        <p:nvSpPr>
          <p:cNvPr id="4" name="Date Placeholder 3"/>
          <p:cNvSpPr>
            <a:spLocks noGrp="1"/>
          </p:cNvSpPr>
          <p:nvPr>
            <p:ph type="dt" sz="half" idx="10"/>
          </p:nvPr>
        </p:nvSpPr>
        <p:spPr/>
        <p:txBody>
          <a:bodyPr/>
          <a:lstStyle/>
          <a:p>
            <a:fld id="{466A75E6-E45B-4C5D-981E-7C8ED0C72F5D}" type="datetime1">
              <a:rPr lang="en-US" smtClean="0"/>
              <a:pPr/>
              <a:t>3/2/2020</a:t>
            </a:fld>
            <a:endParaRPr lang="en-US" dirty="0"/>
          </a:p>
        </p:txBody>
      </p:sp>
      <p:sp>
        <p:nvSpPr>
          <p:cNvPr id="5" name="Footer Placeholder 4"/>
          <p:cNvSpPr>
            <a:spLocks noGrp="1"/>
          </p:cNvSpPr>
          <p:nvPr>
            <p:ph type="ftr" sz="quarter" idx="12"/>
          </p:nvPr>
        </p:nvSpPr>
        <p:spPr/>
        <p:txBody>
          <a:bodyPr/>
          <a:lstStyle/>
          <a:p>
            <a:r>
              <a:rPr lang="en-US" dirty="0">
                <a:solidFill>
                  <a:schemeClr val="tx2"/>
                </a:solidFill>
              </a:rPr>
              <a:t>Labor Market Information office</a:t>
            </a:r>
          </a:p>
        </p:txBody>
      </p:sp>
      <p:sp>
        <p:nvSpPr>
          <p:cNvPr id="6" name="Slide Number Placeholder 5"/>
          <p:cNvSpPr>
            <a:spLocks noGrp="1"/>
          </p:cNvSpPr>
          <p:nvPr>
            <p:ph type="sldNum" sz="quarter" idx="11"/>
          </p:nvPr>
        </p:nvSpPr>
        <p:spPr/>
        <p:txBody>
          <a:bodyPr/>
          <a:lstStyle/>
          <a:p>
            <a:fld id="{48F63A3B-78C7-47BE-AE5E-E10140E04643}" type="slidenum">
              <a:rPr lang="en-US" smtClean="0"/>
              <a:pPr/>
              <a:t>21</a:t>
            </a:fld>
            <a:endParaRPr lang="en-US" dirty="0"/>
          </a:p>
        </p:txBody>
      </p:sp>
    </p:spTree>
    <p:extLst>
      <p:ext uri="{BB962C8B-B14F-4D97-AF65-F5344CB8AC3E}">
        <p14:creationId xmlns:p14="http://schemas.microsoft.com/office/powerpoint/2010/main" val="24291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Main research goal: measure to what extent hiring difficulties are attributable to skills gaps</a:t>
            </a:r>
          </a:p>
        </p:txBody>
      </p:sp>
      <p:sp>
        <p:nvSpPr>
          <p:cNvPr id="3" name="Content Placeholder 2"/>
          <p:cNvSpPr>
            <a:spLocks noGrp="1"/>
          </p:cNvSpPr>
          <p:nvPr>
            <p:ph idx="1"/>
          </p:nvPr>
        </p:nvSpPr>
        <p:spPr>
          <a:xfrm>
            <a:off x="163073" y="2797736"/>
            <a:ext cx="3881120" cy="2597224"/>
          </a:xfrm>
          <a:noFill/>
        </p:spPr>
        <p:txBody>
          <a:bodyPr>
            <a:normAutofit/>
          </a:bodyPr>
          <a:lstStyle/>
          <a:p>
            <a:pPr marL="0" indent="0" algn="ctr">
              <a:buNone/>
            </a:pPr>
            <a:r>
              <a:rPr lang="en-US" sz="2100" b="1" dirty="0">
                <a:latin typeface="Calibri" panose="020F0502020204030204" pitchFamily="34" charset="0"/>
              </a:rPr>
              <a:t>A skills gap is the difference between an employee's (or job applicant’s) current skills vs. the skills necessary to meet job requirements.</a:t>
            </a:r>
            <a:endParaRPr lang="en-US"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t>3</a:t>
            </a:fld>
            <a:endParaRPr lang="en-US" dirty="0"/>
          </a:p>
        </p:txBody>
      </p:sp>
      <p:sp>
        <p:nvSpPr>
          <p:cNvPr id="17" name="Content Placeholder 2"/>
          <p:cNvSpPr txBox="1">
            <a:spLocks/>
          </p:cNvSpPr>
          <p:nvPr/>
        </p:nvSpPr>
        <p:spPr bwMode="black">
          <a:xfrm>
            <a:off x="4793100" y="2797736"/>
            <a:ext cx="4083512" cy="3855244"/>
          </a:xfrm>
          <a:prstGeom prst="rect">
            <a:avLst/>
          </a:prstGeom>
          <a:noFill/>
        </p:spPr>
        <p:txBody>
          <a:bodyPr vert="horz" lIns="68580" tIns="34290" rIns="68580" bIns="34290" rtlCol="0">
            <a:normAutofit fontScale="92500" lnSpcReduction="10000"/>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b="1" dirty="0"/>
              <a:t>Skills gaps become</a:t>
            </a:r>
            <a:br>
              <a:rPr lang="en-US" sz="2300" b="1" dirty="0"/>
            </a:br>
            <a:r>
              <a:rPr lang="en-US" sz="2300" b="1" dirty="0"/>
              <a:t>more apparent during the hiring process. So we measured them through job vacancies.</a:t>
            </a:r>
          </a:p>
          <a:p>
            <a:pPr>
              <a:lnSpc>
                <a:spcPct val="90000"/>
              </a:lnSpc>
              <a:spcAft>
                <a:spcPts val="1200"/>
              </a:spcAft>
              <a:defRPr/>
            </a:pPr>
            <a:r>
              <a:rPr lang="en-US" sz="1875" dirty="0"/>
              <a:t>Vacancies were selected on the basis of occupation.</a:t>
            </a:r>
          </a:p>
          <a:p>
            <a:pPr>
              <a:lnSpc>
                <a:spcPct val="90000"/>
              </a:lnSpc>
              <a:spcAft>
                <a:spcPts val="1200"/>
              </a:spcAft>
              <a:defRPr/>
            </a:pPr>
            <a:r>
              <a:rPr lang="en-US" sz="1875" dirty="0"/>
              <a:t>Conducted in-depth phone interviews with HR recruiters about 1,072 estimated job vacancies to determine if they were hard-to-fill, distinguishing skills-related from non-skills related reasons.</a:t>
            </a:r>
          </a:p>
          <a:p>
            <a:pPr>
              <a:lnSpc>
                <a:spcPct val="90000"/>
              </a:lnSpc>
              <a:defRPr/>
            </a:pPr>
            <a:r>
              <a:rPr lang="en-US" sz="1875" dirty="0"/>
              <a:t>Response Rate:  67% (146 establishments)</a:t>
            </a:r>
            <a:endParaRPr lang="en-US" sz="1875" dirty="0">
              <a:latin typeface="Calibri" panose="020F0502020204030204" pitchFamily="34" charset="0"/>
            </a:endParaRPr>
          </a:p>
        </p:txBody>
      </p:sp>
      <p:sp>
        <p:nvSpPr>
          <p:cNvPr id="18" name="AutoShape 5"/>
          <p:cNvSpPr>
            <a:spLocks noChangeArrowheads="1"/>
          </p:cNvSpPr>
          <p:nvPr/>
        </p:nvSpPr>
        <p:spPr bwMode="auto">
          <a:xfrm>
            <a:off x="3995301" y="3258397"/>
            <a:ext cx="821531" cy="342900"/>
          </a:xfrm>
          <a:prstGeom prst="notchedRightArrow">
            <a:avLst>
              <a:gd name="adj1" fmla="val 34037"/>
              <a:gd name="adj2" fmla="val 6096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pic>
        <p:nvPicPr>
          <p:cNvPr id="7" name="Picture 2" descr="http://www.braddye.com/images/help_wan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89125" y="1286170"/>
            <a:ext cx="2461435" cy="190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031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Hiring difficulties and wage offers by occupation</a:t>
            </a:r>
          </a:p>
        </p:txBody>
      </p:sp>
      <p:sp>
        <p:nvSpPr>
          <p:cNvPr id="6" name="Slide Number Placeholder 5"/>
          <p:cNvSpPr>
            <a:spLocks noGrp="1"/>
          </p:cNvSpPr>
          <p:nvPr>
            <p:ph type="sldNum" sz="quarter" idx="12"/>
          </p:nvPr>
        </p:nvSpPr>
        <p:spPr/>
        <p:txBody>
          <a:bodyPr/>
          <a:lstStyle/>
          <a:p>
            <a:fld id="{48F63A3B-78C7-47BE-AE5E-E10140E04643}" type="slidenum">
              <a:rPr lang="en-US" smtClean="0"/>
              <a:t>4</a:t>
            </a:fld>
            <a:endParaRPr lang="en-US" dirty="0"/>
          </a:p>
        </p:txBody>
      </p:sp>
      <p:pic>
        <p:nvPicPr>
          <p:cNvPr id="8" name="Content Placeholder 7"/>
          <p:cNvPicPr>
            <a:picLocks noGrp="1" noChangeAspect="1"/>
          </p:cNvPicPr>
          <p:nvPr>
            <p:ph idx="1"/>
          </p:nvPr>
        </p:nvPicPr>
        <p:blipFill rotWithShape="1">
          <a:blip r:embed="rId3"/>
          <a:srcRect t="8599"/>
          <a:stretch/>
        </p:blipFill>
        <p:spPr bwMode="auto">
          <a:xfrm>
            <a:off x="1538896" y="1336678"/>
            <a:ext cx="5988153" cy="53035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6976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are machinists and machine-tool programmers hardest to fill?</a:t>
            </a:r>
          </a:p>
        </p:txBody>
      </p:sp>
      <p:sp>
        <p:nvSpPr>
          <p:cNvPr id="3" name="Content Placeholder 2"/>
          <p:cNvSpPr>
            <a:spLocks noGrp="1"/>
          </p:cNvSpPr>
          <p:nvPr>
            <p:ph idx="1"/>
          </p:nvPr>
        </p:nvSpPr>
        <p:spPr>
          <a:xfrm>
            <a:off x="369651" y="1352144"/>
            <a:ext cx="8453335" cy="5369334"/>
          </a:xfrm>
        </p:spPr>
        <p:txBody>
          <a:bodyPr>
            <a:normAutofit lnSpcReduction="10000"/>
          </a:bodyPr>
          <a:lstStyle/>
          <a:p>
            <a:pPr marL="0" indent="0">
              <a:buNone/>
            </a:pPr>
            <a:r>
              <a:rPr lang="en-US" b="1" dirty="0">
                <a:solidFill>
                  <a:srgbClr val="C00000"/>
                </a:solidFill>
              </a:rPr>
              <a:t>1. Highest impact of technological change on skills: </a:t>
            </a:r>
            <a:r>
              <a:rPr lang="en-US" dirty="0"/>
              <a:t>These occupations have become more skilled and specialized as a result of automated technologies, but workforce skills haven’t kept up. Also, skills are often too machine-specific to be taught in a standardized curriculum  </a:t>
            </a:r>
          </a:p>
          <a:p>
            <a:pPr marL="0" indent="0">
              <a:buNone/>
            </a:pPr>
            <a:r>
              <a:rPr lang="en-US" b="1" dirty="0">
                <a:solidFill>
                  <a:srgbClr val="C00000"/>
                </a:solidFill>
              </a:rPr>
              <a:t>2. Long and uncertain training path: </a:t>
            </a:r>
            <a:r>
              <a:rPr lang="en-US" dirty="0"/>
              <a:t>Full competency in Machining and CNC is acquired through OJT lasting from one month to many years. In the current labor market, hiring for skills that can only be built through years on the job is much harder than hiring for skills that can be built in the classroom</a:t>
            </a:r>
          </a:p>
          <a:p>
            <a:pPr marL="0" indent="0">
              <a:buNone/>
            </a:pPr>
            <a:r>
              <a:rPr lang="en-US" b="1" dirty="0">
                <a:solidFill>
                  <a:srgbClr val="C00000"/>
                </a:solidFill>
              </a:rPr>
              <a:t>3. Lack of industry-recognized skills certifications: </a:t>
            </a:r>
            <a:r>
              <a:rPr lang="en-US" dirty="0"/>
              <a:t>Unlike in welding, only one industry-recognized standard certifies competency levels in machining-related occupations: the National Institute for Metalworking Skills (NIMS) Credentialing program. Some employers considered it inadequate/obsolete</a:t>
            </a:r>
          </a:p>
          <a:p>
            <a:pPr marL="0" indent="0">
              <a:buNone/>
            </a:pPr>
            <a:r>
              <a:rPr lang="en-US" b="1" dirty="0">
                <a:solidFill>
                  <a:srgbClr val="C00000"/>
                </a:solidFill>
              </a:rPr>
              <a:t>4. Shrinking pipeline of “trainable” people: </a:t>
            </a:r>
            <a:r>
              <a:rPr lang="en-US" dirty="0"/>
              <a:t>talent pool used to come from high school </a:t>
            </a:r>
            <a:r>
              <a:rPr lang="en-US" dirty="0" err="1"/>
              <a:t>VocEd</a:t>
            </a:r>
            <a:r>
              <a:rPr lang="en-US" dirty="0"/>
              <a:t> or people with prior experience as machine operators, but both pipelines have dried out. People with the right kind of skills already have good jobs.</a:t>
            </a:r>
            <a:br>
              <a:rPr lang="en-US" dirty="0"/>
            </a:br>
            <a:r>
              <a:rPr lang="en-US" dirty="0"/>
              <a:t>High turnover in entry-level machine operator jobs        nobody to train/promote 								          from within</a:t>
            </a:r>
          </a:p>
          <a:p>
            <a:pPr marL="0" indent="0">
              <a:buNone/>
            </a:pP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5</a:t>
            </a:fld>
            <a:endParaRPr lang="en-US" dirty="0"/>
          </a:p>
        </p:txBody>
      </p:sp>
      <p:cxnSp>
        <p:nvCxnSpPr>
          <p:cNvPr id="8" name="Straight Arrow Connector 7"/>
          <p:cNvCxnSpPr/>
          <p:nvPr/>
        </p:nvCxnSpPr>
        <p:spPr>
          <a:xfrm>
            <a:off x="5447057" y="6000235"/>
            <a:ext cx="214009" cy="9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7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Hiring difficulties by industry</a:t>
            </a:r>
          </a:p>
        </p:txBody>
      </p:sp>
      <p:sp>
        <p:nvSpPr>
          <p:cNvPr id="6" name="Slide Number Placeholder 5"/>
          <p:cNvSpPr>
            <a:spLocks noGrp="1"/>
          </p:cNvSpPr>
          <p:nvPr>
            <p:ph type="sldNum" sz="quarter" idx="12"/>
          </p:nvPr>
        </p:nvSpPr>
        <p:spPr/>
        <p:txBody>
          <a:bodyPr/>
          <a:lstStyle/>
          <a:p>
            <a:fld id="{48F63A3B-78C7-47BE-AE5E-E10140E04643}" type="slidenum">
              <a:rPr lang="en-US" smtClean="0"/>
              <a:t>6</a:t>
            </a:fld>
            <a:endParaRPr lang="en-US" dirty="0"/>
          </a:p>
        </p:txBody>
      </p:sp>
      <p:pic>
        <p:nvPicPr>
          <p:cNvPr id="5" name="Content Placeholder 4"/>
          <p:cNvPicPr>
            <a:picLocks noGrp="1" noChangeAspect="1"/>
          </p:cNvPicPr>
          <p:nvPr>
            <p:ph idx="1"/>
          </p:nvPr>
        </p:nvPicPr>
        <p:blipFill>
          <a:blip r:embed="rId3"/>
          <a:stretch>
            <a:fillRect/>
          </a:stretch>
        </p:blipFill>
        <p:spPr>
          <a:xfrm>
            <a:off x="384743" y="1418593"/>
            <a:ext cx="8511040" cy="4937760"/>
          </a:xfrm>
          <a:prstGeom prst="rect">
            <a:avLst/>
          </a:prstGeom>
        </p:spPr>
      </p:pic>
    </p:spTree>
    <p:extLst>
      <p:ext uri="{BB962C8B-B14F-4D97-AF65-F5344CB8AC3E}">
        <p14:creationId xmlns:p14="http://schemas.microsoft.com/office/powerpoint/2010/main" val="2431725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Hiring difficulties by region</a:t>
            </a:r>
          </a:p>
        </p:txBody>
      </p:sp>
      <p:sp>
        <p:nvSpPr>
          <p:cNvPr id="6" name="Slide Number Placeholder 5"/>
          <p:cNvSpPr>
            <a:spLocks noGrp="1"/>
          </p:cNvSpPr>
          <p:nvPr>
            <p:ph type="sldNum" sz="quarter" idx="12"/>
          </p:nvPr>
        </p:nvSpPr>
        <p:spPr/>
        <p:txBody>
          <a:bodyPr/>
          <a:lstStyle/>
          <a:p>
            <a:fld id="{48F63A3B-78C7-47BE-AE5E-E10140E04643}" type="slidenum">
              <a:rPr lang="en-US" smtClean="0"/>
              <a:t>7</a:t>
            </a:fld>
            <a:endParaRPr lang="en-US" dirty="0"/>
          </a:p>
        </p:txBody>
      </p:sp>
      <p:pic>
        <p:nvPicPr>
          <p:cNvPr id="4" name="Content Placeholder 3"/>
          <p:cNvPicPr>
            <a:picLocks noGrp="1" noChangeAspect="1"/>
          </p:cNvPicPr>
          <p:nvPr>
            <p:ph idx="1"/>
          </p:nvPr>
        </p:nvPicPr>
        <p:blipFill>
          <a:blip r:embed="rId3"/>
          <a:stretch>
            <a:fillRect/>
          </a:stretch>
        </p:blipFill>
        <p:spPr>
          <a:xfrm>
            <a:off x="950848" y="1384586"/>
            <a:ext cx="7242303" cy="5029200"/>
          </a:xfrm>
          <a:prstGeom prst="rect">
            <a:avLst/>
          </a:prstGeom>
        </p:spPr>
      </p:pic>
    </p:spTree>
    <p:extLst>
      <p:ext uri="{BB962C8B-B14F-4D97-AF65-F5344CB8AC3E}">
        <p14:creationId xmlns:p14="http://schemas.microsoft.com/office/powerpoint/2010/main" val="4106512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Supply vs Demand factors = </a:t>
            </a:r>
            <a:br>
              <a:rPr lang="en-US" dirty="0"/>
            </a:br>
            <a:r>
              <a:rPr lang="en-US" dirty="0"/>
              <a:t>different policy implications</a:t>
            </a:r>
          </a:p>
        </p:txBody>
      </p:sp>
      <p:sp>
        <p:nvSpPr>
          <p:cNvPr id="6" name="Slide Number Placeholder 5"/>
          <p:cNvSpPr>
            <a:spLocks noGrp="1"/>
          </p:cNvSpPr>
          <p:nvPr>
            <p:ph type="sldNum" sz="quarter" idx="12"/>
          </p:nvPr>
        </p:nvSpPr>
        <p:spPr/>
        <p:txBody>
          <a:bodyPr/>
          <a:lstStyle/>
          <a:p>
            <a:fld id="{48F63A3B-78C7-47BE-AE5E-E10140E04643}" type="slidenum">
              <a:rPr lang="en-US" smtClean="0"/>
              <a:t>8</a:t>
            </a:fld>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8533" t="7973" b="12661"/>
          <a:stretch/>
        </p:blipFill>
        <p:spPr>
          <a:xfrm>
            <a:off x="2726872" y="2372245"/>
            <a:ext cx="3477650" cy="2263140"/>
          </a:xfrm>
          <a:prstGeom prst="rect">
            <a:avLst/>
          </a:prstGeom>
        </p:spPr>
      </p:pic>
      <p:sp>
        <p:nvSpPr>
          <p:cNvPr id="10" name="TextBox 9"/>
          <p:cNvSpPr txBox="1"/>
          <p:nvPr/>
        </p:nvSpPr>
        <p:spPr>
          <a:xfrm>
            <a:off x="2951798" y="2194375"/>
            <a:ext cx="1254443" cy="415498"/>
          </a:xfrm>
          <a:prstGeom prst="rect">
            <a:avLst/>
          </a:prstGeom>
          <a:noFill/>
        </p:spPr>
        <p:txBody>
          <a:bodyPr wrap="square" rtlCol="0">
            <a:spAutoFit/>
          </a:bodyPr>
          <a:lstStyle/>
          <a:p>
            <a:pPr algn="ctr"/>
            <a:r>
              <a:rPr lang="en-US" sz="2100" b="1" dirty="0">
                <a:solidFill>
                  <a:srgbClr val="C00000"/>
                </a:solidFill>
              </a:rPr>
              <a:t>DEMAND</a:t>
            </a:r>
          </a:p>
        </p:txBody>
      </p:sp>
      <p:sp>
        <p:nvSpPr>
          <p:cNvPr id="11" name="TextBox 10"/>
          <p:cNvSpPr txBox="1"/>
          <p:nvPr/>
        </p:nvSpPr>
        <p:spPr>
          <a:xfrm>
            <a:off x="5220168" y="2199319"/>
            <a:ext cx="1254443" cy="415498"/>
          </a:xfrm>
          <a:prstGeom prst="rect">
            <a:avLst/>
          </a:prstGeom>
          <a:noFill/>
        </p:spPr>
        <p:txBody>
          <a:bodyPr wrap="square" rtlCol="0">
            <a:spAutoFit/>
          </a:bodyPr>
          <a:lstStyle/>
          <a:p>
            <a:r>
              <a:rPr lang="en-US" sz="2100" b="1" dirty="0">
                <a:solidFill>
                  <a:srgbClr val="C00000"/>
                </a:solidFill>
              </a:rPr>
              <a:t>SUPPLY</a:t>
            </a:r>
          </a:p>
        </p:txBody>
      </p:sp>
      <p:sp>
        <p:nvSpPr>
          <p:cNvPr id="12" name="Content Placeholder 2"/>
          <p:cNvSpPr txBox="1">
            <a:spLocks/>
          </p:cNvSpPr>
          <p:nvPr/>
        </p:nvSpPr>
        <p:spPr bwMode="black">
          <a:xfrm>
            <a:off x="5900740" y="3099093"/>
            <a:ext cx="3175599" cy="2901659"/>
          </a:xfrm>
          <a:prstGeom prst="rect">
            <a:avLst/>
          </a:prstGeom>
        </p:spPr>
        <p:txBody>
          <a:bodyPr vert="horz" lIns="68580" tIns="34290" rIns="68580" bIns="34290" rtlCol="0">
            <a:normAutofit fontScale="92500" lnSpcReduction="20000"/>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dirty="0"/>
              <a:t>SUPPLY REASONS (44%)</a:t>
            </a:r>
          </a:p>
          <a:p>
            <a:r>
              <a:rPr lang="en-US" sz="1875" dirty="0"/>
              <a:t>Lack of applicants with the right degree or credential (15%) </a:t>
            </a:r>
            <a:br>
              <a:rPr lang="en-US" sz="1875" dirty="0"/>
            </a:br>
            <a:r>
              <a:rPr lang="en-US" sz="1875" dirty="0">
                <a:solidFill>
                  <a:srgbClr val="C00000"/>
                </a:solidFill>
              </a:rPr>
              <a:t>SKILLS GAP</a:t>
            </a:r>
          </a:p>
          <a:p>
            <a:r>
              <a:rPr lang="en-US" sz="1875" dirty="0"/>
              <a:t>Lack of applicants with the right experience or skills acquired through OJT (19%) </a:t>
            </a:r>
            <a:r>
              <a:rPr lang="en-US" sz="1875" dirty="0">
                <a:solidFill>
                  <a:srgbClr val="C00000"/>
                </a:solidFill>
              </a:rPr>
              <a:t>SKILLS GAP</a:t>
            </a:r>
          </a:p>
          <a:p>
            <a:r>
              <a:rPr lang="en-US" sz="1875" dirty="0">
                <a:solidFill>
                  <a:srgbClr val="003865"/>
                </a:solidFill>
              </a:rPr>
              <a:t>Very few applicants, or lack of interest for the job (10%)</a:t>
            </a:r>
          </a:p>
        </p:txBody>
      </p:sp>
      <p:sp>
        <p:nvSpPr>
          <p:cNvPr id="15" name="Left-Right Arrow 14"/>
          <p:cNvSpPr/>
          <p:nvPr/>
        </p:nvSpPr>
        <p:spPr>
          <a:xfrm>
            <a:off x="3472716" y="4698467"/>
            <a:ext cx="1985963" cy="196207"/>
          </a:xfrm>
          <a:prstGeom prst="lef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p:cNvSpPr txBox="1"/>
          <p:nvPr/>
        </p:nvSpPr>
        <p:spPr>
          <a:xfrm>
            <a:off x="1523508" y="1857536"/>
            <a:ext cx="5965031" cy="461665"/>
          </a:xfrm>
          <a:prstGeom prst="rect">
            <a:avLst/>
          </a:prstGeom>
          <a:noFill/>
        </p:spPr>
        <p:txBody>
          <a:bodyPr wrap="square" rtlCol="0">
            <a:spAutoFit/>
          </a:bodyPr>
          <a:lstStyle/>
          <a:p>
            <a:pPr algn="ctr"/>
            <a:r>
              <a:rPr lang="en-US" sz="2400" dirty="0"/>
              <a:t>What was the biggest problem?</a:t>
            </a:r>
          </a:p>
        </p:txBody>
      </p:sp>
      <p:sp>
        <p:nvSpPr>
          <p:cNvPr id="13" name="Content Placeholder 2"/>
          <p:cNvSpPr txBox="1">
            <a:spLocks noGrp="1"/>
          </p:cNvSpPr>
          <p:nvPr>
            <p:ph idx="1"/>
          </p:nvPr>
        </p:nvSpPr>
        <p:spPr bwMode="black">
          <a:xfrm>
            <a:off x="1431" y="3099091"/>
            <a:ext cx="3619739" cy="3072590"/>
          </a:xfrm>
          <a:prstGeom prst="rect">
            <a:avLst/>
          </a:prstGeom>
        </p:spPr>
        <p:txBody>
          <a:bodyPr vert="horz" lIns="68580" tIns="34290" rIns="68580" bIns="34290" rtlCol="0">
            <a:normAutofit fontScale="70000" lnSpcReduction="20000"/>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50" dirty="0"/>
              <a:t>DEMAND REASONS (56%)</a:t>
            </a:r>
          </a:p>
          <a:p>
            <a:r>
              <a:rPr lang="en-US" dirty="0"/>
              <a:t>Inconvenient shifts</a:t>
            </a:r>
          </a:p>
          <a:p>
            <a:r>
              <a:rPr lang="en-US" dirty="0"/>
              <a:t>Uncompetitive wages</a:t>
            </a:r>
          </a:p>
          <a:p>
            <a:r>
              <a:rPr lang="en-US" dirty="0"/>
              <a:t>Inconvenient location</a:t>
            </a:r>
          </a:p>
          <a:p>
            <a:r>
              <a:rPr lang="en-US" dirty="0"/>
              <a:t>Undesirable work environment, or low-tech image of job/industry</a:t>
            </a:r>
          </a:p>
          <a:p>
            <a:r>
              <a:rPr lang="en-US" dirty="0"/>
              <a:t>Ineffective advertising</a:t>
            </a:r>
            <a:endParaRPr lang="en-US" dirty="0">
              <a:solidFill>
                <a:srgbClr val="C00000"/>
              </a:solidFill>
            </a:endParaRPr>
          </a:p>
        </p:txBody>
      </p:sp>
      <p:sp>
        <p:nvSpPr>
          <p:cNvPr id="5" name="TextBox 4"/>
          <p:cNvSpPr txBox="1"/>
          <p:nvPr/>
        </p:nvSpPr>
        <p:spPr>
          <a:xfrm>
            <a:off x="3621170" y="4972154"/>
            <a:ext cx="1803361" cy="507831"/>
          </a:xfrm>
          <a:prstGeom prst="rect">
            <a:avLst/>
          </a:prstGeom>
          <a:noFill/>
        </p:spPr>
        <p:txBody>
          <a:bodyPr wrap="square" rtlCol="0">
            <a:spAutoFit/>
          </a:bodyPr>
          <a:lstStyle/>
          <a:p>
            <a:pPr algn="ctr"/>
            <a:r>
              <a:rPr lang="en-US" sz="1350" dirty="0">
                <a:solidFill>
                  <a:srgbClr val="C00000"/>
                </a:solidFill>
              </a:rPr>
              <a:t>60% MENTIONED TOGETHER</a:t>
            </a:r>
          </a:p>
        </p:txBody>
      </p:sp>
    </p:spTree>
    <p:extLst>
      <p:ext uri="{BB962C8B-B14F-4D97-AF65-F5344CB8AC3E}">
        <p14:creationId xmlns:p14="http://schemas.microsoft.com/office/powerpoint/2010/main" val="2684327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skills gaps problem is more pronounced in manufacturing and other trades. Why?</a:t>
            </a:r>
          </a:p>
        </p:txBody>
      </p:sp>
      <p:sp>
        <p:nvSpPr>
          <p:cNvPr id="6" name="Slide Number Placeholder 5"/>
          <p:cNvSpPr>
            <a:spLocks noGrp="1"/>
          </p:cNvSpPr>
          <p:nvPr>
            <p:ph type="sldNum" sz="quarter" idx="12"/>
          </p:nvPr>
        </p:nvSpPr>
        <p:spPr/>
        <p:txBody>
          <a:bodyPr/>
          <a:lstStyle/>
          <a:p>
            <a:fld id="{48F63A3B-78C7-47BE-AE5E-E10140E04643}" type="slidenum">
              <a:rPr lang="en-US" smtClean="0"/>
              <a:t>9</a:t>
            </a:fld>
            <a:endParaRPr lang="en-US" dirty="0"/>
          </a:p>
        </p:txBody>
      </p:sp>
      <p:sp>
        <p:nvSpPr>
          <p:cNvPr id="13" name="Content Placeholder 2"/>
          <p:cNvSpPr txBox="1">
            <a:spLocks noGrp="1"/>
          </p:cNvSpPr>
          <p:nvPr>
            <p:ph idx="1"/>
          </p:nvPr>
        </p:nvSpPr>
        <p:spPr bwMode="black">
          <a:xfrm>
            <a:off x="112297" y="1473200"/>
            <a:ext cx="8828503" cy="5384800"/>
          </a:xfrm>
          <a:prstGeom prst="rect">
            <a:avLst/>
          </a:prstGeom>
        </p:spPr>
        <p:txBody>
          <a:bodyPr vert="horz" lIns="68580" tIns="34290" rIns="68580" bIns="34290" rtlCol="0">
            <a:normAutofit fontScale="55000" lnSpcReduction="20000"/>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0">
              <a:spcAft>
                <a:spcPts val="600"/>
              </a:spcAft>
              <a:buNone/>
            </a:pPr>
            <a:r>
              <a:rPr lang="en-US" sz="3800" dirty="0"/>
              <a:t>The skills that employers have the most trouble finding are taught through vocational/ technical training provided either in </a:t>
            </a:r>
            <a:r>
              <a:rPr lang="en-US" sz="3800" i="1" dirty="0">
                <a:solidFill>
                  <a:srgbClr val="1A03A1"/>
                </a:solidFill>
                <a:latin typeface="Calibri" panose="020F0502020204030204" pitchFamily="34" charset="0"/>
              </a:rPr>
              <a:t>high school</a:t>
            </a:r>
            <a:r>
              <a:rPr lang="en-US" sz="3800" dirty="0"/>
              <a:t>, or </a:t>
            </a:r>
            <a:r>
              <a:rPr lang="en-US" sz="3800" i="1" dirty="0">
                <a:solidFill>
                  <a:srgbClr val="1A03A1"/>
                </a:solidFill>
                <a:latin typeface="Calibri" panose="020F0502020204030204" pitchFamily="34" charset="0"/>
              </a:rPr>
              <a:t>some college</a:t>
            </a:r>
            <a:r>
              <a:rPr lang="en-US" sz="3800" dirty="0"/>
              <a:t>, or </a:t>
            </a:r>
            <a:r>
              <a:rPr lang="en-US" sz="3800" i="1" dirty="0">
                <a:solidFill>
                  <a:srgbClr val="1A03A1"/>
                </a:solidFill>
                <a:latin typeface="Calibri" panose="020F0502020204030204" pitchFamily="34" charset="0"/>
                <a:cs typeface="Calibri" panose="020F0502020204030204" pitchFamily="34" charset="0"/>
              </a:rPr>
              <a:t>on-the-job</a:t>
            </a:r>
            <a:r>
              <a:rPr lang="en-US" sz="3800" dirty="0"/>
              <a:t>. </a:t>
            </a:r>
            <a:endParaRPr lang="en-US" sz="3800" dirty="0">
              <a:latin typeface="Calibri" panose="020F0502020204030204" pitchFamily="34" charset="0"/>
              <a:cs typeface="Calibri" panose="020F0502020204030204" pitchFamily="34" charset="0"/>
            </a:endParaRPr>
          </a:p>
          <a:p>
            <a:pPr marL="342900" indent="0">
              <a:spcAft>
                <a:spcPts val="600"/>
              </a:spcAft>
              <a:buNone/>
            </a:pPr>
            <a:r>
              <a:rPr lang="en-US" sz="3500" dirty="0">
                <a:latin typeface="Calibri" panose="020F0502020204030204" pitchFamily="34" charset="0"/>
                <a:cs typeface="Calibri" panose="020F0502020204030204" pitchFamily="34" charset="0"/>
              </a:rPr>
              <a:t>The </a:t>
            </a:r>
            <a:r>
              <a:rPr lang="en-US" sz="3500" dirty="0">
                <a:solidFill>
                  <a:srgbClr val="C00000"/>
                </a:solidFill>
                <a:latin typeface="Calibri" panose="020F0502020204030204" pitchFamily="34" charset="0"/>
                <a:cs typeface="Calibri" panose="020F0502020204030204" pitchFamily="34" charset="0"/>
              </a:rPr>
              <a:t>good</a:t>
            </a:r>
            <a:r>
              <a:rPr lang="en-US" sz="3500" dirty="0">
                <a:latin typeface="Calibri" panose="020F0502020204030204" pitchFamily="34" charset="0"/>
                <a:cs typeface="Calibri" panose="020F0502020204030204" pitchFamily="34" charset="0"/>
              </a:rPr>
              <a:t> news:</a:t>
            </a:r>
          </a:p>
          <a:p>
            <a:pPr marL="800100" indent="-457200">
              <a:spcAft>
                <a:spcPts val="600"/>
              </a:spcAft>
            </a:pPr>
            <a:r>
              <a:rPr lang="en-US" sz="3500" dirty="0"/>
              <a:t>Even the newest technologies - like machine learning and robotics - build upon a foundation of traditional math and mechanical skills. We know how to teach them. </a:t>
            </a:r>
          </a:p>
          <a:p>
            <a:pPr marL="342900" indent="0">
              <a:spcAft>
                <a:spcPts val="600"/>
              </a:spcAft>
              <a:buNone/>
            </a:pPr>
            <a:r>
              <a:rPr lang="en-US" sz="3500" dirty="0">
                <a:latin typeface="Calibri" panose="020F0502020204030204" pitchFamily="34" charset="0"/>
                <a:cs typeface="Calibri" panose="020F0502020204030204" pitchFamily="34" charset="0"/>
              </a:rPr>
              <a:t>The </a:t>
            </a:r>
            <a:r>
              <a:rPr lang="en-US" sz="3500" dirty="0">
                <a:solidFill>
                  <a:srgbClr val="C00000"/>
                </a:solidFill>
                <a:latin typeface="Calibri" panose="020F0502020204030204" pitchFamily="34" charset="0"/>
                <a:cs typeface="Calibri" panose="020F0502020204030204" pitchFamily="34" charset="0"/>
              </a:rPr>
              <a:t>bad</a:t>
            </a:r>
            <a:r>
              <a:rPr lang="en-US" sz="3500" dirty="0">
                <a:latin typeface="Calibri" panose="020F0502020204030204" pitchFamily="34" charset="0"/>
                <a:cs typeface="Calibri" panose="020F0502020204030204" pitchFamily="34" charset="0"/>
              </a:rPr>
              <a:t> news:</a:t>
            </a:r>
          </a:p>
          <a:p>
            <a:pPr marL="800100" indent="-457200">
              <a:spcAft>
                <a:spcPts val="600"/>
              </a:spcAft>
            </a:pPr>
            <a:r>
              <a:rPr lang="en-US" sz="3500" dirty="0">
                <a:latin typeface="Calibri" panose="020F0502020204030204" pitchFamily="34" charset="0"/>
                <a:cs typeface="Calibri" panose="020F0502020204030204" pitchFamily="34" charset="0"/>
              </a:rPr>
              <a:t>Problem solving skills are becoming more critical, and they are not easy to teach! </a:t>
            </a:r>
          </a:p>
          <a:p>
            <a:pPr marL="800100" indent="-457200">
              <a:spcAft>
                <a:spcPts val="600"/>
              </a:spcAft>
            </a:pPr>
            <a:r>
              <a:rPr lang="en-US" sz="3500" dirty="0">
                <a:latin typeface="Calibri" panose="020F0502020204030204" pitchFamily="34" charset="0"/>
                <a:cs typeface="Calibri" panose="020F0502020204030204" pitchFamily="34" charset="0"/>
              </a:rPr>
              <a:t>New generations lack exposure to opportunities to develop mechanical and problem-solving skills at the time in their lives when career aspirations are formed</a:t>
            </a:r>
            <a:endParaRPr lang="en-US" sz="3500" dirty="0">
              <a:solidFill>
                <a:srgbClr val="C00000"/>
              </a:solidFill>
            </a:endParaRPr>
          </a:p>
          <a:p>
            <a:pPr marL="800100" indent="-457200">
              <a:spcAft>
                <a:spcPts val="600"/>
              </a:spcAft>
            </a:pPr>
            <a:r>
              <a:rPr lang="en-US" sz="3500" dirty="0">
                <a:latin typeface="Calibri" panose="020F0502020204030204" pitchFamily="34" charset="0"/>
                <a:cs typeface="Calibri" panose="020F0502020204030204" pitchFamily="34" charset="0"/>
              </a:rPr>
              <a:t>Lack of interest: 68%</a:t>
            </a:r>
            <a:r>
              <a:rPr lang="en-US" sz="3500" dirty="0"/>
              <a:t> of hard-to-fill positions attracted very few candidates, with 10 or fewer applications being the norm.</a:t>
            </a:r>
            <a:r>
              <a:rPr lang="en-US" sz="3500" dirty="0">
                <a:latin typeface="Calibri" panose="020F0502020204030204" pitchFamily="34" charset="0"/>
                <a:cs typeface="Calibri" panose="020F0502020204030204" pitchFamily="34" charset="0"/>
              </a:rPr>
              <a:t> Turnover and retirements further reduce the pipeline and make it hard to train the next generation of workers</a:t>
            </a:r>
          </a:p>
        </p:txBody>
      </p:sp>
    </p:spTree>
    <p:extLst>
      <p:ext uri="{BB962C8B-B14F-4D97-AF65-F5344CB8AC3E}">
        <p14:creationId xmlns:p14="http://schemas.microsoft.com/office/powerpoint/2010/main" val="148199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Check_x0020_Done xmlns="1cd47f14-7087-4e70-834b-3e31bb072a55">true</Accessibility_x0020_Check_x0020_Done>
    <Form_x0020__x0023_ xmlns="1cd47f14-7087-4e70-834b-3e31bb072a55" xsi:nil="true"/>
    <Category xmlns="1cd47f14-7087-4e70-834b-3e31bb072a55">Template</Category>
    <Accessibility_x0020_Passed xmlns="1cd47f14-7087-4e70-834b-3e31bb072a55">true</Accessibility_x0020_Passed>
    <Contact xmlns="1cd47f14-7087-4e70-834b-3e31bb072a55">Communications</Contact>
    <PPM_x0020_Chapter xmlns="1cd47f14-7087-4e70-834b-3e31bb072a55">
      <Url xsi:nil="true"/>
      <Description xsi:nil="true"/>
    </PPM_x0020_Chapter>
    <Stock_x0020__x0023_ xmlns="1cd47f14-7087-4e70-834b-3e31bb072a55" xsi:nil="true"/>
    <IconOverlay xmlns="http://schemas.microsoft.com/sharepoint/v4" xsi:nil="true"/>
    <Task_x002f_Function xmlns="1cd47f14-7087-4e70-834b-3e31bb072a55">Communication Tools</Task_x002f_Func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4D13C42D15884F9CB3A4AE99DB0A8F" ma:contentTypeVersion="11" ma:contentTypeDescription="Create a new document." ma:contentTypeScope="" ma:versionID="65ba601ff210b096aab9d9bab2103e43">
  <xsd:schema xmlns:xsd="http://www.w3.org/2001/XMLSchema" xmlns:xs="http://www.w3.org/2001/XMLSchema" xmlns:p="http://schemas.microsoft.com/office/2006/metadata/properties" xmlns:ns2="1cd47f14-7087-4e70-834b-3e31bb072a55" xmlns:ns3="http://schemas.microsoft.com/sharepoint/v4" targetNamespace="http://schemas.microsoft.com/office/2006/metadata/properties" ma:root="true" ma:fieldsID="e2e697e2d244a82ed94f6157180b86f2" ns2:_="" ns3:_="">
    <xsd:import namespace="1cd47f14-7087-4e70-834b-3e31bb072a55"/>
    <xsd:import namespace="http://schemas.microsoft.com/sharepoint/v4"/>
    <xsd:element name="properties">
      <xsd:complexType>
        <xsd:sequence>
          <xsd:element name="documentManagement">
            <xsd:complexType>
              <xsd:all>
                <xsd:element ref="ns2:Stock_x0020__x0023_" minOccurs="0"/>
                <xsd:element ref="ns2:Form_x0020__x0023_" minOccurs="0"/>
                <xsd:element ref="ns2:PPM_x0020_Chapter" minOccurs="0"/>
                <xsd:element ref="ns2:Contact" minOccurs="0"/>
                <xsd:element ref="ns2:Category" minOccurs="0"/>
                <xsd:element ref="ns2:Accessibility_x0020_Check_x0020_Done" minOccurs="0"/>
                <xsd:element ref="ns2:Accessibility_x0020_Passed" minOccurs="0"/>
                <xsd:element ref="ns3:IconOverlay" minOccurs="0"/>
                <xsd:element ref="ns2:Task_x002f_Fun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d47f14-7087-4e70-834b-3e31bb072a55" elementFormDefault="qualified">
    <xsd:import namespace="http://schemas.microsoft.com/office/2006/documentManagement/types"/>
    <xsd:import namespace="http://schemas.microsoft.com/office/infopath/2007/PartnerControls"/>
    <xsd:element name="Stock_x0020__x0023_" ma:index="4" nillable="true" ma:displayName="Stock #" ma:internalName="Stock_x0020__x0023_" ma:readOnly="false">
      <xsd:simpleType>
        <xsd:restriction base="dms:Text">
          <xsd:maxLength value="255"/>
        </xsd:restriction>
      </xsd:simpleType>
    </xsd:element>
    <xsd:element name="Form_x0020__x0023_" ma:index="5" nillable="true" ma:displayName="Form #" ma:internalName="Form_x0020__x0023_" ma:readOnly="false">
      <xsd:simpleType>
        <xsd:restriction base="dms:Text">
          <xsd:maxLength value="255"/>
        </xsd:restriction>
      </xsd:simpleType>
    </xsd:element>
    <xsd:element name="PPM_x0020_Chapter" ma:index="6" nillable="true" ma:displayName="PPM Chapter" ma:format="Hyperlink" ma:internalName="PPM_x0020_Chapt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Contact" ma:index="7" nillable="true" ma:displayName="Contact" ma:format="Dropdown" ma:internalName="Contact" ma:readOnly="false">
      <xsd:simpleType>
        <xsd:union memberTypes="dms:Text">
          <xsd:simpleType>
            <xsd:restriction base="dms:Choice">
              <xsd:enumeration value="Operations"/>
            </xsd:restriction>
          </xsd:simpleType>
        </xsd:union>
      </xsd:simpleType>
    </xsd:element>
    <xsd:element name="Category" ma:index="8" nillable="true" ma:displayName="Category" ma:format="Dropdown" ma:indexed="true" ma:internalName="Category" ma:readOnly="false">
      <xsd:simpleType>
        <xsd:union memberTypes="dms:Text">
          <xsd:simpleType>
            <xsd:restriction base="dms:Choice">
              <xsd:enumeration value="Records Retention"/>
            </xsd:restriction>
          </xsd:simpleType>
        </xsd:union>
      </xsd:simpleType>
    </xsd:element>
    <xsd:element name="Accessibility_x0020_Check_x0020_Done" ma:index="9" nillable="true" ma:displayName="Accessibility Check Done" ma:default="0" ma:internalName="Accessibility_x0020_Check_x0020_Done" ma:readOnly="false">
      <xsd:simpleType>
        <xsd:restriction base="dms:Boolean"/>
      </xsd:simpleType>
    </xsd:element>
    <xsd:element name="Accessibility_x0020_Passed" ma:index="10" nillable="true" ma:displayName="Accessibility Passed" ma:default="0" ma:internalName="Accessibility_x0020_Passed" ma:readOnly="false">
      <xsd:simpleType>
        <xsd:restriction base="dms:Boolean"/>
      </xsd:simpleType>
    </xsd:element>
    <xsd:element name="Task_x002f_Function" ma:index="16" nillable="true" ma:displayName="Task/Function" ma:default="Select Task/Function" ma:format="Dropdown" ma:internalName="Task_x002f_Function">
      <xsd:simpleType>
        <xsd:restriction base="dms:Choice">
          <xsd:enumeration value="Select Task/Function"/>
          <xsd:enumeration value="Communication Tools"/>
          <xsd:enumeration value="Purchase/Billing"/>
          <xsd:enumeration value="IT Services"/>
          <xsd:enumeration value="Access"/>
          <xsd:enumeration value="Grants"/>
          <xsd:enumeration value="Events/Meetings"/>
          <xsd:enumeration value="Hiring"/>
          <xsd:enumeration value="Separation"/>
          <xsd:enumeration value="Safety"/>
          <xsd:enumeration value="Employee Hours"/>
          <xsd:enumeration value="Reimbursement"/>
          <xsd:enumeration value="Travel"/>
          <xsd:enumeration value="Employee Resources"/>
          <xsd:enumeration value="CareerForce"/>
          <xsd:enumeration value="Records Retention"/>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2.xml><?xml version="1.0" encoding="utf-8"?>
<ds:datastoreItem xmlns:ds="http://schemas.openxmlformats.org/officeDocument/2006/customXml" ds:itemID="{9678B604-9059-4F1C-B8E2-C96A71A964D2}">
  <ds:schemaRefs>
    <ds:schemaRef ds:uri="http://purl.org/dc/elements/1.1/"/>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sharepoint/v4"/>
    <ds:schemaRef ds:uri="1cd47f14-7087-4e70-834b-3e31bb072a55"/>
    <ds:schemaRef ds:uri="http://www.w3.org/XML/1998/namespace"/>
    <ds:schemaRef ds:uri="http://purl.org/dc/terms/"/>
  </ds:schemaRefs>
</ds:datastoreItem>
</file>

<file path=customXml/itemProps3.xml><?xml version="1.0" encoding="utf-8"?>
<ds:datastoreItem xmlns:ds="http://schemas.openxmlformats.org/officeDocument/2006/customXml" ds:itemID="{B27676C8-D274-46C0-A9A2-61F01BE513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d47f14-7087-4e70-834b-3e31bb072a55"/>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MN.IT</Template>
  <TotalTime>15583</TotalTime>
  <Words>1365</Words>
  <Application>Microsoft Office PowerPoint</Application>
  <PresentationFormat>On-screen Show (4:3)</PresentationFormat>
  <Paragraphs>152</Paragraphs>
  <Slides>21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NeueHaasGroteskText Std</vt:lpstr>
      <vt:lpstr>MN.IT</vt:lpstr>
      <vt:lpstr> Hiring Difficulties in Manufacturing</vt:lpstr>
      <vt:lpstr>Overview</vt:lpstr>
      <vt:lpstr>Main research goal: measure to what extent hiring difficulties are attributable to skills gaps</vt:lpstr>
      <vt:lpstr>Hiring difficulties and wage offers by occupation</vt:lpstr>
      <vt:lpstr>Why are machinists and machine-tool programmers hardest to fill?</vt:lpstr>
      <vt:lpstr>Hiring difficulties by industry</vt:lpstr>
      <vt:lpstr>Hiring difficulties by region</vt:lpstr>
      <vt:lpstr>Supply vs Demand factors =  different policy implications</vt:lpstr>
      <vt:lpstr>The skills gaps problem is more pronounced in manufacturing and other trades. Why?</vt:lpstr>
      <vt:lpstr>What skills are hardest to find?  Comments from employers</vt:lpstr>
      <vt:lpstr>Comments from employers (continued)</vt:lpstr>
      <vt:lpstr>Comments from survey respondents in 2012 </vt:lpstr>
      <vt:lpstr>How are employers responding?</vt:lpstr>
      <vt:lpstr> Best practices #1:  invest in measures to reduce turnover and train new hires </vt:lpstr>
      <vt:lpstr> Best practices # 2:  combine internal and external training </vt:lpstr>
      <vt:lpstr>Best practices # 3:  remove disincentives faces by firms (especially small-sized) in the delivery of work-based training</vt:lpstr>
      <vt:lpstr>Other examples of best practices</vt:lpstr>
      <vt:lpstr>Causes of misalignment between post-secondary programs and employer skills needs</vt:lpstr>
      <vt:lpstr>Effective responses at the high school level: employer-driven Career and Technical Education (CTE),  robotics programs</vt:lpstr>
      <vt:lpstr> Whose job is it to fill skills gaps? Coordinated interventions at three levels: </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Kammen, Kay (DEED)</cp:lastModifiedBy>
  <cp:revision>760</cp:revision>
  <cp:lastPrinted>2020-02-26T22:05:49Z</cp:lastPrinted>
  <dcterms:created xsi:type="dcterms:W3CDTF">2016-01-06T16:54:03Z</dcterms:created>
  <dcterms:modified xsi:type="dcterms:W3CDTF">2020-03-02T21:53:56Z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0x010100E04D13C42D15884F9CB3A4AE99DB0A8F</vt:lpwstr>
  </property>
</Properties>
</file>