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2"/>
  </p:notesMasterIdLst>
  <p:handoutMasterIdLst>
    <p:handoutMasterId r:id="rId13"/>
  </p:handoutMasterIdLst>
  <p:sldIdLst>
    <p:sldId id="396" r:id="rId5"/>
    <p:sldId id="513" r:id="rId6"/>
    <p:sldId id="520" r:id="rId7"/>
    <p:sldId id="516" r:id="rId8"/>
    <p:sldId id="521" r:id="rId9"/>
    <p:sldId id="519" r:id="rId10"/>
    <p:sldId id="4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003865"/>
    <a:srgbClr val="000000"/>
    <a:srgbClr val="78BE21"/>
    <a:srgbClr val="0D0D0D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5" autoAdjust="0"/>
    <p:restoredTop sz="89889" autoAdjust="0"/>
  </p:normalViewPr>
  <p:slideViewPr>
    <p:cSldViewPr snapToGrid="0">
      <p:cViewPr varScale="1">
        <p:scale>
          <a:sx n="65" d="100"/>
          <a:sy n="65" d="100"/>
        </p:scale>
        <p:origin x="294" y="60"/>
      </p:cViewPr>
      <p:guideLst/>
    </p:cSldViewPr>
  </p:slideViewPr>
  <p:outlineViewPr>
    <p:cViewPr>
      <p:scale>
        <a:sx n="33" d="100"/>
        <a:sy n="33" d="100"/>
      </p:scale>
      <p:origin x="0" y="-202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9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5/17/2021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41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5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685" y="1652093"/>
            <a:ext cx="6118629" cy="842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0" y="5851878"/>
            <a:ext cx="3613535" cy="4976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-1"/>
            <a:ext cx="12192000" cy="34778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91" y="544615"/>
            <a:ext cx="3613535" cy="49760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91" y="544615"/>
            <a:ext cx="3613535" cy="49760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Optional Tagline Goes Here | mn.gov/websiteurl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390" y="609243"/>
            <a:ext cx="3613535" cy="4976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AWWC – MDA’s Role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Andrea Vaubel, Deputy Commissioner</a:t>
            </a:r>
          </a:p>
          <a:p>
            <a:pPr>
              <a:spcBef>
                <a:spcPts val="0"/>
              </a:spcBef>
            </a:pPr>
            <a:r>
              <a:rPr lang="en-US" dirty="0"/>
              <a:t>May 17, 2021</a:t>
            </a:r>
          </a:p>
        </p:txBody>
      </p:sp>
    </p:spTree>
    <p:extLst>
      <p:ext uri="{BB962C8B-B14F-4D97-AF65-F5344CB8AC3E}">
        <p14:creationId xmlns:p14="http://schemas.microsoft.com/office/powerpoint/2010/main" val="166548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DFA4A-B644-49EF-A49B-F9E2510B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MDA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2765A-553D-476C-9520-0C6C78C6B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312" y="1825625"/>
            <a:ext cx="9907573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3200" dirty="0"/>
              <a:t>Ensuring the safety and integrity of our food supply</a:t>
            </a:r>
          </a:p>
          <a:p>
            <a:pPr lvl="1"/>
            <a:r>
              <a:rPr lang="en-US" sz="3200" dirty="0"/>
              <a:t>Ensuring the health of our environment</a:t>
            </a:r>
          </a:p>
          <a:p>
            <a:pPr lvl="1"/>
            <a:r>
              <a:rPr lang="en-US" sz="3200" dirty="0"/>
              <a:t>Ensuring the strength and resilience of our agricultural economy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1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6A21-560D-45DA-BDEA-6B13ED37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MDA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2CE03-C226-4618-99DC-1817CCF10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5001208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2400" dirty="0"/>
              <a:t>Food inspection programs that cover a wide range of the food supply from farm to fork</a:t>
            </a:r>
          </a:p>
          <a:p>
            <a:pPr lvl="1"/>
            <a:r>
              <a:rPr lang="en-US" sz="2400" dirty="0"/>
              <a:t>Plant protection programs that protect the state from invasive species</a:t>
            </a:r>
          </a:p>
          <a:p>
            <a:pPr lvl="1"/>
            <a:r>
              <a:rPr lang="en-US" sz="2400" dirty="0"/>
              <a:t>Ag chemical programs that ensure pesticides and fertilizers are used properly</a:t>
            </a:r>
          </a:p>
          <a:p>
            <a:pPr lvl="1"/>
            <a:r>
              <a:rPr lang="en-US" sz="2400" dirty="0"/>
              <a:t>Grants and financial assistance programs to support the ag economy</a:t>
            </a:r>
          </a:p>
          <a:p>
            <a:pPr lvl="1"/>
            <a:r>
              <a:rPr lang="en-US" sz="2400" dirty="0"/>
              <a:t>Programs that promote crops and value-added products that are grown and produced in Minnesota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5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DFA4A-B644-49EF-A49B-F9E2510B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2765A-553D-476C-9520-0C6C78C6B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3200" b="1" dirty="0"/>
              <a:t>Food Safety </a:t>
            </a:r>
            <a:r>
              <a:rPr lang="en-US" sz="3200" dirty="0"/>
              <a:t>-  MDH, local, federal and tribal governments</a:t>
            </a:r>
          </a:p>
          <a:p>
            <a:pPr lvl="1"/>
            <a:r>
              <a:rPr lang="en-US" sz="3200" b="1" dirty="0"/>
              <a:t>Environmental Protection </a:t>
            </a:r>
            <a:r>
              <a:rPr lang="en-US" sz="3200" dirty="0"/>
              <a:t>- MPCA, DNR, federal and tribal governments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7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E573-3592-48DE-9C0C-15D3316A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Farm Safety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135C-B12D-49B7-87A4-FB434E336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An informal collaboration between state agencies, higher education institutions, agriculture membership organizations, farm safety advocates, private sector companies, and labor and safety organizations focused on improving safety in agriculture. </a:t>
            </a:r>
          </a:p>
          <a:p>
            <a:pPr lvl="0"/>
            <a:r>
              <a:rPr lang="en-US" dirty="0"/>
              <a:t>Purpose is to provide a forum to discuss safety issues in agriculture, connect groups and organizations who are working on farm safety, and organize a collective effort to improve agricultural safety.</a:t>
            </a:r>
          </a:p>
          <a:p>
            <a:pPr lvl="0"/>
            <a:r>
              <a:rPr lang="en-US" dirty="0"/>
              <a:t>Key Partners: Department of Labor and Industry (Workplace Safety Consultation), Minnesota Safety Council, University of Minnesota Extension, Upper Midwest Agricultural Safety and Health Center (UMASH)</a:t>
            </a:r>
          </a:p>
          <a:p>
            <a:pPr lvl="0"/>
            <a:r>
              <a:rPr lang="en-US" dirty="0"/>
              <a:t>Quarterly meetings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8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DFA4A-B644-49EF-A49B-F9E2510B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2765A-553D-476C-9520-0C6C78C6B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986"/>
            <a:ext cx="10515600" cy="4793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en-US" dirty="0"/>
              <a:t>Ag Economy Information – size of different ag sectors, their contributions to the economy of Minnesota, the US, and the global export markets</a:t>
            </a:r>
          </a:p>
          <a:p>
            <a:pPr lvl="0"/>
            <a:r>
              <a:rPr lang="en-US" dirty="0"/>
              <a:t>Business Relationships – connected them with COVID prevention resources including MDH and LPH to mitigate spread </a:t>
            </a:r>
          </a:p>
          <a:p>
            <a:pPr lvl="0"/>
            <a:r>
              <a:rPr lang="en-US" dirty="0"/>
              <a:t>Information Lacking - While we license and inspect many businesses that make food in Minnesota, in many respects we have an incomplete picture of farms and agricultural workers because farms do not need a license to grow food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0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0" y="1651380"/>
            <a:ext cx="12192000" cy="1733266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521123"/>
            <a:ext cx="10515600" cy="2681374"/>
          </a:xfrm>
        </p:spPr>
        <p:txBody>
          <a:bodyPr/>
          <a:lstStyle/>
          <a:p>
            <a:r>
              <a:rPr lang="en-US" sz="2700" b="1" dirty="0"/>
              <a:t>Andrea Vaubel</a:t>
            </a:r>
          </a:p>
          <a:p>
            <a:r>
              <a:rPr lang="en-US" sz="2200" i="1" dirty="0"/>
              <a:t>Andrea.vaubel@state.mn.us</a:t>
            </a:r>
          </a:p>
        </p:txBody>
      </p:sp>
    </p:spTree>
    <p:extLst>
      <p:ext uri="{BB962C8B-B14F-4D97-AF65-F5344CB8AC3E}">
        <p14:creationId xmlns:p14="http://schemas.microsoft.com/office/powerpoint/2010/main" val="2561138842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78B604-9059-4F1C-B8E2-C96A71A964D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73A0F7-7423-48D4-A966-8AC17BB44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23674</TotalTime>
  <Words>335</Words>
  <Application>Microsoft Office PowerPoint</Application>
  <PresentationFormat>Widescreen</PresentationFormat>
  <Paragraphs>36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NeueHaasGroteskText Std</vt:lpstr>
      <vt:lpstr>MN.IT</vt:lpstr>
      <vt:lpstr>AWWC – MDA’s Role</vt:lpstr>
      <vt:lpstr>MDA Responsibilities</vt:lpstr>
      <vt:lpstr>MDA Programs</vt:lpstr>
      <vt:lpstr>Shared Responsibilities</vt:lpstr>
      <vt:lpstr>Farm Safety Working Group</vt:lpstr>
      <vt:lpstr>Strengths and Challenges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Vaubel, Andrea (MDA)</cp:lastModifiedBy>
  <cp:revision>667</cp:revision>
  <dcterms:created xsi:type="dcterms:W3CDTF">2016-01-06T16:54:03Z</dcterms:created>
  <dcterms:modified xsi:type="dcterms:W3CDTF">2021-05-17T17:25:41Z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