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png"/>
  <Override PartName="/ppt/presentation.xml" ContentType="application/vnd.openxmlformats-officedocument.presentationml.presentation.main+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commentAuthors.xml" ContentType="application/vnd.openxmlformats-officedocument.presentationml.commentAuthors+xml"/>
  <Override PartName="/ppt/notesMasters/notesMaster1.xml" ContentType="application/vnd.openxmlformats-officedocument.presentationml.notesMaster+xml"/>
  <Override PartName="/ppt/media/image6.JPG" ContentType="image/jpeg"/>
  <Override PartName="/ppt/theme/theme2.xml" ContentType="application/vnd.openxmlformats-officedocument.theme+xml"/>
  <Override PartName="/ppt/theme/theme1.xml" ContentType="application/vnd.openxmlformats-officedocument.theme+xml"/>
  <Override PartName="/ppt/media/image7.JPG" ContentType="image/jpeg"/>
  <Override PartName="/ppt/comments/comment1.xml" ContentType="application/vnd.openxmlformats-officedocument.presentationml.comments+xml"/>
  <Override PartName="/ppt/media/image8.jpg" ContentType="image/jpeg"/>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59" r:id="rId4"/>
    <p:sldId id="260" r:id="rId5"/>
    <p:sldId id="261" r:id="rId6"/>
    <p:sldId id="312" r:id="rId7"/>
    <p:sldId id="263" r:id="rId8"/>
    <p:sldId id="265" r:id="rId9"/>
    <p:sldId id="266" r:id="rId10"/>
    <p:sldId id="268" r:id="rId11"/>
    <p:sldId id="314" r:id="rId12"/>
    <p:sldId id="315" r:id="rId13"/>
    <p:sldId id="316" r:id="rId14"/>
    <p:sldId id="276" r:id="rId15"/>
    <p:sldId id="2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Wolf" initials="MW" lastIdx="3" clrIdx="0">
    <p:extLst>
      <p:ext uri="{19B8F6BF-5375-455C-9EA6-DF929625EA0E}">
        <p15:presenceInfo xmlns:p15="http://schemas.microsoft.com/office/powerpoint/2012/main" userId="S::Melissa.Wolf@Midco.com::f125ad6b-23c6-4315-8f4d-7193d987bc2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95" d="100"/>
          <a:sy n="95" d="100"/>
        </p:scale>
        <p:origin x="20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5-12T15:41:17.349" idx="1">
    <p:pos x="10" y="10"/>
    <p:text>My thought was to talk through each of the grants briefly (for example little fork to international falls for middle mile infrastructure connecting these two communities..and then elaborate more on Annandale and how we built out with private capital first and used the grant for  extensions to unserved homes, businesses, etc..</p:text>
    <p:extLst>
      <p:ext uri="{C676402C-5697-4E1C-873F-D02D1690AC5C}">
        <p15:threadingInfo xmlns:p15="http://schemas.microsoft.com/office/powerpoint/2012/main" timeZoneBias="30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5D0969-B17D-4100-85DC-4E8DC799023F}" type="datetimeFigureOut">
              <a:rPr lang="en-US" smtClean="0"/>
              <a:t>5/21/2020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CBAB26-2BB5-48D1-B1B0-2F9F8A34F9E9}" type="slidenum">
              <a:rPr lang="en-US" smtClean="0"/>
              <a:t>‹#›</a:t>
            </a:fld>
            <a:endParaRPr lang="en-US"/>
          </a:p>
        </p:txBody>
      </p:sp>
    </p:spTree>
    <p:extLst>
      <p:ext uri="{BB962C8B-B14F-4D97-AF65-F5344CB8AC3E}">
        <p14:creationId xmlns:p14="http://schemas.microsoft.com/office/powerpoint/2010/main" val="3403431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136817FF-FDEF-42F4-BC4B-869A815A99AD}" type="slidenum">
              <a:rPr lang="en-US" smtClean="0"/>
              <a:t>5</a:t>
            </a:fld>
            <a:endParaRPr lang="en-US" dirty="0"/>
          </a:p>
        </p:txBody>
      </p:sp>
    </p:spTree>
    <p:extLst>
      <p:ext uri="{BB962C8B-B14F-4D97-AF65-F5344CB8AC3E}">
        <p14:creationId xmlns:p14="http://schemas.microsoft.com/office/powerpoint/2010/main" val="1509473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While we have access to the 3.5 GHz, the possibility of using other spectrum bands means that we can propel our fixed wireless product to a fixed 5G product </a:t>
            </a:r>
          </a:p>
          <a:p>
            <a:pPr marL="171450" indent="-171450">
              <a:buFontTx/>
              <a:buChar char="-"/>
            </a:pPr>
            <a:r>
              <a:rPr lang="en-US" dirty="0"/>
              <a:t>Fixed 5G gets us faster speeds for our customers and an ability to compete against the mobile 5G threat </a:t>
            </a:r>
          </a:p>
        </p:txBody>
      </p:sp>
      <p:sp>
        <p:nvSpPr>
          <p:cNvPr id="4" name="Slide Number Placeholder 3"/>
          <p:cNvSpPr>
            <a:spLocks noGrp="1"/>
          </p:cNvSpPr>
          <p:nvPr>
            <p:ph type="sldNum" sz="quarter" idx="5"/>
          </p:nvPr>
        </p:nvSpPr>
        <p:spPr/>
        <p:txBody>
          <a:bodyPr/>
          <a:lstStyle/>
          <a:p>
            <a:fld id="{245C3986-D0EA-413D-9FF9-376AAD954E83}" type="slidenum">
              <a:rPr lang="en-US" smtClean="0"/>
              <a:t>11</a:t>
            </a:fld>
            <a:endParaRPr lang="en-US" dirty="0"/>
          </a:p>
        </p:txBody>
      </p:sp>
    </p:spTree>
    <p:extLst>
      <p:ext uri="{BB962C8B-B14F-4D97-AF65-F5344CB8AC3E}">
        <p14:creationId xmlns:p14="http://schemas.microsoft.com/office/powerpoint/2010/main" val="3199947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21679" y="1532550"/>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55679" y="153255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560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9135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86156" y="1075471"/>
            <a:ext cx="6283569" cy="2387600"/>
          </a:xfrm>
        </p:spPr>
        <p:txBody>
          <a:bodyPr anchor="b"/>
          <a:lstStyle>
            <a:lvl1pPr algn="l">
              <a:defRPr sz="6000"/>
            </a:lvl1pPr>
          </a:lstStyle>
          <a:p>
            <a:endParaRPr lang="en-US" dirty="0"/>
          </a:p>
        </p:txBody>
      </p:sp>
      <p:sp>
        <p:nvSpPr>
          <p:cNvPr id="3" name="Subtitle 2"/>
          <p:cNvSpPr>
            <a:spLocks noGrp="1"/>
          </p:cNvSpPr>
          <p:nvPr>
            <p:ph type="subTitle" idx="1"/>
          </p:nvPr>
        </p:nvSpPr>
        <p:spPr>
          <a:xfrm>
            <a:off x="586156" y="3555146"/>
            <a:ext cx="5111259"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2750994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486510" y="837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86510" y="1602888"/>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CD5F68-2D74-6E44-B245-6C26F1ADCF0E}" type="datetimeFigureOut">
              <a:rPr lang="en-US" smtClean="0"/>
              <a:t>5/21/2020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99742-EB7C-F14F-B512-FD099E0D9F3A}" type="slidenum">
              <a:rPr lang="en-US" smtClean="0"/>
              <a:t>‹#›</a:t>
            </a:fld>
            <a:endParaRPr lang="en-US" dirty="0"/>
          </a:p>
        </p:txBody>
      </p:sp>
    </p:spTree>
    <p:extLst>
      <p:ext uri="{BB962C8B-B14F-4D97-AF65-F5344CB8AC3E}">
        <p14:creationId xmlns:p14="http://schemas.microsoft.com/office/powerpoint/2010/main" val="934478245"/>
      </p:ext>
    </p:extLst>
  </p:cSld>
  <p:clrMap bg1="lt1" tx1="dk1" bg2="lt2" tx2="dk2" accent1="accent1" accent2="accent2" accent3="accent3" accent4="accent4" accent5="accent5" accent6="accent6" hlink="hlink" folHlink="folHlink"/>
  <p:sldLayoutIdLst>
    <p:sldLayoutId id="2147483652" r:id="rId1"/>
    <p:sldLayoutId id="2147483650" r:id="rId2"/>
    <p:sldLayoutId id="2147483658" r:id="rId3"/>
  </p:sldLayoutIdLst>
  <p:txStyles>
    <p:titleStyle>
      <a:lvl1pPr algn="l" defTabSz="914400" rtl="0" eaLnBrk="1" latinLnBrk="0" hangingPunct="1">
        <a:lnSpc>
          <a:spcPct val="90000"/>
        </a:lnSpc>
        <a:spcBef>
          <a:spcPct val="0"/>
        </a:spcBef>
        <a:buNone/>
        <a:defRPr sz="4400" b="1" i="0" kern="1200">
          <a:solidFill>
            <a:srgbClr val="000000"/>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Melissa.wolf@Midco.com" TargetMode="External"/><Relationship Id="rId2" Type="http://schemas.openxmlformats.org/officeDocument/2006/relationships/hyperlink" Target="mailto:Justin.forde@midco.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66ALLc4lDb0?feature=oembed"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2C4BFA1-2075-4901-9E24-E41D1FDD51F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9"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0" name="Oval 9">
              <a:extLst>
                <a:ext uri="{FF2B5EF4-FFF2-40B4-BE49-F238E27FC236}">
                  <a16:creationId xmlns:a16="http://schemas.microsoft.com/office/drawing/2014/main" id="{F0307F65-8304-4FA8-A841-D4D7625411BE}"/>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1"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3" name="Rectangle 12">
            <a:extLst>
              <a:ext uri="{FF2B5EF4-FFF2-40B4-BE49-F238E27FC236}">
                <a16:creationId xmlns:a16="http://schemas.microsoft.com/office/drawing/2014/main" id="{053FB2EE-284F-4C87-AB3D-BBF87A9FAB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524000" y="2776538"/>
            <a:ext cx="9144000" cy="1381188"/>
          </a:xfrm>
        </p:spPr>
        <p:txBody>
          <a:bodyPr anchor="ctr">
            <a:normAutofit/>
          </a:bodyPr>
          <a:lstStyle/>
          <a:p>
            <a:r>
              <a:rPr lang="en-US" sz="3600" dirty="0">
                <a:solidFill>
                  <a:schemeClr val="bg2"/>
                </a:solidFill>
              </a:rPr>
              <a:t>Closing the Digital Divide</a:t>
            </a:r>
            <a:br>
              <a:rPr lang="en-US" sz="3600" dirty="0">
                <a:solidFill>
                  <a:schemeClr val="bg2"/>
                </a:solidFill>
              </a:rPr>
            </a:br>
            <a:endParaRPr lang="en-US" sz="3600" dirty="0">
              <a:solidFill>
                <a:schemeClr val="bg2"/>
              </a:solidFill>
            </a:endParaRPr>
          </a:p>
        </p:txBody>
      </p:sp>
      <p:sp>
        <p:nvSpPr>
          <p:cNvPr id="3" name="Subtitle 2"/>
          <p:cNvSpPr>
            <a:spLocks noGrp="1"/>
          </p:cNvSpPr>
          <p:nvPr>
            <p:ph type="subTitle" idx="1"/>
          </p:nvPr>
        </p:nvSpPr>
        <p:spPr>
          <a:xfrm>
            <a:off x="7781544" y="2895292"/>
            <a:ext cx="4410457" cy="903514"/>
          </a:xfrm>
        </p:spPr>
        <p:txBody>
          <a:bodyPr>
            <a:normAutofit/>
          </a:bodyPr>
          <a:lstStyle/>
          <a:p>
            <a:r>
              <a:rPr lang="en-US" sz="1600" b="1" dirty="0">
                <a:solidFill>
                  <a:schemeClr val="bg2"/>
                </a:solidFill>
              </a:rPr>
              <a:t>Governor’s Task Force on Broadband </a:t>
            </a:r>
          </a:p>
          <a:p>
            <a:r>
              <a:rPr lang="en-US" sz="1600" b="1" dirty="0">
                <a:solidFill>
                  <a:schemeClr val="bg2"/>
                </a:solidFill>
              </a:rPr>
              <a:t>May 20, 2020</a:t>
            </a:r>
          </a:p>
        </p:txBody>
      </p:sp>
    </p:spTree>
    <p:extLst>
      <p:ext uri="{BB962C8B-B14F-4D97-AF65-F5344CB8AC3E}">
        <p14:creationId xmlns:p14="http://schemas.microsoft.com/office/powerpoint/2010/main" val="100792029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8F56-4A99-4D6B-8EFF-59D8FB550D96}"/>
              </a:ext>
            </a:extLst>
          </p:cNvPr>
          <p:cNvSpPr>
            <a:spLocks noGrp="1"/>
          </p:cNvSpPr>
          <p:nvPr>
            <p:ph type="title"/>
          </p:nvPr>
        </p:nvSpPr>
        <p:spPr>
          <a:xfrm>
            <a:off x="438149" y="349224"/>
            <a:ext cx="5434331" cy="758216"/>
          </a:xfrm>
        </p:spPr>
        <p:txBody>
          <a:bodyPr vert="horz" lIns="91440" tIns="45720" rIns="91440" bIns="45720" rtlCol="0" anchor="b">
            <a:normAutofit fontScale="90000"/>
          </a:bodyPr>
          <a:lstStyle/>
          <a:p>
            <a:r>
              <a:rPr lang="en-US" sz="3200" kern="1200" dirty="0">
                <a:solidFill>
                  <a:schemeClr val="tx1"/>
                </a:solidFill>
                <a:latin typeface="Arial" panose="020B0604020202020204" pitchFamily="34" charset="0"/>
                <a:ea typeface="+mj-ea"/>
                <a:cs typeface="Arial" panose="020B0604020202020204" pitchFamily="34" charset="0"/>
              </a:rPr>
              <a:t/>
            </a:r>
            <a:br>
              <a:rPr lang="en-US" sz="3200" kern="1200" dirty="0">
                <a:solidFill>
                  <a:schemeClr val="tx1"/>
                </a:solidFill>
                <a:latin typeface="Arial" panose="020B0604020202020204" pitchFamily="34" charset="0"/>
                <a:ea typeface="+mj-ea"/>
                <a:cs typeface="Arial" panose="020B0604020202020204" pitchFamily="34" charset="0"/>
              </a:rPr>
            </a:br>
            <a:r>
              <a:rPr lang="en-US" sz="3600" kern="1200" dirty="0">
                <a:solidFill>
                  <a:schemeClr val="tx1"/>
                </a:solidFill>
                <a:latin typeface="Arial" panose="020B0604020202020204" pitchFamily="34" charset="0"/>
                <a:ea typeface="+mj-ea"/>
                <a:cs typeface="Arial" panose="020B0604020202020204" pitchFamily="34" charset="0"/>
              </a:rPr>
              <a:t/>
            </a:r>
            <a:br>
              <a:rPr lang="en-US" sz="3600" kern="1200" dirty="0">
                <a:solidFill>
                  <a:schemeClr val="tx1"/>
                </a:solidFill>
                <a:latin typeface="Arial" panose="020B0604020202020204" pitchFamily="34" charset="0"/>
                <a:ea typeface="+mj-ea"/>
                <a:cs typeface="Arial" panose="020B0604020202020204" pitchFamily="34" charset="0"/>
              </a:rPr>
            </a:br>
            <a:r>
              <a:rPr lang="en-US" sz="3600" kern="1200" dirty="0">
                <a:solidFill>
                  <a:schemeClr val="tx1"/>
                </a:solidFill>
                <a:latin typeface="Arial" panose="020B0604020202020204" pitchFamily="34" charset="0"/>
                <a:ea typeface="+mj-ea"/>
                <a:cs typeface="Arial" panose="020B0604020202020204" pitchFamily="34" charset="0"/>
              </a:rPr>
              <a:t/>
            </a:r>
            <a:br>
              <a:rPr lang="en-US" sz="3600" kern="1200" dirty="0">
                <a:solidFill>
                  <a:schemeClr val="tx1"/>
                </a:solidFill>
                <a:latin typeface="Arial" panose="020B0604020202020204" pitchFamily="34" charset="0"/>
                <a:ea typeface="+mj-ea"/>
                <a:cs typeface="Arial" panose="020B0604020202020204" pitchFamily="34" charset="0"/>
              </a:rPr>
            </a:br>
            <a:r>
              <a:rPr lang="en-US" sz="3600" kern="1200" dirty="0">
                <a:solidFill>
                  <a:schemeClr val="tx1"/>
                </a:solidFill>
                <a:latin typeface="Arial" panose="020B0604020202020204" pitchFamily="34" charset="0"/>
                <a:ea typeface="+mj-ea"/>
                <a:cs typeface="Arial" panose="020B0604020202020204" pitchFamily="34" charset="0"/>
              </a:rPr>
              <a:t>Examples of Serving Rural Minnesota</a:t>
            </a:r>
          </a:p>
        </p:txBody>
      </p:sp>
      <p:pic>
        <p:nvPicPr>
          <p:cNvPr id="4" name="Content Placeholder 9">
            <a:extLst>
              <a:ext uri="{FF2B5EF4-FFF2-40B4-BE49-F238E27FC236}">
                <a16:creationId xmlns:a16="http://schemas.microsoft.com/office/drawing/2014/main" id="{965679C4-F9C2-4A24-9223-6E46A2F85408}"/>
              </a:ext>
            </a:extLst>
          </p:cNvPr>
          <p:cNvPicPr>
            <a:picLocks noGrp="1" noChangeAspect="1"/>
          </p:cNvPicPr>
          <p:nvPr>
            <p:ph idx="1"/>
          </p:nvPr>
        </p:nvPicPr>
        <p:blipFill>
          <a:blip r:embed="rId2"/>
          <a:stretch>
            <a:fillRect/>
          </a:stretch>
        </p:blipFill>
        <p:spPr>
          <a:xfrm>
            <a:off x="6233473" y="349224"/>
            <a:ext cx="5914511" cy="4572000"/>
          </a:xfrm>
          <a:prstGeom prst="rect">
            <a:avLst/>
          </a:prstGeom>
        </p:spPr>
      </p:pic>
      <p:pic>
        <p:nvPicPr>
          <p:cNvPr id="6" name="Content Placeholder 7">
            <a:extLst>
              <a:ext uri="{FF2B5EF4-FFF2-40B4-BE49-F238E27FC236}">
                <a16:creationId xmlns:a16="http://schemas.microsoft.com/office/drawing/2014/main" id="{F64EFF45-2DD4-4389-94EC-04C7DB3264EE}"/>
              </a:ext>
            </a:extLst>
          </p:cNvPr>
          <p:cNvPicPr>
            <a:picLocks noChangeAspect="1"/>
          </p:cNvPicPr>
          <p:nvPr/>
        </p:nvPicPr>
        <p:blipFill>
          <a:blip r:embed="rId3"/>
          <a:stretch>
            <a:fillRect/>
          </a:stretch>
        </p:blipFill>
        <p:spPr>
          <a:xfrm>
            <a:off x="102002" y="1581474"/>
            <a:ext cx="6190800" cy="4572000"/>
          </a:xfrm>
          <a:prstGeom prst="rect">
            <a:avLst/>
          </a:prstGeom>
        </p:spPr>
      </p:pic>
      <p:sp>
        <p:nvSpPr>
          <p:cNvPr id="3" name="TextBox 2">
            <a:extLst>
              <a:ext uri="{FF2B5EF4-FFF2-40B4-BE49-F238E27FC236}">
                <a16:creationId xmlns:a16="http://schemas.microsoft.com/office/drawing/2014/main" id="{928BF354-108F-4A4D-A811-1F2A6E27CF11}"/>
              </a:ext>
            </a:extLst>
          </p:cNvPr>
          <p:cNvSpPr txBox="1"/>
          <p:nvPr/>
        </p:nvSpPr>
        <p:spPr>
          <a:xfrm>
            <a:off x="7539696" y="4875735"/>
            <a:ext cx="2976880" cy="369332"/>
          </a:xfrm>
          <a:prstGeom prst="rect">
            <a:avLst/>
          </a:prstGeom>
          <a:noFill/>
        </p:spPr>
        <p:txBody>
          <a:bodyPr wrap="square" rtlCol="0">
            <a:spAutoFit/>
          </a:bodyPr>
          <a:lstStyle/>
          <a:p>
            <a:pPr algn="ctr"/>
            <a:r>
              <a:rPr lang="en-US" dirty="0"/>
              <a:t>Le Sueur County</a:t>
            </a:r>
          </a:p>
        </p:txBody>
      </p:sp>
      <p:sp>
        <p:nvSpPr>
          <p:cNvPr id="7" name="TextBox 6">
            <a:extLst>
              <a:ext uri="{FF2B5EF4-FFF2-40B4-BE49-F238E27FC236}">
                <a16:creationId xmlns:a16="http://schemas.microsoft.com/office/drawing/2014/main" id="{08663806-C159-4731-94DC-476EB36A8700}"/>
              </a:ext>
            </a:extLst>
          </p:cNvPr>
          <p:cNvSpPr txBox="1"/>
          <p:nvPr/>
        </p:nvSpPr>
        <p:spPr>
          <a:xfrm>
            <a:off x="691763" y="6055955"/>
            <a:ext cx="4548146" cy="369332"/>
          </a:xfrm>
          <a:prstGeom prst="rect">
            <a:avLst/>
          </a:prstGeom>
          <a:noFill/>
        </p:spPr>
        <p:txBody>
          <a:bodyPr wrap="square" rtlCol="0">
            <a:spAutoFit/>
          </a:bodyPr>
          <a:lstStyle/>
          <a:p>
            <a:pPr algn="ctr"/>
            <a:r>
              <a:rPr lang="en-US" dirty="0"/>
              <a:t>Blue Earth County</a:t>
            </a:r>
          </a:p>
        </p:txBody>
      </p:sp>
    </p:spTree>
    <p:extLst>
      <p:ext uri="{BB962C8B-B14F-4D97-AF65-F5344CB8AC3E}">
        <p14:creationId xmlns:p14="http://schemas.microsoft.com/office/powerpoint/2010/main" val="440826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Fixed 5G LTE Network</a:t>
            </a:r>
          </a:p>
        </p:txBody>
      </p:sp>
      <p:sp>
        <p:nvSpPr>
          <p:cNvPr id="4" name="Content Placeholder 3"/>
          <p:cNvSpPr>
            <a:spLocks noGrp="1"/>
          </p:cNvSpPr>
          <p:nvPr>
            <p:ph sz="half" idx="1"/>
          </p:nvPr>
        </p:nvSpPr>
        <p:spPr>
          <a:xfrm>
            <a:off x="168389" y="1596372"/>
            <a:ext cx="2311083" cy="4474552"/>
          </a:xfrm>
        </p:spPr>
        <p:txBody>
          <a:bodyPr>
            <a:normAutofit/>
          </a:bodyPr>
          <a:lstStyle/>
          <a:p>
            <a:r>
              <a:rPr lang="en-US" dirty="0"/>
              <a:t>5G fixed path with LTE, standards-based equipment  </a:t>
            </a:r>
          </a:p>
          <a:p>
            <a:pPr marL="0" indent="0">
              <a:buNone/>
            </a:pPr>
            <a:endParaRPr lang="en-US" dirty="0"/>
          </a:p>
          <a:p>
            <a:r>
              <a:rPr lang="en-US" dirty="0"/>
              <a:t>Faster speeds </a:t>
            </a:r>
          </a:p>
          <a:p>
            <a:pPr marL="0" indent="0">
              <a:buNone/>
            </a:pPr>
            <a:endParaRPr lang="en-US" dirty="0"/>
          </a:p>
          <a:p>
            <a:endParaRPr lang="en-US" dirty="0"/>
          </a:p>
        </p:txBody>
      </p:sp>
      <p:pic>
        <p:nvPicPr>
          <p:cNvPr id="6" name="Content Placeholder 6"/>
          <p:cNvPicPr>
            <a:picLocks noGrp="1" noChangeAspect="1"/>
          </p:cNvPicPr>
          <p:nvPr>
            <p:ph sz="half" idx="2"/>
          </p:nvPr>
        </p:nvPicPr>
        <p:blipFill>
          <a:blip r:embed="rId3"/>
          <a:stretch>
            <a:fillRect/>
          </a:stretch>
        </p:blipFill>
        <p:spPr>
          <a:xfrm>
            <a:off x="2479472" y="1304151"/>
            <a:ext cx="7294910" cy="5233961"/>
          </a:xfrm>
          <a:prstGeom prst="rect">
            <a:avLst/>
          </a:prstGeom>
          <a:ln>
            <a:solidFill>
              <a:schemeClr val="tx1"/>
            </a:solidFill>
          </a:ln>
        </p:spPr>
      </p:pic>
    </p:spTree>
    <p:extLst>
      <p:ext uri="{BB962C8B-B14F-4D97-AF65-F5344CB8AC3E}">
        <p14:creationId xmlns:p14="http://schemas.microsoft.com/office/powerpoint/2010/main" val="3036140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35AF-5A17-48D2-AF58-D485EDF276F6}"/>
              </a:ext>
            </a:extLst>
          </p:cNvPr>
          <p:cNvSpPr>
            <a:spLocks noGrp="1"/>
          </p:cNvSpPr>
          <p:nvPr>
            <p:ph type="title"/>
          </p:nvPr>
        </p:nvSpPr>
        <p:spPr/>
        <p:txBody>
          <a:bodyPr>
            <a:normAutofit/>
          </a:bodyPr>
          <a:lstStyle/>
          <a:p>
            <a:r>
              <a:rPr lang="en-US" sz="4000" dirty="0"/>
              <a:t>Minnesota Broadband Partnerships</a:t>
            </a:r>
          </a:p>
        </p:txBody>
      </p:sp>
      <p:sp>
        <p:nvSpPr>
          <p:cNvPr id="3" name="TextBox 2">
            <a:extLst>
              <a:ext uri="{FF2B5EF4-FFF2-40B4-BE49-F238E27FC236}">
                <a16:creationId xmlns:a16="http://schemas.microsoft.com/office/drawing/2014/main" id="{C8B3EBDC-FF37-4CBF-8C2C-56CFB2572F9F}"/>
              </a:ext>
            </a:extLst>
          </p:cNvPr>
          <p:cNvSpPr txBox="1"/>
          <p:nvPr/>
        </p:nvSpPr>
        <p:spPr>
          <a:xfrm>
            <a:off x="172720" y="1326582"/>
            <a:ext cx="8006080" cy="5816977"/>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2015-2017 – Midco awarded more than $2.2 million in Border-to-Border Grants</a:t>
            </a:r>
          </a:p>
          <a:p>
            <a:pPr marL="742950" lvl="1"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Little Fork to International Falls</a:t>
            </a:r>
          </a:p>
          <a:p>
            <a:pPr marL="742950" lvl="1"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Canby to Marshall</a:t>
            </a:r>
          </a:p>
          <a:p>
            <a:pPr marL="742950" lvl="1"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Porter, Taunton, </a:t>
            </a:r>
            <a:r>
              <a:rPr lang="en-US" sz="2200" dirty="0" err="1">
                <a:latin typeface="Arial" panose="020B0604020202020204" pitchFamily="34" charset="0"/>
                <a:cs typeface="Arial" panose="020B0604020202020204" pitchFamily="34" charset="0"/>
              </a:rPr>
              <a:t>Minneota</a:t>
            </a:r>
            <a:r>
              <a:rPr lang="en-US" sz="2200" dirty="0">
                <a:latin typeface="Arial" panose="020B0604020202020204" pitchFamily="34" charset="0"/>
                <a:cs typeface="Arial" panose="020B0604020202020204" pitchFamily="34" charset="0"/>
              </a:rPr>
              <a:t>, Ghent</a:t>
            </a:r>
          </a:p>
          <a:p>
            <a:pPr marL="742950" lvl="1"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Annandale East, </a:t>
            </a:r>
            <a:r>
              <a:rPr lang="en-US" sz="2200" dirty="0" err="1">
                <a:latin typeface="Arial" panose="020B0604020202020204" pitchFamily="34" charset="0"/>
                <a:cs typeface="Arial" panose="020B0604020202020204" pitchFamily="34" charset="0"/>
              </a:rPr>
              <a:t>Wanamingo</a:t>
            </a:r>
            <a:endParaRPr lang="en-US"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2020 - Awarded nearly $900,000 for two Minnesota Border-to-Border Grants</a:t>
            </a:r>
          </a:p>
          <a:p>
            <a:pPr marL="742950" lvl="1"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HFC Deployments in Renville and Scandia</a:t>
            </a:r>
          </a:p>
          <a:p>
            <a:pPr marL="742950" lvl="1" indent="-28575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Midco is committed to working with local partners</a:t>
            </a:r>
          </a:p>
          <a:p>
            <a:pPr marL="742950" lvl="1"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DEED Office of Broadband emphasizes local partnerships</a:t>
            </a:r>
          </a:p>
          <a:p>
            <a:pPr lvl="1"/>
            <a:endParaRPr lang="en-US" sz="2800" dirty="0"/>
          </a:p>
          <a:p>
            <a:pPr marL="742950" lvl="1" indent="-285750">
              <a:buFont typeface="Arial" panose="020B0604020202020204" pitchFamily="34" charset="0"/>
              <a:buChar char="•"/>
            </a:pPr>
            <a:endParaRPr lang="en-US" sz="2400" dirty="0"/>
          </a:p>
        </p:txBody>
      </p:sp>
      <p:sp>
        <p:nvSpPr>
          <p:cNvPr id="5" name="Content Placeholder 4">
            <a:extLst>
              <a:ext uri="{FF2B5EF4-FFF2-40B4-BE49-F238E27FC236}">
                <a16:creationId xmlns:a16="http://schemas.microsoft.com/office/drawing/2014/main" id="{BA6D68EE-A67C-4BA9-B22C-ABA5EEE27B4C}"/>
              </a:ext>
            </a:extLst>
          </p:cNvPr>
          <p:cNvSpPr>
            <a:spLocks noGrp="1"/>
          </p:cNvSpPr>
          <p:nvPr>
            <p:ph idx="1"/>
          </p:nvPr>
        </p:nvSpPr>
        <p:spPr>
          <a:xfrm>
            <a:off x="6358622" y="1409336"/>
            <a:ext cx="2789288" cy="4125426"/>
          </a:xfrm>
        </p:spPr>
        <p:txBody>
          <a:bodyPr/>
          <a:lstStyle/>
          <a:p>
            <a:pPr marL="0" indent="0">
              <a:buNone/>
            </a:pPr>
            <a:endParaRPr lang="en-US" dirty="0"/>
          </a:p>
          <a:p>
            <a:endParaRPr lang="en-US" dirty="0"/>
          </a:p>
          <a:p>
            <a:endParaRPr lang="en-US" dirty="0"/>
          </a:p>
        </p:txBody>
      </p:sp>
    </p:spTree>
    <p:extLst>
      <p:ext uri="{BB962C8B-B14F-4D97-AF65-F5344CB8AC3E}">
        <p14:creationId xmlns:p14="http://schemas.microsoft.com/office/powerpoint/2010/main" val="3544564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A2711-58E4-4660-9281-D92DCBCADD84}"/>
              </a:ext>
            </a:extLst>
          </p:cNvPr>
          <p:cNvSpPr>
            <a:spLocks noGrp="1"/>
          </p:cNvSpPr>
          <p:nvPr>
            <p:ph type="title"/>
          </p:nvPr>
        </p:nvSpPr>
        <p:spPr/>
        <p:txBody>
          <a:bodyPr>
            <a:normAutofit/>
          </a:bodyPr>
          <a:lstStyle/>
          <a:p>
            <a:r>
              <a:rPr lang="en-US" sz="3600" dirty="0"/>
              <a:t>Office of Broadband Development – MN Model</a:t>
            </a:r>
          </a:p>
        </p:txBody>
      </p:sp>
      <p:sp>
        <p:nvSpPr>
          <p:cNvPr id="3" name="Content Placeholder 2">
            <a:extLst>
              <a:ext uri="{FF2B5EF4-FFF2-40B4-BE49-F238E27FC236}">
                <a16:creationId xmlns:a16="http://schemas.microsoft.com/office/drawing/2014/main" id="{70F9FF4D-E154-4A79-90D0-B0C350A54462}"/>
              </a:ext>
            </a:extLst>
          </p:cNvPr>
          <p:cNvSpPr>
            <a:spLocks noGrp="1"/>
          </p:cNvSpPr>
          <p:nvPr>
            <p:ph idx="1"/>
          </p:nvPr>
        </p:nvSpPr>
        <p:spPr>
          <a:xfrm>
            <a:off x="486510" y="1602887"/>
            <a:ext cx="10515600" cy="4739189"/>
          </a:xfrm>
        </p:spPr>
        <p:txBody>
          <a:bodyPr>
            <a:normAutofit/>
          </a:bodyPr>
          <a:lstStyle/>
          <a:p>
            <a:pPr lvl="1"/>
            <a:r>
              <a:rPr lang="en-US" dirty="0"/>
              <a:t>Strong, collaborative relationships with partners</a:t>
            </a:r>
          </a:p>
          <a:p>
            <a:pPr lvl="2"/>
            <a:r>
              <a:rPr lang="en-US" dirty="0"/>
              <a:t>Facilitates and promotes broadband infrastructure development</a:t>
            </a:r>
          </a:p>
          <a:p>
            <a:pPr marL="914400" lvl="2" indent="0">
              <a:buNone/>
            </a:pPr>
            <a:endParaRPr lang="en-US" dirty="0"/>
          </a:p>
          <a:p>
            <a:pPr lvl="1"/>
            <a:r>
              <a:rPr lang="en-US" dirty="0"/>
              <a:t>Competitive grant rounds</a:t>
            </a:r>
          </a:p>
          <a:p>
            <a:pPr lvl="1"/>
            <a:endParaRPr lang="en-US" dirty="0"/>
          </a:p>
          <a:p>
            <a:pPr lvl="1"/>
            <a:r>
              <a:rPr lang="en-US" dirty="0"/>
              <a:t>Geographically dispersed </a:t>
            </a:r>
          </a:p>
          <a:p>
            <a:pPr lvl="1"/>
            <a:endParaRPr lang="en-US" dirty="0"/>
          </a:p>
          <a:p>
            <a:pPr lvl="1"/>
            <a:r>
              <a:rPr lang="en-US" dirty="0"/>
              <a:t>Target unserved</a:t>
            </a:r>
          </a:p>
          <a:p>
            <a:pPr lvl="1"/>
            <a:endParaRPr lang="en-US" dirty="0"/>
          </a:p>
          <a:p>
            <a:pPr lvl="1"/>
            <a:r>
              <a:rPr lang="en-US" dirty="0"/>
              <a:t>Challenge process </a:t>
            </a:r>
          </a:p>
          <a:p>
            <a:pPr lvl="1"/>
            <a:endParaRPr lang="en-US" dirty="0"/>
          </a:p>
          <a:p>
            <a:endParaRPr lang="en-US" dirty="0"/>
          </a:p>
        </p:txBody>
      </p:sp>
    </p:spTree>
    <p:extLst>
      <p:ext uri="{BB962C8B-B14F-4D97-AF65-F5344CB8AC3E}">
        <p14:creationId xmlns:p14="http://schemas.microsoft.com/office/powerpoint/2010/main" val="2958837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Rural Digital Opportunities Fund</a:t>
            </a:r>
          </a:p>
        </p:txBody>
      </p:sp>
      <p:sp>
        <p:nvSpPr>
          <p:cNvPr id="3" name="Content Placeholder 2"/>
          <p:cNvSpPr>
            <a:spLocks noGrp="1"/>
          </p:cNvSpPr>
          <p:nvPr>
            <p:ph idx="1"/>
          </p:nvPr>
        </p:nvSpPr>
        <p:spPr>
          <a:xfrm>
            <a:off x="419450" y="1409336"/>
            <a:ext cx="4556883" cy="4661905"/>
          </a:xfrm>
        </p:spPr>
        <p:txBody>
          <a:bodyPr>
            <a:normAutofit fontScale="85000" lnSpcReduction="10000"/>
          </a:bodyPr>
          <a:lstStyle/>
          <a:p>
            <a:pPr lvl="1">
              <a:lnSpc>
                <a:spcPct val="150000"/>
              </a:lnSpc>
            </a:pPr>
            <a:r>
              <a:rPr lang="en-US" sz="2800" dirty="0"/>
              <a:t>Next Round of FCC Funding- “CAF III”</a:t>
            </a:r>
          </a:p>
          <a:p>
            <a:pPr lvl="1">
              <a:lnSpc>
                <a:spcPct val="150000"/>
              </a:lnSpc>
            </a:pPr>
            <a:r>
              <a:rPr lang="en-US" sz="2800" dirty="0"/>
              <a:t>Similar approach to CAF II</a:t>
            </a:r>
            <a:endParaRPr lang="en-US" sz="2400" dirty="0"/>
          </a:p>
          <a:p>
            <a:pPr lvl="1">
              <a:lnSpc>
                <a:spcPct val="150000"/>
              </a:lnSpc>
            </a:pPr>
            <a:r>
              <a:rPr lang="en-US" sz="2800" dirty="0"/>
              <a:t>Reverse Auction Begins October 22, 2020</a:t>
            </a:r>
          </a:p>
          <a:p>
            <a:pPr lvl="1">
              <a:lnSpc>
                <a:spcPct val="150000"/>
              </a:lnSpc>
            </a:pPr>
            <a:r>
              <a:rPr lang="en-US" sz="2800" dirty="0"/>
              <a:t>Final Eligible Areas Expected by Late May-Early June</a:t>
            </a:r>
          </a:p>
        </p:txBody>
      </p:sp>
      <p:sp>
        <p:nvSpPr>
          <p:cNvPr id="6" name="TextBox 5">
            <a:extLst>
              <a:ext uri="{FF2B5EF4-FFF2-40B4-BE49-F238E27FC236}">
                <a16:creationId xmlns:a16="http://schemas.microsoft.com/office/drawing/2014/main" id="{A77DCD9F-544D-473E-B78F-E8F35E20377D}"/>
              </a:ext>
            </a:extLst>
          </p:cNvPr>
          <p:cNvSpPr txBox="1"/>
          <p:nvPr/>
        </p:nvSpPr>
        <p:spPr>
          <a:xfrm>
            <a:off x="5405219" y="5767688"/>
            <a:ext cx="4436872" cy="369332"/>
          </a:xfrm>
          <a:prstGeom prst="rect">
            <a:avLst/>
          </a:prstGeom>
          <a:noFill/>
        </p:spPr>
        <p:txBody>
          <a:bodyPr wrap="square" rtlCol="0">
            <a:spAutoFit/>
          </a:bodyPr>
          <a:lstStyle/>
          <a:p>
            <a:r>
              <a:rPr lang="en-US" dirty="0"/>
              <a:t>*Preliminary Eligibility Map for Minnesota </a:t>
            </a:r>
          </a:p>
        </p:txBody>
      </p:sp>
      <p:pic>
        <p:nvPicPr>
          <p:cNvPr id="9" name="Picture 8" descr="A close up of a map&#10;&#10;Description automatically generated">
            <a:extLst>
              <a:ext uri="{FF2B5EF4-FFF2-40B4-BE49-F238E27FC236}">
                <a16:creationId xmlns:a16="http://schemas.microsoft.com/office/drawing/2014/main" id="{237F84AA-45C1-4458-BEC1-F8B61D7310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5705" y="1374620"/>
            <a:ext cx="4233739" cy="4427785"/>
          </a:xfrm>
          <a:prstGeom prst="rect">
            <a:avLst/>
          </a:prstGeom>
        </p:spPr>
      </p:pic>
    </p:spTree>
    <p:extLst>
      <p:ext uri="{BB962C8B-B14F-4D97-AF65-F5344CB8AC3E}">
        <p14:creationId xmlns:p14="http://schemas.microsoft.com/office/powerpoint/2010/main" val="2272013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 </a:t>
            </a:r>
          </a:p>
        </p:txBody>
      </p:sp>
      <p:sp>
        <p:nvSpPr>
          <p:cNvPr id="3" name="Content Placeholder 2"/>
          <p:cNvSpPr>
            <a:spLocks noGrp="1"/>
          </p:cNvSpPr>
          <p:nvPr>
            <p:ph idx="1"/>
          </p:nvPr>
        </p:nvSpPr>
        <p:spPr/>
        <p:txBody>
          <a:bodyPr/>
          <a:lstStyle/>
          <a:p>
            <a:r>
              <a:rPr lang="en-US" dirty="0"/>
              <a:t>Justin Forde, Senior Director of Government Relations</a:t>
            </a:r>
          </a:p>
          <a:p>
            <a:pPr lvl="1"/>
            <a:r>
              <a:rPr lang="en-US" dirty="0"/>
              <a:t>(701) 532-2017</a:t>
            </a:r>
          </a:p>
          <a:p>
            <a:pPr lvl="1"/>
            <a:r>
              <a:rPr lang="en-US" dirty="0">
                <a:hlinkClick r:id="rId2"/>
              </a:rPr>
              <a:t>Justin.forde@midco.com</a:t>
            </a:r>
            <a:r>
              <a:rPr lang="en-US" dirty="0"/>
              <a:t> </a:t>
            </a:r>
          </a:p>
          <a:p>
            <a:pPr lvl="1"/>
            <a:endParaRPr lang="en-US" dirty="0"/>
          </a:p>
          <a:p>
            <a:r>
              <a:rPr lang="en-US" dirty="0"/>
              <a:t>Melissa Wolf, Government Relations Manager</a:t>
            </a:r>
          </a:p>
          <a:p>
            <a:pPr lvl="1"/>
            <a:r>
              <a:rPr lang="en-US" dirty="0"/>
              <a:t>651-214-5493</a:t>
            </a:r>
          </a:p>
          <a:p>
            <a:pPr lvl="1"/>
            <a:r>
              <a:rPr lang="en-US" dirty="0">
                <a:hlinkClick r:id="rId3"/>
              </a:rPr>
              <a:t>Melissa.wolf@Midco.com</a:t>
            </a:r>
            <a:r>
              <a:rPr lang="en-US" dirty="0"/>
              <a:t>	</a:t>
            </a:r>
          </a:p>
          <a:p>
            <a:pPr marL="457200" lvl="1"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845651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773"/>
            <a:ext cx="11551920" cy="1325563"/>
          </a:xfrm>
        </p:spPr>
        <p:txBody>
          <a:bodyPr>
            <a:normAutofit/>
          </a:bodyPr>
          <a:lstStyle/>
          <a:p>
            <a:r>
              <a:rPr lang="en-US" sz="4000" dirty="0"/>
              <a:t>Extensive Fiber and Fixed Wireless Network</a:t>
            </a:r>
          </a:p>
        </p:txBody>
      </p:sp>
      <p:graphicFrame>
        <p:nvGraphicFramePr>
          <p:cNvPr id="7" name="Content Placeholder 6">
            <a:extLst>
              <a:ext uri="{FF2B5EF4-FFF2-40B4-BE49-F238E27FC236}">
                <a16:creationId xmlns:a16="http://schemas.microsoft.com/office/drawing/2014/main" id="{31FD6B52-989F-4F97-A9AF-874BCE42714E}"/>
              </a:ext>
            </a:extLst>
          </p:cNvPr>
          <p:cNvGraphicFramePr>
            <a:graphicFrameLocks noGrp="1" noChangeAspect="1"/>
          </p:cNvGraphicFramePr>
          <p:nvPr>
            <p:ph idx="1"/>
          </p:nvPr>
        </p:nvGraphicFramePr>
        <p:xfrm>
          <a:off x="666655" y="1221461"/>
          <a:ext cx="8007196" cy="5183434"/>
        </p:xfrm>
        <a:graphic>
          <a:graphicData uri="http://schemas.openxmlformats.org/presentationml/2006/ole">
            <mc:AlternateContent xmlns:mc="http://schemas.openxmlformats.org/markup-compatibility/2006">
              <mc:Choice xmlns:v="urn:schemas-microsoft-com:vml" Requires="v">
                <p:oleObj spid="_x0000_s1041" name="Acrobat Document" r:id="rId3" imgW="11658423" imgH="7543800" progId="AcroExch.Document.DC">
                  <p:embed/>
                </p:oleObj>
              </mc:Choice>
              <mc:Fallback>
                <p:oleObj name="Acrobat Document" r:id="rId3" imgW="11658423" imgH="7543800" progId="AcroExch.Document.DC">
                  <p:embed/>
                  <p:pic>
                    <p:nvPicPr>
                      <p:cNvPr id="7" name="Content Placeholder 6">
                        <a:extLst>
                          <a:ext uri="{FF2B5EF4-FFF2-40B4-BE49-F238E27FC236}">
                            <a16:creationId xmlns:a16="http://schemas.microsoft.com/office/drawing/2014/main" id="{31FD6B52-989F-4F97-A9AF-874BCE42714E}"/>
                          </a:ext>
                        </a:extLst>
                      </p:cNvPr>
                      <p:cNvPicPr/>
                      <p:nvPr/>
                    </p:nvPicPr>
                    <p:blipFill>
                      <a:blip r:embed="rId4"/>
                      <a:stretch>
                        <a:fillRect/>
                      </a:stretch>
                    </p:blipFill>
                    <p:spPr>
                      <a:xfrm>
                        <a:off x="666655" y="1221461"/>
                        <a:ext cx="8007196" cy="5183434"/>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2563804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Connecting and Innovating</a:t>
            </a:r>
          </a:p>
        </p:txBody>
      </p:sp>
      <p:sp>
        <p:nvSpPr>
          <p:cNvPr id="3" name="Content Placeholder 2"/>
          <p:cNvSpPr>
            <a:spLocks noGrp="1"/>
          </p:cNvSpPr>
          <p:nvPr>
            <p:ph idx="1"/>
          </p:nvPr>
        </p:nvSpPr>
        <p:spPr>
          <a:xfrm>
            <a:off x="486511" y="1409336"/>
            <a:ext cx="9517025" cy="4900024"/>
          </a:xfrm>
        </p:spPr>
        <p:txBody>
          <a:bodyPr>
            <a:normAutofit fontScale="92500" lnSpcReduction="10000"/>
          </a:bodyPr>
          <a:lstStyle/>
          <a:p>
            <a:r>
              <a:rPr lang="en-US" dirty="0"/>
              <a:t>Fiber is our backbone for innovation, including fixed wireless</a:t>
            </a:r>
          </a:p>
          <a:p>
            <a:pPr lvl="1"/>
            <a:r>
              <a:rPr lang="en-US" dirty="0"/>
              <a:t>10,000 miles and growing</a:t>
            </a:r>
          </a:p>
          <a:p>
            <a:pPr>
              <a:buFont typeface="Arial" panose="020B0604020202020204" pitchFamily="34" charset="0"/>
              <a:buChar char="•"/>
            </a:pPr>
            <a:endParaRPr lang="en-US" dirty="0"/>
          </a:p>
          <a:p>
            <a:pPr>
              <a:buFont typeface="Arial" panose="020B0604020202020204" pitchFamily="34" charset="0"/>
              <a:buChar char="•"/>
            </a:pPr>
            <a:r>
              <a:rPr lang="en-US" dirty="0"/>
              <a:t>Multiple delivery methods to best serve customers: fiber, hybrid fiber-coax, and fixed wireless</a:t>
            </a:r>
          </a:p>
          <a:p>
            <a:endParaRPr lang="en-US" dirty="0"/>
          </a:p>
          <a:p>
            <a:r>
              <a:rPr lang="en-US" dirty="0"/>
              <a:t>Over 400,000 customers across 5 states</a:t>
            </a:r>
          </a:p>
          <a:p>
            <a:pPr lvl="1"/>
            <a:r>
              <a:rPr lang="en-US" dirty="0"/>
              <a:t>120 MN communities served </a:t>
            </a:r>
          </a:p>
          <a:p>
            <a:pPr lvl="1"/>
            <a:r>
              <a:rPr lang="en-US" dirty="0"/>
              <a:t>80,000+ MN customers </a:t>
            </a:r>
          </a:p>
          <a:p>
            <a:endParaRPr lang="en-US" dirty="0">
              <a:solidFill>
                <a:srgbClr val="FF0000"/>
              </a:solidFill>
            </a:endParaRPr>
          </a:p>
          <a:p>
            <a:r>
              <a:rPr lang="en-US" dirty="0"/>
              <a:t>90% of MN markets have access to affordable Gig and growing</a:t>
            </a:r>
          </a:p>
          <a:p>
            <a:pPr marL="0" indent="0">
              <a:buNone/>
            </a:pPr>
            <a:endParaRPr lang="en-US" dirty="0"/>
          </a:p>
          <a:p>
            <a:pPr marL="0" indent="0">
              <a:buNone/>
            </a:pPr>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148620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10G Evolution </a:t>
            </a:r>
          </a:p>
        </p:txBody>
      </p:sp>
      <p:sp>
        <p:nvSpPr>
          <p:cNvPr id="3" name="Content Placeholder 2"/>
          <p:cNvSpPr>
            <a:spLocks noGrp="1"/>
          </p:cNvSpPr>
          <p:nvPr>
            <p:ph idx="1"/>
          </p:nvPr>
        </p:nvSpPr>
        <p:spPr/>
        <p:txBody>
          <a:bodyPr/>
          <a:lstStyle/>
          <a:p>
            <a:pPr lvl="0"/>
            <a:r>
              <a:rPr lang="en-US" dirty="0"/>
              <a:t>Leverages recent advances </a:t>
            </a:r>
            <a:br>
              <a:rPr lang="en-US" dirty="0"/>
            </a:br>
            <a:r>
              <a:rPr lang="en-US" dirty="0"/>
              <a:t>to build upon our Gig capability</a:t>
            </a:r>
          </a:p>
          <a:p>
            <a:pPr lvl="0"/>
            <a:endParaRPr lang="en-US" dirty="0"/>
          </a:p>
          <a:p>
            <a:pPr lvl="0"/>
            <a:r>
              <a:rPr lang="en-US" dirty="0"/>
              <a:t>Features fiber-smart, 2-way speeds </a:t>
            </a:r>
            <a:br>
              <a:rPr lang="en-US" dirty="0"/>
            </a:br>
            <a:r>
              <a:rPr lang="en-US" dirty="0"/>
              <a:t>and carrier-class 10G speeds for </a:t>
            </a:r>
            <a:br>
              <a:rPr lang="en-US" dirty="0"/>
            </a:br>
            <a:r>
              <a:rPr lang="en-US" dirty="0"/>
              <a:t>future generations of network technology</a:t>
            </a:r>
          </a:p>
          <a:p>
            <a:pPr lvl="0"/>
            <a:endParaRPr lang="en-US" dirty="0"/>
          </a:p>
          <a:p>
            <a:pPr lvl="0"/>
            <a:r>
              <a:rPr lang="en-US" dirty="0"/>
              <a:t>Brings world-class capability to rural Minnesota</a:t>
            </a:r>
          </a:p>
          <a:p>
            <a:endParaRPr lang="en-US" dirty="0"/>
          </a:p>
        </p:txBody>
      </p:sp>
      <p:pic>
        <p:nvPicPr>
          <p:cNvPr id="4" name="Picture 3"/>
          <p:cNvPicPr>
            <a:picLocks noChangeAspect="1"/>
          </p:cNvPicPr>
          <p:nvPr/>
        </p:nvPicPr>
        <p:blipFill>
          <a:blip r:embed="rId2"/>
          <a:stretch>
            <a:fillRect/>
          </a:stretch>
        </p:blipFill>
        <p:spPr>
          <a:xfrm>
            <a:off x="6333315" y="353684"/>
            <a:ext cx="3555381" cy="2623214"/>
          </a:xfrm>
          <a:prstGeom prst="rect">
            <a:avLst/>
          </a:prstGeom>
        </p:spPr>
      </p:pic>
    </p:spTree>
    <p:extLst>
      <p:ext uri="{BB962C8B-B14F-4D97-AF65-F5344CB8AC3E}">
        <p14:creationId xmlns:p14="http://schemas.microsoft.com/office/powerpoint/2010/main" val="2374720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Fixed Wireless Connects Rural America</a:t>
            </a:r>
          </a:p>
        </p:txBody>
      </p:sp>
      <p:pic>
        <p:nvPicPr>
          <p:cNvPr id="4" name="Content Placeholder 3"/>
          <p:cNvPicPr>
            <a:picLocks noGrp="1" noChangeAspect="1"/>
          </p:cNvPicPr>
          <p:nvPr>
            <p:ph idx="1"/>
          </p:nvPr>
        </p:nvPicPr>
        <p:blipFill>
          <a:blip r:embed="rId3"/>
          <a:stretch>
            <a:fillRect/>
          </a:stretch>
        </p:blipFill>
        <p:spPr>
          <a:xfrm>
            <a:off x="1662351" y="1202301"/>
            <a:ext cx="7262519" cy="5483171"/>
          </a:xfrm>
          <a:prstGeom prst="rect">
            <a:avLst/>
          </a:prstGeom>
          <a:ln>
            <a:solidFill>
              <a:schemeClr val="tx1"/>
            </a:solidFill>
          </a:ln>
        </p:spPr>
      </p:pic>
    </p:spTree>
    <p:extLst>
      <p:ext uri="{BB962C8B-B14F-4D97-AF65-F5344CB8AC3E}">
        <p14:creationId xmlns:p14="http://schemas.microsoft.com/office/powerpoint/2010/main" val="2519613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Fixed Wireless in Rural America</a:t>
            </a:r>
            <a:br>
              <a:rPr lang="en-US" sz="3200" dirty="0"/>
            </a:br>
            <a:endParaRPr lang="en-US" sz="3200" dirty="0"/>
          </a:p>
        </p:txBody>
      </p:sp>
      <p:pic>
        <p:nvPicPr>
          <p:cNvPr id="6" name="Content Placeholder 5">
            <a:extLst>
              <a:ext uri="{FF2B5EF4-FFF2-40B4-BE49-F238E27FC236}">
                <a16:creationId xmlns:a16="http://schemas.microsoft.com/office/drawing/2014/main" id="{F351FECA-60C1-48EC-969D-D0296C9D813B}"/>
              </a:ext>
            </a:extLst>
          </p:cNvPr>
          <p:cNvPicPr>
            <a:picLocks noGrp="1" noChangeAspect="1"/>
          </p:cNvPicPr>
          <p:nvPr>
            <p:ph idx="1"/>
          </p:nvPr>
        </p:nvPicPr>
        <p:blipFill rotWithShape="1">
          <a:blip r:embed="rId2"/>
          <a:srcRect l="-264" t="25188" r="264" b="-1189"/>
          <a:stretch/>
        </p:blipFill>
        <p:spPr>
          <a:xfrm>
            <a:off x="414352" y="1259632"/>
            <a:ext cx="2762302" cy="2799184"/>
          </a:xfrm>
          <a:prstGeom prst="rect">
            <a:avLst/>
          </a:prstGeom>
          <a:ln>
            <a:solidFill>
              <a:schemeClr val="tx1"/>
            </a:solidFill>
          </a:ln>
        </p:spPr>
      </p:pic>
      <p:pic>
        <p:nvPicPr>
          <p:cNvPr id="9" name="Picture 8">
            <a:extLst>
              <a:ext uri="{FF2B5EF4-FFF2-40B4-BE49-F238E27FC236}">
                <a16:creationId xmlns:a16="http://schemas.microsoft.com/office/drawing/2014/main" id="{CE375F9A-F629-4B8F-9530-5A6BA9EA7EF7}"/>
              </a:ext>
            </a:extLst>
          </p:cNvPr>
          <p:cNvPicPr>
            <a:picLocks noChangeAspect="1"/>
          </p:cNvPicPr>
          <p:nvPr/>
        </p:nvPicPr>
        <p:blipFill>
          <a:blip r:embed="rId3"/>
          <a:stretch>
            <a:fillRect/>
          </a:stretch>
        </p:blipFill>
        <p:spPr>
          <a:xfrm flipH="1">
            <a:off x="7799961" y="2554233"/>
            <a:ext cx="2030752" cy="2707669"/>
          </a:xfrm>
          <a:prstGeom prst="rect">
            <a:avLst/>
          </a:prstGeom>
          <a:ln>
            <a:solidFill>
              <a:schemeClr val="tx1"/>
            </a:solidFill>
          </a:ln>
        </p:spPr>
      </p:pic>
      <p:pic>
        <p:nvPicPr>
          <p:cNvPr id="7" name="Picture 6">
            <a:extLst>
              <a:ext uri="{FF2B5EF4-FFF2-40B4-BE49-F238E27FC236}">
                <a16:creationId xmlns:a16="http://schemas.microsoft.com/office/drawing/2014/main" id="{58C7F603-EAC7-41D9-9ADA-5E486F4EAAC2}"/>
              </a:ext>
            </a:extLst>
          </p:cNvPr>
          <p:cNvPicPr>
            <a:picLocks noChangeAspect="1"/>
          </p:cNvPicPr>
          <p:nvPr/>
        </p:nvPicPr>
        <p:blipFill>
          <a:blip r:embed="rId4"/>
          <a:stretch>
            <a:fillRect/>
          </a:stretch>
        </p:blipFill>
        <p:spPr>
          <a:xfrm>
            <a:off x="2571762" y="3960447"/>
            <a:ext cx="4634263" cy="2602911"/>
          </a:xfrm>
          <a:prstGeom prst="rect">
            <a:avLst/>
          </a:prstGeom>
        </p:spPr>
      </p:pic>
      <p:pic>
        <p:nvPicPr>
          <p:cNvPr id="10" name="Picture 2" descr="24734d9b-a8f3-40fa-827f-9d3755bfa005@mmi">
            <a:extLst>
              <a:ext uri="{FF2B5EF4-FFF2-40B4-BE49-F238E27FC236}">
                <a16:creationId xmlns:a16="http://schemas.microsoft.com/office/drawing/2014/main" id="{274D82B5-E080-4454-B3A4-8ABC46F03854}"/>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042016" y="1076601"/>
            <a:ext cx="2107967" cy="2820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9263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71890-A32C-4B32-9DEA-736992981708}"/>
              </a:ext>
            </a:extLst>
          </p:cNvPr>
          <p:cNvSpPr>
            <a:spLocks noGrp="1"/>
          </p:cNvSpPr>
          <p:nvPr>
            <p:ph type="title"/>
          </p:nvPr>
        </p:nvSpPr>
        <p:spPr/>
        <p:txBody>
          <a:bodyPr>
            <a:normAutofit/>
          </a:bodyPr>
          <a:lstStyle/>
          <a:p>
            <a:r>
              <a:rPr lang="en-US" sz="3600" dirty="0"/>
              <a:t>What Fixed Wireless Means for Rural America</a:t>
            </a:r>
          </a:p>
        </p:txBody>
      </p:sp>
      <p:sp>
        <p:nvSpPr>
          <p:cNvPr id="3" name="Content Placeholder 2">
            <a:extLst>
              <a:ext uri="{FF2B5EF4-FFF2-40B4-BE49-F238E27FC236}">
                <a16:creationId xmlns:a16="http://schemas.microsoft.com/office/drawing/2014/main" id="{A5CD9A86-DAB7-4399-8DB1-CDCB29EC3B43}"/>
              </a:ext>
            </a:extLst>
          </p:cNvPr>
          <p:cNvSpPr>
            <a:spLocks noGrp="1"/>
          </p:cNvSpPr>
          <p:nvPr>
            <p:ph idx="1"/>
          </p:nvPr>
        </p:nvSpPr>
        <p:spPr/>
        <p:txBody>
          <a:bodyPr/>
          <a:lstStyle/>
          <a:p>
            <a:pPr marL="0" indent="0">
              <a:buNone/>
            </a:pPr>
            <a:r>
              <a:rPr lang="en-US" dirty="0"/>
              <a:t> </a:t>
            </a:r>
          </a:p>
        </p:txBody>
      </p:sp>
      <p:pic>
        <p:nvPicPr>
          <p:cNvPr id="4" name="Online Media 3" title="Midco Rural Internet: Efficiency on the Farm with Erik Younggren">
            <a:hlinkClick r:id="" action="ppaction://media"/>
            <a:extLst>
              <a:ext uri="{FF2B5EF4-FFF2-40B4-BE49-F238E27FC236}">
                <a16:creationId xmlns:a16="http://schemas.microsoft.com/office/drawing/2014/main" id="{A48C5B07-755B-4828-9DA4-FA9616881279}"/>
              </a:ext>
            </a:extLst>
          </p:cNvPr>
          <p:cNvPicPr>
            <a:picLocks noRot="1" noChangeAspect="1"/>
          </p:cNvPicPr>
          <p:nvPr>
            <a:videoFile r:link="rId1"/>
          </p:nvPr>
        </p:nvPicPr>
        <p:blipFill>
          <a:blip r:embed="rId3"/>
          <a:stretch>
            <a:fillRect/>
          </a:stretch>
        </p:blipFill>
        <p:spPr>
          <a:xfrm>
            <a:off x="2760618" y="1923506"/>
            <a:ext cx="6096000" cy="3429000"/>
          </a:xfrm>
          <a:prstGeom prst="rect">
            <a:avLst/>
          </a:prstGeom>
        </p:spPr>
      </p:pic>
    </p:spTree>
    <p:extLst>
      <p:ext uri="{BB962C8B-B14F-4D97-AF65-F5344CB8AC3E}">
        <p14:creationId xmlns:p14="http://schemas.microsoft.com/office/powerpoint/2010/main" val="238707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14428" y="260151"/>
            <a:ext cx="6672722" cy="1749624"/>
          </a:xfrm>
        </p:spPr>
        <p:txBody>
          <a:bodyPr>
            <a:normAutofit/>
          </a:bodyPr>
          <a:lstStyle/>
          <a:p>
            <a:r>
              <a:rPr lang="en-US" sz="3200" dirty="0"/>
              <a:t>Midco Edge </a:t>
            </a:r>
            <a:r>
              <a:rPr lang="en-US" sz="3200" dirty="0" err="1"/>
              <a:t>Out</a:t>
            </a:r>
            <a:r>
              <a:rPr lang="en-US" sz="1200" baseline="100000" dirty="0" err="1"/>
              <a:t>SM</a:t>
            </a:r>
            <a:r>
              <a:rPr lang="en-US" sz="3200" dirty="0"/>
              <a:t> to Serve Rural Minnesota</a:t>
            </a:r>
          </a:p>
        </p:txBody>
      </p:sp>
      <p:pic>
        <p:nvPicPr>
          <p:cNvPr id="4" name="Picture 3"/>
          <p:cNvPicPr>
            <a:picLocks noChangeAspect="1"/>
          </p:cNvPicPr>
          <p:nvPr/>
        </p:nvPicPr>
        <p:blipFill rotWithShape="1">
          <a:blip r:embed="rId2"/>
          <a:srcRect r="11061"/>
          <a:stretch/>
        </p:blipFill>
        <p:spPr>
          <a:xfrm>
            <a:off x="20" y="10"/>
            <a:ext cx="4635571" cy="6857990"/>
          </a:xfrm>
          <a:prstGeom prst="rect">
            <a:avLst/>
          </a:prstGeom>
          <a:effectLst/>
        </p:spPr>
      </p:pic>
      <p:sp>
        <p:nvSpPr>
          <p:cNvPr id="3" name="Content Placeholder 2"/>
          <p:cNvSpPr>
            <a:spLocks noGrp="1"/>
          </p:cNvSpPr>
          <p:nvPr>
            <p:ph idx="1"/>
          </p:nvPr>
        </p:nvSpPr>
        <p:spPr>
          <a:xfrm>
            <a:off x="4832119" y="1777366"/>
            <a:ext cx="5562752" cy="4277994"/>
          </a:xfrm>
        </p:spPr>
        <p:txBody>
          <a:bodyPr>
            <a:normAutofit fontScale="70000" lnSpcReduction="20000"/>
          </a:bodyPr>
          <a:lstStyle/>
          <a:p>
            <a:r>
              <a:rPr lang="en-US" dirty="0"/>
              <a:t>Awarded $28 Million in CAF Phase II in Minnesota</a:t>
            </a:r>
          </a:p>
          <a:p>
            <a:pPr lvl="1"/>
            <a:r>
              <a:rPr lang="en-US" dirty="0"/>
              <a:t>$38.9 Million Total</a:t>
            </a:r>
          </a:p>
          <a:p>
            <a:pPr marL="457200" lvl="1" indent="0">
              <a:buNone/>
            </a:pPr>
            <a:endParaRPr lang="en-US" dirty="0"/>
          </a:p>
          <a:p>
            <a:r>
              <a:rPr lang="en-US" dirty="0"/>
              <a:t>7,410 CAF locations awarded in Minnesota</a:t>
            </a:r>
          </a:p>
          <a:p>
            <a:pPr lvl="1"/>
            <a:r>
              <a:rPr lang="en-US" dirty="0"/>
              <a:t>9,371 Total</a:t>
            </a:r>
          </a:p>
          <a:p>
            <a:pPr marL="0" indent="0">
              <a:buNone/>
            </a:pPr>
            <a:endParaRPr lang="en-US" dirty="0"/>
          </a:p>
          <a:p>
            <a:r>
              <a:rPr lang="en-US" dirty="0"/>
              <a:t>100,000+ new homes passed</a:t>
            </a:r>
          </a:p>
          <a:p>
            <a:endParaRPr lang="en-US" dirty="0"/>
          </a:p>
          <a:p>
            <a:r>
              <a:rPr lang="en-US" dirty="0"/>
              <a:t>100/20+ speeds will be offered; </a:t>
            </a:r>
            <a:r>
              <a:rPr lang="en-US" u="sng" dirty="0"/>
              <a:t>no</a:t>
            </a:r>
            <a:r>
              <a:rPr lang="en-US" dirty="0"/>
              <a:t> data caps </a:t>
            </a:r>
          </a:p>
          <a:p>
            <a:endParaRPr lang="en-US" dirty="0"/>
          </a:p>
          <a:p>
            <a:r>
              <a:rPr lang="en-US" dirty="0"/>
              <a:t>3-6 year build out; starting in 2019</a:t>
            </a:r>
          </a:p>
        </p:txBody>
      </p:sp>
    </p:spTree>
    <p:extLst>
      <p:ext uri="{BB962C8B-B14F-4D97-AF65-F5344CB8AC3E}">
        <p14:creationId xmlns:p14="http://schemas.microsoft.com/office/powerpoint/2010/main" val="1197489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Midco Edge Out</a:t>
            </a:r>
            <a:r>
              <a:rPr lang="en-US" sz="1600" baseline="100000" dirty="0"/>
              <a:t>SM</a:t>
            </a:r>
            <a:r>
              <a:rPr lang="en-US" dirty="0"/>
              <a:t> </a:t>
            </a:r>
            <a:r>
              <a:rPr lang="en-US" sz="4000" dirty="0"/>
              <a:t>to Serve Rural America</a:t>
            </a:r>
          </a:p>
        </p:txBody>
      </p:sp>
      <p:pic>
        <p:nvPicPr>
          <p:cNvPr id="4" name="Content Placeholder 3"/>
          <p:cNvPicPr>
            <a:picLocks noGrp="1" noChangeAspect="1"/>
          </p:cNvPicPr>
          <p:nvPr>
            <p:ph idx="1"/>
          </p:nvPr>
        </p:nvPicPr>
        <p:blipFill>
          <a:blip r:embed="rId2"/>
          <a:stretch>
            <a:fillRect/>
          </a:stretch>
        </p:blipFill>
        <p:spPr>
          <a:xfrm>
            <a:off x="1285668" y="1199071"/>
            <a:ext cx="8324157" cy="5451219"/>
          </a:xfrm>
          <a:prstGeom prst="rect">
            <a:avLst/>
          </a:prstGeom>
          <a:ln>
            <a:solidFill>
              <a:schemeClr val="tx1"/>
            </a:solidFill>
          </a:ln>
        </p:spPr>
      </p:pic>
    </p:spTree>
    <p:extLst>
      <p:ext uri="{BB962C8B-B14F-4D97-AF65-F5344CB8AC3E}">
        <p14:creationId xmlns:p14="http://schemas.microsoft.com/office/powerpoint/2010/main" val="20231208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0DB884C-0874-404B-9042-3A1812E18FB3}"/>
</file>

<file path=customXml/itemProps2.xml><?xml version="1.0" encoding="utf-8"?>
<ds:datastoreItem xmlns:ds="http://schemas.openxmlformats.org/officeDocument/2006/customXml" ds:itemID="{1288B074-6B98-4CBE-A465-60D082D29548}"/>
</file>

<file path=customXml/itemProps3.xml><?xml version="1.0" encoding="utf-8"?>
<ds:datastoreItem xmlns:ds="http://schemas.openxmlformats.org/officeDocument/2006/customXml" ds:itemID="{982BD3C1-9B63-4399-A413-C88010134E53}"/>
</file>

<file path=docProps/app.xml><?xml version="1.0" encoding="utf-8"?>
<Properties xmlns="http://schemas.openxmlformats.org/officeDocument/2006/extended-properties" xmlns:vt="http://schemas.openxmlformats.org/officeDocument/2006/docPropsVTypes">
  <Template>Slice</Template>
  <TotalTime>564</TotalTime>
  <Words>430</Words>
  <Application>Microsoft Office PowerPoint</Application>
  <PresentationFormat>Widescreen</PresentationFormat>
  <Paragraphs>91</Paragraphs>
  <Slides>15</Slides>
  <Notes>2</Notes>
  <HiddenSlides>0</HiddenSlides>
  <MMClips>1</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9" baseType="lpstr">
      <vt:lpstr>Arial</vt:lpstr>
      <vt:lpstr>Calibri</vt:lpstr>
      <vt:lpstr>Office Theme</vt:lpstr>
      <vt:lpstr>Acrobat Document</vt:lpstr>
      <vt:lpstr>Closing the Digital Divide </vt:lpstr>
      <vt:lpstr>Extensive Fiber and Fixed Wireless Network</vt:lpstr>
      <vt:lpstr>Connecting and Innovating</vt:lpstr>
      <vt:lpstr>10G Evolution </vt:lpstr>
      <vt:lpstr>Fixed Wireless Connects Rural America</vt:lpstr>
      <vt:lpstr>Fixed Wireless in Rural America </vt:lpstr>
      <vt:lpstr>What Fixed Wireless Means for Rural America</vt:lpstr>
      <vt:lpstr>Midco Edge OutSM to Serve Rural Minnesota</vt:lpstr>
      <vt:lpstr>Midco Edge OutSM to Serve Rural America</vt:lpstr>
      <vt:lpstr>   Examples of Serving Rural Minnesota</vt:lpstr>
      <vt:lpstr>Building Fixed 5G LTE Network</vt:lpstr>
      <vt:lpstr>Minnesota Broadband Partnerships</vt:lpstr>
      <vt:lpstr>Office of Broadband Development – MN Model</vt:lpstr>
      <vt:lpstr>Rural Digital Opportunities Fund</vt:lpstr>
      <vt:lpstr>Contact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Wolf</dc:creator>
  <cp:lastModifiedBy>Wells, Diane (COMM)</cp:lastModifiedBy>
  <cp:revision>16</cp:revision>
  <dcterms:created xsi:type="dcterms:W3CDTF">2020-05-15T20:35:15Z</dcterms:created>
  <dcterms:modified xsi:type="dcterms:W3CDTF">2020-05-21T20:40:25Z</dcterms:modified>
</cp:coreProperties>
</file>