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402" r:id="rId5"/>
    <p:sldId id="393" r:id="rId6"/>
    <p:sldId id="387" r:id="rId7"/>
    <p:sldId id="398" r:id="rId8"/>
    <p:sldId id="399" r:id="rId9"/>
    <p:sldId id="397" r:id="rId10"/>
    <p:sldId id="403" r:id="rId11"/>
    <p:sldId id="3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EE139-C003-20E2-E4CF-26AAEACF7440}" name="Krogstad, Faith (She/They) (MPCA)" initials="KF((" userId="S::faith.krogstad@state.mn.us::721bea66-6a2c-41a1-bec2-a14ad64813e0" providerId="AD"/>
  <p188:author id="{7C74D456-FE6A-1B71-27F0-A590068FDA8F}" name="Cournoyer, Andrea (MPCA)" initials="C(" userId="S::andrea.cournoyer@state.mn.us::6d16566c-fd30-4dee-b938-429419ef04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FF"/>
    <a:srgbClr val="008EA9"/>
    <a:srgbClr val="61BC46"/>
    <a:srgbClr val="003865"/>
    <a:srgbClr val="AEE8F7"/>
    <a:srgbClr val="5B2860"/>
    <a:srgbClr val="FFC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E6B01-B649-4059-A151-DD2A2621A6B6}" v="1" dt="2024-08-21T14:11:39.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79" autoAdjust="0"/>
  </p:normalViewPr>
  <p:slideViewPr>
    <p:cSldViewPr snapToGrid="0">
      <p:cViewPr varScale="1">
        <p:scale>
          <a:sx n="90" d="100"/>
          <a:sy n="90" d="100"/>
        </p:scale>
        <p:origin x="13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432E3-5A06-49AC-8BD6-E01492D69952}"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1C8B8-8991-4F47-AD25-5B9EB24E39A8}" type="slidenum">
              <a:rPr lang="en-US" smtClean="0"/>
              <a:t>‹#›</a:t>
            </a:fld>
            <a:endParaRPr lang="en-US"/>
          </a:p>
        </p:txBody>
      </p:sp>
    </p:spTree>
    <p:extLst>
      <p:ext uri="{BB962C8B-B14F-4D97-AF65-F5344CB8AC3E}">
        <p14:creationId xmlns:p14="http://schemas.microsoft.com/office/powerpoint/2010/main" val="1431270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In chat - name, org, particular interest in this webinar</a:t>
            </a:r>
          </a:p>
        </p:txBody>
      </p:sp>
      <p:sp>
        <p:nvSpPr>
          <p:cNvPr id="4" name="Slide Number Placeholder 3"/>
          <p:cNvSpPr>
            <a:spLocks noGrp="1"/>
          </p:cNvSpPr>
          <p:nvPr>
            <p:ph type="sldNum" sz="quarter" idx="5"/>
          </p:nvPr>
        </p:nvSpPr>
        <p:spPr/>
        <p:txBody>
          <a:bodyPr/>
          <a:lstStyle/>
          <a:p>
            <a:fld id="{9F11C8B8-8991-4F47-AD25-5B9EB24E39A8}" type="slidenum">
              <a:rPr lang="en-US" smtClean="0"/>
              <a:t>1</a:t>
            </a:fld>
            <a:endParaRPr lang="en-US"/>
          </a:p>
        </p:txBody>
      </p:sp>
    </p:spTree>
    <p:extLst>
      <p:ext uri="{BB962C8B-B14F-4D97-AF65-F5344CB8AC3E}">
        <p14:creationId xmlns:p14="http://schemas.microsoft.com/office/powerpoint/2010/main" val="15790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Climate Pollution Reduction Grant is a multi billion dollar competitive [federal] grant focused on reducing Greenhouse</a:t>
            </a:r>
            <a:r>
              <a:rPr lang="en-US" baseline="0"/>
              <a:t> gas emissions throughout the country. The hope is to achieve substantial community benefits to [low-income and disadvantaged communities] LIDAC’s and work together to reduce these harmful pollutants for our younger and future generations. (including this last part solely for Tribal listeners, Tribes like to hear “for future generations”) While there are no matching funds required for this grant, it could compliment other funding sources and help expand, or scale up, current projects or shovel ready projects. [Tribal Nations, state governments, and municipalities are eligible for this grant, which is due April 1]</a:t>
            </a:r>
            <a:endParaRPr lang="en-US"/>
          </a:p>
        </p:txBody>
      </p:sp>
      <p:sp>
        <p:nvSpPr>
          <p:cNvPr id="4" name="Slide Number Placeholder 3"/>
          <p:cNvSpPr>
            <a:spLocks noGrp="1"/>
          </p:cNvSpPr>
          <p:nvPr>
            <p:ph type="sldNum" sz="quarter" idx="5"/>
          </p:nvPr>
        </p:nvSpPr>
        <p:spPr/>
        <p:txBody>
          <a:bodyPr/>
          <a:lstStyle/>
          <a:p>
            <a:fld id="{9F11C8B8-8991-4F47-AD25-5B9EB24E39A8}" type="slidenum">
              <a:rPr lang="en-US" smtClean="0"/>
              <a:t>2</a:t>
            </a:fld>
            <a:endParaRPr lang="en-US"/>
          </a:p>
        </p:txBody>
      </p:sp>
    </p:spTree>
    <p:extLst>
      <p:ext uri="{BB962C8B-B14F-4D97-AF65-F5344CB8AC3E}">
        <p14:creationId xmlns:p14="http://schemas.microsoft.com/office/powerpoint/2010/main" val="354624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Climate</a:t>
            </a:r>
            <a:r>
              <a:rPr lang="en-US" baseline="0"/>
              <a:t> Smart Food Systems grant is a current proposal as part of the CPRG. The funding proposal is anticipated to be under $200 million and will likely include 6 different Minnesota state agencies working together[. The state is interested in working] with local governments as well as tribal communities [on these climate actions]. Today I am hoping to just get the grant proposal on your radars as well as seek input or possible collaboration provided this grant comes to fruition. </a:t>
            </a:r>
            <a:endParaRPr lang="en-US"/>
          </a:p>
        </p:txBody>
      </p:sp>
      <p:sp>
        <p:nvSpPr>
          <p:cNvPr id="4" name="Slide Number Placeholder 3"/>
          <p:cNvSpPr>
            <a:spLocks noGrp="1"/>
          </p:cNvSpPr>
          <p:nvPr>
            <p:ph type="sldNum" sz="quarter" idx="5"/>
          </p:nvPr>
        </p:nvSpPr>
        <p:spPr/>
        <p:txBody>
          <a:bodyPr/>
          <a:lstStyle/>
          <a:p>
            <a:fld id="{9F11C8B8-8991-4F47-AD25-5B9EB24E39A8}" type="slidenum">
              <a:rPr lang="en-US" smtClean="0"/>
              <a:t>3</a:t>
            </a:fld>
            <a:endParaRPr lang="en-US"/>
          </a:p>
        </p:txBody>
      </p:sp>
    </p:spTree>
    <p:extLst>
      <p:ext uri="{BB962C8B-B14F-4D97-AF65-F5344CB8AC3E}">
        <p14:creationId xmlns:p14="http://schemas.microsoft.com/office/powerpoint/2010/main" val="4311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F11C8B8-8991-4F47-AD25-5B9EB24E39A8}" type="slidenum">
              <a:rPr lang="en-US" smtClean="0"/>
              <a:t>4</a:t>
            </a:fld>
            <a:endParaRPr lang="en-US"/>
          </a:p>
        </p:txBody>
      </p:sp>
    </p:spTree>
    <p:extLst>
      <p:ext uri="{BB962C8B-B14F-4D97-AF65-F5344CB8AC3E}">
        <p14:creationId xmlns:p14="http://schemas.microsoft.com/office/powerpoint/2010/main" val="359731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F11C8B8-8991-4F47-AD25-5B9EB24E39A8}" type="slidenum">
              <a:rPr lang="en-US" smtClean="0"/>
              <a:t>5</a:t>
            </a:fld>
            <a:endParaRPr lang="en-US"/>
          </a:p>
        </p:txBody>
      </p:sp>
    </p:spTree>
    <p:extLst>
      <p:ext uri="{BB962C8B-B14F-4D97-AF65-F5344CB8AC3E}">
        <p14:creationId xmlns:p14="http://schemas.microsoft.com/office/powerpoint/2010/main" val="324314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4 different “categories'” that will likely be proposed in</a:t>
            </a:r>
            <a:r>
              <a:rPr lang="en-US" baseline="0"/>
              <a:t> the grant, along with the proposed budget amount for each category. The proposed project ideas highlighted in yellow are ideas that I thought, from a tribal member standpoint, that could be most beneficial or of interests to tribal communities. Now you can tell me otherwise and that’s what we’re hoping to hear; your</a:t>
            </a:r>
            <a:r>
              <a:rPr lang="en-US"/>
              <a:t> </a:t>
            </a:r>
            <a:r>
              <a:rPr lang="en-US" baseline="0"/>
              <a:t>perspective</a:t>
            </a:r>
            <a:r>
              <a:rPr lang="en-US"/>
              <a:t>,</a:t>
            </a:r>
            <a:r>
              <a:rPr lang="en-US" baseline="0"/>
              <a:t> as tribal leaders and community members as you look at these project ideas. Would these have potential to improve your tribes agricultural programs, food sovereignty programs, waste management programs?</a:t>
            </a:r>
            <a:r>
              <a:rPr lang="en-US"/>
              <a:t> </a:t>
            </a:r>
            <a:endParaRPr lang="en-US" baseline="0"/>
          </a:p>
          <a:p>
            <a:r>
              <a:rPr lang="en-US" baseline="0"/>
              <a:t>From a personal, tribal member standpoint I’ve always wanted a recycling and compost facility that could reduce the amount of waste that ends up in or even around our landfill bins, although I know this would cost a ton of money to create and maintain, but here’s a grant that could help with that. I would also love to have a more improved food sovereignty program; more culturally inclusive food options that promote health and culture, educational classes or events that promote traditional harvesting and cooking practices, and a more improved gardening program. I know at the government to government forum that happened in November, some Tribal leaders expressed interest in tribes coming together, sharing ideas and helping one another out to combat climate change.</a:t>
            </a:r>
            <a:endParaRPr lang="en-US">
              <a:cs typeface="Calibri"/>
            </a:endParaRPr>
          </a:p>
        </p:txBody>
      </p:sp>
      <p:sp>
        <p:nvSpPr>
          <p:cNvPr id="4" name="Slide Number Placeholder 3"/>
          <p:cNvSpPr>
            <a:spLocks noGrp="1"/>
          </p:cNvSpPr>
          <p:nvPr>
            <p:ph type="sldNum" sz="quarter" idx="5"/>
          </p:nvPr>
        </p:nvSpPr>
        <p:spPr/>
        <p:txBody>
          <a:bodyPr/>
          <a:lstStyle/>
          <a:p>
            <a:fld id="{204693C9-CF98-A64A-86BD-DF74DD63DAE8}" type="slidenum">
              <a:rPr lang="en-US" smtClean="0"/>
              <a:t>6</a:t>
            </a:fld>
            <a:endParaRPr lang="en-US"/>
          </a:p>
        </p:txBody>
      </p:sp>
    </p:spTree>
    <p:extLst>
      <p:ext uri="{BB962C8B-B14F-4D97-AF65-F5344CB8AC3E}">
        <p14:creationId xmlns:p14="http://schemas.microsoft.com/office/powerpoint/2010/main" val="423195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F11C8B8-8991-4F47-AD25-5B9EB24E39A8}" type="slidenum">
              <a:rPr lang="en-US" smtClean="0"/>
              <a:t>7</a:t>
            </a:fld>
            <a:endParaRPr lang="en-US"/>
          </a:p>
        </p:txBody>
      </p:sp>
    </p:spTree>
    <p:extLst>
      <p:ext uri="{BB962C8B-B14F-4D97-AF65-F5344CB8AC3E}">
        <p14:creationId xmlns:p14="http://schemas.microsoft.com/office/powerpoint/2010/main" val="185147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1C8B8-8991-4F47-AD25-5B9EB24E39A8}" type="slidenum">
              <a:rPr lang="en-US" smtClean="0"/>
              <a:t>8</a:t>
            </a:fld>
            <a:endParaRPr lang="en-US"/>
          </a:p>
        </p:txBody>
      </p:sp>
    </p:spTree>
    <p:extLst>
      <p:ext uri="{BB962C8B-B14F-4D97-AF65-F5344CB8AC3E}">
        <p14:creationId xmlns:p14="http://schemas.microsoft.com/office/powerpoint/2010/main" val="271118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491A-9188-4AFC-AE90-2ACB30C2F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BC6511-3278-4FC6-A482-D6AB2BE3C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4CFDD9-B944-432D-97E5-0F2F45CDB193}"/>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5" name="Footer Placeholder 4">
            <a:extLst>
              <a:ext uri="{FF2B5EF4-FFF2-40B4-BE49-F238E27FC236}">
                <a16:creationId xmlns:a16="http://schemas.microsoft.com/office/drawing/2014/main" id="{C3FF1F71-A9DC-428C-8060-672318E76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C39F9-D1A5-4FF0-9B59-989C4CC3695C}"/>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407044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609B-F586-410A-A23A-CD69094282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C84A5-8587-41EA-AF08-5CB94EE9A5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E36D1-F9F7-4F7C-8B36-7B7860DEFA2F}"/>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5" name="Footer Placeholder 4">
            <a:extLst>
              <a:ext uri="{FF2B5EF4-FFF2-40B4-BE49-F238E27FC236}">
                <a16:creationId xmlns:a16="http://schemas.microsoft.com/office/drawing/2014/main" id="{E9ED25A7-B9FF-4D34-A2B6-2C10CB391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FF56D-B230-4FCD-A8D8-005BE55D7491}"/>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100414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AE929-AE9E-412E-8E0E-F982F45646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87C17D-1D09-4320-B194-3E0F419ADE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7CC0A-775C-4C72-BD70-7EB9B62DC502}"/>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5" name="Footer Placeholder 4">
            <a:extLst>
              <a:ext uri="{FF2B5EF4-FFF2-40B4-BE49-F238E27FC236}">
                <a16:creationId xmlns:a16="http://schemas.microsoft.com/office/drawing/2014/main" id="{6AD4FC95-8931-4504-9746-8D385A4D7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EE2F4-873B-4D01-AE09-DBA2F443B7F2}"/>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341281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36048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327BB6"/>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2BF1C0B-D8A0-484C-9045-5B8EBD7D8654}"/>
              </a:ext>
            </a:extLst>
          </p:cNvPr>
          <p:cNvSpPr>
            <a:spLocks noGrp="1"/>
          </p:cNvSpPr>
          <p:nvPr>
            <p:ph type="body" sz="quarter" idx="10" hasCustomPrompt="1"/>
          </p:nvPr>
        </p:nvSpPr>
        <p:spPr>
          <a:xfrm>
            <a:off x="5245100" y="789669"/>
            <a:ext cx="6470976" cy="1136650"/>
          </a:xfrm>
        </p:spPr>
        <p:txBody>
          <a:bodyPr>
            <a:normAutofit/>
          </a:bodyPr>
          <a:lstStyle>
            <a:lvl1pPr marL="0" indent="0">
              <a:buNone/>
              <a:defRPr sz="4800">
                <a:solidFill>
                  <a:schemeClr val="bg1"/>
                </a:solidFill>
              </a:defRPr>
            </a:lvl1pPr>
          </a:lstStyle>
          <a:p>
            <a:pPr lvl="0"/>
            <a:r>
              <a:rPr lang="en-US"/>
              <a:t>Title</a:t>
            </a:r>
          </a:p>
        </p:txBody>
      </p:sp>
      <p:sp>
        <p:nvSpPr>
          <p:cNvPr id="14" name="Text Placeholder 12">
            <a:extLst>
              <a:ext uri="{FF2B5EF4-FFF2-40B4-BE49-F238E27FC236}">
                <a16:creationId xmlns:a16="http://schemas.microsoft.com/office/drawing/2014/main" id="{8FB15877-83EA-4F8B-9D82-C149B15DB3F9}"/>
              </a:ext>
            </a:extLst>
          </p:cNvPr>
          <p:cNvSpPr>
            <a:spLocks noGrp="1"/>
          </p:cNvSpPr>
          <p:nvPr>
            <p:ph type="body" sz="quarter" idx="11" hasCustomPrompt="1"/>
          </p:nvPr>
        </p:nvSpPr>
        <p:spPr>
          <a:xfrm>
            <a:off x="5245100" y="2078719"/>
            <a:ext cx="6470976" cy="3989612"/>
          </a:xfrm>
        </p:spPr>
        <p:txBody>
          <a:bodyPr>
            <a:normAutofit/>
          </a:bodyPr>
          <a:lstStyle>
            <a:lvl1pPr marL="0" indent="0">
              <a:buNone/>
              <a:defRPr sz="2800">
                <a:solidFill>
                  <a:schemeClr val="bg1"/>
                </a:solidFill>
                <a:latin typeface="+mj-lt"/>
              </a:defRPr>
            </a:lvl1pPr>
          </a:lstStyle>
          <a:p>
            <a:pPr lvl="0"/>
            <a:r>
              <a:rPr lang="en-US"/>
              <a:t>Description</a:t>
            </a:r>
          </a:p>
        </p:txBody>
      </p:sp>
      <p:pic>
        <p:nvPicPr>
          <p:cNvPr id="5" name="Picture 4" descr="A picture containing outdoor, snow, transport, forest&#10;&#10;Description automatically generated">
            <a:extLst>
              <a:ext uri="{FF2B5EF4-FFF2-40B4-BE49-F238E27FC236}">
                <a16:creationId xmlns:a16="http://schemas.microsoft.com/office/drawing/2014/main" id="{ADCD8A09-8A80-4A62-AB2E-B41FAEC69649}"/>
              </a:ext>
            </a:extLst>
          </p:cNvPr>
          <p:cNvPicPr>
            <a:picLocks noChangeAspect="1"/>
          </p:cNvPicPr>
          <p:nvPr userDrawn="1"/>
        </p:nvPicPr>
        <p:blipFill rotWithShape="1">
          <a:blip r:embed="rId2"/>
          <a:srcRect l="28261" r="24891"/>
          <a:stretch/>
        </p:blipFill>
        <p:spPr>
          <a:xfrm>
            <a:off x="0" y="0"/>
            <a:ext cx="4813300" cy="6858000"/>
          </a:xfrm>
          <a:prstGeom prst="rect">
            <a:avLst/>
          </a:prstGeom>
        </p:spPr>
      </p:pic>
    </p:spTree>
    <p:extLst>
      <p:ext uri="{BB962C8B-B14F-4D97-AF65-F5344CB8AC3E}">
        <p14:creationId xmlns:p14="http://schemas.microsoft.com/office/powerpoint/2010/main" val="276379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rgbClr val="003865"/>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2BF1C0B-D8A0-484C-9045-5B8EBD7D8654}"/>
              </a:ext>
            </a:extLst>
          </p:cNvPr>
          <p:cNvSpPr>
            <a:spLocks noGrp="1"/>
          </p:cNvSpPr>
          <p:nvPr>
            <p:ph type="body" sz="quarter" idx="10" hasCustomPrompt="1"/>
          </p:nvPr>
        </p:nvSpPr>
        <p:spPr>
          <a:xfrm>
            <a:off x="6197600" y="789669"/>
            <a:ext cx="5518476" cy="1136650"/>
          </a:xfrm>
        </p:spPr>
        <p:txBody>
          <a:bodyPr>
            <a:normAutofit/>
          </a:bodyPr>
          <a:lstStyle>
            <a:lvl1pPr marL="0" indent="0">
              <a:buNone/>
              <a:defRPr sz="4800">
                <a:solidFill>
                  <a:schemeClr val="bg1"/>
                </a:solidFill>
              </a:defRPr>
            </a:lvl1pPr>
          </a:lstStyle>
          <a:p>
            <a:pPr lvl="0"/>
            <a:r>
              <a:rPr lang="en-US"/>
              <a:t>Title</a:t>
            </a:r>
          </a:p>
        </p:txBody>
      </p:sp>
      <p:sp>
        <p:nvSpPr>
          <p:cNvPr id="14" name="Text Placeholder 12">
            <a:extLst>
              <a:ext uri="{FF2B5EF4-FFF2-40B4-BE49-F238E27FC236}">
                <a16:creationId xmlns:a16="http://schemas.microsoft.com/office/drawing/2014/main" id="{8FB15877-83EA-4F8B-9D82-C149B15DB3F9}"/>
              </a:ext>
            </a:extLst>
          </p:cNvPr>
          <p:cNvSpPr>
            <a:spLocks noGrp="1"/>
          </p:cNvSpPr>
          <p:nvPr>
            <p:ph type="body" sz="quarter" idx="11" hasCustomPrompt="1"/>
          </p:nvPr>
        </p:nvSpPr>
        <p:spPr>
          <a:xfrm>
            <a:off x="6197600" y="2078719"/>
            <a:ext cx="5518476" cy="3989612"/>
          </a:xfrm>
        </p:spPr>
        <p:txBody>
          <a:bodyPr>
            <a:normAutofit/>
          </a:bodyPr>
          <a:lstStyle>
            <a:lvl1pPr marL="0" indent="0">
              <a:buNone/>
              <a:defRPr sz="2800">
                <a:solidFill>
                  <a:schemeClr val="bg1"/>
                </a:solidFill>
                <a:latin typeface="+mj-lt"/>
              </a:defRPr>
            </a:lvl1pPr>
          </a:lstStyle>
          <a:p>
            <a:pPr lvl="0"/>
            <a:r>
              <a:rPr lang="en-US"/>
              <a:t>Description</a:t>
            </a:r>
          </a:p>
        </p:txBody>
      </p:sp>
      <p:pic>
        <p:nvPicPr>
          <p:cNvPr id="5" name="Picture 4" descr="A view of the side of a road&#10;&#10;Description automatically generated">
            <a:extLst>
              <a:ext uri="{FF2B5EF4-FFF2-40B4-BE49-F238E27FC236}">
                <a16:creationId xmlns:a16="http://schemas.microsoft.com/office/drawing/2014/main" id="{FC318C20-0A88-4A9E-8A28-EEBDC3D17FA1}"/>
              </a:ext>
            </a:extLst>
          </p:cNvPr>
          <p:cNvPicPr>
            <a:picLocks noChangeAspect="1"/>
          </p:cNvPicPr>
          <p:nvPr userDrawn="1"/>
        </p:nvPicPr>
        <p:blipFill rotWithShape="1">
          <a:blip r:embed="rId2"/>
          <a:srcRect l="11835" r="41082"/>
          <a:stretch/>
        </p:blipFill>
        <p:spPr>
          <a:xfrm>
            <a:off x="0" y="0"/>
            <a:ext cx="5740400" cy="6858000"/>
          </a:xfrm>
          <a:prstGeom prst="rect">
            <a:avLst/>
          </a:prstGeom>
        </p:spPr>
      </p:pic>
    </p:spTree>
    <p:extLst>
      <p:ext uri="{BB962C8B-B14F-4D97-AF65-F5344CB8AC3E}">
        <p14:creationId xmlns:p14="http://schemas.microsoft.com/office/powerpoint/2010/main" val="414773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8E8B-1259-4199-865A-289918E8F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53AFA2-5AEB-41BB-A0B5-A8A7F6062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4A78C-F348-4EC1-A9D1-850E3C59FF38}"/>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5" name="Footer Placeholder 4">
            <a:extLst>
              <a:ext uri="{FF2B5EF4-FFF2-40B4-BE49-F238E27FC236}">
                <a16:creationId xmlns:a16="http://schemas.microsoft.com/office/drawing/2014/main" id="{5301232A-8C45-4835-B389-47DDF7B51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CF0B8-E340-420D-910B-9083F980EF7F}"/>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58766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7AAB-BA9B-4005-9E74-E6E38A96D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E7B64-39AD-4943-A653-8DB6A54E8A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BCDF3-AD2D-4DFA-B6EE-2E2D7ED617D6}"/>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5" name="Footer Placeholder 4">
            <a:extLst>
              <a:ext uri="{FF2B5EF4-FFF2-40B4-BE49-F238E27FC236}">
                <a16:creationId xmlns:a16="http://schemas.microsoft.com/office/drawing/2014/main" id="{006D6DC4-0E33-49C2-B519-EFC10167D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C6F32-9378-43E9-A645-7F9E3587E16C}"/>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269647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BEBF-8B34-4203-AD18-8357F8EEB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9BBA6-E2D2-4B05-9D83-2B707A1303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BA73B3-8B33-49E7-9B68-226117740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E31088-EB68-42F3-8C03-856166E4338C}"/>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6" name="Footer Placeholder 5">
            <a:extLst>
              <a:ext uri="{FF2B5EF4-FFF2-40B4-BE49-F238E27FC236}">
                <a16:creationId xmlns:a16="http://schemas.microsoft.com/office/drawing/2014/main" id="{886E46BF-EE1B-46BC-8A1A-484CED75F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76D43-815F-4E71-BA93-8D242FAADB92}"/>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215084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0BCC-46EB-42CB-80CD-96DD3B4DD4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0CE54A-DCF3-4E18-8047-10A2FE467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D20374-4651-44E9-B161-9C46C59515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03828E-6C10-434E-B548-51E4FA70E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8C24CB-42D2-4218-8BAC-6E9C6056C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51541-B795-4189-B467-4F0BD5F1AE16}"/>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8" name="Footer Placeholder 7">
            <a:extLst>
              <a:ext uri="{FF2B5EF4-FFF2-40B4-BE49-F238E27FC236}">
                <a16:creationId xmlns:a16="http://schemas.microsoft.com/office/drawing/2014/main" id="{CDEC6268-482D-472E-8608-B65A79F1B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243624-422E-4E36-B6D2-4FD84FA66D97}"/>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290353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8502-939E-4828-BBC3-B0F44824A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CC226-201E-44BA-9587-7D1C95680902}"/>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4" name="Footer Placeholder 3">
            <a:extLst>
              <a:ext uri="{FF2B5EF4-FFF2-40B4-BE49-F238E27FC236}">
                <a16:creationId xmlns:a16="http://schemas.microsoft.com/office/drawing/2014/main" id="{4D5C3F36-00DF-4671-9888-CC42346D1D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3CA90-1EE6-4F61-A4B7-1D85DD3EDCFE}"/>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736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722CB-B3BA-44FE-9A8E-889D67A5D75F}"/>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3" name="Footer Placeholder 2">
            <a:extLst>
              <a:ext uri="{FF2B5EF4-FFF2-40B4-BE49-F238E27FC236}">
                <a16:creationId xmlns:a16="http://schemas.microsoft.com/office/drawing/2014/main" id="{1047855B-9819-4377-A4FB-0F99AB76E3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16742-3065-4962-BED5-BF5E4F6CE433}"/>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50582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947F-3A88-4ED5-91B4-283755A69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61A23C-3D3E-4CEC-8E49-2EE312305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3FE4D2-A891-4AD9-A6D6-FE8B6060C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265FB-3D3E-4B4F-813F-994BB1ECE960}"/>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6" name="Footer Placeholder 5">
            <a:extLst>
              <a:ext uri="{FF2B5EF4-FFF2-40B4-BE49-F238E27FC236}">
                <a16:creationId xmlns:a16="http://schemas.microsoft.com/office/drawing/2014/main" id="{C2B39FBF-54BF-464E-B293-D283C0D2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A371C-60E8-4E16-84E4-3D8EB50DDF86}"/>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191832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FE09-E6BC-498A-93B9-D7892E267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618CD-404A-43ED-8471-265D0374D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603FB5-631D-4E3A-AAE2-BD07914BE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C65E9-FC4C-43D2-BA09-38C40C5A472E}"/>
              </a:ext>
            </a:extLst>
          </p:cNvPr>
          <p:cNvSpPr>
            <a:spLocks noGrp="1"/>
          </p:cNvSpPr>
          <p:nvPr>
            <p:ph type="dt" sz="half" idx="10"/>
          </p:nvPr>
        </p:nvSpPr>
        <p:spPr/>
        <p:txBody>
          <a:bodyPr/>
          <a:lstStyle/>
          <a:p>
            <a:fld id="{7393E24C-B19A-4A81-B1E6-AAEF23F01335}" type="datetimeFigureOut">
              <a:rPr lang="en-US" smtClean="0"/>
              <a:t>8/22/2024</a:t>
            </a:fld>
            <a:endParaRPr lang="en-US"/>
          </a:p>
        </p:txBody>
      </p:sp>
      <p:sp>
        <p:nvSpPr>
          <p:cNvPr id="6" name="Footer Placeholder 5">
            <a:extLst>
              <a:ext uri="{FF2B5EF4-FFF2-40B4-BE49-F238E27FC236}">
                <a16:creationId xmlns:a16="http://schemas.microsoft.com/office/drawing/2014/main" id="{913D5725-7EE0-4839-89C5-8768EE404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6BB0F-4E09-4AD1-B1D7-7E681E06C16E}"/>
              </a:ext>
            </a:extLst>
          </p:cNvPr>
          <p:cNvSpPr>
            <a:spLocks noGrp="1"/>
          </p:cNvSpPr>
          <p:nvPr>
            <p:ph type="sldNum" sz="quarter" idx="12"/>
          </p:nvPr>
        </p:nvSpPr>
        <p:spPr/>
        <p:txBody>
          <a:bodyPr/>
          <a:lstStyle/>
          <a:p>
            <a:fld id="{4EBF4F73-611F-41A3-B41A-ECCAC2B0B035}" type="slidenum">
              <a:rPr lang="en-US" smtClean="0"/>
              <a:t>‹#›</a:t>
            </a:fld>
            <a:endParaRPr lang="en-US"/>
          </a:p>
        </p:txBody>
      </p:sp>
    </p:spTree>
    <p:extLst>
      <p:ext uri="{BB962C8B-B14F-4D97-AF65-F5344CB8AC3E}">
        <p14:creationId xmlns:p14="http://schemas.microsoft.com/office/powerpoint/2010/main" val="334866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E2816F-AA44-47CF-871D-C842D90C5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8D88A0-C845-468E-B3DA-091C0C860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DE7FC-9EEF-46AD-B3B4-0FF30F058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3E24C-B19A-4A81-B1E6-AAEF23F01335}" type="datetimeFigureOut">
              <a:rPr lang="en-US" smtClean="0"/>
              <a:t>8/22/2024</a:t>
            </a:fld>
            <a:endParaRPr lang="en-US"/>
          </a:p>
        </p:txBody>
      </p:sp>
      <p:sp>
        <p:nvSpPr>
          <p:cNvPr id="5" name="Footer Placeholder 4">
            <a:extLst>
              <a:ext uri="{FF2B5EF4-FFF2-40B4-BE49-F238E27FC236}">
                <a16:creationId xmlns:a16="http://schemas.microsoft.com/office/drawing/2014/main" id="{22031290-5A2A-4DE5-8F73-CD9F27950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A88AE1-FD3E-4403-A003-B1BE8F9AC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F4F73-611F-41A3-B41A-ECCAC2B0B035}" type="slidenum">
              <a:rPr lang="en-US" smtClean="0"/>
              <a:t>‹#›</a:t>
            </a:fld>
            <a:endParaRPr lang="en-US"/>
          </a:p>
        </p:txBody>
      </p:sp>
    </p:spTree>
    <p:extLst>
      <p:ext uri="{BB962C8B-B14F-4D97-AF65-F5344CB8AC3E}">
        <p14:creationId xmlns:p14="http://schemas.microsoft.com/office/powerpoint/2010/main" val="2675100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A2BC69-04BE-3145-8982-3CF8B681C31D}"/>
              </a:ext>
              <a:ext uri="{C183D7F6-B498-43B3-948B-1728B52AA6E4}">
                <adec:decorative xmlns:adec="http://schemas.microsoft.com/office/drawing/2017/decorative" val="1"/>
              </a:ext>
            </a:extLst>
          </p:cNvPr>
          <p:cNvPicPr>
            <a:picLocks noChangeAspect="1"/>
          </p:cNvPicPr>
          <p:nvPr/>
        </p:nvPicPr>
        <p:blipFill rotWithShape="1">
          <a:blip r:embed="rId3"/>
          <a:srcRect b="11778"/>
          <a:stretch/>
        </p:blipFill>
        <p:spPr>
          <a:xfrm>
            <a:off x="1061" y="1056376"/>
            <a:ext cx="12192000" cy="5801624"/>
          </a:xfrm>
          <a:prstGeom prst="rect">
            <a:avLst/>
          </a:prstGeom>
        </p:spPr>
      </p:pic>
      <p:sp>
        <p:nvSpPr>
          <p:cNvPr id="2" name="Rectangle 1">
            <a:extLst>
              <a:ext uri="{FF2B5EF4-FFF2-40B4-BE49-F238E27FC236}">
                <a16:creationId xmlns:a16="http://schemas.microsoft.com/office/drawing/2014/main" id="{917B4A4F-49E4-F54E-87D9-1B2C7D6BD01E}"/>
              </a:ext>
              <a:ext uri="{C183D7F6-B498-43B3-948B-1728B52AA6E4}">
                <adec:decorative xmlns:adec="http://schemas.microsoft.com/office/drawing/2017/decorative" val="1"/>
              </a:ext>
            </a:extLst>
          </p:cNvPr>
          <p:cNvSpPr/>
          <p:nvPr/>
        </p:nvSpPr>
        <p:spPr>
          <a:xfrm>
            <a:off x="1061" y="0"/>
            <a:ext cx="12192000" cy="1056376"/>
          </a:xfrm>
          <a:prstGeom prst="rect">
            <a:avLst/>
          </a:prstGeom>
          <a:solidFill>
            <a:srgbClr val="0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E4E7929-7547-4C49-9784-0300DBBB63DA}"/>
              </a:ext>
            </a:extLst>
          </p:cNvPr>
          <p:cNvSpPr txBox="1">
            <a:spLocks noGrp="1"/>
          </p:cNvSpPr>
          <p:nvPr>
            <p:ph type="ctrTitle" idx="4294967295"/>
          </p:nvPr>
        </p:nvSpPr>
        <p:spPr>
          <a:xfrm>
            <a:off x="1234723" y="503409"/>
            <a:ext cx="10082212" cy="2493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00000"/>
              </a:lnSpc>
              <a:spcBef>
                <a:spcPts val="0"/>
              </a:spcBef>
            </a:pPr>
            <a:r>
              <a:rPr lang="en-US" sz="3000" b="1" dirty="0">
                <a:solidFill>
                  <a:srgbClr val="61BC46"/>
                </a:solidFill>
                <a:latin typeface="Calibri Light"/>
                <a:ea typeface="Open Sans"/>
                <a:cs typeface="Calibri Light"/>
              </a:rPr>
              <a:t>INFLATION REDUCTION ACT</a:t>
            </a:r>
            <a:br>
              <a:rPr lang="en-US" sz="2100" b="1" dirty="0">
                <a:latin typeface="Calibri Light"/>
                <a:ea typeface="Open Sans"/>
                <a:cs typeface="Calibri Light"/>
              </a:rPr>
            </a:br>
            <a:r>
              <a:rPr lang="en-US" sz="4600" dirty="0">
                <a:solidFill>
                  <a:schemeClr val="bg1"/>
                </a:solidFill>
                <a:latin typeface="Open Sans"/>
                <a:ea typeface="Open Sans"/>
                <a:cs typeface="Open Sans"/>
              </a:rPr>
              <a:t>Climate</a:t>
            </a:r>
            <a:r>
              <a:rPr lang="en-US" sz="4600" b="0" i="0" dirty="0">
                <a:solidFill>
                  <a:schemeClr val="bg1"/>
                </a:solidFill>
                <a:effectLst/>
                <a:latin typeface="Open Sans"/>
                <a:ea typeface="Open Sans"/>
                <a:cs typeface="Open Sans"/>
              </a:rPr>
              <a:t> Pollution Reduction </a:t>
            </a:r>
            <a:r>
              <a:rPr lang="en-US" sz="4600" dirty="0">
                <a:solidFill>
                  <a:schemeClr val="bg1"/>
                </a:solidFill>
                <a:latin typeface="Open Sans"/>
                <a:ea typeface="Open Sans"/>
                <a:cs typeface="Open Sans"/>
              </a:rPr>
              <a:t>Grant</a:t>
            </a:r>
            <a:br>
              <a:rPr lang="en-US" sz="4600" dirty="0">
                <a:latin typeface="Open Sans"/>
                <a:ea typeface="Open Sans"/>
                <a:cs typeface="Open Sans"/>
              </a:rPr>
            </a:br>
            <a:r>
              <a:rPr lang="en-US" sz="1600" dirty="0">
                <a:solidFill>
                  <a:srgbClr val="003865"/>
                </a:solidFill>
                <a:latin typeface="Open Sans"/>
                <a:ea typeface="Open Sans"/>
                <a:cs typeface="Open Sans"/>
              </a:rPr>
              <a:t>a</a:t>
            </a:r>
            <a:br>
              <a:rPr lang="en-US" sz="4800" dirty="0">
                <a:latin typeface="Open Sans"/>
                <a:ea typeface="Open Sans"/>
                <a:cs typeface="Open Sans"/>
              </a:rPr>
            </a:br>
            <a:r>
              <a:rPr lang="en-US" sz="3600" b="1" dirty="0">
                <a:solidFill>
                  <a:srgbClr val="61BC46"/>
                </a:solidFill>
                <a:latin typeface="Calibri Light"/>
                <a:ea typeface="Open Sans"/>
                <a:cs typeface="Calibri"/>
              </a:rPr>
              <a:t>Climate-Smart Food System Award</a:t>
            </a:r>
            <a:br>
              <a:rPr lang="en-US" b="0" i="0" dirty="0">
                <a:effectLst/>
                <a:latin typeface="Open Sans" panose="020B0606030504020204" pitchFamily="34" charset="0"/>
              </a:rPr>
            </a:br>
            <a:endParaRPr lang="en-US" sz="2800" b="1" i="0" u="none" strike="noStrike" kern="1200" cap="none" spc="0" normalizeH="0" baseline="0" noProof="0" dirty="0">
              <a:ln>
                <a:noFill/>
              </a:ln>
              <a:solidFill>
                <a:schemeClr val="bg1"/>
              </a:solidFill>
              <a:effectLst/>
              <a:uLnTx/>
              <a:uFillTx/>
              <a:latin typeface="Calibri Light"/>
              <a:ea typeface="+mn-ea"/>
              <a:cs typeface="Calibri"/>
            </a:endParaRPr>
          </a:p>
        </p:txBody>
      </p:sp>
      <p:sp>
        <p:nvSpPr>
          <p:cNvPr id="8" name="Slide Number Placeholder 7">
            <a:extLst>
              <a:ext uri="{FF2B5EF4-FFF2-40B4-BE49-F238E27FC236}">
                <a16:creationId xmlns:a16="http://schemas.microsoft.com/office/drawing/2014/main" id="{397B59BE-DF69-4D29-80D0-F7C0877B8601}"/>
              </a:ext>
            </a:extLst>
          </p:cNvPr>
          <p:cNvSpPr>
            <a:spLocks noGrp="1"/>
          </p:cNvSpPr>
          <p:nvPr>
            <p:ph type="sldNum" sz="quarter" idx="4294967295"/>
          </p:nvPr>
        </p:nvSpPr>
        <p:spPr>
          <a:xfrm>
            <a:off x="9448800" y="6356350"/>
            <a:ext cx="2743200" cy="365125"/>
          </a:xfrm>
        </p:spPr>
        <p:txBody>
          <a:bodyPr/>
          <a:lstStyle/>
          <a:p>
            <a:fld id="{2ADBE3F5-432D-4041-A27F-7DBDCEB4EF0A}" type="slidenum">
              <a:rPr lang="en-US" smtClean="0"/>
              <a:t>1</a:t>
            </a:fld>
            <a:endParaRPr lang="en-US"/>
          </a:p>
        </p:txBody>
      </p:sp>
      <p:sp>
        <p:nvSpPr>
          <p:cNvPr id="4" name="TextBox 3">
            <a:extLst>
              <a:ext uri="{FF2B5EF4-FFF2-40B4-BE49-F238E27FC236}">
                <a16:creationId xmlns:a16="http://schemas.microsoft.com/office/drawing/2014/main" id="{EE48DAA2-20FC-AF4F-A38D-5E2C7EFAD458}"/>
              </a:ext>
            </a:extLst>
          </p:cNvPr>
          <p:cNvSpPr txBox="1"/>
          <p:nvPr/>
        </p:nvSpPr>
        <p:spPr>
          <a:xfrm>
            <a:off x="1234723" y="2671606"/>
            <a:ext cx="10723762" cy="1785104"/>
          </a:xfrm>
          <a:prstGeom prst="rect">
            <a:avLst/>
          </a:prstGeom>
          <a:noFill/>
        </p:spPr>
        <p:txBody>
          <a:bodyPr wrap="square" lIns="91440" tIns="45720" rIns="91440" bIns="45720" rtlCol="0" anchor="t">
            <a:spAutoFit/>
          </a:bodyPr>
          <a:lstStyle/>
          <a:p>
            <a:r>
              <a:rPr lang="en-US" sz="2400" dirty="0">
                <a:solidFill>
                  <a:schemeClr val="bg1"/>
                </a:solidFill>
                <a:latin typeface="+mj-lt"/>
                <a:cs typeface="Calibri Light"/>
              </a:rPr>
              <a:t>August 21, 2024</a:t>
            </a:r>
            <a:br>
              <a:rPr lang="en-US" sz="2400" dirty="0">
                <a:latin typeface="+mj-lt"/>
                <a:cs typeface="Calibri Light"/>
              </a:rPr>
            </a:br>
            <a:endParaRPr lang="en-US" sz="2400" dirty="0">
              <a:solidFill>
                <a:schemeClr val="bg1"/>
              </a:solidFill>
              <a:latin typeface="+mj-lt"/>
              <a:cs typeface="Calibri Light"/>
            </a:endParaRPr>
          </a:p>
          <a:p>
            <a:r>
              <a:rPr lang="en-US" sz="2000" b="1" dirty="0">
                <a:solidFill>
                  <a:schemeClr val="bg1"/>
                </a:solidFill>
                <a:latin typeface="+mj-lt"/>
                <a:cs typeface="Calibri Light"/>
              </a:rPr>
              <a:t>Frank Kohlasch</a:t>
            </a:r>
            <a:r>
              <a:rPr lang="en-US" sz="2000" dirty="0">
                <a:solidFill>
                  <a:schemeClr val="bg1"/>
                </a:solidFill>
                <a:latin typeface="+mj-lt"/>
                <a:cs typeface="Calibri Light"/>
              </a:rPr>
              <a:t>, Minnesota Pollution Control Agency</a:t>
            </a:r>
          </a:p>
          <a:p>
            <a:endParaRPr lang="en-US" dirty="0">
              <a:solidFill>
                <a:schemeClr val="bg1"/>
              </a:solidFill>
            </a:endParaRPr>
          </a:p>
          <a:p>
            <a:pPr algn="ctr"/>
            <a:endParaRPr lang="en-US" sz="2400" b="1" dirty="0">
              <a:solidFill>
                <a:schemeClr val="bg1"/>
              </a:solidFill>
              <a:latin typeface="+mj-lt"/>
              <a:cs typeface="Calibri Light"/>
            </a:endParaRPr>
          </a:p>
        </p:txBody>
      </p:sp>
      <p:pic>
        <p:nvPicPr>
          <p:cNvPr id="9" name="Picture 8">
            <a:extLst>
              <a:ext uri="{FF2B5EF4-FFF2-40B4-BE49-F238E27FC236}">
                <a16:creationId xmlns:a16="http://schemas.microsoft.com/office/drawing/2014/main" id="{5706B466-8B25-D9B6-D5E2-5CB7EAF49BAC}"/>
              </a:ext>
            </a:extLst>
          </p:cNvPr>
          <p:cNvPicPr>
            <a:picLocks noChangeAspect="1"/>
          </p:cNvPicPr>
          <p:nvPr/>
        </p:nvPicPr>
        <p:blipFill>
          <a:blip r:embed="rId4"/>
          <a:stretch>
            <a:fillRect/>
          </a:stretch>
        </p:blipFill>
        <p:spPr>
          <a:xfrm>
            <a:off x="2965415" y="5009506"/>
            <a:ext cx="6735592" cy="828478"/>
          </a:xfrm>
          <a:prstGeom prst="rect">
            <a:avLst/>
          </a:prstGeom>
        </p:spPr>
      </p:pic>
    </p:spTree>
    <p:extLst>
      <p:ext uri="{BB962C8B-B14F-4D97-AF65-F5344CB8AC3E}">
        <p14:creationId xmlns:p14="http://schemas.microsoft.com/office/powerpoint/2010/main" val="89779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EA2BC69-04BE-3145-8982-3CF8B681C31D}"/>
              </a:ext>
            </a:extLst>
          </p:cNvPr>
          <p:cNvPicPr>
            <a:picLocks noChangeAspect="1"/>
          </p:cNvPicPr>
          <p:nvPr/>
        </p:nvPicPr>
        <p:blipFill rotWithShape="1">
          <a:blip r:embed="rId3"/>
          <a:srcRect b="11778"/>
          <a:stretch/>
        </p:blipFill>
        <p:spPr>
          <a:xfrm>
            <a:off x="0" y="1018204"/>
            <a:ext cx="12192000" cy="5801624"/>
          </a:xfrm>
          <a:prstGeom prst="rect">
            <a:avLst/>
          </a:prstGeom>
        </p:spPr>
      </p:pic>
      <p:sp>
        <p:nvSpPr>
          <p:cNvPr id="2" name="Rectangle 1">
            <a:extLst>
              <a:ext uri="{FF2B5EF4-FFF2-40B4-BE49-F238E27FC236}">
                <a16:creationId xmlns:a16="http://schemas.microsoft.com/office/drawing/2014/main" id="{917B4A4F-49E4-F54E-87D9-1B2C7D6BD01E}"/>
              </a:ext>
            </a:extLst>
          </p:cNvPr>
          <p:cNvSpPr/>
          <p:nvPr/>
        </p:nvSpPr>
        <p:spPr>
          <a:xfrm>
            <a:off x="0" y="-24526"/>
            <a:ext cx="12192000" cy="1056376"/>
          </a:xfrm>
          <a:prstGeom prst="rect">
            <a:avLst/>
          </a:prstGeom>
          <a:solidFill>
            <a:srgbClr val="0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397B59BE-DF69-4D29-80D0-F7C0877B8601}"/>
              </a:ext>
            </a:extLst>
          </p:cNvPr>
          <p:cNvSpPr>
            <a:spLocks noGrp="1"/>
          </p:cNvSpPr>
          <p:nvPr>
            <p:ph type="sldNum" sz="quarter" idx="12"/>
          </p:nvPr>
        </p:nvSpPr>
        <p:spPr/>
        <p:txBody>
          <a:bodyPr/>
          <a:lstStyle/>
          <a:p>
            <a:fld id="{2ADBE3F5-432D-4041-A27F-7DBDCEB4EF0A}" type="slidenum">
              <a:rPr lang="en-US" smtClean="0"/>
              <a:t>2</a:t>
            </a:fld>
            <a:endParaRPr lang="en-US"/>
          </a:p>
        </p:txBody>
      </p:sp>
      <p:sp>
        <p:nvSpPr>
          <p:cNvPr id="9" name="TextBox 8">
            <a:extLst>
              <a:ext uri="{FF2B5EF4-FFF2-40B4-BE49-F238E27FC236}">
                <a16:creationId xmlns:a16="http://schemas.microsoft.com/office/drawing/2014/main" id="{85B5272F-376E-B9B1-69EE-F2BAFA88D715}"/>
              </a:ext>
            </a:extLst>
          </p:cNvPr>
          <p:cNvSpPr txBox="1"/>
          <p:nvPr/>
        </p:nvSpPr>
        <p:spPr>
          <a:xfrm>
            <a:off x="540326" y="1842501"/>
            <a:ext cx="4333010" cy="646331"/>
          </a:xfrm>
          <a:prstGeom prst="rect">
            <a:avLst/>
          </a:prstGeom>
          <a:noFill/>
        </p:spPr>
        <p:txBody>
          <a:bodyPr wrap="square" rtlCol="0">
            <a:spAutoFit/>
          </a:bodyPr>
          <a:lstStyle/>
          <a:p>
            <a:pPr marL="285750"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US"/>
          </a:p>
        </p:txBody>
      </p:sp>
      <p:pic>
        <p:nvPicPr>
          <p:cNvPr id="11" name="Picture 10">
            <a:extLst>
              <a:ext uri="{FF2B5EF4-FFF2-40B4-BE49-F238E27FC236}">
                <a16:creationId xmlns:a16="http://schemas.microsoft.com/office/drawing/2014/main" id="{3FAA2217-0452-8E26-B1BF-28EEC4E5E312}"/>
              </a:ext>
            </a:extLst>
          </p:cNvPr>
          <p:cNvPicPr>
            <a:picLocks noChangeAspect="1"/>
          </p:cNvPicPr>
          <p:nvPr/>
        </p:nvPicPr>
        <p:blipFill>
          <a:blip r:embed="rId4"/>
          <a:stretch>
            <a:fillRect/>
          </a:stretch>
        </p:blipFill>
        <p:spPr>
          <a:xfrm>
            <a:off x="-1" y="327694"/>
            <a:ext cx="11970327" cy="6319641"/>
          </a:xfrm>
          <a:prstGeom prst="rect">
            <a:avLst/>
          </a:prstGeom>
        </p:spPr>
      </p:pic>
    </p:spTree>
    <p:extLst>
      <p:ext uri="{BB962C8B-B14F-4D97-AF65-F5344CB8AC3E}">
        <p14:creationId xmlns:p14="http://schemas.microsoft.com/office/powerpoint/2010/main" val="42100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EA2BC69-04BE-3145-8982-3CF8B681C31D}"/>
              </a:ext>
            </a:extLst>
          </p:cNvPr>
          <p:cNvPicPr>
            <a:picLocks noChangeAspect="1"/>
          </p:cNvPicPr>
          <p:nvPr/>
        </p:nvPicPr>
        <p:blipFill rotWithShape="1">
          <a:blip r:embed="rId3"/>
          <a:srcRect b="11778"/>
          <a:stretch/>
        </p:blipFill>
        <p:spPr>
          <a:xfrm>
            <a:off x="0" y="1020016"/>
            <a:ext cx="12192000" cy="5801624"/>
          </a:xfrm>
          <a:prstGeom prst="rect">
            <a:avLst/>
          </a:prstGeom>
        </p:spPr>
      </p:pic>
      <p:sp>
        <p:nvSpPr>
          <p:cNvPr id="2" name="Rectangle 1">
            <a:extLst>
              <a:ext uri="{FF2B5EF4-FFF2-40B4-BE49-F238E27FC236}">
                <a16:creationId xmlns:a16="http://schemas.microsoft.com/office/drawing/2014/main" id="{917B4A4F-49E4-F54E-87D9-1B2C7D6BD01E}"/>
              </a:ext>
            </a:extLst>
          </p:cNvPr>
          <p:cNvSpPr/>
          <p:nvPr/>
        </p:nvSpPr>
        <p:spPr>
          <a:xfrm>
            <a:off x="0" y="-24526"/>
            <a:ext cx="12192000" cy="1056376"/>
          </a:xfrm>
          <a:prstGeom prst="rect">
            <a:avLst/>
          </a:prstGeom>
          <a:solidFill>
            <a:srgbClr val="0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48DAA2-20FC-AF4F-A38D-5E2C7EFAD458}"/>
              </a:ext>
            </a:extLst>
          </p:cNvPr>
          <p:cNvSpPr txBox="1"/>
          <p:nvPr/>
        </p:nvSpPr>
        <p:spPr>
          <a:xfrm>
            <a:off x="976277" y="2148660"/>
            <a:ext cx="10377523" cy="4448013"/>
          </a:xfrm>
          <a:prstGeom prst="rect">
            <a:avLst/>
          </a:prstGeom>
          <a:noFill/>
        </p:spPr>
        <p:txBody>
          <a:bodyPr wrap="square" lIns="91440" tIns="45720" rIns="91440" bIns="45720" rtlCol="0" anchor="t">
            <a:spAutoFit/>
          </a:bodyPr>
          <a:lstStyle/>
          <a:p>
            <a:pPr marL="914400" lvl="1" indent="-457200">
              <a:lnSpc>
                <a:spcPct val="150000"/>
              </a:lnSpc>
              <a:buFont typeface="Arial" panose="020B0604020202020204" pitchFamily="34" charset="0"/>
              <a:buChar char="•"/>
            </a:pPr>
            <a:r>
              <a:rPr lang="en-US" sz="3200" dirty="0">
                <a:solidFill>
                  <a:schemeClr val="bg1"/>
                </a:solidFill>
                <a:latin typeface="+mj-lt"/>
              </a:rPr>
              <a:t>Minnesota awarded just under $200 million</a:t>
            </a:r>
          </a:p>
          <a:p>
            <a:pPr marL="914400" lvl="1" indent="-457200">
              <a:lnSpc>
                <a:spcPct val="150000"/>
              </a:lnSpc>
              <a:buFont typeface="Arial" panose="020B0604020202020204" pitchFamily="34" charset="0"/>
              <a:buChar char="•"/>
            </a:pPr>
            <a:r>
              <a:rPr lang="en-US" sz="3200" dirty="0">
                <a:solidFill>
                  <a:schemeClr val="bg1"/>
                </a:solidFill>
                <a:latin typeface="+mj-lt"/>
              </a:rPr>
              <a:t>Led by MPCA, working with 5 other state agencies </a:t>
            </a:r>
          </a:p>
          <a:p>
            <a:pPr marL="1371600" lvl="2" indent="-457200">
              <a:lnSpc>
                <a:spcPct val="150000"/>
              </a:lnSpc>
              <a:buFont typeface="Arial" panose="020B0604020202020204" pitchFamily="34" charset="0"/>
              <a:buChar char="•"/>
            </a:pPr>
            <a:r>
              <a:rPr lang="en-US" sz="2800" dirty="0">
                <a:solidFill>
                  <a:schemeClr val="bg1"/>
                </a:solidFill>
                <a:latin typeface="+mj-lt"/>
              </a:rPr>
              <a:t>MDA, MDH, DEED, DNR, BWSR</a:t>
            </a:r>
          </a:p>
          <a:p>
            <a:pPr marL="914400" lvl="1" indent="-457200">
              <a:lnSpc>
                <a:spcPct val="150000"/>
              </a:lnSpc>
              <a:buFont typeface="Arial" panose="020B0604020202020204" pitchFamily="34" charset="0"/>
              <a:buChar char="•"/>
            </a:pPr>
            <a:r>
              <a:rPr lang="en-US" sz="3200" dirty="0">
                <a:solidFill>
                  <a:schemeClr val="bg1"/>
                </a:solidFill>
                <a:latin typeface="+mj-lt"/>
              </a:rPr>
              <a:t>Funding for Ramsey/Washington County</a:t>
            </a:r>
          </a:p>
          <a:p>
            <a:pPr marL="914400" lvl="1" indent="-457200">
              <a:lnSpc>
                <a:spcPct val="150000"/>
              </a:lnSpc>
              <a:buFont typeface="Arial" panose="020B0604020202020204" pitchFamily="34" charset="0"/>
              <a:buChar char="•"/>
            </a:pPr>
            <a:r>
              <a:rPr lang="en-US" sz="3200" dirty="0">
                <a:solidFill>
                  <a:schemeClr val="bg1"/>
                </a:solidFill>
                <a:latin typeface="+mj-lt"/>
              </a:rPr>
              <a:t>Funding for Tribal Governments</a:t>
            </a:r>
          </a:p>
          <a:p>
            <a:pPr marL="457200" indent="-457200">
              <a:lnSpc>
                <a:spcPct val="150000"/>
              </a:lnSpc>
              <a:buFont typeface="Arial" panose="020B0604020202020204" pitchFamily="34" charset="0"/>
              <a:buChar char="•"/>
            </a:pPr>
            <a:endParaRPr lang="en-US" sz="3200" dirty="0">
              <a:solidFill>
                <a:schemeClr val="bg1"/>
              </a:solidFill>
              <a:latin typeface="+mj-lt"/>
            </a:endParaRPr>
          </a:p>
        </p:txBody>
      </p:sp>
      <p:sp>
        <p:nvSpPr>
          <p:cNvPr id="6" name="TextBox 5">
            <a:extLst>
              <a:ext uri="{FF2B5EF4-FFF2-40B4-BE49-F238E27FC236}">
                <a16:creationId xmlns:a16="http://schemas.microsoft.com/office/drawing/2014/main" id="{3E4E7929-7547-4C49-9784-0300DBBB63DA}"/>
              </a:ext>
            </a:extLst>
          </p:cNvPr>
          <p:cNvSpPr txBox="1"/>
          <p:nvPr/>
        </p:nvSpPr>
        <p:spPr>
          <a:xfrm>
            <a:off x="634324" y="702110"/>
            <a:ext cx="11325612" cy="1446550"/>
          </a:xfrm>
          <a:prstGeom prst="rect">
            <a:avLst/>
          </a:prstGeom>
          <a:noFill/>
        </p:spPr>
        <p:txBody>
          <a:bodyPr wrap="square" rtlCol="0">
            <a:spAutoFit/>
          </a:bodyPr>
          <a:lstStyle/>
          <a:p>
            <a:pPr algn="ctr"/>
            <a:r>
              <a:rPr lang="en-US" sz="4400" b="1">
                <a:solidFill>
                  <a:schemeClr val="bg1"/>
                </a:solidFill>
              </a:rPr>
              <a:t>Climate Smart Food Systems Implementation Grant Proposal</a:t>
            </a:r>
          </a:p>
        </p:txBody>
      </p:sp>
      <p:sp>
        <p:nvSpPr>
          <p:cNvPr id="8" name="Slide Number Placeholder 7">
            <a:extLst>
              <a:ext uri="{FF2B5EF4-FFF2-40B4-BE49-F238E27FC236}">
                <a16:creationId xmlns:a16="http://schemas.microsoft.com/office/drawing/2014/main" id="{397B59BE-DF69-4D29-80D0-F7C0877B8601}"/>
              </a:ext>
            </a:extLst>
          </p:cNvPr>
          <p:cNvSpPr>
            <a:spLocks noGrp="1"/>
          </p:cNvSpPr>
          <p:nvPr>
            <p:ph type="sldNum" sz="quarter" idx="12"/>
          </p:nvPr>
        </p:nvSpPr>
        <p:spPr/>
        <p:txBody>
          <a:bodyPr/>
          <a:lstStyle/>
          <a:p>
            <a:fld id="{2ADBE3F5-432D-4041-A27F-7DBDCEB4EF0A}" type="slidenum">
              <a:rPr lang="en-US" smtClean="0"/>
              <a:t>3</a:t>
            </a:fld>
            <a:endParaRPr lang="en-US"/>
          </a:p>
        </p:txBody>
      </p:sp>
    </p:spTree>
    <p:extLst>
      <p:ext uri="{BB962C8B-B14F-4D97-AF65-F5344CB8AC3E}">
        <p14:creationId xmlns:p14="http://schemas.microsoft.com/office/powerpoint/2010/main" val="277613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EA2BC69-04BE-3145-8982-3CF8B681C31D}"/>
              </a:ext>
            </a:extLst>
          </p:cNvPr>
          <p:cNvPicPr>
            <a:picLocks noChangeAspect="1"/>
          </p:cNvPicPr>
          <p:nvPr/>
        </p:nvPicPr>
        <p:blipFill rotWithShape="1">
          <a:blip r:embed="rId3"/>
          <a:srcRect b="11778"/>
          <a:stretch/>
        </p:blipFill>
        <p:spPr>
          <a:xfrm>
            <a:off x="0" y="1031850"/>
            <a:ext cx="12192000" cy="5826150"/>
          </a:xfrm>
          <a:prstGeom prst="rect">
            <a:avLst/>
          </a:prstGeom>
        </p:spPr>
      </p:pic>
      <p:sp>
        <p:nvSpPr>
          <p:cNvPr id="2" name="Rectangle 1">
            <a:extLst>
              <a:ext uri="{FF2B5EF4-FFF2-40B4-BE49-F238E27FC236}">
                <a16:creationId xmlns:a16="http://schemas.microsoft.com/office/drawing/2014/main" id="{917B4A4F-49E4-F54E-87D9-1B2C7D6BD01E}"/>
              </a:ext>
            </a:extLst>
          </p:cNvPr>
          <p:cNvSpPr/>
          <p:nvPr/>
        </p:nvSpPr>
        <p:spPr>
          <a:xfrm>
            <a:off x="0" y="-24526"/>
            <a:ext cx="12192000" cy="1056376"/>
          </a:xfrm>
          <a:prstGeom prst="rect">
            <a:avLst/>
          </a:prstGeom>
          <a:solidFill>
            <a:srgbClr val="0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397B59BE-DF69-4D29-80D0-F7C0877B8601}"/>
              </a:ext>
            </a:extLst>
          </p:cNvPr>
          <p:cNvSpPr>
            <a:spLocks noGrp="1"/>
          </p:cNvSpPr>
          <p:nvPr>
            <p:ph type="sldNum" sz="quarter" idx="12"/>
          </p:nvPr>
        </p:nvSpPr>
        <p:spPr/>
        <p:txBody>
          <a:bodyPr/>
          <a:lstStyle/>
          <a:p>
            <a:fld id="{2ADBE3F5-432D-4041-A27F-7DBDCEB4EF0A}" type="slidenum">
              <a:rPr lang="en-US" smtClean="0"/>
              <a:t>4</a:t>
            </a:fld>
            <a:endParaRPr lang="en-US"/>
          </a:p>
        </p:txBody>
      </p:sp>
      <p:sp>
        <p:nvSpPr>
          <p:cNvPr id="5" name="TextBox 4"/>
          <p:cNvSpPr txBox="1"/>
          <p:nvPr/>
        </p:nvSpPr>
        <p:spPr>
          <a:xfrm>
            <a:off x="606778" y="778933"/>
            <a:ext cx="10747022" cy="769441"/>
          </a:xfrm>
          <a:prstGeom prst="rect">
            <a:avLst/>
          </a:prstGeom>
          <a:noFill/>
        </p:spPr>
        <p:txBody>
          <a:bodyPr wrap="square" rtlCol="0">
            <a:spAutoFit/>
          </a:bodyPr>
          <a:lstStyle/>
          <a:p>
            <a:pPr algn="ctr"/>
            <a:r>
              <a:rPr lang="en-US" sz="4400" dirty="0">
                <a:solidFill>
                  <a:schemeClr val="bg1"/>
                </a:solidFill>
              </a:rPr>
              <a:t>Initiatives Funded</a:t>
            </a:r>
          </a:p>
        </p:txBody>
      </p:sp>
      <p:sp>
        <p:nvSpPr>
          <p:cNvPr id="7" name="TextBox 6"/>
          <p:cNvSpPr txBox="1"/>
          <p:nvPr/>
        </p:nvSpPr>
        <p:spPr>
          <a:xfrm>
            <a:off x="1409178" y="1885167"/>
            <a:ext cx="9707671" cy="325717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bg1"/>
                </a:solidFill>
              </a:rPr>
              <a:t>DNR &amp; BWSR: Peatland restoration $20 million</a:t>
            </a:r>
          </a:p>
          <a:p>
            <a:pPr marL="457200" indent="-457200">
              <a:lnSpc>
                <a:spcPct val="150000"/>
              </a:lnSpc>
              <a:buFont typeface="Arial" panose="020B0604020202020204" pitchFamily="34" charset="0"/>
              <a:buChar char="•"/>
            </a:pPr>
            <a:r>
              <a:rPr lang="en-US" sz="2800" dirty="0">
                <a:solidFill>
                  <a:schemeClr val="bg1"/>
                </a:solidFill>
              </a:rPr>
              <a:t>MDA: Climate-friendly agricultural practices $20 million</a:t>
            </a:r>
          </a:p>
          <a:p>
            <a:pPr marL="457200" indent="-457200">
              <a:lnSpc>
                <a:spcPct val="150000"/>
              </a:lnSpc>
              <a:buFont typeface="Arial" panose="020B0604020202020204" pitchFamily="34" charset="0"/>
              <a:buChar char="•"/>
            </a:pPr>
            <a:r>
              <a:rPr lang="en-US" sz="2800" dirty="0">
                <a:solidFill>
                  <a:schemeClr val="bg1"/>
                </a:solidFill>
              </a:rPr>
              <a:t>MPCA: Industrial innovation in food scraps processing $60 million</a:t>
            </a:r>
          </a:p>
          <a:p>
            <a:pPr marL="457200" indent="-457200">
              <a:lnSpc>
                <a:spcPct val="150000"/>
              </a:lnSpc>
              <a:buFont typeface="Arial" panose="020B0604020202020204" pitchFamily="34" charset="0"/>
              <a:buChar char="•"/>
            </a:pPr>
            <a:r>
              <a:rPr lang="en-US" sz="2800" dirty="0">
                <a:solidFill>
                  <a:schemeClr val="bg1"/>
                </a:solidFill>
              </a:rPr>
              <a:t>MPCA: Cleaner refrigerants $10 million</a:t>
            </a:r>
          </a:p>
        </p:txBody>
      </p:sp>
    </p:spTree>
    <p:extLst>
      <p:ext uri="{BB962C8B-B14F-4D97-AF65-F5344CB8AC3E}">
        <p14:creationId xmlns:p14="http://schemas.microsoft.com/office/powerpoint/2010/main" val="99797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EA2BC69-04BE-3145-8982-3CF8B681C31D}"/>
              </a:ext>
            </a:extLst>
          </p:cNvPr>
          <p:cNvPicPr>
            <a:picLocks noChangeAspect="1"/>
          </p:cNvPicPr>
          <p:nvPr/>
        </p:nvPicPr>
        <p:blipFill rotWithShape="1">
          <a:blip r:embed="rId3"/>
          <a:srcRect b="11778"/>
          <a:stretch/>
        </p:blipFill>
        <p:spPr>
          <a:xfrm>
            <a:off x="0" y="996042"/>
            <a:ext cx="12192000" cy="6086076"/>
          </a:xfrm>
          <a:prstGeom prst="rect">
            <a:avLst/>
          </a:prstGeom>
        </p:spPr>
      </p:pic>
      <p:sp>
        <p:nvSpPr>
          <p:cNvPr id="2" name="Rectangle 1">
            <a:extLst>
              <a:ext uri="{FF2B5EF4-FFF2-40B4-BE49-F238E27FC236}">
                <a16:creationId xmlns:a16="http://schemas.microsoft.com/office/drawing/2014/main" id="{917B4A4F-49E4-F54E-87D9-1B2C7D6BD01E}"/>
              </a:ext>
            </a:extLst>
          </p:cNvPr>
          <p:cNvSpPr/>
          <p:nvPr/>
        </p:nvSpPr>
        <p:spPr>
          <a:xfrm>
            <a:off x="0" y="-24526"/>
            <a:ext cx="12192000" cy="1056376"/>
          </a:xfrm>
          <a:prstGeom prst="rect">
            <a:avLst/>
          </a:prstGeom>
          <a:solidFill>
            <a:srgbClr val="0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397B59BE-DF69-4D29-80D0-F7C0877B8601}"/>
              </a:ext>
            </a:extLst>
          </p:cNvPr>
          <p:cNvSpPr>
            <a:spLocks noGrp="1"/>
          </p:cNvSpPr>
          <p:nvPr>
            <p:ph type="sldNum" sz="quarter" idx="12"/>
          </p:nvPr>
        </p:nvSpPr>
        <p:spPr/>
        <p:txBody>
          <a:bodyPr/>
          <a:lstStyle/>
          <a:p>
            <a:fld id="{2ADBE3F5-432D-4041-A27F-7DBDCEB4EF0A}" type="slidenum">
              <a:rPr lang="en-US" smtClean="0"/>
              <a:t>5</a:t>
            </a:fld>
            <a:endParaRPr lang="en-US"/>
          </a:p>
        </p:txBody>
      </p:sp>
      <p:sp>
        <p:nvSpPr>
          <p:cNvPr id="5" name="TextBox 4"/>
          <p:cNvSpPr txBox="1"/>
          <p:nvPr/>
        </p:nvSpPr>
        <p:spPr>
          <a:xfrm>
            <a:off x="606778" y="778933"/>
            <a:ext cx="10747022" cy="769441"/>
          </a:xfrm>
          <a:prstGeom prst="rect">
            <a:avLst/>
          </a:prstGeom>
          <a:noFill/>
        </p:spPr>
        <p:txBody>
          <a:bodyPr wrap="square" rtlCol="0">
            <a:spAutoFit/>
          </a:bodyPr>
          <a:lstStyle/>
          <a:p>
            <a:pPr algn="ctr"/>
            <a:r>
              <a:rPr lang="en-US" sz="4400" dirty="0">
                <a:solidFill>
                  <a:schemeClr val="bg1"/>
                </a:solidFill>
              </a:rPr>
              <a:t>Initiatives Funded</a:t>
            </a:r>
          </a:p>
        </p:txBody>
      </p:sp>
      <p:sp>
        <p:nvSpPr>
          <p:cNvPr id="7" name="TextBox 6"/>
          <p:cNvSpPr txBox="1"/>
          <p:nvPr/>
        </p:nvSpPr>
        <p:spPr>
          <a:xfrm>
            <a:off x="1409178" y="1885167"/>
            <a:ext cx="9707671" cy="261084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bg1"/>
                </a:solidFill>
              </a:rPr>
              <a:t>Vehicle and equipment replacement $20 million for MPCA</a:t>
            </a:r>
          </a:p>
          <a:p>
            <a:pPr marL="457200" indent="-457200">
              <a:lnSpc>
                <a:spcPct val="150000"/>
              </a:lnSpc>
              <a:buFont typeface="Arial" panose="020B0604020202020204" pitchFamily="34" charset="0"/>
              <a:buChar char="•"/>
            </a:pPr>
            <a:r>
              <a:rPr lang="en-US" sz="2800" dirty="0">
                <a:solidFill>
                  <a:schemeClr val="bg1"/>
                </a:solidFill>
              </a:rPr>
              <a:t>Preventing food waste $33 million for MPCA</a:t>
            </a:r>
          </a:p>
          <a:p>
            <a:pPr marL="457200" indent="-457200">
              <a:lnSpc>
                <a:spcPct val="150000"/>
              </a:lnSpc>
              <a:buFont typeface="Arial" panose="020B0604020202020204" pitchFamily="34" charset="0"/>
              <a:buChar char="•"/>
            </a:pPr>
            <a:r>
              <a:rPr lang="en-US" sz="2800" dirty="0">
                <a:solidFill>
                  <a:schemeClr val="bg1"/>
                </a:solidFill>
              </a:rPr>
              <a:t>Food sovereignty and vibrant local food economies $35 million for MDH and MPCA </a:t>
            </a:r>
          </a:p>
        </p:txBody>
      </p:sp>
    </p:spTree>
    <p:extLst>
      <p:ext uri="{BB962C8B-B14F-4D97-AF65-F5344CB8AC3E}">
        <p14:creationId xmlns:p14="http://schemas.microsoft.com/office/powerpoint/2010/main" val="199412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3865"/>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0620E7-80A0-F9E6-5726-A245949F2ECA}"/>
              </a:ext>
            </a:extLst>
          </p:cNvPr>
          <p:cNvSpPr>
            <a:spLocks noGrp="1"/>
          </p:cNvSpPr>
          <p:nvPr>
            <p:ph type="body" sz="quarter" idx="10"/>
          </p:nvPr>
        </p:nvSpPr>
        <p:spPr>
          <a:xfrm>
            <a:off x="311295" y="421085"/>
            <a:ext cx="11307514" cy="1136650"/>
          </a:xfrm>
        </p:spPr>
        <p:txBody>
          <a:bodyPr>
            <a:normAutofit/>
          </a:bodyPr>
          <a:lstStyle/>
          <a:p>
            <a:r>
              <a:rPr lang="en-US"/>
              <a:t>Climate-smart food systems </a:t>
            </a:r>
          </a:p>
        </p:txBody>
      </p:sp>
      <p:sp>
        <p:nvSpPr>
          <p:cNvPr id="5" name="Text Placeholder 4">
            <a:extLst>
              <a:ext uri="{FF2B5EF4-FFF2-40B4-BE49-F238E27FC236}">
                <a16:creationId xmlns:a16="http://schemas.microsoft.com/office/drawing/2014/main" id="{D13352AA-A22E-B079-90A2-E586D2381D68}"/>
              </a:ext>
            </a:extLst>
          </p:cNvPr>
          <p:cNvSpPr>
            <a:spLocks noGrp="1"/>
          </p:cNvSpPr>
          <p:nvPr>
            <p:ph type="body" sz="quarter" idx="11"/>
          </p:nvPr>
        </p:nvSpPr>
        <p:spPr>
          <a:xfrm>
            <a:off x="958374" y="4894217"/>
            <a:ext cx="2610192" cy="413322"/>
          </a:xfrm>
          <a:noFill/>
        </p:spPr>
        <p:txBody>
          <a:bodyPr vert="horz" lIns="91440" tIns="45720" rIns="91440" bIns="45720" rtlCol="0" anchor="t">
            <a:normAutofit/>
          </a:bodyPr>
          <a:lstStyle/>
          <a:p>
            <a:pPr algn="ctr"/>
            <a:r>
              <a:rPr lang="en-US" sz="2000"/>
              <a:t>Sequestration in lands</a:t>
            </a:r>
            <a:endParaRPr lang="en-US" sz="2000">
              <a:cs typeface="Calibri Light"/>
            </a:endParaRPr>
          </a:p>
        </p:txBody>
      </p:sp>
      <p:pic>
        <p:nvPicPr>
          <p:cNvPr id="35" name="Graphic 34" descr="Circles with arrows outline">
            <a:extLst>
              <a:ext uri="{FF2B5EF4-FFF2-40B4-BE49-F238E27FC236}">
                <a16:creationId xmlns:a16="http://schemas.microsoft.com/office/drawing/2014/main" id="{AD2E885E-B479-6982-2265-C6C101D7E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8169" y="284895"/>
            <a:ext cx="914400" cy="914400"/>
          </a:xfrm>
          <a:prstGeom prst="rect">
            <a:avLst/>
          </a:prstGeom>
        </p:spPr>
      </p:pic>
      <p:sp>
        <p:nvSpPr>
          <p:cNvPr id="2" name="Text Placeholder 4">
            <a:extLst>
              <a:ext uri="{FF2B5EF4-FFF2-40B4-BE49-F238E27FC236}">
                <a16:creationId xmlns:a16="http://schemas.microsoft.com/office/drawing/2014/main" id="{D1F2A09F-499F-DD52-E55F-72F5DCA08B15}"/>
              </a:ext>
            </a:extLst>
          </p:cNvPr>
          <p:cNvSpPr txBox="1">
            <a:spLocks/>
          </p:cNvSpPr>
          <p:nvPr/>
        </p:nvSpPr>
        <p:spPr>
          <a:xfrm>
            <a:off x="1119944" y="5284716"/>
            <a:ext cx="4359528" cy="1161239"/>
          </a:xfrm>
          <a:prstGeom prst="rect">
            <a:avLst/>
          </a:prstGeom>
          <a:no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600"/>
              </a:spcBef>
              <a:buFont typeface="Arial" panose="020B0604020202020204" pitchFamily="34" charset="0"/>
              <a:buChar char="•"/>
            </a:pPr>
            <a:r>
              <a:rPr lang="en-US" sz="1400" dirty="0"/>
              <a:t>Incentives for climate-smart agricultural practices, such as cover crops, perennial crops, nutrient management</a:t>
            </a:r>
            <a:endParaRPr lang="en-US" sz="1400" dirty="0">
              <a:cs typeface="Calibri Light"/>
            </a:endParaRPr>
          </a:p>
          <a:p>
            <a:pPr marL="182880" indent="-182880">
              <a:lnSpc>
                <a:spcPct val="100000"/>
              </a:lnSpc>
              <a:spcBef>
                <a:spcPts val="600"/>
              </a:spcBef>
              <a:buFont typeface="Arial" panose="020B0604020202020204" pitchFamily="34" charset="0"/>
              <a:buChar char="•"/>
            </a:pPr>
            <a:r>
              <a:rPr lang="en-US" sz="1400" dirty="0"/>
              <a:t>Incentives for biochar production (from wood waste)</a:t>
            </a:r>
            <a:endParaRPr lang="en-US" sz="1400" dirty="0">
              <a:cs typeface="Calibri Light"/>
            </a:endParaRPr>
          </a:p>
          <a:p>
            <a:pPr marL="182880" indent="-182880">
              <a:lnSpc>
                <a:spcPct val="100000"/>
              </a:lnSpc>
              <a:spcBef>
                <a:spcPts val="600"/>
              </a:spcBef>
              <a:buFont typeface="Arial" panose="020B0604020202020204" pitchFamily="34" charset="0"/>
              <a:buChar char="•"/>
            </a:pPr>
            <a:r>
              <a:rPr lang="en-US" sz="1400" dirty="0">
                <a:cs typeface="Calibri Light"/>
              </a:rPr>
              <a:t>Peatland restoration</a:t>
            </a:r>
          </a:p>
          <a:p>
            <a:pPr marL="342900" indent="-342900">
              <a:lnSpc>
                <a:spcPct val="70000"/>
              </a:lnSpc>
              <a:spcBef>
                <a:spcPts val="600"/>
              </a:spcBef>
              <a:buFont typeface="Arial" panose="020B0604020202020204" pitchFamily="34" charset="0"/>
              <a:buChar char="•"/>
            </a:pPr>
            <a:endParaRPr lang="en-US" sz="1400" dirty="0"/>
          </a:p>
        </p:txBody>
      </p:sp>
      <p:grpSp>
        <p:nvGrpSpPr>
          <p:cNvPr id="86" name="Group 85">
            <a:extLst>
              <a:ext uri="{FF2B5EF4-FFF2-40B4-BE49-F238E27FC236}">
                <a16:creationId xmlns:a16="http://schemas.microsoft.com/office/drawing/2014/main" id="{15A2CD35-D3C6-6A0B-03D5-2FC4DE3EBE1A}"/>
              </a:ext>
            </a:extLst>
          </p:cNvPr>
          <p:cNvGrpSpPr/>
          <p:nvPr/>
        </p:nvGrpSpPr>
        <p:grpSpPr>
          <a:xfrm>
            <a:off x="6176230" y="1383672"/>
            <a:ext cx="3531376" cy="2416044"/>
            <a:chOff x="6743194" y="1565748"/>
            <a:chExt cx="3531376" cy="2416044"/>
          </a:xfrm>
        </p:grpSpPr>
        <p:sp>
          <p:nvSpPr>
            <p:cNvPr id="21" name="Text Placeholder 4">
              <a:extLst>
                <a:ext uri="{FF2B5EF4-FFF2-40B4-BE49-F238E27FC236}">
                  <a16:creationId xmlns:a16="http://schemas.microsoft.com/office/drawing/2014/main" id="{EE03B97E-6946-C35A-860D-DD52999894D4}"/>
                </a:ext>
              </a:extLst>
            </p:cNvPr>
            <p:cNvSpPr txBox="1">
              <a:spLocks/>
            </p:cNvSpPr>
            <p:nvPr/>
          </p:nvSpPr>
          <p:spPr>
            <a:xfrm>
              <a:off x="6743194" y="2490506"/>
              <a:ext cx="3420837" cy="675141"/>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Vibrant local food economies</a:t>
              </a:r>
            </a:p>
          </p:txBody>
        </p:sp>
        <p:sp>
          <p:nvSpPr>
            <p:cNvPr id="14" name="Text Placeholder 4">
              <a:extLst>
                <a:ext uri="{FF2B5EF4-FFF2-40B4-BE49-F238E27FC236}">
                  <a16:creationId xmlns:a16="http://schemas.microsoft.com/office/drawing/2014/main" id="{C5E46159-8308-8C46-E2C3-D87C6015A9F5}"/>
                </a:ext>
              </a:extLst>
            </p:cNvPr>
            <p:cNvSpPr txBox="1">
              <a:spLocks/>
            </p:cNvSpPr>
            <p:nvPr/>
          </p:nvSpPr>
          <p:spPr>
            <a:xfrm>
              <a:off x="6930969" y="2859537"/>
              <a:ext cx="3343601" cy="1122255"/>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600"/>
                </a:spcBef>
                <a:buFont typeface="Arial" panose="020B0604020202020204" pitchFamily="34" charset="0"/>
                <a:buChar char="•"/>
              </a:pPr>
              <a:r>
                <a:rPr lang="en-US" sz="1400" dirty="0"/>
                <a:t>Regional food councils </a:t>
              </a:r>
            </a:p>
            <a:p>
              <a:pPr marL="182880" indent="-182880">
                <a:lnSpc>
                  <a:spcPct val="100000"/>
                </a:lnSpc>
                <a:spcBef>
                  <a:spcPts val="600"/>
                </a:spcBef>
                <a:buFont typeface="Arial" panose="020B0604020202020204" pitchFamily="34" charset="0"/>
                <a:buChar char="•"/>
              </a:pPr>
              <a:r>
                <a:rPr lang="en-US" sz="1400" dirty="0"/>
                <a:t>Local food systems grants </a:t>
              </a:r>
            </a:p>
            <a:p>
              <a:pPr marL="182880" indent="-182880">
                <a:lnSpc>
                  <a:spcPct val="100000"/>
                </a:lnSpc>
                <a:spcBef>
                  <a:spcPts val="600"/>
                </a:spcBef>
                <a:buFont typeface="Arial" panose="020B0604020202020204" pitchFamily="34" charset="0"/>
                <a:buChar char="•"/>
              </a:pPr>
              <a:r>
                <a:rPr lang="en-US" sz="1400" dirty="0"/>
                <a:t>Food waste prevention grants</a:t>
              </a:r>
              <a:endParaRPr lang="en-US" sz="1400" b="1" dirty="0"/>
            </a:p>
          </p:txBody>
        </p:sp>
        <p:grpSp>
          <p:nvGrpSpPr>
            <p:cNvPr id="47" name="Group 46">
              <a:extLst>
                <a:ext uri="{FF2B5EF4-FFF2-40B4-BE49-F238E27FC236}">
                  <a16:creationId xmlns:a16="http://schemas.microsoft.com/office/drawing/2014/main" id="{06BDE708-D560-606B-FF5D-093C29ED4136}"/>
                </a:ext>
              </a:extLst>
            </p:cNvPr>
            <p:cNvGrpSpPr/>
            <p:nvPr/>
          </p:nvGrpSpPr>
          <p:grpSpPr>
            <a:xfrm>
              <a:off x="6925723" y="1565748"/>
              <a:ext cx="2756432" cy="924758"/>
              <a:chOff x="8557758" y="1981215"/>
              <a:chExt cx="2781145" cy="937629"/>
            </a:xfrm>
          </p:grpSpPr>
          <p:pic>
            <p:nvPicPr>
              <p:cNvPr id="20" name="Graphic 19" descr="Store outline">
                <a:extLst>
                  <a:ext uri="{FF2B5EF4-FFF2-40B4-BE49-F238E27FC236}">
                    <a16:creationId xmlns:a16="http://schemas.microsoft.com/office/drawing/2014/main" id="{B9030E4E-2217-EACA-A3D1-45098CBC7D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8732" y="2004444"/>
                <a:ext cx="914400" cy="914400"/>
              </a:xfrm>
              <a:prstGeom prst="rect">
                <a:avLst/>
              </a:prstGeom>
            </p:spPr>
          </p:pic>
          <p:pic>
            <p:nvPicPr>
              <p:cNvPr id="23" name="Graphic 22" descr="Restaurant outline">
                <a:extLst>
                  <a:ext uri="{FF2B5EF4-FFF2-40B4-BE49-F238E27FC236}">
                    <a16:creationId xmlns:a16="http://schemas.microsoft.com/office/drawing/2014/main" id="{512D9E35-7B1F-F8C1-0855-F2BB2CBCFD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7758" y="2023793"/>
                <a:ext cx="829604" cy="829604"/>
              </a:xfrm>
              <a:prstGeom prst="rect">
                <a:avLst/>
              </a:prstGeom>
            </p:spPr>
          </p:pic>
          <p:pic>
            <p:nvPicPr>
              <p:cNvPr id="31" name="Graphic 30" descr="Meeting outline">
                <a:extLst>
                  <a:ext uri="{FF2B5EF4-FFF2-40B4-BE49-F238E27FC236}">
                    <a16:creationId xmlns:a16="http://schemas.microsoft.com/office/drawing/2014/main" id="{CF697D2A-B035-D39C-8205-497287CB543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24503" y="1981215"/>
                <a:ext cx="914400" cy="914400"/>
              </a:xfrm>
              <a:prstGeom prst="rect">
                <a:avLst/>
              </a:prstGeom>
            </p:spPr>
          </p:pic>
        </p:grpSp>
      </p:grpSp>
      <p:grpSp>
        <p:nvGrpSpPr>
          <p:cNvPr id="81" name="Group 80">
            <a:extLst>
              <a:ext uri="{FF2B5EF4-FFF2-40B4-BE49-F238E27FC236}">
                <a16:creationId xmlns:a16="http://schemas.microsoft.com/office/drawing/2014/main" id="{2A8667DB-0386-BFEA-6BCF-98F7F209DC5F}"/>
              </a:ext>
            </a:extLst>
          </p:cNvPr>
          <p:cNvGrpSpPr/>
          <p:nvPr/>
        </p:nvGrpSpPr>
        <p:grpSpPr>
          <a:xfrm>
            <a:off x="6057531" y="3948605"/>
            <a:ext cx="5367737" cy="2669978"/>
            <a:chOff x="7358169" y="4243141"/>
            <a:chExt cx="5367737" cy="2669978"/>
          </a:xfrm>
        </p:grpSpPr>
        <p:sp>
          <p:nvSpPr>
            <p:cNvPr id="27" name="Text Placeholder 4">
              <a:extLst>
                <a:ext uri="{FF2B5EF4-FFF2-40B4-BE49-F238E27FC236}">
                  <a16:creationId xmlns:a16="http://schemas.microsoft.com/office/drawing/2014/main" id="{FE315F9E-671C-C52B-03C2-DF1902E1EC7C}"/>
                </a:ext>
              </a:extLst>
            </p:cNvPr>
            <p:cNvSpPr txBox="1">
              <a:spLocks/>
            </p:cNvSpPr>
            <p:nvPr/>
          </p:nvSpPr>
          <p:spPr>
            <a:xfrm>
              <a:off x="7358169" y="5190523"/>
              <a:ext cx="4099014" cy="413323"/>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Food loss and waste management</a:t>
              </a:r>
            </a:p>
          </p:txBody>
        </p:sp>
        <p:sp>
          <p:nvSpPr>
            <p:cNvPr id="28" name="Text Placeholder 4">
              <a:extLst>
                <a:ext uri="{FF2B5EF4-FFF2-40B4-BE49-F238E27FC236}">
                  <a16:creationId xmlns:a16="http://schemas.microsoft.com/office/drawing/2014/main" id="{69AF6EB6-1DB3-F0F7-0F13-C896833D162E}"/>
                </a:ext>
              </a:extLst>
            </p:cNvPr>
            <p:cNvSpPr txBox="1">
              <a:spLocks/>
            </p:cNvSpPr>
            <p:nvPr/>
          </p:nvSpPr>
          <p:spPr>
            <a:xfrm>
              <a:off x="7642606" y="5622253"/>
              <a:ext cx="5083300" cy="1290866"/>
            </a:xfrm>
            <a:prstGeom prst="rect">
              <a:avLst/>
            </a:prstGeom>
            <a:no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600"/>
                </a:spcBef>
                <a:buFont typeface="Arial" panose="020B0604020202020204" pitchFamily="34" charset="0"/>
                <a:buChar char="•"/>
              </a:pPr>
              <a:r>
                <a:rPr lang="en-US" sz="1400" dirty="0"/>
                <a:t>Anaerobic digestion facilities (food scraps, manure, wastewater) and compost facilities </a:t>
              </a:r>
            </a:p>
            <a:p>
              <a:pPr marL="182880" indent="-182880">
                <a:lnSpc>
                  <a:spcPct val="100000"/>
                </a:lnSpc>
                <a:spcBef>
                  <a:spcPts val="600"/>
                </a:spcBef>
                <a:buFont typeface="Arial" panose="020B0604020202020204" pitchFamily="34" charset="0"/>
                <a:buChar char="•"/>
              </a:pPr>
              <a:r>
                <a:rPr lang="en-US" sz="1400" dirty="0"/>
                <a:t>Production of advanced clean fuels from anaerobic digesters</a:t>
              </a:r>
              <a:endParaRPr lang="en-US" sz="1400" dirty="0">
                <a:cs typeface="Calibri Light"/>
              </a:endParaRPr>
            </a:p>
            <a:p>
              <a:pPr marL="182880" indent="-182880">
                <a:lnSpc>
                  <a:spcPct val="70000"/>
                </a:lnSpc>
                <a:spcBef>
                  <a:spcPts val="600"/>
                </a:spcBef>
                <a:buFont typeface="Arial" panose="020B0604020202020204" pitchFamily="34" charset="0"/>
                <a:buChar char="•"/>
              </a:pPr>
              <a:endParaRPr lang="en-US" sz="1400" dirty="0"/>
            </a:p>
          </p:txBody>
        </p:sp>
        <p:grpSp>
          <p:nvGrpSpPr>
            <p:cNvPr id="48" name="Group 47">
              <a:extLst>
                <a:ext uri="{FF2B5EF4-FFF2-40B4-BE49-F238E27FC236}">
                  <a16:creationId xmlns:a16="http://schemas.microsoft.com/office/drawing/2014/main" id="{CC9D0362-3DAF-C5B5-4723-C9F42D4AD8C1}"/>
                </a:ext>
              </a:extLst>
            </p:cNvPr>
            <p:cNvGrpSpPr/>
            <p:nvPr/>
          </p:nvGrpSpPr>
          <p:grpSpPr>
            <a:xfrm>
              <a:off x="7513812" y="4243141"/>
              <a:ext cx="2552575" cy="980364"/>
              <a:chOff x="4955348" y="4235027"/>
              <a:chExt cx="2552575" cy="980364"/>
            </a:xfrm>
          </p:grpSpPr>
          <p:pic>
            <p:nvPicPr>
              <p:cNvPr id="25" name="Graphic 24" descr="Compost outline">
                <a:extLst>
                  <a:ext uri="{FF2B5EF4-FFF2-40B4-BE49-F238E27FC236}">
                    <a16:creationId xmlns:a16="http://schemas.microsoft.com/office/drawing/2014/main" id="{B10F7C27-5810-832E-FC26-7BEFC5B7E2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55348" y="4235027"/>
                <a:ext cx="914400" cy="914400"/>
              </a:xfrm>
              <a:prstGeom prst="rect">
                <a:avLst/>
              </a:prstGeom>
            </p:spPr>
          </p:pic>
          <p:pic>
            <p:nvPicPr>
              <p:cNvPr id="29" name="Graphic 28" descr="Fuel outline">
                <a:extLst>
                  <a:ext uri="{FF2B5EF4-FFF2-40B4-BE49-F238E27FC236}">
                    <a16:creationId xmlns:a16="http://schemas.microsoft.com/office/drawing/2014/main" id="{2C2ECB28-E902-AF97-B3CD-A641D5F70EC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16414" y="4268009"/>
                <a:ext cx="914400" cy="914400"/>
              </a:xfrm>
              <a:prstGeom prst="rect">
                <a:avLst/>
              </a:prstGeom>
            </p:spPr>
          </p:pic>
          <p:pic>
            <p:nvPicPr>
              <p:cNvPr id="8" name="Graphic 7" descr="Seeds outline">
                <a:extLst>
                  <a:ext uri="{FF2B5EF4-FFF2-40B4-BE49-F238E27FC236}">
                    <a16:creationId xmlns:a16="http://schemas.microsoft.com/office/drawing/2014/main" id="{F4A1C630-FA0D-EF3F-8F49-3E682FA2EBD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93523" y="4300991"/>
                <a:ext cx="914400" cy="914400"/>
              </a:xfrm>
              <a:prstGeom prst="rect">
                <a:avLst/>
              </a:prstGeom>
            </p:spPr>
          </p:pic>
        </p:grpSp>
      </p:grpSp>
      <p:grpSp>
        <p:nvGrpSpPr>
          <p:cNvPr id="51" name="Group 50">
            <a:extLst>
              <a:ext uri="{FF2B5EF4-FFF2-40B4-BE49-F238E27FC236}">
                <a16:creationId xmlns:a16="http://schemas.microsoft.com/office/drawing/2014/main" id="{751989E4-A950-FE53-9AD7-CF06008F2F9D}"/>
              </a:ext>
            </a:extLst>
          </p:cNvPr>
          <p:cNvGrpSpPr/>
          <p:nvPr/>
        </p:nvGrpSpPr>
        <p:grpSpPr>
          <a:xfrm>
            <a:off x="508814" y="1328919"/>
            <a:ext cx="5007323" cy="2128742"/>
            <a:chOff x="508814" y="1465107"/>
            <a:chExt cx="5007323" cy="2128742"/>
          </a:xfrm>
        </p:grpSpPr>
        <p:sp>
          <p:nvSpPr>
            <p:cNvPr id="13" name="Text Placeholder 4">
              <a:extLst>
                <a:ext uri="{FF2B5EF4-FFF2-40B4-BE49-F238E27FC236}">
                  <a16:creationId xmlns:a16="http://schemas.microsoft.com/office/drawing/2014/main" id="{BFD8578A-D5FA-E7CA-6703-A10EA05C82E5}"/>
                </a:ext>
              </a:extLst>
            </p:cNvPr>
            <p:cNvSpPr txBox="1">
              <a:spLocks/>
            </p:cNvSpPr>
            <p:nvPr/>
          </p:nvSpPr>
          <p:spPr>
            <a:xfrm>
              <a:off x="508814" y="2436200"/>
              <a:ext cx="5007323" cy="675141"/>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cs typeface="Calibri Light"/>
                </a:rPr>
                <a:t>Clean vehicles, equipment, and fuels</a:t>
              </a:r>
            </a:p>
          </p:txBody>
        </p:sp>
        <p:sp>
          <p:nvSpPr>
            <p:cNvPr id="3" name="Text Placeholder 4">
              <a:extLst>
                <a:ext uri="{FF2B5EF4-FFF2-40B4-BE49-F238E27FC236}">
                  <a16:creationId xmlns:a16="http://schemas.microsoft.com/office/drawing/2014/main" id="{B81DB261-5D67-A8C7-42EC-EB87FECD322A}"/>
                </a:ext>
              </a:extLst>
            </p:cNvPr>
            <p:cNvSpPr txBox="1">
              <a:spLocks/>
            </p:cNvSpPr>
            <p:nvPr/>
          </p:nvSpPr>
          <p:spPr>
            <a:xfrm>
              <a:off x="1125824" y="2828985"/>
              <a:ext cx="4223786" cy="764864"/>
            </a:xfrm>
            <a:prstGeom prst="rect">
              <a:avLst/>
            </a:prstGeom>
            <a:noFill/>
          </p:spPr>
          <p:txBody>
            <a:bodyPr vert="horz" lIns="91440" tIns="45720" rIns="91440" bIns="45720" rtlCol="0" anchor="t">
              <a:noAutofit/>
            </a:bodyPr>
            <a:lstStyle>
              <a:defPPr>
                <a:defRPr lang="en-US"/>
              </a:defPPr>
              <a:lvl1pPr marL="182880" indent="-182880">
                <a:lnSpc>
                  <a:spcPct val="90000"/>
                </a:lnSpc>
                <a:spcBef>
                  <a:spcPts val="600"/>
                </a:spcBef>
                <a:buFont typeface="Arial" panose="020B0604020202020204" pitchFamily="34" charset="0"/>
                <a:buChar char="•"/>
                <a:defRPr sz="2000">
                  <a:solidFill>
                    <a:schemeClr val="bg1"/>
                  </a:solidFill>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80000"/>
                </a:lnSpc>
              </a:pPr>
              <a:r>
                <a:rPr lang="en-US" sz="1400" dirty="0"/>
                <a:t>Industrial boilers and process efficiency grants</a:t>
              </a:r>
            </a:p>
            <a:p>
              <a:pPr>
                <a:lnSpc>
                  <a:spcPct val="80000"/>
                </a:lnSpc>
              </a:pPr>
              <a:r>
                <a:rPr lang="en-US" sz="1400" dirty="0"/>
                <a:t>Climate-smart refrigerants grants </a:t>
              </a:r>
            </a:p>
            <a:p>
              <a:pPr>
                <a:lnSpc>
                  <a:spcPct val="80000"/>
                </a:lnSpc>
              </a:pPr>
              <a:r>
                <a:rPr lang="en-US" sz="1400" dirty="0"/>
                <a:t>Vehicle/equipment replacement (electric, advanced clean fuels) including agricultural equipment</a:t>
              </a:r>
              <a:endParaRPr lang="en-US" sz="1400" b="1" dirty="0"/>
            </a:p>
          </p:txBody>
        </p:sp>
        <p:grpSp>
          <p:nvGrpSpPr>
            <p:cNvPr id="50" name="Group 49">
              <a:extLst>
                <a:ext uri="{FF2B5EF4-FFF2-40B4-BE49-F238E27FC236}">
                  <a16:creationId xmlns:a16="http://schemas.microsoft.com/office/drawing/2014/main" id="{F57A3C8A-E2B7-5F62-64B3-982656E902AC}"/>
                </a:ext>
              </a:extLst>
            </p:cNvPr>
            <p:cNvGrpSpPr/>
            <p:nvPr/>
          </p:nvGrpSpPr>
          <p:grpSpPr>
            <a:xfrm>
              <a:off x="1042700" y="1465107"/>
              <a:ext cx="3523877" cy="1022576"/>
              <a:chOff x="1596828" y="1532749"/>
              <a:chExt cx="3523877" cy="1022576"/>
            </a:xfrm>
          </p:grpSpPr>
          <p:pic>
            <p:nvPicPr>
              <p:cNvPr id="7" name="Graphic 6" descr="Truck outline">
                <a:extLst>
                  <a:ext uri="{FF2B5EF4-FFF2-40B4-BE49-F238E27FC236}">
                    <a16:creationId xmlns:a16="http://schemas.microsoft.com/office/drawing/2014/main" id="{B023107C-A4B5-8763-6CDC-9D7C8B4333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206305" y="1640925"/>
                <a:ext cx="914400" cy="914400"/>
              </a:xfrm>
              <a:prstGeom prst="rect">
                <a:avLst/>
              </a:prstGeom>
            </p:spPr>
          </p:pic>
          <p:pic>
            <p:nvPicPr>
              <p:cNvPr id="12" name="Graphic 11" descr="Tractor outline">
                <a:extLst>
                  <a:ext uri="{FF2B5EF4-FFF2-40B4-BE49-F238E27FC236}">
                    <a16:creationId xmlns:a16="http://schemas.microsoft.com/office/drawing/2014/main" id="{DDCA0D58-A0EF-18BD-2D3A-E9CB53DA90D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96828" y="1606292"/>
                <a:ext cx="914400" cy="914400"/>
              </a:xfrm>
              <a:prstGeom prst="rect">
                <a:avLst/>
              </a:prstGeom>
            </p:spPr>
          </p:pic>
          <p:pic>
            <p:nvPicPr>
              <p:cNvPr id="15" name="Graphic 14" descr="Factory outline">
                <a:extLst>
                  <a:ext uri="{FF2B5EF4-FFF2-40B4-BE49-F238E27FC236}">
                    <a16:creationId xmlns:a16="http://schemas.microsoft.com/office/drawing/2014/main" id="{21453A2D-EE7F-6D2A-C139-2151CF2833B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11879" y="1532749"/>
                <a:ext cx="914400" cy="914400"/>
              </a:xfrm>
              <a:prstGeom prst="rect">
                <a:avLst/>
              </a:prstGeom>
            </p:spPr>
          </p:pic>
          <p:pic>
            <p:nvPicPr>
              <p:cNvPr id="41" name="Graphic 40" descr="Low temperature outline">
                <a:extLst>
                  <a:ext uri="{FF2B5EF4-FFF2-40B4-BE49-F238E27FC236}">
                    <a16:creationId xmlns:a16="http://schemas.microsoft.com/office/drawing/2014/main" id="{66F8DFE6-CB52-0C4F-296C-32D7BAA0ED25}"/>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413169" y="1688112"/>
                <a:ext cx="740790" cy="740790"/>
              </a:xfrm>
              <a:prstGeom prst="rect">
                <a:avLst/>
              </a:prstGeom>
            </p:spPr>
          </p:pic>
        </p:grpSp>
      </p:grpSp>
      <p:grpSp>
        <p:nvGrpSpPr>
          <p:cNvPr id="78" name="Group 77">
            <a:extLst>
              <a:ext uri="{FF2B5EF4-FFF2-40B4-BE49-F238E27FC236}">
                <a16:creationId xmlns:a16="http://schemas.microsoft.com/office/drawing/2014/main" id="{9A144464-BB58-465B-5D28-F667AF5BCF0A}"/>
              </a:ext>
            </a:extLst>
          </p:cNvPr>
          <p:cNvGrpSpPr/>
          <p:nvPr/>
        </p:nvGrpSpPr>
        <p:grpSpPr>
          <a:xfrm>
            <a:off x="1165624" y="3995393"/>
            <a:ext cx="811229" cy="741764"/>
            <a:chOff x="826494" y="3993469"/>
            <a:chExt cx="811229" cy="741764"/>
          </a:xfrm>
        </p:grpSpPr>
        <p:sp>
          <p:nvSpPr>
            <p:cNvPr id="54" name="Freeform: Shape 53">
              <a:extLst>
                <a:ext uri="{FF2B5EF4-FFF2-40B4-BE49-F238E27FC236}">
                  <a16:creationId xmlns:a16="http://schemas.microsoft.com/office/drawing/2014/main" id="{98D25C86-2786-11BD-469A-4C3E309D014E}"/>
                </a:ext>
              </a:extLst>
            </p:cNvPr>
            <p:cNvSpPr/>
            <p:nvPr/>
          </p:nvSpPr>
          <p:spPr>
            <a:xfrm>
              <a:off x="826494" y="4455575"/>
              <a:ext cx="365672" cy="90464"/>
            </a:xfrm>
            <a:custGeom>
              <a:avLst/>
              <a:gdLst>
                <a:gd name="connsiteX0" fmla="*/ 340519 w 365672"/>
                <a:gd name="connsiteY0" fmla="*/ 90464 h 90464"/>
                <a:gd name="connsiteX1" fmla="*/ 365673 w 365672"/>
                <a:gd name="connsiteY1" fmla="*/ 79512 h 90464"/>
                <a:gd name="connsiteX2" fmla="*/ 356646 w 365672"/>
                <a:gd name="connsiteY2" fmla="*/ 76491 h 90464"/>
                <a:gd name="connsiteX3" fmla="*/ 19166 w 365672"/>
                <a:gd name="connsiteY3" fmla="*/ 1935 h 90464"/>
                <a:gd name="connsiteX4" fmla="*/ 0 w 365672"/>
                <a:gd name="connsiteY4" fmla="*/ 0 h 90464"/>
                <a:gd name="connsiteX5" fmla="*/ 0 w 365672"/>
                <a:gd name="connsiteY5" fmla="*/ 18363 h 90464"/>
                <a:gd name="connsiteX6" fmla="*/ 17250 w 365672"/>
                <a:gd name="connsiteY6" fmla="*/ 20106 h 90464"/>
                <a:gd name="connsiteX7" fmla="*/ 340519 w 365672"/>
                <a:gd name="connsiteY7" fmla="*/ 90464 h 9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672" h="90464">
                  <a:moveTo>
                    <a:pt x="340519" y="90464"/>
                  </a:moveTo>
                  <a:cubicBezTo>
                    <a:pt x="348861" y="86722"/>
                    <a:pt x="357267" y="83099"/>
                    <a:pt x="365673" y="79512"/>
                  </a:cubicBezTo>
                  <a:lnTo>
                    <a:pt x="356646" y="76491"/>
                  </a:lnTo>
                  <a:cubicBezTo>
                    <a:pt x="247155" y="39600"/>
                    <a:pt x="134009" y="14604"/>
                    <a:pt x="19166" y="1935"/>
                  </a:cubicBezTo>
                  <a:lnTo>
                    <a:pt x="0" y="0"/>
                  </a:lnTo>
                  <a:lnTo>
                    <a:pt x="0" y="18363"/>
                  </a:lnTo>
                  <a:lnTo>
                    <a:pt x="17250" y="20106"/>
                  </a:lnTo>
                  <a:cubicBezTo>
                    <a:pt x="127158" y="32265"/>
                    <a:pt x="235500" y="55845"/>
                    <a:pt x="340519" y="90464"/>
                  </a:cubicBezTo>
                  <a:close/>
                </a:path>
              </a:pathLst>
            </a:custGeom>
            <a:solidFill>
              <a:srgbClr val="61BC46"/>
            </a:solidFill>
            <a:ln w="9029"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BFED52B-40A8-BE5E-E677-432330130B8E}"/>
                </a:ext>
              </a:extLst>
            </p:cNvPr>
            <p:cNvSpPr/>
            <p:nvPr/>
          </p:nvSpPr>
          <p:spPr>
            <a:xfrm>
              <a:off x="826494" y="4174105"/>
              <a:ext cx="492781" cy="321490"/>
            </a:xfrm>
            <a:custGeom>
              <a:avLst/>
              <a:gdLst>
                <a:gd name="connsiteX0" fmla="*/ 171537 w 492781"/>
                <a:gd name="connsiteY0" fmla="*/ 231710 h 321490"/>
                <a:gd name="connsiteX1" fmla="*/ 189791 w 492781"/>
                <a:gd name="connsiteY1" fmla="*/ 235516 h 321490"/>
                <a:gd name="connsiteX2" fmla="*/ 466952 w 492781"/>
                <a:gd name="connsiteY2" fmla="*/ 321490 h 321490"/>
                <a:gd name="connsiteX3" fmla="*/ 492781 w 492781"/>
                <a:gd name="connsiteY3" fmla="*/ 312655 h 321490"/>
                <a:gd name="connsiteX4" fmla="*/ 193533 w 492781"/>
                <a:gd name="connsiteY4" fmla="*/ 217691 h 321490"/>
                <a:gd name="connsiteX5" fmla="*/ 175188 w 492781"/>
                <a:gd name="connsiteY5" fmla="*/ 213831 h 321490"/>
                <a:gd name="connsiteX6" fmla="*/ 173363 w 492781"/>
                <a:gd name="connsiteY6" fmla="*/ 213493 h 321490"/>
                <a:gd name="connsiteX7" fmla="*/ 173363 w 492781"/>
                <a:gd name="connsiteY7" fmla="*/ 152289 h 321490"/>
                <a:gd name="connsiteX8" fmla="*/ 220083 w 492781"/>
                <a:gd name="connsiteY8" fmla="*/ 135341 h 321490"/>
                <a:gd name="connsiteX9" fmla="*/ 236940 w 492781"/>
                <a:gd name="connsiteY9" fmla="*/ 79111 h 321490"/>
                <a:gd name="connsiteX10" fmla="*/ 236182 w 492781"/>
                <a:gd name="connsiteY10" fmla="*/ 72056 h 321490"/>
                <a:gd name="connsiteX11" fmla="*/ 229164 w 492781"/>
                <a:gd name="connsiteY11" fmla="*/ 71043 h 321490"/>
                <a:gd name="connsiteX12" fmla="*/ 196618 w 492781"/>
                <a:gd name="connsiteY12" fmla="*/ 73014 h 321490"/>
                <a:gd name="connsiteX13" fmla="*/ 199091 w 492781"/>
                <a:gd name="connsiteY13" fmla="*/ 59607 h 321490"/>
                <a:gd name="connsiteX14" fmla="*/ 170798 w 492781"/>
                <a:gd name="connsiteY14" fmla="*/ 5586 h 321490"/>
                <a:gd name="connsiteX15" fmla="*/ 164656 w 492781"/>
                <a:gd name="connsiteY15" fmla="*/ 0 h 321490"/>
                <a:gd name="connsiteX16" fmla="*/ 158514 w 492781"/>
                <a:gd name="connsiteY16" fmla="*/ 5586 h 321490"/>
                <a:gd name="connsiteX17" fmla="*/ 130221 w 492781"/>
                <a:gd name="connsiteY17" fmla="*/ 60264 h 321490"/>
                <a:gd name="connsiteX18" fmla="*/ 132384 w 492781"/>
                <a:gd name="connsiteY18" fmla="*/ 72905 h 321490"/>
                <a:gd name="connsiteX19" fmla="*/ 99436 w 492781"/>
                <a:gd name="connsiteY19" fmla="*/ 70933 h 321490"/>
                <a:gd name="connsiteX20" fmla="*/ 92427 w 492781"/>
                <a:gd name="connsiteY20" fmla="*/ 71955 h 321490"/>
                <a:gd name="connsiteX21" fmla="*/ 91678 w 492781"/>
                <a:gd name="connsiteY21" fmla="*/ 78992 h 321490"/>
                <a:gd name="connsiteX22" fmla="*/ 108517 w 492781"/>
                <a:gd name="connsiteY22" fmla="*/ 135222 h 321490"/>
                <a:gd name="connsiteX23" fmla="*/ 155109 w 492781"/>
                <a:gd name="connsiteY23" fmla="*/ 152107 h 321490"/>
                <a:gd name="connsiteX24" fmla="*/ 155109 w 492781"/>
                <a:gd name="connsiteY24" fmla="*/ 210089 h 321490"/>
                <a:gd name="connsiteX25" fmla="*/ 19002 w 492781"/>
                <a:gd name="connsiteY25" fmla="*/ 190622 h 321490"/>
                <a:gd name="connsiteX26" fmla="*/ 0 w 492781"/>
                <a:gd name="connsiteY26" fmla="*/ 188942 h 321490"/>
                <a:gd name="connsiteX27" fmla="*/ 0 w 492781"/>
                <a:gd name="connsiteY27" fmla="*/ 207269 h 321490"/>
                <a:gd name="connsiteX28" fmla="*/ 17341 w 492781"/>
                <a:gd name="connsiteY28" fmla="*/ 208793 h 321490"/>
                <a:gd name="connsiteX29" fmla="*/ 171537 w 492781"/>
                <a:gd name="connsiteY29" fmla="*/ 231710 h 321490"/>
                <a:gd name="connsiteX30" fmla="*/ 218997 w 492781"/>
                <a:gd name="connsiteY30" fmla="*/ 88648 h 321490"/>
                <a:gd name="connsiteX31" fmla="*/ 207460 w 492781"/>
                <a:gd name="connsiteY31" fmla="*/ 122189 h 321490"/>
                <a:gd name="connsiteX32" fmla="*/ 177014 w 492781"/>
                <a:gd name="connsiteY32" fmla="*/ 133725 h 321490"/>
                <a:gd name="connsiteX33" fmla="*/ 177433 w 492781"/>
                <a:gd name="connsiteY33" fmla="*/ 110297 h 321490"/>
                <a:gd name="connsiteX34" fmla="*/ 185036 w 492781"/>
                <a:gd name="connsiteY34" fmla="*/ 98943 h 321490"/>
                <a:gd name="connsiteX35" fmla="*/ 218002 w 492781"/>
                <a:gd name="connsiteY35" fmla="*/ 88676 h 321490"/>
                <a:gd name="connsiteX36" fmla="*/ 164692 w 492781"/>
                <a:gd name="connsiteY36" fmla="*/ 25537 h 321490"/>
                <a:gd name="connsiteX37" fmla="*/ 180911 w 492781"/>
                <a:gd name="connsiteY37" fmla="*/ 58886 h 321490"/>
                <a:gd name="connsiteX38" fmla="*/ 167221 w 492781"/>
                <a:gd name="connsiteY38" fmla="*/ 88457 h 321490"/>
                <a:gd name="connsiteX39" fmla="*/ 161325 w 492781"/>
                <a:gd name="connsiteY39" fmla="*/ 87672 h 321490"/>
                <a:gd name="connsiteX40" fmla="*/ 148456 w 492781"/>
                <a:gd name="connsiteY40" fmla="*/ 59570 h 321490"/>
                <a:gd name="connsiteX41" fmla="*/ 164692 w 492781"/>
                <a:gd name="connsiteY41" fmla="*/ 25537 h 321490"/>
                <a:gd name="connsiteX42" fmla="*/ 152317 w 492781"/>
                <a:gd name="connsiteY42" fmla="*/ 133588 h 321490"/>
                <a:gd name="connsiteX43" fmla="*/ 121213 w 492781"/>
                <a:gd name="connsiteY43" fmla="*/ 122061 h 321490"/>
                <a:gd name="connsiteX44" fmla="*/ 109685 w 492781"/>
                <a:gd name="connsiteY44" fmla="*/ 88530 h 321490"/>
                <a:gd name="connsiteX45" fmla="*/ 143518 w 492781"/>
                <a:gd name="connsiteY45" fmla="*/ 98569 h 321490"/>
                <a:gd name="connsiteX46" fmla="*/ 151513 w 492781"/>
                <a:gd name="connsiteY46" fmla="*/ 110726 h 321490"/>
                <a:gd name="connsiteX47" fmla="*/ 152317 w 492781"/>
                <a:gd name="connsiteY47" fmla="*/ 133588 h 3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2781" h="321490">
                  <a:moveTo>
                    <a:pt x="171537" y="231710"/>
                  </a:moveTo>
                  <a:lnTo>
                    <a:pt x="189791" y="235516"/>
                  </a:lnTo>
                  <a:cubicBezTo>
                    <a:pt x="284614" y="255633"/>
                    <a:pt x="377391" y="284412"/>
                    <a:pt x="466952" y="321490"/>
                  </a:cubicBezTo>
                  <a:cubicBezTo>
                    <a:pt x="475538" y="318478"/>
                    <a:pt x="484147" y="315533"/>
                    <a:pt x="492781" y="312655"/>
                  </a:cubicBezTo>
                  <a:cubicBezTo>
                    <a:pt x="396381" y="271281"/>
                    <a:pt x="296151" y="239474"/>
                    <a:pt x="193533" y="217691"/>
                  </a:cubicBezTo>
                  <a:lnTo>
                    <a:pt x="175188" y="213831"/>
                  </a:lnTo>
                  <a:lnTo>
                    <a:pt x="173363" y="213493"/>
                  </a:lnTo>
                  <a:lnTo>
                    <a:pt x="173363" y="152289"/>
                  </a:lnTo>
                  <a:cubicBezTo>
                    <a:pt x="190411" y="152121"/>
                    <a:pt x="206892" y="146142"/>
                    <a:pt x="220083" y="135341"/>
                  </a:cubicBezTo>
                  <a:cubicBezTo>
                    <a:pt x="240563" y="115663"/>
                    <a:pt x="237095" y="80580"/>
                    <a:pt x="236940" y="79111"/>
                  </a:cubicBezTo>
                  <a:lnTo>
                    <a:pt x="236182" y="72056"/>
                  </a:lnTo>
                  <a:lnTo>
                    <a:pt x="229164" y="71043"/>
                  </a:lnTo>
                  <a:cubicBezTo>
                    <a:pt x="218284" y="69771"/>
                    <a:pt x="207265" y="70438"/>
                    <a:pt x="196618" y="73014"/>
                  </a:cubicBezTo>
                  <a:cubicBezTo>
                    <a:pt x="197904" y="68642"/>
                    <a:pt x="198732" y="64149"/>
                    <a:pt x="199091" y="59607"/>
                  </a:cubicBezTo>
                  <a:cubicBezTo>
                    <a:pt x="199091" y="31652"/>
                    <a:pt x="171939" y="6672"/>
                    <a:pt x="170798" y="5586"/>
                  </a:cubicBezTo>
                  <a:lnTo>
                    <a:pt x="164656" y="0"/>
                  </a:lnTo>
                  <a:lnTo>
                    <a:pt x="158514" y="5586"/>
                  </a:lnTo>
                  <a:cubicBezTo>
                    <a:pt x="157354" y="6635"/>
                    <a:pt x="130221" y="31652"/>
                    <a:pt x="130221" y="60264"/>
                  </a:cubicBezTo>
                  <a:cubicBezTo>
                    <a:pt x="130542" y="64536"/>
                    <a:pt x="131266" y="68768"/>
                    <a:pt x="132384" y="72905"/>
                  </a:cubicBezTo>
                  <a:cubicBezTo>
                    <a:pt x="121609" y="70277"/>
                    <a:pt x="110448" y="69609"/>
                    <a:pt x="99436" y="70933"/>
                  </a:cubicBezTo>
                  <a:lnTo>
                    <a:pt x="92427" y="71955"/>
                  </a:lnTo>
                  <a:lnTo>
                    <a:pt x="91678" y="78992"/>
                  </a:lnTo>
                  <a:cubicBezTo>
                    <a:pt x="91523" y="80480"/>
                    <a:pt x="88028" y="115545"/>
                    <a:pt x="108517" y="135222"/>
                  </a:cubicBezTo>
                  <a:cubicBezTo>
                    <a:pt x="121673" y="145990"/>
                    <a:pt x="138110" y="151946"/>
                    <a:pt x="155109" y="152107"/>
                  </a:cubicBezTo>
                  <a:lnTo>
                    <a:pt x="155109" y="210089"/>
                  </a:lnTo>
                  <a:cubicBezTo>
                    <a:pt x="110242" y="201729"/>
                    <a:pt x="64608" y="195112"/>
                    <a:pt x="19002" y="190622"/>
                  </a:cubicBezTo>
                  <a:lnTo>
                    <a:pt x="0" y="188942"/>
                  </a:lnTo>
                  <a:lnTo>
                    <a:pt x="0" y="207269"/>
                  </a:lnTo>
                  <a:lnTo>
                    <a:pt x="17341" y="208793"/>
                  </a:lnTo>
                  <a:cubicBezTo>
                    <a:pt x="69062" y="213895"/>
                    <a:pt x="120966" y="221607"/>
                    <a:pt x="171537" y="231710"/>
                  </a:cubicBezTo>
                  <a:close/>
                  <a:moveTo>
                    <a:pt x="218997" y="88648"/>
                  </a:moveTo>
                  <a:cubicBezTo>
                    <a:pt x="219424" y="100869"/>
                    <a:pt x="215314" y="112816"/>
                    <a:pt x="207460" y="122189"/>
                  </a:cubicBezTo>
                  <a:cubicBezTo>
                    <a:pt x="198753" y="129097"/>
                    <a:pt x="188113" y="133128"/>
                    <a:pt x="177014" y="133725"/>
                  </a:cubicBezTo>
                  <a:cubicBezTo>
                    <a:pt x="176044" y="125936"/>
                    <a:pt x="176186" y="118047"/>
                    <a:pt x="177433" y="110297"/>
                  </a:cubicBezTo>
                  <a:cubicBezTo>
                    <a:pt x="179095" y="105995"/>
                    <a:pt x="181692" y="102117"/>
                    <a:pt x="185036" y="98943"/>
                  </a:cubicBezTo>
                  <a:cubicBezTo>
                    <a:pt x="194409" y="91623"/>
                    <a:pt x="206130" y="87973"/>
                    <a:pt x="218002" y="88676"/>
                  </a:cubicBezTo>
                  <a:close/>
                  <a:moveTo>
                    <a:pt x="164692" y="25537"/>
                  </a:moveTo>
                  <a:cubicBezTo>
                    <a:pt x="173529" y="34631"/>
                    <a:pt x="179214" y="46320"/>
                    <a:pt x="180911" y="58886"/>
                  </a:cubicBezTo>
                  <a:cubicBezTo>
                    <a:pt x="179878" y="70022"/>
                    <a:pt x="175044" y="80464"/>
                    <a:pt x="167221" y="88457"/>
                  </a:cubicBezTo>
                  <a:cubicBezTo>
                    <a:pt x="165222" y="88810"/>
                    <a:pt x="163162" y="88535"/>
                    <a:pt x="161325" y="87672"/>
                  </a:cubicBezTo>
                  <a:cubicBezTo>
                    <a:pt x="153649" y="80260"/>
                    <a:pt x="149053" y="70224"/>
                    <a:pt x="148456" y="59570"/>
                  </a:cubicBezTo>
                  <a:cubicBezTo>
                    <a:pt x="150041" y="46767"/>
                    <a:pt x="155739" y="34825"/>
                    <a:pt x="164692" y="25537"/>
                  </a:cubicBezTo>
                  <a:close/>
                  <a:moveTo>
                    <a:pt x="152317" y="133588"/>
                  </a:moveTo>
                  <a:cubicBezTo>
                    <a:pt x="140998" y="133093"/>
                    <a:pt x="130120" y="129062"/>
                    <a:pt x="121213" y="122061"/>
                  </a:cubicBezTo>
                  <a:cubicBezTo>
                    <a:pt x="113374" y="112684"/>
                    <a:pt x="109269" y="100745"/>
                    <a:pt x="109685" y="88530"/>
                  </a:cubicBezTo>
                  <a:cubicBezTo>
                    <a:pt x="121809" y="87643"/>
                    <a:pt x="133839" y="91214"/>
                    <a:pt x="143518" y="98569"/>
                  </a:cubicBezTo>
                  <a:cubicBezTo>
                    <a:pt x="146914" y="102090"/>
                    <a:pt x="149626" y="106213"/>
                    <a:pt x="151513" y="110726"/>
                  </a:cubicBezTo>
                  <a:cubicBezTo>
                    <a:pt x="153529" y="118184"/>
                    <a:pt x="153803" y="126007"/>
                    <a:pt x="152317" y="133588"/>
                  </a:cubicBezTo>
                  <a:close/>
                </a:path>
              </a:pathLst>
            </a:custGeom>
            <a:solidFill>
              <a:srgbClr val="61BC46"/>
            </a:solidFill>
            <a:ln w="9029"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8A4347-47D4-0D20-FC9B-CF73F769D812}"/>
                </a:ext>
              </a:extLst>
            </p:cNvPr>
            <p:cNvSpPr/>
            <p:nvPr/>
          </p:nvSpPr>
          <p:spPr>
            <a:xfrm>
              <a:off x="826540" y="4546952"/>
              <a:ext cx="247572" cy="56814"/>
            </a:xfrm>
            <a:custGeom>
              <a:avLst/>
              <a:gdLst>
                <a:gd name="connsiteX0" fmla="*/ 212115 w 247572"/>
                <a:gd name="connsiteY0" fmla="*/ 53729 h 56814"/>
                <a:gd name="connsiteX1" fmla="*/ 223067 w 247572"/>
                <a:gd name="connsiteY1" fmla="*/ 56367 h 56814"/>
                <a:gd name="connsiteX2" fmla="*/ 224610 w 247572"/>
                <a:gd name="connsiteY2" fmla="*/ 56814 h 56814"/>
                <a:gd name="connsiteX3" fmla="*/ 247573 w 247572"/>
                <a:gd name="connsiteY3" fmla="*/ 44466 h 56814"/>
                <a:gd name="connsiteX4" fmla="*/ 227749 w 247572"/>
                <a:gd name="connsiteY4" fmla="*/ 38734 h 56814"/>
                <a:gd name="connsiteX5" fmla="*/ 216386 w 247572"/>
                <a:gd name="connsiteY5" fmla="*/ 35996 h 56814"/>
                <a:gd name="connsiteX6" fmla="*/ 19075 w 247572"/>
                <a:gd name="connsiteY6" fmla="*/ 1734 h 56814"/>
                <a:gd name="connsiteX7" fmla="*/ 0 w 247572"/>
                <a:gd name="connsiteY7" fmla="*/ 0 h 56814"/>
                <a:gd name="connsiteX8" fmla="*/ 0 w 247572"/>
                <a:gd name="connsiteY8" fmla="*/ 18327 h 56814"/>
                <a:gd name="connsiteX9" fmla="*/ 17250 w 247572"/>
                <a:gd name="connsiteY9" fmla="*/ 19887 h 56814"/>
                <a:gd name="connsiteX10" fmla="*/ 212115 w 247572"/>
                <a:gd name="connsiteY10" fmla="*/ 53729 h 5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72" h="56814">
                  <a:moveTo>
                    <a:pt x="212115" y="53729"/>
                  </a:moveTo>
                  <a:lnTo>
                    <a:pt x="223067" y="56367"/>
                  </a:lnTo>
                  <a:lnTo>
                    <a:pt x="224610" y="56814"/>
                  </a:lnTo>
                  <a:cubicBezTo>
                    <a:pt x="232233" y="52634"/>
                    <a:pt x="239888" y="48518"/>
                    <a:pt x="247573" y="44466"/>
                  </a:cubicBezTo>
                  <a:lnTo>
                    <a:pt x="227749" y="38734"/>
                  </a:lnTo>
                  <a:lnTo>
                    <a:pt x="216386" y="35996"/>
                  </a:lnTo>
                  <a:cubicBezTo>
                    <a:pt x="151387" y="20505"/>
                    <a:pt x="85490" y="9063"/>
                    <a:pt x="19075" y="1734"/>
                  </a:cubicBezTo>
                  <a:lnTo>
                    <a:pt x="0" y="0"/>
                  </a:lnTo>
                  <a:lnTo>
                    <a:pt x="0" y="18327"/>
                  </a:lnTo>
                  <a:lnTo>
                    <a:pt x="17250" y="19887"/>
                  </a:lnTo>
                  <a:cubicBezTo>
                    <a:pt x="82841" y="27138"/>
                    <a:pt x="147920" y="38441"/>
                    <a:pt x="212115" y="53729"/>
                  </a:cubicBezTo>
                  <a:close/>
                </a:path>
              </a:pathLst>
            </a:custGeom>
            <a:solidFill>
              <a:srgbClr val="61BC46"/>
            </a:solidFill>
            <a:ln w="902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2A3A1C-EDAD-E9B5-C0E3-8B13B06F134F}"/>
                </a:ext>
              </a:extLst>
            </p:cNvPr>
            <p:cNvSpPr/>
            <p:nvPr/>
          </p:nvSpPr>
          <p:spPr>
            <a:xfrm>
              <a:off x="826540" y="4636257"/>
              <a:ext cx="141556" cy="31980"/>
            </a:xfrm>
            <a:custGeom>
              <a:avLst/>
              <a:gdLst>
                <a:gd name="connsiteX0" fmla="*/ 94206 w 141556"/>
                <a:gd name="connsiteY0" fmla="*/ 29160 h 31980"/>
                <a:gd name="connsiteX1" fmla="*/ 117023 w 141556"/>
                <a:gd name="connsiteY1" fmla="*/ 31980 h 31980"/>
                <a:gd name="connsiteX2" fmla="*/ 141556 w 141556"/>
                <a:gd name="connsiteY2" fmla="*/ 16282 h 31980"/>
                <a:gd name="connsiteX3" fmla="*/ 96835 w 141556"/>
                <a:gd name="connsiteY3" fmla="*/ 11089 h 31980"/>
                <a:gd name="connsiteX4" fmla="*/ 85290 w 141556"/>
                <a:gd name="connsiteY4" fmla="*/ 9464 h 31980"/>
                <a:gd name="connsiteX5" fmla="*/ 19121 w 141556"/>
                <a:gd name="connsiteY5" fmla="*/ 1725 h 31980"/>
                <a:gd name="connsiteX6" fmla="*/ 0 w 141556"/>
                <a:gd name="connsiteY6" fmla="*/ 0 h 31980"/>
                <a:gd name="connsiteX7" fmla="*/ 0 w 141556"/>
                <a:gd name="connsiteY7" fmla="*/ 18326 h 31980"/>
                <a:gd name="connsiteX8" fmla="*/ 17414 w 141556"/>
                <a:gd name="connsiteY8" fmla="*/ 19896 h 31980"/>
                <a:gd name="connsiteX9" fmla="*/ 82743 w 141556"/>
                <a:gd name="connsiteY9" fmla="*/ 27535 h 3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556" h="31980">
                  <a:moveTo>
                    <a:pt x="94206" y="29160"/>
                  </a:moveTo>
                  <a:cubicBezTo>
                    <a:pt x="99993" y="29990"/>
                    <a:pt x="108599" y="30985"/>
                    <a:pt x="117023" y="31980"/>
                  </a:cubicBezTo>
                  <a:cubicBezTo>
                    <a:pt x="125153" y="26668"/>
                    <a:pt x="133330" y="21436"/>
                    <a:pt x="141556" y="16282"/>
                  </a:cubicBezTo>
                  <a:cubicBezTo>
                    <a:pt x="132256" y="15306"/>
                    <a:pt x="108326" y="12750"/>
                    <a:pt x="96835" y="11089"/>
                  </a:cubicBezTo>
                  <a:lnTo>
                    <a:pt x="85290" y="9464"/>
                  </a:lnTo>
                  <a:cubicBezTo>
                    <a:pt x="65485" y="6672"/>
                    <a:pt x="44475" y="4217"/>
                    <a:pt x="19121" y="1725"/>
                  </a:cubicBezTo>
                  <a:lnTo>
                    <a:pt x="0" y="0"/>
                  </a:lnTo>
                  <a:lnTo>
                    <a:pt x="0" y="18326"/>
                  </a:lnTo>
                  <a:lnTo>
                    <a:pt x="17414" y="19896"/>
                  </a:lnTo>
                  <a:cubicBezTo>
                    <a:pt x="42430" y="22361"/>
                    <a:pt x="63194" y="24788"/>
                    <a:pt x="82743" y="27535"/>
                  </a:cubicBezTo>
                  <a:close/>
                </a:path>
              </a:pathLst>
            </a:custGeom>
            <a:solidFill>
              <a:srgbClr val="61BC46"/>
            </a:solidFill>
            <a:ln w="9029"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B52DA95-1927-F955-B072-EE7BBA5E6B18}"/>
                </a:ext>
              </a:extLst>
            </p:cNvPr>
            <p:cNvSpPr/>
            <p:nvPr/>
          </p:nvSpPr>
          <p:spPr>
            <a:xfrm>
              <a:off x="1206605" y="3993469"/>
              <a:ext cx="18253" cy="45633"/>
            </a:xfrm>
            <a:custGeom>
              <a:avLst/>
              <a:gdLst>
                <a:gd name="connsiteX0" fmla="*/ 0 w 18253"/>
                <a:gd name="connsiteY0" fmla="*/ 0 h 45633"/>
                <a:gd name="connsiteX1" fmla="*/ 18254 w 18253"/>
                <a:gd name="connsiteY1" fmla="*/ 0 h 45633"/>
                <a:gd name="connsiteX2" fmla="*/ 18254 w 18253"/>
                <a:gd name="connsiteY2" fmla="*/ 45634 h 45633"/>
                <a:gd name="connsiteX3" fmla="*/ 0 w 18253"/>
                <a:gd name="connsiteY3" fmla="*/ 45634 h 45633"/>
              </a:gdLst>
              <a:ahLst/>
              <a:cxnLst>
                <a:cxn ang="0">
                  <a:pos x="connsiteX0" y="connsiteY0"/>
                </a:cxn>
                <a:cxn ang="0">
                  <a:pos x="connsiteX1" y="connsiteY1"/>
                </a:cxn>
                <a:cxn ang="0">
                  <a:pos x="connsiteX2" y="connsiteY2"/>
                </a:cxn>
                <a:cxn ang="0">
                  <a:pos x="connsiteX3" y="connsiteY3"/>
                </a:cxn>
              </a:cxnLst>
              <a:rect l="l" t="t" r="r" b="b"/>
              <a:pathLst>
                <a:path w="18253" h="45633">
                  <a:moveTo>
                    <a:pt x="0" y="0"/>
                  </a:moveTo>
                  <a:lnTo>
                    <a:pt x="18254" y="0"/>
                  </a:lnTo>
                  <a:lnTo>
                    <a:pt x="18254" y="45634"/>
                  </a:lnTo>
                  <a:lnTo>
                    <a:pt x="0" y="45634"/>
                  </a:lnTo>
                  <a:close/>
                </a:path>
              </a:pathLst>
            </a:custGeom>
            <a:solidFill>
              <a:srgbClr val="61BC46"/>
            </a:solidFill>
            <a:ln w="9029"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704FDD5-BE84-5EA8-431D-CB45E298CB23}"/>
                </a:ext>
              </a:extLst>
            </p:cNvPr>
            <p:cNvSpPr/>
            <p:nvPr/>
          </p:nvSpPr>
          <p:spPr>
            <a:xfrm>
              <a:off x="1206605" y="4186445"/>
              <a:ext cx="18253" cy="45633"/>
            </a:xfrm>
            <a:custGeom>
              <a:avLst/>
              <a:gdLst>
                <a:gd name="connsiteX0" fmla="*/ 0 w 18253"/>
                <a:gd name="connsiteY0" fmla="*/ 0 h 45633"/>
                <a:gd name="connsiteX1" fmla="*/ 18254 w 18253"/>
                <a:gd name="connsiteY1" fmla="*/ 0 h 45633"/>
                <a:gd name="connsiteX2" fmla="*/ 18254 w 18253"/>
                <a:gd name="connsiteY2" fmla="*/ 45634 h 45633"/>
                <a:gd name="connsiteX3" fmla="*/ 0 w 18253"/>
                <a:gd name="connsiteY3" fmla="*/ 45634 h 45633"/>
              </a:gdLst>
              <a:ahLst/>
              <a:cxnLst>
                <a:cxn ang="0">
                  <a:pos x="connsiteX0" y="connsiteY0"/>
                </a:cxn>
                <a:cxn ang="0">
                  <a:pos x="connsiteX1" y="connsiteY1"/>
                </a:cxn>
                <a:cxn ang="0">
                  <a:pos x="connsiteX2" y="connsiteY2"/>
                </a:cxn>
                <a:cxn ang="0">
                  <a:pos x="connsiteX3" y="connsiteY3"/>
                </a:cxn>
              </a:cxnLst>
              <a:rect l="l" t="t" r="r" b="b"/>
              <a:pathLst>
                <a:path w="18253" h="45633">
                  <a:moveTo>
                    <a:pt x="0" y="0"/>
                  </a:moveTo>
                  <a:lnTo>
                    <a:pt x="18254" y="0"/>
                  </a:lnTo>
                  <a:lnTo>
                    <a:pt x="18254" y="45634"/>
                  </a:lnTo>
                  <a:lnTo>
                    <a:pt x="0" y="45634"/>
                  </a:lnTo>
                  <a:close/>
                </a:path>
              </a:pathLst>
            </a:custGeom>
            <a:solidFill>
              <a:srgbClr val="61BC46"/>
            </a:solidFill>
            <a:ln w="9029"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65FB6FA-DBA4-C372-676F-A35FC3C67C56}"/>
                </a:ext>
              </a:extLst>
            </p:cNvPr>
            <p:cNvSpPr/>
            <p:nvPr/>
          </p:nvSpPr>
          <p:spPr>
            <a:xfrm>
              <a:off x="1289403" y="4103647"/>
              <a:ext cx="45633" cy="18253"/>
            </a:xfrm>
            <a:custGeom>
              <a:avLst/>
              <a:gdLst>
                <a:gd name="connsiteX0" fmla="*/ 0 w 45633"/>
                <a:gd name="connsiteY0" fmla="*/ 0 h 18253"/>
                <a:gd name="connsiteX1" fmla="*/ 45634 w 45633"/>
                <a:gd name="connsiteY1" fmla="*/ 0 h 18253"/>
                <a:gd name="connsiteX2" fmla="*/ 45634 w 45633"/>
                <a:gd name="connsiteY2" fmla="*/ 18254 h 18253"/>
                <a:gd name="connsiteX3" fmla="*/ 0 w 45633"/>
                <a:gd name="connsiteY3" fmla="*/ 18254 h 18253"/>
              </a:gdLst>
              <a:ahLst/>
              <a:cxnLst>
                <a:cxn ang="0">
                  <a:pos x="connsiteX0" y="connsiteY0"/>
                </a:cxn>
                <a:cxn ang="0">
                  <a:pos x="connsiteX1" y="connsiteY1"/>
                </a:cxn>
                <a:cxn ang="0">
                  <a:pos x="connsiteX2" y="connsiteY2"/>
                </a:cxn>
                <a:cxn ang="0">
                  <a:pos x="connsiteX3" y="connsiteY3"/>
                </a:cxn>
              </a:cxnLst>
              <a:rect l="l" t="t" r="r" b="b"/>
              <a:pathLst>
                <a:path w="45633" h="18253">
                  <a:moveTo>
                    <a:pt x="0" y="0"/>
                  </a:moveTo>
                  <a:lnTo>
                    <a:pt x="45634" y="0"/>
                  </a:lnTo>
                  <a:lnTo>
                    <a:pt x="45634" y="18254"/>
                  </a:lnTo>
                  <a:lnTo>
                    <a:pt x="0" y="18254"/>
                  </a:lnTo>
                  <a:close/>
                </a:path>
              </a:pathLst>
            </a:custGeom>
            <a:solidFill>
              <a:srgbClr val="61BC46"/>
            </a:solidFill>
            <a:ln w="9029"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90A386B-E413-2EA4-7EC0-0962FB7FE41D}"/>
                </a:ext>
              </a:extLst>
            </p:cNvPr>
            <p:cNvSpPr/>
            <p:nvPr/>
          </p:nvSpPr>
          <p:spPr>
            <a:xfrm>
              <a:off x="1096427" y="4103647"/>
              <a:ext cx="45633" cy="18253"/>
            </a:xfrm>
            <a:custGeom>
              <a:avLst/>
              <a:gdLst>
                <a:gd name="connsiteX0" fmla="*/ 0 w 45633"/>
                <a:gd name="connsiteY0" fmla="*/ 0 h 18253"/>
                <a:gd name="connsiteX1" fmla="*/ 45634 w 45633"/>
                <a:gd name="connsiteY1" fmla="*/ 0 h 18253"/>
                <a:gd name="connsiteX2" fmla="*/ 45634 w 45633"/>
                <a:gd name="connsiteY2" fmla="*/ 18254 h 18253"/>
                <a:gd name="connsiteX3" fmla="*/ 0 w 45633"/>
                <a:gd name="connsiteY3" fmla="*/ 18254 h 18253"/>
              </a:gdLst>
              <a:ahLst/>
              <a:cxnLst>
                <a:cxn ang="0">
                  <a:pos x="connsiteX0" y="connsiteY0"/>
                </a:cxn>
                <a:cxn ang="0">
                  <a:pos x="connsiteX1" y="connsiteY1"/>
                </a:cxn>
                <a:cxn ang="0">
                  <a:pos x="connsiteX2" y="connsiteY2"/>
                </a:cxn>
                <a:cxn ang="0">
                  <a:pos x="connsiteX3" y="connsiteY3"/>
                </a:cxn>
              </a:cxnLst>
              <a:rect l="l" t="t" r="r" b="b"/>
              <a:pathLst>
                <a:path w="45633" h="18253">
                  <a:moveTo>
                    <a:pt x="0" y="0"/>
                  </a:moveTo>
                  <a:lnTo>
                    <a:pt x="45634" y="0"/>
                  </a:lnTo>
                  <a:lnTo>
                    <a:pt x="45634" y="18254"/>
                  </a:lnTo>
                  <a:lnTo>
                    <a:pt x="0" y="18254"/>
                  </a:lnTo>
                  <a:close/>
                </a:path>
              </a:pathLst>
            </a:custGeom>
            <a:solidFill>
              <a:srgbClr val="61BC46"/>
            </a:solidFill>
            <a:ln w="9029"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5FFB416-C743-58E5-F139-C504ACB36273}"/>
                </a:ext>
              </a:extLst>
            </p:cNvPr>
            <p:cNvSpPr/>
            <p:nvPr/>
          </p:nvSpPr>
          <p:spPr>
            <a:xfrm rot="18900000">
              <a:off x="1261147" y="4035413"/>
              <a:ext cx="45633" cy="18253"/>
            </a:xfrm>
            <a:custGeom>
              <a:avLst/>
              <a:gdLst>
                <a:gd name="connsiteX0" fmla="*/ 0 w 45633"/>
                <a:gd name="connsiteY0" fmla="*/ 0 h 18253"/>
                <a:gd name="connsiteX1" fmla="*/ 45634 w 45633"/>
                <a:gd name="connsiteY1" fmla="*/ 0 h 18253"/>
                <a:gd name="connsiteX2" fmla="*/ 45634 w 45633"/>
                <a:gd name="connsiteY2" fmla="*/ 18254 h 18253"/>
                <a:gd name="connsiteX3" fmla="*/ 0 w 45633"/>
                <a:gd name="connsiteY3" fmla="*/ 18254 h 18253"/>
              </a:gdLst>
              <a:ahLst/>
              <a:cxnLst>
                <a:cxn ang="0">
                  <a:pos x="connsiteX0" y="connsiteY0"/>
                </a:cxn>
                <a:cxn ang="0">
                  <a:pos x="connsiteX1" y="connsiteY1"/>
                </a:cxn>
                <a:cxn ang="0">
                  <a:pos x="connsiteX2" y="connsiteY2"/>
                </a:cxn>
                <a:cxn ang="0">
                  <a:pos x="connsiteX3" y="connsiteY3"/>
                </a:cxn>
              </a:cxnLst>
              <a:rect l="l" t="t" r="r" b="b"/>
              <a:pathLst>
                <a:path w="45633" h="18253">
                  <a:moveTo>
                    <a:pt x="0" y="0"/>
                  </a:moveTo>
                  <a:lnTo>
                    <a:pt x="45634" y="0"/>
                  </a:lnTo>
                  <a:lnTo>
                    <a:pt x="45634" y="18254"/>
                  </a:lnTo>
                  <a:lnTo>
                    <a:pt x="0" y="18254"/>
                  </a:lnTo>
                  <a:close/>
                </a:path>
              </a:pathLst>
            </a:custGeom>
            <a:solidFill>
              <a:srgbClr val="61BC46"/>
            </a:solidFill>
            <a:ln w="9029"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6953554-7BC2-2EB1-2D07-EDEBE4C26F30}"/>
                </a:ext>
              </a:extLst>
            </p:cNvPr>
            <p:cNvSpPr/>
            <p:nvPr/>
          </p:nvSpPr>
          <p:spPr>
            <a:xfrm rot="18900000">
              <a:off x="1124683" y="4171880"/>
              <a:ext cx="45633" cy="18253"/>
            </a:xfrm>
            <a:custGeom>
              <a:avLst/>
              <a:gdLst>
                <a:gd name="connsiteX0" fmla="*/ 0 w 45633"/>
                <a:gd name="connsiteY0" fmla="*/ 0 h 18253"/>
                <a:gd name="connsiteX1" fmla="*/ 45634 w 45633"/>
                <a:gd name="connsiteY1" fmla="*/ 0 h 18253"/>
                <a:gd name="connsiteX2" fmla="*/ 45634 w 45633"/>
                <a:gd name="connsiteY2" fmla="*/ 18254 h 18253"/>
                <a:gd name="connsiteX3" fmla="*/ 0 w 45633"/>
                <a:gd name="connsiteY3" fmla="*/ 18254 h 18253"/>
              </a:gdLst>
              <a:ahLst/>
              <a:cxnLst>
                <a:cxn ang="0">
                  <a:pos x="connsiteX0" y="connsiteY0"/>
                </a:cxn>
                <a:cxn ang="0">
                  <a:pos x="connsiteX1" y="connsiteY1"/>
                </a:cxn>
                <a:cxn ang="0">
                  <a:pos x="connsiteX2" y="connsiteY2"/>
                </a:cxn>
                <a:cxn ang="0">
                  <a:pos x="connsiteX3" y="connsiteY3"/>
                </a:cxn>
              </a:cxnLst>
              <a:rect l="l" t="t" r="r" b="b"/>
              <a:pathLst>
                <a:path w="45633" h="18253">
                  <a:moveTo>
                    <a:pt x="0" y="0"/>
                  </a:moveTo>
                  <a:lnTo>
                    <a:pt x="45634" y="0"/>
                  </a:lnTo>
                  <a:lnTo>
                    <a:pt x="45634" y="18254"/>
                  </a:lnTo>
                  <a:lnTo>
                    <a:pt x="0" y="18254"/>
                  </a:lnTo>
                  <a:close/>
                </a:path>
              </a:pathLst>
            </a:custGeom>
            <a:solidFill>
              <a:srgbClr val="61BC46"/>
            </a:solidFill>
            <a:ln w="9029"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97A6C85-A1C2-134F-B8D6-D714CD1BACC7}"/>
                </a:ext>
              </a:extLst>
            </p:cNvPr>
            <p:cNvSpPr/>
            <p:nvPr/>
          </p:nvSpPr>
          <p:spPr>
            <a:xfrm rot="18900000">
              <a:off x="1274837" y="4158177"/>
              <a:ext cx="18253" cy="45633"/>
            </a:xfrm>
            <a:custGeom>
              <a:avLst/>
              <a:gdLst>
                <a:gd name="connsiteX0" fmla="*/ 0 w 18253"/>
                <a:gd name="connsiteY0" fmla="*/ 0 h 45633"/>
                <a:gd name="connsiteX1" fmla="*/ 18254 w 18253"/>
                <a:gd name="connsiteY1" fmla="*/ 0 h 45633"/>
                <a:gd name="connsiteX2" fmla="*/ 18254 w 18253"/>
                <a:gd name="connsiteY2" fmla="*/ 45634 h 45633"/>
                <a:gd name="connsiteX3" fmla="*/ 0 w 18253"/>
                <a:gd name="connsiteY3" fmla="*/ 45634 h 45633"/>
              </a:gdLst>
              <a:ahLst/>
              <a:cxnLst>
                <a:cxn ang="0">
                  <a:pos x="connsiteX0" y="connsiteY0"/>
                </a:cxn>
                <a:cxn ang="0">
                  <a:pos x="connsiteX1" y="connsiteY1"/>
                </a:cxn>
                <a:cxn ang="0">
                  <a:pos x="connsiteX2" y="connsiteY2"/>
                </a:cxn>
                <a:cxn ang="0">
                  <a:pos x="connsiteX3" y="connsiteY3"/>
                </a:cxn>
              </a:cxnLst>
              <a:rect l="l" t="t" r="r" b="b"/>
              <a:pathLst>
                <a:path w="18253" h="45633">
                  <a:moveTo>
                    <a:pt x="0" y="0"/>
                  </a:moveTo>
                  <a:lnTo>
                    <a:pt x="18254" y="0"/>
                  </a:lnTo>
                  <a:lnTo>
                    <a:pt x="18254" y="45634"/>
                  </a:lnTo>
                  <a:lnTo>
                    <a:pt x="0" y="45634"/>
                  </a:lnTo>
                  <a:close/>
                </a:path>
              </a:pathLst>
            </a:custGeom>
            <a:solidFill>
              <a:srgbClr val="61BC46"/>
            </a:solidFill>
            <a:ln w="9029"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906615E-99E6-6EBB-0C6E-837E3EA078EA}"/>
                </a:ext>
              </a:extLst>
            </p:cNvPr>
            <p:cNvSpPr/>
            <p:nvPr/>
          </p:nvSpPr>
          <p:spPr>
            <a:xfrm rot="18899881">
              <a:off x="1138377" y="4021720"/>
              <a:ext cx="18253" cy="45633"/>
            </a:xfrm>
            <a:custGeom>
              <a:avLst/>
              <a:gdLst>
                <a:gd name="connsiteX0" fmla="*/ 0 w 18253"/>
                <a:gd name="connsiteY0" fmla="*/ 0 h 45633"/>
                <a:gd name="connsiteX1" fmla="*/ 18254 w 18253"/>
                <a:gd name="connsiteY1" fmla="*/ 0 h 45633"/>
                <a:gd name="connsiteX2" fmla="*/ 18254 w 18253"/>
                <a:gd name="connsiteY2" fmla="*/ 45634 h 45633"/>
                <a:gd name="connsiteX3" fmla="*/ 0 w 18253"/>
                <a:gd name="connsiteY3" fmla="*/ 45634 h 45633"/>
              </a:gdLst>
              <a:ahLst/>
              <a:cxnLst>
                <a:cxn ang="0">
                  <a:pos x="connsiteX0" y="connsiteY0"/>
                </a:cxn>
                <a:cxn ang="0">
                  <a:pos x="connsiteX1" y="connsiteY1"/>
                </a:cxn>
                <a:cxn ang="0">
                  <a:pos x="connsiteX2" y="connsiteY2"/>
                </a:cxn>
                <a:cxn ang="0">
                  <a:pos x="connsiteX3" y="connsiteY3"/>
                </a:cxn>
              </a:cxnLst>
              <a:rect l="l" t="t" r="r" b="b"/>
              <a:pathLst>
                <a:path w="18253" h="45633">
                  <a:moveTo>
                    <a:pt x="0" y="0"/>
                  </a:moveTo>
                  <a:lnTo>
                    <a:pt x="18254" y="0"/>
                  </a:lnTo>
                  <a:lnTo>
                    <a:pt x="18254" y="45634"/>
                  </a:lnTo>
                  <a:lnTo>
                    <a:pt x="0" y="45634"/>
                  </a:lnTo>
                  <a:close/>
                </a:path>
              </a:pathLst>
            </a:custGeom>
            <a:solidFill>
              <a:srgbClr val="61BC46"/>
            </a:solidFill>
            <a:ln w="9029"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442973C-4A7F-174C-CB59-046DFCFD17AC}"/>
                </a:ext>
              </a:extLst>
            </p:cNvPr>
            <p:cNvSpPr/>
            <p:nvPr/>
          </p:nvSpPr>
          <p:spPr>
            <a:xfrm>
              <a:off x="1160971" y="4058524"/>
              <a:ext cx="109521" cy="109521"/>
            </a:xfrm>
            <a:custGeom>
              <a:avLst/>
              <a:gdLst>
                <a:gd name="connsiteX0" fmla="*/ 54761 w 109521"/>
                <a:gd name="connsiteY0" fmla="*/ 109521 h 109521"/>
                <a:gd name="connsiteX1" fmla="*/ 109521 w 109521"/>
                <a:gd name="connsiteY1" fmla="*/ 54761 h 109521"/>
                <a:gd name="connsiteX2" fmla="*/ 54761 w 109521"/>
                <a:gd name="connsiteY2" fmla="*/ 0 h 109521"/>
                <a:gd name="connsiteX3" fmla="*/ 0 w 109521"/>
                <a:gd name="connsiteY3" fmla="*/ 54761 h 109521"/>
                <a:gd name="connsiteX4" fmla="*/ 54761 w 109521"/>
                <a:gd name="connsiteY4" fmla="*/ 109521 h 109521"/>
                <a:gd name="connsiteX5" fmla="*/ 54761 w 109521"/>
                <a:gd name="connsiteY5" fmla="*/ 18254 h 109521"/>
                <a:gd name="connsiteX6" fmla="*/ 91268 w 109521"/>
                <a:gd name="connsiteY6" fmla="*/ 54761 h 109521"/>
                <a:gd name="connsiteX7" fmla="*/ 54761 w 109521"/>
                <a:gd name="connsiteY7" fmla="*/ 91268 h 109521"/>
                <a:gd name="connsiteX8" fmla="*/ 18254 w 109521"/>
                <a:gd name="connsiteY8" fmla="*/ 54761 h 109521"/>
                <a:gd name="connsiteX9" fmla="*/ 54761 w 109521"/>
                <a:gd name="connsiteY9" fmla="*/ 18217 h 10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21" h="109521">
                  <a:moveTo>
                    <a:pt x="54761" y="109521"/>
                  </a:moveTo>
                  <a:cubicBezTo>
                    <a:pt x="85004" y="109521"/>
                    <a:pt x="109521" y="85004"/>
                    <a:pt x="109521" y="54761"/>
                  </a:cubicBezTo>
                  <a:cubicBezTo>
                    <a:pt x="109521" y="24517"/>
                    <a:pt x="85004" y="0"/>
                    <a:pt x="54761" y="0"/>
                  </a:cubicBezTo>
                  <a:cubicBezTo>
                    <a:pt x="24517" y="0"/>
                    <a:pt x="0" y="24517"/>
                    <a:pt x="0" y="54761"/>
                  </a:cubicBezTo>
                  <a:cubicBezTo>
                    <a:pt x="0" y="85004"/>
                    <a:pt x="24517" y="109521"/>
                    <a:pt x="54761" y="109521"/>
                  </a:cubicBezTo>
                  <a:close/>
                  <a:moveTo>
                    <a:pt x="54761" y="18254"/>
                  </a:moveTo>
                  <a:cubicBezTo>
                    <a:pt x="74922" y="18254"/>
                    <a:pt x="91268" y="34599"/>
                    <a:pt x="91268" y="54761"/>
                  </a:cubicBezTo>
                  <a:cubicBezTo>
                    <a:pt x="91268" y="74922"/>
                    <a:pt x="74922" y="91268"/>
                    <a:pt x="54761" y="91268"/>
                  </a:cubicBezTo>
                  <a:cubicBezTo>
                    <a:pt x="34599" y="91268"/>
                    <a:pt x="18254" y="74922"/>
                    <a:pt x="18254" y="54761"/>
                  </a:cubicBezTo>
                  <a:cubicBezTo>
                    <a:pt x="18258" y="34594"/>
                    <a:pt x="34594" y="18243"/>
                    <a:pt x="54761" y="18217"/>
                  </a:cubicBezTo>
                  <a:close/>
                </a:path>
              </a:pathLst>
            </a:custGeom>
            <a:solidFill>
              <a:srgbClr val="61BC46"/>
            </a:solidFill>
            <a:ln w="9029"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6431463-226A-BFC1-CE8F-50DB34335FE2}"/>
                </a:ext>
              </a:extLst>
            </p:cNvPr>
            <p:cNvSpPr/>
            <p:nvPr/>
          </p:nvSpPr>
          <p:spPr>
            <a:xfrm>
              <a:off x="1074997" y="4542900"/>
              <a:ext cx="536397" cy="191150"/>
            </a:xfrm>
            <a:custGeom>
              <a:avLst/>
              <a:gdLst>
                <a:gd name="connsiteX0" fmla="*/ 0 w 536397"/>
                <a:gd name="connsiteY0" fmla="*/ 191151 h 191150"/>
                <a:gd name="connsiteX1" fmla="*/ 38624 w 536397"/>
                <a:gd name="connsiteY1" fmla="*/ 191151 h 191150"/>
                <a:gd name="connsiteX2" fmla="*/ 54268 w 536397"/>
                <a:gd name="connsiteY2" fmla="*/ 182763 h 191150"/>
                <a:gd name="connsiteX3" fmla="*/ 536398 w 536397"/>
                <a:gd name="connsiteY3" fmla="*/ 18482 h 191150"/>
                <a:gd name="connsiteX4" fmla="*/ 536398 w 536397"/>
                <a:gd name="connsiteY4" fmla="*/ 0 h 191150"/>
                <a:gd name="connsiteX5" fmla="*/ 45643 w 536397"/>
                <a:gd name="connsiteY5" fmla="*/ 166673 h 19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397" h="191150">
                  <a:moveTo>
                    <a:pt x="0" y="191151"/>
                  </a:moveTo>
                  <a:lnTo>
                    <a:pt x="38624" y="191151"/>
                  </a:lnTo>
                  <a:lnTo>
                    <a:pt x="54268" y="182763"/>
                  </a:lnTo>
                  <a:cubicBezTo>
                    <a:pt x="204865" y="101896"/>
                    <a:pt x="367756" y="46392"/>
                    <a:pt x="536398" y="18482"/>
                  </a:cubicBezTo>
                  <a:lnTo>
                    <a:pt x="536398" y="0"/>
                  </a:lnTo>
                  <a:cubicBezTo>
                    <a:pt x="364730" y="28070"/>
                    <a:pt x="198899" y="84391"/>
                    <a:pt x="45643" y="166673"/>
                  </a:cubicBezTo>
                  <a:close/>
                </a:path>
              </a:pathLst>
            </a:custGeom>
            <a:solidFill>
              <a:srgbClr val="61BC46"/>
            </a:solidFill>
            <a:ln w="9029"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2349C34-D7B3-BBE4-BD45-B04B08773F6D}"/>
                </a:ext>
              </a:extLst>
            </p:cNvPr>
            <p:cNvSpPr/>
            <p:nvPr/>
          </p:nvSpPr>
          <p:spPr>
            <a:xfrm>
              <a:off x="1287505" y="4637644"/>
              <a:ext cx="323863" cy="96406"/>
            </a:xfrm>
            <a:custGeom>
              <a:avLst/>
              <a:gdLst>
                <a:gd name="connsiteX0" fmla="*/ 0 w 323863"/>
                <a:gd name="connsiteY0" fmla="*/ 96406 h 96406"/>
                <a:gd name="connsiteX1" fmla="*/ 52780 w 323863"/>
                <a:gd name="connsiteY1" fmla="*/ 96406 h 96406"/>
                <a:gd name="connsiteX2" fmla="*/ 124288 w 323863"/>
                <a:gd name="connsiteY2" fmla="*/ 70066 h 96406"/>
                <a:gd name="connsiteX3" fmla="*/ 323863 w 323863"/>
                <a:gd name="connsiteY3" fmla="*/ 18600 h 96406"/>
                <a:gd name="connsiteX4" fmla="*/ 323863 w 323863"/>
                <a:gd name="connsiteY4" fmla="*/ 0 h 96406"/>
                <a:gd name="connsiteX5" fmla="*/ 118265 w 323863"/>
                <a:gd name="connsiteY5" fmla="*/ 52835 h 9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63" h="96406">
                  <a:moveTo>
                    <a:pt x="0" y="96406"/>
                  </a:moveTo>
                  <a:lnTo>
                    <a:pt x="52780" y="96406"/>
                  </a:lnTo>
                  <a:lnTo>
                    <a:pt x="124288" y="70066"/>
                  </a:lnTo>
                  <a:cubicBezTo>
                    <a:pt x="189620" y="48579"/>
                    <a:pt x="256288" y="31387"/>
                    <a:pt x="323863" y="18600"/>
                  </a:cubicBezTo>
                  <a:lnTo>
                    <a:pt x="323863" y="0"/>
                  </a:lnTo>
                  <a:cubicBezTo>
                    <a:pt x="254234" y="13030"/>
                    <a:pt x="185549" y="30681"/>
                    <a:pt x="118265" y="52835"/>
                  </a:cubicBezTo>
                  <a:close/>
                </a:path>
              </a:pathLst>
            </a:custGeom>
            <a:solidFill>
              <a:srgbClr val="61BC46"/>
            </a:solidFill>
            <a:ln w="9029"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02A8310-8E50-85AA-705F-5BCF6F30B4D0}"/>
                </a:ext>
              </a:extLst>
            </p:cNvPr>
            <p:cNvSpPr/>
            <p:nvPr/>
          </p:nvSpPr>
          <p:spPr>
            <a:xfrm>
              <a:off x="922076" y="4272397"/>
              <a:ext cx="715647" cy="462836"/>
            </a:xfrm>
            <a:custGeom>
              <a:avLst/>
              <a:gdLst>
                <a:gd name="connsiteX0" fmla="*/ 613373 w 715647"/>
                <a:gd name="connsiteY0" fmla="*/ 192684 h 462836"/>
                <a:gd name="connsiteX1" fmla="*/ 596945 w 715647"/>
                <a:gd name="connsiteY1" fmla="*/ 196134 h 462836"/>
                <a:gd name="connsiteX2" fmla="*/ 596945 w 715647"/>
                <a:gd name="connsiteY2" fmla="*/ 152289 h 462836"/>
                <a:gd name="connsiteX3" fmla="*/ 643665 w 715647"/>
                <a:gd name="connsiteY3" fmla="*/ 135341 h 462836"/>
                <a:gd name="connsiteX4" fmla="*/ 660522 w 715647"/>
                <a:gd name="connsiteY4" fmla="*/ 79111 h 462836"/>
                <a:gd name="connsiteX5" fmla="*/ 659764 w 715647"/>
                <a:gd name="connsiteY5" fmla="*/ 72056 h 462836"/>
                <a:gd name="connsiteX6" fmla="*/ 652746 w 715647"/>
                <a:gd name="connsiteY6" fmla="*/ 71043 h 462836"/>
                <a:gd name="connsiteX7" fmla="*/ 620200 w 715647"/>
                <a:gd name="connsiteY7" fmla="*/ 73014 h 462836"/>
                <a:gd name="connsiteX8" fmla="*/ 622673 w 715647"/>
                <a:gd name="connsiteY8" fmla="*/ 59607 h 462836"/>
                <a:gd name="connsiteX9" fmla="*/ 594380 w 715647"/>
                <a:gd name="connsiteY9" fmla="*/ 5586 h 462836"/>
                <a:gd name="connsiteX10" fmla="*/ 588238 w 715647"/>
                <a:gd name="connsiteY10" fmla="*/ 0 h 462836"/>
                <a:gd name="connsiteX11" fmla="*/ 582096 w 715647"/>
                <a:gd name="connsiteY11" fmla="*/ 5586 h 462836"/>
                <a:gd name="connsiteX12" fmla="*/ 553803 w 715647"/>
                <a:gd name="connsiteY12" fmla="*/ 60264 h 462836"/>
                <a:gd name="connsiteX13" fmla="*/ 555966 w 715647"/>
                <a:gd name="connsiteY13" fmla="*/ 72905 h 462836"/>
                <a:gd name="connsiteX14" fmla="*/ 523018 w 715647"/>
                <a:gd name="connsiteY14" fmla="*/ 70933 h 462836"/>
                <a:gd name="connsiteX15" fmla="*/ 516009 w 715647"/>
                <a:gd name="connsiteY15" fmla="*/ 71955 h 462836"/>
                <a:gd name="connsiteX16" fmla="*/ 515260 w 715647"/>
                <a:gd name="connsiteY16" fmla="*/ 78992 h 462836"/>
                <a:gd name="connsiteX17" fmla="*/ 532099 w 715647"/>
                <a:gd name="connsiteY17" fmla="*/ 135222 h 462836"/>
                <a:gd name="connsiteX18" fmla="*/ 578646 w 715647"/>
                <a:gd name="connsiteY18" fmla="*/ 152107 h 462836"/>
                <a:gd name="connsiteX19" fmla="*/ 578646 w 715647"/>
                <a:gd name="connsiteY19" fmla="*/ 200369 h 462836"/>
                <a:gd name="connsiteX20" fmla="*/ 7402 w 715647"/>
                <a:gd name="connsiteY20" fmla="*/ 457488 h 462836"/>
                <a:gd name="connsiteX21" fmla="*/ 0 w 715647"/>
                <a:gd name="connsiteY21" fmla="*/ 462836 h 462836"/>
                <a:gd name="connsiteX22" fmla="*/ 31816 w 715647"/>
                <a:gd name="connsiteY22" fmla="*/ 462836 h 462836"/>
                <a:gd name="connsiteX23" fmla="*/ 598898 w 715647"/>
                <a:gd name="connsiteY23" fmla="*/ 214397 h 462836"/>
                <a:gd name="connsiteX24" fmla="*/ 617152 w 715647"/>
                <a:gd name="connsiteY24" fmla="*/ 210564 h 462836"/>
                <a:gd name="connsiteX25" fmla="*/ 715648 w 715647"/>
                <a:gd name="connsiteY25" fmla="*/ 193223 h 462836"/>
                <a:gd name="connsiteX26" fmla="*/ 715648 w 715647"/>
                <a:gd name="connsiteY26" fmla="*/ 174787 h 462836"/>
                <a:gd name="connsiteX27" fmla="*/ 613373 w 715647"/>
                <a:gd name="connsiteY27" fmla="*/ 192684 h 462836"/>
                <a:gd name="connsiteX28" fmla="*/ 642579 w 715647"/>
                <a:gd name="connsiteY28" fmla="*/ 88639 h 462836"/>
                <a:gd name="connsiteX29" fmla="*/ 631043 w 715647"/>
                <a:gd name="connsiteY29" fmla="*/ 122180 h 462836"/>
                <a:gd name="connsiteX30" fmla="*/ 600605 w 715647"/>
                <a:gd name="connsiteY30" fmla="*/ 133680 h 462836"/>
                <a:gd name="connsiteX31" fmla="*/ 601025 w 715647"/>
                <a:gd name="connsiteY31" fmla="*/ 110251 h 462836"/>
                <a:gd name="connsiteX32" fmla="*/ 608627 w 715647"/>
                <a:gd name="connsiteY32" fmla="*/ 98898 h 462836"/>
                <a:gd name="connsiteX33" fmla="*/ 641602 w 715647"/>
                <a:gd name="connsiteY33" fmla="*/ 88639 h 462836"/>
                <a:gd name="connsiteX34" fmla="*/ 588275 w 715647"/>
                <a:gd name="connsiteY34" fmla="*/ 25537 h 462836"/>
                <a:gd name="connsiteX35" fmla="*/ 604493 w 715647"/>
                <a:gd name="connsiteY35" fmla="*/ 58913 h 462836"/>
                <a:gd name="connsiteX36" fmla="*/ 590803 w 715647"/>
                <a:gd name="connsiteY36" fmla="*/ 88484 h 462836"/>
                <a:gd name="connsiteX37" fmla="*/ 584907 w 715647"/>
                <a:gd name="connsiteY37" fmla="*/ 87699 h 462836"/>
                <a:gd name="connsiteX38" fmla="*/ 572038 w 715647"/>
                <a:gd name="connsiteY38" fmla="*/ 59598 h 462836"/>
                <a:gd name="connsiteX39" fmla="*/ 588275 w 715647"/>
                <a:gd name="connsiteY39" fmla="*/ 25537 h 462836"/>
                <a:gd name="connsiteX40" fmla="*/ 575899 w 715647"/>
                <a:gd name="connsiteY40" fmla="*/ 133588 h 462836"/>
                <a:gd name="connsiteX41" fmla="*/ 544795 w 715647"/>
                <a:gd name="connsiteY41" fmla="*/ 122061 h 462836"/>
                <a:gd name="connsiteX42" fmla="*/ 533268 w 715647"/>
                <a:gd name="connsiteY42" fmla="*/ 88530 h 462836"/>
                <a:gd name="connsiteX43" fmla="*/ 567100 w 715647"/>
                <a:gd name="connsiteY43" fmla="*/ 98569 h 462836"/>
                <a:gd name="connsiteX44" fmla="*/ 575095 w 715647"/>
                <a:gd name="connsiteY44" fmla="*/ 110726 h 462836"/>
                <a:gd name="connsiteX45" fmla="*/ 575899 w 715647"/>
                <a:gd name="connsiteY45" fmla="*/ 133588 h 46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5647" h="462836">
                  <a:moveTo>
                    <a:pt x="613373" y="192684"/>
                  </a:moveTo>
                  <a:lnTo>
                    <a:pt x="596945" y="196134"/>
                  </a:lnTo>
                  <a:lnTo>
                    <a:pt x="596945" y="152289"/>
                  </a:lnTo>
                  <a:cubicBezTo>
                    <a:pt x="613992" y="152116"/>
                    <a:pt x="630471" y="146138"/>
                    <a:pt x="643665" y="135341"/>
                  </a:cubicBezTo>
                  <a:cubicBezTo>
                    <a:pt x="664145" y="115663"/>
                    <a:pt x="660677" y="80580"/>
                    <a:pt x="660522" y="79111"/>
                  </a:cubicBezTo>
                  <a:lnTo>
                    <a:pt x="659764" y="72056"/>
                  </a:lnTo>
                  <a:lnTo>
                    <a:pt x="652746" y="71043"/>
                  </a:lnTo>
                  <a:cubicBezTo>
                    <a:pt x="641866" y="69771"/>
                    <a:pt x="630847" y="70439"/>
                    <a:pt x="620200" y="73014"/>
                  </a:cubicBezTo>
                  <a:cubicBezTo>
                    <a:pt x="621486" y="68642"/>
                    <a:pt x="622315" y="64149"/>
                    <a:pt x="622673" y="59607"/>
                  </a:cubicBezTo>
                  <a:cubicBezTo>
                    <a:pt x="622673" y="31652"/>
                    <a:pt x="595521" y="6672"/>
                    <a:pt x="594380" y="5586"/>
                  </a:cubicBezTo>
                  <a:lnTo>
                    <a:pt x="588238" y="0"/>
                  </a:lnTo>
                  <a:lnTo>
                    <a:pt x="582096" y="5586"/>
                  </a:lnTo>
                  <a:cubicBezTo>
                    <a:pt x="580937" y="6635"/>
                    <a:pt x="553803" y="31652"/>
                    <a:pt x="553803" y="60264"/>
                  </a:cubicBezTo>
                  <a:cubicBezTo>
                    <a:pt x="554124" y="64536"/>
                    <a:pt x="554848" y="68768"/>
                    <a:pt x="555966" y="72905"/>
                  </a:cubicBezTo>
                  <a:cubicBezTo>
                    <a:pt x="545191" y="70277"/>
                    <a:pt x="534030" y="69609"/>
                    <a:pt x="523018" y="70933"/>
                  </a:cubicBezTo>
                  <a:lnTo>
                    <a:pt x="516009" y="71955"/>
                  </a:lnTo>
                  <a:lnTo>
                    <a:pt x="515260" y="78992"/>
                  </a:lnTo>
                  <a:cubicBezTo>
                    <a:pt x="515105" y="80480"/>
                    <a:pt x="511610" y="115545"/>
                    <a:pt x="532099" y="135222"/>
                  </a:cubicBezTo>
                  <a:cubicBezTo>
                    <a:pt x="545238" y="145988"/>
                    <a:pt x="561660" y="151944"/>
                    <a:pt x="578646" y="152107"/>
                  </a:cubicBezTo>
                  <a:lnTo>
                    <a:pt x="578646" y="200369"/>
                  </a:lnTo>
                  <a:cubicBezTo>
                    <a:pt x="373170" y="247661"/>
                    <a:pt x="179048" y="335036"/>
                    <a:pt x="7402" y="457488"/>
                  </a:cubicBezTo>
                  <a:lnTo>
                    <a:pt x="0" y="462836"/>
                  </a:lnTo>
                  <a:lnTo>
                    <a:pt x="31816" y="462836"/>
                  </a:lnTo>
                  <a:cubicBezTo>
                    <a:pt x="202664" y="343533"/>
                    <a:pt x="395371" y="259109"/>
                    <a:pt x="598898" y="214397"/>
                  </a:cubicBezTo>
                  <a:lnTo>
                    <a:pt x="617152" y="210564"/>
                  </a:lnTo>
                  <a:cubicBezTo>
                    <a:pt x="650921" y="203536"/>
                    <a:pt x="683923" y="197786"/>
                    <a:pt x="715648" y="193223"/>
                  </a:cubicBezTo>
                  <a:lnTo>
                    <a:pt x="715648" y="174787"/>
                  </a:lnTo>
                  <a:cubicBezTo>
                    <a:pt x="682736" y="179432"/>
                    <a:pt x="648475" y="185383"/>
                    <a:pt x="613373" y="192684"/>
                  </a:cubicBezTo>
                  <a:close/>
                  <a:moveTo>
                    <a:pt x="642579" y="88639"/>
                  </a:moveTo>
                  <a:cubicBezTo>
                    <a:pt x="643006" y="100860"/>
                    <a:pt x="638896" y="112807"/>
                    <a:pt x="631043" y="122180"/>
                  </a:cubicBezTo>
                  <a:cubicBezTo>
                    <a:pt x="622333" y="129073"/>
                    <a:pt x="611697" y="133092"/>
                    <a:pt x="600605" y="133680"/>
                  </a:cubicBezTo>
                  <a:cubicBezTo>
                    <a:pt x="599635" y="125890"/>
                    <a:pt x="599777" y="118002"/>
                    <a:pt x="601025" y="110251"/>
                  </a:cubicBezTo>
                  <a:cubicBezTo>
                    <a:pt x="602684" y="105949"/>
                    <a:pt x="605281" y="102070"/>
                    <a:pt x="608627" y="98898"/>
                  </a:cubicBezTo>
                  <a:cubicBezTo>
                    <a:pt x="618004" y="91579"/>
                    <a:pt x="629728" y="87931"/>
                    <a:pt x="641602" y="88639"/>
                  </a:cubicBezTo>
                  <a:close/>
                  <a:moveTo>
                    <a:pt x="588275" y="25537"/>
                  </a:moveTo>
                  <a:cubicBezTo>
                    <a:pt x="597116" y="34638"/>
                    <a:pt x="602802" y="46338"/>
                    <a:pt x="604493" y="58913"/>
                  </a:cubicBezTo>
                  <a:cubicBezTo>
                    <a:pt x="603458" y="70049"/>
                    <a:pt x="598624" y="80490"/>
                    <a:pt x="590803" y="88484"/>
                  </a:cubicBezTo>
                  <a:cubicBezTo>
                    <a:pt x="588804" y="88838"/>
                    <a:pt x="586744" y="88564"/>
                    <a:pt x="584907" y="87699"/>
                  </a:cubicBezTo>
                  <a:cubicBezTo>
                    <a:pt x="577231" y="80287"/>
                    <a:pt x="572635" y="70251"/>
                    <a:pt x="572038" y="59598"/>
                  </a:cubicBezTo>
                  <a:cubicBezTo>
                    <a:pt x="573618" y="46785"/>
                    <a:pt x="579316" y="34832"/>
                    <a:pt x="588275" y="25537"/>
                  </a:cubicBezTo>
                  <a:close/>
                  <a:moveTo>
                    <a:pt x="575899" y="133588"/>
                  </a:moveTo>
                  <a:cubicBezTo>
                    <a:pt x="564581" y="133093"/>
                    <a:pt x="553702" y="129062"/>
                    <a:pt x="544795" y="122061"/>
                  </a:cubicBezTo>
                  <a:cubicBezTo>
                    <a:pt x="536956" y="112684"/>
                    <a:pt x="532851" y="100745"/>
                    <a:pt x="533268" y="88530"/>
                  </a:cubicBezTo>
                  <a:cubicBezTo>
                    <a:pt x="545395" y="87606"/>
                    <a:pt x="557439" y="91180"/>
                    <a:pt x="567100" y="98569"/>
                  </a:cubicBezTo>
                  <a:cubicBezTo>
                    <a:pt x="570496" y="102090"/>
                    <a:pt x="573208" y="106213"/>
                    <a:pt x="575095" y="110726"/>
                  </a:cubicBezTo>
                  <a:cubicBezTo>
                    <a:pt x="577111" y="118184"/>
                    <a:pt x="577385" y="126007"/>
                    <a:pt x="575899" y="133588"/>
                  </a:cubicBezTo>
                  <a:close/>
                </a:path>
              </a:pathLst>
            </a:custGeom>
            <a:solidFill>
              <a:srgbClr val="61BC46"/>
            </a:solidFill>
            <a:ln w="9029" cap="flat">
              <a:noFill/>
              <a:prstDash val="solid"/>
              <a:miter/>
            </a:ln>
          </p:spPr>
          <p:txBody>
            <a:bodyPr rtlCol="0" anchor="ctr"/>
            <a:lstStyle/>
            <a:p>
              <a:endParaRPr lang="en-US"/>
            </a:p>
          </p:txBody>
        </p:sp>
      </p:grpSp>
      <p:grpSp>
        <p:nvGrpSpPr>
          <p:cNvPr id="79" name="Group 78">
            <a:extLst>
              <a:ext uri="{FF2B5EF4-FFF2-40B4-BE49-F238E27FC236}">
                <a16:creationId xmlns:a16="http://schemas.microsoft.com/office/drawing/2014/main" id="{2B724A72-C28D-0028-DF1D-EA2F7C653EC1}"/>
              </a:ext>
            </a:extLst>
          </p:cNvPr>
          <p:cNvGrpSpPr/>
          <p:nvPr/>
        </p:nvGrpSpPr>
        <p:grpSpPr>
          <a:xfrm>
            <a:off x="2075111" y="4106214"/>
            <a:ext cx="758637" cy="689670"/>
            <a:chOff x="1735981" y="4104290"/>
            <a:chExt cx="758637" cy="689670"/>
          </a:xfrm>
        </p:grpSpPr>
        <p:sp>
          <p:nvSpPr>
            <p:cNvPr id="71" name="Freeform: Shape 70">
              <a:extLst>
                <a:ext uri="{FF2B5EF4-FFF2-40B4-BE49-F238E27FC236}">
                  <a16:creationId xmlns:a16="http://schemas.microsoft.com/office/drawing/2014/main" id="{E26E7270-ED41-86CD-E1B6-26E736DF8263}"/>
                </a:ext>
              </a:extLst>
            </p:cNvPr>
            <p:cNvSpPr/>
            <p:nvPr/>
          </p:nvSpPr>
          <p:spPr>
            <a:xfrm>
              <a:off x="1735981" y="4104290"/>
              <a:ext cx="758637" cy="689670"/>
            </a:xfrm>
            <a:custGeom>
              <a:avLst/>
              <a:gdLst>
                <a:gd name="connsiteX0" fmla="*/ 702119 w 758637"/>
                <a:gd name="connsiteY0" fmla="*/ 86209 h 689670"/>
                <a:gd name="connsiteX1" fmla="*/ 120692 w 758637"/>
                <a:gd name="connsiteY1" fmla="*/ 86209 h 689670"/>
                <a:gd name="connsiteX2" fmla="*/ 120692 w 758637"/>
                <a:gd name="connsiteY2" fmla="*/ 0 h 689670"/>
                <a:gd name="connsiteX3" fmla="*/ 51725 w 758637"/>
                <a:gd name="connsiteY3" fmla="*/ 0 h 689670"/>
                <a:gd name="connsiteX4" fmla="*/ 0 w 758637"/>
                <a:gd name="connsiteY4" fmla="*/ 51725 h 689670"/>
                <a:gd name="connsiteX5" fmla="*/ 0 w 758637"/>
                <a:gd name="connsiteY5" fmla="*/ 551737 h 689670"/>
                <a:gd name="connsiteX6" fmla="*/ 51725 w 758637"/>
                <a:gd name="connsiteY6" fmla="*/ 603462 h 689670"/>
                <a:gd name="connsiteX7" fmla="*/ 637946 w 758637"/>
                <a:gd name="connsiteY7" fmla="*/ 603462 h 689670"/>
                <a:gd name="connsiteX8" fmla="*/ 637946 w 758637"/>
                <a:gd name="connsiteY8" fmla="*/ 689671 h 689670"/>
                <a:gd name="connsiteX9" fmla="*/ 706913 w 758637"/>
                <a:gd name="connsiteY9" fmla="*/ 689671 h 689670"/>
                <a:gd name="connsiteX10" fmla="*/ 758638 w 758637"/>
                <a:gd name="connsiteY10" fmla="*/ 637946 h 689670"/>
                <a:gd name="connsiteX11" fmla="*/ 758638 w 758637"/>
                <a:gd name="connsiteY11" fmla="*/ 137934 h 689670"/>
                <a:gd name="connsiteX12" fmla="*/ 702119 w 758637"/>
                <a:gd name="connsiteY12" fmla="*/ 86209 h 689670"/>
                <a:gd name="connsiteX13" fmla="*/ 17242 w 758637"/>
                <a:gd name="connsiteY13" fmla="*/ 51725 h 689670"/>
                <a:gd name="connsiteX14" fmla="*/ 51725 w 758637"/>
                <a:gd name="connsiteY14" fmla="*/ 17242 h 689670"/>
                <a:gd name="connsiteX15" fmla="*/ 103451 w 758637"/>
                <a:gd name="connsiteY15" fmla="*/ 17242 h 689670"/>
                <a:gd name="connsiteX16" fmla="*/ 103451 w 758637"/>
                <a:gd name="connsiteY16" fmla="*/ 500011 h 689670"/>
                <a:gd name="connsiteX17" fmla="*/ 51725 w 758637"/>
                <a:gd name="connsiteY17" fmla="*/ 500011 h 689670"/>
                <a:gd name="connsiteX18" fmla="*/ 17242 w 758637"/>
                <a:gd name="connsiteY18" fmla="*/ 513219 h 689670"/>
                <a:gd name="connsiteX19" fmla="*/ 17242 w 758637"/>
                <a:gd name="connsiteY19" fmla="*/ 551737 h 689670"/>
                <a:gd name="connsiteX20" fmla="*/ 51725 w 758637"/>
                <a:gd name="connsiteY20" fmla="*/ 517253 h 689670"/>
                <a:gd name="connsiteX21" fmla="*/ 120692 w 758637"/>
                <a:gd name="connsiteY21" fmla="*/ 517253 h 689670"/>
                <a:gd name="connsiteX22" fmla="*/ 120692 w 758637"/>
                <a:gd name="connsiteY22" fmla="*/ 103451 h 689670"/>
                <a:gd name="connsiteX23" fmla="*/ 702119 w 758637"/>
                <a:gd name="connsiteY23" fmla="*/ 103451 h 689670"/>
                <a:gd name="connsiteX24" fmla="*/ 741396 w 758637"/>
                <a:gd name="connsiteY24" fmla="*/ 137934 h 689670"/>
                <a:gd name="connsiteX25" fmla="*/ 741396 w 758637"/>
                <a:gd name="connsiteY25" fmla="*/ 586220 h 689670"/>
                <a:gd name="connsiteX26" fmla="*/ 51725 w 758637"/>
                <a:gd name="connsiteY26" fmla="*/ 586220 h 689670"/>
                <a:gd name="connsiteX27" fmla="*/ 17242 w 758637"/>
                <a:gd name="connsiteY27" fmla="*/ 551737 h 689670"/>
                <a:gd name="connsiteX28" fmla="*/ 741396 w 758637"/>
                <a:gd name="connsiteY28" fmla="*/ 637946 h 689670"/>
                <a:gd name="connsiteX29" fmla="*/ 706913 w 758637"/>
                <a:gd name="connsiteY29" fmla="*/ 672429 h 689670"/>
                <a:gd name="connsiteX30" fmla="*/ 655187 w 758637"/>
                <a:gd name="connsiteY30" fmla="*/ 672429 h 689670"/>
                <a:gd name="connsiteX31" fmla="*/ 655187 w 758637"/>
                <a:gd name="connsiteY31" fmla="*/ 603462 h 689670"/>
                <a:gd name="connsiteX32" fmla="*/ 741396 w 758637"/>
                <a:gd name="connsiteY32" fmla="*/ 603462 h 6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8637" h="689670">
                  <a:moveTo>
                    <a:pt x="702119" y="86209"/>
                  </a:moveTo>
                  <a:lnTo>
                    <a:pt x="120692" y="86209"/>
                  </a:lnTo>
                  <a:lnTo>
                    <a:pt x="120692" y="0"/>
                  </a:lnTo>
                  <a:lnTo>
                    <a:pt x="51725" y="0"/>
                  </a:lnTo>
                  <a:cubicBezTo>
                    <a:pt x="23170" y="29"/>
                    <a:pt x="29" y="23170"/>
                    <a:pt x="0" y="51725"/>
                  </a:cubicBezTo>
                  <a:lnTo>
                    <a:pt x="0" y="551737"/>
                  </a:lnTo>
                  <a:cubicBezTo>
                    <a:pt x="29" y="580292"/>
                    <a:pt x="23170" y="603434"/>
                    <a:pt x="51725" y="603462"/>
                  </a:cubicBezTo>
                  <a:lnTo>
                    <a:pt x="637946" y="603462"/>
                  </a:lnTo>
                  <a:lnTo>
                    <a:pt x="637946" y="689671"/>
                  </a:lnTo>
                  <a:lnTo>
                    <a:pt x="706913" y="689671"/>
                  </a:lnTo>
                  <a:cubicBezTo>
                    <a:pt x="735466" y="689637"/>
                    <a:pt x="758604" y="666499"/>
                    <a:pt x="758638" y="637946"/>
                  </a:cubicBezTo>
                  <a:lnTo>
                    <a:pt x="758638" y="137934"/>
                  </a:lnTo>
                  <a:cubicBezTo>
                    <a:pt x="757240" y="108078"/>
                    <a:pt x="731982" y="84961"/>
                    <a:pt x="702119" y="86209"/>
                  </a:cubicBezTo>
                  <a:close/>
                  <a:moveTo>
                    <a:pt x="17242" y="51725"/>
                  </a:moveTo>
                  <a:cubicBezTo>
                    <a:pt x="17242" y="32681"/>
                    <a:pt x="32681" y="17242"/>
                    <a:pt x="51725" y="17242"/>
                  </a:cubicBezTo>
                  <a:lnTo>
                    <a:pt x="103451" y="17242"/>
                  </a:lnTo>
                  <a:lnTo>
                    <a:pt x="103451" y="500011"/>
                  </a:lnTo>
                  <a:lnTo>
                    <a:pt x="51725" y="500011"/>
                  </a:lnTo>
                  <a:cubicBezTo>
                    <a:pt x="38993" y="500000"/>
                    <a:pt x="26709" y="504705"/>
                    <a:pt x="17242" y="513219"/>
                  </a:cubicBezTo>
                  <a:close/>
                  <a:moveTo>
                    <a:pt x="17242" y="551737"/>
                  </a:moveTo>
                  <a:cubicBezTo>
                    <a:pt x="17242" y="532692"/>
                    <a:pt x="32681" y="517253"/>
                    <a:pt x="51725" y="517253"/>
                  </a:cubicBezTo>
                  <a:lnTo>
                    <a:pt x="120692" y="517253"/>
                  </a:lnTo>
                  <a:lnTo>
                    <a:pt x="120692" y="103451"/>
                  </a:lnTo>
                  <a:lnTo>
                    <a:pt x="702119" y="103451"/>
                  </a:lnTo>
                  <a:cubicBezTo>
                    <a:pt x="722452" y="102233"/>
                    <a:pt x="739972" y="117616"/>
                    <a:pt x="741396" y="137934"/>
                  </a:cubicBezTo>
                  <a:lnTo>
                    <a:pt x="741396" y="586220"/>
                  </a:lnTo>
                  <a:lnTo>
                    <a:pt x="51725" y="586220"/>
                  </a:lnTo>
                  <a:cubicBezTo>
                    <a:pt x="32681" y="586220"/>
                    <a:pt x="17242" y="570781"/>
                    <a:pt x="17242" y="551737"/>
                  </a:cubicBezTo>
                  <a:close/>
                  <a:moveTo>
                    <a:pt x="741396" y="637946"/>
                  </a:moveTo>
                  <a:cubicBezTo>
                    <a:pt x="741396" y="656990"/>
                    <a:pt x="725957" y="672429"/>
                    <a:pt x="706913" y="672429"/>
                  </a:cubicBezTo>
                  <a:lnTo>
                    <a:pt x="655187" y="672429"/>
                  </a:lnTo>
                  <a:lnTo>
                    <a:pt x="655187" y="603462"/>
                  </a:lnTo>
                  <a:lnTo>
                    <a:pt x="741396" y="603462"/>
                  </a:lnTo>
                  <a:close/>
                </a:path>
              </a:pathLst>
            </a:custGeom>
            <a:solidFill>
              <a:srgbClr val="61BC46"/>
            </a:solidFill>
            <a:ln w="853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7FFA9B3-002D-BED8-E434-B3BD09305F3C}"/>
                </a:ext>
              </a:extLst>
            </p:cNvPr>
            <p:cNvSpPr/>
            <p:nvPr/>
          </p:nvSpPr>
          <p:spPr>
            <a:xfrm>
              <a:off x="1926322" y="4276707"/>
              <a:ext cx="482769" cy="344835"/>
            </a:xfrm>
            <a:custGeom>
              <a:avLst/>
              <a:gdLst>
                <a:gd name="connsiteX0" fmla="*/ 0 w 482769"/>
                <a:gd name="connsiteY0" fmla="*/ 344835 h 344835"/>
                <a:gd name="connsiteX1" fmla="*/ 482770 w 482769"/>
                <a:gd name="connsiteY1" fmla="*/ 344835 h 344835"/>
                <a:gd name="connsiteX2" fmla="*/ 482770 w 482769"/>
                <a:gd name="connsiteY2" fmla="*/ 0 h 344835"/>
                <a:gd name="connsiteX3" fmla="*/ 0 w 482769"/>
                <a:gd name="connsiteY3" fmla="*/ 0 h 344835"/>
                <a:gd name="connsiteX4" fmla="*/ 107080 w 482769"/>
                <a:gd name="connsiteY4" fmla="*/ 17242 h 344835"/>
                <a:gd name="connsiteX5" fmla="*/ 147081 w 482769"/>
                <a:gd name="connsiteY5" fmla="*/ 17242 h 344835"/>
                <a:gd name="connsiteX6" fmla="*/ 109382 w 482769"/>
                <a:gd name="connsiteY6" fmla="*/ 65864 h 344835"/>
                <a:gd name="connsiteX7" fmla="*/ 17242 w 482769"/>
                <a:gd name="connsiteY7" fmla="*/ 99140 h 344835"/>
                <a:gd name="connsiteX8" fmla="*/ 17242 w 482769"/>
                <a:gd name="connsiteY8" fmla="*/ 59613 h 344835"/>
                <a:gd name="connsiteX9" fmla="*/ 28501 w 482769"/>
                <a:gd name="connsiteY9" fmla="*/ 60691 h 344835"/>
                <a:gd name="connsiteX10" fmla="*/ 79778 w 482769"/>
                <a:gd name="connsiteY10" fmla="*/ 43863 h 344835"/>
                <a:gd name="connsiteX11" fmla="*/ 107080 w 482769"/>
                <a:gd name="connsiteY11" fmla="*/ 17242 h 344835"/>
                <a:gd name="connsiteX12" fmla="*/ 17242 w 482769"/>
                <a:gd name="connsiteY12" fmla="*/ 117477 h 344835"/>
                <a:gd name="connsiteX13" fmla="*/ 115235 w 482769"/>
                <a:gd name="connsiteY13" fmla="*/ 82079 h 344835"/>
                <a:gd name="connsiteX14" fmla="*/ 164538 w 482769"/>
                <a:gd name="connsiteY14" fmla="*/ 20492 h 344835"/>
                <a:gd name="connsiteX15" fmla="*/ 166012 w 482769"/>
                <a:gd name="connsiteY15" fmla="*/ 17242 h 344835"/>
                <a:gd name="connsiteX16" fmla="*/ 208470 w 482769"/>
                <a:gd name="connsiteY16" fmla="*/ 17242 h 344835"/>
                <a:gd name="connsiteX17" fmla="*/ 201737 w 482769"/>
                <a:gd name="connsiteY17" fmla="*/ 33121 h 344835"/>
                <a:gd name="connsiteX18" fmla="*/ 146943 w 482769"/>
                <a:gd name="connsiteY18" fmla="*/ 111321 h 344835"/>
                <a:gd name="connsiteX19" fmla="*/ 17242 w 482769"/>
                <a:gd name="connsiteY19" fmla="*/ 171426 h 344835"/>
                <a:gd name="connsiteX20" fmla="*/ 17242 w 482769"/>
                <a:gd name="connsiteY20" fmla="*/ 190918 h 344835"/>
                <a:gd name="connsiteX21" fmla="*/ 153219 w 482769"/>
                <a:gd name="connsiteY21" fmla="*/ 127374 h 344835"/>
                <a:gd name="connsiteX22" fmla="*/ 217660 w 482769"/>
                <a:gd name="connsiteY22" fmla="*/ 39734 h 344835"/>
                <a:gd name="connsiteX23" fmla="*/ 227143 w 482769"/>
                <a:gd name="connsiteY23" fmla="*/ 17578 h 344835"/>
                <a:gd name="connsiteX24" fmla="*/ 226428 w 482769"/>
                <a:gd name="connsiteY24" fmla="*/ 17242 h 344835"/>
                <a:gd name="connsiteX25" fmla="*/ 327775 w 482769"/>
                <a:gd name="connsiteY25" fmla="*/ 17242 h 344835"/>
                <a:gd name="connsiteX26" fmla="*/ 327775 w 482769"/>
                <a:gd name="connsiteY26" fmla="*/ 17406 h 344835"/>
                <a:gd name="connsiteX27" fmla="*/ 255989 w 482769"/>
                <a:gd name="connsiteY27" fmla="*/ 56769 h 344835"/>
                <a:gd name="connsiteX28" fmla="*/ 156909 w 482769"/>
                <a:gd name="connsiteY28" fmla="*/ 159754 h 344835"/>
                <a:gd name="connsiteX29" fmla="*/ 118227 w 482769"/>
                <a:gd name="connsiteY29" fmla="*/ 186263 h 344835"/>
                <a:gd name="connsiteX30" fmla="*/ 86717 w 482769"/>
                <a:gd name="connsiteY30" fmla="*/ 207944 h 344835"/>
                <a:gd name="connsiteX31" fmla="*/ 22207 w 482769"/>
                <a:gd name="connsiteY31" fmla="*/ 327594 h 344835"/>
                <a:gd name="connsiteX32" fmla="*/ 17242 w 482769"/>
                <a:gd name="connsiteY32" fmla="*/ 327594 h 344835"/>
                <a:gd name="connsiteX33" fmla="*/ 465528 w 482769"/>
                <a:gd name="connsiteY33" fmla="*/ 255704 h 344835"/>
                <a:gd name="connsiteX34" fmla="*/ 375509 w 482769"/>
                <a:gd name="connsiteY34" fmla="*/ 327542 h 344835"/>
                <a:gd name="connsiteX35" fmla="*/ 375509 w 482769"/>
                <a:gd name="connsiteY35" fmla="*/ 327594 h 344835"/>
                <a:gd name="connsiteX36" fmla="*/ 287765 w 482769"/>
                <a:gd name="connsiteY36" fmla="*/ 327594 h 344835"/>
                <a:gd name="connsiteX37" fmla="*/ 225936 w 482769"/>
                <a:gd name="connsiteY37" fmla="*/ 273636 h 344835"/>
                <a:gd name="connsiteX38" fmla="*/ 233023 w 482769"/>
                <a:gd name="connsiteY38" fmla="*/ 217815 h 344835"/>
                <a:gd name="connsiteX39" fmla="*/ 320956 w 482769"/>
                <a:gd name="connsiteY39" fmla="*/ 155141 h 344835"/>
                <a:gd name="connsiteX40" fmla="*/ 465519 w 482769"/>
                <a:gd name="connsiteY40" fmla="*/ 197289 h 344835"/>
                <a:gd name="connsiteX41" fmla="*/ 316516 w 482769"/>
                <a:gd name="connsiteY41" fmla="*/ 138460 h 344835"/>
                <a:gd name="connsiteX42" fmla="*/ 217919 w 482769"/>
                <a:gd name="connsiteY42" fmla="*/ 209470 h 344835"/>
                <a:gd name="connsiteX43" fmla="*/ 209479 w 482769"/>
                <a:gd name="connsiteY43" fmla="*/ 278756 h 344835"/>
                <a:gd name="connsiteX44" fmla="*/ 246980 w 482769"/>
                <a:gd name="connsiteY44" fmla="*/ 327594 h 344835"/>
                <a:gd name="connsiteX45" fmla="*/ 158805 w 482769"/>
                <a:gd name="connsiteY45" fmla="*/ 327594 h 344835"/>
                <a:gd name="connsiteX46" fmla="*/ 139201 w 482769"/>
                <a:gd name="connsiteY46" fmla="*/ 264946 h 344835"/>
                <a:gd name="connsiteX47" fmla="*/ 175504 w 482769"/>
                <a:gd name="connsiteY47" fmla="*/ 214574 h 344835"/>
                <a:gd name="connsiteX48" fmla="*/ 216100 w 482769"/>
                <a:gd name="connsiteY48" fmla="*/ 179573 h 344835"/>
                <a:gd name="connsiteX49" fmla="*/ 280360 w 482769"/>
                <a:gd name="connsiteY49" fmla="*/ 126072 h 344835"/>
                <a:gd name="connsiteX50" fmla="*/ 465502 w 482769"/>
                <a:gd name="connsiteY50" fmla="*/ 94700 h 344835"/>
                <a:gd name="connsiteX51" fmla="*/ 465502 w 482769"/>
                <a:gd name="connsiteY51" fmla="*/ 168969 h 344835"/>
                <a:gd name="connsiteX52" fmla="*/ 316516 w 482769"/>
                <a:gd name="connsiteY52" fmla="*/ 138477 h 344835"/>
                <a:gd name="connsiteX53" fmla="*/ 270877 w 482769"/>
                <a:gd name="connsiteY53" fmla="*/ 111684 h 344835"/>
                <a:gd name="connsiteX54" fmla="*/ 204349 w 482769"/>
                <a:gd name="connsiteY54" fmla="*/ 166935 h 344835"/>
                <a:gd name="connsiteX55" fmla="*/ 165555 w 482769"/>
                <a:gd name="connsiteY55" fmla="*/ 200556 h 344835"/>
                <a:gd name="connsiteX56" fmla="*/ 122451 w 482769"/>
                <a:gd name="connsiteY56" fmla="*/ 260963 h 344835"/>
                <a:gd name="connsiteX57" fmla="*/ 136477 w 482769"/>
                <a:gd name="connsiteY57" fmla="*/ 327594 h 344835"/>
                <a:gd name="connsiteX58" fmla="*/ 39656 w 482769"/>
                <a:gd name="connsiteY58" fmla="*/ 327594 h 344835"/>
                <a:gd name="connsiteX59" fmla="*/ 97140 w 482769"/>
                <a:gd name="connsiteY59" fmla="*/ 221652 h 344835"/>
                <a:gd name="connsiteX60" fmla="*/ 127460 w 482769"/>
                <a:gd name="connsiteY60" fmla="*/ 200806 h 344835"/>
                <a:gd name="connsiteX61" fmla="*/ 167168 w 482769"/>
                <a:gd name="connsiteY61" fmla="*/ 173582 h 344835"/>
                <a:gd name="connsiteX62" fmla="*/ 271222 w 482769"/>
                <a:gd name="connsiteY62" fmla="*/ 64786 h 344835"/>
                <a:gd name="connsiteX63" fmla="*/ 465528 w 482769"/>
                <a:gd name="connsiteY63" fmla="*/ 21268 h 344835"/>
                <a:gd name="connsiteX64" fmla="*/ 465528 w 482769"/>
                <a:gd name="connsiteY64" fmla="*/ 77398 h 344835"/>
                <a:gd name="connsiteX65" fmla="*/ 270877 w 482769"/>
                <a:gd name="connsiteY65" fmla="*/ 111684 h 344835"/>
                <a:gd name="connsiteX66" fmla="*/ 420941 w 482769"/>
                <a:gd name="connsiteY66" fmla="*/ 327594 h 344835"/>
                <a:gd name="connsiteX67" fmla="*/ 465528 w 482769"/>
                <a:gd name="connsiteY67" fmla="*/ 289662 h 344835"/>
                <a:gd name="connsiteX68" fmla="*/ 465528 w 482769"/>
                <a:gd name="connsiteY68" fmla="*/ 327594 h 344835"/>
                <a:gd name="connsiteX69" fmla="*/ 85295 w 482769"/>
                <a:gd name="connsiteY69" fmla="*/ 17242 h 344835"/>
                <a:gd name="connsiteX70" fmla="*/ 70708 w 482769"/>
                <a:gd name="connsiteY70" fmla="*/ 29208 h 344835"/>
                <a:gd name="connsiteX71" fmla="*/ 17259 w 482769"/>
                <a:gd name="connsiteY71" fmla="*/ 41898 h 344835"/>
                <a:gd name="connsiteX72" fmla="*/ 17259 w 482769"/>
                <a:gd name="connsiteY72" fmla="*/ 17242 h 34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2769" h="344835">
                  <a:moveTo>
                    <a:pt x="0" y="344835"/>
                  </a:moveTo>
                  <a:lnTo>
                    <a:pt x="482770" y="344835"/>
                  </a:lnTo>
                  <a:lnTo>
                    <a:pt x="482770" y="0"/>
                  </a:lnTo>
                  <a:lnTo>
                    <a:pt x="0" y="0"/>
                  </a:lnTo>
                  <a:close/>
                  <a:moveTo>
                    <a:pt x="107080" y="17242"/>
                  </a:moveTo>
                  <a:lnTo>
                    <a:pt x="147081" y="17242"/>
                  </a:lnTo>
                  <a:cubicBezTo>
                    <a:pt x="137520" y="38415"/>
                    <a:pt x="127253" y="59407"/>
                    <a:pt x="109382" y="65864"/>
                  </a:cubicBezTo>
                  <a:lnTo>
                    <a:pt x="17242" y="99140"/>
                  </a:lnTo>
                  <a:lnTo>
                    <a:pt x="17242" y="59613"/>
                  </a:lnTo>
                  <a:cubicBezTo>
                    <a:pt x="20950" y="60340"/>
                    <a:pt x="24721" y="60701"/>
                    <a:pt x="28501" y="60691"/>
                  </a:cubicBezTo>
                  <a:cubicBezTo>
                    <a:pt x="46833" y="60000"/>
                    <a:pt x="64601" y="54168"/>
                    <a:pt x="79778" y="43863"/>
                  </a:cubicBezTo>
                  <a:cubicBezTo>
                    <a:pt x="90762" y="37153"/>
                    <a:pt x="100095" y="28054"/>
                    <a:pt x="107080" y="17242"/>
                  </a:cubicBezTo>
                  <a:close/>
                  <a:moveTo>
                    <a:pt x="17242" y="117477"/>
                  </a:moveTo>
                  <a:lnTo>
                    <a:pt x="115235" y="82079"/>
                  </a:lnTo>
                  <a:cubicBezTo>
                    <a:pt x="141046" y="72752"/>
                    <a:pt x="153529" y="45010"/>
                    <a:pt x="164538" y="20492"/>
                  </a:cubicBezTo>
                  <a:cubicBezTo>
                    <a:pt x="165030" y="19397"/>
                    <a:pt x="165521" y="18328"/>
                    <a:pt x="166012" y="17242"/>
                  </a:cubicBezTo>
                  <a:lnTo>
                    <a:pt x="208470" y="17242"/>
                  </a:lnTo>
                  <a:cubicBezTo>
                    <a:pt x="206237" y="22414"/>
                    <a:pt x="204005" y="27673"/>
                    <a:pt x="201737" y="33121"/>
                  </a:cubicBezTo>
                  <a:cubicBezTo>
                    <a:pt x="188547" y="64889"/>
                    <a:pt x="173599" y="100899"/>
                    <a:pt x="146943" y="111321"/>
                  </a:cubicBezTo>
                  <a:cubicBezTo>
                    <a:pt x="102726" y="129162"/>
                    <a:pt x="59438" y="149223"/>
                    <a:pt x="17242" y="171426"/>
                  </a:cubicBezTo>
                  <a:close/>
                  <a:moveTo>
                    <a:pt x="17242" y="190918"/>
                  </a:moveTo>
                  <a:cubicBezTo>
                    <a:pt x="61421" y="167366"/>
                    <a:pt x="106810" y="146155"/>
                    <a:pt x="153219" y="127374"/>
                  </a:cubicBezTo>
                  <a:cubicBezTo>
                    <a:pt x="186703" y="114278"/>
                    <a:pt x="203151" y="74674"/>
                    <a:pt x="217660" y="39734"/>
                  </a:cubicBezTo>
                  <a:cubicBezTo>
                    <a:pt x="220850" y="32052"/>
                    <a:pt x="223962" y="24552"/>
                    <a:pt x="227143" y="17578"/>
                  </a:cubicBezTo>
                  <a:lnTo>
                    <a:pt x="226428" y="17242"/>
                  </a:lnTo>
                  <a:lnTo>
                    <a:pt x="327775" y="17242"/>
                  </a:lnTo>
                  <a:cubicBezTo>
                    <a:pt x="328163" y="17242"/>
                    <a:pt x="328171" y="17319"/>
                    <a:pt x="327775" y="17406"/>
                  </a:cubicBezTo>
                  <a:cubicBezTo>
                    <a:pt x="294739" y="25164"/>
                    <a:pt x="266135" y="37423"/>
                    <a:pt x="255989" y="56769"/>
                  </a:cubicBezTo>
                  <a:cubicBezTo>
                    <a:pt x="240393" y="86450"/>
                    <a:pt x="192418" y="133339"/>
                    <a:pt x="156909" y="159754"/>
                  </a:cubicBezTo>
                  <a:cubicBezTo>
                    <a:pt x="139339" y="172814"/>
                    <a:pt x="128606" y="179651"/>
                    <a:pt x="118227" y="186263"/>
                  </a:cubicBezTo>
                  <a:cubicBezTo>
                    <a:pt x="108649" y="192358"/>
                    <a:pt x="99597" y="198125"/>
                    <a:pt x="86717" y="207944"/>
                  </a:cubicBezTo>
                  <a:cubicBezTo>
                    <a:pt x="51140" y="238463"/>
                    <a:pt x="28153" y="281099"/>
                    <a:pt x="22207" y="327594"/>
                  </a:cubicBezTo>
                  <a:lnTo>
                    <a:pt x="17242" y="327594"/>
                  </a:lnTo>
                  <a:close/>
                  <a:moveTo>
                    <a:pt x="465528" y="255704"/>
                  </a:moveTo>
                  <a:cubicBezTo>
                    <a:pt x="451571" y="289326"/>
                    <a:pt x="418113" y="316171"/>
                    <a:pt x="375509" y="327542"/>
                  </a:cubicBezTo>
                  <a:lnTo>
                    <a:pt x="375509" y="327594"/>
                  </a:lnTo>
                  <a:lnTo>
                    <a:pt x="287765" y="327594"/>
                  </a:lnTo>
                  <a:cubicBezTo>
                    <a:pt x="259393" y="321149"/>
                    <a:pt x="236161" y="300874"/>
                    <a:pt x="225936" y="273636"/>
                  </a:cubicBezTo>
                  <a:cubicBezTo>
                    <a:pt x="220433" y="254853"/>
                    <a:pt x="223001" y="234627"/>
                    <a:pt x="233023" y="217815"/>
                  </a:cubicBezTo>
                  <a:cubicBezTo>
                    <a:pt x="248876" y="189039"/>
                    <a:pt x="281756" y="165607"/>
                    <a:pt x="320956" y="155141"/>
                  </a:cubicBezTo>
                  <a:cubicBezTo>
                    <a:pt x="381776" y="138882"/>
                    <a:pt x="443743" y="157021"/>
                    <a:pt x="465519" y="197289"/>
                  </a:cubicBezTo>
                  <a:close/>
                  <a:moveTo>
                    <a:pt x="316516" y="138460"/>
                  </a:moveTo>
                  <a:cubicBezTo>
                    <a:pt x="272204" y="150297"/>
                    <a:pt x="236264" y="176176"/>
                    <a:pt x="217919" y="209470"/>
                  </a:cubicBezTo>
                  <a:cubicBezTo>
                    <a:pt x="205585" y="230385"/>
                    <a:pt x="202526" y="255493"/>
                    <a:pt x="209479" y="278756"/>
                  </a:cubicBezTo>
                  <a:cubicBezTo>
                    <a:pt x="216239" y="298733"/>
                    <a:pt x="229426" y="315906"/>
                    <a:pt x="246980" y="327594"/>
                  </a:cubicBezTo>
                  <a:lnTo>
                    <a:pt x="158805" y="327594"/>
                  </a:lnTo>
                  <a:cubicBezTo>
                    <a:pt x="141974" y="311446"/>
                    <a:pt x="134577" y="287807"/>
                    <a:pt x="139201" y="264946"/>
                  </a:cubicBezTo>
                  <a:cubicBezTo>
                    <a:pt x="144262" y="243868"/>
                    <a:pt x="148960" y="233402"/>
                    <a:pt x="175504" y="214574"/>
                  </a:cubicBezTo>
                  <a:cubicBezTo>
                    <a:pt x="189726" y="203731"/>
                    <a:pt x="203282" y="192043"/>
                    <a:pt x="216100" y="179573"/>
                  </a:cubicBezTo>
                  <a:cubicBezTo>
                    <a:pt x="236052" y="160047"/>
                    <a:pt x="257541" y="142155"/>
                    <a:pt x="280360" y="126072"/>
                  </a:cubicBezTo>
                  <a:cubicBezTo>
                    <a:pt x="340111" y="86631"/>
                    <a:pt x="452734" y="93744"/>
                    <a:pt x="465502" y="94700"/>
                  </a:cubicBezTo>
                  <a:lnTo>
                    <a:pt x="465502" y="168969"/>
                  </a:lnTo>
                  <a:cubicBezTo>
                    <a:pt x="433139" y="136210"/>
                    <a:pt x="374146" y="123080"/>
                    <a:pt x="316516" y="138477"/>
                  </a:cubicBezTo>
                  <a:close/>
                  <a:moveTo>
                    <a:pt x="270877" y="111684"/>
                  </a:moveTo>
                  <a:cubicBezTo>
                    <a:pt x="247245" y="128274"/>
                    <a:pt x="224997" y="146751"/>
                    <a:pt x="204349" y="166935"/>
                  </a:cubicBezTo>
                  <a:cubicBezTo>
                    <a:pt x="192091" y="178895"/>
                    <a:pt x="179137" y="190122"/>
                    <a:pt x="165555" y="200556"/>
                  </a:cubicBezTo>
                  <a:cubicBezTo>
                    <a:pt x="135882" y="221608"/>
                    <a:pt x="128555" y="235600"/>
                    <a:pt x="122451" y="260963"/>
                  </a:cubicBezTo>
                  <a:cubicBezTo>
                    <a:pt x="117124" y="284156"/>
                    <a:pt x="122253" y="308517"/>
                    <a:pt x="136477" y="327594"/>
                  </a:cubicBezTo>
                  <a:lnTo>
                    <a:pt x="39656" y="327594"/>
                  </a:lnTo>
                  <a:cubicBezTo>
                    <a:pt x="45562" y="286551"/>
                    <a:pt x="65951" y="248975"/>
                    <a:pt x="97140" y="221652"/>
                  </a:cubicBezTo>
                  <a:cubicBezTo>
                    <a:pt x="109442" y="212281"/>
                    <a:pt x="117830" y="206996"/>
                    <a:pt x="127460" y="200806"/>
                  </a:cubicBezTo>
                  <a:cubicBezTo>
                    <a:pt x="137607" y="194341"/>
                    <a:pt x="149107" y="187013"/>
                    <a:pt x="167168" y="173582"/>
                  </a:cubicBezTo>
                  <a:cubicBezTo>
                    <a:pt x="199142" y="149805"/>
                    <a:pt x="252557" y="100304"/>
                    <a:pt x="271222" y="64786"/>
                  </a:cubicBezTo>
                  <a:cubicBezTo>
                    <a:pt x="290429" y="28190"/>
                    <a:pt x="417130" y="21061"/>
                    <a:pt x="465528" y="21268"/>
                  </a:cubicBezTo>
                  <a:lnTo>
                    <a:pt x="465528" y="77398"/>
                  </a:lnTo>
                  <a:cubicBezTo>
                    <a:pt x="446174" y="75976"/>
                    <a:pt x="334309" y="69829"/>
                    <a:pt x="270877" y="111684"/>
                  </a:cubicBezTo>
                  <a:close/>
                  <a:moveTo>
                    <a:pt x="420941" y="327594"/>
                  </a:moveTo>
                  <a:cubicBezTo>
                    <a:pt x="438188" y="318056"/>
                    <a:pt x="453349" y="305158"/>
                    <a:pt x="465528" y="289662"/>
                  </a:cubicBezTo>
                  <a:lnTo>
                    <a:pt x="465528" y="327594"/>
                  </a:lnTo>
                  <a:close/>
                  <a:moveTo>
                    <a:pt x="85295" y="17242"/>
                  </a:moveTo>
                  <a:cubicBezTo>
                    <a:pt x="80998" y="21874"/>
                    <a:pt x="76091" y="25900"/>
                    <a:pt x="70708" y="29208"/>
                  </a:cubicBezTo>
                  <a:cubicBezTo>
                    <a:pt x="40535" y="47872"/>
                    <a:pt x="22182" y="43648"/>
                    <a:pt x="17259" y="41898"/>
                  </a:cubicBezTo>
                  <a:lnTo>
                    <a:pt x="17259" y="17242"/>
                  </a:lnTo>
                  <a:close/>
                </a:path>
              </a:pathLst>
            </a:custGeom>
            <a:solidFill>
              <a:srgbClr val="61BC46"/>
            </a:solidFill>
            <a:ln w="853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B983EC5-6C8E-FCEF-8428-8F90903711FD}"/>
                </a:ext>
              </a:extLst>
            </p:cNvPr>
            <p:cNvSpPr/>
            <p:nvPr/>
          </p:nvSpPr>
          <p:spPr>
            <a:xfrm>
              <a:off x="2190376" y="4455099"/>
              <a:ext cx="165880" cy="129279"/>
            </a:xfrm>
            <a:custGeom>
              <a:avLst/>
              <a:gdLst>
                <a:gd name="connsiteX0" fmla="*/ 64306 w 165880"/>
                <a:gd name="connsiteY0" fmla="*/ 3707 h 129279"/>
                <a:gd name="connsiteX1" fmla="*/ 7210 w 165880"/>
                <a:gd name="connsiteY1" fmla="*/ 44993 h 129279"/>
                <a:gd name="connsiteX2" fmla="*/ 2219 w 165880"/>
                <a:gd name="connsiteY2" fmla="*/ 86571 h 129279"/>
                <a:gd name="connsiteX3" fmla="*/ 73617 w 165880"/>
                <a:gd name="connsiteY3" fmla="*/ 129279 h 129279"/>
                <a:gd name="connsiteX4" fmla="*/ 101575 w 165880"/>
                <a:gd name="connsiteY4" fmla="*/ 125572 h 129279"/>
                <a:gd name="connsiteX5" fmla="*/ 158662 w 165880"/>
                <a:gd name="connsiteY5" fmla="*/ 84287 h 129279"/>
                <a:gd name="connsiteX6" fmla="*/ 163662 w 165880"/>
                <a:gd name="connsiteY6" fmla="*/ 42708 h 129279"/>
                <a:gd name="connsiteX7" fmla="*/ 64306 w 165880"/>
                <a:gd name="connsiteY7" fmla="*/ 3707 h 129279"/>
                <a:gd name="connsiteX8" fmla="*/ 143558 w 165880"/>
                <a:gd name="connsiteY8" fmla="*/ 75968 h 129279"/>
                <a:gd name="connsiteX9" fmla="*/ 97135 w 165880"/>
                <a:gd name="connsiteY9" fmla="*/ 108917 h 129279"/>
                <a:gd name="connsiteX10" fmla="*/ 18685 w 165880"/>
                <a:gd name="connsiteY10" fmla="*/ 81433 h 129279"/>
                <a:gd name="connsiteX11" fmla="*/ 22323 w 165880"/>
                <a:gd name="connsiteY11" fmla="*/ 53312 h 129279"/>
                <a:gd name="connsiteX12" fmla="*/ 68763 w 165880"/>
                <a:gd name="connsiteY12" fmla="*/ 20363 h 129279"/>
                <a:gd name="connsiteX13" fmla="*/ 92816 w 165880"/>
                <a:gd name="connsiteY13" fmla="*/ 17156 h 129279"/>
                <a:gd name="connsiteX14" fmla="*/ 147214 w 165880"/>
                <a:gd name="connsiteY14" fmla="*/ 47846 h 129279"/>
                <a:gd name="connsiteX15" fmla="*/ 143558 w 165880"/>
                <a:gd name="connsiteY15" fmla="*/ 75968 h 12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880" h="129279">
                  <a:moveTo>
                    <a:pt x="64306" y="3707"/>
                  </a:moveTo>
                  <a:cubicBezTo>
                    <a:pt x="40496" y="9229"/>
                    <a:pt x="19914" y="24111"/>
                    <a:pt x="7210" y="44993"/>
                  </a:cubicBezTo>
                  <a:cubicBezTo>
                    <a:pt x="-169" y="57553"/>
                    <a:pt x="-1979" y="72621"/>
                    <a:pt x="2219" y="86571"/>
                  </a:cubicBezTo>
                  <a:cubicBezTo>
                    <a:pt x="10417" y="112848"/>
                    <a:pt x="39806" y="129279"/>
                    <a:pt x="73617" y="129279"/>
                  </a:cubicBezTo>
                  <a:cubicBezTo>
                    <a:pt x="83058" y="129266"/>
                    <a:pt x="92456" y="128020"/>
                    <a:pt x="101575" y="125572"/>
                  </a:cubicBezTo>
                  <a:cubicBezTo>
                    <a:pt x="125384" y="120053"/>
                    <a:pt x="145963" y="105170"/>
                    <a:pt x="158662" y="84287"/>
                  </a:cubicBezTo>
                  <a:cubicBezTo>
                    <a:pt x="166048" y="71729"/>
                    <a:pt x="167861" y="56659"/>
                    <a:pt x="163662" y="42708"/>
                  </a:cubicBezTo>
                  <a:cubicBezTo>
                    <a:pt x="153257" y="9345"/>
                    <a:pt x="108670" y="-8138"/>
                    <a:pt x="64306" y="3707"/>
                  </a:cubicBezTo>
                  <a:close/>
                  <a:moveTo>
                    <a:pt x="143558" y="75968"/>
                  </a:moveTo>
                  <a:cubicBezTo>
                    <a:pt x="133044" y="92652"/>
                    <a:pt x="116354" y="104497"/>
                    <a:pt x="97135" y="108917"/>
                  </a:cubicBezTo>
                  <a:cubicBezTo>
                    <a:pt x="61565" y="118399"/>
                    <a:pt x="26366" y="106089"/>
                    <a:pt x="18685" y="81433"/>
                  </a:cubicBezTo>
                  <a:cubicBezTo>
                    <a:pt x="15941" y="71961"/>
                    <a:pt x="17259" y="61774"/>
                    <a:pt x="22323" y="53312"/>
                  </a:cubicBezTo>
                  <a:cubicBezTo>
                    <a:pt x="32845" y="36627"/>
                    <a:pt x="49540" y="24782"/>
                    <a:pt x="68763" y="20363"/>
                  </a:cubicBezTo>
                  <a:cubicBezTo>
                    <a:pt x="76608" y="18254"/>
                    <a:pt x="84693" y="17176"/>
                    <a:pt x="92816" y="17156"/>
                  </a:cubicBezTo>
                  <a:cubicBezTo>
                    <a:pt x="119006" y="17156"/>
                    <a:pt x="141282" y="28837"/>
                    <a:pt x="147214" y="47846"/>
                  </a:cubicBezTo>
                  <a:cubicBezTo>
                    <a:pt x="149957" y="57321"/>
                    <a:pt x="148632" y="67510"/>
                    <a:pt x="143558" y="75968"/>
                  </a:cubicBezTo>
                  <a:close/>
                </a:path>
              </a:pathLst>
            </a:custGeom>
            <a:solidFill>
              <a:srgbClr val="61BC46"/>
            </a:solidFill>
            <a:ln w="853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FF8C88A-4568-A4F5-B4D6-5D85C941E685}"/>
                </a:ext>
              </a:extLst>
            </p:cNvPr>
            <p:cNvSpPr/>
            <p:nvPr/>
          </p:nvSpPr>
          <p:spPr>
            <a:xfrm>
              <a:off x="2230146" y="4488054"/>
              <a:ext cx="86398" cy="63375"/>
            </a:xfrm>
            <a:custGeom>
              <a:avLst/>
              <a:gdLst>
                <a:gd name="connsiteX0" fmla="*/ 33554 w 86398"/>
                <a:gd name="connsiteY0" fmla="*/ 1659 h 63375"/>
                <a:gd name="connsiteX1" fmla="*/ 3260 w 86398"/>
                <a:gd name="connsiteY1" fmla="*/ 22280 h 63375"/>
                <a:gd name="connsiteX2" fmla="*/ 1329 w 86398"/>
                <a:gd name="connsiteY2" fmla="*/ 42530 h 63375"/>
                <a:gd name="connsiteX3" fmla="*/ 38727 w 86398"/>
                <a:gd name="connsiteY3" fmla="*/ 63375 h 63375"/>
                <a:gd name="connsiteX4" fmla="*/ 52813 w 86398"/>
                <a:gd name="connsiteY4" fmla="*/ 61712 h 63375"/>
                <a:gd name="connsiteX5" fmla="*/ 83133 w 86398"/>
                <a:gd name="connsiteY5" fmla="*/ 41108 h 63375"/>
                <a:gd name="connsiteX6" fmla="*/ 85073 w 86398"/>
                <a:gd name="connsiteY6" fmla="*/ 20857 h 63375"/>
                <a:gd name="connsiteX7" fmla="*/ 33554 w 86398"/>
                <a:gd name="connsiteY7" fmla="*/ 1659 h 63375"/>
                <a:gd name="connsiteX8" fmla="*/ 67977 w 86398"/>
                <a:gd name="connsiteY8" fmla="*/ 32832 h 63375"/>
                <a:gd name="connsiteX9" fmla="*/ 48830 w 86398"/>
                <a:gd name="connsiteY9" fmla="*/ 44901 h 63375"/>
                <a:gd name="connsiteX10" fmla="*/ 17554 w 86398"/>
                <a:gd name="connsiteY10" fmla="*/ 36754 h 63375"/>
                <a:gd name="connsiteX11" fmla="*/ 18364 w 86398"/>
                <a:gd name="connsiteY11" fmla="*/ 30513 h 63375"/>
                <a:gd name="connsiteX12" fmla="*/ 37511 w 86398"/>
                <a:gd name="connsiteY12" fmla="*/ 18443 h 63375"/>
                <a:gd name="connsiteX13" fmla="*/ 47546 w 86398"/>
                <a:gd name="connsiteY13" fmla="*/ 17262 h 63375"/>
                <a:gd name="connsiteX14" fmla="*/ 68788 w 86398"/>
                <a:gd name="connsiteY14" fmla="*/ 26590 h 63375"/>
                <a:gd name="connsiteX15" fmla="*/ 67977 w 86398"/>
                <a:gd name="connsiteY15" fmla="*/ 32832 h 6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398" h="63375">
                  <a:moveTo>
                    <a:pt x="33554" y="1659"/>
                  </a:moveTo>
                  <a:cubicBezTo>
                    <a:pt x="21048" y="4068"/>
                    <a:pt x="10088" y="11528"/>
                    <a:pt x="3260" y="22280"/>
                  </a:cubicBezTo>
                  <a:cubicBezTo>
                    <a:pt x="-265" y="28438"/>
                    <a:pt x="-968" y="35816"/>
                    <a:pt x="1329" y="42530"/>
                  </a:cubicBezTo>
                  <a:cubicBezTo>
                    <a:pt x="5873" y="55410"/>
                    <a:pt x="21071" y="63375"/>
                    <a:pt x="38727" y="63375"/>
                  </a:cubicBezTo>
                  <a:cubicBezTo>
                    <a:pt x="43471" y="63369"/>
                    <a:pt x="48199" y="62811"/>
                    <a:pt x="52813" y="61712"/>
                  </a:cubicBezTo>
                  <a:cubicBezTo>
                    <a:pt x="65328" y="59318"/>
                    <a:pt x="76299" y="51862"/>
                    <a:pt x="83133" y="41108"/>
                  </a:cubicBezTo>
                  <a:cubicBezTo>
                    <a:pt x="86661" y="34951"/>
                    <a:pt x="87368" y="27572"/>
                    <a:pt x="85073" y="20857"/>
                  </a:cubicBezTo>
                  <a:cubicBezTo>
                    <a:pt x="79305" y="4624"/>
                    <a:pt x="56710" y="-3799"/>
                    <a:pt x="33554" y="1659"/>
                  </a:cubicBezTo>
                  <a:close/>
                  <a:moveTo>
                    <a:pt x="67977" y="32832"/>
                  </a:moveTo>
                  <a:cubicBezTo>
                    <a:pt x="63488" y="39276"/>
                    <a:pt x="56582" y="43629"/>
                    <a:pt x="48830" y="44901"/>
                  </a:cubicBezTo>
                  <a:cubicBezTo>
                    <a:pt x="33813" y="48435"/>
                    <a:pt x="19951" y="43522"/>
                    <a:pt x="17554" y="36754"/>
                  </a:cubicBezTo>
                  <a:cubicBezTo>
                    <a:pt x="16890" y="34656"/>
                    <a:pt x="17187" y="32371"/>
                    <a:pt x="18364" y="30513"/>
                  </a:cubicBezTo>
                  <a:cubicBezTo>
                    <a:pt x="22854" y="24068"/>
                    <a:pt x="29760" y="19715"/>
                    <a:pt x="37511" y="18443"/>
                  </a:cubicBezTo>
                  <a:cubicBezTo>
                    <a:pt x="40800" y="17666"/>
                    <a:pt x="44167" y="17269"/>
                    <a:pt x="47546" y="17262"/>
                  </a:cubicBezTo>
                  <a:cubicBezTo>
                    <a:pt x="58288" y="17262"/>
                    <a:pt x="66943" y="21383"/>
                    <a:pt x="68788" y="26590"/>
                  </a:cubicBezTo>
                  <a:cubicBezTo>
                    <a:pt x="69457" y="28688"/>
                    <a:pt x="69160" y="30975"/>
                    <a:pt x="67977" y="32832"/>
                  </a:cubicBezTo>
                  <a:close/>
                </a:path>
              </a:pathLst>
            </a:custGeom>
            <a:solidFill>
              <a:srgbClr val="61BC46"/>
            </a:solidFill>
            <a:ln w="8533" cap="flat">
              <a:noFill/>
              <a:prstDash val="solid"/>
              <a:miter/>
            </a:ln>
          </p:spPr>
          <p:txBody>
            <a:bodyPr rtlCol="0" anchor="ctr"/>
            <a:lstStyle/>
            <a:p>
              <a:endParaRPr lang="en-US"/>
            </a:p>
          </p:txBody>
        </p:sp>
      </p:grpSp>
      <p:grpSp>
        <p:nvGrpSpPr>
          <p:cNvPr id="80" name="Group 79">
            <a:extLst>
              <a:ext uri="{FF2B5EF4-FFF2-40B4-BE49-F238E27FC236}">
                <a16:creationId xmlns:a16="http://schemas.microsoft.com/office/drawing/2014/main" id="{FF4E622E-6FF2-6447-8C5C-5F9F4AD072DA}"/>
              </a:ext>
            </a:extLst>
          </p:cNvPr>
          <p:cNvGrpSpPr/>
          <p:nvPr/>
        </p:nvGrpSpPr>
        <p:grpSpPr>
          <a:xfrm>
            <a:off x="2980908" y="4132076"/>
            <a:ext cx="741396" cy="620075"/>
            <a:chOff x="2641778" y="4130152"/>
            <a:chExt cx="741396" cy="620075"/>
          </a:xfrm>
        </p:grpSpPr>
        <p:sp>
          <p:nvSpPr>
            <p:cNvPr id="76" name="Freeform: Shape 75">
              <a:extLst>
                <a:ext uri="{FF2B5EF4-FFF2-40B4-BE49-F238E27FC236}">
                  <a16:creationId xmlns:a16="http://schemas.microsoft.com/office/drawing/2014/main" id="{BB2E7303-56FE-776F-4D12-C590C47C8233}"/>
                </a:ext>
              </a:extLst>
            </p:cNvPr>
            <p:cNvSpPr/>
            <p:nvPr/>
          </p:nvSpPr>
          <p:spPr>
            <a:xfrm>
              <a:off x="2641778" y="4698838"/>
              <a:ext cx="741396" cy="51389"/>
            </a:xfrm>
            <a:custGeom>
              <a:avLst/>
              <a:gdLst>
                <a:gd name="connsiteX0" fmla="*/ 741396 w 741396"/>
                <a:gd name="connsiteY0" fmla="*/ 33561 h 51389"/>
                <a:gd name="connsiteX1" fmla="*/ 371095 w 741396"/>
                <a:gd name="connsiteY1" fmla="*/ 0 h 51389"/>
                <a:gd name="connsiteX2" fmla="*/ 0 w 741396"/>
                <a:gd name="connsiteY2" fmla="*/ 33742 h 51389"/>
                <a:gd name="connsiteX3" fmla="*/ 0 w 741396"/>
                <a:gd name="connsiteY3" fmla="*/ 51389 h 51389"/>
                <a:gd name="connsiteX4" fmla="*/ 1879 w 741396"/>
                <a:gd name="connsiteY4" fmla="*/ 50975 h 51389"/>
                <a:gd name="connsiteX5" fmla="*/ 371095 w 741396"/>
                <a:gd name="connsiteY5" fmla="*/ 17242 h 51389"/>
                <a:gd name="connsiteX6" fmla="*/ 739534 w 741396"/>
                <a:gd name="connsiteY6" fmla="*/ 50794 h 51389"/>
                <a:gd name="connsiteX7" fmla="*/ 741396 w 741396"/>
                <a:gd name="connsiteY7" fmla="*/ 51208 h 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1396" h="51389">
                  <a:moveTo>
                    <a:pt x="741396" y="33561"/>
                  </a:moveTo>
                  <a:cubicBezTo>
                    <a:pt x="693826" y="23156"/>
                    <a:pt x="566039" y="0"/>
                    <a:pt x="371095" y="0"/>
                  </a:cubicBezTo>
                  <a:cubicBezTo>
                    <a:pt x="175323" y="0"/>
                    <a:pt x="47536" y="23276"/>
                    <a:pt x="0" y="33742"/>
                  </a:cubicBezTo>
                  <a:lnTo>
                    <a:pt x="0" y="51389"/>
                  </a:lnTo>
                  <a:lnTo>
                    <a:pt x="1879" y="50975"/>
                  </a:lnTo>
                  <a:cubicBezTo>
                    <a:pt x="47415" y="40811"/>
                    <a:pt x="174625" y="17242"/>
                    <a:pt x="371095" y="17242"/>
                  </a:cubicBezTo>
                  <a:cubicBezTo>
                    <a:pt x="566720" y="17242"/>
                    <a:pt x="693930" y="40708"/>
                    <a:pt x="739534" y="50794"/>
                  </a:cubicBezTo>
                  <a:lnTo>
                    <a:pt x="741396" y="51208"/>
                  </a:lnTo>
                  <a:close/>
                </a:path>
              </a:pathLst>
            </a:custGeom>
            <a:solidFill>
              <a:srgbClr val="61BC46"/>
            </a:solidFill>
            <a:ln w="8533"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02DA868-B688-8CBA-EB85-2C3E726C19E0}"/>
                </a:ext>
              </a:extLst>
            </p:cNvPr>
            <p:cNvSpPr/>
            <p:nvPr/>
          </p:nvSpPr>
          <p:spPr>
            <a:xfrm>
              <a:off x="2641778" y="4130152"/>
              <a:ext cx="741396" cy="533865"/>
            </a:xfrm>
            <a:custGeom>
              <a:avLst/>
              <a:gdLst>
                <a:gd name="connsiteX0" fmla="*/ 741396 w 741396"/>
                <a:gd name="connsiteY0" fmla="*/ 516038 h 533865"/>
                <a:gd name="connsiteX1" fmla="*/ 650877 w 741396"/>
                <a:gd name="connsiteY1" fmla="*/ 500339 h 533865"/>
                <a:gd name="connsiteX2" fmla="*/ 650877 w 741396"/>
                <a:gd name="connsiteY2" fmla="*/ 413570 h 533865"/>
                <a:gd name="connsiteX3" fmla="*/ 695602 w 741396"/>
                <a:gd name="connsiteY3" fmla="*/ 394656 h 533865"/>
                <a:gd name="connsiteX4" fmla="*/ 695602 w 741396"/>
                <a:gd name="connsiteY4" fmla="*/ 394656 h 533865"/>
                <a:gd name="connsiteX5" fmla="*/ 711025 w 741396"/>
                <a:gd name="connsiteY5" fmla="*/ 336034 h 533865"/>
                <a:gd name="connsiteX6" fmla="*/ 710482 w 741396"/>
                <a:gd name="connsiteY6" fmla="*/ 329275 h 533865"/>
                <a:gd name="connsiteX7" fmla="*/ 703783 w 741396"/>
                <a:gd name="connsiteY7" fmla="*/ 328206 h 533865"/>
                <a:gd name="connsiteX8" fmla="*/ 700335 w 741396"/>
                <a:gd name="connsiteY8" fmla="*/ 327826 h 533865"/>
                <a:gd name="connsiteX9" fmla="*/ 711059 w 741396"/>
                <a:gd name="connsiteY9" fmla="*/ 275687 h 533865"/>
                <a:gd name="connsiteX10" fmla="*/ 710516 w 741396"/>
                <a:gd name="connsiteY10" fmla="*/ 268929 h 533865"/>
                <a:gd name="connsiteX11" fmla="*/ 703818 w 741396"/>
                <a:gd name="connsiteY11" fmla="*/ 267860 h 533865"/>
                <a:gd name="connsiteX12" fmla="*/ 700369 w 741396"/>
                <a:gd name="connsiteY12" fmla="*/ 267480 h 533865"/>
                <a:gd name="connsiteX13" fmla="*/ 711094 w 741396"/>
                <a:gd name="connsiteY13" fmla="*/ 215341 h 533865"/>
                <a:gd name="connsiteX14" fmla="*/ 710551 w 741396"/>
                <a:gd name="connsiteY14" fmla="*/ 208582 h 533865"/>
                <a:gd name="connsiteX15" fmla="*/ 703852 w 741396"/>
                <a:gd name="connsiteY15" fmla="*/ 207513 h 533865"/>
                <a:gd name="connsiteX16" fmla="*/ 700404 w 741396"/>
                <a:gd name="connsiteY16" fmla="*/ 207134 h 533865"/>
                <a:gd name="connsiteX17" fmla="*/ 711206 w 741396"/>
                <a:gd name="connsiteY17" fmla="*/ 156271 h 533865"/>
                <a:gd name="connsiteX18" fmla="*/ 711327 w 741396"/>
                <a:gd name="connsiteY18" fmla="*/ 155650 h 533865"/>
                <a:gd name="connsiteX19" fmla="*/ 711327 w 741396"/>
                <a:gd name="connsiteY19" fmla="*/ 86209 h 533865"/>
                <a:gd name="connsiteX20" fmla="*/ 702706 w 741396"/>
                <a:gd name="connsiteY20" fmla="*/ 77588 h 533865"/>
                <a:gd name="connsiteX21" fmla="*/ 694085 w 741396"/>
                <a:gd name="connsiteY21" fmla="*/ 86209 h 533865"/>
                <a:gd name="connsiteX22" fmla="*/ 694085 w 741396"/>
                <a:gd name="connsiteY22" fmla="*/ 146555 h 533865"/>
                <a:gd name="connsiteX23" fmla="*/ 674352 w 741396"/>
                <a:gd name="connsiteY23" fmla="*/ 149383 h 533865"/>
                <a:gd name="connsiteX24" fmla="*/ 676843 w 741396"/>
                <a:gd name="connsiteY24" fmla="*/ 135589 h 533865"/>
                <a:gd name="connsiteX25" fmla="*/ 650980 w 741396"/>
                <a:gd name="connsiteY25" fmla="*/ 82597 h 533865"/>
                <a:gd name="connsiteX26" fmla="*/ 650980 w 741396"/>
                <a:gd name="connsiteY26" fmla="*/ 25863 h 533865"/>
                <a:gd name="connsiteX27" fmla="*/ 642359 w 741396"/>
                <a:gd name="connsiteY27" fmla="*/ 17242 h 533865"/>
                <a:gd name="connsiteX28" fmla="*/ 633739 w 741396"/>
                <a:gd name="connsiteY28" fmla="*/ 25863 h 533865"/>
                <a:gd name="connsiteX29" fmla="*/ 633739 w 741396"/>
                <a:gd name="connsiteY29" fmla="*/ 82648 h 533865"/>
                <a:gd name="connsiteX30" fmla="*/ 607876 w 741396"/>
                <a:gd name="connsiteY30" fmla="*/ 136227 h 533865"/>
                <a:gd name="connsiteX31" fmla="*/ 610031 w 741396"/>
                <a:gd name="connsiteY31" fmla="*/ 149305 h 533865"/>
                <a:gd name="connsiteX32" fmla="*/ 590712 w 741396"/>
                <a:gd name="connsiteY32" fmla="*/ 146555 h 533865"/>
                <a:gd name="connsiteX33" fmla="*/ 590712 w 741396"/>
                <a:gd name="connsiteY33" fmla="*/ 86209 h 533865"/>
                <a:gd name="connsiteX34" fmla="*/ 582091 w 741396"/>
                <a:gd name="connsiteY34" fmla="*/ 77588 h 533865"/>
                <a:gd name="connsiteX35" fmla="*/ 573470 w 741396"/>
                <a:gd name="connsiteY35" fmla="*/ 86209 h 533865"/>
                <a:gd name="connsiteX36" fmla="*/ 573470 w 741396"/>
                <a:gd name="connsiteY36" fmla="*/ 155417 h 533865"/>
                <a:gd name="connsiteX37" fmla="*/ 584220 w 741396"/>
                <a:gd name="connsiteY37" fmla="*/ 207143 h 533865"/>
                <a:gd name="connsiteX38" fmla="*/ 580772 w 741396"/>
                <a:gd name="connsiteY38" fmla="*/ 207522 h 533865"/>
                <a:gd name="connsiteX39" fmla="*/ 574073 w 741396"/>
                <a:gd name="connsiteY39" fmla="*/ 208591 h 533865"/>
                <a:gd name="connsiteX40" fmla="*/ 573530 w 741396"/>
                <a:gd name="connsiteY40" fmla="*/ 215350 h 533865"/>
                <a:gd name="connsiteX41" fmla="*/ 584255 w 741396"/>
                <a:gd name="connsiteY41" fmla="*/ 267489 h 533865"/>
                <a:gd name="connsiteX42" fmla="*/ 580806 w 741396"/>
                <a:gd name="connsiteY42" fmla="*/ 267868 h 533865"/>
                <a:gd name="connsiteX43" fmla="*/ 574108 w 741396"/>
                <a:gd name="connsiteY43" fmla="*/ 268937 h 533865"/>
                <a:gd name="connsiteX44" fmla="*/ 573565 w 741396"/>
                <a:gd name="connsiteY44" fmla="*/ 275696 h 533865"/>
                <a:gd name="connsiteX45" fmla="*/ 584289 w 741396"/>
                <a:gd name="connsiteY45" fmla="*/ 327835 h 533865"/>
                <a:gd name="connsiteX46" fmla="*/ 580841 w 741396"/>
                <a:gd name="connsiteY46" fmla="*/ 328214 h 533865"/>
                <a:gd name="connsiteX47" fmla="*/ 574142 w 741396"/>
                <a:gd name="connsiteY47" fmla="*/ 329283 h 533865"/>
                <a:gd name="connsiteX48" fmla="*/ 573599 w 741396"/>
                <a:gd name="connsiteY48" fmla="*/ 336042 h 533865"/>
                <a:gd name="connsiteX49" fmla="*/ 589013 w 741396"/>
                <a:gd name="connsiteY49" fmla="*/ 394664 h 533865"/>
                <a:gd name="connsiteX50" fmla="*/ 589013 w 741396"/>
                <a:gd name="connsiteY50" fmla="*/ 394664 h 533865"/>
                <a:gd name="connsiteX51" fmla="*/ 633635 w 741396"/>
                <a:gd name="connsiteY51" fmla="*/ 413570 h 533865"/>
                <a:gd name="connsiteX52" fmla="*/ 633635 w 741396"/>
                <a:gd name="connsiteY52" fmla="*/ 498054 h 533865"/>
                <a:gd name="connsiteX53" fmla="*/ 469838 w 741396"/>
                <a:gd name="connsiteY53" fmla="*/ 484571 h 533865"/>
                <a:gd name="connsiteX54" fmla="*/ 469838 w 741396"/>
                <a:gd name="connsiteY54" fmla="*/ 396328 h 533865"/>
                <a:gd name="connsiteX55" fmla="*/ 514563 w 741396"/>
                <a:gd name="connsiteY55" fmla="*/ 377414 h 533865"/>
                <a:gd name="connsiteX56" fmla="*/ 514563 w 741396"/>
                <a:gd name="connsiteY56" fmla="*/ 377414 h 533865"/>
                <a:gd name="connsiteX57" fmla="*/ 529986 w 741396"/>
                <a:gd name="connsiteY57" fmla="*/ 318792 h 533865"/>
                <a:gd name="connsiteX58" fmla="*/ 529443 w 741396"/>
                <a:gd name="connsiteY58" fmla="*/ 312033 h 533865"/>
                <a:gd name="connsiteX59" fmla="*/ 522745 w 741396"/>
                <a:gd name="connsiteY59" fmla="*/ 310964 h 533865"/>
                <a:gd name="connsiteX60" fmla="*/ 519296 w 741396"/>
                <a:gd name="connsiteY60" fmla="*/ 310585 h 533865"/>
                <a:gd name="connsiteX61" fmla="*/ 530021 w 741396"/>
                <a:gd name="connsiteY61" fmla="*/ 258446 h 533865"/>
                <a:gd name="connsiteX62" fmla="*/ 529478 w 741396"/>
                <a:gd name="connsiteY62" fmla="*/ 251687 h 533865"/>
                <a:gd name="connsiteX63" fmla="*/ 522779 w 741396"/>
                <a:gd name="connsiteY63" fmla="*/ 250618 h 533865"/>
                <a:gd name="connsiteX64" fmla="*/ 519331 w 741396"/>
                <a:gd name="connsiteY64" fmla="*/ 250238 h 533865"/>
                <a:gd name="connsiteX65" fmla="*/ 530055 w 741396"/>
                <a:gd name="connsiteY65" fmla="*/ 198099 h 533865"/>
                <a:gd name="connsiteX66" fmla="*/ 529512 w 741396"/>
                <a:gd name="connsiteY66" fmla="*/ 191341 h 533865"/>
                <a:gd name="connsiteX67" fmla="*/ 522814 w 741396"/>
                <a:gd name="connsiteY67" fmla="*/ 190272 h 533865"/>
                <a:gd name="connsiteX68" fmla="*/ 519365 w 741396"/>
                <a:gd name="connsiteY68" fmla="*/ 189892 h 533865"/>
                <a:gd name="connsiteX69" fmla="*/ 530167 w 741396"/>
                <a:gd name="connsiteY69" fmla="*/ 139029 h 533865"/>
                <a:gd name="connsiteX70" fmla="*/ 530288 w 741396"/>
                <a:gd name="connsiteY70" fmla="*/ 138408 h 533865"/>
                <a:gd name="connsiteX71" fmla="*/ 530288 w 741396"/>
                <a:gd name="connsiteY71" fmla="*/ 68967 h 533865"/>
                <a:gd name="connsiteX72" fmla="*/ 521667 w 741396"/>
                <a:gd name="connsiteY72" fmla="*/ 60346 h 533865"/>
                <a:gd name="connsiteX73" fmla="*/ 513046 w 741396"/>
                <a:gd name="connsiteY73" fmla="*/ 68967 h 533865"/>
                <a:gd name="connsiteX74" fmla="*/ 513046 w 741396"/>
                <a:gd name="connsiteY74" fmla="*/ 129313 h 533865"/>
                <a:gd name="connsiteX75" fmla="*/ 493313 w 741396"/>
                <a:gd name="connsiteY75" fmla="*/ 132141 h 533865"/>
                <a:gd name="connsiteX76" fmla="*/ 495804 w 741396"/>
                <a:gd name="connsiteY76" fmla="*/ 118348 h 533865"/>
                <a:gd name="connsiteX77" fmla="*/ 469942 w 741396"/>
                <a:gd name="connsiteY77" fmla="*/ 65355 h 533865"/>
                <a:gd name="connsiteX78" fmla="*/ 469942 w 741396"/>
                <a:gd name="connsiteY78" fmla="*/ 8621 h 533865"/>
                <a:gd name="connsiteX79" fmla="*/ 461321 w 741396"/>
                <a:gd name="connsiteY79" fmla="*/ 0 h 533865"/>
                <a:gd name="connsiteX80" fmla="*/ 452700 w 741396"/>
                <a:gd name="connsiteY80" fmla="*/ 8621 h 533865"/>
                <a:gd name="connsiteX81" fmla="*/ 452700 w 741396"/>
                <a:gd name="connsiteY81" fmla="*/ 65407 h 533865"/>
                <a:gd name="connsiteX82" fmla="*/ 426837 w 741396"/>
                <a:gd name="connsiteY82" fmla="*/ 118985 h 533865"/>
                <a:gd name="connsiteX83" fmla="*/ 428993 w 741396"/>
                <a:gd name="connsiteY83" fmla="*/ 132063 h 533865"/>
                <a:gd name="connsiteX84" fmla="*/ 409673 w 741396"/>
                <a:gd name="connsiteY84" fmla="*/ 129313 h 533865"/>
                <a:gd name="connsiteX85" fmla="*/ 409673 w 741396"/>
                <a:gd name="connsiteY85" fmla="*/ 68967 h 533865"/>
                <a:gd name="connsiteX86" fmla="*/ 401052 w 741396"/>
                <a:gd name="connsiteY86" fmla="*/ 60346 h 533865"/>
                <a:gd name="connsiteX87" fmla="*/ 392431 w 741396"/>
                <a:gd name="connsiteY87" fmla="*/ 68967 h 533865"/>
                <a:gd name="connsiteX88" fmla="*/ 392431 w 741396"/>
                <a:gd name="connsiteY88" fmla="*/ 138176 h 533865"/>
                <a:gd name="connsiteX89" fmla="*/ 403182 w 741396"/>
                <a:gd name="connsiteY89" fmla="*/ 189901 h 533865"/>
                <a:gd name="connsiteX90" fmla="*/ 399733 w 741396"/>
                <a:gd name="connsiteY90" fmla="*/ 190280 h 533865"/>
                <a:gd name="connsiteX91" fmla="*/ 393035 w 741396"/>
                <a:gd name="connsiteY91" fmla="*/ 191349 h 533865"/>
                <a:gd name="connsiteX92" fmla="*/ 392492 w 741396"/>
                <a:gd name="connsiteY92" fmla="*/ 198108 h 533865"/>
                <a:gd name="connsiteX93" fmla="*/ 403216 w 741396"/>
                <a:gd name="connsiteY93" fmla="*/ 250247 h 533865"/>
                <a:gd name="connsiteX94" fmla="*/ 399768 w 741396"/>
                <a:gd name="connsiteY94" fmla="*/ 250626 h 533865"/>
                <a:gd name="connsiteX95" fmla="*/ 393069 w 741396"/>
                <a:gd name="connsiteY95" fmla="*/ 251695 h 533865"/>
                <a:gd name="connsiteX96" fmla="*/ 392526 w 741396"/>
                <a:gd name="connsiteY96" fmla="*/ 258454 h 533865"/>
                <a:gd name="connsiteX97" fmla="*/ 403251 w 741396"/>
                <a:gd name="connsiteY97" fmla="*/ 310602 h 533865"/>
                <a:gd name="connsiteX98" fmla="*/ 399802 w 741396"/>
                <a:gd name="connsiteY98" fmla="*/ 310973 h 533865"/>
                <a:gd name="connsiteX99" fmla="*/ 393104 w 741396"/>
                <a:gd name="connsiteY99" fmla="*/ 312042 h 533865"/>
                <a:gd name="connsiteX100" fmla="*/ 392561 w 741396"/>
                <a:gd name="connsiteY100" fmla="*/ 318800 h 533865"/>
                <a:gd name="connsiteX101" fmla="*/ 407975 w 741396"/>
                <a:gd name="connsiteY101" fmla="*/ 377422 h 533865"/>
                <a:gd name="connsiteX102" fmla="*/ 407975 w 741396"/>
                <a:gd name="connsiteY102" fmla="*/ 377422 h 533865"/>
                <a:gd name="connsiteX103" fmla="*/ 452597 w 741396"/>
                <a:gd name="connsiteY103" fmla="*/ 396328 h 533865"/>
                <a:gd name="connsiteX104" fmla="*/ 452597 w 741396"/>
                <a:gd name="connsiteY104" fmla="*/ 483916 h 533865"/>
                <a:gd name="connsiteX105" fmla="*/ 371095 w 741396"/>
                <a:gd name="connsiteY105" fmla="*/ 482477 h 533865"/>
                <a:gd name="connsiteX106" fmla="*/ 288800 w 741396"/>
                <a:gd name="connsiteY106" fmla="*/ 483942 h 533865"/>
                <a:gd name="connsiteX107" fmla="*/ 288800 w 741396"/>
                <a:gd name="connsiteY107" fmla="*/ 396328 h 533865"/>
                <a:gd name="connsiteX108" fmla="*/ 333525 w 741396"/>
                <a:gd name="connsiteY108" fmla="*/ 377414 h 533865"/>
                <a:gd name="connsiteX109" fmla="*/ 333525 w 741396"/>
                <a:gd name="connsiteY109" fmla="*/ 377414 h 533865"/>
                <a:gd name="connsiteX110" fmla="*/ 348948 w 741396"/>
                <a:gd name="connsiteY110" fmla="*/ 318792 h 533865"/>
                <a:gd name="connsiteX111" fmla="*/ 348404 w 741396"/>
                <a:gd name="connsiteY111" fmla="*/ 312033 h 533865"/>
                <a:gd name="connsiteX112" fmla="*/ 341706 w 741396"/>
                <a:gd name="connsiteY112" fmla="*/ 310964 h 533865"/>
                <a:gd name="connsiteX113" fmla="*/ 338258 w 741396"/>
                <a:gd name="connsiteY113" fmla="*/ 310585 h 533865"/>
                <a:gd name="connsiteX114" fmla="*/ 348982 w 741396"/>
                <a:gd name="connsiteY114" fmla="*/ 258446 h 533865"/>
                <a:gd name="connsiteX115" fmla="*/ 348439 w 741396"/>
                <a:gd name="connsiteY115" fmla="*/ 251687 h 533865"/>
                <a:gd name="connsiteX116" fmla="*/ 341741 w 741396"/>
                <a:gd name="connsiteY116" fmla="*/ 250618 h 533865"/>
                <a:gd name="connsiteX117" fmla="*/ 338292 w 741396"/>
                <a:gd name="connsiteY117" fmla="*/ 250238 h 533865"/>
                <a:gd name="connsiteX118" fmla="*/ 349017 w 741396"/>
                <a:gd name="connsiteY118" fmla="*/ 198099 h 533865"/>
                <a:gd name="connsiteX119" fmla="*/ 348473 w 741396"/>
                <a:gd name="connsiteY119" fmla="*/ 191341 h 533865"/>
                <a:gd name="connsiteX120" fmla="*/ 341775 w 741396"/>
                <a:gd name="connsiteY120" fmla="*/ 190272 h 533865"/>
                <a:gd name="connsiteX121" fmla="*/ 338327 w 741396"/>
                <a:gd name="connsiteY121" fmla="*/ 189892 h 533865"/>
                <a:gd name="connsiteX122" fmla="*/ 349129 w 741396"/>
                <a:gd name="connsiteY122" fmla="*/ 139029 h 533865"/>
                <a:gd name="connsiteX123" fmla="*/ 349249 w 741396"/>
                <a:gd name="connsiteY123" fmla="*/ 138408 h 533865"/>
                <a:gd name="connsiteX124" fmla="*/ 349249 w 741396"/>
                <a:gd name="connsiteY124" fmla="*/ 68967 h 533865"/>
                <a:gd name="connsiteX125" fmla="*/ 340628 w 741396"/>
                <a:gd name="connsiteY125" fmla="*/ 60346 h 533865"/>
                <a:gd name="connsiteX126" fmla="*/ 332008 w 741396"/>
                <a:gd name="connsiteY126" fmla="*/ 68967 h 533865"/>
                <a:gd name="connsiteX127" fmla="*/ 332008 w 741396"/>
                <a:gd name="connsiteY127" fmla="*/ 129313 h 533865"/>
                <a:gd name="connsiteX128" fmla="*/ 312274 w 741396"/>
                <a:gd name="connsiteY128" fmla="*/ 132141 h 533865"/>
                <a:gd name="connsiteX129" fmla="*/ 314766 w 741396"/>
                <a:gd name="connsiteY129" fmla="*/ 118348 h 533865"/>
                <a:gd name="connsiteX130" fmla="*/ 288903 w 741396"/>
                <a:gd name="connsiteY130" fmla="*/ 65355 h 533865"/>
                <a:gd name="connsiteX131" fmla="*/ 288903 w 741396"/>
                <a:gd name="connsiteY131" fmla="*/ 8621 h 533865"/>
                <a:gd name="connsiteX132" fmla="*/ 280282 w 741396"/>
                <a:gd name="connsiteY132" fmla="*/ 0 h 533865"/>
                <a:gd name="connsiteX133" fmla="*/ 271661 w 741396"/>
                <a:gd name="connsiteY133" fmla="*/ 8621 h 533865"/>
                <a:gd name="connsiteX134" fmla="*/ 271661 w 741396"/>
                <a:gd name="connsiteY134" fmla="*/ 65407 h 533865"/>
                <a:gd name="connsiteX135" fmla="*/ 245799 w 741396"/>
                <a:gd name="connsiteY135" fmla="*/ 118985 h 533865"/>
                <a:gd name="connsiteX136" fmla="*/ 247954 w 741396"/>
                <a:gd name="connsiteY136" fmla="*/ 132063 h 533865"/>
                <a:gd name="connsiteX137" fmla="*/ 228635 w 741396"/>
                <a:gd name="connsiteY137" fmla="*/ 129313 h 533865"/>
                <a:gd name="connsiteX138" fmla="*/ 228635 w 741396"/>
                <a:gd name="connsiteY138" fmla="*/ 68967 h 533865"/>
                <a:gd name="connsiteX139" fmla="*/ 220014 w 741396"/>
                <a:gd name="connsiteY139" fmla="*/ 60346 h 533865"/>
                <a:gd name="connsiteX140" fmla="*/ 211393 w 741396"/>
                <a:gd name="connsiteY140" fmla="*/ 68967 h 533865"/>
                <a:gd name="connsiteX141" fmla="*/ 211393 w 741396"/>
                <a:gd name="connsiteY141" fmla="*/ 138176 h 533865"/>
                <a:gd name="connsiteX142" fmla="*/ 222143 w 741396"/>
                <a:gd name="connsiteY142" fmla="*/ 189901 h 533865"/>
                <a:gd name="connsiteX143" fmla="*/ 218695 w 741396"/>
                <a:gd name="connsiteY143" fmla="*/ 190280 h 533865"/>
                <a:gd name="connsiteX144" fmla="*/ 211996 w 741396"/>
                <a:gd name="connsiteY144" fmla="*/ 191349 h 533865"/>
                <a:gd name="connsiteX145" fmla="*/ 211453 w 741396"/>
                <a:gd name="connsiteY145" fmla="*/ 198108 h 533865"/>
                <a:gd name="connsiteX146" fmla="*/ 222177 w 741396"/>
                <a:gd name="connsiteY146" fmla="*/ 250247 h 533865"/>
                <a:gd name="connsiteX147" fmla="*/ 218729 w 741396"/>
                <a:gd name="connsiteY147" fmla="*/ 250626 h 533865"/>
                <a:gd name="connsiteX148" fmla="*/ 212031 w 741396"/>
                <a:gd name="connsiteY148" fmla="*/ 251695 h 533865"/>
                <a:gd name="connsiteX149" fmla="*/ 211488 w 741396"/>
                <a:gd name="connsiteY149" fmla="*/ 258454 h 533865"/>
                <a:gd name="connsiteX150" fmla="*/ 222212 w 741396"/>
                <a:gd name="connsiteY150" fmla="*/ 310602 h 533865"/>
                <a:gd name="connsiteX151" fmla="*/ 218764 w 741396"/>
                <a:gd name="connsiteY151" fmla="*/ 310973 h 533865"/>
                <a:gd name="connsiteX152" fmla="*/ 212065 w 741396"/>
                <a:gd name="connsiteY152" fmla="*/ 312042 h 533865"/>
                <a:gd name="connsiteX153" fmla="*/ 211522 w 741396"/>
                <a:gd name="connsiteY153" fmla="*/ 318800 h 533865"/>
                <a:gd name="connsiteX154" fmla="*/ 226936 w 741396"/>
                <a:gd name="connsiteY154" fmla="*/ 377422 h 533865"/>
                <a:gd name="connsiteX155" fmla="*/ 226936 w 741396"/>
                <a:gd name="connsiteY155" fmla="*/ 377422 h 533865"/>
                <a:gd name="connsiteX156" fmla="*/ 271558 w 741396"/>
                <a:gd name="connsiteY156" fmla="*/ 396328 h 533865"/>
                <a:gd name="connsiteX157" fmla="*/ 271558 w 741396"/>
                <a:gd name="connsiteY157" fmla="*/ 484580 h 533865"/>
                <a:gd name="connsiteX158" fmla="*/ 107761 w 741396"/>
                <a:gd name="connsiteY158" fmla="*/ 498123 h 533865"/>
                <a:gd name="connsiteX159" fmla="*/ 107761 w 741396"/>
                <a:gd name="connsiteY159" fmla="*/ 413570 h 533865"/>
                <a:gd name="connsiteX160" fmla="*/ 152486 w 741396"/>
                <a:gd name="connsiteY160" fmla="*/ 394656 h 533865"/>
                <a:gd name="connsiteX161" fmla="*/ 152486 w 741396"/>
                <a:gd name="connsiteY161" fmla="*/ 394656 h 533865"/>
                <a:gd name="connsiteX162" fmla="*/ 167909 w 741396"/>
                <a:gd name="connsiteY162" fmla="*/ 336034 h 533865"/>
                <a:gd name="connsiteX163" fmla="*/ 167366 w 741396"/>
                <a:gd name="connsiteY163" fmla="*/ 329275 h 533865"/>
                <a:gd name="connsiteX164" fmla="*/ 160667 w 741396"/>
                <a:gd name="connsiteY164" fmla="*/ 328206 h 533865"/>
                <a:gd name="connsiteX165" fmla="*/ 157219 w 741396"/>
                <a:gd name="connsiteY165" fmla="*/ 327826 h 533865"/>
                <a:gd name="connsiteX166" fmla="*/ 167943 w 741396"/>
                <a:gd name="connsiteY166" fmla="*/ 275687 h 533865"/>
                <a:gd name="connsiteX167" fmla="*/ 167400 w 741396"/>
                <a:gd name="connsiteY167" fmla="*/ 268929 h 533865"/>
                <a:gd name="connsiteX168" fmla="*/ 160702 w 741396"/>
                <a:gd name="connsiteY168" fmla="*/ 267860 h 533865"/>
                <a:gd name="connsiteX169" fmla="*/ 157254 w 741396"/>
                <a:gd name="connsiteY169" fmla="*/ 267480 h 533865"/>
                <a:gd name="connsiteX170" fmla="*/ 167978 w 741396"/>
                <a:gd name="connsiteY170" fmla="*/ 215341 h 533865"/>
                <a:gd name="connsiteX171" fmla="*/ 167435 w 741396"/>
                <a:gd name="connsiteY171" fmla="*/ 208582 h 533865"/>
                <a:gd name="connsiteX172" fmla="*/ 160736 w 741396"/>
                <a:gd name="connsiteY172" fmla="*/ 207513 h 533865"/>
                <a:gd name="connsiteX173" fmla="*/ 157288 w 741396"/>
                <a:gd name="connsiteY173" fmla="*/ 207134 h 533865"/>
                <a:gd name="connsiteX174" fmla="*/ 168090 w 741396"/>
                <a:gd name="connsiteY174" fmla="*/ 156271 h 533865"/>
                <a:gd name="connsiteX175" fmla="*/ 168211 w 741396"/>
                <a:gd name="connsiteY175" fmla="*/ 155650 h 533865"/>
                <a:gd name="connsiteX176" fmla="*/ 168211 w 741396"/>
                <a:gd name="connsiteY176" fmla="*/ 86209 h 533865"/>
                <a:gd name="connsiteX177" fmla="*/ 159590 w 741396"/>
                <a:gd name="connsiteY177" fmla="*/ 77588 h 533865"/>
                <a:gd name="connsiteX178" fmla="*/ 150969 w 741396"/>
                <a:gd name="connsiteY178" fmla="*/ 86209 h 533865"/>
                <a:gd name="connsiteX179" fmla="*/ 150969 w 741396"/>
                <a:gd name="connsiteY179" fmla="*/ 146555 h 533865"/>
                <a:gd name="connsiteX180" fmla="*/ 131236 w 741396"/>
                <a:gd name="connsiteY180" fmla="*/ 149383 h 533865"/>
                <a:gd name="connsiteX181" fmla="*/ 133727 w 741396"/>
                <a:gd name="connsiteY181" fmla="*/ 135589 h 533865"/>
                <a:gd name="connsiteX182" fmla="*/ 107865 w 741396"/>
                <a:gd name="connsiteY182" fmla="*/ 82597 h 533865"/>
                <a:gd name="connsiteX183" fmla="*/ 107865 w 741396"/>
                <a:gd name="connsiteY183" fmla="*/ 25863 h 533865"/>
                <a:gd name="connsiteX184" fmla="*/ 99244 w 741396"/>
                <a:gd name="connsiteY184" fmla="*/ 17242 h 533865"/>
                <a:gd name="connsiteX185" fmla="*/ 90623 w 741396"/>
                <a:gd name="connsiteY185" fmla="*/ 25863 h 533865"/>
                <a:gd name="connsiteX186" fmla="*/ 90623 w 741396"/>
                <a:gd name="connsiteY186" fmla="*/ 82648 h 533865"/>
                <a:gd name="connsiteX187" fmla="*/ 64760 w 741396"/>
                <a:gd name="connsiteY187" fmla="*/ 136227 h 533865"/>
                <a:gd name="connsiteX188" fmla="*/ 66915 w 741396"/>
                <a:gd name="connsiteY188" fmla="*/ 149305 h 533865"/>
                <a:gd name="connsiteX189" fmla="*/ 47596 w 741396"/>
                <a:gd name="connsiteY189" fmla="*/ 146555 h 533865"/>
                <a:gd name="connsiteX190" fmla="*/ 47596 w 741396"/>
                <a:gd name="connsiteY190" fmla="*/ 86209 h 533865"/>
                <a:gd name="connsiteX191" fmla="*/ 38975 w 741396"/>
                <a:gd name="connsiteY191" fmla="*/ 77588 h 533865"/>
                <a:gd name="connsiteX192" fmla="*/ 30354 w 741396"/>
                <a:gd name="connsiteY192" fmla="*/ 86209 h 533865"/>
                <a:gd name="connsiteX193" fmla="*/ 30354 w 741396"/>
                <a:gd name="connsiteY193" fmla="*/ 155417 h 533865"/>
                <a:gd name="connsiteX194" fmla="*/ 41104 w 741396"/>
                <a:gd name="connsiteY194" fmla="*/ 207143 h 533865"/>
                <a:gd name="connsiteX195" fmla="*/ 37656 w 741396"/>
                <a:gd name="connsiteY195" fmla="*/ 207522 h 533865"/>
                <a:gd name="connsiteX196" fmla="*/ 30958 w 741396"/>
                <a:gd name="connsiteY196" fmla="*/ 208591 h 533865"/>
                <a:gd name="connsiteX197" fmla="*/ 30414 w 741396"/>
                <a:gd name="connsiteY197" fmla="*/ 215350 h 533865"/>
                <a:gd name="connsiteX198" fmla="*/ 41139 w 741396"/>
                <a:gd name="connsiteY198" fmla="*/ 267489 h 533865"/>
                <a:gd name="connsiteX199" fmla="*/ 37691 w 741396"/>
                <a:gd name="connsiteY199" fmla="*/ 267868 h 533865"/>
                <a:gd name="connsiteX200" fmla="*/ 30992 w 741396"/>
                <a:gd name="connsiteY200" fmla="*/ 268937 h 533865"/>
                <a:gd name="connsiteX201" fmla="*/ 30449 w 741396"/>
                <a:gd name="connsiteY201" fmla="*/ 275696 h 533865"/>
                <a:gd name="connsiteX202" fmla="*/ 41173 w 741396"/>
                <a:gd name="connsiteY202" fmla="*/ 327835 h 533865"/>
                <a:gd name="connsiteX203" fmla="*/ 37725 w 741396"/>
                <a:gd name="connsiteY203" fmla="*/ 328214 h 533865"/>
                <a:gd name="connsiteX204" fmla="*/ 31027 w 741396"/>
                <a:gd name="connsiteY204" fmla="*/ 329283 h 533865"/>
                <a:gd name="connsiteX205" fmla="*/ 30483 w 741396"/>
                <a:gd name="connsiteY205" fmla="*/ 336042 h 533865"/>
                <a:gd name="connsiteX206" fmla="*/ 45898 w 741396"/>
                <a:gd name="connsiteY206" fmla="*/ 394664 h 533865"/>
                <a:gd name="connsiteX207" fmla="*/ 45898 w 741396"/>
                <a:gd name="connsiteY207" fmla="*/ 394664 h 533865"/>
                <a:gd name="connsiteX208" fmla="*/ 90519 w 741396"/>
                <a:gd name="connsiteY208" fmla="*/ 413570 h 533865"/>
                <a:gd name="connsiteX209" fmla="*/ 90519 w 741396"/>
                <a:gd name="connsiteY209" fmla="*/ 500434 h 533865"/>
                <a:gd name="connsiteX210" fmla="*/ 0 w 741396"/>
                <a:gd name="connsiteY210" fmla="*/ 516219 h 533865"/>
                <a:gd name="connsiteX211" fmla="*/ 0 w 741396"/>
                <a:gd name="connsiteY211" fmla="*/ 533866 h 533865"/>
                <a:gd name="connsiteX212" fmla="*/ 1879 w 741396"/>
                <a:gd name="connsiteY212" fmla="*/ 533452 h 533865"/>
                <a:gd name="connsiteX213" fmla="*/ 371095 w 741396"/>
                <a:gd name="connsiteY213" fmla="*/ 499718 h 533865"/>
                <a:gd name="connsiteX214" fmla="*/ 739534 w 741396"/>
                <a:gd name="connsiteY214" fmla="*/ 533271 h 533865"/>
                <a:gd name="connsiteX215" fmla="*/ 741396 w 741396"/>
                <a:gd name="connsiteY215" fmla="*/ 533685 h 533865"/>
                <a:gd name="connsiteX216" fmla="*/ 139546 w 741396"/>
                <a:gd name="connsiteY216" fmla="*/ 383276 h 533865"/>
                <a:gd name="connsiteX217" fmla="*/ 108123 w 741396"/>
                <a:gd name="connsiteY217" fmla="*/ 396294 h 533865"/>
                <a:gd name="connsiteX218" fmla="*/ 121054 w 741396"/>
                <a:gd name="connsiteY218" fmla="*/ 356068 h 533865"/>
                <a:gd name="connsiteX219" fmla="*/ 150866 w 741396"/>
                <a:gd name="connsiteY219" fmla="*/ 344835 h 533865"/>
                <a:gd name="connsiteX220" fmla="*/ 139546 w 741396"/>
                <a:gd name="connsiteY220" fmla="*/ 383259 h 533865"/>
                <a:gd name="connsiteX221" fmla="*/ 139546 w 741396"/>
                <a:gd name="connsiteY221" fmla="*/ 322930 h 533865"/>
                <a:gd name="connsiteX222" fmla="*/ 108123 w 741396"/>
                <a:gd name="connsiteY222" fmla="*/ 335947 h 533865"/>
                <a:gd name="connsiteX223" fmla="*/ 121054 w 741396"/>
                <a:gd name="connsiteY223" fmla="*/ 295722 h 533865"/>
                <a:gd name="connsiteX224" fmla="*/ 150866 w 741396"/>
                <a:gd name="connsiteY224" fmla="*/ 284489 h 533865"/>
                <a:gd name="connsiteX225" fmla="*/ 139546 w 741396"/>
                <a:gd name="connsiteY225" fmla="*/ 322913 h 533865"/>
                <a:gd name="connsiteX226" fmla="*/ 139546 w 741396"/>
                <a:gd name="connsiteY226" fmla="*/ 262584 h 533865"/>
                <a:gd name="connsiteX227" fmla="*/ 108123 w 741396"/>
                <a:gd name="connsiteY227" fmla="*/ 275601 h 533865"/>
                <a:gd name="connsiteX228" fmla="*/ 121054 w 741396"/>
                <a:gd name="connsiteY228" fmla="*/ 235376 h 533865"/>
                <a:gd name="connsiteX229" fmla="*/ 150866 w 741396"/>
                <a:gd name="connsiteY229" fmla="*/ 224143 h 533865"/>
                <a:gd name="connsiteX230" fmla="*/ 139546 w 741396"/>
                <a:gd name="connsiteY230" fmla="*/ 262566 h 533865"/>
                <a:gd name="connsiteX231" fmla="*/ 150866 w 741396"/>
                <a:gd name="connsiteY231" fmla="*/ 163797 h 533865"/>
                <a:gd name="connsiteX232" fmla="*/ 139572 w 741396"/>
                <a:gd name="connsiteY232" fmla="*/ 202212 h 533865"/>
                <a:gd name="connsiteX233" fmla="*/ 108149 w 741396"/>
                <a:gd name="connsiteY233" fmla="*/ 215229 h 533865"/>
                <a:gd name="connsiteX234" fmla="*/ 121080 w 741396"/>
                <a:gd name="connsiteY234" fmla="*/ 175004 h 533865"/>
                <a:gd name="connsiteX235" fmla="*/ 150866 w 741396"/>
                <a:gd name="connsiteY235" fmla="*/ 163797 h 533865"/>
                <a:gd name="connsiteX236" fmla="*/ 58734 w 741396"/>
                <a:gd name="connsiteY236" fmla="*/ 383259 h 533865"/>
                <a:gd name="connsiteX237" fmla="*/ 47415 w 741396"/>
                <a:gd name="connsiteY237" fmla="*/ 344835 h 533865"/>
                <a:gd name="connsiteX238" fmla="*/ 77157 w 741396"/>
                <a:gd name="connsiteY238" fmla="*/ 356043 h 533865"/>
                <a:gd name="connsiteX239" fmla="*/ 90088 w 741396"/>
                <a:gd name="connsiteY239" fmla="*/ 396242 h 533865"/>
                <a:gd name="connsiteX240" fmla="*/ 58734 w 741396"/>
                <a:gd name="connsiteY240" fmla="*/ 383259 h 533865"/>
                <a:gd name="connsiteX241" fmla="*/ 58734 w 741396"/>
                <a:gd name="connsiteY241" fmla="*/ 322913 h 533865"/>
                <a:gd name="connsiteX242" fmla="*/ 47415 w 741396"/>
                <a:gd name="connsiteY242" fmla="*/ 284489 h 533865"/>
                <a:gd name="connsiteX243" fmla="*/ 77157 w 741396"/>
                <a:gd name="connsiteY243" fmla="*/ 295696 h 533865"/>
                <a:gd name="connsiteX244" fmla="*/ 90088 w 741396"/>
                <a:gd name="connsiteY244" fmla="*/ 335896 h 533865"/>
                <a:gd name="connsiteX245" fmla="*/ 58734 w 741396"/>
                <a:gd name="connsiteY245" fmla="*/ 322913 h 533865"/>
                <a:gd name="connsiteX246" fmla="*/ 58734 w 741396"/>
                <a:gd name="connsiteY246" fmla="*/ 262566 h 533865"/>
                <a:gd name="connsiteX247" fmla="*/ 47415 w 741396"/>
                <a:gd name="connsiteY247" fmla="*/ 224143 h 533865"/>
                <a:gd name="connsiteX248" fmla="*/ 77157 w 741396"/>
                <a:gd name="connsiteY248" fmla="*/ 235350 h 533865"/>
                <a:gd name="connsiteX249" fmla="*/ 90088 w 741396"/>
                <a:gd name="connsiteY249" fmla="*/ 275549 h 533865"/>
                <a:gd name="connsiteX250" fmla="*/ 58734 w 741396"/>
                <a:gd name="connsiteY250" fmla="*/ 262566 h 533865"/>
                <a:gd name="connsiteX251" fmla="*/ 58734 w 741396"/>
                <a:gd name="connsiteY251" fmla="*/ 202220 h 533865"/>
                <a:gd name="connsiteX252" fmla="*/ 47415 w 741396"/>
                <a:gd name="connsiteY252" fmla="*/ 163797 h 533865"/>
                <a:gd name="connsiteX253" fmla="*/ 77157 w 741396"/>
                <a:gd name="connsiteY253" fmla="*/ 175004 h 533865"/>
                <a:gd name="connsiteX254" fmla="*/ 90088 w 741396"/>
                <a:gd name="connsiteY254" fmla="*/ 215203 h 533865"/>
                <a:gd name="connsiteX255" fmla="*/ 58734 w 741396"/>
                <a:gd name="connsiteY255" fmla="*/ 202220 h 533865"/>
                <a:gd name="connsiteX256" fmla="*/ 95347 w 741396"/>
                <a:gd name="connsiteY256" fmla="*/ 165745 h 533865"/>
                <a:gd name="connsiteX257" fmla="*/ 81898 w 741396"/>
                <a:gd name="connsiteY257" fmla="*/ 135624 h 533865"/>
                <a:gd name="connsiteX258" fmla="*/ 99140 w 741396"/>
                <a:gd name="connsiteY258" fmla="*/ 98804 h 533865"/>
                <a:gd name="connsiteX259" fmla="*/ 116382 w 741396"/>
                <a:gd name="connsiteY259" fmla="*/ 135012 h 533865"/>
                <a:gd name="connsiteX260" fmla="*/ 102045 w 741396"/>
                <a:gd name="connsiteY260" fmla="*/ 166693 h 533865"/>
                <a:gd name="connsiteX261" fmla="*/ 95347 w 741396"/>
                <a:gd name="connsiteY261" fmla="*/ 165745 h 533865"/>
                <a:gd name="connsiteX262" fmla="*/ 320585 w 741396"/>
                <a:gd name="connsiteY262" fmla="*/ 366017 h 533865"/>
                <a:gd name="connsiteX263" fmla="*/ 289162 w 741396"/>
                <a:gd name="connsiteY263" fmla="*/ 379034 h 533865"/>
                <a:gd name="connsiteX264" fmla="*/ 302093 w 741396"/>
                <a:gd name="connsiteY264" fmla="*/ 338809 h 533865"/>
                <a:gd name="connsiteX265" fmla="*/ 331904 w 741396"/>
                <a:gd name="connsiteY265" fmla="*/ 327594 h 533865"/>
                <a:gd name="connsiteX266" fmla="*/ 320585 w 741396"/>
                <a:gd name="connsiteY266" fmla="*/ 366017 h 533865"/>
                <a:gd name="connsiteX267" fmla="*/ 320585 w 741396"/>
                <a:gd name="connsiteY267" fmla="*/ 305671 h 533865"/>
                <a:gd name="connsiteX268" fmla="*/ 289162 w 741396"/>
                <a:gd name="connsiteY268" fmla="*/ 318688 h 533865"/>
                <a:gd name="connsiteX269" fmla="*/ 302093 w 741396"/>
                <a:gd name="connsiteY269" fmla="*/ 278463 h 533865"/>
                <a:gd name="connsiteX270" fmla="*/ 331904 w 741396"/>
                <a:gd name="connsiteY270" fmla="*/ 267247 h 533865"/>
                <a:gd name="connsiteX271" fmla="*/ 320585 w 741396"/>
                <a:gd name="connsiteY271" fmla="*/ 305671 h 533865"/>
                <a:gd name="connsiteX272" fmla="*/ 320585 w 741396"/>
                <a:gd name="connsiteY272" fmla="*/ 245325 h 533865"/>
                <a:gd name="connsiteX273" fmla="*/ 289162 w 741396"/>
                <a:gd name="connsiteY273" fmla="*/ 258342 h 533865"/>
                <a:gd name="connsiteX274" fmla="*/ 302093 w 741396"/>
                <a:gd name="connsiteY274" fmla="*/ 218117 h 533865"/>
                <a:gd name="connsiteX275" fmla="*/ 331904 w 741396"/>
                <a:gd name="connsiteY275" fmla="*/ 206901 h 533865"/>
                <a:gd name="connsiteX276" fmla="*/ 320585 w 741396"/>
                <a:gd name="connsiteY276" fmla="*/ 245325 h 533865"/>
                <a:gd name="connsiteX277" fmla="*/ 331904 w 741396"/>
                <a:gd name="connsiteY277" fmla="*/ 146555 h 533865"/>
                <a:gd name="connsiteX278" fmla="*/ 320611 w 741396"/>
                <a:gd name="connsiteY278" fmla="*/ 184970 h 533865"/>
                <a:gd name="connsiteX279" fmla="*/ 289188 w 741396"/>
                <a:gd name="connsiteY279" fmla="*/ 197987 h 533865"/>
                <a:gd name="connsiteX280" fmla="*/ 302119 w 741396"/>
                <a:gd name="connsiteY280" fmla="*/ 157762 h 533865"/>
                <a:gd name="connsiteX281" fmla="*/ 331904 w 741396"/>
                <a:gd name="connsiteY281" fmla="*/ 146555 h 533865"/>
                <a:gd name="connsiteX282" fmla="*/ 239773 w 741396"/>
                <a:gd name="connsiteY282" fmla="*/ 366017 h 533865"/>
                <a:gd name="connsiteX283" fmla="*/ 228453 w 741396"/>
                <a:gd name="connsiteY283" fmla="*/ 327594 h 533865"/>
                <a:gd name="connsiteX284" fmla="*/ 258196 w 741396"/>
                <a:gd name="connsiteY284" fmla="*/ 338801 h 533865"/>
                <a:gd name="connsiteX285" fmla="*/ 271170 w 741396"/>
                <a:gd name="connsiteY285" fmla="*/ 379000 h 533865"/>
                <a:gd name="connsiteX286" fmla="*/ 239773 w 741396"/>
                <a:gd name="connsiteY286" fmla="*/ 366017 h 533865"/>
                <a:gd name="connsiteX287" fmla="*/ 239773 w 741396"/>
                <a:gd name="connsiteY287" fmla="*/ 305671 h 533865"/>
                <a:gd name="connsiteX288" fmla="*/ 228453 w 741396"/>
                <a:gd name="connsiteY288" fmla="*/ 267247 h 533865"/>
                <a:gd name="connsiteX289" fmla="*/ 258196 w 741396"/>
                <a:gd name="connsiteY289" fmla="*/ 278455 h 533865"/>
                <a:gd name="connsiteX290" fmla="*/ 271170 w 741396"/>
                <a:gd name="connsiteY290" fmla="*/ 318654 h 533865"/>
                <a:gd name="connsiteX291" fmla="*/ 239773 w 741396"/>
                <a:gd name="connsiteY291" fmla="*/ 305671 h 533865"/>
                <a:gd name="connsiteX292" fmla="*/ 239773 w 741396"/>
                <a:gd name="connsiteY292" fmla="*/ 245325 h 533865"/>
                <a:gd name="connsiteX293" fmla="*/ 228453 w 741396"/>
                <a:gd name="connsiteY293" fmla="*/ 206901 h 533865"/>
                <a:gd name="connsiteX294" fmla="*/ 258196 w 741396"/>
                <a:gd name="connsiteY294" fmla="*/ 218108 h 533865"/>
                <a:gd name="connsiteX295" fmla="*/ 271170 w 741396"/>
                <a:gd name="connsiteY295" fmla="*/ 258308 h 533865"/>
                <a:gd name="connsiteX296" fmla="*/ 239773 w 741396"/>
                <a:gd name="connsiteY296" fmla="*/ 245325 h 533865"/>
                <a:gd name="connsiteX297" fmla="*/ 239773 w 741396"/>
                <a:gd name="connsiteY297" fmla="*/ 184978 h 533865"/>
                <a:gd name="connsiteX298" fmla="*/ 228453 w 741396"/>
                <a:gd name="connsiteY298" fmla="*/ 146555 h 533865"/>
                <a:gd name="connsiteX299" fmla="*/ 258196 w 741396"/>
                <a:gd name="connsiteY299" fmla="*/ 157762 h 533865"/>
                <a:gd name="connsiteX300" fmla="*/ 271170 w 741396"/>
                <a:gd name="connsiteY300" fmla="*/ 197961 h 533865"/>
                <a:gd name="connsiteX301" fmla="*/ 239773 w 741396"/>
                <a:gd name="connsiteY301" fmla="*/ 184978 h 533865"/>
                <a:gd name="connsiteX302" fmla="*/ 276386 w 741396"/>
                <a:gd name="connsiteY302" fmla="*/ 148503 h 533865"/>
                <a:gd name="connsiteX303" fmla="*/ 262937 w 741396"/>
                <a:gd name="connsiteY303" fmla="*/ 118382 h 533865"/>
                <a:gd name="connsiteX304" fmla="*/ 280179 w 741396"/>
                <a:gd name="connsiteY304" fmla="*/ 81562 h 533865"/>
                <a:gd name="connsiteX305" fmla="*/ 297421 w 741396"/>
                <a:gd name="connsiteY305" fmla="*/ 117770 h 533865"/>
                <a:gd name="connsiteX306" fmla="*/ 283084 w 741396"/>
                <a:gd name="connsiteY306" fmla="*/ 149452 h 533865"/>
                <a:gd name="connsiteX307" fmla="*/ 276386 w 741396"/>
                <a:gd name="connsiteY307" fmla="*/ 148503 h 533865"/>
                <a:gd name="connsiteX308" fmla="*/ 501623 w 741396"/>
                <a:gd name="connsiteY308" fmla="*/ 366017 h 533865"/>
                <a:gd name="connsiteX309" fmla="*/ 470200 w 741396"/>
                <a:gd name="connsiteY309" fmla="*/ 379034 h 533865"/>
                <a:gd name="connsiteX310" fmla="*/ 483132 w 741396"/>
                <a:gd name="connsiteY310" fmla="*/ 338809 h 533865"/>
                <a:gd name="connsiteX311" fmla="*/ 512943 w 741396"/>
                <a:gd name="connsiteY311" fmla="*/ 327594 h 533865"/>
                <a:gd name="connsiteX312" fmla="*/ 501623 w 741396"/>
                <a:gd name="connsiteY312" fmla="*/ 366017 h 533865"/>
                <a:gd name="connsiteX313" fmla="*/ 501623 w 741396"/>
                <a:gd name="connsiteY313" fmla="*/ 305671 h 533865"/>
                <a:gd name="connsiteX314" fmla="*/ 470200 w 741396"/>
                <a:gd name="connsiteY314" fmla="*/ 318688 h 533865"/>
                <a:gd name="connsiteX315" fmla="*/ 483132 w 741396"/>
                <a:gd name="connsiteY315" fmla="*/ 278463 h 533865"/>
                <a:gd name="connsiteX316" fmla="*/ 512943 w 741396"/>
                <a:gd name="connsiteY316" fmla="*/ 267247 h 533865"/>
                <a:gd name="connsiteX317" fmla="*/ 501623 w 741396"/>
                <a:gd name="connsiteY317" fmla="*/ 305671 h 533865"/>
                <a:gd name="connsiteX318" fmla="*/ 501623 w 741396"/>
                <a:gd name="connsiteY318" fmla="*/ 245325 h 533865"/>
                <a:gd name="connsiteX319" fmla="*/ 470200 w 741396"/>
                <a:gd name="connsiteY319" fmla="*/ 258342 h 533865"/>
                <a:gd name="connsiteX320" fmla="*/ 483132 w 741396"/>
                <a:gd name="connsiteY320" fmla="*/ 218117 h 533865"/>
                <a:gd name="connsiteX321" fmla="*/ 512943 w 741396"/>
                <a:gd name="connsiteY321" fmla="*/ 206901 h 533865"/>
                <a:gd name="connsiteX322" fmla="*/ 501623 w 741396"/>
                <a:gd name="connsiteY322" fmla="*/ 245325 h 533865"/>
                <a:gd name="connsiteX323" fmla="*/ 512943 w 741396"/>
                <a:gd name="connsiteY323" fmla="*/ 146555 h 533865"/>
                <a:gd name="connsiteX324" fmla="*/ 501649 w 741396"/>
                <a:gd name="connsiteY324" fmla="*/ 184970 h 533865"/>
                <a:gd name="connsiteX325" fmla="*/ 470226 w 741396"/>
                <a:gd name="connsiteY325" fmla="*/ 197987 h 533865"/>
                <a:gd name="connsiteX326" fmla="*/ 483158 w 741396"/>
                <a:gd name="connsiteY326" fmla="*/ 157762 h 533865"/>
                <a:gd name="connsiteX327" fmla="*/ 512943 w 741396"/>
                <a:gd name="connsiteY327" fmla="*/ 146555 h 533865"/>
                <a:gd name="connsiteX328" fmla="*/ 420811 w 741396"/>
                <a:gd name="connsiteY328" fmla="*/ 366017 h 533865"/>
                <a:gd name="connsiteX329" fmla="*/ 409492 w 741396"/>
                <a:gd name="connsiteY329" fmla="*/ 327594 h 533865"/>
                <a:gd name="connsiteX330" fmla="*/ 439234 w 741396"/>
                <a:gd name="connsiteY330" fmla="*/ 338801 h 533865"/>
                <a:gd name="connsiteX331" fmla="*/ 452209 w 741396"/>
                <a:gd name="connsiteY331" fmla="*/ 379000 h 533865"/>
                <a:gd name="connsiteX332" fmla="*/ 420811 w 741396"/>
                <a:gd name="connsiteY332" fmla="*/ 366017 h 533865"/>
                <a:gd name="connsiteX333" fmla="*/ 420811 w 741396"/>
                <a:gd name="connsiteY333" fmla="*/ 305671 h 533865"/>
                <a:gd name="connsiteX334" fmla="*/ 409492 w 741396"/>
                <a:gd name="connsiteY334" fmla="*/ 267247 h 533865"/>
                <a:gd name="connsiteX335" fmla="*/ 439234 w 741396"/>
                <a:gd name="connsiteY335" fmla="*/ 278455 h 533865"/>
                <a:gd name="connsiteX336" fmla="*/ 452209 w 741396"/>
                <a:gd name="connsiteY336" fmla="*/ 318654 h 533865"/>
                <a:gd name="connsiteX337" fmla="*/ 420811 w 741396"/>
                <a:gd name="connsiteY337" fmla="*/ 305671 h 533865"/>
                <a:gd name="connsiteX338" fmla="*/ 420811 w 741396"/>
                <a:gd name="connsiteY338" fmla="*/ 245325 h 533865"/>
                <a:gd name="connsiteX339" fmla="*/ 409492 w 741396"/>
                <a:gd name="connsiteY339" fmla="*/ 206901 h 533865"/>
                <a:gd name="connsiteX340" fmla="*/ 439234 w 741396"/>
                <a:gd name="connsiteY340" fmla="*/ 218108 h 533865"/>
                <a:gd name="connsiteX341" fmla="*/ 452209 w 741396"/>
                <a:gd name="connsiteY341" fmla="*/ 258308 h 533865"/>
                <a:gd name="connsiteX342" fmla="*/ 420811 w 741396"/>
                <a:gd name="connsiteY342" fmla="*/ 245325 h 533865"/>
                <a:gd name="connsiteX343" fmla="*/ 420811 w 741396"/>
                <a:gd name="connsiteY343" fmla="*/ 184978 h 533865"/>
                <a:gd name="connsiteX344" fmla="*/ 409492 w 741396"/>
                <a:gd name="connsiteY344" fmla="*/ 146555 h 533865"/>
                <a:gd name="connsiteX345" fmla="*/ 439234 w 741396"/>
                <a:gd name="connsiteY345" fmla="*/ 157762 h 533865"/>
                <a:gd name="connsiteX346" fmla="*/ 452209 w 741396"/>
                <a:gd name="connsiteY346" fmla="*/ 197961 h 533865"/>
                <a:gd name="connsiteX347" fmla="*/ 420811 w 741396"/>
                <a:gd name="connsiteY347" fmla="*/ 184978 h 533865"/>
                <a:gd name="connsiteX348" fmla="*/ 457424 w 741396"/>
                <a:gd name="connsiteY348" fmla="*/ 148503 h 533865"/>
                <a:gd name="connsiteX349" fmla="*/ 443976 w 741396"/>
                <a:gd name="connsiteY349" fmla="*/ 118382 h 533865"/>
                <a:gd name="connsiteX350" fmla="*/ 461217 w 741396"/>
                <a:gd name="connsiteY350" fmla="*/ 81562 h 533865"/>
                <a:gd name="connsiteX351" fmla="*/ 478459 w 741396"/>
                <a:gd name="connsiteY351" fmla="*/ 117770 h 533865"/>
                <a:gd name="connsiteX352" fmla="*/ 464123 w 741396"/>
                <a:gd name="connsiteY352" fmla="*/ 149452 h 533865"/>
                <a:gd name="connsiteX353" fmla="*/ 457424 w 741396"/>
                <a:gd name="connsiteY353" fmla="*/ 148503 h 533865"/>
                <a:gd name="connsiteX354" fmla="*/ 682662 w 741396"/>
                <a:gd name="connsiteY354" fmla="*/ 383259 h 533865"/>
                <a:gd name="connsiteX355" fmla="*/ 651239 w 741396"/>
                <a:gd name="connsiteY355" fmla="*/ 396276 h 533865"/>
                <a:gd name="connsiteX356" fmla="*/ 664170 w 741396"/>
                <a:gd name="connsiteY356" fmla="*/ 356051 h 533865"/>
                <a:gd name="connsiteX357" fmla="*/ 693981 w 741396"/>
                <a:gd name="connsiteY357" fmla="*/ 344835 h 533865"/>
                <a:gd name="connsiteX358" fmla="*/ 682662 w 741396"/>
                <a:gd name="connsiteY358" fmla="*/ 383259 h 533865"/>
                <a:gd name="connsiteX359" fmla="*/ 682662 w 741396"/>
                <a:gd name="connsiteY359" fmla="*/ 322913 h 533865"/>
                <a:gd name="connsiteX360" fmla="*/ 651239 w 741396"/>
                <a:gd name="connsiteY360" fmla="*/ 335930 h 533865"/>
                <a:gd name="connsiteX361" fmla="*/ 664170 w 741396"/>
                <a:gd name="connsiteY361" fmla="*/ 295705 h 533865"/>
                <a:gd name="connsiteX362" fmla="*/ 693981 w 741396"/>
                <a:gd name="connsiteY362" fmla="*/ 284489 h 533865"/>
                <a:gd name="connsiteX363" fmla="*/ 682662 w 741396"/>
                <a:gd name="connsiteY363" fmla="*/ 322913 h 533865"/>
                <a:gd name="connsiteX364" fmla="*/ 682662 w 741396"/>
                <a:gd name="connsiteY364" fmla="*/ 262566 h 533865"/>
                <a:gd name="connsiteX365" fmla="*/ 651239 w 741396"/>
                <a:gd name="connsiteY365" fmla="*/ 275584 h 533865"/>
                <a:gd name="connsiteX366" fmla="*/ 664170 w 741396"/>
                <a:gd name="connsiteY366" fmla="*/ 235359 h 533865"/>
                <a:gd name="connsiteX367" fmla="*/ 693981 w 741396"/>
                <a:gd name="connsiteY367" fmla="*/ 224143 h 533865"/>
                <a:gd name="connsiteX368" fmla="*/ 682662 w 741396"/>
                <a:gd name="connsiteY368" fmla="*/ 262566 h 533865"/>
                <a:gd name="connsiteX369" fmla="*/ 693981 w 741396"/>
                <a:gd name="connsiteY369" fmla="*/ 163797 h 533865"/>
                <a:gd name="connsiteX370" fmla="*/ 682688 w 741396"/>
                <a:gd name="connsiteY370" fmla="*/ 202212 h 533865"/>
                <a:gd name="connsiteX371" fmla="*/ 651265 w 741396"/>
                <a:gd name="connsiteY371" fmla="*/ 215229 h 533865"/>
                <a:gd name="connsiteX372" fmla="*/ 664196 w 741396"/>
                <a:gd name="connsiteY372" fmla="*/ 175004 h 533865"/>
                <a:gd name="connsiteX373" fmla="*/ 693981 w 741396"/>
                <a:gd name="connsiteY373" fmla="*/ 163797 h 533865"/>
                <a:gd name="connsiteX374" fmla="*/ 601850 w 741396"/>
                <a:gd name="connsiteY374" fmla="*/ 383259 h 533865"/>
                <a:gd name="connsiteX375" fmla="*/ 590531 w 741396"/>
                <a:gd name="connsiteY375" fmla="*/ 344835 h 533865"/>
                <a:gd name="connsiteX376" fmla="*/ 620273 w 741396"/>
                <a:gd name="connsiteY376" fmla="*/ 356043 h 533865"/>
                <a:gd name="connsiteX377" fmla="*/ 633247 w 741396"/>
                <a:gd name="connsiteY377" fmla="*/ 396242 h 533865"/>
                <a:gd name="connsiteX378" fmla="*/ 601850 w 741396"/>
                <a:gd name="connsiteY378" fmla="*/ 383259 h 533865"/>
                <a:gd name="connsiteX379" fmla="*/ 601850 w 741396"/>
                <a:gd name="connsiteY379" fmla="*/ 322913 h 533865"/>
                <a:gd name="connsiteX380" fmla="*/ 590531 w 741396"/>
                <a:gd name="connsiteY380" fmla="*/ 284489 h 533865"/>
                <a:gd name="connsiteX381" fmla="*/ 620273 w 741396"/>
                <a:gd name="connsiteY381" fmla="*/ 295696 h 533865"/>
                <a:gd name="connsiteX382" fmla="*/ 633247 w 741396"/>
                <a:gd name="connsiteY382" fmla="*/ 335896 h 533865"/>
                <a:gd name="connsiteX383" fmla="*/ 601850 w 741396"/>
                <a:gd name="connsiteY383" fmla="*/ 322913 h 533865"/>
                <a:gd name="connsiteX384" fmla="*/ 601850 w 741396"/>
                <a:gd name="connsiteY384" fmla="*/ 262566 h 533865"/>
                <a:gd name="connsiteX385" fmla="*/ 590531 w 741396"/>
                <a:gd name="connsiteY385" fmla="*/ 224143 h 533865"/>
                <a:gd name="connsiteX386" fmla="*/ 620273 w 741396"/>
                <a:gd name="connsiteY386" fmla="*/ 235350 h 533865"/>
                <a:gd name="connsiteX387" fmla="*/ 633247 w 741396"/>
                <a:gd name="connsiteY387" fmla="*/ 275549 h 533865"/>
                <a:gd name="connsiteX388" fmla="*/ 601850 w 741396"/>
                <a:gd name="connsiteY388" fmla="*/ 262566 h 533865"/>
                <a:gd name="connsiteX389" fmla="*/ 601850 w 741396"/>
                <a:gd name="connsiteY389" fmla="*/ 202220 h 533865"/>
                <a:gd name="connsiteX390" fmla="*/ 590531 w 741396"/>
                <a:gd name="connsiteY390" fmla="*/ 163797 h 533865"/>
                <a:gd name="connsiteX391" fmla="*/ 620273 w 741396"/>
                <a:gd name="connsiteY391" fmla="*/ 175004 h 533865"/>
                <a:gd name="connsiteX392" fmla="*/ 633247 w 741396"/>
                <a:gd name="connsiteY392" fmla="*/ 215203 h 533865"/>
                <a:gd name="connsiteX393" fmla="*/ 601850 w 741396"/>
                <a:gd name="connsiteY393" fmla="*/ 202220 h 533865"/>
                <a:gd name="connsiteX394" fmla="*/ 638463 w 741396"/>
                <a:gd name="connsiteY394" fmla="*/ 165745 h 533865"/>
                <a:gd name="connsiteX395" fmla="*/ 625014 w 741396"/>
                <a:gd name="connsiteY395" fmla="*/ 135624 h 533865"/>
                <a:gd name="connsiteX396" fmla="*/ 642256 w 741396"/>
                <a:gd name="connsiteY396" fmla="*/ 98804 h 533865"/>
                <a:gd name="connsiteX397" fmla="*/ 659498 w 741396"/>
                <a:gd name="connsiteY397" fmla="*/ 135012 h 533865"/>
                <a:gd name="connsiteX398" fmla="*/ 645161 w 741396"/>
                <a:gd name="connsiteY398" fmla="*/ 166693 h 533865"/>
                <a:gd name="connsiteX399" fmla="*/ 638463 w 741396"/>
                <a:gd name="connsiteY399" fmla="*/ 165745 h 5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741396" h="533865">
                  <a:moveTo>
                    <a:pt x="741396" y="516038"/>
                  </a:moveTo>
                  <a:cubicBezTo>
                    <a:pt x="722982" y="512012"/>
                    <a:pt x="692516" y="506098"/>
                    <a:pt x="650877" y="500339"/>
                  </a:cubicBezTo>
                  <a:lnTo>
                    <a:pt x="650877" y="413570"/>
                  </a:lnTo>
                  <a:cubicBezTo>
                    <a:pt x="667655" y="413212"/>
                    <a:pt x="683658" y="406444"/>
                    <a:pt x="695602" y="394656"/>
                  </a:cubicBezTo>
                  <a:lnTo>
                    <a:pt x="695602" y="394656"/>
                  </a:lnTo>
                  <a:cubicBezTo>
                    <a:pt x="713827" y="373965"/>
                    <a:pt x="711120" y="337585"/>
                    <a:pt x="711025" y="336034"/>
                  </a:cubicBezTo>
                  <a:lnTo>
                    <a:pt x="710482" y="329275"/>
                  </a:lnTo>
                  <a:lnTo>
                    <a:pt x="703783" y="328206"/>
                  </a:lnTo>
                  <a:cubicBezTo>
                    <a:pt x="703542" y="328206"/>
                    <a:pt x="702275" y="327982"/>
                    <a:pt x="700335" y="327826"/>
                  </a:cubicBezTo>
                  <a:cubicBezTo>
                    <a:pt x="708630" y="311761"/>
                    <a:pt x="712341" y="293722"/>
                    <a:pt x="711059" y="275687"/>
                  </a:cubicBezTo>
                  <a:lnTo>
                    <a:pt x="710516" y="268929"/>
                  </a:lnTo>
                  <a:lnTo>
                    <a:pt x="703818" y="267860"/>
                  </a:lnTo>
                  <a:cubicBezTo>
                    <a:pt x="703576" y="267860"/>
                    <a:pt x="702309" y="267635"/>
                    <a:pt x="700369" y="267480"/>
                  </a:cubicBezTo>
                  <a:cubicBezTo>
                    <a:pt x="708664" y="251415"/>
                    <a:pt x="712375" y="233376"/>
                    <a:pt x="711094" y="215341"/>
                  </a:cubicBezTo>
                  <a:lnTo>
                    <a:pt x="710551" y="208582"/>
                  </a:lnTo>
                  <a:lnTo>
                    <a:pt x="703852" y="207513"/>
                  </a:lnTo>
                  <a:cubicBezTo>
                    <a:pt x="703611" y="207513"/>
                    <a:pt x="702344" y="207289"/>
                    <a:pt x="700404" y="207134"/>
                  </a:cubicBezTo>
                  <a:cubicBezTo>
                    <a:pt x="708588" y="191486"/>
                    <a:pt x="712324" y="173894"/>
                    <a:pt x="711206" y="156271"/>
                  </a:cubicBezTo>
                  <a:cubicBezTo>
                    <a:pt x="711206" y="156055"/>
                    <a:pt x="711327" y="155874"/>
                    <a:pt x="711327" y="155650"/>
                  </a:cubicBezTo>
                  <a:lnTo>
                    <a:pt x="711327" y="86209"/>
                  </a:lnTo>
                  <a:cubicBezTo>
                    <a:pt x="711327" y="81448"/>
                    <a:pt x="707467" y="77588"/>
                    <a:pt x="702706" y="77588"/>
                  </a:cubicBezTo>
                  <a:cubicBezTo>
                    <a:pt x="697944" y="77588"/>
                    <a:pt x="694085" y="81448"/>
                    <a:pt x="694085" y="86209"/>
                  </a:cubicBezTo>
                  <a:lnTo>
                    <a:pt x="694085" y="146555"/>
                  </a:lnTo>
                  <a:cubicBezTo>
                    <a:pt x="687407" y="146569"/>
                    <a:pt x="680765" y="147521"/>
                    <a:pt x="674352" y="149383"/>
                  </a:cubicBezTo>
                  <a:cubicBezTo>
                    <a:pt x="675653" y="144883"/>
                    <a:pt x="676489" y="140260"/>
                    <a:pt x="676843" y="135589"/>
                  </a:cubicBezTo>
                  <a:cubicBezTo>
                    <a:pt x="676843" y="111822"/>
                    <a:pt x="658162" y="90080"/>
                    <a:pt x="650980" y="82597"/>
                  </a:cubicBezTo>
                  <a:lnTo>
                    <a:pt x="650980" y="25863"/>
                  </a:lnTo>
                  <a:cubicBezTo>
                    <a:pt x="650980" y="21101"/>
                    <a:pt x="647121" y="17242"/>
                    <a:pt x="642359" y="17242"/>
                  </a:cubicBezTo>
                  <a:cubicBezTo>
                    <a:pt x="637598" y="17242"/>
                    <a:pt x="633739" y="21101"/>
                    <a:pt x="633739" y="25863"/>
                  </a:cubicBezTo>
                  <a:lnTo>
                    <a:pt x="633739" y="82648"/>
                  </a:lnTo>
                  <a:cubicBezTo>
                    <a:pt x="626566" y="90140"/>
                    <a:pt x="607876" y="111959"/>
                    <a:pt x="607876" y="136227"/>
                  </a:cubicBezTo>
                  <a:cubicBezTo>
                    <a:pt x="608189" y="140644"/>
                    <a:pt x="608910" y="145021"/>
                    <a:pt x="610031" y="149305"/>
                  </a:cubicBezTo>
                  <a:cubicBezTo>
                    <a:pt x="603748" y="147504"/>
                    <a:pt x="597247" y="146579"/>
                    <a:pt x="590712" y="146555"/>
                  </a:cubicBezTo>
                  <a:lnTo>
                    <a:pt x="590712" y="86209"/>
                  </a:lnTo>
                  <a:cubicBezTo>
                    <a:pt x="590712" y="81448"/>
                    <a:pt x="586852" y="77588"/>
                    <a:pt x="582091" y="77588"/>
                  </a:cubicBezTo>
                  <a:cubicBezTo>
                    <a:pt x="577329" y="77588"/>
                    <a:pt x="573470" y="81448"/>
                    <a:pt x="573470" y="86209"/>
                  </a:cubicBezTo>
                  <a:lnTo>
                    <a:pt x="573470" y="155417"/>
                  </a:lnTo>
                  <a:cubicBezTo>
                    <a:pt x="572223" y="173320"/>
                    <a:pt x="575943" y="191219"/>
                    <a:pt x="584220" y="207143"/>
                  </a:cubicBezTo>
                  <a:cubicBezTo>
                    <a:pt x="582246" y="207306"/>
                    <a:pt x="580979" y="207487"/>
                    <a:pt x="580772" y="207522"/>
                  </a:cubicBezTo>
                  <a:lnTo>
                    <a:pt x="574073" y="208591"/>
                  </a:lnTo>
                  <a:lnTo>
                    <a:pt x="573530" y="215350"/>
                  </a:lnTo>
                  <a:cubicBezTo>
                    <a:pt x="572248" y="233385"/>
                    <a:pt x="575960" y="251424"/>
                    <a:pt x="584255" y="267489"/>
                  </a:cubicBezTo>
                  <a:cubicBezTo>
                    <a:pt x="582280" y="267653"/>
                    <a:pt x="581013" y="267834"/>
                    <a:pt x="580806" y="267868"/>
                  </a:cubicBezTo>
                  <a:lnTo>
                    <a:pt x="574108" y="268937"/>
                  </a:lnTo>
                  <a:lnTo>
                    <a:pt x="573565" y="275696"/>
                  </a:lnTo>
                  <a:cubicBezTo>
                    <a:pt x="572283" y="293731"/>
                    <a:pt x="575994" y="311770"/>
                    <a:pt x="584289" y="327835"/>
                  </a:cubicBezTo>
                  <a:cubicBezTo>
                    <a:pt x="582315" y="327990"/>
                    <a:pt x="581048" y="328180"/>
                    <a:pt x="580841" y="328214"/>
                  </a:cubicBezTo>
                  <a:lnTo>
                    <a:pt x="574142" y="329283"/>
                  </a:lnTo>
                  <a:lnTo>
                    <a:pt x="573599" y="336042"/>
                  </a:lnTo>
                  <a:cubicBezTo>
                    <a:pt x="573479" y="337585"/>
                    <a:pt x="570797" y="373974"/>
                    <a:pt x="589013" y="394664"/>
                  </a:cubicBezTo>
                  <a:lnTo>
                    <a:pt x="589013" y="394664"/>
                  </a:lnTo>
                  <a:cubicBezTo>
                    <a:pt x="600933" y="406425"/>
                    <a:pt x="616895" y="413188"/>
                    <a:pt x="633635" y="413570"/>
                  </a:cubicBezTo>
                  <a:lnTo>
                    <a:pt x="633635" y="498054"/>
                  </a:lnTo>
                  <a:cubicBezTo>
                    <a:pt x="589625" y="492459"/>
                    <a:pt x="534771" y="487313"/>
                    <a:pt x="469838" y="484571"/>
                  </a:cubicBezTo>
                  <a:lnTo>
                    <a:pt x="469838" y="396328"/>
                  </a:lnTo>
                  <a:cubicBezTo>
                    <a:pt x="486616" y="395970"/>
                    <a:pt x="502619" y="389202"/>
                    <a:pt x="514563" y="377414"/>
                  </a:cubicBezTo>
                  <a:lnTo>
                    <a:pt x="514563" y="377414"/>
                  </a:lnTo>
                  <a:cubicBezTo>
                    <a:pt x="532788" y="356724"/>
                    <a:pt x="530081" y="320344"/>
                    <a:pt x="529986" y="318792"/>
                  </a:cubicBezTo>
                  <a:lnTo>
                    <a:pt x="529443" y="312033"/>
                  </a:lnTo>
                  <a:lnTo>
                    <a:pt x="522745" y="310964"/>
                  </a:lnTo>
                  <a:cubicBezTo>
                    <a:pt x="522503" y="310964"/>
                    <a:pt x="521236" y="310740"/>
                    <a:pt x="519296" y="310585"/>
                  </a:cubicBezTo>
                  <a:cubicBezTo>
                    <a:pt x="527591" y="294520"/>
                    <a:pt x="531302" y="276480"/>
                    <a:pt x="530021" y="258446"/>
                  </a:cubicBezTo>
                  <a:lnTo>
                    <a:pt x="529478" y="251687"/>
                  </a:lnTo>
                  <a:lnTo>
                    <a:pt x="522779" y="250618"/>
                  </a:lnTo>
                  <a:cubicBezTo>
                    <a:pt x="522538" y="250618"/>
                    <a:pt x="521271" y="250394"/>
                    <a:pt x="519331" y="250238"/>
                  </a:cubicBezTo>
                  <a:cubicBezTo>
                    <a:pt x="527626" y="234173"/>
                    <a:pt x="531337" y="216134"/>
                    <a:pt x="530055" y="198099"/>
                  </a:cubicBezTo>
                  <a:lnTo>
                    <a:pt x="529512" y="191341"/>
                  </a:lnTo>
                  <a:lnTo>
                    <a:pt x="522814" y="190272"/>
                  </a:lnTo>
                  <a:cubicBezTo>
                    <a:pt x="522572" y="190272"/>
                    <a:pt x="521305" y="190047"/>
                    <a:pt x="519365" y="189892"/>
                  </a:cubicBezTo>
                  <a:cubicBezTo>
                    <a:pt x="527549" y="174244"/>
                    <a:pt x="531285" y="156652"/>
                    <a:pt x="530167" y="139029"/>
                  </a:cubicBezTo>
                  <a:cubicBezTo>
                    <a:pt x="530167" y="138813"/>
                    <a:pt x="530288" y="138632"/>
                    <a:pt x="530288" y="138408"/>
                  </a:cubicBezTo>
                  <a:lnTo>
                    <a:pt x="530288" y="68967"/>
                  </a:lnTo>
                  <a:cubicBezTo>
                    <a:pt x="530288" y="64206"/>
                    <a:pt x="526428" y="60346"/>
                    <a:pt x="521667" y="60346"/>
                  </a:cubicBezTo>
                  <a:cubicBezTo>
                    <a:pt x="516906" y="60346"/>
                    <a:pt x="513046" y="64206"/>
                    <a:pt x="513046" y="68967"/>
                  </a:cubicBezTo>
                  <a:lnTo>
                    <a:pt x="513046" y="129313"/>
                  </a:lnTo>
                  <a:cubicBezTo>
                    <a:pt x="506368" y="129324"/>
                    <a:pt x="499725" y="130275"/>
                    <a:pt x="493313" y="132141"/>
                  </a:cubicBezTo>
                  <a:cubicBezTo>
                    <a:pt x="494615" y="127641"/>
                    <a:pt x="495450" y="123018"/>
                    <a:pt x="495804" y="118348"/>
                  </a:cubicBezTo>
                  <a:cubicBezTo>
                    <a:pt x="495804" y="94580"/>
                    <a:pt x="477123" y="72838"/>
                    <a:pt x="469942" y="65355"/>
                  </a:cubicBezTo>
                  <a:lnTo>
                    <a:pt x="469942" y="8621"/>
                  </a:lnTo>
                  <a:cubicBezTo>
                    <a:pt x="469942" y="3860"/>
                    <a:pt x="466082" y="0"/>
                    <a:pt x="461321" y="0"/>
                  </a:cubicBezTo>
                  <a:cubicBezTo>
                    <a:pt x="456560" y="0"/>
                    <a:pt x="452700" y="3860"/>
                    <a:pt x="452700" y="8621"/>
                  </a:cubicBezTo>
                  <a:lnTo>
                    <a:pt x="452700" y="65407"/>
                  </a:lnTo>
                  <a:cubicBezTo>
                    <a:pt x="445527" y="72898"/>
                    <a:pt x="426837" y="94718"/>
                    <a:pt x="426837" y="118985"/>
                  </a:cubicBezTo>
                  <a:cubicBezTo>
                    <a:pt x="427155" y="123401"/>
                    <a:pt x="427876" y="127779"/>
                    <a:pt x="428993" y="132063"/>
                  </a:cubicBezTo>
                  <a:cubicBezTo>
                    <a:pt x="422709" y="130267"/>
                    <a:pt x="416209" y="129342"/>
                    <a:pt x="409673" y="129313"/>
                  </a:cubicBezTo>
                  <a:lnTo>
                    <a:pt x="409673" y="68967"/>
                  </a:lnTo>
                  <a:cubicBezTo>
                    <a:pt x="409673" y="64206"/>
                    <a:pt x="405814" y="60346"/>
                    <a:pt x="401052" y="60346"/>
                  </a:cubicBezTo>
                  <a:cubicBezTo>
                    <a:pt x="396291" y="60346"/>
                    <a:pt x="392431" y="64206"/>
                    <a:pt x="392431" y="68967"/>
                  </a:cubicBezTo>
                  <a:lnTo>
                    <a:pt x="392431" y="138176"/>
                  </a:lnTo>
                  <a:cubicBezTo>
                    <a:pt x="391185" y="156079"/>
                    <a:pt x="394905" y="173977"/>
                    <a:pt x="403182" y="189901"/>
                  </a:cubicBezTo>
                  <a:cubicBezTo>
                    <a:pt x="401207" y="190065"/>
                    <a:pt x="399940" y="190246"/>
                    <a:pt x="399733" y="190280"/>
                  </a:cubicBezTo>
                  <a:lnTo>
                    <a:pt x="393035" y="191349"/>
                  </a:lnTo>
                  <a:lnTo>
                    <a:pt x="392492" y="198108"/>
                  </a:lnTo>
                  <a:cubicBezTo>
                    <a:pt x="391210" y="216143"/>
                    <a:pt x="394921" y="234182"/>
                    <a:pt x="403216" y="250247"/>
                  </a:cubicBezTo>
                  <a:cubicBezTo>
                    <a:pt x="401242" y="250411"/>
                    <a:pt x="399975" y="250592"/>
                    <a:pt x="399768" y="250626"/>
                  </a:cubicBezTo>
                  <a:lnTo>
                    <a:pt x="393069" y="251695"/>
                  </a:lnTo>
                  <a:lnTo>
                    <a:pt x="392526" y="258454"/>
                  </a:lnTo>
                  <a:cubicBezTo>
                    <a:pt x="391245" y="276492"/>
                    <a:pt x="394956" y="294533"/>
                    <a:pt x="403251" y="310602"/>
                  </a:cubicBezTo>
                  <a:cubicBezTo>
                    <a:pt x="401276" y="310757"/>
                    <a:pt x="400009" y="310938"/>
                    <a:pt x="399802" y="310973"/>
                  </a:cubicBezTo>
                  <a:lnTo>
                    <a:pt x="393104" y="312042"/>
                  </a:lnTo>
                  <a:lnTo>
                    <a:pt x="392561" y="318800"/>
                  </a:lnTo>
                  <a:cubicBezTo>
                    <a:pt x="392440" y="320344"/>
                    <a:pt x="389759" y="356732"/>
                    <a:pt x="407975" y="377422"/>
                  </a:cubicBezTo>
                  <a:lnTo>
                    <a:pt x="407975" y="377422"/>
                  </a:lnTo>
                  <a:cubicBezTo>
                    <a:pt x="419894" y="389183"/>
                    <a:pt x="435856" y="395946"/>
                    <a:pt x="452597" y="396328"/>
                  </a:cubicBezTo>
                  <a:lnTo>
                    <a:pt x="452597" y="483916"/>
                  </a:lnTo>
                  <a:cubicBezTo>
                    <a:pt x="426855" y="483054"/>
                    <a:pt x="399794" y="482477"/>
                    <a:pt x="371095" y="482477"/>
                  </a:cubicBezTo>
                  <a:cubicBezTo>
                    <a:pt x="342103" y="482477"/>
                    <a:pt x="314783" y="483037"/>
                    <a:pt x="288800" y="483942"/>
                  </a:cubicBezTo>
                  <a:lnTo>
                    <a:pt x="288800" y="396328"/>
                  </a:lnTo>
                  <a:cubicBezTo>
                    <a:pt x="305578" y="395970"/>
                    <a:pt x="321581" y="389202"/>
                    <a:pt x="333525" y="377414"/>
                  </a:cubicBezTo>
                  <a:lnTo>
                    <a:pt x="333525" y="377414"/>
                  </a:lnTo>
                  <a:cubicBezTo>
                    <a:pt x="351749" y="356724"/>
                    <a:pt x="349042" y="320344"/>
                    <a:pt x="348948" y="318792"/>
                  </a:cubicBezTo>
                  <a:lnTo>
                    <a:pt x="348404" y="312033"/>
                  </a:lnTo>
                  <a:lnTo>
                    <a:pt x="341706" y="310964"/>
                  </a:lnTo>
                  <a:cubicBezTo>
                    <a:pt x="341465" y="310964"/>
                    <a:pt x="340197" y="310740"/>
                    <a:pt x="338258" y="310585"/>
                  </a:cubicBezTo>
                  <a:cubicBezTo>
                    <a:pt x="346553" y="294520"/>
                    <a:pt x="350263" y="276480"/>
                    <a:pt x="348982" y="258446"/>
                  </a:cubicBezTo>
                  <a:lnTo>
                    <a:pt x="348439" y="251687"/>
                  </a:lnTo>
                  <a:lnTo>
                    <a:pt x="341741" y="250618"/>
                  </a:lnTo>
                  <a:cubicBezTo>
                    <a:pt x="341499" y="250618"/>
                    <a:pt x="340232" y="250394"/>
                    <a:pt x="338292" y="250238"/>
                  </a:cubicBezTo>
                  <a:cubicBezTo>
                    <a:pt x="346587" y="234173"/>
                    <a:pt x="350298" y="216134"/>
                    <a:pt x="349017" y="198099"/>
                  </a:cubicBezTo>
                  <a:lnTo>
                    <a:pt x="348473" y="191341"/>
                  </a:lnTo>
                  <a:lnTo>
                    <a:pt x="341775" y="190272"/>
                  </a:lnTo>
                  <a:cubicBezTo>
                    <a:pt x="341534" y="190272"/>
                    <a:pt x="340266" y="190047"/>
                    <a:pt x="338327" y="189892"/>
                  </a:cubicBezTo>
                  <a:cubicBezTo>
                    <a:pt x="346510" y="174244"/>
                    <a:pt x="350247" y="156652"/>
                    <a:pt x="349129" y="139029"/>
                  </a:cubicBezTo>
                  <a:cubicBezTo>
                    <a:pt x="349129" y="138813"/>
                    <a:pt x="349249" y="138632"/>
                    <a:pt x="349249" y="138408"/>
                  </a:cubicBezTo>
                  <a:lnTo>
                    <a:pt x="349249" y="68967"/>
                  </a:lnTo>
                  <a:cubicBezTo>
                    <a:pt x="349249" y="64206"/>
                    <a:pt x="345390" y="60346"/>
                    <a:pt x="340628" y="60346"/>
                  </a:cubicBezTo>
                  <a:cubicBezTo>
                    <a:pt x="335867" y="60346"/>
                    <a:pt x="332008" y="64206"/>
                    <a:pt x="332008" y="68967"/>
                  </a:cubicBezTo>
                  <a:lnTo>
                    <a:pt x="332008" y="129313"/>
                  </a:lnTo>
                  <a:cubicBezTo>
                    <a:pt x="325330" y="129324"/>
                    <a:pt x="318687" y="130275"/>
                    <a:pt x="312274" y="132141"/>
                  </a:cubicBezTo>
                  <a:cubicBezTo>
                    <a:pt x="313576" y="127641"/>
                    <a:pt x="314411" y="123018"/>
                    <a:pt x="314766" y="118348"/>
                  </a:cubicBezTo>
                  <a:cubicBezTo>
                    <a:pt x="314766" y="94580"/>
                    <a:pt x="296084" y="72838"/>
                    <a:pt x="288903" y="65355"/>
                  </a:cubicBezTo>
                  <a:lnTo>
                    <a:pt x="288903" y="8621"/>
                  </a:lnTo>
                  <a:cubicBezTo>
                    <a:pt x="288903" y="3860"/>
                    <a:pt x="285044" y="0"/>
                    <a:pt x="280282" y="0"/>
                  </a:cubicBezTo>
                  <a:cubicBezTo>
                    <a:pt x="275521" y="0"/>
                    <a:pt x="271661" y="3860"/>
                    <a:pt x="271661" y="8621"/>
                  </a:cubicBezTo>
                  <a:lnTo>
                    <a:pt x="271661" y="65407"/>
                  </a:lnTo>
                  <a:cubicBezTo>
                    <a:pt x="264489" y="72898"/>
                    <a:pt x="245799" y="94718"/>
                    <a:pt x="245799" y="118985"/>
                  </a:cubicBezTo>
                  <a:cubicBezTo>
                    <a:pt x="246116" y="123401"/>
                    <a:pt x="246838" y="127779"/>
                    <a:pt x="247954" y="132063"/>
                  </a:cubicBezTo>
                  <a:cubicBezTo>
                    <a:pt x="241670" y="130267"/>
                    <a:pt x="235170" y="129342"/>
                    <a:pt x="228635" y="129313"/>
                  </a:cubicBezTo>
                  <a:lnTo>
                    <a:pt x="228635" y="68967"/>
                  </a:lnTo>
                  <a:cubicBezTo>
                    <a:pt x="228635" y="64206"/>
                    <a:pt x="224775" y="60346"/>
                    <a:pt x="220014" y="60346"/>
                  </a:cubicBezTo>
                  <a:cubicBezTo>
                    <a:pt x="215252" y="60346"/>
                    <a:pt x="211393" y="64206"/>
                    <a:pt x="211393" y="68967"/>
                  </a:cubicBezTo>
                  <a:lnTo>
                    <a:pt x="211393" y="138176"/>
                  </a:lnTo>
                  <a:cubicBezTo>
                    <a:pt x="210146" y="156079"/>
                    <a:pt x="213866" y="173977"/>
                    <a:pt x="222143" y="189901"/>
                  </a:cubicBezTo>
                  <a:cubicBezTo>
                    <a:pt x="220169" y="190065"/>
                    <a:pt x="218902" y="190246"/>
                    <a:pt x="218695" y="190280"/>
                  </a:cubicBezTo>
                  <a:lnTo>
                    <a:pt x="211996" y="191349"/>
                  </a:lnTo>
                  <a:lnTo>
                    <a:pt x="211453" y="198108"/>
                  </a:lnTo>
                  <a:cubicBezTo>
                    <a:pt x="210171" y="216143"/>
                    <a:pt x="213882" y="234182"/>
                    <a:pt x="222177" y="250247"/>
                  </a:cubicBezTo>
                  <a:cubicBezTo>
                    <a:pt x="220203" y="250411"/>
                    <a:pt x="218936" y="250592"/>
                    <a:pt x="218729" y="250626"/>
                  </a:cubicBezTo>
                  <a:lnTo>
                    <a:pt x="212031" y="251695"/>
                  </a:lnTo>
                  <a:lnTo>
                    <a:pt x="211488" y="258454"/>
                  </a:lnTo>
                  <a:cubicBezTo>
                    <a:pt x="210207" y="276492"/>
                    <a:pt x="213917" y="294533"/>
                    <a:pt x="222212" y="310602"/>
                  </a:cubicBezTo>
                  <a:cubicBezTo>
                    <a:pt x="220238" y="310757"/>
                    <a:pt x="218970" y="310938"/>
                    <a:pt x="218764" y="310973"/>
                  </a:cubicBezTo>
                  <a:lnTo>
                    <a:pt x="212065" y="312042"/>
                  </a:lnTo>
                  <a:lnTo>
                    <a:pt x="211522" y="318800"/>
                  </a:lnTo>
                  <a:cubicBezTo>
                    <a:pt x="211401" y="320344"/>
                    <a:pt x="208720" y="356732"/>
                    <a:pt x="226936" y="377422"/>
                  </a:cubicBezTo>
                  <a:lnTo>
                    <a:pt x="226936" y="377422"/>
                  </a:lnTo>
                  <a:cubicBezTo>
                    <a:pt x="238855" y="389183"/>
                    <a:pt x="254818" y="395946"/>
                    <a:pt x="271558" y="396328"/>
                  </a:cubicBezTo>
                  <a:lnTo>
                    <a:pt x="271558" y="484580"/>
                  </a:lnTo>
                  <a:cubicBezTo>
                    <a:pt x="206582" y="487339"/>
                    <a:pt x="151728" y="492503"/>
                    <a:pt x="107761" y="498123"/>
                  </a:cubicBezTo>
                  <a:lnTo>
                    <a:pt x="107761" y="413570"/>
                  </a:lnTo>
                  <a:cubicBezTo>
                    <a:pt x="124539" y="413212"/>
                    <a:pt x="140542" y="406444"/>
                    <a:pt x="152486" y="394656"/>
                  </a:cubicBezTo>
                  <a:lnTo>
                    <a:pt x="152486" y="394656"/>
                  </a:lnTo>
                  <a:cubicBezTo>
                    <a:pt x="170711" y="373965"/>
                    <a:pt x="168004" y="337585"/>
                    <a:pt x="167909" y="336034"/>
                  </a:cubicBezTo>
                  <a:lnTo>
                    <a:pt x="167366" y="329275"/>
                  </a:lnTo>
                  <a:lnTo>
                    <a:pt x="160667" y="328206"/>
                  </a:lnTo>
                  <a:cubicBezTo>
                    <a:pt x="160426" y="328206"/>
                    <a:pt x="159159" y="327982"/>
                    <a:pt x="157219" y="327826"/>
                  </a:cubicBezTo>
                  <a:cubicBezTo>
                    <a:pt x="165514" y="311761"/>
                    <a:pt x="169225" y="293722"/>
                    <a:pt x="167943" y="275687"/>
                  </a:cubicBezTo>
                  <a:lnTo>
                    <a:pt x="167400" y="268929"/>
                  </a:lnTo>
                  <a:lnTo>
                    <a:pt x="160702" y="267860"/>
                  </a:lnTo>
                  <a:cubicBezTo>
                    <a:pt x="160461" y="267860"/>
                    <a:pt x="159193" y="267635"/>
                    <a:pt x="157254" y="267480"/>
                  </a:cubicBezTo>
                  <a:cubicBezTo>
                    <a:pt x="165549" y="251415"/>
                    <a:pt x="169259" y="233376"/>
                    <a:pt x="167978" y="215341"/>
                  </a:cubicBezTo>
                  <a:lnTo>
                    <a:pt x="167435" y="208582"/>
                  </a:lnTo>
                  <a:lnTo>
                    <a:pt x="160736" y="207513"/>
                  </a:lnTo>
                  <a:cubicBezTo>
                    <a:pt x="160495" y="207513"/>
                    <a:pt x="159228" y="207289"/>
                    <a:pt x="157288" y="207134"/>
                  </a:cubicBezTo>
                  <a:cubicBezTo>
                    <a:pt x="165472" y="191486"/>
                    <a:pt x="169208" y="173894"/>
                    <a:pt x="168090" y="156271"/>
                  </a:cubicBezTo>
                  <a:cubicBezTo>
                    <a:pt x="168090" y="156055"/>
                    <a:pt x="168211" y="155874"/>
                    <a:pt x="168211" y="155650"/>
                  </a:cubicBezTo>
                  <a:lnTo>
                    <a:pt x="168211" y="86209"/>
                  </a:lnTo>
                  <a:cubicBezTo>
                    <a:pt x="168211" y="81448"/>
                    <a:pt x="164351" y="77588"/>
                    <a:pt x="159590" y="77588"/>
                  </a:cubicBezTo>
                  <a:cubicBezTo>
                    <a:pt x="154829" y="77588"/>
                    <a:pt x="150969" y="81448"/>
                    <a:pt x="150969" y="86209"/>
                  </a:cubicBezTo>
                  <a:lnTo>
                    <a:pt x="150969" y="146555"/>
                  </a:lnTo>
                  <a:cubicBezTo>
                    <a:pt x="144291" y="146569"/>
                    <a:pt x="137649" y="147521"/>
                    <a:pt x="131236" y="149383"/>
                  </a:cubicBezTo>
                  <a:cubicBezTo>
                    <a:pt x="132538" y="144883"/>
                    <a:pt x="133373" y="140260"/>
                    <a:pt x="133727" y="135589"/>
                  </a:cubicBezTo>
                  <a:cubicBezTo>
                    <a:pt x="133727" y="111822"/>
                    <a:pt x="115046" y="90080"/>
                    <a:pt x="107865" y="82597"/>
                  </a:cubicBezTo>
                  <a:lnTo>
                    <a:pt x="107865" y="25863"/>
                  </a:lnTo>
                  <a:cubicBezTo>
                    <a:pt x="107865" y="21101"/>
                    <a:pt x="104005" y="17242"/>
                    <a:pt x="99244" y="17242"/>
                  </a:cubicBezTo>
                  <a:cubicBezTo>
                    <a:pt x="94482" y="17242"/>
                    <a:pt x="90623" y="21101"/>
                    <a:pt x="90623" y="25863"/>
                  </a:cubicBezTo>
                  <a:lnTo>
                    <a:pt x="90623" y="82648"/>
                  </a:lnTo>
                  <a:cubicBezTo>
                    <a:pt x="83450" y="90140"/>
                    <a:pt x="64760" y="111959"/>
                    <a:pt x="64760" y="136227"/>
                  </a:cubicBezTo>
                  <a:cubicBezTo>
                    <a:pt x="65073" y="140644"/>
                    <a:pt x="65795" y="145021"/>
                    <a:pt x="66915" y="149305"/>
                  </a:cubicBezTo>
                  <a:cubicBezTo>
                    <a:pt x="60632" y="147504"/>
                    <a:pt x="54131" y="146579"/>
                    <a:pt x="47596" y="146555"/>
                  </a:cubicBezTo>
                  <a:lnTo>
                    <a:pt x="47596" y="86209"/>
                  </a:lnTo>
                  <a:cubicBezTo>
                    <a:pt x="47596" y="81448"/>
                    <a:pt x="43736" y="77588"/>
                    <a:pt x="38975" y="77588"/>
                  </a:cubicBezTo>
                  <a:cubicBezTo>
                    <a:pt x="34214" y="77588"/>
                    <a:pt x="30354" y="81448"/>
                    <a:pt x="30354" y="86209"/>
                  </a:cubicBezTo>
                  <a:lnTo>
                    <a:pt x="30354" y="155417"/>
                  </a:lnTo>
                  <a:cubicBezTo>
                    <a:pt x="29108" y="173320"/>
                    <a:pt x="32828" y="191219"/>
                    <a:pt x="41104" y="207143"/>
                  </a:cubicBezTo>
                  <a:cubicBezTo>
                    <a:pt x="39130" y="207306"/>
                    <a:pt x="37863" y="207487"/>
                    <a:pt x="37656" y="207522"/>
                  </a:cubicBezTo>
                  <a:lnTo>
                    <a:pt x="30958" y="208591"/>
                  </a:lnTo>
                  <a:lnTo>
                    <a:pt x="30414" y="215350"/>
                  </a:lnTo>
                  <a:cubicBezTo>
                    <a:pt x="29133" y="233385"/>
                    <a:pt x="32843" y="251424"/>
                    <a:pt x="41139" y="267489"/>
                  </a:cubicBezTo>
                  <a:cubicBezTo>
                    <a:pt x="39165" y="267653"/>
                    <a:pt x="37897" y="267834"/>
                    <a:pt x="37691" y="267868"/>
                  </a:cubicBezTo>
                  <a:lnTo>
                    <a:pt x="30992" y="268937"/>
                  </a:lnTo>
                  <a:lnTo>
                    <a:pt x="30449" y="275696"/>
                  </a:lnTo>
                  <a:cubicBezTo>
                    <a:pt x="29167" y="293731"/>
                    <a:pt x="32878" y="311770"/>
                    <a:pt x="41173" y="327835"/>
                  </a:cubicBezTo>
                  <a:cubicBezTo>
                    <a:pt x="39199" y="327990"/>
                    <a:pt x="37932" y="328180"/>
                    <a:pt x="37725" y="328214"/>
                  </a:cubicBezTo>
                  <a:lnTo>
                    <a:pt x="31027" y="329283"/>
                  </a:lnTo>
                  <a:lnTo>
                    <a:pt x="30483" y="336042"/>
                  </a:lnTo>
                  <a:cubicBezTo>
                    <a:pt x="30363" y="337585"/>
                    <a:pt x="27682" y="373974"/>
                    <a:pt x="45898" y="394664"/>
                  </a:cubicBezTo>
                  <a:lnTo>
                    <a:pt x="45898" y="394664"/>
                  </a:lnTo>
                  <a:cubicBezTo>
                    <a:pt x="57817" y="406425"/>
                    <a:pt x="73779" y="413188"/>
                    <a:pt x="90519" y="413570"/>
                  </a:cubicBezTo>
                  <a:lnTo>
                    <a:pt x="90519" y="500434"/>
                  </a:lnTo>
                  <a:cubicBezTo>
                    <a:pt x="48855" y="506227"/>
                    <a:pt x="18397" y="512175"/>
                    <a:pt x="0" y="516219"/>
                  </a:cubicBezTo>
                  <a:lnTo>
                    <a:pt x="0" y="533866"/>
                  </a:lnTo>
                  <a:lnTo>
                    <a:pt x="1879" y="533452"/>
                  </a:lnTo>
                  <a:cubicBezTo>
                    <a:pt x="47415" y="523288"/>
                    <a:pt x="174625" y="499718"/>
                    <a:pt x="371095" y="499718"/>
                  </a:cubicBezTo>
                  <a:cubicBezTo>
                    <a:pt x="566720" y="499718"/>
                    <a:pt x="693930" y="523184"/>
                    <a:pt x="739534" y="533271"/>
                  </a:cubicBezTo>
                  <a:lnTo>
                    <a:pt x="741396" y="533685"/>
                  </a:lnTo>
                  <a:close/>
                  <a:moveTo>
                    <a:pt x="139546" y="383276"/>
                  </a:moveTo>
                  <a:cubicBezTo>
                    <a:pt x="131017" y="391313"/>
                    <a:pt x="119837" y="395944"/>
                    <a:pt x="108123" y="396294"/>
                  </a:cubicBezTo>
                  <a:cubicBezTo>
                    <a:pt x="109115" y="384224"/>
                    <a:pt x="112390" y="365957"/>
                    <a:pt x="121054" y="356068"/>
                  </a:cubicBezTo>
                  <a:cubicBezTo>
                    <a:pt x="129009" y="348360"/>
                    <a:pt x="139802" y="344292"/>
                    <a:pt x="150866" y="344835"/>
                  </a:cubicBezTo>
                  <a:cubicBezTo>
                    <a:pt x="151306" y="358525"/>
                    <a:pt x="147338" y="371994"/>
                    <a:pt x="139546" y="383259"/>
                  </a:cubicBezTo>
                  <a:close/>
                  <a:moveTo>
                    <a:pt x="139546" y="322930"/>
                  </a:moveTo>
                  <a:cubicBezTo>
                    <a:pt x="131017" y="330967"/>
                    <a:pt x="119837" y="335598"/>
                    <a:pt x="108123" y="335947"/>
                  </a:cubicBezTo>
                  <a:cubicBezTo>
                    <a:pt x="109115" y="323878"/>
                    <a:pt x="112390" y="305610"/>
                    <a:pt x="121054" y="295722"/>
                  </a:cubicBezTo>
                  <a:cubicBezTo>
                    <a:pt x="129009" y="288013"/>
                    <a:pt x="139802" y="283946"/>
                    <a:pt x="150866" y="284489"/>
                  </a:cubicBezTo>
                  <a:cubicBezTo>
                    <a:pt x="151306" y="298179"/>
                    <a:pt x="147338" y="311648"/>
                    <a:pt x="139546" y="322913"/>
                  </a:cubicBezTo>
                  <a:close/>
                  <a:moveTo>
                    <a:pt x="139546" y="262584"/>
                  </a:moveTo>
                  <a:cubicBezTo>
                    <a:pt x="131017" y="270621"/>
                    <a:pt x="119837" y="275252"/>
                    <a:pt x="108123" y="275601"/>
                  </a:cubicBezTo>
                  <a:cubicBezTo>
                    <a:pt x="109115" y="263532"/>
                    <a:pt x="112390" y="245264"/>
                    <a:pt x="121054" y="235376"/>
                  </a:cubicBezTo>
                  <a:cubicBezTo>
                    <a:pt x="129009" y="227667"/>
                    <a:pt x="139802" y="223600"/>
                    <a:pt x="150866" y="224143"/>
                  </a:cubicBezTo>
                  <a:cubicBezTo>
                    <a:pt x="151306" y="237833"/>
                    <a:pt x="147338" y="251301"/>
                    <a:pt x="139546" y="262566"/>
                  </a:cubicBezTo>
                  <a:close/>
                  <a:moveTo>
                    <a:pt x="150866" y="163797"/>
                  </a:moveTo>
                  <a:cubicBezTo>
                    <a:pt x="151311" y="177481"/>
                    <a:pt x="147352" y="190947"/>
                    <a:pt x="139572" y="202212"/>
                  </a:cubicBezTo>
                  <a:cubicBezTo>
                    <a:pt x="131043" y="210249"/>
                    <a:pt x="119863" y="214880"/>
                    <a:pt x="108149" y="215229"/>
                  </a:cubicBezTo>
                  <a:cubicBezTo>
                    <a:pt x="109140" y="203160"/>
                    <a:pt x="112416" y="184892"/>
                    <a:pt x="121080" y="175004"/>
                  </a:cubicBezTo>
                  <a:cubicBezTo>
                    <a:pt x="129032" y="167312"/>
                    <a:pt x="139814" y="163255"/>
                    <a:pt x="150866" y="163797"/>
                  </a:cubicBezTo>
                  <a:close/>
                  <a:moveTo>
                    <a:pt x="58734" y="383259"/>
                  </a:moveTo>
                  <a:cubicBezTo>
                    <a:pt x="50945" y="371993"/>
                    <a:pt x="46978" y="358525"/>
                    <a:pt x="47415" y="344835"/>
                  </a:cubicBezTo>
                  <a:cubicBezTo>
                    <a:pt x="58451" y="344304"/>
                    <a:pt x="69215" y="348361"/>
                    <a:pt x="77157" y="356043"/>
                  </a:cubicBezTo>
                  <a:cubicBezTo>
                    <a:pt x="85855" y="365922"/>
                    <a:pt x="89140" y="384164"/>
                    <a:pt x="90088" y="396242"/>
                  </a:cubicBezTo>
                  <a:cubicBezTo>
                    <a:pt x="78408" y="395860"/>
                    <a:pt x="67265" y="391246"/>
                    <a:pt x="58734" y="383259"/>
                  </a:cubicBezTo>
                  <a:close/>
                  <a:moveTo>
                    <a:pt x="58734" y="322913"/>
                  </a:moveTo>
                  <a:cubicBezTo>
                    <a:pt x="50945" y="311647"/>
                    <a:pt x="46978" y="298178"/>
                    <a:pt x="47415" y="284489"/>
                  </a:cubicBezTo>
                  <a:cubicBezTo>
                    <a:pt x="58451" y="283958"/>
                    <a:pt x="69215" y="288014"/>
                    <a:pt x="77157" y="295696"/>
                  </a:cubicBezTo>
                  <a:cubicBezTo>
                    <a:pt x="85855" y="305576"/>
                    <a:pt x="89140" y="323818"/>
                    <a:pt x="90088" y="335896"/>
                  </a:cubicBezTo>
                  <a:cubicBezTo>
                    <a:pt x="78408" y="335514"/>
                    <a:pt x="67265" y="330900"/>
                    <a:pt x="58734" y="322913"/>
                  </a:cubicBezTo>
                  <a:close/>
                  <a:moveTo>
                    <a:pt x="58734" y="262566"/>
                  </a:moveTo>
                  <a:cubicBezTo>
                    <a:pt x="50945" y="251301"/>
                    <a:pt x="46978" y="237832"/>
                    <a:pt x="47415" y="224143"/>
                  </a:cubicBezTo>
                  <a:cubicBezTo>
                    <a:pt x="58451" y="223612"/>
                    <a:pt x="69215" y="227668"/>
                    <a:pt x="77157" y="235350"/>
                  </a:cubicBezTo>
                  <a:cubicBezTo>
                    <a:pt x="85855" y="245230"/>
                    <a:pt x="89140" y="263472"/>
                    <a:pt x="90088" y="275549"/>
                  </a:cubicBezTo>
                  <a:cubicBezTo>
                    <a:pt x="78408" y="275167"/>
                    <a:pt x="67265" y="270554"/>
                    <a:pt x="58734" y="262566"/>
                  </a:cubicBezTo>
                  <a:close/>
                  <a:moveTo>
                    <a:pt x="58734" y="202220"/>
                  </a:moveTo>
                  <a:cubicBezTo>
                    <a:pt x="50945" y="190954"/>
                    <a:pt x="46978" y="177486"/>
                    <a:pt x="47415" y="163797"/>
                  </a:cubicBezTo>
                  <a:cubicBezTo>
                    <a:pt x="58451" y="163266"/>
                    <a:pt x="69215" y="167322"/>
                    <a:pt x="77157" y="175004"/>
                  </a:cubicBezTo>
                  <a:cubicBezTo>
                    <a:pt x="85855" y="184884"/>
                    <a:pt x="89140" y="203125"/>
                    <a:pt x="90088" y="215203"/>
                  </a:cubicBezTo>
                  <a:cubicBezTo>
                    <a:pt x="78408" y="214821"/>
                    <a:pt x="67265" y="210207"/>
                    <a:pt x="58734" y="202220"/>
                  </a:cubicBezTo>
                  <a:close/>
                  <a:moveTo>
                    <a:pt x="95347" y="165745"/>
                  </a:moveTo>
                  <a:cubicBezTo>
                    <a:pt x="87278" y="157724"/>
                    <a:pt x="82484" y="146986"/>
                    <a:pt x="81898" y="135624"/>
                  </a:cubicBezTo>
                  <a:cubicBezTo>
                    <a:pt x="83466" y="121796"/>
                    <a:pt x="89522" y="108862"/>
                    <a:pt x="99140" y="98804"/>
                  </a:cubicBezTo>
                  <a:cubicBezTo>
                    <a:pt x="105994" y="106770"/>
                    <a:pt x="116382" y="121132"/>
                    <a:pt x="116382" y="135012"/>
                  </a:cubicBezTo>
                  <a:cubicBezTo>
                    <a:pt x="115342" y="146895"/>
                    <a:pt x="110285" y="158069"/>
                    <a:pt x="102045" y="166693"/>
                  </a:cubicBezTo>
                  <a:cubicBezTo>
                    <a:pt x="99770" y="167175"/>
                    <a:pt x="97399" y="166840"/>
                    <a:pt x="95347" y="165745"/>
                  </a:cubicBezTo>
                  <a:close/>
                  <a:moveTo>
                    <a:pt x="320585" y="366017"/>
                  </a:moveTo>
                  <a:cubicBezTo>
                    <a:pt x="312055" y="374054"/>
                    <a:pt x="300876" y="378685"/>
                    <a:pt x="289162" y="379034"/>
                  </a:cubicBezTo>
                  <a:cubicBezTo>
                    <a:pt x="290153" y="366965"/>
                    <a:pt x="293429" y="348698"/>
                    <a:pt x="302093" y="338809"/>
                  </a:cubicBezTo>
                  <a:cubicBezTo>
                    <a:pt x="310050" y="331107"/>
                    <a:pt x="320844" y="327046"/>
                    <a:pt x="331904" y="327594"/>
                  </a:cubicBezTo>
                  <a:cubicBezTo>
                    <a:pt x="332345" y="341284"/>
                    <a:pt x="328376" y="354752"/>
                    <a:pt x="320585" y="366017"/>
                  </a:cubicBezTo>
                  <a:close/>
                  <a:moveTo>
                    <a:pt x="320585" y="305671"/>
                  </a:moveTo>
                  <a:cubicBezTo>
                    <a:pt x="312055" y="313708"/>
                    <a:pt x="300876" y="318339"/>
                    <a:pt x="289162" y="318688"/>
                  </a:cubicBezTo>
                  <a:cubicBezTo>
                    <a:pt x="290153" y="306619"/>
                    <a:pt x="293429" y="288351"/>
                    <a:pt x="302093" y="278463"/>
                  </a:cubicBezTo>
                  <a:cubicBezTo>
                    <a:pt x="310050" y="270760"/>
                    <a:pt x="320844" y="266700"/>
                    <a:pt x="331904" y="267247"/>
                  </a:cubicBezTo>
                  <a:cubicBezTo>
                    <a:pt x="332345" y="280937"/>
                    <a:pt x="328376" y="294406"/>
                    <a:pt x="320585" y="305671"/>
                  </a:cubicBezTo>
                  <a:close/>
                  <a:moveTo>
                    <a:pt x="320585" y="245325"/>
                  </a:moveTo>
                  <a:cubicBezTo>
                    <a:pt x="312055" y="253362"/>
                    <a:pt x="300876" y="257993"/>
                    <a:pt x="289162" y="258342"/>
                  </a:cubicBezTo>
                  <a:cubicBezTo>
                    <a:pt x="290153" y="246273"/>
                    <a:pt x="293429" y="228005"/>
                    <a:pt x="302093" y="218117"/>
                  </a:cubicBezTo>
                  <a:cubicBezTo>
                    <a:pt x="310050" y="210414"/>
                    <a:pt x="320844" y="206354"/>
                    <a:pt x="331904" y="206901"/>
                  </a:cubicBezTo>
                  <a:cubicBezTo>
                    <a:pt x="332345" y="220591"/>
                    <a:pt x="328376" y="234060"/>
                    <a:pt x="320585" y="245325"/>
                  </a:cubicBezTo>
                  <a:close/>
                  <a:moveTo>
                    <a:pt x="331904" y="146555"/>
                  </a:moveTo>
                  <a:cubicBezTo>
                    <a:pt x="332350" y="160239"/>
                    <a:pt x="328391" y="173705"/>
                    <a:pt x="320611" y="184970"/>
                  </a:cubicBezTo>
                  <a:cubicBezTo>
                    <a:pt x="312081" y="193007"/>
                    <a:pt x="300902" y="197638"/>
                    <a:pt x="289188" y="197987"/>
                  </a:cubicBezTo>
                  <a:cubicBezTo>
                    <a:pt x="290179" y="185918"/>
                    <a:pt x="293455" y="167650"/>
                    <a:pt x="302119" y="157762"/>
                  </a:cubicBezTo>
                  <a:cubicBezTo>
                    <a:pt x="310071" y="150070"/>
                    <a:pt x="320853" y="146013"/>
                    <a:pt x="331904" y="146555"/>
                  </a:cubicBezTo>
                  <a:close/>
                  <a:moveTo>
                    <a:pt x="239773" y="366017"/>
                  </a:moveTo>
                  <a:cubicBezTo>
                    <a:pt x="231984" y="354751"/>
                    <a:pt x="228016" y="341283"/>
                    <a:pt x="228453" y="327594"/>
                  </a:cubicBezTo>
                  <a:cubicBezTo>
                    <a:pt x="239490" y="327063"/>
                    <a:pt x="250254" y="331119"/>
                    <a:pt x="258196" y="338801"/>
                  </a:cubicBezTo>
                  <a:cubicBezTo>
                    <a:pt x="266894" y="348680"/>
                    <a:pt x="270179" y="366922"/>
                    <a:pt x="271170" y="379000"/>
                  </a:cubicBezTo>
                  <a:cubicBezTo>
                    <a:pt x="259475" y="378628"/>
                    <a:pt x="248315" y="374014"/>
                    <a:pt x="239773" y="366017"/>
                  </a:cubicBezTo>
                  <a:close/>
                  <a:moveTo>
                    <a:pt x="239773" y="305671"/>
                  </a:moveTo>
                  <a:cubicBezTo>
                    <a:pt x="231984" y="294405"/>
                    <a:pt x="228016" y="280937"/>
                    <a:pt x="228453" y="267247"/>
                  </a:cubicBezTo>
                  <a:cubicBezTo>
                    <a:pt x="239490" y="266716"/>
                    <a:pt x="250254" y="270773"/>
                    <a:pt x="258196" y="278455"/>
                  </a:cubicBezTo>
                  <a:cubicBezTo>
                    <a:pt x="266894" y="288334"/>
                    <a:pt x="270179" y="306576"/>
                    <a:pt x="271170" y="318654"/>
                  </a:cubicBezTo>
                  <a:cubicBezTo>
                    <a:pt x="259475" y="318282"/>
                    <a:pt x="248315" y="313667"/>
                    <a:pt x="239773" y="305671"/>
                  </a:cubicBezTo>
                  <a:close/>
                  <a:moveTo>
                    <a:pt x="239773" y="245325"/>
                  </a:moveTo>
                  <a:cubicBezTo>
                    <a:pt x="231984" y="234059"/>
                    <a:pt x="228016" y="220590"/>
                    <a:pt x="228453" y="206901"/>
                  </a:cubicBezTo>
                  <a:cubicBezTo>
                    <a:pt x="239490" y="206370"/>
                    <a:pt x="250254" y="210426"/>
                    <a:pt x="258196" y="218108"/>
                  </a:cubicBezTo>
                  <a:cubicBezTo>
                    <a:pt x="266894" y="227988"/>
                    <a:pt x="270179" y="246230"/>
                    <a:pt x="271170" y="258308"/>
                  </a:cubicBezTo>
                  <a:cubicBezTo>
                    <a:pt x="259475" y="257936"/>
                    <a:pt x="248315" y="253321"/>
                    <a:pt x="239773" y="245325"/>
                  </a:cubicBezTo>
                  <a:close/>
                  <a:moveTo>
                    <a:pt x="239773" y="184978"/>
                  </a:moveTo>
                  <a:cubicBezTo>
                    <a:pt x="231984" y="173713"/>
                    <a:pt x="228016" y="160244"/>
                    <a:pt x="228453" y="146555"/>
                  </a:cubicBezTo>
                  <a:cubicBezTo>
                    <a:pt x="239490" y="146024"/>
                    <a:pt x="250254" y="150080"/>
                    <a:pt x="258196" y="157762"/>
                  </a:cubicBezTo>
                  <a:cubicBezTo>
                    <a:pt x="266894" y="167642"/>
                    <a:pt x="270179" y="185884"/>
                    <a:pt x="271170" y="197961"/>
                  </a:cubicBezTo>
                  <a:cubicBezTo>
                    <a:pt x="259475" y="197590"/>
                    <a:pt x="248315" y="192975"/>
                    <a:pt x="239773" y="184978"/>
                  </a:cubicBezTo>
                  <a:close/>
                  <a:moveTo>
                    <a:pt x="276386" y="148503"/>
                  </a:moveTo>
                  <a:cubicBezTo>
                    <a:pt x="268316" y="140483"/>
                    <a:pt x="263522" y="129744"/>
                    <a:pt x="262937" y="118382"/>
                  </a:cubicBezTo>
                  <a:cubicBezTo>
                    <a:pt x="264504" y="104554"/>
                    <a:pt x="270560" y="91620"/>
                    <a:pt x="280179" y="81562"/>
                  </a:cubicBezTo>
                  <a:cubicBezTo>
                    <a:pt x="287075" y="89528"/>
                    <a:pt x="297421" y="103890"/>
                    <a:pt x="297421" y="117770"/>
                  </a:cubicBezTo>
                  <a:cubicBezTo>
                    <a:pt x="296381" y="129653"/>
                    <a:pt x="291324" y="140827"/>
                    <a:pt x="283084" y="149452"/>
                  </a:cubicBezTo>
                  <a:cubicBezTo>
                    <a:pt x="280809" y="149929"/>
                    <a:pt x="278438" y="149594"/>
                    <a:pt x="276386" y="148503"/>
                  </a:cubicBezTo>
                  <a:close/>
                  <a:moveTo>
                    <a:pt x="501623" y="366017"/>
                  </a:moveTo>
                  <a:cubicBezTo>
                    <a:pt x="493094" y="374054"/>
                    <a:pt x="481914" y="378685"/>
                    <a:pt x="470200" y="379034"/>
                  </a:cubicBezTo>
                  <a:cubicBezTo>
                    <a:pt x="471192" y="366965"/>
                    <a:pt x="474468" y="348698"/>
                    <a:pt x="483132" y="338809"/>
                  </a:cubicBezTo>
                  <a:cubicBezTo>
                    <a:pt x="491089" y="331107"/>
                    <a:pt x="501882" y="327046"/>
                    <a:pt x="512943" y="327594"/>
                  </a:cubicBezTo>
                  <a:cubicBezTo>
                    <a:pt x="513383" y="341284"/>
                    <a:pt x="509415" y="354752"/>
                    <a:pt x="501623" y="366017"/>
                  </a:cubicBezTo>
                  <a:close/>
                  <a:moveTo>
                    <a:pt x="501623" y="305671"/>
                  </a:moveTo>
                  <a:cubicBezTo>
                    <a:pt x="493094" y="313708"/>
                    <a:pt x="481914" y="318339"/>
                    <a:pt x="470200" y="318688"/>
                  </a:cubicBezTo>
                  <a:cubicBezTo>
                    <a:pt x="471192" y="306619"/>
                    <a:pt x="474468" y="288351"/>
                    <a:pt x="483132" y="278463"/>
                  </a:cubicBezTo>
                  <a:cubicBezTo>
                    <a:pt x="491089" y="270760"/>
                    <a:pt x="501882" y="266700"/>
                    <a:pt x="512943" y="267247"/>
                  </a:cubicBezTo>
                  <a:cubicBezTo>
                    <a:pt x="513383" y="280937"/>
                    <a:pt x="509415" y="294406"/>
                    <a:pt x="501623" y="305671"/>
                  </a:cubicBezTo>
                  <a:close/>
                  <a:moveTo>
                    <a:pt x="501623" y="245325"/>
                  </a:moveTo>
                  <a:cubicBezTo>
                    <a:pt x="493094" y="253362"/>
                    <a:pt x="481914" y="257993"/>
                    <a:pt x="470200" y="258342"/>
                  </a:cubicBezTo>
                  <a:cubicBezTo>
                    <a:pt x="471192" y="246273"/>
                    <a:pt x="474468" y="228005"/>
                    <a:pt x="483132" y="218117"/>
                  </a:cubicBezTo>
                  <a:cubicBezTo>
                    <a:pt x="491089" y="210414"/>
                    <a:pt x="501882" y="206354"/>
                    <a:pt x="512943" y="206901"/>
                  </a:cubicBezTo>
                  <a:cubicBezTo>
                    <a:pt x="513383" y="220591"/>
                    <a:pt x="509415" y="234060"/>
                    <a:pt x="501623" y="245325"/>
                  </a:cubicBezTo>
                  <a:close/>
                  <a:moveTo>
                    <a:pt x="512943" y="146555"/>
                  </a:moveTo>
                  <a:cubicBezTo>
                    <a:pt x="513388" y="160239"/>
                    <a:pt x="509430" y="173705"/>
                    <a:pt x="501649" y="184970"/>
                  </a:cubicBezTo>
                  <a:cubicBezTo>
                    <a:pt x="493120" y="193007"/>
                    <a:pt x="481940" y="197638"/>
                    <a:pt x="470226" y="197987"/>
                  </a:cubicBezTo>
                  <a:cubicBezTo>
                    <a:pt x="471218" y="185918"/>
                    <a:pt x="474494" y="167650"/>
                    <a:pt x="483158" y="157762"/>
                  </a:cubicBezTo>
                  <a:cubicBezTo>
                    <a:pt x="491109" y="150070"/>
                    <a:pt x="501892" y="146013"/>
                    <a:pt x="512943" y="146555"/>
                  </a:cubicBezTo>
                  <a:close/>
                  <a:moveTo>
                    <a:pt x="420811" y="366017"/>
                  </a:moveTo>
                  <a:cubicBezTo>
                    <a:pt x="413022" y="354751"/>
                    <a:pt x="409055" y="341283"/>
                    <a:pt x="409492" y="327594"/>
                  </a:cubicBezTo>
                  <a:cubicBezTo>
                    <a:pt x="420529" y="327063"/>
                    <a:pt x="431293" y="331119"/>
                    <a:pt x="439234" y="338801"/>
                  </a:cubicBezTo>
                  <a:cubicBezTo>
                    <a:pt x="447933" y="348680"/>
                    <a:pt x="451217" y="366922"/>
                    <a:pt x="452209" y="379000"/>
                  </a:cubicBezTo>
                  <a:cubicBezTo>
                    <a:pt x="440513" y="378628"/>
                    <a:pt x="429354" y="374014"/>
                    <a:pt x="420811" y="366017"/>
                  </a:cubicBezTo>
                  <a:close/>
                  <a:moveTo>
                    <a:pt x="420811" y="305671"/>
                  </a:moveTo>
                  <a:cubicBezTo>
                    <a:pt x="413022" y="294405"/>
                    <a:pt x="409055" y="280937"/>
                    <a:pt x="409492" y="267247"/>
                  </a:cubicBezTo>
                  <a:cubicBezTo>
                    <a:pt x="420529" y="266716"/>
                    <a:pt x="431293" y="270773"/>
                    <a:pt x="439234" y="278455"/>
                  </a:cubicBezTo>
                  <a:cubicBezTo>
                    <a:pt x="447933" y="288334"/>
                    <a:pt x="451217" y="306576"/>
                    <a:pt x="452209" y="318654"/>
                  </a:cubicBezTo>
                  <a:cubicBezTo>
                    <a:pt x="440513" y="318282"/>
                    <a:pt x="429354" y="313667"/>
                    <a:pt x="420811" y="305671"/>
                  </a:cubicBezTo>
                  <a:close/>
                  <a:moveTo>
                    <a:pt x="420811" y="245325"/>
                  </a:moveTo>
                  <a:cubicBezTo>
                    <a:pt x="413022" y="234059"/>
                    <a:pt x="409055" y="220590"/>
                    <a:pt x="409492" y="206901"/>
                  </a:cubicBezTo>
                  <a:cubicBezTo>
                    <a:pt x="420529" y="206370"/>
                    <a:pt x="431293" y="210426"/>
                    <a:pt x="439234" y="218108"/>
                  </a:cubicBezTo>
                  <a:cubicBezTo>
                    <a:pt x="447933" y="227988"/>
                    <a:pt x="451217" y="246230"/>
                    <a:pt x="452209" y="258308"/>
                  </a:cubicBezTo>
                  <a:cubicBezTo>
                    <a:pt x="440513" y="257936"/>
                    <a:pt x="429354" y="253321"/>
                    <a:pt x="420811" y="245325"/>
                  </a:cubicBezTo>
                  <a:close/>
                  <a:moveTo>
                    <a:pt x="420811" y="184978"/>
                  </a:moveTo>
                  <a:cubicBezTo>
                    <a:pt x="413022" y="173713"/>
                    <a:pt x="409055" y="160244"/>
                    <a:pt x="409492" y="146555"/>
                  </a:cubicBezTo>
                  <a:cubicBezTo>
                    <a:pt x="420529" y="146024"/>
                    <a:pt x="431293" y="150080"/>
                    <a:pt x="439234" y="157762"/>
                  </a:cubicBezTo>
                  <a:cubicBezTo>
                    <a:pt x="447933" y="167642"/>
                    <a:pt x="451217" y="185884"/>
                    <a:pt x="452209" y="197961"/>
                  </a:cubicBezTo>
                  <a:cubicBezTo>
                    <a:pt x="440513" y="197590"/>
                    <a:pt x="429354" y="192975"/>
                    <a:pt x="420811" y="184978"/>
                  </a:cubicBezTo>
                  <a:close/>
                  <a:moveTo>
                    <a:pt x="457424" y="148503"/>
                  </a:moveTo>
                  <a:cubicBezTo>
                    <a:pt x="449355" y="140483"/>
                    <a:pt x="444561" y="129744"/>
                    <a:pt x="443976" y="118382"/>
                  </a:cubicBezTo>
                  <a:cubicBezTo>
                    <a:pt x="445543" y="104554"/>
                    <a:pt x="451599" y="91620"/>
                    <a:pt x="461217" y="81562"/>
                  </a:cubicBezTo>
                  <a:cubicBezTo>
                    <a:pt x="468114" y="89528"/>
                    <a:pt x="478459" y="103890"/>
                    <a:pt x="478459" y="117770"/>
                  </a:cubicBezTo>
                  <a:cubicBezTo>
                    <a:pt x="477419" y="129653"/>
                    <a:pt x="472362" y="140827"/>
                    <a:pt x="464123" y="149452"/>
                  </a:cubicBezTo>
                  <a:cubicBezTo>
                    <a:pt x="461848" y="149929"/>
                    <a:pt x="459477" y="149594"/>
                    <a:pt x="457424" y="148503"/>
                  </a:cubicBezTo>
                  <a:close/>
                  <a:moveTo>
                    <a:pt x="682662" y="383259"/>
                  </a:moveTo>
                  <a:cubicBezTo>
                    <a:pt x="674133" y="391296"/>
                    <a:pt x="662953" y="395927"/>
                    <a:pt x="651239" y="396276"/>
                  </a:cubicBezTo>
                  <a:cubicBezTo>
                    <a:pt x="652230" y="384207"/>
                    <a:pt x="655549" y="365939"/>
                    <a:pt x="664170" y="356051"/>
                  </a:cubicBezTo>
                  <a:cubicBezTo>
                    <a:pt x="672127" y="348348"/>
                    <a:pt x="682921" y="344288"/>
                    <a:pt x="693981" y="344835"/>
                  </a:cubicBezTo>
                  <a:cubicBezTo>
                    <a:pt x="694422" y="358525"/>
                    <a:pt x="690454" y="371994"/>
                    <a:pt x="682662" y="383259"/>
                  </a:cubicBezTo>
                  <a:close/>
                  <a:moveTo>
                    <a:pt x="682662" y="322913"/>
                  </a:moveTo>
                  <a:cubicBezTo>
                    <a:pt x="674133" y="330950"/>
                    <a:pt x="662953" y="335581"/>
                    <a:pt x="651239" y="335930"/>
                  </a:cubicBezTo>
                  <a:cubicBezTo>
                    <a:pt x="652230" y="323861"/>
                    <a:pt x="655549" y="305593"/>
                    <a:pt x="664170" y="295705"/>
                  </a:cubicBezTo>
                  <a:cubicBezTo>
                    <a:pt x="672127" y="288002"/>
                    <a:pt x="682921" y="283942"/>
                    <a:pt x="693981" y="284489"/>
                  </a:cubicBezTo>
                  <a:cubicBezTo>
                    <a:pt x="694422" y="298179"/>
                    <a:pt x="690454" y="311648"/>
                    <a:pt x="682662" y="322913"/>
                  </a:cubicBezTo>
                  <a:close/>
                  <a:moveTo>
                    <a:pt x="682662" y="262566"/>
                  </a:moveTo>
                  <a:cubicBezTo>
                    <a:pt x="674133" y="270604"/>
                    <a:pt x="662953" y="275235"/>
                    <a:pt x="651239" y="275584"/>
                  </a:cubicBezTo>
                  <a:cubicBezTo>
                    <a:pt x="652230" y="263515"/>
                    <a:pt x="655549" y="245247"/>
                    <a:pt x="664170" y="235359"/>
                  </a:cubicBezTo>
                  <a:cubicBezTo>
                    <a:pt x="672127" y="227656"/>
                    <a:pt x="682921" y="223596"/>
                    <a:pt x="693981" y="224143"/>
                  </a:cubicBezTo>
                  <a:cubicBezTo>
                    <a:pt x="694422" y="237833"/>
                    <a:pt x="690454" y="251301"/>
                    <a:pt x="682662" y="262566"/>
                  </a:cubicBezTo>
                  <a:close/>
                  <a:moveTo>
                    <a:pt x="693981" y="163797"/>
                  </a:moveTo>
                  <a:cubicBezTo>
                    <a:pt x="694427" y="177481"/>
                    <a:pt x="690468" y="190947"/>
                    <a:pt x="682688" y="202212"/>
                  </a:cubicBezTo>
                  <a:cubicBezTo>
                    <a:pt x="674158" y="210249"/>
                    <a:pt x="662979" y="214880"/>
                    <a:pt x="651265" y="215229"/>
                  </a:cubicBezTo>
                  <a:cubicBezTo>
                    <a:pt x="652256" y="203160"/>
                    <a:pt x="655575" y="184892"/>
                    <a:pt x="664196" y="175004"/>
                  </a:cubicBezTo>
                  <a:cubicBezTo>
                    <a:pt x="672148" y="167312"/>
                    <a:pt x="682930" y="163255"/>
                    <a:pt x="693981" y="163797"/>
                  </a:cubicBezTo>
                  <a:close/>
                  <a:moveTo>
                    <a:pt x="601850" y="383259"/>
                  </a:moveTo>
                  <a:cubicBezTo>
                    <a:pt x="594061" y="371993"/>
                    <a:pt x="590094" y="358525"/>
                    <a:pt x="590531" y="344835"/>
                  </a:cubicBezTo>
                  <a:cubicBezTo>
                    <a:pt x="601567" y="344304"/>
                    <a:pt x="612331" y="348361"/>
                    <a:pt x="620273" y="356043"/>
                  </a:cubicBezTo>
                  <a:cubicBezTo>
                    <a:pt x="628971" y="365922"/>
                    <a:pt x="632256" y="384164"/>
                    <a:pt x="633247" y="396242"/>
                  </a:cubicBezTo>
                  <a:cubicBezTo>
                    <a:pt x="621552" y="395870"/>
                    <a:pt x="610392" y="391255"/>
                    <a:pt x="601850" y="383259"/>
                  </a:cubicBezTo>
                  <a:close/>
                  <a:moveTo>
                    <a:pt x="601850" y="322913"/>
                  </a:moveTo>
                  <a:cubicBezTo>
                    <a:pt x="594061" y="311647"/>
                    <a:pt x="590094" y="298178"/>
                    <a:pt x="590531" y="284489"/>
                  </a:cubicBezTo>
                  <a:cubicBezTo>
                    <a:pt x="601567" y="283958"/>
                    <a:pt x="612331" y="288014"/>
                    <a:pt x="620273" y="295696"/>
                  </a:cubicBezTo>
                  <a:cubicBezTo>
                    <a:pt x="628971" y="305576"/>
                    <a:pt x="632256" y="323818"/>
                    <a:pt x="633247" y="335896"/>
                  </a:cubicBezTo>
                  <a:cubicBezTo>
                    <a:pt x="621552" y="335524"/>
                    <a:pt x="610392" y="330909"/>
                    <a:pt x="601850" y="322913"/>
                  </a:cubicBezTo>
                  <a:close/>
                  <a:moveTo>
                    <a:pt x="601850" y="262566"/>
                  </a:moveTo>
                  <a:cubicBezTo>
                    <a:pt x="594061" y="251301"/>
                    <a:pt x="590094" y="237832"/>
                    <a:pt x="590531" y="224143"/>
                  </a:cubicBezTo>
                  <a:cubicBezTo>
                    <a:pt x="601567" y="223612"/>
                    <a:pt x="612331" y="227668"/>
                    <a:pt x="620273" y="235350"/>
                  </a:cubicBezTo>
                  <a:cubicBezTo>
                    <a:pt x="628971" y="245230"/>
                    <a:pt x="632256" y="263472"/>
                    <a:pt x="633247" y="275549"/>
                  </a:cubicBezTo>
                  <a:cubicBezTo>
                    <a:pt x="621552" y="275178"/>
                    <a:pt x="610392" y="270563"/>
                    <a:pt x="601850" y="262566"/>
                  </a:cubicBezTo>
                  <a:close/>
                  <a:moveTo>
                    <a:pt x="601850" y="202220"/>
                  </a:moveTo>
                  <a:cubicBezTo>
                    <a:pt x="594061" y="190954"/>
                    <a:pt x="590094" y="177486"/>
                    <a:pt x="590531" y="163797"/>
                  </a:cubicBezTo>
                  <a:cubicBezTo>
                    <a:pt x="601567" y="163266"/>
                    <a:pt x="612331" y="167322"/>
                    <a:pt x="620273" y="175004"/>
                  </a:cubicBezTo>
                  <a:cubicBezTo>
                    <a:pt x="628971" y="184884"/>
                    <a:pt x="632256" y="203125"/>
                    <a:pt x="633247" y="215203"/>
                  </a:cubicBezTo>
                  <a:cubicBezTo>
                    <a:pt x="621552" y="214832"/>
                    <a:pt x="610392" y="210217"/>
                    <a:pt x="601850" y="202220"/>
                  </a:cubicBezTo>
                  <a:close/>
                  <a:moveTo>
                    <a:pt x="638463" y="165745"/>
                  </a:moveTo>
                  <a:cubicBezTo>
                    <a:pt x="630394" y="157724"/>
                    <a:pt x="625600" y="146986"/>
                    <a:pt x="625014" y="135624"/>
                  </a:cubicBezTo>
                  <a:cubicBezTo>
                    <a:pt x="626582" y="121796"/>
                    <a:pt x="632638" y="108862"/>
                    <a:pt x="642256" y="98804"/>
                  </a:cubicBezTo>
                  <a:cubicBezTo>
                    <a:pt x="649153" y="106770"/>
                    <a:pt x="659498" y="121132"/>
                    <a:pt x="659498" y="135012"/>
                  </a:cubicBezTo>
                  <a:cubicBezTo>
                    <a:pt x="658458" y="146895"/>
                    <a:pt x="653401" y="158069"/>
                    <a:pt x="645161" y="166693"/>
                  </a:cubicBezTo>
                  <a:cubicBezTo>
                    <a:pt x="642886" y="167175"/>
                    <a:pt x="640515" y="166840"/>
                    <a:pt x="638463" y="165745"/>
                  </a:cubicBezTo>
                  <a:close/>
                </a:path>
              </a:pathLst>
            </a:custGeom>
            <a:solidFill>
              <a:srgbClr val="61BC46"/>
            </a:solidFill>
            <a:ln w="8533" cap="flat">
              <a:noFill/>
              <a:prstDash val="solid"/>
              <a:miter/>
            </a:ln>
          </p:spPr>
          <p:txBody>
            <a:bodyPr rtlCol="0" anchor="ctr"/>
            <a:lstStyle/>
            <a:p>
              <a:endParaRPr lang="en-US"/>
            </a:p>
          </p:txBody>
        </p:sp>
      </p:grpSp>
      <p:cxnSp>
        <p:nvCxnSpPr>
          <p:cNvPr id="83" name="Straight Connector 82">
            <a:extLst>
              <a:ext uri="{FF2B5EF4-FFF2-40B4-BE49-F238E27FC236}">
                <a16:creationId xmlns:a16="http://schemas.microsoft.com/office/drawing/2014/main" id="{7F3170CA-59C1-38DD-9F65-090B53FA87AE}"/>
              </a:ext>
            </a:extLst>
          </p:cNvPr>
          <p:cNvCxnSpPr/>
          <p:nvPr/>
        </p:nvCxnSpPr>
        <p:spPr>
          <a:xfrm>
            <a:off x="766730" y="3832698"/>
            <a:ext cx="10658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82B74F-3057-AEC0-A8A4-55234148BC02}"/>
              </a:ext>
            </a:extLst>
          </p:cNvPr>
          <p:cNvCxnSpPr/>
          <p:nvPr/>
        </p:nvCxnSpPr>
        <p:spPr>
          <a:xfrm>
            <a:off x="5846323" y="1465107"/>
            <a:ext cx="0" cy="49356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38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EA2BC69-04BE-3145-8982-3CF8B681C31D}"/>
              </a:ext>
            </a:extLst>
          </p:cNvPr>
          <p:cNvPicPr>
            <a:picLocks noChangeAspect="1"/>
          </p:cNvPicPr>
          <p:nvPr/>
        </p:nvPicPr>
        <p:blipFill rotWithShape="1">
          <a:blip r:embed="rId3"/>
          <a:srcRect b="11778"/>
          <a:stretch/>
        </p:blipFill>
        <p:spPr>
          <a:xfrm>
            <a:off x="0" y="1031850"/>
            <a:ext cx="12192000" cy="5940450"/>
          </a:xfrm>
          <a:prstGeom prst="rect">
            <a:avLst/>
          </a:prstGeom>
        </p:spPr>
      </p:pic>
      <p:sp>
        <p:nvSpPr>
          <p:cNvPr id="2" name="Rectangle 1">
            <a:extLst>
              <a:ext uri="{FF2B5EF4-FFF2-40B4-BE49-F238E27FC236}">
                <a16:creationId xmlns:a16="http://schemas.microsoft.com/office/drawing/2014/main" id="{917B4A4F-49E4-F54E-87D9-1B2C7D6BD01E}"/>
              </a:ext>
            </a:extLst>
          </p:cNvPr>
          <p:cNvSpPr/>
          <p:nvPr/>
        </p:nvSpPr>
        <p:spPr>
          <a:xfrm>
            <a:off x="0" y="-24526"/>
            <a:ext cx="12192000" cy="1056376"/>
          </a:xfrm>
          <a:prstGeom prst="rect">
            <a:avLst/>
          </a:prstGeom>
          <a:solidFill>
            <a:srgbClr val="0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397B59BE-DF69-4D29-80D0-F7C0877B8601}"/>
              </a:ext>
            </a:extLst>
          </p:cNvPr>
          <p:cNvSpPr>
            <a:spLocks noGrp="1"/>
          </p:cNvSpPr>
          <p:nvPr>
            <p:ph type="sldNum" sz="quarter" idx="12"/>
          </p:nvPr>
        </p:nvSpPr>
        <p:spPr/>
        <p:txBody>
          <a:bodyPr/>
          <a:lstStyle/>
          <a:p>
            <a:fld id="{2ADBE3F5-432D-4041-A27F-7DBDCEB4EF0A}" type="slidenum">
              <a:rPr lang="en-US" smtClean="0"/>
              <a:t>7</a:t>
            </a:fld>
            <a:endParaRPr lang="en-US"/>
          </a:p>
        </p:txBody>
      </p:sp>
      <p:sp>
        <p:nvSpPr>
          <p:cNvPr id="5" name="TextBox 4"/>
          <p:cNvSpPr txBox="1"/>
          <p:nvPr/>
        </p:nvSpPr>
        <p:spPr>
          <a:xfrm>
            <a:off x="606778" y="778933"/>
            <a:ext cx="10747022" cy="769441"/>
          </a:xfrm>
          <a:prstGeom prst="rect">
            <a:avLst/>
          </a:prstGeom>
          <a:noFill/>
        </p:spPr>
        <p:txBody>
          <a:bodyPr wrap="square" rtlCol="0">
            <a:spAutoFit/>
          </a:bodyPr>
          <a:lstStyle/>
          <a:p>
            <a:pPr algn="ctr"/>
            <a:r>
              <a:rPr lang="en-US" sz="4400" dirty="0">
                <a:solidFill>
                  <a:schemeClr val="bg1"/>
                </a:solidFill>
              </a:rPr>
              <a:t>Timeline</a:t>
            </a:r>
          </a:p>
        </p:txBody>
      </p:sp>
      <p:sp>
        <p:nvSpPr>
          <p:cNvPr id="7" name="TextBox 6"/>
          <p:cNvSpPr txBox="1"/>
          <p:nvPr/>
        </p:nvSpPr>
        <p:spPr>
          <a:xfrm>
            <a:off x="1409178" y="1885167"/>
            <a:ext cx="9707671" cy="325717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chemeClr val="bg1"/>
                </a:solidFill>
              </a:rPr>
              <a:t>Next 60 days: work plan approval and funding from EPA</a:t>
            </a:r>
          </a:p>
          <a:p>
            <a:pPr marL="457200" indent="-457200">
              <a:lnSpc>
                <a:spcPct val="150000"/>
              </a:lnSpc>
              <a:buFont typeface="Arial" panose="020B0604020202020204" pitchFamily="34" charset="0"/>
              <a:buChar char="•"/>
            </a:pPr>
            <a:r>
              <a:rPr lang="en-US" sz="2800" dirty="0">
                <a:solidFill>
                  <a:schemeClr val="bg1"/>
                </a:solidFill>
              </a:rPr>
              <a:t>Fall – Winter 2024: agreements to transfer funds to partner agencies</a:t>
            </a:r>
          </a:p>
          <a:p>
            <a:pPr marL="457200" indent="-457200">
              <a:lnSpc>
                <a:spcPct val="150000"/>
              </a:lnSpc>
              <a:buFont typeface="Arial" panose="020B0604020202020204" pitchFamily="34" charset="0"/>
              <a:buChar char="•"/>
            </a:pPr>
            <a:r>
              <a:rPr lang="en-US" sz="2800" dirty="0">
                <a:solidFill>
                  <a:schemeClr val="bg1"/>
                </a:solidFill>
              </a:rPr>
              <a:t>Late Spring – Fall 2025:  first grant opportunities begin</a:t>
            </a:r>
          </a:p>
          <a:p>
            <a:pPr marL="457200" indent="-457200">
              <a:lnSpc>
                <a:spcPct val="150000"/>
              </a:lnSpc>
              <a:buFont typeface="Arial" panose="020B0604020202020204" pitchFamily="34" charset="0"/>
              <a:buChar char="•"/>
            </a:pPr>
            <a:r>
              <a:rPr lang="en-US" sz="2800" dirty="0">
                <a:solidFill>
                  <a:schemeClr val="bg1"/>
                </a:solidFill>
              </a:rPr>
              <a:t>Funds are available for 5 years</a:t>
            </a:r>
          </a:p>
        </p:txBody>
      </p:sp>
    </p:spTree>
    <p:extLst>
      <p:ext uri="{BB962C8B-B14F-4D97-AF65-F5344CB8AC3E}">
        <p14:creationId xmlns:p14="http://schemas.microsoft.com/office/powerpoint/2010/main" val="253770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EA2BC69-04BE-3145-8982-3CF8B681C31D}"/>
              </a:ext>
            </a:extLst>
          </p:cNvPr>
          <p:cNvPicPr>
            <a:picLocks noChangeAspect="1"/>
          </p:cNvPicPr>
          <p:nvPr/>
        </p:nvPicPr>
        <p:blipFill rotWithShape="1">
          <a:blip r:embed="rId3"/>
          <a:srcRect b="11778"/>
          <a:stretch/>
        </p:blipFill>
        <p:spPr>
          <a:xfrm>
            <a:off x="0" y="1031850"/>
            <a:ext cx="12192000" cy="5801624"/>
          </a:xfrm>
          <a:prstGeom prst="rect">
            <a:avLst/>
          </a:prstGeom>
        </p:spPr>
      </p:pic>
      <p:sp>
        <p:nvSpPr>
          <p:cNvPr id="2" name="Rectangle 1">
            <a:extLst>
              <a:ext uri="{FF2B5EF4-FFF2-40B4-BE49-F238E27FC236}">
                <a16:creationId xmlns:a16="http://schemas.microsoft.com/office/drawing/2014/main" id="{917B4A4F-49E4-F54E-87D9-1B2C7D6BD01E}"/>
              </a:ext>
            </a:extLst>
          </p:cNvPr>
          <p:cNvSpPr/>
          <p:nvPr/>
        </p:nvSpPr>
        <p:spPr>
          <a:xfrm>
            <a:off x="0" y="-24526"/>
            <a:ext cx="12192000" cy="1056376"/>
          </a:xfrm>
          <a:prstGeom prst="rect">
            <a:avLst/>
          </a:prstGeom>
          <a:solidFill>
            <a:srgbClr val="0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4E7929-7547-4C49-9784-0300DBBB63DA}"/>
              </a:ext>
            </a:extLst>
          </p:cNvPr>
          <p:cNvSpPr txBox="1"/>
          <p:nvPr/>
        </p:nvSpPr>
        <p:spPr>
          <a:xfrm>
            <a:off x="845222" y="1453437"/>
            <a:ext cx="10508578" cy="3477875"/>
          </a:xfrm>
          <a:prstGeom prst="rect">
            <a:avLst/>
          </a:prstGeom>
          <a:noFill/>
        </p:spPr>
        <p:txBody>
          <a:bodyPr wrap="square" lIns="91440" tIns="45720" rIns="91440" bIns="45720" rtlCol="0" anchor="t">
            <a:spAutoFit/>
          </a:bodyPr>
          <a:lstStyle/>
          <a:p>
            <a:pPr algn="ctr"/>
            <a:r>
              <a:rPr lang="en-US" sz="4400" b="1" dirty="0">
                <a:solidFill>
                  <a:schemeClr val="bg1"/>
                </a:solidFill>
              </a:rPr>
              <a:t>Sign up for updates</a:t>
            </a:r>
          </a:p>
          <a:p>
            <a:pPr algn="ctr"/>
            <a:endParaRPr lang="en-US" sz="4400" b="1" dirty="0">
              <a:solidFill>
                <a:schemeClr val="bg1"/>
              </a:solidFill>
            </a:endParaRPr>
          </a:p>
          <a:p>
            <a:pPr algn="ctr"/>
            <a:r>
              <a:rPr lang="en-US" sz="4400" b="1" dirty="0">
                <a:solidFill>
                  <a:schemeClr val="bg1"/>
                </a:solidFill>
              </a:rPr>
              <a:t>https://www.pca.state.mn.us/air-water-land-climate/minnesota-climate-smart-food-systems</a:t>
            </a:r>
            <a:endParaRPr lang="en-US" sz="1400" dirty="0"/>
          </a:p>
        </p:txBody>
      </p:sp>
      <p:sp>
        <p:nvSpPr>
          <p:cNvPr id="8" name="Slide Number Placeholder 7">
            <a:extLst>
              <a:ext uri="{FF2B5EF4-FFF2-40B4-BE49-F238E27FC236}">
                <a16:creationId xmlns:a16="http://schemas.microsoft.com/office/drawing/2014/main" id="{397B59BE-DF69-4D29-80D0-F7C0877B8601}"/>
              </a:ext>
            </a:extLst>
          </p:cNvPr>
          <p:cNvSpPr>
            <a:spLocks noGrp="1"/>
          </p:cNvSpPr>
          <p:nvPr>
            <p:ph type="sldNum" sz="quarter" idx="12"/>
          </p:nvPr>
        </p:nvSpPr>
        <p:spPr/>
        <p:txBody>
          <a:bodyPr/>
          <a:lstStyle/>
          <a:p>
            <a:fld id="{2ADBE3F5-432D-4041-A27F-7DBDCEB4EF0A}" type="slidenum">
              <a:rPr lang="en-US" smtClean="0"/>
              <a:t>8</a:t>
            </a:fld>
            <a:endParaRPr lang="en-US"/>
          </a:p>
        </p:txBody>
      </p:sp>
    </p:spTree>
    <p:extLst>
      <p:ext uri="{BB962C8B-B14F-4D97-AF65-F5344CB8AC3E}">
        <p14:creationId xmlns:p14="http://schemas.microsoft.com/office/powerpoint/2010/main" val="3282267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D2EA9A8A154E40BBC1BB9DE7159EDB" ma:contentTypeVersion="17" ma:contentTypeDescription="Create a new document." ma:contentTypeScope="" ma:versionID="d2498c647d26374712993d57b1ab3634">
  <xsd:schema xmlns:xsd="http://www.w3.org/2001/XMLSchema" xmlns:xs="http://www.w3.org/2001/XMLSchema" xmlns:p="http://schemas.microsoft.com/office/2006/metadata/properties" xmlns:ns2="04578738-faab-47b7-9e39-a6397e718d03" xmlns:ns3="153b5481-df89-4c1c-9ae0-f8270f220dcd" targetNamespace="http://schemas.microsoft.com/office/2006/metadata/properties" ma:root="true" ma:fieldsID="3e572e4002324207b7d5abf9bd8e7b14" ns2:_="" ns3:_="">
    <xsd:import namespace="04578738-faab-47b7-9e39-a6397e718d03"/>
    <xsd:import namespace="153b5481-df89-4c1c-9ae0-f8270f220d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78738-faab-47b7-9e39-a6397e718d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3b5481-df89-4c1c-9ae0-f8270f220d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285bbbf-e03b-4461-bd62-f1c6b8bc0bf2}" ma:internalName="TaxCatchAll" ma:showField="CatchAllData" ma:web="153b5481-df89-4c1c-9ae0-f8270f220d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53b5481-df89-4c1c-9ae0-f8270f220dcd" xsi:nil="true"/>
    <lcf76f155ced4ddcb4097134ff3c332f xmlns="04578738-faab-47b7-9e39-a6397e718d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D4C25D-7160-437A-BD31-0774C109E74A}">
  <ds:schemaRefs>
    <ds:schemaRef ds:uri="http://schemas.microsoft.com/sharepoint/v3/contenttype/forms"/>
  </ds:schemaRefs>
</ds:datastoreItem>
</file>

<file path=customXml/itemProps2.xml><?xml version="1.0" encoding="utf-8"?>
<ds:datastoreItem xmlns:ds="http://schemas.openxmlformats.org/officeDocument/2006/customXml" ds:itemID="{9208DC6A-7553-4F62-BF01-4D4CAB00D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78738-faab-47b7-9e39-a6397e718d03"/>
    <ds:schemaRef ds:uri="153b5481-df89-4c1c-9ae0-f8270f220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FB24D4-7A3A-4A7E-B220-320064F46D9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53b5481-df89-4c1c-9ae0-f8270f220dcd"/>
    <ds:schemaRef ds:uri="http://purl.org/dc/elements/1.1/"/>
    <ds:schemaRef ds:uri="http://schemas.microsoft.com/office/2006/metadata/properties"/>
    <ds:schemaRef ds:uri="04578738-faab-47b7-9e39-a6397e718d03"/>
    <ds:schemaRef ds:uri="http://www.w3.org/XML/1998/namespace"/>
    <ds:schemaRef ds:uri="http://purl.org/dc/dcmitype/"/>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47</TotalTime>
  <Words>792</Words>
  <Application>Microsoft Office PowerPoint</Application>
  <PresentationFormat>Widescreen</PresentationFormat>
  <Paragraphs>62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Open Sans</vt:lpstr>
      <vt:lpstr>Office Theme</vt:lpstr>
      <vt:lpstr>INFLATION REDUCTION ACT Climate Pollution Reduction Grant a Climate-Smart Food System Award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Gaffney, Kevin (MPCA)</dc:creator>
  <cp:lastModifiedBy>Vita, Carla K (She/Her/Hers) (DEED)</cp:lastModifiedBy>
  <cp:revision>3</cp:revision>
  <dcterms:created xsi:type="dcterms:W3CDTF">2022-10-19T20:02:17Z</dcterms:created>
  <dcterms:modified xsi:type="dcterms:W3CDTF">2024-08-22T13:15:52Z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0x01010010D2EA9A8A154E40BBC1BB9DE7159EDB</vt:lpwstr>
  </property>
  <property fmtid="{D5CDD505-2E9C-101B-9397-08002B2CF9AE}" pid="3" name="MediaServiceImageTags">
    <vt:lpwstr/>
  </property>
</Properties>
</file>