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23"/>
  </p:notesMasterIdLst>
  <p:handoutMasterIdLst>
    <p:handoutMasterId r:id="rId24"/>
  </p:handoutMasterIdLst>
  <p:sldIdLst>
    <p:sldId id="396" r:id="rId5"/>
    <p:sldId id="502" r:id="rId6"/>
    <p:sldId id="529" r:id="rId7"/>
    <p:sldId id="554" r:id="rId8"/>
    <p:sldId id="510" r:id="rId9"/>
    <p:sldId id="519" r:id="rId10"/>
    <p:sldId id="571" r:id="rId11"/>
    <p:sldId id="578" r:id="rId12"/>
    <p:sldId id="580" r:id="rId13"/>
    <p:sldId id="485" r:id="rId14"/>
    <p:sldId id="486" r:id="rId15"/>
    <p:sldId id="582" r:id="rId16"/>
    <p:sldId id="581" r:id="rId17"/>
    <p:sldId id="488" r:id="rId18"/>
    <p:sldId id="498" r:id="rId19"/>
    <p:sldId id="501" r:id="rId20"/>
    <p:sldId id="500" r:id="rId21"/>
    <p:sldId id="48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003865"/>
    <a:srgbClr val="000000"/>
    <a:srgbClr val="78BE21"/>
    <a:srgbClr val="0D0D0D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1" autoAdjust="0"/>
    <p:restoredTop sz="89889" autoAdjust="0"/>
  </p:normalViewPr>
  <p:slideViewPr>
    <p:cSldViewPr snapToGrid="0">
      <p:cViewPr varScale="1">
        <p:scale>
          <a:sx n="102" d="100"/>
          <a:sy n="102" d="100"/>
        </p:scale>
        <p:origin x="426" y="114"/>
      </p:cViewPr>
      <p:guideLst/>
    </p:cSldViewPr>
  </p:slideViewPr>
  <p:outlineViewPr>
    <p:cViewPr>
      <p:scale>
        <a:sx n="33" d="100"/>
        <a:sy n="33" d="100"/>
      </p:scale>
      <p:origin x="0" y="-202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69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4/27/2021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5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077F9ADD-D77A-498F-A2D0-4B3DF88F0125}" type="datetime1">
              <a:rPr lang="en-US" smtClean="0"/>
              <a:t>4/27/2021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26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B6B2DEA1-DCDD-4B51-B2D2-8F8305A98745}" type="datetime1">
              <a:rPr lang="en-US" smtClean="0"/>
              <a:t>4/27/2021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57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59181" y="8977135"/>
            <a:ext cx="3105348" cy="474207"/>
          </a:xfrm>
          <a:prstGeom prst="rect">
            <a:avLst/>
          </a:prstGeom>
        </p:spPr>
        <p:txBody>
          <a:bodyPr lIns="93065" tIns="46533" rIns="93065" bIns="46533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F08466-AEA7-4FC0-9459-6A32F61DA2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ueHaasGroteskText Std" panose="020B05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4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NeueHaasGroteskText Std" panose="020B05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4/12/2017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08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59181" y="8977135"/>
            <a:ext cx="3105348" cy="474207"/>
          </a:xfrm>
          <a:prstGeom prst="rect">
            <a:avLst/>
          </a:prstGeom>
        </p:spPr>
        <p:txBody>
          <a:bodyPr lIns="93065" tIns="46533" rIns="93065" bIns="46533"/>
          <a:lstStyle/>
          <a:p>
            <a:fld id="{F9F08466-AEA7-4FC0-9459-6A32F61DA29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48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33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F6820F69-754B-4C11-846A-89503D9B2F39}" type="datetime1">
              <a:rPr lang="en-US" smtClean="0"/>
              <a:t>4/27/2021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AA75D606-FC0F-4CD8-A9BF-5A576105A7A3}" type="datetime1">
              <a:rPr lang="en-US" smtClean="0"/>
              <a:t>4/27/2021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AC5ABC8B-D154-47E2-A076-40E5061C4B9E}" type="datetime1">
              <a:rPr lang="en-US" smtClean="0"/>
              <a:t>4/27/2021</a:t>
            </a:fld>
            <a:endParaRPr lang="en-US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158448-C441-4E2D-8E7C-28D8D00707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780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/>
          <a:lstStyle/>
          <a:p>
            <a:fld id="{F9F08466-AEA7-4FC0-9459-6A32F61DA29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/>
          <a:lstStyle/>
          <a:p>
            <a:fld id="{523C4C68-0B14-48BD-9B13-FE709F653A0D}" type="datetime1">
              <a:rPr lang="en-US" smtClean="0"/>
              <a:t>4/27/2021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1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85" y="1652093"/>
            <a:ext cx="6118629" cy="842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10" y="5851878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-1"/>
            <a:ext cx="12192000" cy="3477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8"/>
            <a:ext cx="10515600" cy="48418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391" y="544615"/>
            <a:ext cx="3613535" cy="49760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0" y="609243"/>
            <a:ext cx="3613535" cy="497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429000"/>
            <a:ext cx="12192000" cy="1295182"/>
          </a:xfrm>
        </p:spPr>
        <p:txBody>
          <a:bodyPr>
            <a:normAutofit/>
          </a:bodyPr>
          <a:lstStyle/>
          <a:p>
            <a:r>
              <a:rPr lang="en-US" sz="2800" dirty="0"/>
              <a:t>Government Transparency Overview</a:t>
            </a:r>
            <a:br>
              <a:rPr lang="en-US" sz="2800" dirty="0"/>
            </a:br>
            <a:r>
              <a:rPr lang="en-US" sz="2000" dirty="0"/>
              <a:t>Governor’s Committee on the Safety, Health, and Wellbeing of Agricultural and Food Processing Workers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802466" y="4773019"/>
            <a:ext cx="6587067" cy="10971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April 27, 2021 - Chris McNulty</a:t>
            </a:r>
            <a:r>
              <a:rPr lang="en-US" dirty="0">
                <a:solidFill>
                  <a:schemeClr val="accent1"/>
                </a:solidFill>
              </a:rPr>
              <a:t>, MDA Deputy General Counsel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48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539015" y="0"/>
            <a:ext cx="10128985" cy="1219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Open Meeting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015" y="1463040"/>
            <a:ext cx="11377061" cy="5394960"/>
          </a:xfrm>
        </p:spPr>
        <p:txBody>
          <a:bodyPr>
            <a:normAutofit/>
          </a:bodyPr>
          <a:lstStyle/>
          <a:p>
            <a:pPr marL="0" indent="0">
              <a:buClr>
                <a:srgbClr val="0054A6"/>
              </a:buClr>
              <a:buNone/>
            </a:pPr>
            <a:r>
              <a:rPr lang="en-US" sz="3000" b="1" dirty="0"/>
              <a:t>Minnesota Statutes, Chapter 13D</a:t>
            </a:r>
          </a:p>
          <a:p>
            <a:pPr>
              <a:buClr>
                <a:srgbClr val="0054A6"/>
              </a:buClr>
            </a:pPr>
            <a:r>
              <a:rPr lang="en-US" sz="3200" dirty="0"/>
              <a:t>With limited exceptions, all meetings of public bodies </a:t>
            </a:r>
            <a:r>
              <a:rPr lang="en-US" sz="3200" u="sng" dirty="0"/>
              <a:t>must</a:t>
            </a:r>
            <a:r>
              <a:rPr lang="en-US" sz="3200" dirty="0"/>
              <a:t> be open to the public</a:t>
            </a:r>
          </a:p>
          <a:p>
            <a:pPr>
              <a:buClr>
                <a:srgbClr val="0054A6"/>
              </a:buClr>
            </a:pPr>
            <a:r>
              <a:rPr lang="en-US" sz="3200" dirty="0"/>
              <a:t>Need statutory authority to close meetings</a:t>
            </a:r>
          </a:p>
          <a:p>
            <a:pPr lvl="2">
              <a:buClr>
                <a:srgbClr val="0054A6"/>
              </a:buClr>
            </a:pPr>
            <a:r>
              <a:rPr lang="en-US" sz="3200" dirty="0"/>
              <a:t>Law sets out specific mandatory and permissive closures</a:t>
            </a:r>
          </a:p>
          <a:p>
            <a:pPr lvl="2">
              <a:buClr>
                <a:srgbClr val="0054A6"/>
              </a:buClr>
            </a:pPr>
            <a:r>
              <a:rPr lang="en-US" sz="3200" dirty="0"/>
              <a:t>Required procedure for closing meetings</a:t>
            </a:r>
          </a:p>
        </p:txBody>
      </p:sp>
    </p:spTree>
    <p:extLst>
      <p:ext uri="{BB962C8B-B14F-4D97-AF65-F5344CB8AC3E}">
        <p14:creationId xmlns:p14="http://schemas.microsoft.com/office/powerpoint/2010/main" val="321054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724829" y="0"/>
            <a:ext cx="9943171" cy="12382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What is a “meeting” under the law?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5274644"/>
          </a:xfrm>
        </p:spPr>
        <p:txBody>
          <a:bodyPr>
            <a:normAutofit/>
          </a:bodyPr>
          <a:lstStyle/>
          <a:p>
            <a:r>
              <a:rPr lang="en-US" sz="2800" b="1" dirty="0"/>
              <a:t>The “quorum” rule</a:t>
            </a:r>
          </a:p>
          <a:p>
            <a:pPr lvl="1"/>
            <a:r>
              <a:rPr lang="en-US" sz="2400" i="1" dirty="0" err="1"/>
              <a:t>Moberg</a:t>
            </a:r>
            <a:r>
              <a:rPr lang="en-US" sz="2400" i="1" dirty="0"/>
              <a:t> v. Independent School District No. 281</a:t>
            </a:r>
            <a:r>
              <a:rPr lang="en-US" sz="2400" dirty="0"/>
              <a:t>, 336 N.W.2d 510 (Minn. 1983).</a:t>
            </a:r>
          </a:p>
          <a:p>
            <a:pPr marL="1004888" lvl="1" indent="-533400">
              <a:buClr>
                <a:srgbClr val="0054A6"/>
              </a:buClr>
              <a:buFont typeface="WingDings" pitchFamily="2" charset="2"/>
              <a:buAutoNum type="arabicPeriod"/>
            </a:pPr>
            <a:r>
              <a:rPr lang="en-US" sz="2400" dirty="0"/>
              <a:t>Quorum (majority) or more of </a:t>
            </a:r>
            <a:r>
              <a:rPr lang="en-US" sz="2400"/>
              <a:t>full Committee</a:t>
            </a:r>
            <a:r>
              <a:rPr lang="en-US" sz="2400" dirty="0"/>
              <a:t>, or quorum of any of it’s official subcommittees, etc.; </a:t>
            </a:r>
          </a:p>
          <a:p>
            <a:pPr marL="1004888" lvl="1" indent="-533400">
              <a:buClr>
                <a:srgbClr val="0054A6"/>
              </a:buClr>
              <a:buFont typeface="WingDings" pitchFamily="2" charset="2"/>
              <a:buAutoNum type="arabicPeriod"/>
            </a:pPr>
            <a:r>
              <a:rPr lang="en-US" sz="2400" dirty="0"/>
              <a:t>Discusses, decides, or receives information as a group on issues relating to its official business</a:t>
            </a:r>
          </a:p>
          <a:p>
            <a:r>
              <a:rPr lang="en-US" sz="2600" b="1" dirty="0"/>
              <a:t>Gatherings not subject to OML:</a:t>
            </a:r>
          </a:p>
          <a:p>
            <a:pPr lvl="1"/>
            <a:r>
              <a:rPr lang="en-US" dirty="0"/>
              <a:t>Social gatherings </a:t>
            </a:r>
          </a:p>
          <a:p>
            <a:pPr lvl="1"/>
            <a:r>
              <a:rPr lang="en-US" dirty="0"/>
              <a:t>Trainings/team building</a:t>
            </a:r>
          </a:p>
          <a:p>
            <a:pPr lvl="1"/>
            <a:r>
              <a:rPr lang="en-US" dirty="0"/>
              <a:t>…assuming no official business is discussed</a:t>
            </a:r>
          </a:p>
        </p:txBody>
      </p:sp>
    </p:spTree>
    <p:extLst>
      <p:ext uri="{BB962C8B-B14F-4D97-AF65-F5344CB8AC3E}">
        <p14:creationId xmlns:p14="http://schemas.microsoft.com/office/powerpoint/2010/main" val="1551781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B0DC6-1247-4B19-9F4C-169B1553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Types of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8C7F-4BE2-44D5-B7FC-65687549A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416"/>
            <a:ext cx="10515600" cy="520018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54A6"/>
              </a:buClr>
            </a:pPr>
            <a:r>
              <a:rPr lang="en-US" sz="3200" dirty="0"/>
              <a:t>Regularly scheduled meetings </a:t>
            </a:r>
            <a:r>
              <a:rPr lang="en-US" sz="2400" dirty="0"/>
              <a:t>(Minn. Stat. § 13D.04, </a:t>
            </a:r>
            <a:r>
              <a:rPr lang="en-US" sz="2400" dirty="0" err="1"/>
              <a:t>subd</a:t>
            </a:r>
            <a:r>
              <a:rPr lang="en-US" sz="2400" dirty="0"/>
              <a:t>. 1)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Keep schedule of regular meetings online or at MDA office; no other notice required</a:t>
            </a:r>
          </a:p>
          <a:p>
            <a:pPr marL="0" indent="0">
              <a:buClr>
                <a:srgbClr val="0054A6"/>
              </a:buClr>
              <a:buNone/>
            </a:pPr>
            <a:endParaRPr lang="en-US" sz="2400" dirty="0"/>
          </a:p>
          <a:p>
            <a:pPr>
              <a:buClr>
                <a:srgbClr val="0054A6"/>
              </a:buClr>
            </a:pPr>
            <a:r>
              <a:rPr lang="en-US" sz="3200" dirty="0"/>
              <a:t>Special meetings </a:t>
            </a:r>
            <a:r>
              <a:rPr lang="en-US" sz="2400" dirty="0"/>
              <a:t>(Minn. Stat. § 13D.04, </a:t>
            </a:r>
            <a:r>
              <a:rPr lang="en-US" sz="2400" dirty="0" err="1"/>
              <a:t>subd</a:t>
            </a:r>
            <a:r>
              <a:rPr lang="en-US" sz="2400" dirty="0"/>
              <a:t>. 2)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Any meeting not on the regular schedule, or varies from scheduled time/place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Requires 3 day advance notice - online</a:t>
            </a:r>
          </a:p>
          <a:p>
            <a:pPr marL="342900" lvl="1" indent="0">
              <a:buClr>
                <a:srgbClr val="0054A6"/>
              </a:buClr>
              <a:buNone/>
            </a:pPr>
            <a:endParaRPr lang="en-US" sz="2400" dirty="0"/>
          </a:p>
          <a:p>
            <a:pPr>
              <a:buClr>
                <a:srgbClr val="0054A6"/>
              </a:buClr>
            </a:pPr>
            <a:r>
              <a:rPr lang="en-US" sz="3200" dirty="0"/>
              <a:t>Emergency meetings </a:t>
            </a:r>
            <a:r>
              <a:rPr lang="en-US" sz="2400" dirty="0"/>
              <a:t>(Minn. Stat. § 13D.04, </a:t>
            </a:r>
            <a:r>
              <a:rPr lang="en-US" sz="2400" dirty="0" err="1"/>
              <a:t>subd</a:t>
            </a:r>
            <a:r>
              <a:rPr lang="en-US" sz="2400" dirty="0"/>
              <a:t>. 3)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Special meetings called because circumstances don’t allow for a 3-day prior notice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Must specifically relate to an emergency situation, and only emergency-related topics may be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5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F040-5F9C-4FF9-931F-723464DB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Remote Meetings in the Time of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235F-7F92-467B-A8D6-75301CCFD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435" y="1516284"/>
            <a:ext cx="10821365" cy="46606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Meetings by Electronic Means Requirements (Minn. Stat. § 13D.021):</a:t>
            </a:r>
          </a:p>
          <a:p>
            <a:r>
              <a:rPr lang="en-US" dirty="0"/>
              <a:t>Determination that in-person meetings not practical or safe;</a:t>
            </a:r>
          </a:p>
          <a:p>
            <a:r>
              <a:rPr lang="en-US" dirty="0"/>
              <a:t>All members can hear each other (only those that can are counted toward quorum);</a:t>
            </a:r>
          </a:p>
          <a:p>
            <a:r>
              <a:rPr lang="en-US" dirty="0"/>
              <a:t>All votes conducted by roll call;</a:t>
            </a:r>
          </a:p>
          <a:p>
            <a:r>
              <a:rPr lang="en-US" dirty="0"/>
              <a:t>Must make reasonable efforts to allow for remote monitoring by public;</a:t>
            </a:r>
          </a:p>
          <a:p>
            <a:r>
              <a:rPr lang="en-US" dirty="0"/>
              <a:t>Notice provisions still apply – must note that it is a remote meeting in notice, give instructions on how to watch; </a:t>
            </a:r>
          </a:p>
          <a:p>
            <a:r>
              <a:rPr lang="en-US" dirty="0"/>
              <a:t>Must make materials considered at meeting available to public (post on website).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90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925551" y="0"/>
            <a:ext cx="9742448" cy="12382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Practical Pitfalls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42" y="1360450"/>
            <a:ext cx="11820715" cy="530797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Email / Phones / Social Media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Quorum discussing official business over email or phone = meeting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Avoid “reply all” to discuss official business – use administrator to send/receive group emails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Avoid engaging on social media 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Save discussion for meetings</a:t>
            </a:r>
          </a:p>
          <a:p>
            <a:pPr>
              <a:buClr>
                <a:srgbClr val="0054A6"/>
              </a:buClr>
            </a:pPr>
            <a:r>
              <a:rPr lang="en-US" sz="2800" b="1" dirty="0"/>
              <a:t>Serial Meetings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Meetings of groups of less than a quorum to avoid public hearings or reach agreement on an issue </a:t>
            </a:r>
          </a:p>
          <a:p>
            <a:pPr lvl="2">
              <a:buClr>
                <a:srgbClr val="0054A6"/>
              </a:buClr>
            </a:pPr>
            <a:r>
              <a:rPr lang="en-US" sz="1600" i="1" dirty="0"/>
              <a:t>Mankato Free Press v. City of N. Mankato</a:t>
            </a:r>
            <a:r>
              <a:rPr lang="en-US" sz="1600" dirty="0"/>
              <a:t>, 563 NW 2d 291 (Minn. App. 1997)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1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1524000" y="-11151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Other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79" y="1406384"/>
            <a:ext cx="10924047" cy="4993431"/>
          </a:xfrm>
        </p:spPr>
        <p:txBody>
          <a:bodyPr>
            <a:noAutofit/>
          </a:bodyPr>
          <a:lstStyle/>
          <a:p>
            <a:pPr>
              <a:buClr>
                <a:srgbClr val="0054A6"/>
              </a:buClr>
            </a:pPr>
            <a:r>
              <a:rPr lang="en-US" sz="2800" b="1" dirty="0"/>
              <a:t>Voting:</a:t>
            </a:r>
            <a:endParaRPr lang="en-US" sz="2800" dirty="0"/>
          </a:p>
          <a:p>
            <a:pPr lvl="1">
              <a:buClr>
                <a:srgbClr val="0054A6"/>
              </a:buClr>
            </a:pPr>
            <a:r>
              <a:rPr lang="en-US" sz="2400" dirty="0"/>
              <a:t>All voting results must be recorded in a journal that is available for public inspection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For electronic/telephone meetings, votes must be conducted by roll call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Individual members’ votes recorded for each appropriation of money</a:t>
            </a:r>
          </a:p>
          <a:p>
            <a:pPr>
              <a:buClr>
                <a:srgbClr val="0054A6"/>
              </a:buClr>
            </a:pPr>
            <a:r>
              <a:rPr lang="en-US" sz="2800" b="1" dirty="0"/>
              <a:t>Members’ materials 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Copy of materials viewed by Committee at meetings must be made available to public at meeting 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Data Practices Act applies – redact if necessary</a:t>
            </a:r>
          </a:p>
          <a:p>
            <a:pPr marL="457200" lvl="1" indent="0">
              <a:buClr>
                <a:srgbClr val="0054A6"/>
              </a:buClr>
              <a:buNone/>
            </a:pPr>
            <a:endParaRPr lang="en-US" sz="2400" dirty="0"/>
          </a:p>
          <a:p>
            <a:pPr marL="457200" lvl="1" indent="0">
              <a:buClr>
                <a:srgbClr val="0054A6"/>
              </a:buClr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743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1524000" y="-1"/>
            <a:ext cx="9144000" cy="122872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Data Practices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49" y="1551008"/>
            <a:ext cx="10550565" cy="5157799"/>
          </a:xfrm>
        </p:spPr>
        <p:txBody>
          <a:bodyPr>
            <a:normAutofit fontScale="92500"/>
          </a:bodyPr>
          <a:lstStyle/>
          <a:p>
            <a:pPr>
              <a:buClr>
                <a:srgbClr val="0054A6"/>
              </a:buClr>
            </a:pPr>
            <a:r>
              <a:rPr lang="en-US" sz="3100" b="1" dirty="0"/>
              <a:t>Committee may discuss not public data in an open meeting without liability when: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The disclosure relates to a matter within the scope of the Committee’s authority and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Is reasonably necessary to conduct the business or agenda item before the Committee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Data retain original classification; sharing in a meeting doesn’t make it public</a:t>
            </a:r>
          </a:p>
          <a:p>
            <a:pPr>
              <a:buClr>
                <a:srgbClr val="0054A6"/>
              </a:buClr>
            </a:pPr>
            <a:r>
              <a:rPr lang="en-US" sz="3100" b="1" dirty="0"/>
              <a:t>Record of the meeting “shall” be public:</a:t>
            </a:r>
            <a:endParaRPr lang="en-US" sz="2400" dirty="0"/>
          </a:p>
          <a:p>
            <a:pPr lvl="1">
              <a:buClr>
                <a:srgbClr val="0054A6"/>
              </a:buClr>
            </a:pPr>
            <a:r>
              <a:rPr lang="en-US" sz="2400" dirty="0"/>
              <a:t>Committee has discretion on what is, and what goes into, the “record”. Recording not required. </a:t>
            </a:r>
          </a:p>
          <a:p>
            <a:pPr lvl="1">
              <a:buClr>
                <a:srgbClr val="0054A6"/>
              </a:buClr>
            </a:pPr>
            <a:r>
              <a:rPr lang="en-US" sz="2400" dirty="0"/>
              <a:t>But if recording exists, it can be requested. </a:t>
            </a:r>
          </a:p>
          <a:p>
            <a:pPr>
              <a:buClr>
                <a:srgbClr val="0054A6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3948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ltGray">
          <a:xfrm>
            <a:off x="1524000" y="0"/>
            <a:ext cx="9144000" cy="1219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Penalties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075" y="1728347"/>
            <a:ext cx="10213106" cy="4795116"/>
          </a:xfrm>
        </p:spPr>
        <p:txBody>
          <a:bodyPr>
            <a:noAutofit/>
          </a:bodyPr>
          <a:lstStyle/>
          <a:p>
            <a:pPr>
              <a:buClr>
                <a:srgbClr val="0054A6"/>
              </a:buClr>
            </a:pPr>
            <a:r>
              <a:rPr lang="en-US" sz="2400" dirty="0"/>
              <a:t>Intentional violation (Minn. Stat. § 13D.06, </a:t>
            </a:r>
            <a:r>
              <a:rPr lang="en-US" sz="2400" dirty="0" err="1"/>
              <a:t>subd</a:t>
            </a:r>
            <a:r>
              <a:rPr lang="en-US" sz="2400" dirty="0"/>
              <a:t>. 1)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Personal liability – $300 fine</a:t>
            </a:r>
          </a:p>
          <a:p>
            <a:pPr>
              <a:buClr>
                <a:srgbClr val="0054A6"/>
              </a:buClr>
            </a:pPr>
            <a:r>
              <a:rPr lang="en-US" sz="2400" dirty="0"/>
              <a:t>Three intentional violations (Minn. Stat. § 13D.06, </a:t>
            </a:r>
            <a:r>
              <a:rPr lang="en-US" sz="2400" dirty="0" err="1"/>
              <a:t>subd</a:t>
            </a:r>
            <a:r>
              <a:rPr lang="en-US" sz="2400" dirty="0"/>
              <a:t>. 3)</a:t>
            </a:r>
          </a:p>
          <a:p>
            <a:pPr lvl="1">
              <a:buClr>
                <a:srgbClr val="0054A6"/>
              </a:buClr>
            </a:pPr>
            <a:r>
              <a:rPr lang="en-US" sz="2000" dirty="0"/>
              <a:t>Forfeit office </a:t>
            </a:r>
          </a:p>
          <a:p>
            <a:pPr>
              <a:buClr>
                <a:srgbClr val="0054A6"/>
              </a:buClr>
            </a:pPr>
            <a:r>
              <a:rPr lang="en-US" sz="2400" dirty="0"/>
              <a:t>Reasonable costs, disbursements, attorney fees (Minn. Stat. § 13D.06, </a:t>
            </a:r>
            <a:r>
              <a:rPr lang="en-US" sz="2400" dirty="0" err="1"/>
              <a:t>subd</a:t>
            </a:r>
            <a:r>
              <a:rPr lang="en-US" sz="2400" dirty="0"/>
              <a:t>. 4)</a:t>
            </a:r>
          </a:p>
          <a:p>
            <a:pPr>
              <a:buClr>
                <a:srgbClr val="0054A6"/>
              </a:buClr>
            </a:pPr>
            <a:r>
              <a:rPr lang="en-US" sz="2400" dirty="0"/>
              <a:t>No reversal of public body actions taken while in violation of the law</a:t>
            </a:r>
          </a:p>
        </p:txBody>
      </p:sp>
    </p:spTree>
    <p:extLst>
      <p:ext uri="{BB962C8B-B14F-4D97-AF65-F5344CB8AC3E}">
        <p14:creationId xmlns:p14="http://schemas.microsoft.com/office/powerpoint/2010/main" val="1696469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0" y="1651380"/>
            <a:ext cx="12192000" cy="1733266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38200" y="3521123"/>
            <a:ext cx="10515600" cy="2681374"/>
          </a:xfrm>
        </p:spPr>
        <p:txBody>
          <a:bodyPr/>
          <a:lstStyle/>
          <a:p>
            <a:r>
              <a:rPr lang="en-US" sz="2700" b="1" dirty="0"/>
              <a:t>Chris McNulty</a:t>
            </a:r>
          </a:p>
          <a:p>
            <a:r>
              <a:rPr lang="en-US" sz="2200" i="1" dirty="0"/>
              <a:t>chris.mcnulty@state.mn.us</a:t>
            </a:r>
          </a:p>
          <a:p>
            <a:r>
              <a:rPr lang="en-US" sz="2200" dirty="0"/>
              <a:t>651-201-6435</a:t>
            </a:r>
          </a:p>
        </p:txBody>
      </p:sp>
    </p:spTree>
    <p:extLst>
      <p:ext uri="{BB962C8B-B14F-4D97-AF65-F5344CB8AC3E}">
        <p14:creationId xmlns:p14="http://schemas.microsoft.com/office/powerpoint/2010/main" val="256113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59C91-A9F0-48CC-9EB6-BB072030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Minnesota Government Data Practices Act</a:t>
            </a:r>
          </a:p>
        </p:txBody>
      </p:sp>
    </p:spTree>
    <p:extLst>
      <p:ext uri="{BB962C8B-B14F-4D97-AF65-F5344CB8AC3E}">
        <p14:creationId xmlns:p14="http://schemas.microsoft.com/office/powerpoint/2010/main" val="255958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535259" y="1572322"/>
            <a:ext cx="10970941" cy="48953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/>
              <a:t>The Data Practices Act (Minn. Stat. Chapter 13) is Minnesota’s FOIA and Privacy Law, and it balances three purposes:</a:t>
            </a:r>
          </a:p>
          <a:p>
            <a:pPr lvl="1"/>
            <a:r>
              <a:rPr lang="en-US" sz="2600" dirty="0"/>
              <a:t>Promote government accountability and transparency </a:t>
            </a:r>
          </a:p>
          <a:p>
            <a:pPr lvl="1"/>
            <a:r>
              <a:rPr lang="en-US" sz="2600" dirty="0"/>
              <a:t>Protect privacy rights</a:t>
            </a:r>
          </a:p>
          <a:p>
            <a:pPr lvl="1"/>
            <a:r>
              <a:rPr lang="en-US" sz="2600" dirty="0"/>
              <a:t>Allow Government to do its job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3000" dirty="0"/>
              <a:t>The Act applies to all “government entities” </a:t>
            </a:r>
          </a:p>
          <a:p>
            <a:pPr lvl="1"/>
            <a:r>
              <a:rPr lang="en-US" sz="2600" dirty="0"/>
              <a:t>Includes any “State Agency.”</a:t>
            </a:r>
          </a:p>
          <a:p>
            <a:pPr lvl="1"/>
            <a:r>
              <a:rPr lang="en-US" sz="2600" dirty="0"/>
              <a:t>State Agency include “any authority of the state.” (§ 13.02)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7FA73B-59F1-4369-98A1-68CB00C5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D0D602-772F-4E78-9607-E849BBA747CD}"/>
              </a:ext>
            </a:extLst>
          </p:cNvPr>
          <p:cNvSpPr txBox="1">
            <a:spLocks/>
          </p:cNvSpPr>
          <p:nvPr/>
        </p:nvSpPr>
        <p:spPr>
          <a:xfrm>
            <a:off x="990600" y="304800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Government Data Practices Act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84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idx="1"/>
          </p:nvPr>
        </p:nvSpPr>
        <p:spPr>
          <a:xfrm>
            <a:off x="1149981" y="1459261"/>
            <a:ext cx="9494875" cy="3045831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54A6"/>
              </a:buClr>
              <a:buNone/>
            </a:pPr>
            <a:r>
              <a:rPr lang="en-US" sz="3600" dirty="0"/>
              <a:t>“All data collected, created, received, maintained or disseminated by any government entity regardless of its physical form, storage media or conditions of use.”</a:t>
            </a:r>
          </a:p>
          <a:p>
            <a:pPr algn="ctr">
              <a:buClr>
                <a:srgbClr val="0054A6"/>
              </a:buClr>
              <a:buNone/>
            </a:pPr>
            <a:r>
              <a:rPr lang="en-US" sz="2800" dirty="0"/>
              <a:t>	(Minn. Stat. § 13.02, </a:t>
            </a:r>
            <a:r>
              <a:rPr lang="en-US" sz="2800" dirty="0" err="1"/>
              <a:t>subd</a:t>
            </a:r>
            <a:r>
              <a:rPr lang="en-US" sz="2800" dirty="0"/>
              <a:t>. 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981" y="5169111"/>
            <a:ext cx="10203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3600" dirty="0"/>
              <a:t>Personal devices?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26838" y="0"/>
            <a:ext cx="9541164" cy="1219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“Government data”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4ED06-8DCC-4D76-B4A6-8D056033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958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Government Data is Subject to Requests and Inspection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199" y="1631228"/>
            <a:ext cx="10515601" cy="5090247"/>
          </a:xfrm>
        </p:spPr>
        <p:txBody>
          <a:bodyPr>
            <a:normAutofit/>
          </a:bodyPr>
          <a:lstStyle/>
          <a:p>
            <a:r>
              <a:rPr lang="en-US" sz="3200" dirty="0"/>
              <a:t>Members of the public (including press) and data subjects can request government data</a:t>
            </a:r>
          </a:p>
          <a:p>
            <a:pPr lvl="1"/>
            <a:r>
              <a:rPr lang="en-US" sz="2800" dirty="0"/>
              <a:t>Includes both inspection and copies</a:t>
            </a:r>
          </a:p>
          <a:p>
            <a:r>
              <a:rPr lang="en-US" sz="3200" dirty="0"/>
              <a:t>Committee must provide public data or provide specific legal justification for denying access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2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838200" y="0"/>
            <a:ext cx="9829800" cy="122872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Penalties and Remedies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91" y="1816389"/>
            <a:ext cx="10515600" cy="46305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3000" dirty="0"/>
              <a:t>Remedies </a:t>
            </a:r>
            <a:r>
              <a:rPr lang="en-US" sz="2000" dirty="0"/>
              <a:t>(Minn. Stat. §13.08)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Action to compel compliance</a:t>
            </a:r>
          </a:p>
          <a:p>
            <a:pPr lvl="1">
              <a:lnSpc>
                <a:spcPct val="90000"/>
              </a:lnSpc>
              <a:buClr>
                <a:srgbClr val="0054A6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Action for damages, costs, and attorneys fees</a:t>
            </a:r>
          </a:p>
          <a:p>
            <a:pPr>
              <a:lnSpc>
                <a:spcPct val="90000"/>
              </a:lnSpc>
              <a:buClr>
                <a:srgbClr val="0054A6"/>
              </a:buClr>
            </a:pPr>
            <a:r>
              <a:rPr lang="en-US" sz="3000" dirty="0"/>
              <a:t>Penalties </a:t>
            </a:r>
            <a:r>
              <a:rPr lang="en-US" sz="2000" dirty="0"/>
              <a:t>(Minn. Stat. §13.09)</a:t>
            </a:r>
          </a:p>
          <a:p>
            <a:pPr lvl="1">
              <a:lnSpc>
                <a:spcPct val="90000"/>
              </a:lnSpc>
              <a:buClr>
                <a:srgbClr val="0054A6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Willful violation of Data Practices Act is a misdemeanor</a:t>
            </a:r>
          </a:p>
          <a:p>
            <a:pPr lvl="1">
              <a:lnSpc>
                <a:spcPct val="90000"/>
              </a:lnSpc>
              <a:buClr>
                <a:srgbClr val="0054A6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Knowing unauthorized acquisition of data is a misdemeanor</a:t>
            </a:r>
          </a:p>
          <a:p>
            <a:pPr lvl="1">
              <a:lnSpc>
                <a:spcPct val="90000"/>
              </a:lnSpc>
              <a:buClr>
                <a:srgbClr val="0054A6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Willful violation is just cause for suspension and dismissal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2D58A-8B91-4C7F-BFB8-62CB239A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47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56780-53FD-4C8E-ADE5-B4428918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Official Records and Retention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3D39-7393-4E2A-9FE8-1391EC787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7" y="1559292"/>
            <a:ext cx="11818361" cy="5298708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Official Records Act </a:t>
            </a:r>
            <a:r>
              <a:rPr lang="en-US" sz="2800" dirty="0"/>
              <a:t>– What data does Committee have to keep?</a:t>
            </a:r>
          </a:p>
          <a:p>
            <a:r>
              <a:rPr lang="en-US" sz="2400" dirty="0"/>
              <a:t>Committee must make and preserve Official Records</a:t>
            </a:r>
          </a:p>
          <a:p>
            <a:pPr lvl="1"/>
            <a:r>
              <a:rPr lang="en-US" sz="2000" dirty="0"/>
              <a:t>“all records necessary to a full and accurate knowledge of official activities.” (Minn. Stat. § 15.17)</a:t>
            </a:r>
          </a:p>
          <a:p>
            <a:pPr lvl="1"/>
            <a:r>
              <a:rPr lang="en-US" sz="2000" dirty="0"/>
              <a:t>Examples: meeting minutes, meeting materials, annual reports, press releases,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pPr lvl="1"/>
            <a:r>
              <a:rPr lang="en-US" sz="2000" i="1" dirty="0"/>
              <a:t>Who will maintain them?</a:t>
            </a:r>
          </a:p>
          <a:p>
            <a:r>
              <a:rPr lang="en-US" sz="2800" b="1" dirty="0"/>
              <a:t>Records Management Statute </a:t>
            </a:r>
            <a:r>
              <a:rPr lang="en-US" sz="2800" dirty="0"/>
              <a:t>– When can data be destroyed?</a:t>
            </a:r>
          </a:p>
          <a:p>
            <a:pPr lvl="1"/>
            <a:r>
              <a:rPr lang="en-US" sz="2400" dirty="0"/>
              <a:t>Committee must create retention schedule that outlines when Official Records can be destroyed. (Minn. Stat. § 138.17). </a:t>
            </a:r>
          </a:p>
          <a:p>
            <a:pPr lvl="2"/>
            <a:r>
              <a:rPr lang="en-US" sz="2000" dirty="0"/>
              <a:t>Schedule must be approved by Records Disposition Panel</a:t>
            </a:r>
          </a:p>
          <a:p>
            <a:pPr lvl="1"/>
            <a:r>
              <a:rPr lang="en-US" sz="2400" dirty="0"/>
              <a:t>Anything NOT an Official Record – destroy any time.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AFE2E-FBC7-481F-ACBF-F28CBF56C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F63A3B-78C7-47BE-AE5E-E10140E04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53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59C91-A9F0-48CC-9EB6-BB072030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Meeting Law</a:t>
            </a:r>
          </a:p>
        </p:txBody>
      </p:sp>
    </p:spTree>
    <p:extLst>
      <p:ext uri="{BB962C8B-B14F-4D97-AF65-F5344CB8AC3E}">
        <p14:creationId xmlns:p14="http://schemas.microsoft.com/office/powerpoint/2010/main" val="1257590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500F-9B7E-4765-8E48-6E179419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Applicability to the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A8E4F-F273-4775-A090-DD990AFE1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965" y="1620456"/>
            <a:ext cx="11655706" cy="5000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Open Meeting Law applies to Committee:</a:t>
            </a:r>
          </a:p>
          <a:p>
            <a:r>
              <a:rPr lang="en-US" dirty="0"/>
              <a:t>§ 13D.01 – For the governing body of a public body: </a:t>
            </a:r>
          </a:p>
          <a:p>
            <a:pPr lvl="1"/>
            <a:r>
              <a:rPr lang="en-US" dirty="0"/>
              <a:t>When body is required or permitted by law to transact public business in a meeting; </a:t>
            </a:r>
          </a:p>
          <a:p>
            <a:pPr lvl="1"/>
            <a:r>
              <a:rPr lang="en-US" b="1" dirty="0"/>
              <a:t>All meetings</a:t>
            </a:r>
            <a:r>
              <a:rPr lang="en-US" dirty="0"/>
              <a:t>, including executive sessions, must be open to the public……</a:t>
            </a:r>
          </a:p>
          <a:p>
            <a:r>
              <a:rPr lang="en-US" dirty="0"/>
              <a:t>Executive Order 21-14 – Requires Committee to meet twice per month</a:t>
            </a:r>
          </a:p>
          <a:p>
            <a:r>
              <a:rPr lang="en-US" dirty="0"/>
              <a:t>Commissioner of Administration Guidance:</a:t>
            </a:r>
          </a:p>
          <a:p>
            <a:pPr lvl="1"/>
            <a:r>
              <a:rPr lang="en-US" dirty="0"/>
              <a:t>OML applies to multi-member groups created by law where the administrative support comes from a state agency</a:t>
            </a:r>
          </a:p>
          <a:p>
            <a:pPr lvl="1"/>
            <a:r>
              <a:rPr lang="en-US" dirty="0"/>
              <a:t>EO 21-14 orders MDA, DEED, MDH, DLI to give administrative support to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0405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.IT" id="{43004C98-5B53-4D58-92B4-D334E886AB92}" vid="{BCC84AB3-760B-4B29-9458-5FA6845EC3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MN.IT</Template>
  <TotalTime>15121</TotalTime>
  <Words>1205</Words>
  <Application>Microsoft Office PowerPoint</Application>
  <PresentationFormat>Widescreen</PresentationFormat>
  <Paragraphs>142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NeueHaasGroteskText Std</vt:lpstr>
      <vt:lpstr>Wingdings</vt:lpstr>
      <vt:lpstr>Wingdings</vt:lpstr>
      <vt:lpstr>MN.IT</vt:lpstr>
      <vt:lpstr>Government Transparency Overview Governor’s Committee on the Safety, Health, and Wellbeing of Agricultural and Food Processing Workers</vt:lpstr>
      <vt:lpstr>Minnesota Government Data Practices Act</vt:lpstr>
      <vt:lpstr>PowerPoint Presentation</vt:lpstr>
      <vt:lpstr>“Government data”</vt:lpstr>
      <vt:lpstr>Government Data is Subject to Requests and Inspection</vt:lpstr>
      <vt:lpstr>Penalties and Remedies</vt:lpstr>
      <vt:lpstr>Official Records and Retention</vt:lpstr>
      <vt:lpstr>Open Meeting Law</vt:lpstr>
      <vt:lpstr>Applicability to the Committee </vt:lpstr>
      <vt:lpstr>Open Meeting Law</vt:lpstr>
      <vt:lpstr>What is a “meeting” under the law?</vt:lpstr>
      <vt:lpstr>Types of Meetings</vt:lpstr>
      <vt:lpstr>Remote Meetings in the Time of COVID-19</vt:lpstr>
      <vt:lpstr>Practical Pitfalls</vt:lpstr>
      <vt:lpstr>Other considerations</vt:lpstr>
      <vt:lpstr>Data Practices Issues</vt:lpstr>
      <vt:lpstr>Penalties</vt:lpstr>
      <vt:lpstr>Thank you!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Minnesota Sample PowerPoint Template</dc:title>
  <dc:subject>PowerPoint Template</dc:subject>
  <dc:creator>MN.IT Services Communications</dc:creator>
  <cp:keywords>PowerPoint, Template</cp:keywords>
  <dc:description>Version 1.1, Released 8-2016</dc:description>
  <cp:lastModifiedBy>Zastoupil, Mike (MDH)</cp:lastModifiedBy>
  <cp:revision>730</cp:revision>
  <dcterms:created xsi:type="dcterms:W3CDTF">2016-01-06T16:54:03Z</dcterms:created>
  <dcterms:modified xsi:type="dcterms:W3CDTF">2021-04-27T17:38:24Z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