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51"/>
  </p:notesMasterIdLst>
  <p:handoutMasterIdLst>
    <p:handoutMasterId r:id="rId52"/>
  </p:handoutMasterIdLst>
  <p:sldIdLst>
    <p:sldId id="399" r:id="rId5"/>
    <p:sldId id="425" r:id="rId6"/>
    <p:sldId id="426" r:id="rId7"/>
    <p:sldId id="315" r:id="rId8"/>
    <p:sldId id="417" r:id="rId9"/>
    <p:sldId id="418" r:id="rId10"/>
    <p:sldId id="422" r:id="rId11"/>
    <p:sldId id="411" r:id="rId12"/>
    <p:sldId id="292" r:id="rId13"/>
    <p:sldId id="412" r:id="rId14"/>
    <p:sldId id="419" r:id="rId15"/>
    <p:sldId id="258" r:id="rId16"/>
    <p:sldId id="262" r:id="rId17"/>
    <p:sldId id="291" r:id="rId18"/>
    <p:sldId id="413" r:id="rId19"/>
    <p:sldId id="304" r:id="rId20"/>
    <p:sldId id="306" r:id="rId21"/>
    <p:sldId id="420" r:id="rId22"/>
    <p:sldId id="367" r:id="rId23"/>
    <p:sldId id="368" r:id="rId24"/>
    <p:sldId id="414" r:id="rId25"/>
    <p:sldId id="308" r:id="rId26"/>
    <p:sldId id="421" r:id="rId27"/>
    <p:sldId id="365" r:id="rId28"/>
    <p:sldId id="310" r:id="rId29"/>
    <p:sldId id="415" r:id="rId30"/>
    <p:sldId id="369" r:id="rId31"/>
    <p:sldId id="370" r:id="rId32"/>
    <p:sldId id="371" r:id="rId33"/>
    <p:sldId id="372" r:id="rId34"/>
    <p:sldId id="373" r:id="rId35"/>
    <p:sldId id="374" r:id="rId36"/>
    <p:sldId id="375" r:id="rId37"/>
    <p:sldId id="287" r:id="rId38"/>
    <p:sldId id="377" r:id="rId39"/>
    <p:sldId id="416" r:id="rId40"/>
    <p:sldId id="423" r:id="rId41"/>
    <p:sldId id="400" r:id="rId42"/>
    <p:sldId id="403" r:id="rId43"/>
    <p:sldId id="402" r:id="rId44"/>
    <p:sldId id="408" r:id="rId45"/>
    <p:sldId id="410" r:id="rId46"/>
    <p:sldId id="427" r:id="rId47"/>
    <p:sldId id="409" r:id="rId48"/>
    <p:sldId id="401" r:id="rId49"/>
    <p:sldId id="261" r:id="rId5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C4D1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22D74-D6B4-4476-B853-9D807FAF53E6}" v="3" dt="2020-10-28T20:51:17.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72913" autoAdjust="0"/>
  </p:normalViewPr>
  <p:slideViewPr>
    <p:cSldViewPr>
      <p:cViewPr varScale="1">
        <p:scale>
          <a:sx n="48" d="100"/>
          <a:sy n="48" d="100"/>
        </p:scale>
        <p:origin x="888" y="34"/>
      </p:cViewPr>
      <p:guideLst>
        <p:guide orient="horz" pos="2160"/>
        <p:guide pos="3840"/>
      </p:guideLst>
    </p:cSldViewPr>
  </p:slideViewPr>
  <p:outlineViewPr>
    <p:cViewPr>
      <p:scale>
        <a:sx n="33" d="100"/>
        <a:sy n="33" d="100"/>
      </p:scale>
      <p:origin x="0" y="-1492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in, Alyssa (DEED)" userId="f28861ce-38da-49c1-91d6-178c75529b4c" providerId="ADAL" clId="{4EF22D74-D6B4-4476-B853-9D807FAF53E6}"/>
    <pc:docChg chg="custSel addSld delSld modSld">
      <pc:chgData name="Klein, Alyssa (DEED)" userId="f28861ce-38da-49c1-91d6-178c75529b4c" providerId="ADAL" clId="{4EF22D74-D6B4-4476-B853-9D807FAF53E6}" dt="2020-10-28T20:51:24.831" v="45" actId="20577"/>
      <pc:docMkLst>
        <pc:docMk/>
      </pc:docMkLst>
      <pc:sldChg chg="modSp">
        <pc:chgData name="Klein, Alyssa (DEED)" userId="f28861ce-38da-49c1-91d6-178c75529b4c" providerId="ADAL" clId="{4EF22D74-D6B4-4476-B853-9D807FAF53E6}" dt="2020-10-28T20:43:24.432" v="36" actId="6549"/>
        <pc:sldMkLst>
          <pc:docMk/>
          <pc:sldMk cId="2222559129" sldId="375"/>
        </pc:sldMkLst>
        <pc:spChg chg="mod">
          <ac:chgData name="Klein, Alyssa (DEED)" userId="f28861ce-38da-49c1-91d6-178c75529b4c" providerId="ADAL" clId="{4EF22D74-D6B4-4476-B853-9D807FAF53E6}" dt="2020-10-28T20:43:24.432" v="36" actId="6549"/>
          <ac:spMkLst>
            <pc:docMk/>
            <pc:sldMk cId="2222559129" sldId="375"/>
            <ac:spMk id="3" creationId="{00000000-0000-0000-0000-000000000000}"/>
          </ac:spMkLst>
        </pc:spChg>
      </pc:sldChg>
      <pc:sldChg chg="modSp">
        <pc:chgData name="Klein, Alyssa (DEED)" userId="f28861ce-38da-49c1-91d6-178c75529b4c" providerId="ADAL" clId="{4EF22D74-D6B4-4476-B853-9D807FAF53E6}" dt="2020-10-28T20:51:24.831" v="45" actId="20577"/>
        <pc:sldMkLst>
          <pc:docMk/>
          <pc:sldMk cId="3535599558" sldId="399"/>
        </pc:sldMkLst>
        <pc:spChg chg="mod">
          <ac:chgData name="Klein, Alyssa (DEED)" userId="f28861ce-38da-49c1-91d6-178c75529b4c" providerId="ADAL" clId="{4EF22D74-D6B4-4476-B853-9D807FAF53E6}" dt="2020-10-28T20:51:24.831" v="45" actId="20577"/>
          <ac:spMkLst>
            <pc:docMk/>
            <pc:sldMk cId="3535599558" sldId="399"/>
            <ac:spMk id="9" creationId="{00000000-0000-0000-0000-000000000000}"/>
          </ac:spMkLst>
        </pc:spChg>
      </pc:sldChg>
      <pc:sldChg chg="del">
        <pc:chgData name="Klein, Alyssa (DEED)" userId="f28861ce-38da-49c1-91d6-178c75529b4c" providerId="ADAL" clId="{4EF22D74-D6B4-4476-B853-9D807FAF53E6}" dt="2020-10-27T15:15:59.719" v="1" actId="2696"/>
        <pc:sldMkLst>
          <pc:docMk/>
          <pc:sldMk cId="195908188" sldId="424"/>
        </pc:sldMkLst>
      </pc:sldChg>
      <pc:sldChg chg="addSp delSp add modNotesTx">
        <pc:chgData name="Klein, Alyssa (DEED)" userId="f28861ce-38da-49c1-91d6-178c75529b4c" providerId="ADAL" clId="{4EF22D74-D6B4-4476-B853-9D807FAF53E6}" dt="2020-10-28T14:14:59.252" v="4" actId="478"/>
        <pc:sldMkLst>
          <pc:docMk/>
          <pc:sldMk cId="3963561303" sldId="427"/>
        </pc:sldMkLst>
        <pc:picChg chg="del">
          <ac:chgData name="Klein, Alyssa (DEED)" userId="f28861ce-38da-49c1-91d6-178c75529b4c" providerId="ADAL" clId="{4EF22D74-D6B4-4476-B853-9D807FAF53E6}" dt="2020-10-28T14:14:59.252" v="4" actId="478"/>
          <ac:picMkLst>
            <pc:docMk/>
            <pc:sldMk cId="3963561303" sldId="427"/>
            <ac:picMk id="5" creationId="{7EE886CB-99D7-4BF0-B741-8D5C51C185A5}"/>
          </ac:picMkLst>
        </pc:picChg>
        <pc:picChg chg="add">
          <ac:chgData name="Klein, Alyssa (DEED)" userId="f28861ce-38da-49c1-91d6-178c75529b4c" providerId="ADAL" clId="{4EF22D74-D6B4-4476-B853-9D807FAF53E6}" dt="2020-10-28T14:14:54.051" v="3"/>
          <ac:picMkLst>
            <pc:docMk/>
            <pc:sldMk cId="3963561303" sldId="427"/>
            <ac:picMk id="6" creationId="{3294F1A8-1FAE-4587-8AE4-28AE3D61EA6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FC50E-7AA2-419B-8085-899DD161ADC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7A1399F-89A8-491D-9A83-B4A8E06B471E}">
      <dgm:prSet phldrT="[Text]"/>
      <dgm:spPr/>
      <dgm:t>
        <a:bodyPr/>
        <a:lstStyle/>
        <a:p>
          <a:r>
            <a:rPr lang="en-US" dirty="0"/>
            <a:t>Introductory Work Activities</a:t>
          </a:r>
        </a:p>
      </dgm:t>
      <dgm:extLst>
        <a:ext uri="{E40237B7-FDA0-4F09-8148-C483321AD2D9}">
          <dgm14:cNvPr xmlns:dgm14="http://schemas.microsoft.com/office/drawing/2010/diagram" id="0" name="" descr="Introductory Work Activities"/>
        </a:ext>
      </dgm:extLst>
    </dgm:pt>
    <dgm:pt modelId="{037F2D80-9988-4F05-9209-85E32C63E750}" type="parTrans" cxnId="{EAFA99F7-DD57-4E46-A615-3C1439345A4C}">
      <dgm:prSet/>
      <dgm:spPr/>
      <dgm:t>
        <a:bodyPr/>
        <a:lstStyle/>
        <a:p>
          <a:endParaRPr lang="en-US"/>
        </a:p>
      </dgm:t>
    </dgm:pt>
    <dgm:pt modelId="{F050F7FB-50C4-4301-860F-2DAA1A5703A2}" type="sibTrans" cxnId="{EAFA99F7-DD57-4E46-A615-3C1439345A4C}">
      <dgm:prSet/>
      <dgm:spPr/>
      <dgm:t>
        <a:bodyPr/>
        <a:lstStyle/>
        <a:p>
          <a:endParaRPr lang="en-US"/>
        </a:p>
      </dgm:t>
    </dgm:pt>
    <dgm:pt modelId="{83DCFC87-0FAC-44A4-909B-3BD373414A60}">
      <dgm:prSet phldrT="[Text]"/>
      <dgm:spPr/>
      <dgm:t>
        <a:bodyPr/>
        <a:lstStyle/>
        <a:p>
          <a:r>
            <a:rPr lang="en-US" dirty="0"/>
            <a:t>Career Mentorship</a:t>
          </a:r>
        </a:p>
      </dgm:t>
    </dgm:pt>
    <dgm:pt modelId="{CA374D30-E3E3-4DE3-8285-A77C92BEEBB0}" type="parTrans" cxnId="{C54837C7-AA19-4C33-BC56-B788755FEA0F}">
      <dgm:prSet/>
      <dgm:spPr/>
      <dgm:t>
        <a:bodyPr/>
        <a:lstStyle/>
        <a:p>
          <a:endParaRPr lang="en-US"/>
        </a:p>
      </dgm:t>
    </dgm:pt>
    <dgm:pt modelId="{54C72FCD-A96C-41D7-A3C3-4B3990456ED9}" type="sibTrans" cxnId="{C54837C7-AA19-4C33-BC56-B788755FEA0F}">
      <dgm:prSet/>
      <dgm:spPr/>
      <dgm:t>
        <a:bodyPr/>
        <a:lstStyle/>
        <a:p>
          <a:endParaRPr lang="en-US"/>
        </a:p>
      </dgm:t>
    </dgm:pt>
    <dgm:pt modelId="{94797E6B-8E65-40D5-BA69-A35B7F95883F}">
      <dgm:prSet phldrT="[Text]"/>
      <dgm:spPr/>
      <dgm:t>
        <a:bodyPr/>
        <a:lstStyle/>
        <a:p>
          <a:r>
            <a:rPr lang="en-US" dirty="0"/>
            <a:t>Info. Interview</a:t>
          </a:r>
        </a:p>
      </dgm:t>
    </dgm:pt>
    <dgm:pt modelId="{D6B39320-2ECD-44F2-8966-76F413A61967}" type="parTrans" cxnId="{9EA7F037-B778-4464-B4D4-5A731F455789}">
      <dgm:prSet/>
      <dgm:spPr/>
      <dgm:t>
        <a:bodyPr/>
        <a:lstStyle/>
        <a:p>
          <a:endParaRPr lang="en-US"/>
        </a:p>
      </dgm:t>
    </dgm:pt>
    <dgm:pt modelId="{E4016B03-8AFC-46BF-B7CE-1B80FA99FD7F}" type="sibTrans" cxnId="{9EA7F037-B778-4464-B4D4-5A731F455789}">
      <dgm:prSet/>
      <dgm:spPr/>
      <dgm:t>
        <a:bodyPr/>
        <a:lstStyle/>
        <a:p>
          <a:endParaRPr lang="en-US"/>
        </a:p>
      </dgm:t>
    </dgm:pt>
    <dgm:pt modelId="{859F0F04-AD0D-4459-9927-4F55B3055AA4}">
      <dgm:prSet phldrT="[Text]"/>
      <dgm:spPr/>
      <dgm:t>
        <a:bodyPr/>
        <a:lstStyle/>
        <a:p>
          <a:r>
            <a:rPr lang="en-US" dirty="0"/>
            <a:t>Work Experience-Services</a:t>
          </a:r>
        </a:p>
      </dgm:t>
      <dgm:extLst>
        <a:ext uri="{E40237B7-FDA0-4F09-8148-C483321AD2D9}">
          <dgm14:cNvPr xmlns:dgm14="http://schemas.microsoft.com/office/drawing/2010/diagram" id="0" name="" descr="Work Experience Services"/>
        </a:ext>
      </dgm:extLst>
    </dgm:pt>
    <dgm:pt modelId="{B29E8907-B459-4AAE-84B6-9714A20379FB}" type="parTrans" cxnId="{FCF4669C-66E4-4EA8-A96A-1F95EFC5E8DE}">
      <dgm:prSet/>
      <dgm:spPr/>
      <dgm:t>
        <a:bodyPr/>
        <a:lstStyle/>
        <a:p>
          <a:endParaRPr lang="en-US"/>
        </a:p>
      </dgm:t>
    </dgm:pt>
    <dgm:pt modelId="{D28A526E-C7E9-4637-A0A4-5C94ACBFAD50}" type="sibTrans" cxnId="{FCF4669C-66E4-4EA8-A96A-1F95EFC5E8DE}">
      <dgm:prSet/>
      <dgm:spPr/>
      <dgm:t>
        <a:bodyPr/>
        <a:lstStyle/>
        <a:p>
          <a:endParaRPr lang="en-US"/>
        </a:p>
      </dgm:t>
    </dgm:pt>
    <dgm:pt modelId="{61ECB550-1DC1-4D0B-B4FC-C0CC22AC737C}">
      <dgm:prSet phldrT="[Text]"/>
      <dgm:spPr/>
      <dgm:t>
        <a:bodyPr/>
        <a:lstStyle/>
        <a:p>
          <a:r>
            <a:rPr lang="en-US" dirty="0"/>
            <a:t>Work Experience-Wages</a:t>
          </a:r>
        </a:p>
      </dgm:t>
      <dgm:extLst>
        <a:ext uri="{E40237B7-FDA0-4F09-8148-C483321AD2D9}">
          <dgm14:cNvPr xmlns:dgm14="http://schemas.microsoft.com/office/drawing/2010/diagram" id="0" name="" descr="Work Experience Wages"/>
        </a:ext>
      </dgm:extLst>
    </dgm:pt>
    <dgm:pt modelId="{7393822D-A7D4-49CA-8AF8-7DF518979E6B}" type="parTrans" cxnId="{A093D49F-94B2-4369-8400-7B5FD7C15EC5}">
      <dgm:prSet/>
      <dgm:spPr/>
      <dgm:t>
        <a:bodyPr/>
        <a:lstStyle/>
        <a:p>
          <a:endParaRPr lang="en-US"/>
        </a:p>
      </dgm:t>
    </dgm:pt>
    <dgm:pt modelId="{5A1E5912-CA92-40D5-9874-9EE043266F9C}" type="sibTrans" cxnId="{A093D49F-94B2-4369-8400-7B5FD7C15EC5}">
      <dgm:prSet/>
      <dgm:spPr/>
      <dgm:t>
        <a:bodyPr/>
        <a:lstStyle/>
        <a:p>
          <a:endParaRPr lang="en-US"/>
        </a:p>
      </dgm:t>
    </dgm:pt>
    <dgm:pt modelId="{67DF6EDC-E776-4F55-BD2D-7291304C1E49}">
      <dgm:prSet phldrT="[Text]"/>
      <dgm:spPr/>
      <dgm:t>
        <a:bodyPr/>
        <a:lstStyle/>
        <a:p>
          <a:r>
            <a:rPr lang="en-US" dirty="0"/>
            <a:t>Job Shadow</a:t>
          </a:r>
        </a:p>
      </dgm:t>
    </dgm:pt>
    <dgm:pt modelId="{D0F7061A-D9C8-4FC4-8357-20F31CE8BD56}" type="parTrans" cxnId="{75BA8A0F-F939-41A8-87E1-9918613F16ED}">
      <dgm:prSet/>
      <dgm:spPr/>
      <dgm:t>
        <a:bodyPr/>
        <a:lstStyle/>
        <a:p>
          <a:endParaRPr lang="en-US"/>
        </a:p>
      </dgm:t>
    </dgm:pt>
    <dgm:pt modelId="{B1F9791E-DE5A-40F0-A76D-A5069C5527FC}" type="sibTrans" cxnId="{75BA8A0F-F939-41A8-87E1-9918613F16ED}">
      <dgm:prSet/>
      <dgm:spPr/>
      <dgm:t>
        <a:bodyPr/>
        <a:lstStyle/>
        <a:p>
          <a:endParaRPr lang="en-US"/>
        </a:p>
      </dgm:t>
    </dgm:pt>
    <dgm:pt modelId="{2F090197-68D7-4851-B902-D4428413DC0F}">
      <dgm:prSet phldrT="[Text]"/>
      <dgm:spPr/>
      <dgm:t>
        <a:bodyPr/>
        <a:lstStyle/>
        <a:p>
          <a:r>
            <a:rPr lang="en-US" dirty="0"/>
            <a:t>Service Learning</a:t>
          </a:r>
        </a:p>
      </dgm:t>
    </dgm:pt>
    <dgm:pt modelId="{36E26855-445F-465B-924C-B4C7628A86F6}" type="parTrans" cxnId="{97F11258-73F7-4DE5-89E8-B59907813479}">
      <dgm:prSet/>
      <dgm:spPr/>
      <dgm:t>
        <a:bodyPr/>
        <a:lstStyle/>
        <a:p>
          <a:endParaRPr lang="en-US"/>
        </a:p>
      </dgm:t>
    </dgm:pt>
    <dgm:pt modelId="{E718F449-34B9-491B-872D-3B7BB0666C8F}" type="sibTrans" cxnId="{97F11258-73F7-4DE5-89E8-B59907813479}">
      <dgm:prSet/>
      <dgm:spPr/>
      <dgm:t>
        <a:bodyPr/>
        <a:lstStyle/>
        <a:p>
          <a:endParaRPr lang="en-US"/>
        </a:p>
      </dgm:t>
    </dgm:pt>
    <dgm:pt modelId="{F7A6E2D1-5938-4074-8DBD-6426F5E5B0F8}">
      <dgm:prSet phldrT="[Text]"/>
      <dgm:spPr/>
      <dgm:t>
        <a:bodyPr/>
        <a:lstStyle/>
        <a:p>
          <a:r>
            <a:rPr lang="en-US" dirty="0"/>
            <a:t>Workplace Tour/Field Trip</a:t>
          </a:r>
        </a:p>
      </dgm:t>
    </dgm:pt>
    <dgm:pt modelId="{6806BA98-9D21-49D4-857A-0CE6471B2B3D}" type="parTrans" cxnId="{4C7DFA25-8B4A-417C-848C-507C7D6745D9}">
      <dgm:prSet/>
      <dgm:spPr/>
      <dgm:t>
        <a:bodyPr/>
        <a:lstStyle/>
        <a:p>
          <a:endParaRPr lang="en-US"/>
        </a:p>
      </dgm:t>
    </dgm:pt>
    <dgm:pt modelId="{D4689C43-D31B-46A4-9E92-A43F62A85A3A}" type="sibTrans" cxnId="{4C7DFA25-8B4A-417C-848C-507C7D6745D9}">
      <dgm:prSet/>
      <dgm:spPr/>
      <dgm:t>
        <a:bodyPr/>
        <a:lstStyle/>
        <a:p>
          <a:endParaRPr lang="en-US"/>
        </a:p>
      </dgm:t>
    </dgm:pt>
    <dgm:pt modelId="{07191556-0DEA-4120-BE1C-E7B8E1489DA8}" type="pres">
      <dgm:prSet presAssocID="{75EFC50E-7AA2-419B-8085-899DD161ADC0}" presName="composite" presStyleCnt="0">
        <dgm:presLayoutVars>
          <dgm:chMax val="5"/>
          <dgm:dir/>
          <dgm:animLvl val="ctr"/>
          <dgm:resizeHandles val="exact"/>
        </dgm:presLayoutVars>
      </dgm:prSet>
      <dgm:spPr/>
    </dgm:pt>
    <dgm:pt modelId="{4084262E-839F-45FE-B62B-5C5A5E45C2C3}" type="pres">
      <dgm:prSet presAssocID="{75EFC50E-7AA2-419B-8085-899DD161ADC0}" presName="cycle" presStyleCnt="0"/>
      <dgm:spPr/>
    </dgm:pt>
    <dgm:pt modelId="{5BDCD7B5-553D-4D21-B3DA-A6E73109D98A}" type="pres">
      <dgm:prSet presAssocID="{75EFC50E-7AA2-419B-8085-899DD161ADC0}" presName="centerShape" presStyleCnt="0"/>
      <dgm:spPr/>
    </dgm:pt>
    <dgm:pt modelId="{9E0C9EE8-0021-48A3-9803-23BD673497D6}" type="pres">
      <dgm:prSet presAssocID="{75EFC50E-7AA2-419B-8085-899DD161ADC0}" presName="connSite" presStyleLbl="node1" presStyleIdx="0" presStyleCnt="4"/>
      <dgm:spPr/>
    </dgm:pt>
    <dgm:pt modelId="{FC7E02A5-F8A7-4447-B258-C20840F55CA7}" type="pres">
      <dgm:prSet presAssocID="{75EFC50E-7AA2-419B-8085-899DD161ADC0}" presName="visible" presStyleLbl="node1" presStyleIdx="0" presStyleCnt="4" custLinFactNeighborX="-404" custLinFactNeighborY="445"/>
      <dgm:spPr/>
    </dgm:pt>
    <dgm:pt modelId="{4C132366-1E73-4E79-BA10-A086918B1839}" type="pres">
      <dgm:prSet presAssocID="{037F2D80-9988-4F05-9209-85E32C63E750}" presName="Name25" presStyleLbl="parChTrans1D1" presStyleIdx="0" presStyleCnt="3"/>
      <dgm:spPr/>
    </dgm:pt>
    <dgm:pt modelId="{6FC5CCBB-5264-4448-981C-35105061DD47}" type="pres">
      <dgm:prSet presAssocID="{97A1399F-89A8-491D-9A83-B4A8E06B471E}" presName="node" presStyleCnt="0"/>
      <dgm:spPr/>
    </dgm:pt>
    <dgm:pt modelId="{EB84B29B-C2F6-4061-9D2A-1D326F84E55C}" type="pres">
      <dgm:prSet presAssocID="{97A1399F-89A8-491D-9A83-B4A8E06B471E}" presName="parentNode" presStyleLbl="node1" presStyleIdx="1" presStyleCnt="4">
        <dgm:presLayoutVars>
          <dgm:chMax val="1"/>
          <dgm:bulletEnabled val="1"/>
        </dgm:presLayoutVars>
      </dgm:prSet>
      <dgm:spPr/>
    </dgm:pt>
    <dgm:pt modelId="{2CDD9F9E-C4A2-4322-9876-043CDD14EA0B}" type="pres">
      <dgm:prSet presAssocID="{97A1399F-89A8-491D-9A83-B4A8E06B471E}" presName="childNode" presStyleLbl="revTx" presStyleIdx="0" presStyleCnt="1">
        <dgm:presLayoutVars>
          <dgm:bulletEnabled val="1"/>
        </dgm:presLayoutVars>
      </dgm:prSet>
      <dgm:spPr/>
    </dgm:pt>
    <dgm:pt modelId="{6761A977-5B20-4709-A0CD-F59446CB435B}" type="pres">
      <dgm:prSet presAssocID="{B29E8907-B459-4AAE-84B6-9714A20379FB}" presName="Name25" presStyleLbl="parChTrans1D1" presStyleIdx="1" presStyleCnt="3"/>
      <dgm:spPr/>
    </dgm:pt>
    <dgm:pt modelId="{7899E178-CB45-4F07-A29E-A62752918CC8}" type="pres">
      <dgm:prSet presAssocID="{859F0F04-AD0D-4459-9927-4F55B3055AA4}" presName="node" presStyleCnt="0"/>
      <dgm:spPr/>
    </dgm:pt>
    <dgm:pt modelId="{DE832715-BC3D-4DB0-8979-93016A9CA0AF}" type="pres">
      <dgm:prSet presAssocID="{859F0F04-AD0D-4459-9927-4F55B3055AA4}" presName="parentNode" presStyleLbl="node1" presStyleIdx="2" presStyleCnt="4">
        <dgm:presLayoutVars>
          <dgm:chMax val="1"/>
          <dgm:bulletEnabled val="1"/>
        </dgm:presLayoutVars>
      </dgm:prSet>
      <dgm:spPr/>
    </dgm:pt>
    <dgm:pt modelId="{B18C3A88-2328-44B4-B518-0722C7C3307B}" type="pres">
      <dgm:prSet presAssocID="{859F0F04-AD0D-4459-9927-4F55B3055AA4}" presName="childNode" presStyleLbl="revTx" presStyleIdx="0" presStyleCnt="1">
        <dgm:presLayoutVars>
          <dgm:bulletEnabled val="1"/>
        </dgm:presLayoutVars>
      </dgm:prSet>
      <dgm:spPr/>
    </dgm:pt>
    <dgm:pt modelId="{8AEDEE20-C277-4DF2-B565-A02BDBBBF204}" type="pres">
      <dgm:prSet presAssocID="{7393822D-A7D4-49CA-8AF8-7DF518979E6B}" presName="Name25" presStyleLbl="parChTrans1D1" presStyleIdx="2" presStyleCnt="3"/>
      <dgm:spPr/>
    </dgm:pt>
    <dgm:pt modelId="{9278D5F9-E755-4B37-BCDA-1DDC2BCE975E}" type="pres">
      <dgm:prSet presAssocID="{61ECB550-1DC1-4D0B-B4FC-C0CC22AC737C}" presName="node" presStyleCnt="0"/>
      <dgm:spPr/>
    </dgm:pt>
    <dgm:pt modelId="{67543190-7B50-41B5-81F2-B5638626E579}" type="pres">
      <dgm:prSet presAssocID="{61ECB550-1DC1-4D0B-B4FC-C0CC22AC737C}" presName="parentNode" presStyleLbl="node1" presStyleIdx="3" presStyleCnt="4">
        <dgm:presLayoutVars>
          <dgm:chMax val="1"/>
          <dgm:bulletEnabled val="1"/>
        </dgm:presLayoutVars>
      </dgm:prSet>
      <dgm:spPr/>
    </dgm:pt>
    <dgm:pt modelId="{0FB643BF-0FA8-4384-A121-7FDFEBC2674E}" type="pres">
      <dgm:prSet presAssocID="{61ECB550-1DC1-4D0B-B4FC-C0CC22AC737C}" presName="childNode" presStyleLbl="revTx" presStyleIdx="0" presStyleCnt="1">
        <dgm:presLayoutVars>
          <dgm:bulletEnabled val="1"/>
        </dgm:presLayoutVars>
      </dgm:prSet>
      <dgm:spPr/>
    </dgm:pt>
  </dgm:ptLst>
  <dgm:cxnLst>
    <dgm:cxn modelId="{CD3A7504-80E4-4DAB-81E7-B5174944E5DA}" type="presOf" srcId="{7393822D-A7D4-49CA-8AF8-7DF518979E6B}" destId="{8AEDEE20-C277-4DF2-B565-A02BDBBBF204}" srcOrd="0" destOrd="0" presId="urn:microsoft.com/office/officeart/2005/8/layout/radial2"/>
    <dgm:cxn modelId="{57F1A60A-B75B-4C11-BC88-54C569ED9876}" type="presOf" srcId="{F7A6E2D1-5938-4074-8DBD-6426F5E5B0F8}" destId="{2CDD9F9E-C4A2-4322-9876-043CDD14EA0B}" srcOrd="0" destOrd="4" presId="urn:microsoft.com/office/officeart/2005/8/layout/radial2"/>
    <dgm:cxn modelId="{58A9110D-6E5B-4C19-A7AF-2D4893FCD097}" type="presOf" srcId="{2F090197-68D7-4851-B902-D4428413DC0F}" destId="{2CDD9F9E-C4A2-4322-9876-043CDD14EA0B}" srcOrd="0" destOrd="3" presId="urn:microsoft.com/office/officeart/2005/8/layout/radial2"/>
    <dgm:cxn modelId="{75BA8A0F-F939-41A8-87E1-9918613F16ED}" srcId="{97A1399F-89A8-491D-9A83-B4A8E06B471E}" destId="{67DF6EDC-E776-4F55-BD2D-7291304C1E49}" srcOrd="2" destOrd="0" parTransId="{D0F7061A-D9C8-4FC4-8357-20F31CE8BD56}" sibTransId="{B1F9791E-DE5A-40F0-A76D-A5069C5527FC}"/>
    <dgm:cxn modelId="{7EE2AA17-A23D-4A38-B4E7-FB1F748697AF}" type="presOf" srcId="{83DCFC87-0FAC-44A4-909B-3BD373414A60}" destId="{2CDD9F9E-C4A2-4322-9876-043CDD14EA0B}" srcOrd="0" destOrd="0" presId="urn:microsoft.com/office/officeart/2005/8/layout/radial2"/>
    <dgm:cxn modelId="{AB29C51E-6165-4E26-B914-B04F1A5A0C4A}" type="presOf" srcId="{037F2D80-9988-4F05-9209-85E32C63E750}" destId="{4C132366-1E73-4E79-BA10-A086918B1839}" srcOrd="0" destOrd="0" presId="urn:microsoft.com/office/officeart/2005/8/layout/radial2"/>
    <dgm:cxn modelId="{4C7DFA25-8B4A-417C-848C-507C7D6745D9}" srcId="{97A1399F-89A8-491D-9A83-B4A8E06B471E}" destId="{F7A6E2D1-5938-4074-8DBD-6426F5E5B0F8}" srcOrd="4" destOrd="0" parTransId="{6806BA98-9D21-49D4-857A-0CE6471B2B3D}" sibTransId="{D4689C43-D31B-46A4-9E92-A43F62A85A3A}"/>
    <dgm:cxn modelId="{C91EF636-8C1D-4026-AF1E-D3490F74AB0A}" type="presOf" srcId="{B29E8907-B459-4AAE-84B6-9714A20379FB}" destId="{6761A977-5B20-4709-A0CD-F59446CB435B}" srcOrd="0" destOrd="0" presId="urn:microsoft.com/office/officeart/2005/8/layout/radial2"/>
    <dgm:cxn modelId="{9EA7F037-B778-4464-B4D4-5A731F455789}" srcId="{97A1399F-89A8-491D-9A83-B4A8E06B471E}" destId="{94797E6B-8E65-40D5-BA69-A35B7F95883F}" srcOrd="1" destOrd="0" parTransId="{D6B39320-2ECD-44F2-8966-76F413A61967}" sibTransId="{E4016B03-8AFC-46BF-B7CE-1B80FA99FD7F}"/>
    <dgm:cxn modelId="{D9416E65-42E7-4323-B680-274DB2C1CEB8}" type="presOf" srcId="{94797E6B-8E65-40D5-BA69-A35B7F95883F}" destId="{2CDD9F9E-C4A2-4322-9876-043CDD14EA0B}" srcOrd="0" destOrd="1" presId="urn:microsoft.com/office/officeart/2005/8/layout/radial2"/>
    <dgm:cxn modelId="{B9EF5D67-3CBD-45C7-8E69-C6F6D32C4559}" type="presOf" srcId="{67DF6EDC-E776-4F55-BD2D-7291304C1E49}" destId="{2CDD9F9E-C4A2-4322-9876-043CDD14EA0B}" srcOrd="0" destOrd="2" presId="urn:microsoft.com/office/officeart/2005/8/layout/radial2"/>
    <dgm:cxn modelId="{8628E84F-E93E-4418-8B40-4FE39BCFF876}" type="presOf" srcId="{97A1399F-89A8-491D-9A83-B4A8E06B471E}" destId="{EB84B29B-C2F6-4061-9D2A-1D326F84E55C}" srcOrd="0" destOrd="0" presId="urn:microsoft.com/office/officeart/2005/8/layout/radial2"/>
    <dgm:cxn modelId="{97F11258-73F7-4DE5-89E8-B59907813479}" srcId="{97A1399F-89A8-491D-9A83-B4A8E06B471E}" destId="{2F090197-68D7-4851-B902-D4428413DC0F}" srcOrd="3" destOrd="0" parTransId="{36E26855-445F-465B-924C-B4C7628A86F6}" sibTransId="{E718F449-34B9-491B-872D-3B7BB0666C8F}"/>
    <dgm:cxn modelId="{FCF4669C-66E4-4EA8-A96A-1F95EFC5E8DE}" srcId="{75EFC50E-7AA2-419B-8085-899DD161ADC0}" destId="{859F0F04-AD0D-4459-9927-4F55B3055AA4}" srcOrd="1" destOrd="0" parTransId="{B29E8907-B459-4AAE-84B6-9714A20379FB}" sibTransId="{D28A526E-C7E9-4637-A0A4-5C94ACBFAD50}"/>
    <dgm:cxn modelId="{A093D49F-94B2-4369-8400-7B5FD7C15EC5}" srcId="{75EFC50E-7AA2-419B-8085-899DD161ADC0}" destId="{61ECB550-1DC1-4D0B-B4FC-C0CC22AC737C}" srcOrd="2" destOrd="0" parTransId="{7393822D-A7D4-49CA-8AF8-7DF518979E6B}" sibTransId="{5A1E5912-CA92-40D5-9874-9EE043266F9C}"/>
    <dgm:cxn modelId="{17B359B3-A3EE-418D-BF26-EE5FD716E0B4}" type="presOf" srcId="{61ECB550-1DC1-4D0B-B4FC-C0CC22AC737C}" destId="{67543190-7B50-41B5-81F2-B5638626E579}" srcOrd="0" destOrd="0" presId="urn:microsoft.com/office/officeart/2005/8/layout/radial2"/>
    <dgm:cxn modelId="{C66EC9B4-1B77-4DA8-B642-B2391820EC30}" type="presOf" srcId="{75EFC50E-7AA2-419B-8085-899DD161ADC0}" destId="{07191556-0DEA-4120-BE1C-E7B8E1489DA8}" srcOrd="0" destOrd="0" presId="urn:microsoft.com/office/officeart/2005/8/layout/radial2"/>
    <dgm:cxn modelId="{039391C1-E048-465F-A9D0-D37C28B2F321}" type="presOf" srcId="{859F0F04-AD0D-4459-9927-4F55B3055AA4}" destId="{DE832715-BC3D-4DB0-8979-93016A9CA0AF}" srcOrd="0" destOrd="0" presId="urn:microsoft.com/office/officeart/2005/8/layout/radial2"/>
    <dgm:cxn modelId="{C54837C7-AA19-4C33-BC56-B788755FEA0F}" srcId="{97A1399F-89A8-491D-9A83-B4A8E06B471E}" destId="{83DCFC87-0FAC-44A4-909B-3BD373414A60}" srcOrd="0" destOrd="0" parTransId="{CA374D30-E3E3-4DE3-8285-A77C92BEEBB0}" sibTransId="{54C72FCD-A96C-41D7-A3C3-4B3990456ED9}"/>
    <dgm:cxn modelId="{EAFA99F7-DD57-4E46-A615-3C1439345A4C}" srcId="{75EFC50E-7AA2-419B-8085-899DD161ADC0}" destId="{97A1399F-89A8-491D-9A83-B4A8E06B471E}" srcOrd="0" destOrd="0" parTransId="{037F2D80-9988-4F05-9209-85E32C63E750}" sibTransId="{F050F7FB-50C4-4301-860F-2DAA1A5703A2}"/>
    <dgm:cxn modelId="{CDEC08DF-1A75-4241-9417-544316689D0D}" type="presParOf" srcId="{07191556-0DEA-4120-BE1C-E7B8E1489DA8}" destId="{4084262E-839F-45FE-B62B-5C5A5E45C2C3}" srcOrd="0" destOrd="0" presId="urn:microsoft.com/office/officeart/2005/8/layout/radial2"/>
    <dgm:cxn modelId="{3AE4F27F-89A8-4E97-A181-74B7A687B347}" type="presParOf" srcId="{4084262E-839F-45FE-B62B-5C5A5E45C2C3}" destId="{5BDCD7B5-553D-4D21-B3DA-A6E73109D98A}" srcOrd="0" destOrd="0" presId="urn:microsoft.com/office/officeart/2005/8/layout/radial2"/>
    <dgm:cxn modelId="{01D136E9-1D5F-4512-ADA6-6F896D1FFF9E}" type="presParOf" srcId="{5BDCD7B5-553D-4D21-B3DA-A6E73109D98A}" destId="{9E0C9EE8-0021-48A3-9803-23BD673497D6}" srcOrd="0" destOrd="0" presId="urn:microsoft.com/office/officeart/2005/8/layout/radial2"/>
    <dgm:cxn modelId="{522134E2-A3B4-4A37-B784-506FD2D0C386}" type="presParOf" srcId="{5BDCD7B5-553D-4D21-B3DA-A6E73109D98A}" destId="{FC7E02A5-F8A7-4447-B258-C20840F55CA7}" srcOrd="1" destOrd="0" presId="urn:microsoft.com/office/officeart/2005/8/layout/radial2"/>
    <dgm:cxn modelId="{75B3C216-FCF9-4978-8877-2937CBB6DA2F}" type="presParOf" srcId="{4084262E-839F-45FE-B62B-5C5A5E45C2C3}" destId="{4C132366-1E73-4E79-BA10-A086918B1839}" srcOrd="1" destOrd="0" presId="urn:microsoft.com/office/officeart/2005/8/layout/radial2"/>
    <dgm:cxn modelId="{08A6A66F-A0CF-4668-ACB4-EED5C5FD5412}" type="presParOf" srcId="{4084262E-839F-45FE-B62B-5C5A5E45C2C3}" destId="{6FC5CCBB-5264-4448-981C-35105061DD47}" srcOrd="2" destOrd="0" presId="urn:microsoft.com/office/officeart/2005/8/layout/radial2"/>
    <dgm:cxn modelId="{19E57E8B-7A48-467C-BCF5-EF11FC3D5A14}" type="presParOf" srcId="{6FC5CCBB-5264-4448-981C-35105061DD47}" destId="{EB84B29B-C2F6-4061-9D2A-1D326F84E55C}" srcOrd="0" destOrd="0" presId="urn:microsoft.com/office/officeart/2005/8/layout/radial2"/>
    <dgm:cxn modelId="{7C756BB3-5A6B-4A84-BB25-E697D55207C3}" type="presParOf" srcId="{6FC5CCBB-5264-4448-981C-35105061DD47}" destId="{2CDD9F9E-C4A2-4322-9876-043CDD14EA0B}" srcOrd="1" destOrd="0" presId="urn:microsoft.com/office/officeart/2005/8/layout/radial2"/>
    <dgm:cxn modelId="{B29E3198-E6A1-4ED2-96C3-6F45B4071FB2}" type="presParOf" srcId="{4084262E-839F-45FE-B62B-5C5A5E45C2C3}" destId="{6761A977-5B20-4709-A0CD-F59446CB435B}" srcOrd="3" destOrd="0" presId="urn:microsoft.com/office/officeart/2005/8/layout/radial2"/>
    <dgm:cxn modelId="{71EA5B27-140D-4B14-B033-25000B0F1FD2}" type="presParOf" srcId="{4084262E-839F-45FE-B62B-5C5A5E45C2C3}" destId="{7899E178-CB45-4F07-A29E-A62752918CC8}" srcOrd="4" destOrd="0" presId="urn:microsoft.com/office/officeart/2005/8/layout/radial2"/>
    <dgm:cxn modelId="{ED4ADD08-CC04-42EF-B79E-E9743EEABA73}" type="presParOf" srcId="{7899E178-CB45-4F07-A29E-A62752918CC8}" destId="{DE832715-BC3D-4DB0-8979-93016A9CA0AF}" srcOrd="0" destOrd="0" presId="urn:microsoft.com/office/officeart/2005/8/layout/radial2"/>
    <dgm:cxn modelId="{9D551F18-ADE9-4E8B-9557-4018083D3100}" type="presParOf" srcId="{7899E178-CB45-4F07-A29E-A62752918CC8}" destId="{B18C3A88-2328-44B4-B518-0722C7C3307B}" srcOrd="1" destOrd="0" presId="urn:microsoft.com/office/officeart/2005/8/layout/radial2"/>
    <dgm:cxn modelId="{6702F02B-94AD-4C4A-81D1-43AA0C623CA7}" type="presParOf" srcId="{4084262E-839F-45FE-B62B-5C5A5E45C2C3}" destId="{8AEDEE20-C277-4DF2-B565-A02BDBBBF204}" srcOrd="5" destOrd="0" presId="urn:microsoft.com/office/officeart/2005/8/layout/radial2"/>
    <dgm:cxn modelId="{CE735ECD-7A91-44B0-8CF3-5FB49165374D}" type="presParOf" srcId="{4084262E-839F-45FE-B62B-5C5A5E45C2C3}" destId="{9278D5F9-E755-4B37-BCDA-1DDC2BCE975E}" srcOrd="6" destOrd="0" presId="urn:microsoft.com/office/officeart/2005/8/layout/radial2"/>
    <dgm:cxn modelId="{2228E3F1-0CE5-426C-8AF3-0DCC9619021B}" type="presParOf" srcId="{9278D5F9-E755-4B37-BCDA-1DDC2BCE975E}" destId="{67543190-7B50-41B5-81F2-B5638626E579}" srcOrd="0" destOrd="0" presId="urn:microsoft.com/office/officeart/2005/8/layout/radial2"/>
    <dgm:cxn modelId="{31D06E97-F0AB-4CAF-BDA6-C21C6BBFD814}" type="presParOf" srcId="{9278D5F9-E755-4B37-BCDA-1DDC2BCE975E}" destId="{0FB643BF-0FA8-4384-A121-7FDFEBC2674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1D914E-B263-49AF-BA66-0E077D4B789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9CC0050B-D2D4-4EAA-959B-134CAFF0308E}">
      <dgm:prSet phldrT="[Text]"/>
      <dgm:spPr/>
      <dgm:t>
        <a:bodyPr/>
        <a:lstStyle/>
        <a:p>
          <a:r>
            <a:rPr lang="en-US" dirty="0"/>
            <a:t>Intermediate Job </a:t>
          </a:r>
        </a:p>
        <a:p>
          <a:r>
            <a:rPr lang="en-US" dirty="0"/>
            <a:t>(Employer Pays Wages)</a:t>
          </a:r>
        </a:p>
      </dgm:t>
    </dgm:pt>
    <dgm:pt modelId="{5D9451F1-0EAE-421F-869F-27621AE05D06}" type="parTrans" cxnId="{B836C8D7-54DD-4D91-B0DF-2D4AE45598DB}">
      <dgm:prSet/>
      <dgm:spPr/>
      <dgm:t>
        <a:bodyPr/>
        <a:lstStyle/>
        <a:p>
          <a:endParaRPr lang="en-US"/>
        </a:p>
      </dgm:t>
    </dgm:pt>
    <dgm:pt modelId="{FE17D378-BBD1-4272-B7AC-40BF8EA2588C}" type="sibTrans" cxnId="{B836C8D7-54DD-4D91-B0DF-2D4AE45598DB}">
      <dgm:prSet/>
      <dgm:spPr/>
      <dgm:t>
        <a:bodyPr/>
        <a:lstStyle/>
        <a:p>
          <a:endParaRPr lang="en-US"/>
        </a:p>
      </dgm:t>
    </dgm:pt>
    <dgm:pt modelId="{6A38FFFF-F8B5-4013-BC03-C9370BE08B05}">
      <dgm:prSet phldrT="[Text]"/>
      <dgm:spPr/>
      <dgm:t>
        <a:bodyPr/>
        <a:lstStyle/>
        <a:p>
          <a:r>
            <a:rPr lang="en-US" dirty="0"/>
            <a:t>Authorize </a:t>
          </a:r>
          <a:r>
            <a:rPr lang="en-US" i="1" dirty="0"/>
            <a:t>up to </a:t>
          </a:r>
          <a:r>
            <a:rPr lang="en-US" dirty="0"/>
            <a:t>30 hours</a:t>
          </a:r>
        </a:p>
      </dgm:t>
    </dgm:pt>
    <dgm:pt modelId="{F5468DA3-6CBD-4FC7-922B-1B4E67806A77}" type="parTrans" cxnId="{3A8F0C3F-F773-48CF-ACB9-25469A88448D}">
      <dgm:prSet/>
      <dgm:spPr/>
      <dgm:t>
        <a:bodyPr/>
        <a:lstStyle/>
        <a:p>
          <a:endParaRPr lang="en-US"/>
        </a:p>
      </dgm:t>
    </dgm:pt>
    <dgm:pt modelId="{386FF189-E646-4EB9-9DC2-45DE9EB8C11F}" type="sibTrans" cxnId="{3A8F0C3F-F773-48CF-ACB9-25469A88448D}">
      <dgm:prSet/>
      <dgm:spPr/>
      <dgm:t>
        <a:bodyPr/>
        <a:lstStyle/>
        <a:p>
          <a:endParaRPr lang="en-US"/>
        </a:p>
      </dgm:t>
    </dgm:pt>
    <dgm:pt modelId="{0F29CF87-09BF-4FBA-B34A-5DE81CE02159}">
      <dgm:prSet phldrT="[Text]"/>
      <dgm:spPr/>
      <dgm:t>
        <a:bodyPr/>
        <a:lstStyle/>
        <a:p>
          <a:r>
            <a:rPr lang="en-US" dirty="0"/>
            <a:t>Short-Term: Site to be Developed </a:t>
          </a:r>
        </a:p>
        <a:p>
          <a:r>
            <a:rPr lang="en-US" dirty="0"/>
            <a:t>(Provider Pays Wages)</a:t>
          </a:r>
        </a:p>
      </dgm:t>
    </dgm:pt>
    <dgm:pt modelId="{33A0F658-BDEE-4A21-AE9E-C55D4190C5E7}" type="parTrans" cxnId="{5E98C385-5C36-49C8-AFE4-AEB8FDB05D34}">
      <dgm:prSet/>
      <dgm:spPr/>
      <dgm:t>
        <a:bodyPr/>
        <a:lstStyle/>
        <a:p>
          <a:endParaRPr lang="en-US"/>
        </a:p>
      </dgm:t>
    </dgm:pt>
    <dgm:pt modelId="{AE2EA02B-D59F-4805-BFB6-C42B03B77061}" type="sibTrans" cxnId="{5E98C385-5C36-49C8-AFE4-AEB8FDB05D34}">
      <dgm:prSet/>
      <dgm:spPr/>
      <dgm:t>
        <a:bodyPr/>
        <a:lstStyle/>
        <a:p>
          <a:endParaRPr lang="en-US"/>
        </a:p>
      </dgm:t>
    </dgm:pt>
    <dgm:pt modelId="{28704907-C36C-46FC-82BA-F02A2C45F7E7}">
      <dgm:prSet phldrT="[Text]"/>
      <dgm:spPr/>
      <dgm:t>
        <a:bodyPr/>
        <a:lstStyle/>
        <a:p>
          <a:r>
            <a:rPr lang="en-US" dirty="0"/>
            <a:t>Authorize </a:t>
          </a:r>
          <a:r>
            <a:rPr lang="en-US" i="1" dirty="0"/>
            <a:t>up to </a:t>
          </a:r>
          <a:r>
            <a:rPr lang="en-US" dirty="0"/>
            <a:t>20 hours</a:t>
          </a:r>
        </a:p>
      </dgm:t>
    </dgm:pt>
    <dgm:pt modelId="{E68143BE-8AD0-405E-9319-3426D9217ECF}" type="parTrans" cxnId="{CE0CF00D-73E3-4A62-A52B-E787044BF3B4}">
      <dgm:prSet/>
      <dgm:spPr/>
      <dgm:t>
        <a:bodyPr/>
        <a:lstStyle/>
        <a:p>
          <a:endParaRPr lang="en-US"/>
        </a:p>
      </dgm:t>
    </dgm:pt>
    <dgm:pt modelId="{F1B96626-E5BB-4B46-B683-9C32AD8B822C}" type="sibTrans" cxnId="{CE0CF00D-73E3-4A62-A52B-E787044BF3B4}">
      <dgm:prSet/>
      <dgm:spPr/>
      <dgm:t>
        <a:bodyPr/>
        <a:lstStyle/>
        <a:p>
          <a:endParaRPr lang="en-US"/>
        </a:p>
      </dgm:t>
    </dgm:pt>
    <dgm:pt modelId="{4BB0B631-7214-4CF6-8540-2E738E037869}">
      <dgm:prSet phldrT="[Text]"/>
      <dgm:spPr/>
      <dgm:t>
        <a:bodyPr/>
        <a:lstStyle/>
        <a:p>
          <a:r>
            <a:rPr lang="en-US" dirty="0"/>
            <a:t>Includes: site development, orientation, follow-up</a:t>
          </a:r>
        </a:p>
      </dgm:t>
    </dgm:pt>
    <dgm:pt modelId="{24D8142B-B0A2-4992-91D1-A6D45405B8D6}" type="parTrans" cxnId="{5C56543D-28D3-4FAE-9D02-11B576C10F5C}">
      <dgm:prSet/>
      <dgm:spPr/>
      <dgm:t>
        <a:bodyPr/>
        <a:lstStyle/>
        <a:p>
          <a:endParaRPr lang="en-US"/>
        </a:p>
      </dgm:t>
    </dgm:pt>
    <dgm:pt modelId="{F2EAC84A-921E-4612-BF93-6BA537C143A3}" type="sibTrans" cxnId="{5C56543D-28D3-4FAE-9D02-11B576C10F5C}">
      <dgm:prSet/>
      <dgm:spPr/>
      <dgm:t>
        <a:bodyPr/>
        <a:lstStyle/>
        <a:p>
          <a:endParaRPr lang="en-US"/>
        </a:p>
      </dgm:t>
    </dgm:pt>
    <dgm:pt modelId="{9972FBB8-B7D6-4EAF-8567-D18D9DBF303F}">
      <dgm:prSet phldrT="[Text]"/>
      <dgm:spPr/>
      <dgm:t>
        <a:bodyPr/>
        <a:lstStyle/>
        <a:p>
          <a:r>
            <a:rPr lang="en-US" dirty="0"/>
            <a:t>Short-Term: Set Site</a:t>
          </a:r>
        </a:p>
        <a:p>
          <a:r>
            <a:rPr lang="en-US" dirty="0"/>
            <a:t>(Provider Pays Wages)</a:t>
          </a:r>
        </a:p>
      </dgm:t>
    </dgm:pt>
    <dgm:pt modelId="{52DF0425-A984-49C3-86B3-81BBC4253627}" type="parTrans" cxnId="{16BA3AE8-50EA-48C3-A3E2-74BD1DA53821}">
      <dgm:prSet/>
      <dgm:spPr/>
      <dgm:t>
        <a:bodyPr/>
        <a:lstStyle/>
        <a:p>
          <a:endParaRPr lang="en-US"/>
        </a:p>
      </dgm:t>
    </dgm:pt>
    <dgm:pt modelId="{82D1E066-AF5A-4B0C-82DD-8B2E9E5A5D8D}" type="sibTrans" cxnId="{16BA3AE8-50EA-48C3-A3E2-74BD1DA53821}">
      <dgm:prSet/>
      <dgm:spPr/>
      <dgm:t>
        <a:bodyPr/>
        <a:lstStyle/>
        <a:p>
          <a:endParaRPr lang="en-US"/>
        </a:p>
      </dgm:t>
    </dgm:pt>
    <dgm:pt modelId="{A8D02350-3606-4994-8981-9D5EC92D4BC7}">
      <dgm:prSet phldrT="[Text]"/>
      <dgm:spPr/>
      <dgm:t>
        <a:bodyPr/>
        <a:lstStyle/>
        <a:p>
          <a:r>
            <a:rPr lang="en-US" dirty="0"/>
            <a:t>Authorize </a:t>
          </a:r>
          <a:r>
            <a:rPr lang="en-US" i="1" dirty="0"/>
            <a:t>up to </a:t>
          </a:r>
          <a:r>
            <a:rPr lang="en-US" dirty="0"/>
            <a:t>10 hours</a:t>
          </a:r>
        </a:p>
      </dgm:t>
    </dgm:pt>
    <dgm:pt modelId="{73BB08D7-E103-48EF-8896-7661E0C5722E}" type="parTrans" cxnId="{C50CDB8B-2D9F-4000-88D7-EFA2D0D014FE}">
      <dgm:prSet/>
      <dgm:spPr/>
      <dgm:t>
        <a:bodyPr/>
        <a:lstStyle/>
        <a:p>
          <a:endParaRPr lang="en-US"/>
        </a:p>
      </dgm:t>
    </dgm:pt>
    <dgm:pt modelId="{874284B5-2991-4073-A6F7-1B3C464BA694}" type="sibTrans" cxnId="{C50CDB8B-2D9F-4000-88D7-EFA2D0D014FE}">
      <dgm:prSet/>
      <dgm:spPr/>
      <dgm:t>
        <a:bodyPr/>
        <a:lstStyle/>
        <a:p>
          <a:endParaRPr lang="en-US"/>
        </a:p>
      </dgm:t>
    </dgm:pt>
    <dgm:pt modelId="{FFB0FE2C-7961-45FC-8830-760E9A8D2EEF}">
      <dgm:prSet phldrT="[Text]"/>
      <dgm:spPr/>
      <dgm:t>
        <a:bodyPr/>
        <a:lstStyle/>
        <a:p>
          <a:r>
            <a:rPr lang="en-US" dirty="0"/>
            <a:t>Includes: orientation, follow-up</a:t>
          </a:r>
        </a:p>
      </dgm:t>
    </dgm:pt>
    <dgm:pt modelId="{4AE3276B-EDE8-42BA-93E5-5A99501FE652}" type="parTrans" cxnId="{4327A567-2DF2-4F00-95E0-AA8774D5B6A5}">
      <dgm:prSet/>
      <dgm:spPr/>
      <dgm:t>
        <a:bodyPr/>
        <a:lstStyle/>
        <a:p>
          <a:endParaRPr lang="en-US"/>
        </a:p>
      </dgm:t>
    </dgm:pt>
    <dgm:pt modelId="{BA988F1C-A882-4217-BA5C-EE1117A0E9DC}" type="sibTrans" cxnId="{4327A567-2DF2-4F00-95E0-AA8774D5B6A5}">
      <dgm:prSet/>
      <dgm:spPr/>
      <dgm:t>
        <a:bodyPr/>
        <a:lstStyle/>
        <a:p>
          <a:endParaRPr lang="en-US"/>
        </a:p>
      </dgm:t>
    </dgm:pt>
    <dgm:pt modelId="{B8903938-8829-4BB0-ADE1-8BA21364C698}">
      <dgm:prSet phldrT="[Text]"/>
      <dgm:spPr/>
      <dgm:t>
        <a:bodyPr/>
        <a:lstStyle/>
        <a:p>
          <a:r>
            <a:rPr lang="en-US" dirty="0"/>
            <a:t>Includes: job search, orientation, follow-up</a:t>
          </a:r>
        </a:p>
      </dgm:t>
    </dgm:pt>
    <dgm:pt modelId="{6A3C86DA-759A-4AC4-A221-D76B58500FC9}" type="parTrans" cxnId="{340FACE4-8AF4-41A1-BCE7-8A4BC34CB550}">
      <dgm:prSet/>
      <dgm:spPr/>
      <dgm:t>
        <a:bodyPr/>
        <a:lstStyle/>
        <a:p>
          <a:endParaRPr lang="en-US"/>
        </a:p>
      </dgm:t>
    </dgm:pt>
    <dgm:pt modelId="{09BD6255-D50C-4159-849A-38850921E6A7}" type="sibTrans" cxnId="{340FACE4-8AF4-41A1-BCE7-8A4BC34CB550}">
      <dgm:prSet/>
      <dgm:spPr/>
      <dgm:t>
        <a:bodyPr/>
        <a:lstStyle/>
        <a:p>
          <a:endParaRPr lang="en-US"/>
        </a:p>
      </dgm:t>
    </dgm:pt>
    <dgm:pt modelId="{DB136FA7-B529-4DEC-8C2D-99C074529461}" type="pres">
      <dgm:prSet presAssocID="{F51D914E-B263-49AF-BA66-0E077D4B7895}" presName="Name0" presStyleCnt="0">
        <dgm:presLayoutVars>
          <dgm:dir/>
          <dgm:animLvl val="lvl"/>
          <dgm:resizeHandles val="exact"/>
        </dgm:presLayoutVars>
      </dgm:prSet>
      <dgm:spPr/>
    </dgm:pt>
    <dgm:pt modelId="{6244A43B-3DC3-49FD-B913-F018479C7AF6}" type="pres">
      <dgm:prSet presAssocID="{9CC0050B-D2D4-4EAA-959B-134CAFF0308E}" presName="linNode" presStyleCnt="0"/>
      <dgm:spPr/>
    </dgm:pt>
    <dgm:pt modelId="{B8A6CFD7-71A5-42BE-9AE1-547C07A39053}" type="pres">
      <dgm:prSet presAssocID="{9CC0050B-D2D4-4EAA-959B-134CAFF0308E}" presName="parentText" presStyleLbl="node1" presStyleIdx="0" presStyleCnt="3">
        <dgm:presLayoutVars>
          <dgm:chMax val="1"/>
          <dgm:bulletEnabled val="1"/>
        </dgm:presLayoutVars>
      </dgm:prSet>
      <dgm:spPr/>
    </dgm:pt>
    <dgm:pt modelId="{2A0E07CB-2F61-4949-9812-8323846707C1}" type="pres">
      <dgm:prSet presAssocID="{9CC0050B-D2D4-4EAA-959B-134CAFF0308E}" presName="descendantText" presStyleLbl="alignAccFollowNode1" presStyleIdx="0" presStyleCnt="3">
        <dgm:presLayoutVars>
          <dgm:bulletEnabled val="1"/>
        </dgm:presLayoutVars>
      </dgm:prSet>
      <dgm:spPr/>
    </dgm:pt>
    <dgm:pt modelId="{5454F7EA-4E4B-4B5D-BE09-16360AAAD45E}" type="pres">
      <dgm:prSet presAssocID="{FE17D378-BBD1-4272-B7AC-40BF8EA2588C}" presName="sp" presStyleCnt="0"/>
      <dgm:spPr/>
    </dgm:pt>
    <dgm:pt modelId="{67CB05D1-0617-4EF0-B43A-64A2DA9A2F6B}" type="pres">
      <dgm:prSet presAssocID="{0F29CF87-09BF-4FBA-B34A-5DE81CE02159}" presName="linNode" presStyleCnt="0"/>
      <dgm:spPr/>
    </dgm:pt>
    <dgm:pt modelId="{6263F6C7-E164-4C26-9A51-A9211BBD36F0}" type="pres">
      <dgm:prSet presAssocID="{0F29CF87-09BF-4FBA-B34A-5DE81CE02159}" presName="parentText" presStyleLbl="node1" presStyleIdx="1" presStyleCnt="3">
        <dgm:presLayoutVars>
          <dgm:chMax val="1"/>
          <dgm:bulletEnabled val="1"/>
        </dgm:presLayoutVars>
      </dgm:prSet>
      <dgm:spPr/>
    </dgm:pt>
    <dgm:pt modelId="{075DD10F-A653-4977-96E9-069248CD650C}" type="pres">
      <dgm:prSet presAssocID="{0F29CF87-09BF-4FBA-B34A-5DE81CE02159}" presName="descendantText" presStyleLbl="alignAccFollowNode1" presStyleIdx="1" presStyleCnt="3">
        <dgm:presLayoutVars>
          <dgm:bulletEnabled val="1"/>
        </dgm:presLayoutVars>
      </dgm:prSet>
      <dgm:spPr/>
    </dgm:pt>
    <dgm:pt modelId="{702BD602-1C98-4F2D-8CD0-785B1017C542}" type="pres">
      <dgm:prSet presAssocID="{AE2EA02B-D59F-4805-BFB6-C42B03B77061}" presName="sp" presStyleCnt="0"/>
      <dgm:spPr/>
    </dgm:pt>
    <dgm:pt modelId="{EBF489A4-4640-4BBD-9845-09E2CB30E0B5}" type="pres">
      <dgm:prSet presAssocID="{9972FBB8-B7D6-4EAF-8567-D18D9DBF303F}" presName="linNode" presStyleCnt="0"/>
      <dgm:spPr/>
    </dgm:pt>
    <dgm:pt modelId="{F50F0934-1F33-4C54-B088-AE136B95925F}" type="pres">
      <dgm:prSet presAssocID="{9972FBB8-B7D6-4EAF-8567-D18D9DBF303F}" presName="parentText" presStyleLbl="node1" presStyleIdx="2" presStyleCnt="3">
        <dgm:presLayoutVars>
          <dgm:chMax val="1"/>
          <dgm:bulletEnabled val="1"/>
        </dgm:presLayoutVars>
      </dgm:prSet>
      <dgm:spPr/>
    </dgm:pt>
    <dgm:pt modelId="{3DE60989-942A-49F1-B03A-98450A9186CF}" type="pres">
      <dgm:prSet presAssocID="{9972FBB8-B7D6-4EAF-8567-D18D9DBF303F}" presName="descendantText" presStyleLbl="alignAccFollowNode1" presStyleIdx="2" presStyleCnt="3">
        <dgm:presLayoutVars>
          <dgm:bulletEnabled val="1"/>
        </dgm:presLayoutVars>
      </dgm:prSet>
      <dgm:spPr/>
    </dgm:pt>
  </dgm:ptLst>
  <dgm:cxnLst>
    <dgm:cxn modelId="{CE0CF00D-73E3-4A62-A52B-E787044BF3B4}" srcId="{0F29CF87-09BF-4FBA-B34A-5DE81CE02159}" destId="{28704907-C36C-46FC-82BA-F02A2C45F7E7}" srcOrd="0" destOrd="0" parTransId="{E68143BE-8AD0-405E-9319-3426D9217ECF}" sibTransId="{F1B96626-E5BB-4B46-B683-9C32AD8B822C}"/>
    <dgm:cxn modelId="{7D8B4F17-B6AC-42ED-A7A7-8D9E7F2A5702}" type="presOf" srcId="{FFB0FE2C-7961-45FC-8830-760E9A8D2EEF}" destId="{3DE60989-942A-49F1-B03A-98450A9186CF}" srcOrd="0" destOrd="1" presId="urn:microsoft.com/office/officeart/2005/8/layout/vList5"/>
    <dgm:cxn modelId="{5C56543D-28D3-4FAE-9D02-11B576C10F5C}" srcId="{0F29CF87-09BF-4FBA-B34A-5DE81CE02159}" destId="{4BB0B631-7214-4CF6-8540-2E738E037869}" srcOrd="1" destOrd="0" parTransId="{24D8142B-B0A2-4992-91D1-A6D45405B8D6}" sibTransId="{F2EAC84A-921E-4612-BF93-6BA537C143A3}"/>
    <dgm:cxn modelId="{3A8F0C3F-F773-48CF-ACB9-25469A88448D}" srcId="{9CC0050B-D2D4-4EAA-959B-134CAFF0308E}" destId="{6A38FFFF-F8B5-4013-BC03-C9370BE08B05}" srcOrd="0" destOrd="0" parTransId="{F5468DA3-6CBD-4FC7-922B-1B4E67806A77}" sibTransId="{386FF189-E646-4EB9-9DC2-45DE9EB8C11F}"/>
    <dgm:cxn modelId="{4327A567-2DF2-4F00-95E0-AA8774D5B6A5}" srcId="{9972FBB8-B7D6-4EAF-8567-D18D9DBF303F}" destId="{FFB0FE2C-7961-45FC-8830-760E9A8D2EEF}" srcOrd="1" destOrd="0" parTransId="{4AE3276B-EDE8-42BA-93E5-5A99501FE652}" sibTransId="{BA988F1C-A882-4217-BA5C-EE1117A0E9DC}"/>
    <dgm:cxn modelId="{7573666E-F749-4D48-952E-C66F9F2D31EC}" type="presOf" srcId="{28704907-C36C-46FC-82BA-F02A2C45F7E7}" destId="{075DD10F-A653-4977-96E9-069248CD650C}" srcOrd="0" destOrd="0" presId="urn:microsoft.com/office/officeart/2005/8/layout/vList5"/>
    <dgm:cxn modelId="{F06E4B57-0387-42DD-82DC-584EA8EDD0BF}" type="presOf" srcId="{B8903938-8829-4BB0-ADE1-8BA21364C698}" destId="{2A0E07CB-2F61-4949-9812-8323846707C1}" srcOrd="0" destOrd="1" presId="urn:microsoft.com/office/officeart/2005/8/layout/vList5"/>
    <dgm:cxn modelId="{5E98C385-5C36-49C8-AFE4-AEB8FDB05D34}" srcId="{F51D914E-B263-49AF-BA66-0E077D4B7895}" destId="{0F29CF87-09BF-4FBA-B34A-5DE81CE02159}" srcOrd="1" destOrd="0" parTransId="{33A0F658-BDEE-4A21-AE9E-C55D4190C5E7}" sibTransId="{AE2EA02B-D59F-4805-BFB6-C42B03B77061}"/>
    <dgm:cxn modelId="{C50CDB8B-2D9F-4000-88D7-EFA2D0D014FE}" srcId="{9972FBB8-B7D6-4EAF-8567-D18D9DBF303F}" destId="{A8D02350-3606-4994-8981-9D5EC92D4BC7}" srcOrd="0" destOrd="0" parTransId="{73BB08D7-E103-48EF-8896-7661E0C5722E}" sibTransId="{874284B5-2991-4073-A6F7-1B3C464BA694}"/>
    <dgm:cxn modelId="{3278C4AB-AF44-42BF-8F27-078F61E50034}" type="presOf" srcId="{6A38FFFF-F8B5-4013-BC03-C9370BE08B05}" destId="{2A0E07CB-2F61-4949-9812-8323846707C1}" srcOrd="0" destOrd="0" presId="urn:microsoft.com/office/officeart/2005/8/layout/vList5"/>
    <dgm:cxn modelId="{826410CD-6B5E-4449-9DBD-3570668EF0D7}" type="presOf" srcId="{F51D914E-B263-49AF-BA66-0E077D4B7895}" destId="{DB136FA7-B529-4DEC-8C2D-99C074529461}" srcOrd="0" destOrd="0" presId="urn:microsoft.com/office/officeart/2005/8/layout/vList5"/>
    <dgm:cxn modelId="{1D4663CD-EB15-46B4-96A3-35696BBBE5A9}" type="presOf" srcId="{9CC0050B-D2D4-4EAA-959B-134CAFF0308E}" destId="{B8A6CFD7-71A5-42BE-9AE1-547C07A39053}" srcOrd="0" destOrd="0" presId="urn:microsoft.com/office/officeart/2005/8/layout/vList5"/>
    <dgm:cxn modelId="{60CD0FCE-E024-49A0-A15E-89AC87779204}" type="presOf" srcId="{A8D02350-3606-4994-8981-9D5EC92D4BC7}" destId="{3DE60989-942A-49F1-B03A-98450A9186CF}" srcOrd="0" destOrd="0" presId="urn:microsoft.com/office/officeart/2005/8/layout/vList5"/>
    <dgm:cxn modelId="{B836C8D7-54DD-4D91-B0DF-2D4AE45598DB}" srcId="{F51D914E-B263-49AF-BA66-0E077D4B7895}" destId="{9CC0050B-D2D4-4EAA-959B-134CAFF0308E}" srcOrd="0" destOrd="0" parTransId="{5D9451F1-0EAE-421F-869F-27621AE05D06}" sibTransId="{FE17D378-BBD1-4272-B7AC-40BF8EA2588C}"/>
    <dgm:cxn modelId="{C5E1E7D8-7630-4C87-9C00-099EAE6C5152}" type="presOf" srcId="{0F29CF87-09BF-4FBA-B34A-5DE81CE02159}" destId="{6263F6C7-E164-4C26-9A51-A9211BBD36F0}" srcOrd="0" destOrd="0" presId="urn:microsoft.com/office/officeart/2005/8/layout/vList5"/>
    <dgm:cxn modelId="{340FACE4-8AF4-41A1-BCE7-8A4BC34CB550}" srcId="{9CC0050B-D2D4-4EAA-959B-134CAFF0308E}" destId="{B8903938-8829-4BB0-ADE1-8BA21364C698}" srcOrd="1" destOrd="0" parTransId="{6A3C86DA-759A-4AC4-A221-D76B58500FC9}" sibTransId="{09BD6255-D50C-4159-849A-38850921E6A7}"/>
    <dgm:cxn modelId="{16BA3AE8-50EA-48C3-A3E2-74BD1DA53821}" srcId="{F51D914E-B263-49AF-BA66-0E077D4B7895}" destId="{9972FBB8-B7D6-4EAF-8567-D18D9DBF303F}" srcOrd="2" destOrd="0" parTransId="{52DF0425-A984-49C3-86B3-81BBC4253627}" sibTransId="{82D1E066-AF5A-4B0C-82DD-8B2E9E5A5D8D}"/>
    <dgm:cxn modelId="{C44088F2-8442-4BD5-928F-E0E1D3F77A22}" type="presOf" srcId="{9972FBB8-B7D6-4EAF-8567-D18D9DBF303F}" destId="{F50F0934-1F33-4C54-B088-AE136B95925F}" srcOrd="0" destOrd="0" presId="urn:microsoft.com/office/officeart/2005/8/layout/vList5"/>
    <dgm:cxn modelId="{5E0452FE-2ACE-4BFA-A17E-7100A9205E7A}" type="presOf" srcId="{4BB0B631-7214-4CF6-8540-2E738E037869}" destId="{075DD10F-A653-4977-96E9-069248CD650C}" srcOrd="0" destOrd="1" presId="urn:microsoft.com/office/officeart/2005/8/layout/vList5"/>
    <dgm:cxn modelId="{D9986DC8-6F73-43C8-B609-31BEB910949F}" type="presParOf" srcId="{DB136FA7-B529-4DEC-8C2D-99C074529461}" destId="{6244A43B-3DC3-49FD-B913-F018479C7AF6}" srcOrd="0" destOrd="0" presId="urn:microsoft.com/office/officeart/2005/8/layout/vList5"/>
    <dgm:cxn modelId="{EC7C55A0-D1FE-4500-AC8D-80FCA43B83CA}" type="presParOf" srcId="{6244A43B-3DC3-49FD-B913-F018479C7AF6}" destId="{B8A6CFD7-71A5-42BE-9AE1-547C07A39053}" srcOrd="0" destOrd="0" presId="urn:microsoft.com/office/officeart/2005/8/layout/vList5"/>
    <dgm:cxn modelId="{5E4CD1DE-7AD8-4F22-B8C4-A1E62C710C5B}" type="presParOf" srcId="{6244A43B-3DC3-49FD-B913-F018479C7AF6}" destId="{2A0E07CB-2F61-4949-9812-8323846707C1}" srcOrd="1" destOrd="0" presId="urn:microsoft.com/office/officeart/2005/8/layout/vList5"/>
    <dgm:cxn modelId="{6026C54A-E98E-46D9-B159-3082F84AF271}" type="presParOf" srcId="{DB136FA7-B529-4DEC-8C2D-99C074529461}" destId="{5454F7EA-4E4B-4B5D-BE09-16360AAAD45E}" srcOrd="1" destOrd="0" presId="urn:microsoft.com/office/officeart/2005/8/layout/vList5"/>
    <dgm:cxn modelId="{62697A68-E2EC-486B-8E65-C43A1A680439}" type="presParOf" srcId="{DB136FA7-B529-4DEC-8C2D-99C074529461}" destId="{67CB05D1-0617-4EF0-B43A-64A2DA9A2F6B}" srcOrd="2" destOrd="0" presId="urn:microsoft.com/office/officeart/2005/8/layout/vList5"/>
    <dgm:cxn modelId="{53FCF7F5-B002-43AE-8CE0-46083C2D109C}" type="presParOf" srcId="{67CB05D1-0617-4EF0-B43A-64A2DA9A2F6B}" destId="{6263F6C7-E164-4C26-9A51-A9211BBD36F0}" srcOrd="0" destOrd="0" presId="urn:microsoft.com/office/officeart/2005/8/layout/vList5"/>
    <dgm:cxn modelId="{187C1A4B-518A-4264-88D5-174177D5C3E6}" type="presParOf" srcId="{67CB05D1-0617-4EF0-B43A-64A2DA9A2F6B}" destId="{075DD10F-A653-4977-96E9-069248CD650C}" srcOrd="1" destOrd="0" presId="urn:microsoft.com/office/officeart/2005/8/layout/vList5"/>
    <dgm:cxn modelId="{7C0B3BBA-6AEA-4E78-AE4A-27CE8A4F696E}" type="presParOf" srcId="{DB136FA7-B529-4DEC-8C2D-99C074529461}" destId="{702BD602-1C98-4F2D-8CD0-785B1017C542}" srcOrd="3" destOrd="0" presId="urn:microsoft.com/office/officeart/2005/8/layout/vList5"/>
    <dgm:cxn modelId="{70EE5C52-2ABE-448E-823D-499A0D22A023}" type="presParOf" srcId="{DB136FA7-B529-4DEC-8C2D-99C074529461}" destId="{EBF489A4-4640-4BBD-9845-09E2CB30E0B5}" srcOrd="4" destOrd="0" presId="urn:microsoft.com/office/officeart/2005/8/layout/vList5"/>
    <dgm:cxn modelId="{50123EB2-0F67-4125-A821-E51AFA22C2F7}" type="presParOf" srcId="{EBF489A4-4640-4BBD-9845-09E2CB30E0B5}" destId="{F50F0934-1F33-4C54-B088-AE136B95925F}" srcOrd="0" destOrd="0" presId="urn:microsoft.com/office/officeart/2005/8/layout/vList5"/>
    <dgm:cxn modelId="{D935FB34-447B-496E-BD6B-C246A11D7020}" type="presParOf" srcId="{EBF489A4-4640-4BBD-9845-09E2CB30E0B5}" destId="{3DE60989-942A-49F1-B03A-98450A9186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DEE20-C277-4DF2-B565-A02BDBBBF204}">
      <dsp:nvSpPr>
        <dsp:cNvPr id="0" name=""/>
        <dsp:cNvSpPr/>
      </dsp:nvSpPr>
      <dsp:spPr>
        <a:xfrm rot="2561396">
          <a:off x="2279465" y="3413276"/>
          <a:ext cx="740257" cy="58183"/>
        </a:xfrm>
        <a:custGeom>
          <a:avLst/>
          <a:gdLst/>
          <a:ahLst/>
          <a:cxnLst/>
          <a:rect l="0" t="0" r="0" b="0"/>
          <a:pathLst>
            <a:path>
              <a:moveTo>
                <a:pt x="0" y="29091"/>
              </a:moveTo>
              <a:lnTo>
                <a:pt x="740257" y="2909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61A977-5B20-4709-A0CD-F59446CB435B}">
      <dsp:nvSpPr>
        <dsp:cNvPr id="0" name=""/>
        <dsp:cNvSpPr/>
      </dsp:nvSpPr>
      <dsp:spPr>
        <a:xfrm>
          <a:off x="2377536" y="2406849"/>
          <a:ext cx="822562" cy="58183"/>
        </a:xfrm>
        <a:custGeom>
          <a:avLst/>
          <a:gdLst/>
          <a:ahLst/>
          <a:cxnLst/>
          <a:rect l="0" t="0" r="0" b="0"/>
          <a:pathLst>
            <a:path>
              <a:moveTo>
                <a:pt x="0" y="29091"/>
              </a:moveTo>
              <a:lnTo>
                <a:pt x="822562" y="2909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32366-1E73-4E79-BA10-A086918B1839}">
      <dsp:nvSpPr>
        <dsp:cNvPr id="0" name=""/>
        <dsp:cNvSpPr/>
      </dsp:nvSpPr>
      <dsp:spPr>
        <a:xfrm rot="19038604">
          <a:off x="2279465" y="1400421"/>
          <a:ext cx="740257" cy="58183"/>
        </a:xfrm>
        <a:custGeom>
          <a:avLst/>
          <a:gdLst/>
          <a:ahLst/>
          <a:cxnLst/>
          <a:rect l="0" t="0" r="0" b="0"/>
          <a:pathLst>
            <a:path>
              <a:moveTo>
                <a:pt x="0" y="29091"/>
              </a:moveTo>
              <a:lnTo>
                <a:pt x="740257" y="2909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E02A5-F8A7-4447-B258-C20840F55CA7}">
      <dsp:nvSpPr>
        <dsp:cNvPr id="0" name=""/>
        <dsp:cNvSpPr/>
      </dsp:nvSpPr>
      <dsp:spPr>
        <a:xfrm>
          <a:off x="379125" y="1276378"/>
          <a:ext cx="2339950" cy="233995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4B29B-C2F6-4061-9D2A-1D326F84E55C}">
      <dsp:nvSpPr>
        <dsp:cNvPr id="0" name=""/>
        <dsp:cNvSpPr/>
      </dsp:nvSpPr>
      <dsp:spPr>
        <a:xfrm>
          <a:off x="2735648" y="603"/>
          <a:ext cx="1403970" cy="140397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Introductory Work Activities</a:t>
          </a:r>
        </a:p>
      </dsp:txBody>
      <dsp:txXfrm>
        <a:off x="2941255" y="206210"/>
        <a:ext cx="992756" cy="992756"/>
      </dsp:txXfrm>
    </dsp:sp>
    <dsp:sp modelId="{2CDD9F9E-C4A2-4322-9876-043CDD14EA0B}">
      <dsp:nvSpPr>
        <dsp:cNvPr id="0" name=""/>
        <dsp:cNvSpPr/>
      </dsp:nvSpPr>
      <dsp:spPr>
        <a:xfrm>
          <a:off x="4280015" y="603"/>
          <a:ext cx="2105955" cy="1403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Career Mentorship</a:t>
          </a:r>
        </a:p>
        <a:p>
          <a:pPr marL="114300" lvl="1" indent="-114300" algn="l" defTabSz="666750">
            <a:lnSpc>
              <a:spcPct val="90000"/>
            </a:lnSpc>
            <a:spcBef>
              <a:spcPct val="0"/>
            </a:spcBef>
            <a:spcAft>
              <a:spcPct val="15000"/>
            </a:spcAft>
            <a:buChar char="•"/>
          </a:pPr>
          <a:r>
            <a:rPr lang="en-US" sz="1500" kern="1200" dirty="0"/>
            <a:t>Info. Interview</a:t>
          </a:r>
        </a:p>
        <a:p>
          <a:pPr marL="114300" lvl="1" indent="-114300" algn="l" defTabSz="666750">
            <a:lnSpc>
              <a:spcPct val="90000"/>
            </a:lnSpc>
            <a:spcBef>
              <a:spcPct val="0"/>
            </a:spcBef>
            <a:spcAft>
              <a:spcPct val="15000"/>
            </a:spcAft>
            <a:buChar char="•"/>
          </a:pPr>
          <a:r>
            <a:rPr lang="en-US" sz="1500" kern="1200" dirty="0"/>
            <a:t>Job Shadow</a:t>
          </a:r>
        </a:p>
        <a:p>
          <a:pPr marL="114300" lvl="1" indent="-114300" algn="l" defTabSz="666750">
            <a:lnSpc>
              <a:spcPct val="90000"/>
            </a:lnSpc>
            <a:spcBef>
              <a:spcPct val="0"/>
            </a:spcBef>
            <a:spcAft>
              <a:spcPct val="15000"/>
            </a:spcAft>
            <a:buChar char="•"/>
          </a:pPr>
          <a:r>
            <a:rPr lang="en-US" sz="1500" kern="1200" dirty="0"/>
            <a:t>Service Learning</a:t>
          </a:r>
        </a:p>
        <a:p>
          <a:pPr marL="114300" lvl="1" indent="-114300" algn="l" defTabSz="666750">
            <a:lnSpc>
              <a:spcPct val="90000"/>
            </a:lnSpc>
            <a:spcBef>
              <a:spcPct val="0"/>
            </a:spcBef>
            <a:spcAft>
              <a:spcPct val="15000"/>
            </a:spcAft>
            <a:buChar char="•"/>
          </a:pPr>
          <a:r>
            <a:rPr lang="en-US" sz="1500" kern="1200" dirty="0"/>
            <a:t>Workplace Tour/Field Trip</a:t>
          </a:r>
        </a:p>
      </dsp:txBody>
      <dsp:txXfrm>
        <a:off x="4280015" y="603"/>
        <a:ext cx="2105955" cy="1403970"/>
      </dsp:txXfrm>
    </dsp:sp>
    <dsp:sp modelId="{DE832715-BC3D-4DB0-8979-93016A9CA0AF}">
      <dsp:nvSpPr>
        <dsp:cNvPr id="0" name=""/>
        <dsp:cNvSpPr/>
      </dsp:nvSpPr>
      <dsp:spPr>
        <a:xfrm>
          <a:off x="3200098" y="1733955"/>
          <a:ext cx="1403970" cy="140397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Work Experience-Services</a:t>
          </a:r>
        </a:p>
      </dsp:txBody>
      <dsp:txXfrm>
        <a:off x="3405705" y="1939562"/>
        <a:ext cx="992756" cy="992756"/>
      </dsp:txXfrm>
    </dsp:sp>
    <dsp:sp modelId="{67543190-7B50-41B5-81F2-B5638626E579}">
      <dsp:nvSpPr>
        <dsp:cNvPr id="0" name=""/>
        <dsp:cNvSpPr/>
      </dsp:nvSpPr>
      <dsp:spPr>
        <a:xfrm>
          <a:off x="2735648" y="3467308"/>
          <a:ext cx="1403970" cy="140397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Work Experience-Wages</a:t>
          </a:r>
        </a:p>
      </dsp:txBody>
      <dsp:txXfrm>
        <a:off x="2941255" y="3672915"/>
        <a:ext cx="992756" cy="992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E07CB-2F61-4949-9812-8323846707C1}">
      <dsp:nvSpPr>
        <dsp:cNvPr id="0" name=""/>
        <dsp:cNvSpPr/>
      </dsp:nvSpPr>
      <dsp:spPr>
        <a:xfrm rot="5400000">
          <a:off x="7007947" y="-2820885"/>
          <a:ext cx="1218009" cy="7168896"/>
        </a:xfrm>
        <a:prstGeom prst="round2Same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Authorize </a:t>
          </a:r>
          <a:r>
            <a:rPr lang="en-US" sz="2500" i="1" kern="1200" dirty="0"/>
            <a:t>up to </a:t>
          </a:r>
          <a:r>
            <a:rPr lang="en-US" sz="2500" kern="1200" dirty="0"/>
            <a:t>30 hours</a:t>
          </a:r>
        </a:p>
        <a:p>
          <a:pPr marL="228600" lvl="1" indent="-228600" algn="l" defTabSz="1111250">
            <a:lnSpc>
              <a:spcPct val="90000"/>
            </a:lnSpc>
            <a:spcBef>
              <a:spcPct val="0"/>
            </a:spcBef>
            <a:spcAft>
              <a:spcPct val="15000"/>
            </a:spcAft>
            <a:buChar char="•"/>
          </a:pPr>
          <a:r>
            <a:rPr lang="en-US" sz="2500" kern="1200" dirty="0"/>
            <a:t>Includes: job search, orientation, follow-up</a:t>
          </a:r>
        </a:p>
      </dsp:txBody>
      <dsp:txXfrm rot="-5400000">
        <a:off x="4032504" y="214016"/>
        <a:ext cx="7109438" cy="1099093"/>
      </dsp:txXfrm>
    </dsp:sp>
    <dsp:sp modelId="{B8A6CFD7-71A5-42BE-9AE1-547C07A39053}">
      <dsp:nvSpPr>
        <dsp:cNvPr id="0" name=""/>
        <dsp:cNvSpPr/>
      </dsp:nvSpPr>
      <dsp:spPr>
        <a:xfrm>
          <a:off x="0" y="2306"/>
          <a:ext cx="4032504" cy="1522511"/>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Intermediate Job </a:t>
          </a:r>
        </a:p>
        <a:p>
          <a:pPr marL="0" lvl="0" indent="0" algn="ctr" defTabSz="1155700">
            <a:lnSpc>
              <a:spcPct val="90000"/>
            </a:lnSpc>
            <a:spcBef>
              <a:spcPct val="0"/>
            </a:spcBef>
            <a:spcAft>
              <a:spcPct val="35000"/>
            </a:spcAft>
            <a:buNone/>
          </a:pPr>
          <a:r>
            <a:rPr lang="en-US" sz="2600" kern="1200" dirty="0"/>
            <a:t>(Employer Pays Wages)</a:t>
          </a:r>
        </a:p>
      </dsp:txBody>
      <dsp:txXfrm>
        <a:off x="74323" y="76629"/>
        <a:ext cx="3883858" cy="1373865"/>
      </dsp:txXfrm>
    </dsp:sp>
    <dsp:sp modelId="{075DD10F-A653-4977-96E9-069248CD650C}">
      <dsp:nvSpPr>
        <dsp:cNvPr id="0" name=""/>
        <dsp:cNvSpPr/>
      </dsp:nvSpPr>
      <dsp:spPr>
        <a:xfrm rot="5400000">
          <a:off x="7007947" y="-1222248"/>
          <a:ext cx="1218009" cy="7168896"/>
        </a:xfrm>
        <a:prstGeom prst="round2SameRect">
          <a:avLst/>
        </a:prstGeom>
        <a:solidFill>
          <a:schemeClr val="accent5">
            <a:tint val="40000"/>
            <a:alpha val="90000"/>
            <a:hueOff val="3291803"/>
            <a:satOff val="76"/>
            <a:lumOff val="216"/>
            <a:alphaOff val="0"/>
          </a:schemeClr>
        </a:solidFill>
        <a:ln w="10795" cap="flat" cmpd="sng" algn="ctr">
          <a:solidFill>
            <a:schemeClr val="accent5">
              <a:tint val="40000"/>
              <a:alpha val="90000"/>
              <a:hueOff val="3291803"/>
              <a:satOff val="76"/>
              <a:lumOff val="2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Authorize </a:t>
          </a:r>
          <a:r>
            <a:rPr lang="en-US" sz="2500" i="1" kern="1200" dirty="0"/>
            <a:t>up to </a:t>
          </a:r>
          <a:r>
            <a:rPr lang="en-US" sz="2500" kern="1200" dirty="0"/>
            <a:t>20 hours</a:t>
          </a:r>
        </a:p>
        <a:p>
          <a:pPr marL="228600" lvl="1" indent="-228600" algn="l" defTabSz="1111250">
            <a:lnSpc>
              <a:spcPct val="90000"/>
            </a:lnSpc>
            <a:spcBef>
              <a:spcPct val="0"/>
            </a:spcBef>
            <a:spcAft>
              <a:spcPct val="15000"/>
            </a:spcAft>
            <a:buChar char="•"/>
          </a:pPr>
          <a:r>
            <a:rPr lang="en-US" sz="2500" kern="1200" dirty="0"/>
            <a:t>Includes: site development, orientation, follow-up</a:t>
          </a:r>
        </a:p>
      </dsp:txBody>
      <dsp:txXfrm rot="-5400000">
        <a:off x="4032504" y="1812653"/>
        <a:ext cx="7109438" cy="1099093"/>
      </dsp:txXfrm>
    </dsp:sp>
    <dsp:sp modelId="{6263F6C7-E164-4C26-9A51-A9211BBD36F0}">
      <dsp:nvSpPr>
        <dsp:cNvPr id="0" name=""/>
        <dsp:cNvSpPr/>
      </dsp:nvSpPr>
      <dsp:spPr>
        <a:xfrm>
          <a:off x="0" y="1600943"/>
          <a:ext cx="4032504" cy="1522511"/>
        </a:xfrm>
        <a:prstGeom prst="roundRect">
          <a:avLst/>
        </a:prstGeom>
        <a:solidFill>
          <a:schemeClr val="accent5">
            <a:hueOff val="3411674"/>
            <a:satOff val="-17156"/>
            <a:lumOff val="353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Short-Term: Site to be Developed </a:t>
          </a:r>
        </a:p>
        <a:p>
          <a:pPr marL="0" lvl="0" indent="0" algn="ctr" defTabSz="1155700">
            <a:lnSpc>
              <a:spcPct val="90000"/>
            </a:lnSpc>
            <a:spcBef>
              <a:spcPct val="0"/>
            </a:spcBef>
            <a:spcAft>
              <a:spcPct val="35000"/>
            </a:spcAft>
            <a:buNone/>
          </a:pPr>
          <a:r>
            <a:rPr lang="en-US" sz="2600" kern="1200" dirty="0"/>
            <a:t>(Provider Pays Wages)</a:t>
          </a:r>
        </a:p>
      </dsp:txBody>
      <dsp:txXfrm>
        <a:off x="74323" y="1675266"/>
        <a:ext cx="3883858" cy="1373865"/>
      </dsp:txXfrm>
    </dsp:sp>
    <dsp:sp modelId="{3DE60989-942A-49F1-B03A-98450A9186CF}">
      <dsp:nvSpPr>
        <dsp:cNvPr id="0" name=""/>
        <dsp:cNvSpPr/>
      </dsp:nvSpPr>
      <dsp:spPr>
        <a:xfrm rot="5400000">
          <a:off x="7007947" y="376388"/>
          <a:ext cx="1218009" cy="7168896"/>
        </a:xfrm>
        <a:prstGeom prst="round2SameRect">
          <a:avLst/>
        </a:prstGeom>
        <a:solidFill>
          <a:schemeClr val="accent5">
            <a:tint val="40000"/>
            <a:alpha val="90000"/>
            <a:hueOff val="6583606"/>
            <a:satOff val="151"/>
            <a:lumOff val="432"/>
            <a:alphaOff val="0"/>
          </a:schemeClr>
        </a:solidFill>
        <a:ln w="10795" cap="flat" cmpd="sng" algn="ctr">
          <a:solidFill>
            <a:schemeClr val="accent5">
              <a:tint val="40000"/>
              <a:alpha val="90000"/>
              <a:hueOff val="6583606"/>
              <a:satOff val="151"/>
              <a:lumOff val="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Authorize </a:t>
          </a:r>
          <a:r>
            <a:rPr lang="en-US" sz="2500" i="1" kern="1200" dirty="0"/>
            <a:t>up to </a:t>
          </a:r>
          <a:r>
            <a:rPr lang="en-US" sz="2500" kern="1200" dirty="0"/>
            <a:t>10 hours</a:t>
          </a:r>
        </a:p>
        <a:p>
          <a:pPr marL="228600" lvl="1" indent="-228600" algn="l" defTabSz="1111250">
            <a:lnSpc>
              <a:spcPct val="90000"/>
            </a:lnSpc>
            <a:spcBef>
              <a:spcPct val="0"/>
            </a:spcBef>
            <a:spcAft>
              <a:spcPct val="15000"/>
            </a:spcAft>
            <a:buChar char="•"/>
          </a:pPr>
          <a:r>
            <a:rPr lang="en-US" sz="2500" kern="1200" dirty="0"/>
            <a:t>Includes: orientation, follow-up</a:t>
          </a:r>
        </a:p>
      </dsp:txBody>
      <dsp:txXfrm rot="-5400000">
        <a:off x="4032504" y="3411289"/>
        <a:ext cx="7109438" cy="1099093"/>
      </dsp:txXfrm>
    </dsp:sp>
    <dsp:sp modelId="{F50F0934-1F33-4C54-B088-AE136B95925F}">
      <dsp:nvSpPr>
        <dsp:cNvPr id="0" name=""/>
        <dsp:cNvSpPr/>
      </dsp:nvSpPr>
      <dsp:spPr>
        <a:xfrm>
          <a:off x="0" y="3199580"/>
          <a:ext cx="4032504" cy="1522511"/>
        </a:xfrm>
        <a:prstGeom prst="roundRect">
          <a:avLst/>
        </a:prstGeom>
        <a:solidFill>
          <a:schemeClr val="accent5">
            <a:hueOff val="6823348"/>
            <a:satOff val="-34312"/>
            <a:lumOff val="706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Short-Term: Set Site</a:t>
          </a:r>
        </a:p>
        <a:p>
          <a:pPr marL="0" lvl="0" indent="0" algn="ctr" defTabSz="1155700">
            <a:lnSpc>
              <a:spcPct val="90000"/>
            </a:lnSpc>
            <a:spcBef>
              <a:spcPct val="0"/>
            </a:spcBef>
            <a:spcAft>
              <a:spcPct val="35000"/>
            </a:spcAft>
            <a:buNone/>
          </a:pPr>
          <a:r>
            <a:rPr lang="en-US" sz="2600" kern="1200" dirty="0"/>
            <a:t>(Provider Pays Wages)</a:t>
          </a:r>
        </a:p>
      </dsp:txBody>
      <dsp:txXfrm>
        <a:off x="74323" y="3273903"/>
        <a:ext cx="3883858" cy="137386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56370B7E-2FEA-43BD-8192-AC12E9039D4F}" type="datetimeFigureOut">
              <a:rPr lang="en-US" smtClean="0"/>
              <a:t>10/28/2020</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824F667B-8789-48A9-83B3-DFAE42D08C1E}" type="slidenum">
              <a:rPr lang="en-US" smtClean="0"/>
              <a:t>‹#›</a:t>
            </a:fld>
            <a:endParaRPr lang="en-US"/>
          </a:p>
        </p:txBody>
      </p:sp>
    </p:spTree>
    <p:extLst>
      <p:ext uri="{BB962C8B-B14F-4D97-AF65-F5344CB8AC3E}">
        <p14:creationId xmlns:p14="http://schemas.microsoft.com/office/powerpoint/2010/main" val="501435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B3AEB9C-3859-45C1-B80D-42864AF6D561}" type="datetimeFigureOut">
              <a:rPr lang="en-US" smtClean="0"/>
              <a:t>10/28/2020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05BC3B1-C8D6-43E0-8074-DA4131B51DB1}" type="slidenum">
              <a:rPr lang="en-US" smtClean="0"/>
              <a:t>‹#›</a:t>
            </a:fld>
            <a:endParaRPr lang="en-US"/>
          </a:p>
        </p:txBody>
      </p:sp>
    </p:spTree>
    <p:extLst>
      <p:ext uri="{BB962C8B-B14F-4D97-AF65-F5344CB8AC3E}">
        <p14:creationId xmlns:p14="http://schemas.microsoft.com/office/powerpoint/2010/main" val="3825710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1</a:t>
            </a:fld>
            <a:endParaRPr lang="en-US"/>
          </a:p>
        </p:txBody>
      </p:sp>
    </p:spTree>
    <p:extLst>
      <p:ext uri="{BB962C8B-B14F-4D97-AF65-F5344CB8AC3E}">
        <p14:creationId xmlns:p14="http://schemas.microsoft.com/office/powerpoint/2010/main" val="357205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10</a:t>
            </a:fld>
            <a:endParaRPr lang="en-US"/>
          </a:p>
        </p:txBody>
      </p:sp>
    </p:spTree>
    <p:extLst>
      <p:ext uri="{BB962C8B-B14F-4D97-AF65-F5344CB8AC3E}">
        <p14:creationId xmlns:p14="http://schemas.microsoft.com/office/powerpoint/2010/main" val="233690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11</a:t>
            </a:fld>
            <a:endParaRPr lang="en-US"/>
          </a:p>
        </p:txBody>
      </p:sp>
    </p:spTree>
    <p:extLst>
      <p:ext uri="{BB962C8B-B14F-4D97-AF65-F5344CB8AC3E}">
        <p14:creationId xmlns:p14="http://schemas.microsoft.com/office/powerpoint/2010/main" val="373727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940F8-1255-4955-847E-7B64FDB1D623}" type="slidenum">
              <a:rPr lang="en-US" smtClean="0"/>
              <a:t>12</a:t>
            </a:fld>
            <a:endParaRPr lang="en-US"/>
          </a:p>
        </p:txBody>
      </p:sp>
    </p:spTree>
    <p:extLst>
      <p:ext uri="{BB962C8B-B14F-4D97-AF65-F5344CB8AC3E}">
        <p14:creationId xmlns:p14="http://schemas.microsoft.com/office/powerpoint/2010/main" val="898752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940F8-1255-4955-847E-7B64FDB1D623}" type="slidenum">
              <a:rPr lang="en-US" smtClean="0"/>
              <a:t>13</a:t>
            </a:fld>
            <a:endParaRPr lang="en-US"/>
          </a:p>
        </p:txBody>
      </p:sp>
    </p:spTree>
    <p:extLst>
      <p:ext uri="{BB962C8B-B14F-4D97-AF65-F5344CB8AC3E}">
        <p14:creationId xmlns:p14="http://schemas.microsoft.com/office/powerpoint/2010/main" val="21629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14</a:t>
            </a:fld>
            <a:endParaRPr lang="en-US"/>
          </a:p>
        </p:txBody>
      </p:sp>
    </p:spTree>
    <p:extLst>
      <p:ext uri="{BB962C8B-B14F-4D97-AF65-F5344CB8AC3E}">
        <p14:creationId xmlns:p14="http://schemas.microsoft.com/office/powerpoint/2010/main" val="140898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15</a:t>
            </a:fld>
            <a:endParaRPr lang="en-US"/>
          </a:p>
        </p:txBody>
      </p:sp>
    </p:spTree>
    <p:extLst>
      <p:ext uri="{BB962C8B-B14F-4D97-AF65-F5344CB8AC3E}">
        <p14:creationId xmlns:p14="http://schemas.microsoft.com/office/powerpoint/2010/main" val="1243430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16</a:t>
            </a:fld>
            <a:endParaRPr lang="en-US"/>
          </a:p>
        </p:txBody>
      </p:sp>
    </p:spTree>
    <p:extLst>
      <p:ext uri="{BB962C8B-B14F-4D97-AF65-F5344CB8AC3E}">
        <p14:creationId xmlns:p14="http://schemas.microsoft.com/office/powerpoint/2010/main" val="3869983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17</a:t>
            </a:fld>
            <a:endParaRPr lang="en-US"/>
          </a:p>
        </p:txBody>
      </p:sp>
    </p:spTree>
    <p:extLst>
      <p:ext uri="{BB962C8B-B14F-4D97-AF65-F5344CB8AC3E}">
        <p14:creationId xmlns:p14="http://schemas.microsoft.com/office/powerpoint/2010/main" val="386981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18</a:t>
            </a:fld>
            <a:endParaRPr lang="en-US"/>
          </a:p>
        </p:txBody>
      </p:sp>
    </p:spTree>
    <p:extLst>
      <p:ext uri="{BB962C8B-B14F-4D97-AF65-F5344CB8AC3E}">
        <p14:creationId xmlns:p14="http://schemas.microsoft.com/office/powerpoint/2010/main" val="230406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19</a:t>
            </a:fld>
            <a:endParaRPr lang="en-US"/>
          </a:p>
        </p:txBody>
      </p:sp>
    </p:spTree>
    <p:extLst>
      <p:ext uri="{BB962C8B-B14F-4D97-AF65-F5344CB8AC3E}">
        <p14:creationId xmlns:p14="http://schemas.microsoft.com/office/powerpoint/2010/main" val="70496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2</a:t>
            </a:fld>
            <a:endParaRPr lang="en-US"/>
          </a:p>
        </p:txBody>
      </p:sp>
    </p:spTree>
    <p:extLst>
      <p:ext uri="{BB962C8B-B14F-4D97-AF65-F5344CB8AC3E}">
        <p14:creationId xmlns:p14="http://schemas.microsoft.com/office/powerpoint/2010/main" val="3776027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20</a:t>
            </a:fld>
            <a:endParaRPr lang="en-US"/>
          </a:p>
        </p:txBody>
      </p:sp>
    </p:spTree>
    <p:extLst>
      <p:ext uri="{BB962C8B-B14F-4D97-AF65-F5344CB8AC3E}">
        <p14:creationId xmlns:p14="http://schemas.microsoft.com/office/powerpoint/2010/main" val="2399082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21</a:t>
            </a:fld>
            <a:endParaRPr lang="en-US"/>
          </a:p>
        </p:txBody>
      </p:sp>
    </p:spTree>
    <p:extLst>
      <p:ext uri="{BB962C8B-B14F-4D97-AF65-F5344CB8AC3E}">
        <p14:creationId xmlns:p14="http://schemas.microsoft.com/office/powerpoint/2010/main" val="3099441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22</a:t>
            </a:fld>
            <a:endParaRPr lang="en-US"/>
          </a:p>
        </p:txBody>
      </p:sp>
    </p:spTree>
    <p:extLst>
      <p:ext uri="{BB962C8B-B14F-4D97-AF65-F5344CB8AC3E}">
        <p14:creationId xmlns:p14="http://schemas.microsoft.com/office/powerpoint/2010/main" val="3292955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23</a:t>
            </a:fld>
            <a:endParaRPr lang="en-US"/>
          </a:p>
        </p:txBody>
      </p:sp>
    </p:spTree>
    <p:extLst>
      <p:ext uri="{BB962C8B-B14F-4D97-AF65-F5344CB8AC3E}">
        <p14:creationId xmlns:p14="http://schemas.microsoft.com/office/powerpoint/2010/main" val="249940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24</a:t>
            </a:fld>
            <a:endParaRPr lang="en-US"/>
          </a:p>
        </p:txBody>
      </p:sp>
    </p:spTree>
    <p:extLst>
      <p:ext uri="{BB962C8B-B14F-4D97-AF65-F5344CB8AC3E}">
        <p14:creationId xmlns:p14="http://schemas.microsoft.com/office/powerpoint/2010/main" val="231916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25</a:t>
            </a:fld>
            <a:endParaRPr lang="en-US"/>
          </a:p>
        </p:txBody>
      </p:sp>
    </p:spTree>
    <p:extLst>
      <p:ext uri="{BB962C8B-B14F-4D97-AF65-F5344CB8AC3E}">
        <p14:creationId xmlns:p14="http://schemas.microsoft.com/office/powerpoint/2010/main" val="1871682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26</a:t>
            </a:fld>
            <a:endParaRPr lang="en-US"/>
          </a:p>
        </p:txBody>
      </p:sp>
    </p:spTree>
    <p:extLst>
      <p:ext uri="{BB962C8B-B14F-4D97-AF65-F5344CB8AC3E}">
        <p14:creationId xmlns:p14="http://schemas.microsoft.com/office/powerpoint/2010/main" val="1866628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27</a:t>
            </a:fld>
            <a:endParaRPr lang="en-US"/>
          </a:p>
        </p:txBody>
      </p:sp>
    </p:spTree>
    <p:extLst>
      <p:ext uri="{BB962C8B-B14F-4D97-AF65-F5344CB8AC3E}">
        <p14:creationId xmlns:p14="http://schemas.microsoft.com/office/powerpoint/2010/main" val="3953173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28</a:t>
            </a:fld>
            <a:endParaRPr lang="en-US"/>
          </a:p>
        </p:txBody>
      </p:sp>
    </p:spTree>
    <p:extLst>
      <p:ext uri="{BB962C8B-B14F-4D97-AF65-F5344CB8AC3E}">
        <p14:creationId xmlns:p14="http://schemas.microsoft.com/office/powerpoint/2010/main" val="149705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29</a:t>
            </a:fld>
            <a:endParaRPr lang="en-US"/>
          </a:p>
        </p:txBody>
      </p:sp>
    </p:spTree>
    <p:extLst>
      <p:ext uri="{BB962C8B-B14F-4D97-AF65-F5344CB8AC3E}">
        <p14:creationId xmlns:p14="http://schemas.microsoft.com/office/powerpoint/2010/main" val="294692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3</a:t>
            </a:fld>
            <a:endParaRPr lang="en-US"/>
          </a:p>
        </p:txBody>
      </p:sp>
    </p:spTree>
    <p:extLst>
      <p:ext uri="{BB962C8B-B14F-4D97-AF65-F5344CB8AC3E}">
        <p14:creationId xmlns:p14="http://schemas.microsoft.com/office/powerpoint/2010/main" val="36600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30</a:t>
            </a:fld>
            <a:endParaRPr lang="en-US"/>
          </a:p>
        </p:txBody>
      </p:sp>
    </p:spTree>
    <p:extLst>
      <p:ext uri="{BB962C8B-B14F-4D97-AF65-F5344CB8AC3E}">
        <p14:creationId xmlns:p14="http://schemas.microsoft.com/office/powerpoint/2010/main" val="2012430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31</a:t>
            </a:fld>
            <a:endParaRPr lang="en-US"/>
          </a:p>
        </p:txBody>
      </p:sp>
    </p:spTree>
    <p:extLst>
      <p:ext uri="{BB962C8B-B14F-4D97-AF65-F5344CB8AC3E}">
        <p14:creationId xmlns:p14="http://schemas.microsoft.com/office/powerpoint/2010/main" val="3596661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32</a:t>
            </a:fld>
            <a:endParaRPr lang="en-US"/>
          </a:p>
        </p:txBody>
      </p:sp>
    </p:spTree>
    <p:extLst>
      <p:ext uri="{BB962C8B-B14F-4D97-AF65-F5344CB8AC3E}">
        <p14:creationId xmlns:p14="http://schemas.microsoft.com/office/powerpoint/2010/main" val="2136888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33</a:t>
            </a:fld>
            <a:endParaRPr lang="en-US"/>
          </a:p>
        </p:txBody>
      </p:sp>
    </p:spTree>
    <p:extLst>
      <p:ext uri="{BB962C8B-B14F-4D97-AF65-F5344CB8AC3E}">
        <p14:creationId xmlns:p14="http://schemas.microsoft.com/office/powerpoint/2010/main" val="4041939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34</a:t>
            </a:fld>
            <a:endParaRPr lang="en-US"/>
          </a:p>
        </p:txBody>
      </p:sp>
    </p:spTree>
    <p:extLst>
      <p:ext uri="{BB962C8B-B14F-4D97-AF65-F5344CB8AC3E}">
        <p14:creationId xmlns:p14="http://schemas.microsoft.com/office/powerpoint/2010/main" val="1781834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94">
              <a:defRPr/>
            </a:pPr>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35</a:t>
            </a:fld>
            <a:endParaRPr lang="en-US"/>
          </a:p>
        </p:txBody>
      </p:sp>
    </p:spTree>
    <p:extLst>
      <p:ext uri="{BB962C8B-B14F-4D97-AF65-F5344CB8AC3E}">
        <p14:creationId xmlns:p14="http://schemas.microsoft.com/office/powerpoint/2010/main" val="4270036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36</a:t>
            </a:fld>
            <a:endParaRPr lang="en-US"/>
          </a:p>
        </p:txBody>
      </p:sp>
    </p:spTree>
    <p:extLst>
      <p:ext uri="{BB962C8B-B14F-4D97-AF65-F5344CB8AC3E}">
        <p14:creationId xmlns:p14="http://schemas.microsoft.com/office/powerpoint/2010/main" val="1744330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37</a:t>
            </a:fld>
            <a:endParaRPr lang="en-US"/>
          </a:p>
        </p:txBody>
      </p:sp>
    </p:spTree>
    <p:extLst>
      <p:ext uri="{BB962C8B-B14F-4D97-AF65-F5344CB8AC3E}">
        <p14:creationId xmlns:p14="http://schemas.microsoft.com/office/powerpoint/2010/main" val="857401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38</a:t>
            </a:fld>
            <a:endParaRPr lang="en-US"/>
          </a:p>
        </p:txBody>
      </p:sp>
    </p:spTree>
    <p:extLst>
      <p:ext uri="{BB962C8B-B14F-4D97-AF65-F5344CB8AC3E}">
        <p14:creationId xmlns:p14="http://schemas.microsoft.com/office/powerpoint/2010/main" val="1209301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39</a:t>
            </a:fld>
            <a:endParaRPr lang="en-US"/>
          </a:p>
        </p:txBody>
      </p:sp>
    </p:spTree>
    <p:extLst>
      <p:ext uri="{BB962C8B-B14F-4D97-AF65-F5344CB8AC3E}">
        <p14:creationId xmlns:p14="http://schemas.microsoft.com/office/powerpoint/2010/main" val="225602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BC3B1-C8D6-43E0-8074-DA4131B51DB1}" type="slidenum">
              <a:rPr lang="en-US" smtClean="0"/>
              <a:t>4</a:t>
            </a:fld>
            <a:endParaRPr lang="en-US"/>
          </a:p>
        </p:txBody>
      </p:sp>
    </p:spTree>
    <p:extLst>
      <p:ext uri="{BB962C8B-B14F-4D97-AF65-F5344CB8AC3E}">
        <p14:creationId xmlns:p14="http://schemas.microsoft.com/office/powerpoint/2010/main" val="3454441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40</a:t>
            </a:fld>
            <a:endParaRPr lang="en-US"/>
          </a:p>
        </p:txBody>
      </p:sp>
    </p:spTree>
    <p:extLst>
      <p:ext uri="{BB962C8B-B14F-4D97-AF65-F5344CB8AC3E}">
        <p14:creationId xmlns:p14="http://schemas.microsoft.com/office/powerpoint/2010/main" val="4161806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41</a:t>
            </a:fld>
            <a:endParaRPr lang="en-US"/>
          </a:p>
        </p:txBody>
      </p:sp>
    </p:spTree>
    <p:extLst>
      <p:ext uri="{BB962C8B-B14F-4D97-AF65-F5344CB8AC3E}">
        <p14:creationId xmlns:p14="http://schemas.microsoft.com/office/powerpoint/2010/main" val="2346910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42</a:t>
            </a:fld>
            <a:endParaRPr lang="en-US"/>
          </a:p>
        </p:txBody>
      </p:sp>
    </p:spTree>
    <p:extLst>
      <p:ext uri="{BB962C8B-B14F-4D97-AF65-F5344CB8AC3E}">
        <p14:creationId xmlns:p14="http://schemas.microsoft.com/office/powerpoint/2010/main" val="1310191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43</a:t>
            </a:fld>
            <a:endParaRPr lang="en-US"/>
          </a:p>
        </p:txBody>
      </p:sp>
    </p:spTree>
    <p:extLst>
      <p:ext uri="{BB962C8B-B14F-4D97-AF65-F5344CB8AC3E}">
        <p14:creationId xmlns:p14="http://schemas.microsoft.com/office/powerpoint/2010/main" val="470909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44</a:t>
            </a:fld>
            <a:endParaRPr lang="en-US"/>
          </a:p>
        </p:txBody>
      </p:sp>
    </p:spTree>
    <p:extLst>
      <p:ext uri="{BB962C8B-B14F-4D97-AF65-F5344CB8AC3E}">
        <p14:creationId xmlns:p14="http://schemas.microsoft.com/office/powerpoint/2010/main" val="2760992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45</a:t>
            </a:fld>
            <a:endParaRPr lang="en-US"/>
          </a:p>
        </p:txBody>
      </p:sp>
    </p:spTree>
    <p:extLst>
      <p:ext uri="{BB962C8B-B14F-4D97-AF65-F5344CB8AC3E}">
        <p14:creationId xmlns:p14="http://schemas.microsoft.com/office/powerpoint/2010/main" val="329563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5</a:t>
            </a:fld>
            <a:endParaRPr lang="en-US"/>
          </a:p>
        </p:txBody>
      </p:sp>
    </p:spTree>
    <p:extLst>
      <p:ext uri="{BB962C8B-B14F-4D97-AF65-F5344CB8AC3E}">
        <p14:creationId xmlns:p14="http://schemas.microsoft.com/office/powerpoint/2010/main" val="8162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6</a:t>
            </a:fld>
            <a:endParaRPr lang="en-US"/>
          </a:p>
        </p:txBody>
      </p:sp>
    </p:spTree>
    <p:extLst>
      <p:ext uri="{BB962C8B-B14F-4D97-AF65-F5344CB8AC3E}">
        <p14:creationId xmlns:p14="http://schemas.microsoft.com/office/powerpoint/2010/main" val="227962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7</a:t>
            </a:fld>
            <a:endParaRPr lang="en-US"/>
          </a:p>
        </p:txBody>
      </p:sp>
    </p:spTree>
    <p:extLst>
      <p:ext uri="{BB962C8B-B14F-4D97-AF65-F5344CB8AC3E}">
        <p14:creationId xmlns:p14="http://schemas.microsoft.com/office/powerpoint/2010/main" val="38350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BC3B1-C8D6-43E0-8074-DA4131B51DB1}" type="slidenum">
              <a:rPr lang="en-US" smtClean="0"/>
              <a:t>8</a:t>
            </a:fld>
            <a:endParaRPr lang="en-US"/>
          </a:p>
        </p:txBody>
      </p:sp>
    </p:spTree>
    <p:extLst>
      <p:ext uri="{BB962C8B-B14F-4D97-AF65-F5344CB8AC3E}">
        <p14:creationId xmlns:p14="http://schemas.microsoft.com/office/powerpoint/2010/main" val="208356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6DCA3-9A76-44D4-AB94-06C071B6092F}" type="slidenum">
              <a:rPr lang="en-US" smtClean="0"/>
              <a:t>9</a:t>
            </a:fld>
            <a:endParaRPr lang="en-US"/>
          </a:p>
        </p:txBody>
      </p:sp>
    </p:spTree>
    <p:extLst>
      <p:ext uri="{BB962C8B-B14F-4D97-AF65-F5344CB8AC3E}">
        <p14:creationId xmlns:p14="http://schemas.microsoft.com/office/powerpoint/2010/main" val="70671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24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1949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noAutofit/>
          </a:bodyPr>
          <a:lstStyle>
            <a:lvl1pPr marL="685800" indent="-228600">
              <a:lnSpc>
                <a:spcPct val="100000"/>
              </a:lnSpc>
              <a:spcBef>
                <a:spcPts val="0"/>
              </a:spcBef>
              <a:buClr>
                <a:schemeClr val="accent2"/>
              </a:buClr>
              <a:defRPr sz="3200">
                <a:solidFill>
                  <a:schemeClr val="bg1"/>
                </a:solidFill>
              </a:defRPr>
            </a:lvl1pPr>
            <a:lvl2pPr marL="1143000" indent="-228600">
              <a:lnSpc>
                <a:spcPct val="100000"/>
              </a:lnSpc>
              <a:buClr>
                <a:schemeClr val="accent2"/>
              </a:buClr>
              <a:defRPr sz="2800">
                <a:solidFill>
                  <a:schemeClr val="bg1"/>
                </a:solidFill>
              </a:defRPr>
            </a:lvl2pPr>
            <a:lvl3pPr marL="1600200" indent="-228600">
              <a:lnSpc>
                <a:spcPct val="100000"/>
              </a:lnSpc>
              <a:buClr>
                <a:schemeClr val="accent2"/>
              </a:buClr>
              <a:defRPr sz="2000">
                <a:solidFill>
                  <a:schemeClr val="bg1"/>
                </a:solidFill>
              </a:defRPr>
            </a:lvl3pPr>
            <a:lvl4pPr marL="2057400" indent="-228600">
              <a:lnSpc>
                <a:spcPct val="100000"/>
              </a:lnSpc>
              <a:buClr>
                <a:schemeClr val="accent2"/>
              </a:buClr>
              <a:defRPr sz="2000">
                <a:solidFill>
                  <a:schemeClr val="bg1"/>
                </a:solidFill>
              </a:defRPr>
            </a:lvl4pPr>
            <a:lvl5pPr marL="2514600" indent="-228600">
              <a:lnSpc>
                <a:spcPct val="100000"/>
              </a:lnSpc>
              <a:buClr>
                <a:schemeClr val="accent2"/>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6830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066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1267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r>
              <a:rPr lang="en-US" dirty="0" err="1"/>
              <a:t>vrs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4158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r>
              <a:rPr lang="en-US" dirty="0" err="1"/>
              <a:t>vrs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59900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45799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r>
              <a:rPr lang="en-US" dirty="0" err="1"/>
              <a:t>vrs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74835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r>
              <a:rPr lang="en-US" dirty="0" err="1"/>
              <a:t>vrs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45173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0758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268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1"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6685" y="1767293"/>
            <a:ext cx="6118629" cy="793155"/>
          </a:xfrm>
          <a:prstGeom prst="rect">
            <a:avLst/>
          </a:prstGeom>
        </p:spPr>
      </p:pic>
    </p:spTree>
    <p:extLst>
      <p:ext uri="{BB962C8B-B14F-4D97-AF65-F5344CB8AC3E}">
        <p14:creationId xmlns:p14="http://schemas.microsoft.com/office/powerpoint/2010/main" val="2716731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9054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77975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6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23214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107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27441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66928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r>
              <a:rPr lang="en-US" dirty="0" err="1"/>
              <a:t>vrs</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387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789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tx2"/>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r>
              <a:rPr lang="en-US" dirty="0" err="1"/>
              <a:t>vrs</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1331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dirty="0"/>
              <a:t>mn.gov/deed/</a:t>
            </a:r>
            <a:r>
              <a:rPr lang="en-US" dirty="0" err="1"/>
              <a:t>vrs</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pic>
        <p:nvPicPr>
          <p:cNvPr id="4" name="Picture 3"/>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 y="6238875"/>
            <a:ext cx="4776107" cy="619125"/>
          </a:xfrm>
          <a:prstGeom prst="rect">
            <a:avLst/>
          </a:prstGeom>
        </p:spPr>
      </p:pic>
    </p:spTree>
    <p:extLst>
      <p:ext uri="{BB962C8B-B14F-4D97-AF65-F5344CB8AC3E}">
        <p14:creationId xmlns:p14="http://schemas.microsoft.com/office/powerpoint/2010/main" val="2362373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tx2"/>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r>
              <a:rPr lang="en-US" dirty="0" err="1"/>
              <a:t>vrs</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40544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r>
              <a:rPr lang="en-US" dirty="0" err="1"/>
              <a:t>vrs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02334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r>
              <a:rPr lang="en-US" dirty="0" err="1"/>
              <a:t>vrs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48180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r>
              <a:rPr lang="en-US" dirty="0" err="1"/>
              <a:t>vrs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8171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r>
              <a:rPr lang="en-US" dirty="0" err="1"/>
              <a:t>vrs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168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a:t>mn.gov/deed/</a:t>
            </a:r>
            <a:r>
              <a:rPr lang="en-US" dirty="0" err="1"/>
              <a:t>vrs</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10491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r>
              <a:rPr lang="en-US" dirty="0" err="1"/>
              <a:t>vrs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30813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tx2"/>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r>
              <a:rPr lang="en-US" dirty="0" err="1"/>
              <a:t>vrs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27806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tx2"/>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r>
              <a:rPr lang="en-US" dirty="0" err="1"/>
              <a:t>vrs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90581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r>
              <a:rPr lang="en-US" dirty="0" err="1"/>
              <a:t>vrs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4577" y="409575"/>
            <a:ext cx="4928340" cy="638859"/>
          </a:xfrm>
          <a:prstGeom prst="rect">
            <a:avLst/>
          </a:prstGeom>
        </p:spPr>
      </p:pic>
    </p:spTree>
    <p:extLst>
      <p:ext uri="{BB962C8B-B14F-4D97-AF65-F5344CB8AC3E}">
        <p14:creationId xmlns:p14="http://schemas.microsoft.com/office/powerpoint/2010/main" val="350085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72250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a:solidFill>
                  <a:schemeClr val="tx2"/>
                </a:solidFill>
              </a:rPr>
              <a:t>mn.gov/deed/</a:t>
            </a:r>
            <a:r>
              <a:rPr lang="en-US" dirty="0" err="1">
                <a:solidFill>
                  <a:schemeClr val="tx2"/>
                </a:solidFill>
              </a:rPr>
              <a:t>vrs</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4577" y="588185"/>
            <a:ext cx="3550492" cy="4602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4577" y="409575"/>
            <a:ext cx="4928340" cy="638859"/>
          </a:xfrm>
          <a:prstGeom prst="rect">
            <a:avLst/>
          </a:prstGeom>
        </p:spPr>
      </p:pic>
    </p:spTree>
    <p:extLst>
      <p:ext uri="{BB962C8B-B14F-4D97-AF65-F5344CB8AC3E}">
        <p14:creationId xmlns:p14="http://schemas.microsoft.com/office/powerpoint/2010/main" val="29445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4577" y="614458"/>
            <a:ext cx="3550492" cy="460249"/>
          </a:xfrm>
          <a:prstGeom prst="rect">
            <a:avLst/>
          </a:prstGeom>
        </p:spPr>
      </p:pic>
    </p:spTree>
    <p:extLst>
      <p:ext uri="{BB962C8B-B14F-4D97-AF65-F5344CB8AC3E}">
        <p14:creationId xmlns:p14="http://schemas.microsoft.com/office/powerpoint/2010/main" val="79320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1914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206897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normAutofit/>
          </a:bodyPr>
          <a:lstStyle>
            <a:lvl1pPr marL="342900" indent="-342900">
              <a:lnSpc>
                <a:spcPct val="100000"/>
              </a:lnSpc>
              <a:spcAft>
                <a:spcPts val="1000"/>
              </a:spcAft>
              <a:buClr>
                <a:schemeClr val="accent1"/>
              </a:buClr>
              <a:buFont typeface="Arial" panose="020B0604020202020204" pitchFamily="34" charset="0"/>
              <a:buChar char="•"/>
              <a:defRPr sz="3200"/>
            </a:lvl1pPr>
            <a:lvl2pPr marL="800100" indent="-342900">
              <a:lnSpc>
                <a:spcPct val="100000"/>
              </a:lnSpc>
              <a:spcAft>
                <a:spcPts val="1000"/>
              </a:spcAft>
              <a:buClr>
                <a:schemeClr val="accent1"/>
              </a:buClr>
              <a:buFont typeface="Arial" panose="020B0604020202020204" pitchFamily="34" charset="0"/>
              <a:buChar char="•"/>
              <a:defRPr sz="2800"/>
            </a:lvl2pPr>
            <a:lvl3pPr marL="1200150" indent="-285750">
              <a:lnSpc>
                <a:spcPct val="100000"/>
              </a:lnSpc>
              <a:spcAft>
                <a:spcPts val="1000"/>
              </a:spcAft>
              <a:buClr>
                <a:schemeClr val="accent1"/>
              </a:buClr>
              <a:buFont typeface="Arial" panose="020B0604020202020204" pitchFamily="34" charset="0"/>
              <a:buChar char="•"/>
              <a:defRPr sz="2000"/>
            </a:lvl3pPr>
            <a:lvl4pPr marL="1657350" indent="-285750">
              <a:lnSpc>
                <a:spcPct val="100000"/>
              </a:lnSpc>
              <a:spcAft>
                <a:spcPts val="1000"/>
              </a:spcAft>
              <a:buClr>
                <a:schemeClr val="accent1"/>
              </a:buClr>
              <a:buFont typeface="Arial" panose="020B0604020202020204" pitchFamily="34" charset="0"/>
              <a:buChar char="•"/>
              <a:defRPr sz="2000"/>
            </a:lvl4pPr>
            <a:lvl5pPr marL="2114550" indent="-285750">
              <a:lnSpc>
                <a:spcPct val="100000"/>
              </a:lnSpc>
              <a:spcAft>
                <a:spcPts val="1000"/>
              </a:spcAft>
              <a:buClr>
                <a:schemeClr val="accent1"/>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5570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7176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r>
              <a:rPr lang="en-US" dirty="0" err="1"/>
              <a:t>vrs</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2144213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chrisdevoss.wordpress.com/2012/08/15/dinner-with-the-sad-famil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commons.wikimedia.org/wiki/File:Arbcom_ru_ready.sv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n.gov/deed/assets/pre-ets-services_tcm1045-379874.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hyperlink" Target="http://www.publicdomainpictures.net/view-image.php?image=211621&amp;picture=possibilitie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hyperlink" Target="https://creativecommons.org/licenses/by-nc/3.0/" TargetMode="External"/><Relationship Id="rId4" Type="http://schemas.openxmlformats.org/officeDocument/2006/relationships/hyperlink" Target="http://www.pngall.com/special-offer-pn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https://sobercourage.com/2018/03/09/i-am-sober-now-wha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https://en.wikipedia.org/wiki/File:No_sign.sv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Kim.Babine@state.mn.us"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hyperlink" Target="mailto:Alyssa.Klein@state.mn.us" TargetMode="External"/><Relationship Id="rId5" Type="http://schemas.openxmlformats.org/officeDocument/2006/relationships/hyperlink" Target="mailto:Sara.Sundeen@state.mn.us" TargetMode="External"/><Relationship Id="rId4" Type="http://schemas.openxmlformats.org/officeDocument/2006/relationships/hyperlink" Target="mailto:Anne.Paulson@state.mn.u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mn.gov/deed/job-seekers/disabilities/partners/listin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Pre-ETS Training for VRS Providers:  Part 2</a:t>
            </a:r>
            <a:br>
              <a:rPr lang="en-US" dirty="0"/>
            </a:br>
            <a:r>
              <a:rPr lang="en-US" dirty="0"/>
              <a:t>Definitions and Contract Titles of Pre-ETS Services</a:t>
            </a:r>
          </a:p>
        </p:txBody>
      </p:sp>
      <p:sp>
        <p:nvSpPr>
          <p:cNvPr id="9" name="Text Placeholder 8"/>
          <p:cNvSpPr>
            <a:spLocks noGrp="1"/>
          </p:cNvSpPr>
          <p:nvPr>
            <p:ph type="body" sz="quarter" idx="14"/>
          </p:nvPr>
        </p:nvSpPr>
        <p:spPr/>
        <p:txBody>
          <a:bodyPr/>
          <a:lstStyle/>
          <a:p>
            <a:r>
              <a:rPr lang="en-US" dirty="0">
                <a:solidFill>
                  <a:srgbClr val="002060"/>
                </a:solidFill>
              </a:rPr>
              <a:t>Recorded November 2020</a:t>
            </a:r>
          </a:p>
        </p:txBody>
      </p:sp>
      <p:sp>
        <p:nvSpPr>
          <p:cNvPr id="2" name="Slide Number Placeholder 1"/>
          <p:cNvSpPr>
            <a:spLocks noGrp="1"/>
          </p:cNvSpPr>
          <p:nvPr>
            <p:ph type="sldNum" sz="quarter" idx="16"/>
          </p:nvPr>
        </p:nvSpPr>
        <p:spPr/>
        <p:txBody>
          <a:bodyPr/>
          <a:lstStyle/>
          <a:p>
            <a:fld id="{48F63A3B-78C7-47BE-AE5E-E10140E04643}" type="slidenum">
              <a:rPr lang="en-US" sz="2000" smtClean="0"/>
              <a:pPr/>
              <a:t>1</a:t>
            </a:fld>
            <a:endParaRPr lang="en-US" sz="2000" dirty="0"/>
          </a:p>
        </p:txBody>
      </p:sp>
    </p:spTree>
    <p:extLst>
      <p:ext uri="{BB962C8B-B14F-4D97-AF65-F5344CB8AC3E}">
        <p14:creationId xmlns:p14="http://schemas.microsoft.com/office/powerpoint/2010/main" val="3535599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3D9F-C859-4572-A3A8-207B0EB1D408}"/>
              </a:ext>
            </a:extLst>
          </p:cNvPr>
          <p:cNvSpPr>
            <a:spLocks noGrp="1"/>
          </p:cNvSpPr>
          <p:nvPr>
            <p:ph type="ctrTitle"/>
          </p:nvPr>
        </p:nvSpPr>
        <p:spPr/>
        <p:txBody>
          <a:bodyPr/>
          <a:lstStyle/>
          <a:p>
            <a:r>
              <a:rPr lang="en-US" dirty="0"/>
              <a:t>Pre-ETS Postsecondary Education Counseling</a:t>
            </a:r>
          </a:p>
        </p:txBody>
      </p:sp>
      <p:sp>
        <p:nvSpPr>
          <p:cNvPr id="4" name="Slide Number Placeholder 3">
            <a:extLst>
              <a:ext uri="{FF2B5EF4-FFF2-40B4-BE49-F238E27FC236}">
                <a16:creationId xmlns:a16="http://schemas.microsoft.com/office/drawing/2014/main" id="{AC9BFB1A-63E7-4AA9-A395-B76C3DB13A82}"/>
              </a:ext>
            </a:extLst>
          </p:cNvPr>
          <p:cNvSpPr>
            <a:spLocks noGrp="1"/>
          </p:cNvSpPr>
          <p:nvPr>
            <p:ph type="sldNum" sz="quarter" idx="16"/>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395997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074A97-1952-4A35-AE34-0E05489EFE46}"/>
              </a:ext>
            </a:extLst>
          </p:cNvPr>
          <p:cNvSpPr>
            <a:spLocks noGrp="1"/>
          </p:cNvSpPr>
          <p:nvPr>
            <p:ph type="sldNum" sz="quarter" idx="12"/>
          </p:nvPr>
        </p:nvSpPr>
        <p:spPr/>
        <p:txBody>
          <a:bodyPr/>
          <a:lstStyle/>
          <a:p>
            <a:fld id="{48F63A3B-78C7-47BE-AE5E-E10140E04643}" type="slidenum">
              <a:rPr lang="en-US" smtClean="0"/>
              <a:pPr/>
              <a:t>11</a:t>
            </a:fld>
            <a:endParaRPr lang="en-US" dirty="0"/>
          </a:p>
        </p:txBody>
      </p:sp>
      <p:sp>
        <p:nvSpPr>
          <p:cNvPr id="6" name="Content Placeholder 5">
            <a:extLst>
              <a:ext uri="{FF2B5EF4-FFF2-40B4-BE49-F238E27FC236}">
                <a16:creationId xmlns:a16="http://schemas.microsoft.com/office/drawing/2014/main" id="{CAC67BB6-82EF-43D2-93D2-04B8D3BD7FD3}"/>
              </a:ext>
            </a:extLst>
          </p:cNvPr>
          <p:cNvSpPr>
            <a:spLocks noGrp="1"/>
          </p:cNvSpPr>
          <p:nvPr>
            <p:ph idx="1"/>
          </p:nvPr>
        </p:nvSpPr>
        <p:spPr>
          <a:xfrm>
            <a:off x="6400800" y="2187574"/>
            <a:ext cx="4419600" cy="4351338"/>
          </a:xfrm>
        </p:spPr>
        <p:txBody>
          <a:bodyPr>
            <a:normAutofit/>
          </a:bodyPr>
          <a:lstStyle/>
          <a:p>
            <a:r>
              <a:rPr lang="en-US" sz="4000" b="1" dirty="0">
                <a:solidFill>
                  <a:srgbClr val="002060"/>
                </a:solidFill>
              </a:rPr>
              <a:t>One Service Title: </a:t>
            </a:r>
            <a:r>
              <a:rPr lang="en-US" sz="4000" dirty="0">
                <a:solidFill>
                  <a:srgbClr val="002060"/>
                </a:solidFill>
              </a:rPr>
              <a:t>Postsecondary Education Counseling Services</a:t>
            </a:r>
          </a:p>
        </p:txBody>
      </p:sp>
      <p:pic>
        <p:nvPicPr>
          <p:cNvPr id="7" name="Picture 6" descr="Pre-ETS Post Secondary Education Counseling Services">
            <a:extLst>
              <a:ext uri="{FF2B5EF4-FFF2-40B4-BE49-F238E27FC236}">
                <a16:creationId xmlns:a16="http://schemas.microsoft.com/office/drawing/2014/main" id="{A1DC1453-31F3-41FB-98BE-DFDB632E0B3E}"/>
              </a:ext>
            </a:extLst>
          </p:cNvPr>
          <p:cNvPicPr>
            <a:picLocks noChangeAspect="1"/>
          </p:cNvPicPr>
          <p:nvPr/>
        </p:nvPicPr>
        <p:blipFill rotWithShape="1">
          <a:blip r:embed="rId3"/>
          <a:srcRect l="12500" t="23333" r="51250" b="18889"/>
          <a:stretch/>
        </p:blipFill>
        <p:spPr>
          <a:xfrm>
            <a:off x="1066799" y="1784130"/>
            <a:ext cx="4724401" cy="4235670"/>
          </a:xfrm>
          <a:prstGeom prst="rect">
            <a:avLst/>
          </a:prstGeom>
        </p:spPr>
      </p:pic>
      <p:sp>
        <p:nvSpPr>
          <p:cNvPr id="5" name="Title 4">
            <a:extLst>
              <a:ext uri="{FF2B5EF4-FFF2-40B4-BE49-F238E27FC236}">
                <a16:creationId xmlns:a16="http://schemas.microsoft.com/office/drawing/2014/main" id="{C5AF6E13-2E34-4B9D-98FF-07A3E6059ABC}"/>
              </a:ext>
            </a:extLst>
          </p:cNvPr>
          <p:cNvSpPr>
            <a:spLocks noGrp="1"/>
          </p:cNvSpPr>
          <p:nvPr>
            <p:ph type="title"/>
          </p:nvPr>
        </p:nvSpPr>
        <p:spPr/>
        <p:txBody>
          <a:bodyPr/>
          <a:lstStyle/>
          <a:p>
            <a:pPr algn="ctr"/>
            <a:r>
              <a:rPr lang="en-US" dirty="0"/>
              <a:t>Type: Pre-ETS Postsecondary Education Counseling</a:t>
            </a:r>
          </a:p>
        </p:txBody>
      </p:sp>
    </p:spTree>
    <p:extLst>
      <p:ext uri="{BB962C8B-B14F-4D97-AF65-F5344CB8AC3E}">
        <p14:creationId xmlns:p14="http://schemas.microsoft.com/office/powerpoint/2010/main" val="187139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67FEC1-4A86-4701-AE99-4801BE50DDBB}"/>
              </a:ext>
              <a:ext uri="{C183D7F6-B498-43B3-948B-1728B52AA6E4}">
                <adec:decorative xmlns:adec="http://schemas.microsoft.com/office/drawing/2017/decorative" val="0"/>
              </a:ext>
            </a:extLst>
          </p:cNvPr>
          <p:cNvSpPr>
            <a:spLocks noGrp="1"/>
          </p:cNvSpPr>
          <p:nvPr>
            <p:ph type="sldNum" sz="quarter" idx="12"/>
          </p:nvPr>
        </p:nvSpPr>
        <p:spPr/>
        <p:txBody>
          <a:bodyPr/>
          <a:lstStyle/>
          <a:p>
            <a:fld id="{B784423B-937F-4058-9AB1-39C5A4E5D375}" type="slidenum">
              <a:rPr lang="en-US" smtClean="0"/>
              <a:t>12</a:t>
            </a:fld>
            <a:endParaRPr lang="en-US"/>
          </a:p>
        </p:txBody>
      </p:sp>
      <p:sp>
        <p:nvSpPr>
          <p:cNvPr id="3" name="Content Placeholder 2">
            <a:extLst>
              <a:ext uri="{FF2B5EF4-FFF2-40B4-BE49-F238E27FC236}">
                <a16:creationId xmlns:a16="http://schemas.microsoft.com/office/drawing/2014/main" id="{DA4A2E8C-D640-4941-A0E5-EE88C616BBFF}"/>
              </a:ext>
            </a:extLst>
          </p:cNvPr>
          <p:cNvSpPr>
            <a:spLocks noGrp="1"/>
          </p:cNvSpPr>
          <p:nvPr>
            <p:ph idx="1"/>
          </p:nvPr>
        </p:nvSpPr>
        <p:spPr>
          <a:xfrm>
            <a:off x="457200" y="1744889"/>
            <a:ext cx="11553496" cy="4808311"/>
          </a:xfrm>
        </p:spPr>
        <p:txBody>
          <a:bodyPr>
            <a:normAutofit/>
          </a:bodyPr>
          <a:lstStyle/>
          <a:p>
            <a:r>
              <a:rPr lang="en-US" sz="2400" b="1" dirty="0">
                <a:solidFill>
                  <a:srgbClr val="002060"/>
                </a:solidFill>
              </a:rPr>
              <a:t>Understand</a:t>
            </a:r>
            <a:r>
              <a:rPr lang="en-US" sz="2400" dirty="0">
                <a:solidFill>
                  <a:srgbClr val="002060"/>
                </a:solidFill>
              </a:rPr>
              <a:t> how to successfully </a:t>
            </a:r>
            <a:r>
              <a:rPr lang="en-US" sz="2400" b="1" dirty="0">
                <a:solidFill>
                  <a:srgbClr val="002060"/>
                </a:solidFill>
              </a:rPr>
              <a:t>transition</a:t>
            </a:r>
            <a:r>
              <a:rPr lang="en-US" sz="2400" dirty="0">
                <a:solidFill>
                  <a:srgbClr val="002060"/>
                </a:solidFill>
              </a:rPr>
              <a:t> to a postsecondary education or training program</a:t>
            </a:r>
          </a:p>
          <a:p>
            <a:r>
              <a:rPr lang="en-US" sz="2400" b="1" dirty="0">
                <a:solidFill>
                  <a:srgbClr val="002060"/>
                </a:solidFill>
              </a:rPr>
              <a:t>Identify</a:t>
            </a:r>
            <a:r>
              <a:rPr lang="en-US" sz="2400" dirty="0">
                <a:solidFill>
                  <a:srgbClr val="002060"/>
                </a:solidFill>
              </a:rPr>
              <a:t> postsecondary education and training </a:t>
            </a:r>
            <a:r>
              <a:rPr lang="en-US" sz="2400" b="1" dirty="0">
                <a:solidFill>
                  <a:srgbClr val="002060"/>
                </a:solidFill>
              </a:rPr>
              <a:t>options</a:t>
            </a:r>
          </a:p>
          <a:p>
            <a:r>
              <a:rPr lang="en-US" sz="2400" dirty="0">
                <a:solidFill>
                  <a:srgbClr val="002060"/>
                </a:solidFill>
              </a:rPr>
              <a:t>Understand how their career goals </a:t>
            </a:r>
            <a:r>
              <a:rPr lang="en-US" sz="2400" b="1" dirty="0">
                <a:solidFill>
                  <a:srgbClr val="002060"/>
                </a:solidFill>
              </a:rPr>
              <a:t>line up </a:t>
            </a:r>
            <a:r>
              <a:rPr lang="en-US" sz="2400" dirty="0">
                <a:solidFill>
                  <a:srgbClr val="002060"/>
                </a:solidFill>
              </a:rPr>
              <a:t>with education and training options</a:t>
            </a:r>
          </a:p>
          <a:p>
            <a:r>
              <a:rPr lang="en-US" sz="2400" dirty="0">
                <a:solidFill>
                  <a:srgbClr val="002060"/>
                </a:solidFill>
              </a:rPr>
              <a:t>Complete </a:t>
            </a:r>
            <a:r>
              <a:rPr lang="en-US" sz="2400" b="1" dirty="0">
                <a:solidFill>
                  <a:srgbClr val="002060"/>
                </a:solidFill>
              </a:rPr>
              <a:t>steps for enrolling</a:t>
            </a:r>
            <a:r>
              <a:rPr lang="en-US" sz="2400" dirty="0">
                <a:solidFill>
                  <a:srgbClr val="002060"/>
                </a:solidFill>
              </a:rPr>
              <a:t> in a postsecondary education or training program</a:t>
            </a:r>
          </a:p>
          <a:p>
            <a:r>
              <a:rPr lang="en-US" sz="2400" dirty="0">
                <a:solidFill>
                  <a:srgbClr val="002060"/>
                </a:solidFill>
              </a:rPr>
              <a:t>Learn about and apply for postsecondary </a:t>
            </a:r>
            <a:r>
              <a:rPr lang="en-US" sz="2400" b="1" dirty="0">
                <a:solidFill>
                  <a:srgbClr val="002060"/>
                </a:solidFill>
              </a:rPr>
              <a:t>financial aid </a:t>
            </a:r>
            <a:r>
              <a:rPr lang="en-US" sz="2400" dirty="0">
                <a:solidFill>
                  <a:srgbClr val="002060"/>
                </a:solidFill>
              </a:rPr>
              <a:t>options</a:t>
            </a:r>
          </a:p>
          <a:p>
            <a:r>
              <a:rPr lang="en-US" sz="2400" dirty="0">
                <a:solidFill>
                  <a:srgbClr val="002060"/>
                </a:solidFill>
              </a:rPr>
              <a:t>Learn about various </a:t>
            </a:r>
            <a:r>
              <a:rPr lang="en-US" sz="2400" b="1" dirty="0">
                <a:solidFill>
                  <a:srgbClr val="002060"/>
                </a:solidFill>
              </a:rPr>
              <a:t>supports and assistive technology </a:t>
            </a:r>
            <a:r>
              <a:rPr lang="en-US" sz="2400" dirty="0">
                <a:solidFill>
                  <a:srgbClr val="002060"/>
                </a:solidFill>
              </a:rPr>
              <a:t>used by students with disabilities at college, such as where and how to get alternative formats of textbooks.</a:t>
            </a:r>
          </a:p>
        </p:txBody>
      </p:sp>
      <p:sp>
        <p:nvSpPr>
          <p:cNvPr id="2" name="Title 1">
            <a:extLst>
              <a:ext uri="{FF2B5EF4-FFF2-40B4-BE49-F238E27FC236}">
                <a16:creationId xmlns:a16="http://schemas.microsoft.com/office/drawing/2014/main" id="{B2AB3040-A3D1-4579-B670-6A6BA822AFB0}"/>
              </a:ext>
            </a:extLst>
          </p:cNvPr>
          <p:cNvSpPr>
            <a:spLocks noGrp="1"/>
          </p:cNvSpPr>
          <p:nvPr>
            <p:ph type="title"/>
          </p:nvPr>
        </p:nvSpPr>
        <p:spPr/>
        <p:txBody>
          <a:bodyPr>
            <a:normAutofit fontScale="90000"/>
          </a:bodyPr>
          <a:lstStyle/>
          <a:p>
            <a:pPr algn="ctr"/>
            <a:r>
              <a:rPr lang="en-US" dirty="0"/>
              <a:t>Assist students with </a:t>
            </a:r>
            <a:r>
              <a:rPr lang="en-US" u="sng" dirty="0"/>
              <a:t>enrolling</a:t>
            </a:r>
            <a:r>
              <a:rPr lang="en-US" dirty="0"/>
              <a:t> in </a:t>
            </a:r>
            <a:br>
              <a:rPr lang="en-US" dirty="0"/>
            </a:br>
            <a:r>
              <a:rPr lang="en-US" dirty="0"/>
              <a:t>postsecondary education by helping them to:</a:t>
            </a:r>
          </a:p>
        </p:txBody>
      </p:sp>
    </p:spTree>
    <p:extLst>
      <p:ext uri="{BB962C8B-B14F-4D97-AF65-F5344CB8AC3E}">
        <p14:creationId xmlns:p14="http://schemas.microsoft.com/office/powerpoint/2010/main" val="175483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AC275D-7A08-4F2B-8EB0-0FC5F146FB73}"/>
              </a:ext>
              <a:ext uri="{C183D7F6-B498-43B3-948B-1728B52AA6E4}">
                <adec:decorative xmlns:adec="http://schemas.microsoft.com/office/drawing/2017/decorative" val="0"/>
              </a:ext>
            </a:extLst>
          </p:cNvPr>
          <p:cNvSpPr>
            <a:spLocks noGrp="1"/>
          </p:cNvSpPr>
          <p:nvPr>
            <p:ph type="sldNum" sz="quarter" idx="12"/>
          </p:nvPr>
        </p:nvSpPr>
        <p:spPr/>
        <p:txBody>
          <a:bodyPr/>
          <a:lstStyle/>
          <a:p>
            <a:fld id="{B784423B-937F-4058-9AB1-39C5A4E5D375}" type="slidenum">
              <a:rPr lang="en-US" smtClean="0"/>
              <a:t>13</a:t>
            </a:fld>
            <a:endParaRPr lang="en-US"/>
          </a:p>
        </p:txBody>
      </p:sp>
      <p:sp>
        <p:nvSpPr>
          <p:cNvPr id="3" name="Content Placeholder 2">
            <a:extLst>
              <a:ext uri="{FF2B5EF4-FFF2-40B4-BE49-F238E27FC236}">
                <a16:creationId xmlns:a16="http://schemas.microsoft.com/office/drawing/2014/main" id="{6C4DA67A-9954-4F97-B6F1-FACDC115C23C}"/>
              </a:ext>
            </a:extLst>
          </p:cNvPr>
          <p:cNvSpPr>
            <a:spLocks noGrp="1"/>
          </p:cNvSpPr>
          <p:nvPr>
            <p:ph idx="1"/>
          </p:nvPr>
        </p:nvSpPr>
        <p:spPr>
          <a:xfrm>
            <a:off x="685800" y="1752600"/>
            <a:ext cx="10668000" cy="4774324"/>
          </a:xfrm>
        </p:spPr>
        <p:txBody>
          <a:bodyPr>
            <a:normAutofit/>
          </a:bodyPr>
          <a:lstStyle/>
          <a:p>
            <a:r>
              <a:rPr lang="en-US" dirty="0">
                <a:solidFill>
                  <a:srgbClr val="002060"/>
                </a:solidFill>
              </a:rPr>
              <a:t>Learn about information on </a:t>
            </a:r>
            <a:r>
              <a:rPr lang="en-US" b="1" dirty="0">
                <a:solidFill>
                  <a:srgbClr val="002060"/>
                </a:solidFill>
              </a:rPr>
              <a:t>course offerings</a:t>
            </a:r>
            <a:r>
              <a:rPr lang="en-US" dirty="0">
                <a:solidFill>
                  <a:srgbClr val="002060"/>
                </a:solidFill>
              </a:rPr>
              <a:t>, </a:t>
            </a:r>
            <a:r>
              <a:rPr lang="en-US" b="1" dirty="0">
                <a:solidFill>
                  <a:srgbClr val="002060"/>
                </a:solidFill>
              </a:rPr>
              <a:t>career options</a:t>
            </a:r>
            <a:r>
              <a:rPr lang="en-US" dirty="0">
                <a:solidFill>
                  <a:srgbClr val="002060"/>
                </a:solidFill>
              </a:rPr>
              <a:t>, the types of academic and occupational </a:t>
            </a:r>
            <a:r>
              <a:rPr lang="en-US" b="1" dirty="0">
                <a:solidFill>
                  <a:srgbClr val="002060"/>
                </a:solidFill>
              </a:rPr>
              <a:t>training needed</a:t>
            </a:r>
            <a:r>
              <a:rPr lang="en-US" dirty="0">
                <a:solidFill>
                  <a:srgbClr val="002060"/>
                </a:solidFill>
              </a:rPr>
              <a:t> to succeed in the workplace, and how post-secondary opportunities associated with career fields or pathways would pertain to a student who is currently enrolled to </a:t>
            </a:r>
            <a:r>
              <a:rPr lang="en-US" b="1" dirty="0">
                <a:solidFill>
                  <a:srgbClr val="002060"/>
                </a:solidFill>
              </a:rPr>
              <a:t>ensure they are on the right pathway</a:t>
            </a:r>
          </a:p>
          <a:p>
            <a:pPr lvl="0">
              <a:buFont typeface="Arial" panose="020B0604020202020204" pitchFamily="34" charset="0"/>
              <a:buChar char="•"/>
            </a:pPr>
            <a:r>
              <a:rPr lang="en-US" dirty="0">
                <a:solidFill>
                  <a:srgbClr val="002060"/>
                </a:solidFill>
              </a:rPr>
              <a:t>Make </a:t>
            </a:r>
            <a:r>
              <a:rPr lang="en-US" b="1" dirty="0">
                <a:solidFill>
                  <a:srgbClr val="002060"/>
                </a:solidFill>
              </a:rPr>
              <a:t>decisions about changing</a:t>
            </a:r>
            <a:r>
              <a:rPr lang="en-US" dirty="0">
                <a:solidFill>
                  <a:srgbClr val="002060"/>
                </a:solidFill>
              </a:rPr>
              <a:t> majors and/or education or training programs.</a:t>
            </a:r>
          </a:p>
          <a:p>
            <a:pPr marL="0"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B7C64444-A548-4A43-874A-92B1F8A898A7}"/>
              </a:ext>
            </a:extLst>
          </p:cNvPr>
          <p:cNvSpPr>
            <a:spLocks noGrp="1"/>
          </p:cNvSpPr>
          <p:nvPr>
            <p:ph type="title"/>
          </p:nvPr>
        </p:nvSpPr>
        <p:spPr/>
        <p:txBody>
          <a:bodyPr>
            <a:normAutofit fontScale="90000"/>
          </a:bodyPr>
          <a:lstStyle/>
          <a:p>
            <a:pPr algn="ctr"/>
            <a:r>
              <a:rPr lang="en-US" dirty="0"/>
              <a:t>Assist students with </a:t>
            </a:r>
            <a:r>
              <a:rPr lang="en-US" u="sng" dirty="0"/>
              <a:t>remaining enrolled</a:t>
            </a:r>
            <a:r>
              <a:rPr lang="en-US" dirty="0"/>
              <a:t> in </a:t>
            </a:r>
            <a:br>
              <a:rPr lang="en-US" dirty="0"/>
            </a:br>
            <a:r>
              <a:rPr lang="en-US" dirty="0"/>
              <a:t>postsecondary education by helping them to:</a:t>
            </a:r>
          </a:p>
        </p:txBody>
      </p:sp>
    </p:spTree>
    <p:extLst>
      <p:ext uri="{BB962C8B-B14F-4D97-AF65-F5344CB8AC3E}">
        <p14:creationId xmlns:p14="http://schemas.microsoft.com/office/powerpoint/2010/main" val="208612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F68148-7B1C-4985-BFE2-20BCE8CE7A23}"/>
              </a:ext>
              <a:ext uri="{C183D7F6-B498-43B3-948B-1728B52AA6E4}">
                <adec:decorative xmlns:adec="http://schemas.microsoft.com/office/drawing/2017/decorative" val="0"/>
              </a:ext>
            </a:extLst>
          </p:cNvPr>
          <p:cNvSpPr>
            <a:spLocks noGrp="1"/>
          </p:cNvSpPr>
          <p:nvPr>
            <p:ph type="sldNum" sz="quarter" idx="12"/>
          </p:nvPr>
        </p:nvSpPr>
        <p:spPr>
          <a:xfrm>
            <a:off x="10837333" y="6470704"/>
            <a:ext cx="973667" cy="274320"/>
          </a:xfrm>
        </p:spPr>
        <p:txBody>
          <a:bodyPr>
            <a:normAutofit/>
          </a:bodyPr>
          <a:lstStyle/>
          <a:p>
            <a:pPr>
              <a:spcAft>
                <a:spcPts val="600"/>
              </a:spcAft>
            </a:pPr>
            <a:fld id="{B784423B-937F-4058-9AB1-39C5A4E5D375}" type="slidenum">
              <a:rPr lang="en-US" smtClean="0"/>
              <a:pPr>
                <a:spcAft>
                  <a:spcPts val="600"/>
                </a:spcAft>
              </a:pPr>
              <a:t>14</a:t>
            </a:fld>
            <a:endParaRPr lang="en-US"/>
          </a:p>
        </p:txBody>
      </p:sp>
      <p:pic>
        <p:nvPicPr>
          <p:cNvPr id="6" name="Picture 5" descr="A child pouting.">
            <a:extLst>
              <a:ext uri="{FF2B5EF4-FFF2-40B4-BE49-F238E27FC236}">
                <a16:creationId xmlns:a16="http://schemas.microsoft.com/office/drawing/2014/main" id="{C6562C01-E5C6-4A0D-BB4D-598CE083B1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86600" y="1742258"/>
            <a:ext cx="4175762" cy="3925216"/>
          </a:xfrm>
          <a:prstGeom prst="rect">
            <a:avLst/>
          </a:prstGeom>
        </p:spPr>
      </p:pic>
      <p:sp>
        <p:nvSpPr>
          <p:cNvPr id="3" name="Content Placeholder 2">
            <a:extLst>
              <a:ext uri="{FF2B5EF4-FFF2-40B4-BE49-F238E27FC236}">
                <a16:creationId xmlns:a16="http://schemas.microsoft.com/office/drawing/2014/main" id="{AB74F23D-2331-4CC3-B639-10940FD24123}"/>
              </a:ext>
            </a:extLst>
          </p:cNvPr>
          <p:cNvSpPr>
            <a:spLocks noGrp="1"/>
          </p:cNvSpPr>
          <p:nvPr>
            <p:ph idx="1"/>
          </p:nvPr>
        </p:nvSpPr>
        <p:spPr>
          <a:xfrm>
            <a:off x="609600" y="1676400"/>
            <a:ext cx="5943600" cy="5068624"/>
          </a:xfrm>
        </p:spPr>
        <p:txBody>
          <a:bodyPr>
            <a:normAutofit/>
          </a:bodyPr>
          <a:lstStyle/>
          <a:p>
            <a:r>
              <a:rPr lang="en-US" sz="2800" dirty="0">
                <a:solidFill>
                  <a:srgbClr val="002060"/>
                </a:solidFill>
              </a:rPr>
              <a:t>Providing extra supports to students to be successful in postsecondary education programs</a:t>
            </a:r>
          </a:p>
          <a:p>
            <a:pPr lvl="1"/>
            <a:r>
              <a:rPr lang="en-US" sz="2400" dirty="0" err="1">
                <a:solidFill>
                  <a:srgbClr val="002060"/>
                </a:solidFill>
              </a:rPr>
              <a:t>Ie</a:t>
            </a:r>
            <a:r>
              <a:rPr lang="en-US" sz="2400" dirty="0">
                <a:solidFill>
                  <a:srgbClr val="002060"/>
                </a:solidFill>
              </a:rPr>
              <a:t>. Helping a student with keeping track of their calendar, understanding their syllabi, navigating projects, meeting with disability services (after the introduction/connection to that office)</a:t>
            </a:r>
          </a:p>
          <a:p>
            <a:r>
              <a:rPr lang="en-US" sz="2800" dirty="0">
                <a:solidFill>
                  <a:srgbClr val="002060"/>
                </a:solidFill>
              </a:rPr>
              <a:t>Students that need extra support could consider applying for general VR services</a:t>
            </a:r>
          </a:p>
        </p:txBody>
      </p:sp>
      <p:sp>
        <p:nvSpPr>
          <p:cNvPr id="2" name="Title 1">
            <a:extLst>
              <a:ext uri="{FF2B5EF4-FFF2-40B4-BE49-F238E27FC236}">
                <a16:creationId xmlns:a16="http://schemas.microsoft.com/office/drawing/2014/main" id="{C7ECE671-E5FC-4093-9D6A-EF3BDEABDB35}"/>
              </a:ext>
            </a:extLst>
          </p:cNvPr>
          <p:cNvSpPr>
            <a:spLocks noGrp="1"/>
          </p:cNvSpPr>
          <p:nvPr>
            <p:ph type="title"/>
          </p:nvPr>
        </p:nvSpPr>
        <p:spPr>
          <a:xfrm>
            <a:off x="609600" y="228601"/>
            <a:ext cx="11049000" cy="762000"/>
          </a:xfrm>
        </p:spPr>
        <p:txBody>
          <a:bodyPr>
            <a:normAutofit fontScale="90000"/>
          </a:bodyPr>
          <a:lstStyle/>
          <a:p>
            <a:pPr algn="ctr"/>
            <a:r>
              <a:rPr lang="en-US" sz="4100" dirty="0"/>
              <a:t>Pre-ETS Postsecondary Education Counseling is Not…</a:t>
            </a:r>
          </a:p>
        </p:txBody>
      </p:sp>
    </p:spTree>
    <p:extLst>
      <p:ext uri="{BB962C8B-B14F-4D97-AF65-F5344CB8AC3E}">
        <p14:creationId xmlns:p14="http://schemas.microsoft.com/office/powerpoint/2010/main" val="58204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0C77-1E40-4DDF-A7ED-D7085690DC89}"/>
              </a:ext>
            </a:extLst>
          </p:cNvPr>
          <p:cNvSpPr>
            <a:spLocks noGrp="1"/>
          </p:cNvSpPr>
          <p:nvPr>
            <p:ph type="ctrTitle"/>
          </p:nvPr>
        </p:nvSpPr>
        <p:spPr/>
        <p:txBody>
          <a:bodyPr/>
          <a:lstStyle/>
          <a:p>
            <a:r>
              <a:rPr lang="en-US" dirty="0"/>
              <a:t>Pre-ETS Workplace Readiness Training </a:t>
            </a:r>
          </a:p>
        </p:txBody>
      </p:sp>
      <p:sp>
        <p:nvSpPr>
          <p:cNvPr id="4" name="Slide Number Placeholder 3">
            <a:extLst>
              <a:ext uri="{FF2B5EF4-FFF2-40B4-BE49-F238E27FC236}">
                <a16:creationId xmlns:a16="http://schemas.microsoft.com/office/drawing/2014/main" id="{8C23A8CC-DBC1-4A4B-8630-531AEDBAC424}"/>
              </a:ext>
            </a:extLst>
          </p:cNvPr>
          <p:cNvSpPr>
            <a:spLocks noGrp="1"/>
          </p:cNvSpPr>
          <p:nvPr>
            <p:ph type="sldNum" sz="quarter" idx="16"/>
          </p:nvPr>
        </p:nvSpPr>
        <p:spPr/>
        <p:txBody>
          <a:bodyPr/>
          <a:lstStyle/>
          <a:p>
            <a:fld id="{48F63A3B-78C7-47BE-AE5E-E10140E04643}" type="slidenum">
              <a:rPr lang="en-US" smtClean="0"/>
              <a:pPr/>
              <a:t>15</a:t>
            </a:fld>
            <a:endParaRPr lang="en-US" dirty="0"/>
          </a:p>
        </p:txBody>
      </p:sp>
    </p:spTree>
    <p:extLst>
      <p:ext uri="{BB962C8B-B14F-4D97-AF65-F5344CB8AC3E}">
        <p14:creationId xmlns:p14="http://schemas.microsoft.com/office/powerpoint/2010/main" val="98764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Pre-ETS Workplace Readiness Training</a:t>
            </a:r>
          </a:p>
        </p:txBody>
      </p:sp>
      <p:pic>
        <p:nvPicPr>
          <p:cNvPr id="5" name="Picture 4" descr="The word education circled with arrows pointing towards the words gift, skills, aptitude, Improve, and talent"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33600"/>
            <a:ext cx="3376794" cy="3048000"/>
          </a:xfrm>
          <a:prstGeom prst="rect">
            <a:avLst/>
          </a:prstGeom>
        </p:spPr>
      </p:pic>
      <p:sp>
        <p:nvSpPr>
          <p:cNvPr id="3" name="Content Placeholder 2"/>
          <p:cNvSpPr>
            <a:spLocks noGrp="1"/>
          </p:cNvSpPr>
          <p:nvPr>
            <p:ph idx="1"/>
          </p:nvPr>
        </p:nvSpPr>
        <p:spPr>
          <a:xfrm>
            <a:off x="3852029" y="1752600"/>
            <a:ext cx="7501771" cy="4800600"/>
          </a:xfrm>
        </p:spPr>
        <p:txBody>
          <a:bodyPr>
            <a:normAutofit/>
          </a:bodyPr>
          <a:lstStyle/>
          <a:p>
            <a:r>
              <a:rPr lang="en-US" sz="2800" dirty="0">
                <a:solidFill>
                  <a:srgbClr val="002060"/>
                </a:solidFill>
              </a:rPr>
              <a:t>Work readiness skills are a set of skills and behaviors that are necessary for most jobs. </a:t>
            </a:r>
          </a:p>
          <a:p>
            <a:r>
              <a:rPr lang="en-US" sz="2800" dirty="0">
                <a:solidFill>
                  <a:srgbClr val="002060"/>
                </a:solidFill>
              </a:rPr>
              <a:t>Workplace readiness training may be offered on an individual basis or in a generalized manner in a classroom or other such group settings to provide programming to assist students with disabilities to develop social skills and independent living skills necessary to prepare for eventual employment. </a:t>
            </a:r>
          </a:p>
        </p:txBody>
      </p:sp>
      <p:sp>
        <p:nvSpPr>
          <p:cNvPr id="4" name="Slide Number Placeholder 3"/>
          <p:cNvSpPr>
            <a:spLocks noGrp="1"/>
          </p:cNvSpPr>
          <p:nvPr>
            <p:ph type="sldNum" sz="quarter" idx="12"/>
          </p:nvPr>
        </p:nvSpPr>
        <p:spPr/>
        <p:txBody>
          <a:bodyPr/>
          <a:lstStyle/>
          <a:p>
            <a:fld id="{219423AA-D6A9-480C-A230-10B9B86FCA23}" type="slidenum">
              <a:rPr lang="en-US" sz="2000" smtClean="0"/>
              <a:t>16</a:t>
            </a:fld>
            <a:endParaRPr lang="en-US" sz="2000" dirty="0"/>
          </a:p>
        </p:txBody>
      </p:sp>
    </p:spTree>
    <p:extLst>
      <p:ext uri="{BB962C8B-B14F-4D97-AF65-F5344CB8AC3E}">
        <p14:creationId xmlns:p14="http://schemas.microsoft.com/office/powerpoint/2010/main" val="81239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Caveat to “Readiness”</a:t>
            </a:r>
          </a:p>
        </p:txBody>
      </p:sp>
      <p:sp>
        <p:nvSpPr>
          <p:cNvPr id="3" name="Content Placeholder 2"/>
          <p:cNvSpPr>
            <a:spLocks noGrp="1"/>
          </p:cNvSpPr>
          <p:nvPr>
            <p:ph idx="1"/>
          </p:nvPr>
        </p:nvSpPr>
        <p:spPr>
          <a:xfrm>
            <a:off x="609600" y="1825625"/>
            <a:ext cx="6629400" cy="4879975"/>
          </a:xfrm>
        </p:spPr>
        <p:txBody>
          <a:bodyPr>
            <a:normAutofit/>
          </a:bodyPr>
          <a:lstStyle/>
          <a:p>
            <a:r>
              <a:rPr lang="en-US" sz="4000" dirty="0">
                <a:solidFill>
                  <a:schemeClr val="tx1"/>
                </a:solidFill>
              </a:rPr>
              <a:t>Employment First= Assume everyone is “ready” for work</a:t>
            </a:r>
          </a:p>
          <a:p>
            <a:r>
              <a:rPr lang="en-US" sz="4000" dirty="0">
                <a:solidFill>
                  <a:schemeClr val="tx1"/>
                </a:solidFill>
              </a:rPr>
              <a:t>In this context, we are just building more skills to make finding and keeping a job go smoother.</a:t>
            </a:r>
          </a:p>
        </p:txBody>
      </p:sp>
      <p:sp>
        <p:nvSpPr>
          <p:cNvPr id="4" name="Slide Number Placeholder 3"/>
          <p:cNvSpPr>
            <a:spLocks noGrp="1"/>
          </p:cNvSpPr>
          <p:nvPr>
            <p:ph type="sldNum" sz="quarter" idx="12"/>
          </p:nvPr>
        </p:nvSpPr>
        <p:spPr/>
        <p:txBody>
          <a:bodyPr/>
          <a:lstStyle/>
          <a:p>
            <a:fld id="{219423AA-D6A9-480C-A230-10B9B86FCA23}" type="slidenum">
              <a:rPr lang="en-US" sz="2000" smtClean="0"/>
              <a:t>17</a:t>
            </a:fld>
            <a:endParaRPr lang="en-US" sz="2000" dirty="0"/>
          </a:p>
        </p:txBody>
      </p:sp>
      <p:pic>
        <p:nvPicPr>
          <p:cNvPr id="6" name="Picture 5" descr="check mark">
            <a:extLst>
              <a:ext uri="{FF2B5EF4-FFF2-40B4-BE49-F238E27FC236}">
                <a16:creationId xmlns:a16="http://schemas.microsoft.com/office/drawing/2014/main" id="{CD5BF627-116E-45E9-BAE5-A6FB23DC406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67600" y="1981200"/>
            <a:ext cx="3733800" cy="3733800"/>
          </a:xfrm>
          <a:prstGeom prst="rect">
            <a:avLst/>
          </a:prstGeom>
        </p:spPr>
      </p:pic>
    </p:spTree>
    <p:extLst>
      <p:ext uri="{BB962C8B-B14F-4D97-AF65-F5344CB8AC3E}">
        <p14:creationId xmlns:p14="http://schemas.microsoft.com/office/powerpoint/2010/main" val="203653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FFBB0C-E767-4DE2-B413-510859619ED8}"/>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6" name="Picture 5" descr="Pre-ETS Workplace Readiness Training">
            <a:extLst>
              <a:ext uri="{FF2B5EF4-FFF2-40B4-BE49-F238E27FC236}">
                <a16:creationId xmlns:a16="http://schemas.microsoft.com/office/drawing/2014/main" id="{B676BCB6-3E67-419C-AE20-EB1AF1563337}"/>
              </a:ext>
            </a:extLst>
          </p:cNvPr>
          <p:cNvPicPr>
            <a:picLocks noChangeAspect="1"/>
          </p:cNvPicPr>
          <p:nvPr/>
        </p:nvPicPr>
        <p:blipFill rotWithShape="1">
          <a:blip r:embed="rId3"/>
          <a:srcRect l="12500" t="17719" r="52500" b="22222"/>
          <a:stretch/>
        </p:blipFill>
        <p:spPr>
          <a:xfrm>
            <a:off x="5623932" y="2005012"/>
            <a:ext cx="4267200" cy="4118882"/>
          </a:xfrm>
          <a:prstGeom prst="rect">
            <a:avLst/>
          </a:prstGeom>
        </p:spPr>
      </p:pic>
      <p:sp>
        <p:nvSpPr>
          <p:cNvPr id="3" name="Content Placeholder 2">
            <a:extLst>
              <a:ext uri="{FF2B5EF4-FFF2-40B4-BE49-F238E27FC236}">
                <a16:creationId xmlns:a16="http://schemas.microsoft.com/office/drawing/2014/main" id="{74801A28-2F0C-45DD-85CE-A0F7538EAF7E}"/>
              </a:ext>
            </a:extLst>
          </p:cNvPr>
          <p:cNvSpPr>
            <a:spLocks noGrp="1"/>
          </p:cNvSpPr>
          <p:nvPr>
            <p:ph idx="1"/>
          </p:nvPr>
        </p:nvSpPr>
        <p:spPr>
          <a:xfrm>
            <a:off x="838200" y="2005012"/>
            <a:ext cx="4114800" cy="4351338"/>
          </a:xfrm>
        </p:spPr>
        <p:txBody>
          <a:bodyPr>
            <a:normAutofit/>
          </a:bodyPr>
          <a:lstStyle/>
          <a:p>
            <a:r>
              <a:rPr lang="en-US" sz="4000" b="1" dirty="0">
                <a:solidFill>
                  <a:srgbClr val="002060"/>
                </a:solidFill>
              </a:rPr>
              <a:t>One Service Title: </a:t>
            </a:r>
            <a:r>
              <a:rPr lang="en-US" sz="4000" dirty="0">
                <a:solidFill>
                  <a:srgbClr val="002060"/>
                </a:solidFill>
              </a:rPr>
              <a:t>Workplace Readiness Training Services</a:t>
            </a:r>
          </a:p>
        </p:txBody>
      </p:sp>
      <p:sp>
        <p:nvSpPr>
          <p:cNvPr id="5" name="Title 1">
            <a:extLst>
              <a:ext uri="{FF2B5EF4-FFF2-40B4-BE49-F238E27FC236}">
                <a16:creationId xmlns:a16="http://schemas.microsoft.com/office/drawing/2014/main" id="{BA0C5CC8-E4A4-4EE6-8BFC-3A22AB86D20D}"/>
              </a:ext>
            </a:extLst>
          </p:cNvPr>
          <p:cNvSpPr txBox="1">
            <a:spLocks noGrp="1"/>
          </p:cNvSpPr>
          <p:nvPr>
            <p:ph type="title" idx="4294967295"/>
          </p:nvPr>
        </p:nvSpPr>
        <p:spPr>
          <a:xfrm>
            <a:off x="990600" y="228600"/>
            <a:ext cx="10515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Type: Pre-ETS Workplace Readiness Training</a:t>
            </a:r>
          </a:p>
        </p:txBody>
      </p:sp>
    </p:spTree>
    <p:extLst>
      <p:ext uri="{BB962C8B-B14F-4D97-AF65-F5344CB8AC3E}">
        <p14:creationId xmlns:p14="http://schemas.microsoft.com/office/powerpoint/2010/main" val="1302626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90600" y="228600"/>
            <a:ext cx="10515600" cy="9144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t>Arrange and provide any of the following:</a:t>
            </a:r>
          </a:p>
        </p:txBody>
      </p:sp>
      <p:sp>
        <p:nvSpPr>
          <p:cNvPr id="2" name="Title 1" hidden="1"/>
          <p:cNvSpPr>
            <a:spLocks noGrp="1"/>
          </p:cNvSpPr>
          <p:nvPr>
            <p:ph type="title"/>
          </p:nvPr>
        </p:nvSpPr>
        <p:spPr/>
        <p:txBody>
          <a:bodyPr>
            <a:normAutofit/>
          </a:bodyPr>
          <a:lstStyle/>
          <a:p>
            <a:r>
              <a:rPr lang="en-US" dirty="0">
                <a:solidFill>
                  <a:schemeClr val="tx1"/>
                </a:solidFill>
              </a:rPr>
              <a:t>Type:  Pre-ETS Workplace Readiness Training</a:t>
            </a:r>
          </a:p>
        </p:txBody>
      </p:sp>
      <p:sp>
        <p:nvSpPr>
          <p:cNvPr id="3" name="Content Placeholder 2"/>
          <p:cNvSpPr>
            <a:spLocks noGrp="1"/>
          </p:cNvSpPr>
          <p:nvPr>
            <p:ph idx="1"/>
          </p:nvPr>
        </p:nvSpPr>
        <p:spPr>
          <a:xfrm>
            <a:off x="381000" y="1616075"/>
            <a:ext cx="10668000" cy="4603750"/>
          </a:xfrm>
        </p:spPr>
        <p:txBody>
          <a:bodyPr>
            <a:normAutofit fontScale="92500" lnSpcReduction="10000"/>
          </a:bodyPr>
          <a:lstStyle/>
          <a:p>
            <a:r>
              <a:rPr lang="en-US" b="1" dirty="0">
                <a:solidFill>
                  <a:schemeClr val="tx1"/>
                </a:solidFill>
              </a:rPr>
              <a:t>Benefits Information Services</a:t>
            </a:r>
            <a:r>
              <a:rPr lang="en-US" b="1" dirty="0">
                <a:solidFill>
                  <a:schemeClr val="accent1"/>
                </a:solidFill>
              </a:rPr>
              <a:t>: </a:t>
            </a:r>
            <a:r>
              <a:rPr lang="en-US" dirty="0">
                <a:solidFill>
                  <a:schemeClr val="accent1"/>
                </a:solidFill>
              </a:rPr>
              <a:t>Assist a student to understand how their benefits work in order to help them with their career planning. This is a high-level overview and is general in nature.</a:t>
            </a:r>
            <a:endParaRPr lang="en-US" dirty="0">
              <a:solidFill>
                <a:schemeClr val="tx1"/>
              </a:solidFill>
            </a:endParaRPr>
          </a:p>
          <a:p>
            <a:r>
              <a:rPr lang="en-US" b="1" dirty="0">
                <a:solidFill>
                  <a:schemeClr val="tx1"/>
                </a:solidFill>
              </a:rPr>
              <a:t>Independent Living Services or Training: </a:t>
            </a:r>
            <a:r>
              <a:rPr lang="en-US" dirty="0">
                <a:solidFill>
                  <a:schemeClr val="tx1"/>
                </a:solidFill>
              </a:rPr>
              <a:t>Assist a student to understand financial literacy skills, communication, interpersonal skills or other soft skills necessary for employment.</a:t>
            </a:r>
          </a:p>
          <a:p>
            <a:r>
              <a:rPr lang="en-US" b="1" dirty="0">
                <a:solidFill>
                  <a:schemeClr val="tx1"/>
                </a:solidFill>
              </a:rPr>
              <a:t>Public Transportation Training: </a:t>
            </a:r>
            <a:r>
              <a:rPr lang="en-US" dirty="0">
                <a:solidFill>
                  <a:schemeClr val="tx1"/>
                </a:solidFill>
              </a:rPr>
              <a:t>Assist a student to understand how to use public transportation.</a:t>
            </a:r>
          </a:p>
          <a:p>
            <a:r>
              <a:rPr lang="en-US" b="1" dirty="0">
                <a:solidFill>
                  <a:schemeClr val="tx1"/>
                </a:solidFill>
              </a:rPr>
              <a:t>Job Seeking Skills Training</a:t>
            </a:r>
            <a:r>
              <a:rPr lang="en-US" dirty="0">
                <a:solidFill>
                  <a:schemeClr val="tx1"/>
                </a:solidFill>
              </a:rPr>
              <a:t>…</a:t>
            </a:r>
          </a:p>
        </p:txBody>
      </p:sp>
      <p:pic>
        <p:nvPicPr>
          <p:cNvPr id="6" name="Picture 5" descr="Training spelled out through hanging lett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5208901"/>
            <a:ext cx="4328532" cy="1524004"/>
          </a:xfrm>
          <a:prstGeom prst="rect">
            <a:avLst/>
          </a:prstGeom>
        </p:spPr>
      </p:pic>
      <p:sp>
        <p:nvSpPr>
          <p:cNvPr id="4" name="Slide Number Placeholder 3"/>
          <p:cNvSpPr>
            <a:spLocks noGrp="1"/>
          </p:cNvSpPr>
          <p:nvPr>
            <p:ph type="sldNum" sz="quarter" idx="12"/>
          </p:nvPr>
        </p:nvSpPr>
        <p:spPr/>
        <p:txBody>
          <a:bodyPr/>
          <a:lstStyle/>
          <a:p>
            <a:fld id="{219423AA-D6A9-480C-A230-10B9B86FCA23}" type="slidenum">
              <a:rPr lang="en-US" sz="2000" smtClean="0"/>
              <a:t>19</a:t>
            </a:fld>
            <a:endParaRPr lang="en-US" sz="2000" dirty="0"/>
          </a:p>
        </p:txBody>
      </p:sp>
    </p:spTree>
    <p:extLst>
      <p:ext uri="{BB962C8B-B14F-4D97-AF65-F5344CB8AC3E}">
        <p14:creationId xmlns:p14="http://schemas.microsoft.com/office/powerpoint/2010/main" val="159988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F7E6-46D8-4FDF-A932-7E935DA4A78F}"/>
              </a:ext>
            </a:extLst>
          </p:cNvPr>
          <p:cNvSpPr>
            <a:spLocks noGrp="1"/>
          </p:cNvSpPr>
          <p:nvPr>
            <p:ph type="title"/>
          </p:nvPr>
        </p:nvSpPr>
        <p:spPr/>
        <p:txBody>
          <a:bodyPr/>
          <a:lstStyle/>
          <a:p>
            <a:pPr algn="ctr"/>
            <a:r>
              <a:rPr lang="en-US" dirty="0"/>
              <a:t>Agenda</a:t>
            </a:r>
          </a:p>
        </p:txBody>
      </p:sp>
      <p:sp>
        <p:nvSpPr>
          <p:cNvPr id="3" name="Content Placeholder 2">
            <a:extLst>
              <a:ext uri="{FF2B5EF4-FFF2-40B4-BE49-F238E27FC236}">
                <a16:creationId xmlns:a16="http://schemas.microsoft.com/office/drawing/2014/main" id="{D569C594-1E59-43C3-95D1-16B751F0CF89}"/>
              </a:ext>
            </a:extLst>
          </p:cNvPr>
          <p:cNvSpPr>
            <a:spLocks noGrp="1"/>
          </p:cNvSpPr>
          <p:nvPr>
            <p:ph idx="1"/>
          </p:nvPr>
        </p:nvSpPr>
        <p:spPr/>
        <p:txBody>
          <a:bodyPr/>
          <a:lstStyle/>
          <a:p>
            <a:r>
              <a:rPr lang="en-US" sz="3600" dirty="0">
                <a:solidFill>
                  <a:srgbClr val="002060"/>
                </a:solidFill>
              </a:rPr>
              <a:t>Overview of desk aid and service types and titles</a:t>
            </a:r>
          </a:p>
          <a:p>
            <a:r>
              <a:rPr lang="en-US" sz="3600" dirty="0">
                <a:solidFill>
                  <a:srgbClr val="002060"/>
                </a:solidFill>
              </a:rPr>
              <a:t>Review definitions of:</a:t>
            </a:r>
          </a:p>
          <a:p>
            <a:pPr lvl="1"/>
            <a:r>
              <a:rPr lang="en-US" sz="3200" dirty="0">
                <a:solidFill>
                  <a:srgbClr val="002060"/>
                </a:solidFill>
              </a:rPr>
              <a:t>5 Pre-ETS Required Services</a:t>
            </a:r>
          </a:p>
          <a:p>
            <a:pPr lvl="1"/>
            <a:r>
              <a:rPr lang="en-US" sz="3200" dirty="0">
                <a:solidFill>
                  <a:srgbClr val="002060"/>
                </a:solidFill>
              </a:rPr>
              <a:t>Services in Support of Pre-ETS</a:t>
            </a:r>
          </a:p>
          <a:p>
            <a:pPr lvl="1"/>
            <a:r>
              <a:rPr lang="en-US" sz="3200" dirty="0">
                <a:solidFill>
                  <a:srgbClr val="002060"/>
                </a:solidFill>
              </a:rPr>
              <a:t>Other Possible Services Listed on Contracts</a:t>
            </a:r>
          </a:p>
          <a:p>
            <a:endParaRPr lang="en-US" dirty="0"/>
          </a:p>
          <a:p>
            <a:endParaRPr lang="en-US" dirty="0"/>
          </a:p>
        </p:txBody>
      </p:sp>
      <p:sp>
        <p:nvSpPr>
          <p:cNvPr id="4" name="Slide Number Placeholder 3">
            <a:extLst>
              <a:ext uri="{FF2B5EF4-FFF2-40B4-BE49-F238E27FC236}">
                <a16:creationId xmlns:a16="http://schemas.microsoft.com/office/drawing/2014/main" id="{92434DA2-8BA3-4F44-9D96-BEF638988BDB}"/>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439314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Pre-ETS Workplace Readiness Training (Continued)</a:t>
            </a:r>
          </a:p>
        </p:txBody>
      </p:sp>
      <p:sp>
        <p:nvSpPr>
          <p:cNvPr id="3" name="Content Placeholder 2"/>
          <p:cNvSpPr>
            <a:spLocks noGrp="1"/>
          </p:cNvSpPr>
          <p:nvPr>
            <p:ph idx="1"/>
          </p:nvPr>
        </p:nvSpPr>
        <p:spPr/>
        <p:txBody>
          <a:bodyPr>
            <a:normAutofit fontScale="92500" lnSpcReduction="10000"/>
          </a:bodyPr>
          <a:lstStyle/>
          <a:p>
            <a:r>
              <a:rPr lang="en-US" b="1" dirty="0">
                <a:solidFill>
                  <a:schemeClr val="tx1"/>
                </a:solidFill>
              </a:rPr>
              <a:t>Job Seeking Skills Training: </a:t>
            </a:r>
            <a:r>
              <a:rPr lang="en-US" dirty="0">
                <a:solidFill>
                  <a:schemeClr val="tx1"/>
                </a:solidFill>
              </a:rPr>
              <a:t>Provide counseling and/or training regarding the techniques to prepare for, secure, retain, advance in, or regain competitive integrated employment. This includes assisting students in preparing resumes, job applications and developing job interviewing skills; providing training on how to address business’ perceptual barriers and prepare to meet business’ expectations, assisting the students to become knowledgeable about job duties, personnel benefits, rates of pay, employment policies and practices, and the job location prior to job acceptance. </a:t>
            </a:r>
          </a:p>
        </p:txBody>
      </p:sp>
      <p:sp>
        <p:nvSpPr>
          <p:cNvPr id="4" name="Slide Number Placeholder 3"/>
          <p:cNvSpPr>
            <a:spLocks noGrp="1"/>
          </p:cNvSpPr>
          <p:nvPr>
            <p:ph type="sldNum" sz="quarter" idx="12"/>
          </p:nvPr>
        </p:nvSpPr>
        <p:spPr/>
        <p:txBody>
          <a:bodyPr/>
          <a:lstStyle/>
          <a:p>
            <a:fld id="{219423AA-D6A9-480C-A230-10B9B86FCA23}" type="slidenum">
              <a:rPr lang="en-US" sz="2000" smtClean="0"/>
              <a:t>20</a:t>
            </a:fld>
            <a:endParaRPr lang="en-US" sz="2000" dirty="0"/>
          </a:p>
        </p:txBody>
      </p:sp>
    </p:spTree>
    <p:extLst>
      <p:ext uri="{BB962C8B-B14F-4D97-AF65-F5344CB8AC3E}">
        <p14:creationId xmlns:p14="http://schemas.microsoft.com/office/powerpoint/2010/main" val="397768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0B29-856D-4FC8-9797-75BD4EE20338}"/>
              </a:ext>
            </a:extLst>
          </p:cNvPr>
          <p:cNvSpPr>
            <a:spLocks noGrp="1"/>
          </p:cNvSpPr>
          <p:nvPr>
            <p:ph type="ctrTitle"/>
          </p:nvPr>
        </p:nvSpPr>
        <p:spPr/>
        <p:txBody>
          <a:bodyPr/>
          <a:lstStyle/>
          <a:p>
            <a:r>
              <a:rPr lang="en-US" dirty="0"/>
              <a:t>Pre-ETS Instruction in Self-Advocacy</a:t>
            </a:r>
          </a:p>
        </p:txBody>
      </p:sp>
      <p:sp>
        <p:nvSpPr>
          <p:cNvPr id="4" name="Slide Number Placeholder 3">
            <a:extLst>
              <a:ext uri="{FF2B5EF4-FFF2-40B4-BE49-F238E27FC236}">
                <a16:creationId xmlns:a16="http://schemas.microsoft.com/office/drawing/2014/main" id="{5E4F95F7-8C33-494E-86AB-186A50CDE6F3}"/>
              </a:ext>
            </a:extLst>
          </p:cNvPr>
          <p:cNvSpPr>
            <a:spLocks noGrp="1"/>
          </p:cNvSpPr>
          <p:nvPr>
            <p:ph type="sldNum" sz="quarter" idx="16"/>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2275647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Pre-ETS Instruction in Self-Advocacy" title="Pre-ETS Instruction in Self-Advocacy"/>
          <p:cNvSpPr txBox="1">
            <a:spLocks noGrp="1"/>
          </p:cNvSpPr>
          <p:nvPr>
            <p:ph type="title" idx="4294967295"/>
          </p:nvPr>
        </p:nvSpPr>
        <p:spPr>
          <a:xfrm>
            <a:off x="990600" y="228600"/>
            <a:ext cx="10515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Pre-ETS Instruction in Self-Advocacy</a:t>
            </a:r>
          </a:p>
        </p:txBody>
      </p:sp>
      <p:sp>
        <p:nvSpPr>
          <p:cNvPr id="3" name="Content Placeholder 2"/>
          <p:cNvSpPr>
            <a:spLocks noGrp="1"/>
          </p:cNvSpPr>
          <p:nvPr>
            <p:ph idx="1"/>
          </p:nvPr>
        </p:nvSpPr>
        <p:spPr>
          <a:xfrm>
            <a:off x="381000" y="1905000"/>
            <a:ext cx="7924800" cy="4267200"/>
          </a:xfrm>
        </p:spPr>
        <p:txBody>
          <a:bodyPr>
            <a:normAutofit/>
          </a:bodyPr>
          <a:lstStyle/>
          <a:p>
            <a:r>
              <a:rPr lang="en-US" sz="3200" dirty="0">
                <a:solidFill>
                  <a:schemeClr val="tx1"/>
                </a:solidFill>
              </a:rPr>
              <a:t>Self</a:t>
            </a:r>
            <a:r>
              <a:rPr lang="en-US" sz="3200" i="1" dirty="0">
                <a:solidFill>
                  <a:schemeClr val="tx1"/>
                </a:solidFill>
              </a:rPr>
              <a:t>-</a:t>
            </a:r>
            <a:r>
              <a:rPr lang="en-US" sz="3200" dirty="0">
                <a:solidFill>
                  <a:schemeClr val="tx1"/>
                </a:solidFill>
              </a:rPr>
              <a:t>advocacy: ability to effectively communicate, convey, negotiate or assert his/her own interests and/or desires and to learn about self-determination. </a:t>
            </a:r>
          </a:p>
          <a:p>
            <a:r>
              <a:rPr lang="en-US" sz="3200" dirty="0">
                <a:solidFill>
                  <a:schemeClr val="tx1"/>
                </a:solidFill>
              </a:rPr>
              <a:t>Self-determination: Taking the responsibility for communicating one’s needs and desires in a straightforward manner to others.</a:t>
            </a:r>
          </a:p>
        </p:txBody>
      </p:sp>
      <p:pic>
        <p:nvPicPr>
          <p:cNvPr id="6" name="Picture 5" descr="Picture of hands being raised" title="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2514600"/>
            <a:ext cx="3415145" cy="2209800"/>
          </a:xfrm>
          <a:prstGeom prst="rect">
            <a:avLst/>
          </a:prstGeom>
        </p:spPr>
      </p:pic>
      <p:sp>
        <p:nvSpPr>
          <p:cNvPr id="4" name="Slide Number Placeholder 3"/>
          <p:cNvSpPr>
            <a:spLocks noGrp="1"/>
          </p:cNvSpPr>
          <p:nvPr>
            <p:ph type="sldNum" sz="quarter" idx="12"/>
          </p:nvPr>
        </p:nvSpPr>
        <p:spPr/>
        <p:txBody>
          <a:bodyPr/>
          <a:lstStyle/>
          <a:p>
            <a:fld id="{219423AA-D6A9-480C-A230-10B9B86FCA23}" type="slidenum">
              <a:rPr lang="en-US" sz="2000" smtClean="0"/>
              <a:t>22</a:t>
            </a:fld>
            <a:endParaRPr lang="en-US" sz="2000" dirty="0"/>
          </a:p>
        </p:txBody>
      </p:sp>
    </p:spTree>
    <p:extLst>
      <p:ext uri="{BB962C8B-B14F-4D97-AF65-F5344CB8AC3E}">
        <p14:creationId xmlns:p14="http://schemas.microsoft.com/office/powerpoint/2010/main" val="258896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F6C588-908E-4FD8-9531-BF9158CF15BA}"/>
              </a:ext>
            </a:extLst>
          </p:cNvPr>
          <p:cNvSpPr>
            <a:spLocks noGrp="1"/>
          </p:cNvSpPr>
          <p:nvPr>
            <p:ph type="sldNum" sz="quarter" idx="12"/>
          </p:nvPr>
        </p:nvSpPr>
        <p:spPr/>
        <p:txBody>
          <a:bodyPr/>
          <a:lstStyle/>
          <a:p>
            <a:fld id="{48F63A3B-78C7-47BE-AE5E-E10140E04643}" type="slidenum">
              <a:rPr lang="en-US" smtClean="0"/>
              <a:t>23</a:t>
            </a:fld>
            <a:endParaRPr lang="en-US" dirty="0"/>
          </a:p>
        </p:txBody>
      </p:sp>
      <p:sp>
        <p:nvSpPr>
          <p:cNvPr id="5" name="Content Placeholder 2">
            <a:extLst>
              <a:ext uri="{FF2B5EF4-FFF2-40B4-BE49-F238E27FC236}">
                <a16:creationId xmlns:a16="http://schemas.microsoft.com/office/drawing/2014/main" id="{C2B179F1-D3D5-4EA4-8420-81680F6C6183}"/>
              </a:ext>
            </a:extLst>
          </p:cNvPr>
          <p:cNvSpPr>
            <a:spLocks noGrp="1"/>
          </p:cNvSpPr>
          <p:nvPr>
            <p:ph idx="1"/>
          </p:nvPr>
        </p:nvSpPr>
        <p:spPr>
          <a:xfrm>
            <a:off x="7010400" y="2370137"/>
            <a:ext cx="4114800" cy="4351338"/>
          </a:xfrm>
        </p:spPr>
        <p:txBody>
          <a:bodyPr>
            <a:normAutofit/>
          </a:bodyPr>
          <a:lstStyle/>
          <a:p>
            <a:r>
              <a:rPr lang="en-US" sz="4000" b="1" dirty="0">
                <a:solidFill>
                  <a:srgbClr val="002060"/>
                </a:solidFill>
              </a:rPr>
              <a:t>One Service Title: </a:t>
            </a:r>
            <a:r>
              <a:rPr lang="en-US" sz="4000" dirty="0">
                <a:solidFill>
                  <a:srgbClr val="002060"/>
                </a:solidFill>
              </a:rPr>
              <a:t>Instruction in Self-Advocacy Services</a:t>
            </a:r>
          </a:p>
        </p:txBody>
      </p:sp>
      <p:pic>
        <p:nvPicPr>
          <p:cNvPr id="6" name="Picture 5" descr="Pre-ETs Instruction in Self-Advocacy ">
            <a:extLst>
              <a:ext uri="{FF2B5EF4-FFF2-40B4-BE49-F238E27FC236}">
                <a16:creationId xmlns:a16="http://schemas.microsoft.com/office/drawing/2014/main" id="{1CC8A2FB-7D6A-4BB9-AF59-28A6D8A0805E}"/>
              </a:ext>
            </a:extLst>
          </p:cNvPr>
          <p:cNvPicPr>
            <a:picLocks noChangeAspect="1"/>
          </p:cNvPicPr>
          <p:nvPr/>
        </p:nvPicPr>
        <p:blipFill rotWithShape="1">
          <a:blip r:embed="rId3"/>
          <a:srcRect l="50000" t="36551" r="14375" b="31111"/>
          <a:stretch/>
        </p:blipFill>
        <p:spPr>
          <a:xfrm>
            <a:off x="568770" y="2362200"/>
            <a:ext cx="5902610" cy="3013870"/>
          </a:xfrm>
          <a:prstGeom prst="rect">
            <a:avLst/>
          </a:prstGeom>
        </p:spPr>
      </p:pic>
      <p:sp>
        <p:nvSpPr>
          <p:cNvPr id="2" name="Title 1">
            <a:extLst>
              <a:ext uri="{FF2B5EF4-FFF2-40B4-BE49-F238E27FC236}">
                <a16:creationId xmlns:a16="http://schemas.microsoft.com/office/drawing/2014/main" id="{9166F5B5-04F7-49D6-8167-DE2FDACB259B}"/>
              </a:ext>
            </a:extLst>
          </p:cNvPr>
          <p:cNvSpPr>
            <a:spLocks noGrp="1"/>
          </p:cNvSpPr>
          <p:nvPr>
            <p:ph type="title"/>
          </p:nvPr>
        </p:nvSpPr>
        <p:spPr/>
        <p:txBody>
          <a:bodyPr/>
          <a:lstStyle/>
          <a:p>
            <a:pPr algn="ctr"/>
            <a:r>
              <a:rPr lang="en-US" dirty="0"/>
              <a:t>Type: Pre-ETS Instruction in Self-Advocacy continued</a:t>
            </a:r>
          </a:p>
        </p:txBody>
      </p:sp>
    </p:spTree>
    <p:extLst>
      <p:ext uri="{BB962C8B-B14F-4D97-AF65-F5344CB8AC3E}">
        <p14:creationId xmlns:p14="http://schemas.microsoft.com/office/powerpoint/2010/main" val="76271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228600"/>
            <a:ext cx="10515600" cy="9144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t>Arrange and provide opportunities for:</a:t>
            </a:r>
          </a:p>
        </p:txBody>
      </p:sp>
      <p:sp>
        <p:nvSpPr>
          <p:cNvPr id="2" name="Title 1" hidden="1"/>
          <p:cNvSpPr>
            <a:spLocks noGrp="1"/>
          </p:cNvSpPr>
          <p:nvPr>
            <p:ph type="title"/>
          </p:nvPr>
        </p:nvSpPr>
        <p:spPr/>
        <p:txBody>
          <a:bodyPr>
            <a:normAutofit/>
          </a:bodyPr>
          <a:lstStyle/>
          <a:p>
            <a:r>
              <a:rPr lang="en-US" dirty="0">
                <a:solidFill>
                  <a:schemeClr val="tx1"/>
                </a:solidFill>
              </a:rPr>
              <a:t>Type:  Pre-ETS Instruction in Self-Advocacy</a:t>
            </a:r>
          </a:p>
        </p:txBody>
      </p:sp>
      <p:sp>
        <p:nvSpPr>
          <p:cNvPr id="3" name="Content Placeholder 2"/>
          <p:cNvSpPr>
            <a:spLocks noGrp="1"/>
          </p:cNvSpPr>
          <p:nvPr>
            <p:ph idx="1"/>
          </p:nvPr>
        </p:nvSpPr>
        <p:spPr>
          <a:xfrm>
            <a:off x="685800" y="1825624"/>
            <a:ext cx="10668000" cy="4530725"/>
          </a:xfrm>
        </p:spPr>
        <p:txBody>
          <a:bodyPr>
            <a:normAutofit fontScale="92500" lnSpcReduction="10000"/>
          </a:bodyPr>
          <a:lstStyle/>
          <a:p>
            <a:r>
              <a:rPr lang="en-US" dirty="0">
                <a:solidFill>
                  <a:schemeClr val="tx1"/>
                </a:solidFill>
              </a:rPr>
              <a:t>Understanding disability and its impact; </a:t>
            </a:r>
          </a:p>
          <a:p>
            <a:r>
              <a:rPr lang="en-US" dirty="0">
                <a:solidFill>
                  <a:schemeClr val="tx1"/>
                </a:solidFill>
              </a:rPr>
              <a:t>Learning about/how to request accommodations, services, supports, and assistive technology; </a:t>
            </a:r>
          </a:p>
          <a:p>
            <a:r>
              <a:rPr lang="en-US" dirty="0">
                <a:solidFill>
                  <a:schemeClr val="tx1"/>
                </a:solidFill>
              </a:rPr>
              <a:t>Mentoring opportunities (peer mentoring, disability mentoring, group mentoring or e-mentoring); </a:t>
            </a:r>
          </a:p>
          <a:p>
            <a:r>
              <a:rPr lang="en-US" dirty="0">
                <a:solidFill>
                  <a:schemeClr val="tx1"/>
                </a:solidFill>
              </a:rPr>
              <a:t>Learning about personal rights and responsibilities; and </a:t>
            </a:r>
          </a:p>
          <a:p>
            <a:r>
              <a:rPr lang="en-US" dirty="0">
                <a:solidFill>
                  <a:schemeClr val="tx1"/>
                </a:solidFill>
              </a:rPr>
              <a:t>Participating in youth leadership activities offered in educational or community settings.</a:t>
            </a:r>
          </a:p>
        </p:txBody>
      </p:sp>
      <p:sp>
        <p:nvSpPr>
          <p:cNvPr id="4" name="Slide Number Placeholder 3"/>
          <p:cNvSpPr>
            <a:spLocks noGrp="1"/>
          </p:cNvSpPr>
          <p:nvPr>
            <p:ph type="sldNum" sz="quarter" idx="12"/>
          </p:nvPr>
        </p:nvSpPr>
        <p:spPr/>
        <p:txBody>
          <a:bodyPr/>
          <a:lstStyle/>
          <a:p>
            <a:fld id="{219423AA-D6A9-480C-A230-10B9B86FCA23}" type="slidenum">
              <a:rPr lang="en-US" sz="2000" smtClean="0"/>
              <a:t>24</a:t>
            </a:fld>
            <a:endParaRPr lang="en-US" sz="2000" dirty="0"/>
          </a:p>
        </p:txBody>
      </p:sp>
    </p:spTree>
    <p:extLst>
      <p:ext uri="{BB962C8B-B14F-4D97-AF65-F5344CB8AC3E}">
        <p14:creationId xmlns:p14="http://schemas.microsoft.com/office/powerpoint/2010/main" val="755896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5240"/>
            <a:ext cx="9601196" cy="1303867"/>
          </a:xfrm>
        </p:spPr>
        <p:txBody>
          <a:bodyPr>
            <a:normAutofit/>
          </a:bodyPr>
          <a:lstStyle/>
          <a:p>
            <a:pPr algn="ctr"/>
            <a:r>
              <a:rPr lang="en-US" dirty="0"/>
              <a:t>Mentoring Definitions</a:t>
            </a:r>
          </a:p>
        </p:txBody>
      </p:sp>
      <p:pic>
        <p:nvPicPr>
          <p:cNvPr id="5" name="Picture 4" descr="Two people at a table looking at books and in mentoring type discu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79676"/>
            <a:ext cx="4196753" cy="2767012"/>
          </a:xfrm>
          <a:prstGeom prst="rect">
            <a:avLst/>
          </a:prstGeom>
        </p:spPr>
      </p:pic>
      <p:sp>
        <p:nvSpPr>
          <p:cNvPr id="3" name="Content Placeholder 2"/>
          <p:cNvSpPr>
            <a:spLocks noGrp="1"/>
          </p:cNvSpPr>
          <p:nvPr>
            <p:ph idx="1"/>
          </p:nvPr>
        </p:nvSpPr>
        <p:spPr>
          <a:xfrm>
            <a:off x="4501553" y="1419605"/>
            <a:ext cx="7309446" cy="5119307"/>
          </a:xfrm>
        </p:spPr>
        <p:txBody>
          <a:bodyPr>
            <a:noAutofit/>
          </a:bodyPr>
          <a:lstStyle/>
          <a:p>
            <a:r>
              <a:rPr lang="en-US" sz="2600" b="1" dirty="0">
                <a:solidFill>
                  <a:schemeClr val="tx1"/>
                </a:solidFill>
              </a:rPr>
              <a:t>Peer Mentoring:  </a:t>
            </a:r>
            <a:r>
              <a:rPr lang="en-US" sz="2600" dirty="0">
                <a:solidFill>
                  <a:schemeClr val="tx1"/>
                </a:solidFill>
              </a:rPr>
              <a:t>A person close in age to his or her mentee may act as a sounding board for ideas and plans and provide guidance in an informal manner.</a:t>
            </a:r>
          </a:p>
          <a:p>
            <a:r>
              <a:rPr lang="en-US" sz="2600" b="1" dirty="0">
                <a:solidFill>
                  <a:schemeClr val="tx1"/>
                </a:solidFill>
              </a:rPr>
              <a:t>Disability Mentoring:  </a:t>
            </a:r>
            <a:r>
              <a:rPr lang="en-US" sz="2600" dirty="0">
                <a:solidFill>
                  <a:schemeClr val="tx1"/>
                </a:solidFill>
              </a:rPr>
              <a:t>A person with a disability mentors another person, usually with a similar disability.  </a:t>
            </a:r>
          </a:p>
          <a:p>
            <a:r>
              <a:rPr lang="en-US" sz="2600" b="1" dirty="0">
                <a:solidFill>
                  <a:schemeClr val="tx1"/>
                </a:solidFill>
              </a:rPr>
              <a:t>Group Mentoring:  </a:t>
            </a:r>
            <a:r>
              <a:rPr lang="en-US" sz="2600" dirty="0">
                <a:solidFill>
                  <a:schemeClr val="tx1"/>
                </a:solidFill>
              </a:rPr>
              <a:t>A mentor may work with a group of mentees.</a:t>
            </a:r>
          </a:p>
          <a:p>
            <a:r>
              <a:rPr lang="en-US" sz="2600" b="1" dirty="0">
                <a:solidFill>
                  <a:schemeClr val="tx1"/>
                </a:solidFill>
              </a:rPr>
              <a:t>E-Mentoring:  </a:t>
            </a:r>
            <a:r>
              <a:rPr lang="en-US" sz="2600" dirty="0">
                <a:solidFill>
                  <a:schemeClr val="tx1"/>
                </a:solidFill>
              </a:rPr>
              <a:t>An adult mentors a young person through email or the Internet.</a:t>
            </a:r>
          </a:p>
        </p:txBody>
      </p:sp>
      <p:sp>
        <p:nvSpPr>
          <p:cNvPr id="4" name="Slide Number Placeholder 3"/>
          <p:cNvSpPr>
            <a:spLocks noGrp="1"/>
          </p:cNvSpPr>
          <p:nvPr>
            <p:ph type="sldNum" sz="quarter" idx="12"/>
          </p:nvPr>
        </p:nvSpPr>
        <p:spPr/>
        <p:txBody>
          <a:bodyPr/>
          <a:lstStyle/>
          <a:p>
            <a:fld id="{219423AA-D6A9-480C-A230-10B9B86FCA23}" type="slidenum">
              <a:rPr lang="en-US" sz="2000" smtClean="0"/>
              <a:t>25</a:t>
            </a:fld>
            <a:endParaRPr lang="en-US" sz="2000" dirty="0"/>
          </a:p>
        </p:txBody>
      </p:sp>
    </p:spTree>
    <p:extLst>
      <p:ext uri="{BB962C8B-B14F-4D97-AF65-F5344CB8AC3E}">
        <p14:creationId xmlns:p14="http://schemas.microsoft.com/office/powerpoint/2010/main" val="1799434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20CC-A2FA-4D28-B9D0-C9B0CF54A9DD}"/>
              </a:ext>
            </a:extLst>
          </p:cNvPr>
          <p:cNvSpPr>
            <a:spLocks noGrp="1"/>
          </p:cNvSpPr>
          <p:nvPr>
            <p:ph type="ctrTitle"/>
          </p:nvPr>
        </p:nvSpPr>
        <p:spPr/>
        <p:txBody>
          <a:bodyPr/>
          <a:lstStyle/>
          <a:p>
            <a:r>
              <a:rPr lang="en-US" dirty="0"/>
              <a:t>Pre-ETS Work-Based Learning</a:t>
            </a:r>
          </a:p>
        </p:txBody>
      </p:sp>
      <p:sp>
        <p:nvSpPr>
          <p:cNvPr id="4" name="Slide Number Placeholder 3">
            <a:extLst>
              <a:ext uri="{FF2B5EF4-FFF2-40B4-BE49-F238E27FC236}">
                <a16:creationId xmlns:a16="http://schemas.microsoft.com/office/drawing/2014/main" id="{D4D2533F-442C-43A0-BB87-342BF59C637D}"/>
              </a:ext>
            </a:extLst>
          </p:cNvPr>
          <p:cNvSpPr>
            <a:spLocks noGrp="1"/>
          </p:cNvSpPr>
          <p:nvPr>
            <p:ph type="sldNum" sz="quarter" idx="16"/>
          </p:nvPr>
        </p:nvSpPr>
        <p:spPr/>
        <p:txBody>
          <a:bodyPr/>
          <a:lstStyle/>
          <a:p>
            <a:fld id="{48F63A3B-78C7-47BE-AE5E-E10140E04643}" type="slidenum">
              <a:rPr lang="en-US" smtClean="0"/>
              <a:pPr/>
              <a:t>26</a:t>
            </a:fld>
            <a:endParaRPr lang="en-US" dirty="0"/>
          </a:p>
        </p:txBody>
      </p:sp>
    </p:spTree>
    <p:extLst>
      <p:ext uri="{BB962C8B-B14F-4D97-AF65-F5344CB8AC3E}">
        <p14:creationId xmlns:p14="http://schemas.microsoft.com/office/powerpoint/2010/main" val="199896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Pre-ETS Work-Based Learning " title="Pre-ETS Work-Based Learning "/>
          <p:cNvSpPr txBox="1">
            <a:spLocks noGrp="1"/>
          </p:cNvSpPr>
          <p:nvPr>
            <p:ph type="title" idx="4294967295"/>
          </p:nvPr>
        </p:nvSpPr>
        <p:spPr>
          <a:xfrm>
            <a:off x="838200" y="152400"/>
            <a:ext cx="10515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Pre-ETS Work-Based Learning (WBL)</a:t>
            </a:r>
          </a:p>
        </p:txBody>
      </p:sp>
      <p:pic>
        <p:nvPicPr>
          <p:cNvPr id="4" name="Picture 3" descr="Shape of a man holding a briefcase with his hands up." title="Picture"/>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43000" y="2286000"/>
            <a:ext cx="2253082" cy="3352800"/>
          </a:xfrm>
          <a:prstGeom prst="rect">
            <a:avLst/>
          </a:prstGeom>
        </p:spPr>
      </p:pic>
      <p:sp>
        <p:nvSpPr>
          <p:cNvPr id="3" name="Content Placeholder 2"/>
          <p:cNvSpPr>
            <a:spLocks noGrp="1"/>
          </p:cNvSpPr>
          <p:nvPr>
            <p:ph idx="1"/>
          </p:nvPr>
        </p:nvSpPr>
        <p:spPr>
          <a:xfrm>
            <a:off x="3861816" y="2020699"/>
            <a:ext cx="7467600" cy="4414434"/>
          </a:xfrm>
        </p:spPr>
        <p:txBody>
          <a:bodyPr>
            <a:normAutofit/>
          </a:bodyPr>
          <a:lstStyle/>
          <a:p>
            <a:r>
              <a:rPr lang="en-US" dirty="0">
                <a:solidFill>
                  <a:schemeClr val="tx1"/>
                </a:solidFill>
              </a:rPr>
              <a:t>An educational approach or instructional methodology that uses the workplace or real work to provide students with the knowledge and skills that will help them connect school experiences to real-life work activities and future career opportunities. </a:t>
            </a:r>
          </a:p>
        </p:txBody>
      </p:sp>
      <p:sp>
        <p:nvSpPr>
          <p:cNvPr id="5" name="Slide Number Placeholder 4"/>
          <p:cNvSpPr>
            <a:spLocks noGrp="1"/>
          </p:cNvSpPr>
          <p:nvPr>
            <p:ph type="sldNum" sz="quarter" idx="12"/>
          </p:nvPr>
        </p:nvSpPr>
        <p:spPr/>
        <p:txBody>
          <a:bodyPr/>
          <a:lstStyle/>
          <a:p>
            <a:fld id="{219423AA-D6A9-480C-A230-10B9B86FCA23}" type="slidenum">
              <a:rPr lang="en-US" sz="2000" smtClean="0"/>
              <a:t>27</a:t>
            </a:fld>
            <a:endParaRPr lang="en-US" sz="2000" dirty="0"/>
          </a:p>
        </p:txBody>
      </p:sp>
    </p:spTree>
    <p:extLst>
      <p:ext uri="{BB962C8B-B14F-4D97-AF65-F5344CB8AC3E}">
        <p14:creationId xmlns:p14="http://schemas.microsoft.com/office/powerpoint/2010/main" val="38885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WBL may include…</a:t>
            </a:r>
          </a:p>
        </p:txBody>
      </p:sp>
      <p:sp>
        <p:nvSpPr>
          <p:cNvPr id="3" name="Content Placeholder 2"/>
          <p:cNvSpPr>
            <a:spLocks noGrp="1"/>
          </p:cNvSpPr>
          <p:nvPr>
            <p:ph idx="1"/>
          </p:nvPr>
        </p:nvSpPr>
        <p:spPr>
          <a:xfrm>
            <a:off x="990600" y="1828800"/>
            <a:ext cx="10058400" cy="4527550"/>
          </a:xfrm>
        </p:spPr>
        <p:txBody>
          <a:bodyPr>
            <a:normAutofit/>
          </a:bodyPr>
          <a:lstStyle/>
          <a:p>
            <a:r>
              <a:rPr lang="en-US" sz="3200" dirty="0">
                <a:solidFill>
                  <a:schemeClr val="tx1"/>
                </a:solidFill>
              </a:rPr>
              <a:t>In-school opportunities</a:t>
            </a:r>
          </a:p>
          <a:p>
            <a:r>
              <a:rPr lang="en-US" sz="3200" dirty="0">
                <a:solidFill>
                  <a:schemeClr val="tx1"/>
                </a:solidFill>
              </a:rPr>
              <a:t>After school opportunities</a:t>
            </a:r>
          </a:p>
          <a:p>
            <a:r>
              <a:rPr lang="en-US" sz="3200" dirty="0">
                <a:solidFill>
                  <a:schemeClr val="tx1"/>
                </a:solidFill>
              </a:rPr>
              <a:t>Experience outside the traditional school setting:</a:t>
            </a:r>
          </a:p>
          <a:p>
            <a:pPr lvl="1"/>
            <a:r>
              <a:rPr lang="en-US" sz="2800" dirty="0">
                <a:solidFill>
                  <a:schemeClr val="tx1"/>
                </a:solidFill>
              </a:rPr>
              <a:t>In an integrated environment, to the </a:t>
            </a:r>
            <a:r>
              <a:rPr lang="en-US" sz="2800" b="1" u="sng" dirty="0">
                <a:solidFill>
                  <a:schemeClr val="tx1"/>
                </a:solidFill>
              </a:rPr>
              <a:t>maximum extent possible</a:t>
            </a:r>
            <a:r>
              <a:rPr lang="en-US" sz="2800" dirty="0">
                <a:solidFill>
                  <a:schemeClr val="tx1"/>
                </a:solidFill>
              </a:rPr>
              <a:t>.  </a:t>
            </a:r>
          </a:p>
          <a:p>
            <a:pPr lvl="1"/>
            <a:r>
              <a:rPr lang="en-US" sz="2800" dirty="0">
                <a:solidFill>
                  <a:schemeClr val="tx1"/>
                </a:solidFill>
              </a:rPr>
              <a:t>It is essential that direct employer or community involvement be a component.</a:t>
            </a:r>
          </a:p>
        </p:txBody>
      </p:sp>
      <p:sp>
        <p:nvSpPr>
          <p:cNvPr id="4" name="Slide Number Placeholder 3"/>
          <p:cNvSpPr>
            <a:spLocks noGrp="1"/>
          </p:cNvSpPr>
          <p:nvPr>
            <p:ph type="sldNum" sz="quarter" idx="12"/>
          </p:nvPr>
        </p:nvSpPr>
        <p:spPr/>
        <p:txBody>
          <a:bodyPr/>
          <a:lstStyle/>
          <a:p>
            <a:fld id="{219423AA-D6A9-480C-A230-10B9B86FCA23}" type="slidenum">
              <a:rPr lang="en-US" sz="2000" smtClean="0"/>
              <a:t>28</a:t>
            </a:fld>
            <a:endParaRPr lang="en-US" sz="2000" dirty="0"/>
          </a:p>
        </p:txBody>
      </p:sp>
    </p:spTree>
    <p:extLst>
      <p:ext uri="{BB962C8B-B14F-4D97-AF65-F5344CB8AC3E}">
        <p14:creationId xmlns:p14="http://schemas.microsoft.com/office/powerpoint/2010/main" val="428018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36576"/>
            <a:ext cx="9601196" cy="1303867"/>
          </a:xfrm>
        </p:spPr>
        <p:txBody>
          <a:bodyPr>
            <a:normAutofit/>
          </a:bodyPr>
          <a:lstStyle/>
          <a:p>
            <a:pPr algn="ctr"/>
            <a:r>
              <a:rPr lang="en-US" dirty="0"/>
              <a:t>Types of WBL</a:t>
            </a:r>
          </a:p>
        </p:txBody>
      </p:sp>
      <p:sp>
        <p:nvSpPr>
          <p:cNvPr id="3" name="Content Placeholder 2"/>
          <p:cNvSpPr>
            <a:spLocks noGrp="1"/>
          </p:cNvSpPr>
          <p:nvPr>
            <p:ph idx="1"/>
          </p:nvPr>
        </p:nvSpPr>
        <p:spPr>
          <a:xfrm>
            <a:off x="914087" y="1600200"/>
            <a:ext cx="10363826" cy="3668807"/>
          </a:xfrm>
        </p:spPr>
        <p:txBody>
          <a:bodyPr numCol="2">
            <a:noAutofit/>
          </a:bodyPr>
          <a:lstStyle/>
          <a:p>
            <a:r>
              <a:rPr lang="en-US" sz="2800" b="1" dirty="0">
                <a:solidFill>
                  <a:srgbClr val="C00000"/>
                </a:solidFill>
              </a:rPr>
              <a:t>Career Mentorship</a:t>
            </a:r>
          </a:p>
          <a:p>
            <a:r>
              <a:rPr lang="en-US" sz="2800" dirty="0">
                <a:solidFill>
                  <a:schemeClr val="tx1"/>
                </a:solidFill>
              </a:rPr>
              <a:t>Career Related Competitions</a:t>
            </a:r>
          </a:p>
          <a:p>
            <a:r>
              <a:rPr lang="en-US" sz="2800" b="1" dirty="0">
                <a:solidFill>
                  <a:srgbClr val="C00000"/>
                </a:solidFill>
              </a:rPr>
              <a:t>Informational Interviews</a:t>
            </a:r>
          </a:p>
          <a:p>
            <a:r>
              <a:rPr lang="en-US" sz="2800" dirty="0">
                <a:solidFill>
                  <a:schemeClr val="tx1"/>
                </a:solidFill>
              </a:rPr>
              <a:t>Internships (paid or unpaid) </a:t>
            </a:r>
          </a:p>
          <a:p>
            <a:r>
              <a:rPr lang="en-US" sz="2800" b="1" dirty="0">
                <a:solidFill>
                  <a:srgbClr val="C00000"/>
                </a:solidFill>
              </a:rPr>
              <a:t>Job Shadowing</a:t>
            </a:r>
          </a:p>
          <a:p>
            <a:r>
              <a:rPr lang="en-US" sz="2800" dirty="0">
                <a:solidFill>
                  <a:schemeClr val="tx1"/>
                </a:solidFill>
              </a:rPr>
              <a:t>Practicum</a:t>
            </a:r>
          </a:p>
          <a:p>
            <a:r>
              <a:rPr lang="en-US" sz="2800" b="1" dirty="0">
                <a:solidFill>
                  <a:srgbClr val="C00000"/>
                </a:solidFill>
              </a:rPr>
              <a:t>Service Learning</a:t>
            </a:r>
          </a:p>
          <a:p>
            <a:pPr marL="0" indent="0">
              <a:buNone/>
            </a:pPr>
            <a:endParaRPr lang="en-US" sz="2800" dirty="0">
              <a:solidFill>
                <a:schemeClr val="tx1"/>
              </a:solidFill>
            </a:endParaRPr>
          </a:p>
          <a:p>
            <a:r>
              <a:rPr lang="en-US" sz="2800" dirty="0">
                <a:solidFill>
                  <a:schemeClr val="tx1"/>
                </a:solidFill>
              </a:rPr>
              <a:t>Simulated Workplace Experiences</a:t>
            </a:r>
          </a:p>
          <a:p>
            <a:r>
              <a:rPr lang="en-US" sz="2800" dirty="0">
                <a:solidFill>
                  <a:schemeClr val="tx1"/>
                </a:solidFill>
              </a:rPr>
              <a:t>Student-led Enterprises</a:t>
            </a:r>
          </a:p>
          <a:p>
            <a:r>
              <a:rPr lang="en-US" sz="2800" b="1" dirty="0">
                <a:solidFill>
                  <a:srgbClr val="C00000"/>
                </a:solidFill>
              </a:rPr>
              <a:t>Work Experiences (paid or unpaid)</a:t>
            </a:r>
          </a:p>
          <a:p>
            <a:r>
              <a:rPr lang="en-US" sz="2800" dirty="0">
                <a:solidFill>
                  <a:schemeClr val="tx1"/>
                </a:solidFill>
              </a:rPr>
              <a:t>Volunteering</a:t>
            </a:r>
          </a:p>
          <a:p>
            <a:r>
              <a:rPr lang="en-US" sz="2800" b="1" dirty="0">
                <a:solidFill>
                  <a:srgbClr val="C00000"/>
                </a:solidFill>
              </a:rPr>
              <a:t>Workplace Tours/Field Trips</a:t>
            </a:r>
          </a:p>
          <a:p>
            <a:r>
              <a:rPr lang="en-US" sz="2800" dirty="0">
                <a:solidFill>
                  <a:schemeClr val="tx1"/>
                </a:solidFill>
              </a:rPr>
              <a:t>Youth Apprenticeships (YA)</a:t>
            </a:r>
          </a:p>
          <a:p>
            <a:endParaRPr lang="en-US" dirty="0"/>
          </a:p>
        </p:txBody>
      </p:sp>
      <p:sp>
        <p:nvSpPr>
          <p:cNvPr id="4" name="Slide Number Placeholder 3"/>
          <p:cNvSpPr>
            <a:spLocks noGrp="1"/>
          </p:cNvSpPr>
          <p:nvPr>
            <p:ph type="sldNum" sz="quarter" idx="12"/>
          </p:nvPr>
        </p:nvSpPr>
        <p:spPr/>
        <p:txBody>
          <a:bodyPr/>
          <a:lstStyle/>
          <a:p>
            <a:fld id="{219423AA-D6A9-480C-A230-10B9B86FCA23}" type="slidenum">
              <a:rPr lang="en-US" sz="2000" smtClean="0"/>
              <a:t>29</a:t>
            </a:fld>
            <a:endParaRPr lang="en-US" sz="2000" dirty="0"/>
          </a:p>
        </p:txBody>
      </p:sp>
    </p:spTree>
    <p:extLst>
      <p:ext uri="{BB962C8B-B14F-4D97-AF65-F5344CB8AC3E}">
        <p14:creationId xmlns:p14="http://schemas.microsoft.com/office/powerpoint/2010/main" val="21043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0F8A-717A-48FC-A0CE-7AC93655ABD1}"/>
              </a:ext>
            </a:extLst>
          </p:cNvPr>
          <p:cNvSpPr>
            <a:spLocks noGrp="1"/>
          </p:cNvSpPr>
          <p:nvPr>
            <p:ph type="ctrTitle"/>
          </p:nvPr>
        </p:nvSpPr>
        <p:spPr/>
        <p:txBody>
          <a:bodyPr/>
          <a:lstStyle/>
          <a:p>
            <a:r>
              <a:rPr lang="en-US" dirty="0"/>
              <a:t>Review Desk Aid and Service Types and Titles</a:t>
            </a:r>
          </a:p>
        </p:txBody>
      </p:sp>
      <p:sp>
        <p:nvSpPr>
          <p:cNvPr id="4" name="Slide Number Placeholder 3">
            <a:extLst>
              <a:ext uri="{FF2B5EF4-FFF2-40B4-BE49-F238E27FC236}">
                <a16:creationId xmlns:a16="http://schemas.microsoft.com/office/drawing/2014/main" id="{2A09068A-AF0F-469E-B424-D85CCD818245}"/>
              </a:ext>
            </a:extLst>
          </p:cNvPr>
          <p:cNvSpPr>
            <a:spLocks noGrp="1"/>
          </p:cNvSpPr>
          <p:nvPr>
            <p:ph type="sldNum" sz="quarter" idx="16"/>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615320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9423AA-D6A9-480C-A230-10B9B86FCA23}" type="slidenum">
              <a:rPr lang="en-US" sz="2000" smtClean="0"/>
              <a:t>30</a:t>
            </a:fld>
            <a:endParaRPr lang="en-US" sz="2000" dirty="0"/>
          </a:p>
        </p:txBody>
      </p:sp>
      <p:graphicFrame>
        <p:nvGraphicFramePr>
          <p:cNvPr id="5" name="Content Placeholder 3" descr="Pre-ETS Work Based Learning includes introductory work activities, work experience services and work experience wages.">
            <a:extLst>
              <a:ext uri="{FF2B5EF4-FFF2-40B4-BE49-F238E27FC236}">
                <a16:creationId xmlns:a16="http://schemas.microsoft.com/office/drawing/2014/main" id="{ABCFC75F-4E53-4C7A-ACF4-22ADDB6C8478}"/>
              </a:ext>
            </a:extLst>
          </p:cNvPr>
          <p:cNvGraphicFramePr>
            <a:graphicFrameLocks/>
          </p:cNvGraphicFramePr>
          <p:nvPr>
            <p:extLst>
              <p:ext uri="{D42A27DB-BD31-4B8C-83A1-F6EECF244321}">
                <p14:modId xmlns:p14="http://schemas.microsoft.com/office/powerpoint/2010/main" val="4024877137"/>
              </p:ext>
            </p:extLst>
          </p:nvPr>
        </p:nvGraphicFramePr>
        <p:xfrm>
          <a:off x="4953001" y="1693700"/>
          <a:ext cx="7239000" cy="4871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838200" y="1676400"/>
            <a:ext cx="10668000" cy="5029200"/>
          </a:xfrm>
        </p:spPr>
        <p:txBody>
          <a:bodyPr>
            <a:normAutofit/>
          </a:bodyPr>
          <a:lstStyle/>
          <a:p>
            <a:pPr lvl="0"/>
            <a:r>
              <a:rPr lang="en-US" sz="3600" b="1" dirty="0">
                <a:solidFill>
                  <a:srgbClr val="002060"/>
                </a:solidFill>
              </a:rPr>
              <a:t>Three Titles:</a:t>
            </a:r>
          </a:p>
          <a:p>
            <a:pPr marL="457200" indent="-457200">
              <a:buFont typeface="+mj-lt"/>
              <a:buAutoNum type="arabicPeriod"/>
            </a:pPr>
            <a:r>
              <a:rPr lang="en-US" sz="2800" dirty="0">
                <a:solidFill>
                  <a:srgbClr val="002060"/>
                </a:solidFill>
              </a:rPr>
              <a:t>Introductory Work Activities</a:t>
            </a:r>
          </a:p>
          <a:p>
            <a:pPr marL="457200" indent="-457200">
              <a:buFont typeface="+mj-lt"/>
              <a:buAutoNum type="arabicPeriod"/>
            </a:pPr>
            <a:r>
              <a:rPr lang="en-US" sz="2800" dirty="0">
                <a:solidFill>
                  <a:srgbClr val="002060"/>
                </a:solidFill>
              </a:rPr>
              <a:t>Work Experience-Services</a:t>
            </a:r>
          </a:p>
          <a:p>
            <a:pPr marL="457200" indent="-457200">
              <a:buFont typeface="+mj-lt"/>
              <a:buAutoNum type="arabicPeriod"/>
            </a:pPr>
            <a:r>
              <a:rPr lang="en-US" sz="2800" dirty="0">
                <a:solidFill>
                  <a:srgbClr val="002060"/>
                </a:solidFill>
              </a:rPr>
              <a:t>Work Experience-Wages</a:t>
            </a:r>
          </a:p>
        </p:txBody>
      </p:sp>
      <p:sp>
        <p:nvSpPr>
          <p:cNvPr id="6" name="TextBox 5">
            <a:extLst>
              <a:ext uri="{FF2B5EF4-FFF2-40B4-BE49-F238E27FC236}">
                <a16:creationId xmlns:a16="http://schemas.microsoft.com/office/drawing/2014/main" id="{C03670EB-67A4-419F-AC0F-95498E614E22}"/>
              </a:ext>
              <a:ext uri="{C183D7F6-B498-43B3-948B-1728B52AA6E4}">
                <adec:decorative xmlns:adec="http://schemas.microsoft.com/office/drawing/2017/decorative" val="1"/>
              </a:ext>
            </a:extLst>
          </p:cNvPr>
          <p:cNvSpPr txBox="1"/>
          <p:nvPr/>
        </p:nvSpPr>
        <p:spPr>
          <a:xfrm>
            <a:off x="5638800" y="3221700"/>
            <a:ext cx="1752601" cy="1815882"/>
          </a:xfrm>
          <a:prstGeom prst="rect">
            <a:avLst/>
          </a:prstGeom>
          <a:noFill/>
        </p:spPr>
        <p:txBody>
          <a:bodyPr wrap="square" rtlCol="0">
            <a:spAutoFit/>
          </a:bodyPr>
          <a:lstStyle/>
          <a:p>
            <a:pPr algn="ctr"/>
            <a:r>
              <a:rPr lang="en-US" sz="2800" dirty="0">
                <a:solidFill>
                  <a:schemeClr val="bg1"/>
                </a:solidFill>
              </a:rPr>
              <a:t>Pre-ETS Work-Based Learning</a:t>
            </a:r>
          </a:p>
        </p:txBody>
      </p:sp>
      <p:sp>
        <p:nvSpPr>
          <p:cNvPr id="2" name="Title 1"/>
          <p:cNvSpPr>
            <a:spLocks noGrp="1"/>
          </p:cNvSpPr>
          <p:nvPr>
            <p:ph type="title"/>
          </p:nvPr>
        </p:nvSpPr>
        <p:spPr/>
        <p:txBody>
          <a:bodyPr/>
          <a:lstStyle/>
          <a:p>
            <a:pPr algn="ctr"/>
            <a:r>
              <a:rPr lang="en-US" dirty="0"/>
              <a:t>Pre-ETS Work-Based Learning on Contracts</a:t>
            </a:r>
          </a:p>
        </p:txBody>
      </p:sp>
    </p:spTree>
    <p:extLst>
      <p:ext uri="{BB962C8B-B14F-4D97-AF65-F5344CB8AC3E}">
        <p14:creationId xmlns:p14="http://schemas.microsoft.com/office/powerpoint/2010/main" val="2133260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9423AA-D6A9-480C-A230-10B9B86FCA23}" type="slidenum">
              <a:rPr lang="en-US" sz="2000" smtClean="0"/>
              <a:t>31</a:t>
            </a:fld>
            <a:endParaRPr lang="en-US" sz="2000" dirty="0"/>
          </a:p>
        </p:txBody>
      </p:sp>
      <p:sp>
        <p:nvSpPr>
          <p:cNvPr id="3" name="Content Placeholder 2"/>
          <p:cNvSpPr>
            <a:spLocks noGrp="1"/>
          </p:cNvSpPr>
          <p:nvPr>
            <p:ph idx="1"/>
          </p:nvPr>
        </p:nvSpPr>
        <p:spPr>
          <a:xfrm>
            <a:off x="457200" y="1676400"/>
            <a:ext cx="10972800" cy="4876800"/>
          </a:xfrm>
        </p:spPr>
        <p:txBody>
          <a:bodyPr>
            <a:normAutofit fontScale="92500" lnSpcReduction="20000"/>
          </a:bodyPr>
          <a:lstStyle/>
          <a:p>
            <a:r>
              <a:rPr lang="en-US" sz="2400" b="1" dirty="0">
                <a:solidFill>
                  <a:srgbClr val="002060"/>
                </a:solidFill>
              </a:rPr>
              <a:t>Career Mentorship Experience </a:t>
            </a:r>
            <a:r>
              <a:rPr lang="en-US" sz="2400" dirty="0">
                <a:solidFill>
                  <a:srgbClr val="002060"/>
                </a:solidFill>
              </a:rPr>
              <a:t>Facilitate an opportunity for a student to engage with a mentor who teaches or provides career-related guidance and advice.</a:t>
            </a:r>
          </a:p>
          <a:p>
            <a:r>
              <a:rPr lang="en-US" sz="2400" b="1" dirty="0">
                <a:solidFill>
                  <a:srgbClr val="002060"/>
                </a:solidFill>
              </a:rPr>
              <a:t>Informational Interview </a:t>
            </a:r>
            <a:r>
              <a:rPr lang="en-US" sz="2400" dirty="0">
                <a:solidFill>
                  <a:srgbClr val="002060"/>
                </a:solidFill>
              </a:rPr>
              <a:t>Facilitate an informal conversation for a student with someone working in a career area/job that interests the student, who will give them information and advice. It is not a job interview and the objective is not to find job openings.</a:t>
            </a:r>
          </a:p>
          <a:p>
            <a:r>
              <a:rPr lang="en-US" sz="2400" b="1" dirty="0">
                <a:solidFill>
                  <a:srgbClr val="002060"/>
                </a:solidFill>
              </a:rPr>
              <a:t>Job Shadow </a:t>
            </a:r>
            <a:r>
              <a:rPr lang="en-US" sz="2400" dirty="0">
                <a:solidFill>
                  <a:srgbClr val="002060"/>
                </a:solidFill>
              </a:rPr>
              <a:t>Facilitate an opportunity for a student to observe different jobs and ask businesses questions about the skills, knowledge, and abilities needed to perform the tasks involved in the job. </a:t>
            </a:r>
          </a:p>
          <a:p>
            <a:r>
              <a:rPr lang="en-US" sz="2400" b="1" dirty="0">
                <a:solidFill>
                  <a:srgbClr val="002060"/>
                </a:solidFill>
              </a:rPr>
              <a:t>Service Learning</a:t>
            </a:r>
            <a:r>
              <a:rPr lang="en-US" sz="2400" dirty="0">
                <a:solidFill>
                  <a:srgbClr val="002060"/>
                </a:solidFill>
              </a:rPr>
              <a:t>: Facilitate an activity for a student that integrates meaningful community service with classroom instruction and reflection to enrich the learning experience, teach civic responsibility, and strengthen communities. </a:t>
            </a:r>
          </a:p>
          <a:p>
            <a:r>
              <a:rPr lang="en-US" sz="2400" b="1" dirty="0">
                <a:solidFill>
                  <a:srgbClr val="002060"/>
                </a:solidFill>
              </a:rPr>
              <a:t>Workplace Tour/Field Trip</a:t>
            </a:r>
            <a:r>
              <a:rPr lang="en-US" sz="2400" dirty="0">
                <a:solidFill>
                  <a:srgbClr val="002060"/>
                </a:solidFill>
              </a:rPr>
              <a:t>: Facilitate an excursion for a student to gain first-hand observation of specific work sites. Students learn about the business, meet employees, ask questions and observe work in progress. Often conducted in a group.</a:t>
            </a:r>
          </a:p>
        </p:txBody>
      </p:sp>
      <p:sp>
        <p:nvSpPr>
          <p:cNvPr id="6" name="Title 1"/>
          <p:cNvSpPr>
            <a:spLocks noGrp="1"/>
          </p:cNvSpPr>
          <p:nvPr>
            <p:ph type="title"/>
          </p:nvPr>
        </p:nvSpPr>
        <p:spPr>
          <a:xfrm>
            <a:off x="838200" y="152400"/>
            <a:ext cx="10515600" cy="914400"/>
          </a:xfrm>
        </p:spPr>
        <p:txBody>
          <a:bodyPr/>
          <a:lstStyle/>
          <a:p>
            <a:pPr algn="ctr"/>
            <a:r>
              <a:rPr lang="en-US" dirty="0"/>
              <a:t>Introductory Work Activities</a:t>
            </a:r>
          </a:p>
        </p:txBody>
      </p:sp>
    </p:spTree>
    <p:extLst>
      <p:ext uri="{BB962C8B-B14F-4D97-AF65-F5344CB8AC3E}">
        <p14:creationId xmlns:p14="http://schemas.microsoft.com/office/powerpoint/2010/main" val="2809839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Work Experience-Services</a:t>
            </a:r>
          </a:p>
        </p:txBody>
      </p:sp>
      <p:sp>
        <p:nvSpPr>
          <p:cNvPr id="3" name="Content Placeholder 2"/>
          <p:cNvSpPr>
            <a:spLocks noGrp="1"/>
          </p:cNvSpPr>
          <p:nvPr>
            <p:ph idx="1"/>
          </p:nvPr>
        </p:nvSpPr>
        <p:spPr>
          <a:xfrm>
            <a:off x="751010" y="1676400"/>
            <a:ext cx="10374190" cy="4572000"/>
          </a:xfrm>
        </p:spPr>
        <p:txBody>
          <a:bodyPr>
            <a:normAutofit/>
          </a:bodyPr>
          <a:lstStyle/>
          <a:p>
            <a:pPr marL="0" indent="0">
              <a:buNone/>
            </a:pPr>
            <a:r>
              <a:rPr lang="en-US" sz="2800" b="1" dirty="0">
                <a:solidFill>
                  <a:schemeClr val="tx1"/>
                </a:solidFill>
              </a:rPr>
              <a:t>Work Experience - Services</a:t>
            </a:r>
            <a:r>
              <a:rPr lang="en-US" sz="2800" dirty="0">
                <a:solidFill>
                  <a:schemeClr val="tx1"/>
                </a:solidFill>
              </a:rPr>
              <a:t>: Facilitate a work experience intended for the student to understand the nature of work and build soft skills. Only the student and the business report on how the experience went.</a:t>
            </a:r>
          </a:p>
          <a:p>
            <a:pPr marL="0" indent="0">
              <a:buNone/>
            </a:pPr>
            <a:r>
              <a:rPr lang="en-US" sz="2400" b="1" dirty="0">
                <a:solidFill>
                  <a:schemeClr val="tx1"/>
                </a:solidFill>
              </a:rPr>
              <a:t>IMPORTANT NOTE: </a:t>
            </a:r>
          </a:p>
          <a:p>
            <a:r>
              <a:rPr lang="en-US" sz="2800" dirty="0">
                <a:solidFill>
                  <a:srgbClr val="002060"/>
                </a:solidFill>
              </a:rPr>
              <a:t>This service does not encompass work-based learning coaching. If work-based learning coaching is necessary, it should be authorized separately by the VR counselor. (Potentially eligible students are not able to receive work-based learning coaching funded by VRS).</a:t>
            </a:r>
          </a:p>
        </p:txBody>
      </p:sp>
      <p:sp>
        <p:nvSpPr>
          <p:cNvPr id="4" name="Slide Number Placeholder 3"/>
          <p:cNvSpPr>
            <a:spLocks noGrp="1"/>
          </p:cNvSpPr>
          <p:nvPr>
            <p:ph type="sldNum" sz="quarter" idx="12"/>
          </p:nvPr>
        </p:nvSpPr>
        <p:spPr/>
        <p:txBody>
          <a:bodyPr/>
          <a:lstStyle/>
          <a:p>
            <a:fld id="{219423AA-D6A9-480C-A230-10B9B86FCA23}" type="slidenum">
              <a:rPr lang="en-US" sz="2000" smtClean="0"/>
              <a:t>32</a:t>
            </a:fld>
            <a:endParaRPr lang="en-US" sz="2000" dirty="0"/>
          </a:p>
        </p:txBody>
      </p:sp>
    </p:spTree>
    <p:extLst>
      <p:ext uri="{BB962C8B-B14F-4D97-AF65-F5344CB8AC3E}">
        <p14:creationId xmlns:p14="http://schemas.microsoft.com/office/powerpoint/2010/main" val="3704463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Work Experience-Services Can Include</a:t>
            </a:r>
          </a:p>
        </p:txBody>
      </p:sp>
      <p:sp>
        <p:nvSpPr>
          <p:cNvPr id="3" name="Content Placeholder 2"/>
          <p:cNvSpPr>
            <a:spLocks noGrp="1"/>
          </p:cNvSpPr>
          <p:nvPr>
            <p:ph idx="1"/>
          </p:nvPr>
        </p:nvSpPr>
        <p:spPr>
          <a:xfrm>
            <a:off x="457200" y="1676400"/>
            <a:ext cx="11201400" cy="5029200"/>
          </a:xfrm>
        </p:spPr>
        <p:txBody>
          <a:bodyPr>
            <a:normAutofit fontScale="77500" lnSpcReduction="20000"/>
          </a:bodyPr>
          <a:lstStyle/>
          <a:p>
            <a:pPr marL="457200" indent="-457200">
              <a:buAutoNum type="arabicPeriod"/>
            </a:pPr>
            <a:r>
              <a:rPr lang="en-US" b="1" dirty="0">
                <a:solidFill>
                  <a:schemeClr val="tx1"/>
                </a:solidFill>
              </a:rPr>
              <a:t>The first meeting </a:t>
            </a:r>
            <a:r>
              <a:rPr lang="en-US" dirty="0">
                <a:solidFill>
                  <a:schemeClr val="tx1"/>
                </a:solidFill>
              </a:rPr>
              <a:t>(for potentially eligible students). And when assisting a student in obtaining an “intermediate job” where an employer pays the wages, this includes developing the work experience placement plan. (Note: an intake meeting is authorized for students eligible for VR) </a:t>
            </a:r>
          </a:p>
          <a:p>
            <a:pPr marL="457200" indent="-457200">
              <a:buAutoNum type="arabicPeriod"/>
            </a:pPr>
            <a:r>
              <a:rPr lang="en-US" b="1" dirty="0">
                <a:solidFill>
                  <a:schemeClr val="tx1"/>
                </a:solidFill>
              </a:rPr>
              <a:t>Develop/locate the work experience</a:t>
            </a:r>
          </a:p>
          <a:p>
            <a:pPr marL="457200" indent="-457200">
              <a:buAutoNum type="arabicPeriod"/>
            </a:pPr>
            <a:r>
              <a:rPr lang="en-US" b="1" dirty="0">
                <a:solidFill>
                  <a:schemeClr val="tx1"/>
                </a:solidFill>
              </a:rPr>
              <a:t>Orient the student to the work experience. </a:t>
            </a:r>
            <a:r>
              <a:rPr lang="en-US" dirty="0">
                <a:solidFill>
                  <a:schemeClr val="tx1"/>
                </a:solidFill>
              </a:rPr>
              <a:t>Learn who their supervisors are, understand their schedule, make sure they understand their work duties, finalize transportation to and from the work experience, ensure they have their uniform, ensure they know the expectations of the work experience.</a:t>
            </a:r>
          </a:p>
          <a:p>
            <a:pPr marL="457200" indent="-457200">
              <a:buAutoNum type="arabicPeriod"/>
            </a:pPr>
            <a:r>
              <a:rPr lang="en-US" b="1" dirty="0">
                <a:solidFill>
                  <a:schemeClr val="tx1"/>
                </a:solidFill>
              </a:rPr>
              <a:t>Follow-up/check-in </a:t>
            </a:r>
            <a:r>
              <a:rPr lang="en-US" dirty="0">
                <a:solidFill>
                  <a:schemeClr val="tx1"/>
                </a:solidFill>
              </a:rPr>
              <a:t>with student and employer for the duration of the work experience. Follow-up frequency to be determined based on the individual’s needs and discussed with the individual, the VRS staff, and the provider.</a:t>
            </a:r>
          </a:p>
        </p:txBody>
      </p:sp>
      <p:sp>
        <p:nvSpPr>
          <p:cNvPr id="4" name="Slide Number Placeholder 3"/>
          <p:cNvSpPr>
            <a:spLocks noGrp="1"/>
          </p:cNvSpPr>
          <p:nvPr>
            <p:ph type="sldNum" sz="quarter" idx="12"/>
          </p:nvPr>
        </p:nvSpPr>
        <p:spPr/>
        <p:txBody>
          <a:bodyPr/>
          <a:lstStyle/>
          <a:p>
            <a:fld id="{219423AA-D6A9-480C-A230-10B9B86FCA23}" type="slidenum">
              <a:rPr lang="en-US" sz="2000" smtClean="0"/>
              <a:t>33</a:t>
            </a:fld>
            <a:endParaRPr lang="en-US" sz="2000" dirty="0"/>
          </a:p>
        </p:txBody>
      </p:sp>
    </p:spTree>
    <p:extLst>
      <p:ext uri="{BB962C8B-B14F-4D97-AF65-F5344CB8AC3E}">
        <p14:creationId xmlns:p14="http://schemas.microsoft.com/office/powerpoint/2010/main" val="2222559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96C2-18BE-4B8F-86D0-63D1CFAFE212}"/>
              </a:ext>
            </a:extLst>
          </p:cNvPr>
          <p:cNvSpPr>
            <a:spLocks noGrp="1"/>
          </p:cNvSpPr>
          <p:nvPr>
            <p:ph type="title"/>
          </p:nvPr>
        </p:nvSpPr>
        <p:spPr/>
        <p:txBody>
          <a:bodyPr>
            <a:normAutofit/>
          </a:bodyPr>
          <a:lstStyle/>
          <a:p>
            <a:pPr algn="ctr"/>
            <a:r>
              <a:rPr lang="en-US" dirty="0"/>
              <a:t>Work Experience-Services: 3 Ways</a:t>
            </a:r>
          </a:p>
        </p:txBody>
      </p:sp>
      <p:graphicFrame>
        <p:nvGraphicFramePr>
          <p:cNvPr id="6" name="Content Placeholder 5" descr="3 Types of Work Experience-Services&#10;1.  Intermediate Job when the employer pays the wages.  &#10;2.  Short-term with the site to be developed and the provider pays the wages.&#10;3.  Short-term set site and the provider pays wages." title="Three Types of Work Experience Services">
            <a:extLst>
              <a:ext uri="{FF2B5EF4-FFF2-40B4-BE49-F238E27FC236}">
                <a16:creationId xmlns:a16="http://schemas.microsoft.com/office/drawing/2014/main" id="{498A6389-88AB-45C5-A233-901B39A6FD29}"/>
              </a:ext>
            </a:extLst>
          </p:cNvPr>
          <p:cNvGraphicFramePr>
            <a:graphicFrameLocks noGrp="1"/>
          </p:cNvGraphicFramePr>
          <p:nvPr>
            <p:ph idx="1"/>
            <p:extLst>
              <p:ext uri="{D42A27DB-BD31-4B8C-83A1-F6EECF244321}">
                <p14:modId xmlns:p14="http://schemas.microsoft.com/office/powerpoint/2010/main" val="4267993396"/>
              </p:ext>
            </p:extLst>
          </p:nvPr>
        </p:nvGraphicFramePr>
        <p:xfrm>
          <a:off x="457200" y="1676400"/>
          <a:ext cx="11201400" cy="472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2385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Work Experience-Wages</a:t>
            </a:r>
          </a:p>
        </p:txBody>
      </p:sp>
      <p:sp>
        <p:nvSpPr>
          <p:cNvPr id="3" name="Content Placeholder 2"/>
          <p:cNvSpPr>
            <a:spLocks noGrp="1"/>
          </p:cNvSpPr>
          <p:nvPr>
            <p:ph idx="1"/>
          </p:nvPr>
        </p:nvSpPr>
        <p:spPr>
          <a:xfrm>
            <a:off x="804673" y="1676399"/>
            <a:ext cx="7120127" cy="5045075"/>
          </a:xfrm>
        </p:spPr>
        <p:txBody>
          <a:bodyPr>
            <a:normAutofit lnSpcReduction="10000"/>
          </a:bodyPr>
          <a:lstStyle/>
          <a:p>
            <a:pPr marL="0" indent="0">
              <a:buNone/>
            </a:pPr>
            <a:r>
              <a:rPr lang="en-US" sz="2800" b="1" dirty="0">
                <a:solidFill>
                  <a:schemeClr val="tx1"/>
                </a:solidFill>
              </a:rPr>
              <a:t>Work Experience - Wages</a:t>
            </a:r>
            <a:r>
              <a:rPr lang="en-US" sz="2800" dirty="0">
                <a:solidFill>
                  <a:schemeClr val="tx1"/>
                </a:solidFill>
              </a:rPr>
              <a:t>: Pay the wages and personnel costs of a short-term work experience intended for the student to understand the nature of work and build soft skills. The community partner is the employer of record and thus the wages are paid by the community partner. </a:t>
            </a:r>
          </a:p>
          <a:p>
            <a:pPr marL="0" indent="0">
              <a:buNone/>
            </a:pPr>
            <a:r>
              <a:rPr lang="en-US" sz="2800" dirty="0">
                <a:solidFill>
                  <a:schemeClr val="tx1"/>
                </a:solidFill>
              </a:rPr>
              <a:t>This service is intended to be used in conjunction with Work Experience-Services. </a:t>
            </a:r>
            <a:r>
              <a:rPr lang="en-US" sz="2800" b="1" dirty="0">
                <a:solidFill>
                  <a:schemeClr val="tx1"/>
                </a:solidFill>
              </a:rPr>
              <a:t>The statewide rate for this service will be the employee’s wage plus 50% for administrative costs.</a:t>
            </a:r>
          </a:p>
        </p:txBody>
      </p:sp>
      <p:pic>
        <p:nvPicPr>
          <p:cNvPr id="5" name="Picture 4" descr="Mone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262" y="2209800"/>
            <a:ext cx="3999356" cy="3481496"/>
          </a:xfrm>
          <a:prstGeom prst="rect">
            <a:avLst/>
          </a:prstGeom>
        </p:spPr>
      </p:pic>
      <p:sp>
        <p:nvSpPr>
          <p:cNvPr id="4" name="Slide Number Placeholder 3"/>
          <p:cNvSpPr>
            <a:spLocks noGrp="1"/>
          </p:cNvSpPr>
          <p:nvPr>
            <p:ph type="sldNum" sz="quarter" idx="12"/>
          </p:nvPr>
        </p:nvSpPr>
        <p:spPr/>
        <p:txBody>
          <a:bodyPr/>
          <a:lstStyle/>
          <a:p>
            <a:fld id="{219423AA-D6A9-480C-A230-10B9B86FCA23}" type="slidenum">
              <a:rPr lang="en-US" sz="2000" smtClean="0"/>
              <a:t>35</a:t>
            </a:fld>
            <a:endParaRPr lang="en-US" sz="2000" dirty="0"/>
          </a:p>
        </p:txBody>
      </p:sp>
    </p:spTree>
    <p:extLst>
      <p:ext uri="{BB962C8B-B14F-4D97-AF65-F5344CB8AC3E}">
        <p14:creationId xmlns:p14="http://schemas.microsoft.com/office/powerpoint/2010/main" val="3359861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6D26D-C4A5-4AD1-9F9C-EB2C5ADA4027}"/>
              </a:ext>
            </a:extLst>
          </p:cNvPr>
          <p:cNvSpPr>
            <a:spLocks noGrp="1"/>
          </p:cNvSpPr>
          <p:nvPr>
            <p:ph type="ctrTitle"/>
          </p:nvPr>
        </p:nvSpPr>
        <p:spPr/>
        <p:txBody>
          <a:bodyPr/>
          <a:lstStyle/>
          <a:p>
            <a:r>
              <a:rPr lang="en-US" dirty="0"/>
              <a:t>Services in Support of Pre-ETS</a:t>
            </a:r>
          </a:p>
        </p:txBody>
      </p:sp>
      <p:sp>
        <p:nvSpPr>
          <p:cNvPr id="4" name="Slide Number Placeholder 3">
            <a:extLst>
              <a:ext uri="{FF2B5EF4-FFF2-40B4-BE49-F238E27FC236}">
                <a16:creationId xmlns:a16="http://schemas.microsoft.com/office/drawing/2014/main" id="{FAFDB935-C27E-471B-AEB9-041C70B960F7}"/>
              </a:ext>
            </a:extLst>
          </p:cNvPr>
          <p:cNvSpPr>
            <a:spLocks noGrp="1"/>
          </p:cNvSpPr>
          <p:nvPr>
            <p:ph type="sldNum" sz="quarter" idx="16"/>
          </p:nvPr>
        </p:nvSpPr>
        <p:spPr/>
        <p:txBody>
          <a:bodyPr/>
          <a:lstStyle/>
          <a:p>
            <a:fld id="{48F63A3B-78C7-47BE-AE5E-E10140E04643}" type="slidenum">
              <a:rPr lang="en-US" smtClean="0"/>
              <a:pPr/>
              <a:t>36</a:t>
            </a:fld>
            <a:endParaRPr lang="en-US" dirty="0"/>
          </a:p>
        </p:txBody>
      </p:sp>
    </p:spTree>
    <p:extLst>
      <p:ext uri="{BB962C8B-B14F-4D97-AF65-F5344CB8AC3E}">
        <p14:creationId xmlns:p14="http://schemas.microsoft.com/office/powerpoint/2010/main" val="613305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205E6-06E0-4C41-8669-328C4C39F102}"/>
              </a:ext>
            </a:extLst>
          </p:cNvPr>
          <p:cNvSpPr>
            <a:spLocks noGrp="1"/>
          </p:cNvSpPr>
          <p:nvPr>
            <p:ph type="title"/>
          </p:nvPr>
        </p:nvSpPr>
        <p:spPr/>
        <p:txBody>
          <a:bodyPr/>
          <a:lstStyle/>
          <a:p>
            <a:pPr algn="ctr"/>
            <a:r>
              <a:rPr lang="en-US" dirty="0"/>
              <a:t>Type: Services in Support of Pre-ETS</a:t>
            </a:r>
          </a:p>
        </p:txBody>
      </p:sp>
      <p:pic>
        <p:nvPicPr>
          <p:cNvPr id="7" name="Content Placeholder 6" descr="Services in Support of Pre-ETS: Pre-ETS Intake and Work-Based Learning Coaching">
            <a:extLst>
              <a:ext uri="{FF2B5EF4-FFF2-40B4-BE49-F238E27FC236}">
                <a16:creationId xmlns:a16="http://schemas.microsoft.com/office/drawing/2014/main" id="{6D3DFD62-128F-43B2-963C-CE0E397F2689}"/>
              </a:ext>
            </a:extLst>
          </p:cNvPr>
          <p:cNvPicPr>
            <a:picLocks noGrp="1" noChangeAspect="1"/>
          </p:cNvPicPr>
          <p:nvPr>
            <p:ph idx="1"/>
          </p:nvPr>
        </p:nvPicPr>
        <p:blipFill rotWithShape="1">
          <a:blip r:embed="rId3"/>
          <a:srcRect l="50000" t="28092" r="14539" b="36884"/>
          <a:stretch/>
        </p:blipFill>
        <p:spPr>
          <a:xfrm>
            <a:off x="1066800" y="2438400"/>
            <a:ext cx="5760716" cy="3200400"/>
          </a:xfrm>
          <a:prstGeom prst="rect">
            <a:avLst/>
          </a:prstGeom>
        </p:spPr>
      </p:pic>
      <p:sp>
        <p:nvSpPr>
          <p:cNvPr id="4" name="Slide Number Placeholder 3">
            <a:extLst>
              <a:ext uri="{FF2B5EF4-FFF2-40B4-BE49-F238E27FC236}">
                <a16:creationId xmlns:a16="http://schemas.microsoft.com/office/drawing/2014/main" id="{66D84BC2-7435-4A00-9C97-5C9664C25F51}"/>
              </a:ext>
            </a:extLst>
          </p:cNvPr>
          <p:cNvSpPr>
            <a:spLocks noGrp="1"/>
          </p:cNvSpPr>
          <p:nvPr>
            <p:ph type="sldNum" sz="quarter" idx="12"/>
          </p:nvPr>
        </p:nvSpPr>
        <p:spPr/>
        <p:txBody>
          <a:bodyPr/>
          <a:lstStyle/>
          <a:p>
            <a:fld id="{48F63A3B-78C7-47BE-AE5E-E10140E04643}" type="slidenum">
              <a:rPr lang="en-US" smtClean="0"/>
              <a:pPr/>
              <a:t>37</a:t>
            </a:fld>
            <a:endParaRPr lang="en-US" dirty="0"/>
          </a:p>
        </p:txBody>
      </p:sp>
      <p:sp>
        <p:nvSpPr>
          <p:cNvPr id="8" name="Content Placeholder 2">
            <a:extLst>
              <a:ext uri="{FF2B5EF4-FFF2-40B4-BE49-F238E27FC236}">
                <a16:creationId xmlns:a16="http://schemas.microsoft.com/office/drawing/2014/main" id="{B23A18E0-09AA-4A4A-A413-C657C13C875F}"/>
              </a:ext>
            </a:extLst>
          </p:cNvPr>
          <p:cNvSpPr txBox="1">
            <a:spLocks/>
          </p:cNvSpPr>
          <p:nvPr/>
        </p:nvSpPr>
        <p:spPr>
          <a:xfrm>
            <a:off x="7010400" y="1983241"/>
            <a:ext cx="4114800"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rgbClr val="002060"/>
                </a:solidFill>
              </a:rPr>
              <a:t>Two Service Titles:</a:t>
            </a:r>
          </a:p>
          <a:p>
            <a:pPr lvl="1"/>
            <a:r>
              <a:rPr lang="en-US" sz="3600" dirty="0">
                <a:solidFill>
                  <a:srgbClr val="002060"/>
                </a:solidFill>
              </a:rPr>
              <a:t>Pre-ETS Intake</a:t>
            </a:r>
          </a:p>
          <a:p>
            <a:pPr lvl="1"/>
            <a:r>
              <a:rPr lang="en-US" sz="3600" dirty="0">
                <a:solidFill>
                  <a:srgbClr val="002060"/>
                </a:solidFill>
              </a:rPr>
              <a:t>Work-Based Learning Coaching</a:t>
            </a:r>
          </a:p>
        </p:txBody>
      </p:sp>
    </p:spTree>
    <p:extLst>
      <p:ext uri="{BB962C8B-B14F-4D97-AF65-F5344CB8AC3E}">
        <p14:creationId xmlns:p14="http://schemas.microsoft.com/office/powerpoint/2010/main" val="2973952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8FAB-3B1A-4CA5-B09C-FB7E0FBDA96B}"/>
              </a:ext>
            </a:extLst>
          </p:cNvPr>
          <p:cNvSpPr>
            <a:spLocks noGrp="1"/>
          </p:cNvSpPr>
          <p:nvPr>
            <p:ph type="title"/>
          </p:nvPr>
        </p:nvSpPr>
        <p:spPr/>
        <p:txBody>
          <a:bodyPr/>
          <a:lstStyle/>
          <a:p>
            <a:pPr algn="ctr"/>
            <a:r>
              <a:rPr lang="en-US" dirty="0"/>
              <a:t>Services in Support of Pre-ETS</a:t>
            </a:r>
          </a:p>
        </p:txBody>
      </p:sp>
      <p:sp>
        <p:nvSpPr>
          <p:cNvPr id="3" name="Content Placeholder 2">
            <a:extLst>
              <a:ext uri="{FF2B5EF4-FFF2-40B4-BE49-F238E27FC236}">
                <a16:creationId xmlns:a16="http://schemas.microsoft.com/office/drawing/2014/main" id="{DD339EED-F055-464D-8165-B3BF43523DE0}"/>
              </a:ext>
            </a:extLst>
          </p:cNvPr>
          <p:cNvSpPr>
            <a:spLocks noGrp="1"/>
          </p:cNvSpPr>
          <p:nvPr>
            <p:ph idx="1"/>
          </p:nvPr>
        </p:nvSpPr>
        <p:spPr/>
        <p:txBody>
          <a:bodyPr/>
          <a:lstStyle/>
          <a:p>
            <a:pPr marL="0" indent="0">
              <a:buNone/>
            </a:pPr>
            <a:r>
              <a:rPr lang="en-US" dirty="0">
                <a:solidFill>
                  <a:schemeClr val="tx1"/>
                </a:solidFill>
              </a:rPr>
              <a:t>These services can only be provided to students eligible for VR (not potentially eligible students). </a:t>
            </a:r>
          </a:p>
          <a:p>
            <a:r>
              <a:rPr lang="en-US" b="1" dirty="0">
                <a:solidFill>
                  <a:schemeClr val="tx1"/>
                </a:solidFill>
              </a:rPr>
              <a:t>Pre-ETS Intake: </a:t>
            </a:r>
            <a:r>
              <a:rPr lang="en-US" dirty="0">
                <a:solidFill>
                  <a:schemeClr val="tx1"/>
                </a:solidFill>
              </a:rPr>
              <a:t>Intake fee for students who are eligible for VR services. </a:t>
            </a:r>
          </a:p>
          <a:p>
            <a:r>
              <a:rPr lang="en-US" b="1" dirty="0">
                <a:solidFill>
                  <a:schemeClr val="tx1"/>
                </a:solidFill>
              </a:rPr>
              <a:t>Pre-ETS Work-Based Learning Coaching: </a:t>
            </a:r>
            <a:r>
              <a:rPr lang="en-US" dirty="0">
                <a:solidFill>
                  <a:schemeClr val="tx1"/>
                </a:solidFill>
              </a:rPr>
              <a:t>Assist students with learning to perform tasks assigned during a work-based learning experience.</a:t>
            </a:r>
          </a:p>
        </p:txBody>
      </p:sp>
      <p:sp>
        <p:nvSpPr>
          <p:cNvPr id="4" name="Slide Number Placeholder 3">
            <a:extLst>
              <a:ext uri="{FF2B5EF4-FFF2-40B4-BE49-F238E27FC236}">
                <a16:creationId xmlns:a16="http://schemas.microsoft.com/office/drawing/2014/main" id="{0B01A127-0408-404B-95D3-AD3B5E7FAEF4}"/>
              </a:ext>
            </a:extLst>
          </p:cNvPr>
          <p:cNvSpPr>
            <a:spLocks noGrp="1"/>
          </p:cNvSpPr>
          <p:nvPr>
            <p:ph type="sldNum" sz="quarter" idx="12"/>
          </p:nvPr>
        </p:nvSpPr>
        <p:spPr/>
        <p:txBody>
          <a:bodyPr/>
          <a:lstStyle/>
          <a:p>
            <a:fld id="{48F63A3B-78C7-47BE-AE5E-E10140E04643}" type="slidenum">
              <a:rPr lang="en-US" smtClean="0"/>
              <a:t>38</a:t>
            </a:fld>
            <a:endParaRPr lang="en-US" dirty="0"/>
          </a:p>
        </p:txBody>
      </p:sp>
    </p:spTree>
    <p:extLst>
      <p:ext uri="{BB962C8B-B14F-4D97-AF65-F5344CB8AC3E}">
        <p14:creationId xmlns:p14="http://schemas.microsoft.com/office/powerpoint/2010/main" val="2249542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12E0-FAC7-4498-9082-8D43C576BDEB}"/>
              </a:ext>
            </a:extLst>
          </p:cNvPr>
          <p:cNvSpPr>
            <a:spLocks noGrp="1"/>
          </p:cNvSpPr>
          <p:nvPr>
            <p:ph type="ctrTitle"/>
          </p:nvPr>
        </p:nvSpPr>
        <p:spPr/>
        <p:txBody>
          <a:bodyPr/>
          <a:lstStyle/>
          <a:p>
            <a:r>
              <a:rPr lang="en-US" dirty="0"/>
              <a:t>Other Possible Services Listed on Contracts</a:t>
            </a:r>
          </a:p>
        </p:txBody>
      </p:sp>
      <p:sp>
        <p:nvSpPr>
          <p:cNvPr id="4" name="Slide Number Placeholder 3">
            <a:extLst>
              <a:ext uri="{FF2B5EF4-FFF2-40B4-BE49-F238E27FC236}">
                <a16:creationId xmlns:a16="http://schemas.microsoft.com/office/drawing/2014/main" id="{8AA66A63-166F-4510-993C-E216B3A43D20}"/>
              </a:ext>
            </a:extLst>
          </p:cNvPr>
          <p:cNvSpPr>
            <a:spLocks noGrp="1"/>
          </p:cNvSpPr>
          <p:nvPr>
            <p:ph type="sldNum" sz="quarter" idx="16"/>
          </p:nvPr>
        </p:nvSpPr>
        <p:spPr/>
        <p:txBody>
          <a:bodyPr/>
          <a:lstStyle/>
          <a:p>
            <a:fld id="{48F63A3B-78C7-47BE-AE5E-E10140E04643}" type="slidenum">
              <a:rPr lang="en-US" smtClean="0"/>
              <a:pPr/>
              <a:t>39</a:t>
            </a:fld>
            <a:endParaRPr lang="en-US" dirty="0"/>
          </a:p>
        </p:txBody>
      </p:sp>
    </p:spTree>
    <p:extLst>
      <p:ext uri="{BB962C8B-B14F-4D97-AF65-F5344CB8AC3E}">
        <p14:creationId xmlns:p14="http://schemas.microsoft.com/office/powerpoint/2010/main" val="3297233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z="2000" smtClean="0"/>
              <a:t>4</a:t>
            </a:fld>
            <a:endParaRPr lang="en-US" sz="2000" dirty="0"/>
          </a:p>
        </p:txBody>
      </p:sp>
      <p:sp>
        <p:nvSpPr>
          <p:cNvPr id="3" name="Content Placeholder 2"/>
          <p:cNvSpPr>
            <a:spLocks noGrp="1"/>
          </p:cNvSpPr>
          <p:nvPr>
            <p:ph idx="1"/>
          </p:nvPr>
        </p:nvSpPr>
        <p:spPr>
          <a:xfrm>
            <a:off x="838200" y="1825625"/>
            <a:ext cx="4876800" cy="4351338"/>
          </a:xfrm>
        </p:spPr>
        <p:txBody>
          <a:bodyPr/>
          <a:lstStyle/>
          <a:p>
            <a:r>
              <a:rPr lang="en-US" dirty="0">
                <a:hlinkClick r:id="rId3"/>
              </a:rPr>
              <a:t>List of service titles and definitions</a:t>
            </a:r>
            <a:endParaRPr lang="en-US" dirty="0"/>
          </a:p>
        </p:txBody>
      </p:sp>
      <p:pic>
        <p:nvPicPr>
          <p:cNvPr id="4" name="Picture 3" descr="Pre-Employment Transition Services Definitions for Professional Technical Contracts">
            <a:extLst>
              <a:ext uri="{FF2B5EF4-FFF2-40B4-BE49-F238E27FC236}">
                <a16:creationId xmlns:a16="http://schemas.microsoft.com/office/drawing/2014/main" id="{38BA39C9-87C3-4246-9602-6ABE34DFEBAD}"/>
              </a:ext>
            </a:extLst>
          </p:cNvPr>
          <p:cNvPicPr>
            <a:picLocks noChangeAspect="1"/>
          </p:cNvPicPr>
          <p:nvPr/>
        </p:nvPicPr>
        <p:blipFill rotWithShape="1">
          <a:blip r:embed="rId4"/>
          <a:srcRect l="33125" t="17778" r="34375" b="7315"/>
          <a:stretch/>
        </p:blipFill>
        <p:spPr>
          <a:xfrm>
            <a:off x="5715000" y="1568450"/>
            <a:ext cx="3962400" cy="5137150"/>
          </a:xfrm>
          <a:prstGeom prst="rect">
            <a:avLst/>
          </a:prstGeom>
        </p:spPr>
      </p:pic>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pPr algn="ctr"/>
            <a:r>
              <a:rPr lang="en-US" dirty="0"/>
              <a:t>Definitions for P/T Contracts</a:t>
            </a:r>
          </a:p>
        </p:txBody>
      </p:sp>
    </p:spTree>
    <p:extLst>
      <p:ext uri="{BB962C8B-B14F-4D97-AF65-F5344CB8AC3E}">
        <p14:creationId xmlns:p14="http://schemas.microsoft.com/office/powerpoint/2010/main" val="576491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E5EB-6625-478B-B303-67D876E033A2}"/>
              </a:ext>
            </a:extLst>
          </p:cNvPr>
          <p:cNvSpPr>
            <a:spLocks noGrp="1"/>
          </p:cNvSpPr>
          <p:nvPr>
            <p:ph type="title"/>
          </p:nvPr>
        </p:nvSpPr>
        <p:spPr/>
        <p:txBody>
          <a:bodyPr/>
          <a:lstStyle/>
          <a:p>
            <a:pPr algn="ctr"/>
            <a:r>
              <a:rPr lang="en-US" dirty="0"/>
              <a:t>Other Possible Services</a:t>
            </a:r>
          </a:p>
        </p:txBody>
      </p:sp>
      <p:sp>
        <p:nvSpPr>
          <p:cNvPr id="3" name="Content Placeholder 2">
            <a:extLst>
              <a:ext uri="{FF2B5EF4-FFF2-40B4-BE49-F238E27FC236}">
                <a16:creationId xmlns:a16="http://schemas.microsoft.com/office/drawing/2014/main" id="{D3D4283C-EF90-4056-B0EE-734ABB43A271}"/>
              </a:ext>
            </a:extLst>
          </p:cNvPr>
          <p:cNvSpPr>
            <a:spLocks noGrp="1"/>
          </p:cNvSpPr>
          <p:nvPr>
            <p:ph idx="1"/>
          </p:nvPr>
        </p:nvSpPr>
        <p:spPr>
          <a:xfrm>
            <a:off x="457200" y="2187574"/>
            <a:ext cx="5867400" cy="4351338"/>
          </a:xfrm>
        </p:spPr>
        <p:txBody>
          <a:bodyPr>
            <a:normAutofit/>
          </a:bodyPr>
          <a:lstStyle/>
          <a:p>
            <a:r>
              <a:rPr lang="en-US" sz="4400" dirty="0">
                <a:solidFill>
                  <a:srgbClr val="002060"/>
                </a:solidFill>
              </a:rPr>
              <a:t>“Pre-ETS Special Programming”</a:t>
            </a:r>
          </a:p>
          <a:p>
            <a:r>
              <a:rPr lang="en-US" sz="4400" dirty="0">
                <a:solidFill>
                  <a:srgbClr val="002060"/>
                </a:solidFill>
              </a:rPr>
              <a:t>Pre-ETS as general VR services</a:t>
            </a:r>
          </a:p>
        </p:txBody>
      </p:sp>
      <p:sp>
        <p:nvSpPr>
          <p:cNvPr id="4" name="Slide Number Placeholder 3">
            <a:extLst>
              <a:ext uri="{FF2B5EF4-FFF2-40B4-BE49-F238E27FC236}">
                <a16:creationId xmlns:a16="http://schemas.microsoft.com/office/drawing/2014/main" id="{ECC61FAB-BCE6-42FE-93B1-5F4452887F5A}"/>
              </a:ext>
            </a:extLst>
          </p:cNvPr>
          <p:cNvSpPr>
            <a:spLocks noGrp="1"/>
          </p:cNvSpPr>
          <p:nvPr>
            <p:ph type="sldNum" sz="quarter" idx="12"/>
          </p:nvPr>
        </p:nvSpPr>
        <p:spPr/>
        <p:txBody>
          <a:bodyPr/>
          <a:lstStyle/>
          <a:p>
            <a:fld id="{48F63A3B-78C7-47BE-AE5E-E10140E04643}" type="slidenum">
              <a:rPr lang="en-US" smtClean="0"/>
              <a:t>40</a:t>
            </a:fld>
            <a:endParaRPr lang="en-US" dirty="0"/>
          </a:p>
        </p:txBody>
      </p:sp>
      <p:pic>
        <p:nvPicPr>
          <p:cNvPr id="9" name="Picture 8" descr="The word possibilities written on a blackboard.">
            <a:extLst>
              <a:ext uri="{FF2B5EF4-FFF2-40B4-BE49-F238E27FC236}">
                <a16:creationId xmlns:a16="http://schemas.microsoft.com/office/drawing/2014/main" id="{0B3E0154-A1E0-44D7-802A-7B47ACFCF6C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2311400"/>
            <a:ext cx="5334000" cy="2800350"/>
          </a:xfrm>
          <a:prstGeom prst="rect">
            <a:avLst/>
          </a:prstGeom>
        </p:spPr>
      </p:pic>
    </p:spTree>
    <p:extLst>
      <p:ext uri="{BB962C8B-B14F-4D97-AF65-F5344CB8AC3E}">
        <p14:creationId xmlns:p14="http://schemas.microsoft.com/office/powerpoint/2010/main" val="1294553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91AE-7E82-45B4-B2B5-7E06A05A5A0F}"/>
              </a:ext>
            </a:extLst>
          </p:cNvPr>
          <p:cNvSpPr>
            <a:spLocks noGrp="1"/>
          </p:cNvSpPr>
          <p:nvPr>
            <p:ph type="title"/>
          </p:nvPr>
        </p:nvSpPr>
        <p:spPr/>
        <p:txBody>
          <a:bodyPr/>
          <a:lstStyle/>
          <a:p>
            <a:pPr algn="ctr"/>
            <a:r>
              <a:rPr lang="en-US" dirty="0"/>
              <a:t>“Pre-ETS  Special Programming”</a:t>
            </a:r>
          </a:p>
        </p:txBody>
      </p:sp>
      <p:sp>
        <p:nvSpPr>
          <p:cNvPr id="3" name="Content Placeholder 2">
            <a:extLst>
              <a:ext uri="{FF2B5EF4-FFF2-40B4-BE49-F238E27FC236}">
                <a16:creationId xmlns:a16="http://schemas.microsoft.com/office/drawing/2014/main" id="{D4C4C5C4-07FB-4126-9423-FF8C1DD54F53}"/>
              </a:ext>
            </a:extLst>
          </p:cNvPr>
          <p:cNvSpPr>
            <a:spLocks noGrp="1"/>
          </p:cNvSpPr>
          <p:nvPr>
            <p:ph idx="1"/>
          </p:nvPr>
        </p:nvSpPr>
        <p:spPr>
          <a:xfrm>
            <a:off x="457200" y="1721161"/>
            <a:ext cx="11201400" cy="4346575"/>
          </a:xfrm>
        </p:spPr>
        <p:txBody>
          <a:bodyPr>
            <a:normAutofit fontScale="92500" lnSpcReduction="20000"/>
          </a:bodyPr>
          <a:lstStyle/>
          <a:p>
            <a:r>
              <a:rPr lang="en-US" dirty="0">
                <a:solidFill>
                  <a:srgbClr val="002060"/>
                </a:solidFill>
              </a:rPr>
              <a:t>Option on contracts for services that provide multiple Pre-ETS and/or don’t fit the Pre-ETS rate structure</a:t>
            </a:r>
          </a:p>
          <a:p>
            <a:r>
              <a:rPr lang="en-US" dirty="0">
                <a:solidFill>
                  <a:srgbClr val="002060"/>
                </a:solidFill>
              </a:rPr>
              <a:t>Example:</a:t>
            </a:r>
          </a:p>
          <a:p>
            <a:pPr lvl="1"/>
            <a:r>
              <a:rPr lang="en-US" dirty="0">
                <a:solidFill>
                  <a:srgbClr val="002060"/>
                </a:solidFill>
              </a:rPr>
              <a:t>Pre-ETS - Exploring Employment Class: $100/day</a:t>
            </a:r>
          </a:p>
          <a:p>
            <a:pPr lvl="1"/>
            <a:r>
              <a:rPr lang="en-US" i="1" dirty="0">
                <a:solidFill>
                  <a:srgbClr val="002060"/>
                </a:solidFill>
              </a:rPr>
              <a:t>Authorization</a:t>
            </a:r>
            <a:r>
              <a:rPr lang="en-US" dirty="0">
                <a:solidFill>
                  <a:srgbClr val="002060"/>
                </a:solidFill>
              </a:rPr>
              <a:t>: </a:t>
            </a:r>
          </a:p>
          <a:p>
            <a:pPr lvl="2"/>
            <a:r>
              <a:rPr lang="en-US" dirty="0">
                <a:solidFill>
                  <a:srgbClr val="002060"/>
                </a:solidFill>
              </a:rPr>
              <a:t>Job Exploration Counseling (25%) </a:t>
            </a:r>
          </a:p>
          <a:p>
            <a:pPr lvl="2"/>
            <a:r>
              <a:rPr lang="en-US" dirty="0">
                <a:solidFill>
                  <a:srgbClr val="002060"/>
                </a:solidFill>
              </a:rPr>
              <a:t>Post-Secondary Education Counseling (25%) </a:t>
            </a:r>
          </a:p>
          <a:p>
            <a:pPr lvl="2"/>
            <a:r>
              <a:rPr lang="en-US" dirty="0">
                <a:solidFill>
                  <a:srgbClr val="002060"/>
                </a:solidFill>
              </a:rPr>
              <a:t>Workplace Readiness Training (25%) </a:t>
            </a:r>
          </a:p>
          <a:p>
            <a:pPr lvl="2"/>
            <a:r>
              <a:rPr lang="en-US" dirty="0">
                <a:solidFill>
                  <a:srgbClr val="002060"/>
                </a:solidFill>
              </a:rPr>
              <a:t>Instruction in Self Advocacy (25%)</a:t>
            </a:r>
            <a:endParaRPr lang="en-US" dirty="0"/>
          </a:p>
        </p:txBody>
      </p:sp>
      <p:sp>
        <p:nvSpPr>
          <p:cNvPr id="4" name="Slide Number Placeholder 3">
            <a:extLst>
              <a:ext uri="{FF2B5EF4-FFF2-40B4-BE49-F238E27FC236}">
                <a16:creationId xmlns:a16="http://schemas.microsoft.com/office/drawing/2014/main" id="{746B4831-5DC9-4560-862D-F195B15DFE8A}"/>
              </a:ext>
            </a:extLst>
          </p:cNvPr>
          <p:cNvSpPr>
            <a:spLocks noGrp="1"/>
          </p:cNvSpPr>
          <p:nvPr>
            <p:ph type="sldNum" sz="quarter" idx="12"/>
          </p:nvPr>
        </p:nvSpPr>
        <p:spPr/>
        <p:txBody>
          <a:bodyPr/>
          <a:lstStyle/>
          <a:p>
            <a:fld id="{48F63A3B-78C7-47BE-AE5E-E10140E04643}" type="slidenum">
              <a:rPr lang="en-US" smtClean="0"/>
              <a:t>41</a:t>
            </a:fld>
            <a:endParaRPr lang="en-US" dirty="0"/>
          </a:p>
        </p:txBody>
      </p:sp>
      <p:pic>
        <p:nvPicPr>
          <p:cNvPr id="6" name="Picture 5" descr="A special offer sign.">
            <a:extLst>
              <a:ext uri="{FF2B5EF4-FFF2-40B4-BE49-F238E27FC236}">
                <a16:creationId xmlns:a16="http://schemas.microsoft.com/office/drawing/2014/main" id="{4EAB313C-3FDE-4557-AED0-F7A053F4EA6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22825" y="3154699"/>
            <a:ext cx="5511975" cy="3855389"/>
          </a:xfrm>
          <a:prstGeom prst="rect">
            <a:avLst/>
          </a:prstGeom>
        </p:spPr>
      </p:pic>
      <p:sp>
        <p:nvSpPr>
          <p:cNvPr id="7" name="TextBox 6">
            <a:extLst>
              <a:ext uri="{FF2B5EF4-FFF2-40B4-BE49-F238E27FC236}">
                <a16:creationId xmlns:a16="http://schemas.microsoft.com/office/drawing/2014/main" id="{6E946E63-CAEE-443E-9473-0E1CD2A5EFF5}"/>
              </a:ext>
            </a:extLst>
          </p:cNvPr>
          <p:cNvSpPr txBox="1"/>
          <p:nvPr/>
        </p:nvSpPr>
        <p:spPr>
          <a:xfrm>
            <a:off x="6400800" y="7298702"/>
            <a:ext cx="5511975" cy="230832"/>
          </a:xfrm>
          <a:prstGeom prst="rect">
            <a:avLst/>
          </a:prstGeom>
          <a:noFill/>
        </p:spPr>
        <p:txBody>
          <a:bodyPr wrap="square" rtlCol="0">
            <a:spAutoFit/>
          </a:bodyPr>
          <a:lstStyle/>
          <a:p>
            <a:r>
              <a:rPr lang="en-US" sz="900">
                <a:hlinkClick r:id="rId4" tooltip="http://www.pngall.com/special-offer-png"/>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770704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C05D56-E239-4D1B-917D-A58C4531DC67}"/>
              </a:ext>
            </a:extLst>
          </p:cNvPr>
          <p:cNvSpPr>
            <a:spLocks noGrp="1"/>
          </p:cNvSpPr>
          <p:nvPr>
            <p:ph type="sldNum" sz="quarter" idx="12"/>
          </p:nvPr>
        </p:nvSpPr>
        <p:spPr/>
        <p:txBody>
          <a:bodyPr/>
          <a:lstStyle/>
          <a:p>
            <a:fld id="{48F63A3B-78C7-47BE-AE5E-E10140E04643}" type="slidenum">
              <a:rPr lang="en-US" smtClean="0"/>
              <a:t>42</a:t>
            </a:fld>
            <a:endParaRPr lang="en-US" dirty="0"/>
          </a:p>
        </p:txBody>
      </p:sp>
      <p:pic>
        <p:nvPicPr>
          <p:cNvPr id="6" name="Picture 5" descr="A person standing in front of a building smiling with their fingers clenched and pointing upward.&#10;&#10;">
            <a:extLst>
              <a:ext uri="{FF2B5EF4-FFF2-40B4-BE49-F238E27FC236}">
                <a16:creationId xmlns:a16="http://schemas.microsoft.com/office/drawing/2014/main" id="{B4B58FAC-51D3-4947-988D-1A99B40815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401" y="2057400"/>
            <a:ext cx="4267200" cy="3810794"/>
          </a:xfrm>
          <a:prstGeom prst="rect">
            <a:avLst/>
          </a:prstGeom>
        </p:spPr>
      </p:pic>
      <p:sp>
        <p:nvSpPr>
          <p:cNvPr id="3" name="Content Placeholder 2">
            <a:extLst>
              <a:ext uri="{FF2B5EF4-FFF2-40B4-BE49-F238E27FC236}">
                <a16:creationId xmlns:a16="http://schemas.microsoft.com/office/drawing/2014/main" id="{68C790F4-56AF-42BB-AF5A-AC44690B3A4D}"/>
              </a:ext>
            </a:extLst>
          </p:cNvPr>
          <p:cNvSpPr>
            <a:spLocks noGrp="1"/>
          </p:cNvSpPr>
          <p:nvPr>
            <p:ph idx="1"/>
          </p:nvPr>
        </p:nvSpPr>
        <p:spPr>
          <a:xfrm>
            <a:off x="5410200" y="1981199"/>
            <a:ext cx="5943600" cy="4195763"/>
          </a:xfrm>
        </p:spPr>
        <p:txBody>
          <a:bodyPr>
            <a:normAutofit lnSpcReduction="10000"/>
          </a:bodyPr>
          <a:lstStyle/>
          <a:p>
            <a:r>
              <a:rPr lang="en-US" dirty="0">
                <a:solidFill>
                  <a:srgbClr val="002060"/>
                </a:solidFill>
              </a:rPr>
              <a:t>What happens if a student graduates/is no longer in school or turns age 22 and they still need Pre-ETS?</a:t>
            </a:r>
          </a:p>
          <a:p>
            <a:r>
              <a:rPr lang="en-US" dirty="0">
                <a:solidFill>
                  <a:srgbClr val="002060"/>
                </a:solidFill>
              </a:rPr>
              <a:t>If a person is eligible for VR, there are now general VR services compatible to Pre-ETS services on contracts</a:t>
            </a:r>
          </a:p>
        </p:txBody>
      </p:sp>
      <p:sp>
        <p:nvSpPr>
          <p:cNvPr id="2" name="Title 1">
            <a:extLst>
              <a:ext uri="{FF2B5EF4-FFF2-40B4-BE49-F238E27FC236}">
                <a16:creationId xmlns:a16="http://schemas.microsoft.com/office/drawing/2014/main" id="{BF0168F7-F5BF-44DF-9779-41887C1FA2C1}"/>
              </a:ext>
            </a:extLst>
          </p:cNvPr>
          <p:cNvSpPr>
            <a:spLocks noGrp="1"/>
          </p:cNvSpPr>
          <p:nvPr>
            <p:ph type="title"/>
          </p:nvPr>
        </p:nvSpPr>
        <p:spPr/>
        <p:txBody>
          <a:bodyPr/>
          <a:lstStyle/>
          <a:p>
            <a:pPr algn="ctr"/>
            <a:r>
              <a:rPr lang="en-US" dirty="0"/>
              <a:t>Services After Pre-ETS Eligibility Ends</a:t>
            </a:r>
          </a:p>
        </p:txBody>
      </p:sp>
    </p:spTree>
    <p:extLst>
      <p:ext uri="{BB962C8B-B14F-4D97-AF65-F5344CB8AC3E}">
        <p14:creationId xmlns:p14="http://schemas.microsoft.com/office/powerpoint/2010/main" val="903972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B5FB-EBE7-408B-B278-B1F8756CCA32}"/>
              </a:ext>
            </a:extLst>
          </p:cNvPr>
          <p:cNvSpPr>
            <a:spLocks noGrp="1"/>
          </p:cNvSpPr>
          <p:nvPr>
            <p:ph type="title"/>
          </p:nvPr>
        </p:nvSpPr>
        <p:spPr/>
        <p:txBody>
          <a:bodyPr/>
          <a:lstStyle/>
          <a:p>
            <a:pPr algn="ctr"/>
            <a:r>
              <a:rPr lang="en-US" dirty="0"/>
              <a:t>“Continuation of Pre-ETS as a General VR Service” </a:t>
            </a:r>
          </a:p>
        </p:txBody>
      </p:sp>
      <p:sp>
        <p:nvSpPr>
          <p:cNvPr id="3" name="Content Placeholder 2">
            <a:extLst>
              <a:ext uri="{FF2B5EF4-FFF2-40B4-BE49-F238E27FC236}">
                <a16:creationId xmlns:a16="http://schemas.microsoft.com/office/drawing/2014/main" id="{3CBF581B-7BD9-49DF-A95F-EBFE5B67A6BD}"/>
              </a:ext>
            </a:extLst>
          </p:cNvPr>
          <p:cNvSpPr>
            <a:spLocks noGrp="1"/>
          </p:cNvSpPr>
          <p:nvPr>
            <p:ph idx="1"/>
          </p:nvPr>
        </p:nvSpPr>
        <p:spPr>
          <a:xfrm>
            <a:off x="838200" y="1825625"/>
            <a:ext cx="4191000" cy="4351338"/>
          </a:xfrm>
        </p:spPr>
        <p:txBody>
          <a:bodyPr/>
          <a:lstStyle/>
          <a:p>
            <a:r>
              <a:rPr lang="en-US" dirty="0">
                <a:solidFill>
                  <a:srgbClr val="002060"/>
                </a:solidFill>
              </a:rPr>
              <a:t>See last section of desk aid for a crosswalk between Pre-ETS and compatible general VR services</a:t>
            </a:r>
          </a:p>
        </p:txBody>
      </p:sp>
      <p:sp>
        <p:nvSpPr>
          <p:cNvPr id="4" name="Slide Number Placeholder 3">
            <a:extLst>
              <a:ext uri="{FF2B5EF4-FFF2-40B4-BE49-F238E27FC236}">
                <a16:creationId xmlns:a16="http://schemas.microsoft.com/office/drawing/2014/main" id="{5F6DCC6F-330B-451C-8741-9028701396A0}"/>
              </a:ext>
            </a:extLst>
          </p:cNvPr>
          <p:cNvSpPr>
            <a:spLocks noGrp="1"/>
          </p:cNvSpPr>
          <p:nvPr>
            <p:ph type="sldNum" sz="quarter" idx="12"/>
          </p:nvPr>
        </p:nvSpPr>
        <p:spPr/>
        <p:txBody>
          <a:bodyPr/>
          <a:lstStyle/>
          <a:p>
            <a:fld id="{48F63A3B-78C7-47BE-AE5E-E10140E04643}" type="slidenum">
              <a:rPr lang="en-US" smtClean="0"/>
              <a:t>43</a:t>
            </a:fld>
            <a:endParaRPr lang="en-US" dirty="0"/>
          </a:p>
        </p:txBody>
      </p:sp>
      <p:pic>
        <p:nvPicPr>
          <p:cNvPr id="6" name="Picture 5" descr="A screen shot of the &quot;Continuation of Pre-ETS as a General VR Service&quot; section of the Pre-ETS Definitions for PT contracts desk aid.">
            <a:extLst>
              <a:ext uri="{FF2B5EF4-FFF2-40B4-BE49-F238E27FC236}">
                <a16:creationId xmlns:a16="http://schemas.microsoft.com/office/drawing/2014/main" id="{3294F1A8-1FAE-4587-8AE4-28AE3D61EA6D}"/>
              </a:ext>
            </a:extLst>
          </p:cNvPr>
          <p:cNvPicPr>
            <a:picLocks noChangeAspect="1"/>
          </p:cNvPicPr>
          <p:nvPr/>
        </p:nvPicPr>
        <p:blipFill rotWithShape="1">
          <a:blip r:embed="rId3"/>
          <a:srcRect l="39375" t="35555" r="45625" b="30982"/>
          <a:stretch/>
        </p:blipFill>
        <p:spPr>
          <a:xfrm>
            <a:off x="5943600" y="1676400"/>
            <a:ext cx="3586622" cy="4500563"/>
          </a:xfrm>
          <a:prstGeom prst="rect">
            <a:avLst/>
          </a:prstGeom>
        </p:spPr>
      </p:pic>
    </p:spTree>
    <p:extLst>
      <p:ext uri="{BB962C8B-B14F-4D97-AF65-F5344CB8AC3E}">
        <p14:creationId xmlns:p14="http://schemas.microsoft.com/office/powerpoint/2010/main" val="3963561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3F601-228F-44AB-82D9-D70BAED49646}"/>
              </a:ext>
            </a:extLst>
          </p:cNvPr>
          <p:cNvSpPr>
            <a:spLocks noGrp="1"/>
          </p:cNvSpPr>
          <p:nvPr>
            <p:ph type="title"/>
          </p:nvPr>
        </p:nvSpPr>
        <p:spPr/>
        <p:txBody>
          <a:bodyPr/>
          <a:lstStyle/>
          <a:p>
            <a:pPr algn="ctr"/>
            <a:r>
              <a:rPr lang="en-US" dirty="0"/>
              <a:t>NOTE: Restrictions with General VR Services</a:t>
            </a:r>
          </a:p>
        </p:txBody>
      </p:sp>
      <p:sp>
        <p:nvSpPr>
          <p:cNvPr id="3" name="Content Placeholder 2">
            <a:extLst>
              <a:ext uri="{FF2B5EF4-FFF2-40B4-BE49-F238E27FC236}">
                <a16:creationId xmlns:a16="http://schemas.microsoft.com/office/drawing/2014/main" id="{4BBCCE8A-B392-4AEC-BD87-B37D5CD94096}"/>
              </a:ext>
            </a:extLst>
          </p:cNvPr>
          <p:cNvSpPr>
            <a:spLocks noGrp="1"/>
          </p:cNvSpPr>
          <p:nvPr>
            <p:ph idx="1"/>
          </p:nvPr>
        </p:nvSpPr>
        <p:spPr>
          <a:xfrm>
            <a:off x="838200" y="1990498"/>
            <a:ext cx="6705600" cy="4351338"/>
          </a:xfrm>
        </p:spPr>
        <p:txBody>
          <a:bodyPr>
            <a:normAutofit/>
          </a:bodyPr>
          <a:lstStyle/>
          <a:p>
            <a:r>
              <a:rPr lang="en-US" sz="4000" dirty="0">
                <a:solidFill>
                  <a:srgbClr val="002060"/>
                </a:solidFill>
              </a:rPr>
              <a:t>Preparation time and site development not allowed with general VR services</a:t>
            </a:r>
          </a:p>
          <a:p>
            <a:r>
              <a:rPr lang="en-US" sz="4000" dirty="0">
                <a:solidFill>
                  <a:srgbClr val="002060"/>
                </a:solidFill>
              </a:rPr>
              <a:t>Transportation reimbursement changes to $28/hour</a:t>
            </a:r>
          </a:p>
        </p:txBody>
      </p:sp>
      <p:sp>
        <p:nvSpPr>
          <p:cNvPr id="4" name="Slide Number Placeholder 3">
            <a:extLst>
              <a:ext uri="{FF2B5EF4-FFF2-40B4-BE49-F238E27FC236}">
                <a16:creationId xmlns:a16="http://schemas.microsoft.com/office/drawing/2014/main" id="{DF13C58B-1255-4538-99E9-870B5ABCD1D5}"/>
              </a:ext>
            </a:extLst>
          </p:cNvPr>
          <p:cNvSpPr>
            <a:spLocks noGrp="1"/>
          </p:cNvSpPr>
          <p:nvPr>
            <p:ph type="sldNum" sz="quarter" idx="12"/>
          </p:nvPr>
        </p:nvSpPr>
        <p:spPr/>
        <p:txBody>
          <a:bodyPr/>
          <a:lstStyle/>
          <a:p>
            <a:fld id="{48F63A3B-78C7-47BE-AE5E-E10140E04643}" type="slidenum">
              <a:rPr lang="en-US" smtClean="0"/>
              <a:t>44</a:t>
            </a:fld>
            <a:endParaRPr lang="en-US" dirty="0"/>
          </a:p>
        </p:txBody>
      </p:sp>
      <p:pic>
        <p:nvPicPr>
          <p:cNvPr id="6" name="Picture 5" descr="A sign meaning not allowed.&#10;&#10;">
            <a:extLst>
              <a:ext uri="{FF2B5EF4-FFF2-40B4-BE49-F238E27FC236}">
                <a16:creationId xmlns:a16="http://schemas.microsoft.com/office/drawing/2014/main" id="{E50ABCCA-D937-47D5-93D9-7598F44163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01000" y="2209800"/>
            <a:ext cx="2785482" cy="2785482"/>
          </a:xfrm>
          <a:prstGeom prst="rect">
            <a:avLst/>
          </a:prstGeom>
        </p:spPr>
      </p:pic>
    </p:spTree>
    <p:extLst>
      <p:ext uri="{BB962C8B-B14F-4D97-AF65-F5344CB8AC3E}">
        <p14:creationId xmlns:p14="http://schemas.microsoft.com/office/powerpoint/2010/main" val="376253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VRS Contact Information</a:t>
            </a:r>
          </a:p>
        </p:txBody>
      </p:sp>
      <p:sp>
        <p:nvSpPr>
          <p:cNvPr id="3" name="Content Placeholder 2"/>
          <p:cNvSpPr>
            <a:spLocks noGrp="1"/>
          </p:cNvSpPr>
          <p:nvPr>
            <p:ph idx="1"/>
          </p:nvPr>
        </p:nvSpPr>
        <p:spPr/>
        <p:txBody>
          <a:bodyPr>
            <a:normAutofit fontScale="85000" lnSpcReduction="20000"/>
          </a:bodyPr>
          <a:lstStyle/>
          <a:p>
            <a:r>
              <a:rPr lang="en-US" dirty="0">
                <a:solidFill>
                  <a:schemeClr val="tx1"/>
                </a:solidFill>
              </a:rPr>
              <a:t>Kim Babine, Director of Community Partnerships</a:t>
            </a:r>
          </a:p>
          <a:p>
            <a:pPr lvl="1"/>
            <a:r>
              <a:rPr lang="en-US" dirty="0">
                <a:solidFill>
                  <a:schemeClr val="tx1"/>
                </a:solidFill>
                <a:hlinkClick r:id="rId3"/>
              </a:rPr>
              <a:t>Kim.Babine@state.mn.us</a:t>
            </a:r>
            <a:r>
              <a:rPr lang="en-US" dirty="0">
                <a:solidFill>
                  <a:schemeClr val="tx1"/>
                </a:solidFill>
              </a:rPr>
              <a:t> </a:t>
            </a:r>
          </a:p>
          <a:p>
            <a:r>
              <a:rPr lang="en-US" dirty="0">
                <a:solidFill>
                  <a:schemeClr val="tx1"/>
                </a:solidFill>
              </a:rPr>
              <a:t>Anne Paulson, Contracts Specialist</a:t>
            </a:r>
          </a:p>
          <a:p>
            <a:pPr lvl="1"/>
            <a:r>
              <a:rPr lang="en-US" dirty="0">
                <a:solidFill>
                  <a:schemeClr val="tx1"/>
                </a:solidFill>
                <a:hlinkClick r:id="rId4"/>
              </a:rPr>
              <a:t>Anne.Paulson@state.mn.us</a:t>
            </a:r>
            <a:endParaRPr lang="en-US" dirty="0">
              <a:solidFill>
                <a:schemeClr val="tx1"/>
              </a:solidFill>
            </a:endParaRPr>
          </a:p>
          <a:p>
            <a:r>
              <a:rPr lang="en-US" dirty="0">
                <a:solidFill>
                  <a:schemeClr val="tx1"/>
                </a:solidFill>
              </a:rPr>
              <a:t>Sara Sundeen, Contracts Specialist</a:t>
            </a:r>
          </a:p>
          <a:p>
            <a:pPr lvl="1"/>
            <a:r>
              <a:rPr lang="en-US" dirty="0">
                <a:solidFill>
                  <a:schemeClr val="tx1"/>
                </a:solidFill>
                <a:hlinkClick r:id="rId5"/>
              </a:rPr>
              <a:t>Sara.Sundeen@state.mn.us</a:t>
            </a:r>
            <a:r>
              <a:rPr lang="en-US" dirty="0">
                <a:solidFill>
                  <a:schemeClr val="tx1"/>
                </a:solidFill>
              </a:rPr>
              <a:t> </a:t>
            </a:r>
          </a:p>
          <a:p>
            <a:r>
              <a:rPr lang="en-US" dirty="0">
                <a:solidFill>
                  <a:schemeClr val="tx1"/>
                </a:solidFill>
              </a:rPr>
              <a:t>Alyssa Klein, VRS Transition and Pre-ETS Specialist</a:t>
            </a:r>
          </a:p>
          <a:p>
            <a:pPr lvl="1"/>
            <a:r>
              <a:rPr lang="en-US">
                <a:solidFill>
                  <a:schemeClr val="tx1"/>
                </a:solidFill>
                <a:hlinkClick r:id="rId6"/>
              </a:rPr>
              <a:t>Alyssa.Klein@state.mn.us</a:t>
            </a:r>
            <a:r>
              <a:rPr lang="en-US">
                <a:solidFill>
                  <a:schemeClr val="tx1"/>
                </a:solidFill>
              </a:rPr>
              <a:t> </a:t>
            </a:r>
          </a:p>
        </p:txBody>
      </p:sp>
      <p:sp>
        <p:nvSpPr>
          <p:cNvPr id="4" name="Slide Number Placeholder 3"/>
          <p:cNvSpPr>
            <a:spLocks noGrp="1"/>
          </p:cNvSpPr>
          <p:nvPr>
            <p:ph type="sldNum" sz="quarter" idx="12"/>
          </p:nvPr>
        </p:nvSpPr>
        <p:spPr/>
        <p:txBody>
          <a:bodyPr/>
          <a:lstStyle/>
          <a:p>
            <a:fld id="{48F63A3B-78C7-47BE-AE5E-E10140E04643}" type="slidenum">
              <a:rPr lang="en-US" sz="2000" smtClean="0"/>
              <a:t>45</a:t>
            </a:fld>
            <a:endParaRPr lang="en-US" sz="2000" dirty="0"/>
          </a:p>
        </p:txBody>
      </p:sp>
    </p:spTree>
    <p:extLst>
      <p:ext uri="{BB962C8B-B14F-4D97-AF65-F5344CB8AC3E}">
        <p14:creationId xmlns:p14="http://schemas.microsoft.com/office/powerpoint/2010/main" val="1910580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152" y="304800"/>
            <a:ext cx="10515600" cy="914400"/>
          </a:xfrm>
        </p:spPr>
        <p:txBody>
          <a:bodyPr/>
          <a:lstStyle/>
          <a:p>
            <a:pPr algn="ctr"/>
            <a:r>
              <a:rPr lang="en-US" dirty="0"/>
              <a:t>Pre-ETS Funding</a:t>
            </a:r>
          </a:p>
        </p:txBody>
      </p:sp>
      <p:sp>
        <p:nvSpPr>
          <p:cNvPr id="3" name="Content Placeholder 2"/>
          <p:cNvSpPr>
            <a:spLocks noGrp="1"/>
          </p:cNvSpPr>
          <p:nvPr>
            <p:ph sz="quarter" idx="10"/>
          </p:nvPr>
        </p:nvSpPr>
        <p:spPr>
          <a:xfrm>
            <a:off x="835152" y="1676400"/>
            <a:ext cx="10515600" cy="4788393"/>
          </a:xfrm>
        </p:spPr>
        <p:txBody>
          <a:bodyPr/>
          <a:lstStyle/>
          <a:p>
            <a:r>
              <a:rPr lang="en-US" dirty="0"/>
              <a:t>The pre-employment transition services provided under the VR program are funded by a grant from the U.S. Department of Education with a state match. For federal fiscal year 2020, the total amount of federal grant funds used for these services is $6,374,138 (78.7 percent).  The state appropriation indirectly supports the pre-employment transition spending and amounts to $1,725,148 (21.3 percent).   </a:t>
            </a:r>
          </a:p>
        </p:txBody>
      </p:sp>
      <p:sp>
        <p:nvSpPr>
          <p:cNvPr id="4" name="Slide Number Placeholder 3"/>
          <p:cNvSpPr>
            <a:spLocks noGrp="1"/>
          </p:cNvSpPr>
          <p:nvPr>
            <p:ph type="sldNum" sz="quarter" idx="12"/>
          </p:nvPr>
        </p:nvSpPr>
        <p:spPr/>
        <p:txBody>
          <a:bodyPr/>
          <a:lstStyle/>
          <a:p>
            <a:fld id="{48F63A3B-78C7-47BE-AE5E-E10140E04643}" type="slidenum">
              <a:rPr lang="en-US" smtClean="0"/>
              <a:pPr/>
              <a:t>46</a:t>
            </a:fld>
            <a:endParaRPr lang="en-US" dirty="0"/>
          </a:p>
        </p:txBody>
      </p:sp>
    </p:spTree>
    <p:extLst>
      <p:ext uri="{BB962C8B-B14F-4D97-AF65-F5344CB8AC3E}">
        <p14:creationId xmlns:p14="http://schemas.microsoft.com/office/powerpoint/2010/main" val="331990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445DCA-2694-48D5-AEE9-22DCA1568EE4}"/>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8" name="Rectangle 7">
            <a:extLst>
              <a:ext uri="{FF2B5EF4-FFF2-40B4-BE49-F238E27FC236}">
                <a16:creationId xmlns:a16="http://schemas.microsoft.com/office/drawing/2014/main" id="{819DE3EE-BBA1-4903-8D27-BE1F39FFC7CD}"/>
              </a:ext>
            </a:extLst>
          </p:cNvPr>
          <p:cNvSpPr/>
          <p:nvPr/>
        </p:nvSpPr>
        <p:spPr>
          <a:xfrm>
            <a:off x="8718800" y="4294257"/>
            <a:ext cx="1132618" cy="707886"/>
          </a:xfrm>
          <a:prstGeom prst="rect">
            <a:avLst/>
          </a:prstGeom>
        </p:spPr>
        <p:txBody>
          <a:bodyPr wrap="square">
            <a:spAutoFit/>
          </a:bodyPr>
          <a:lstStyle/>
          <a:p>
            <a:r>
              <a:rPr lang="en-US" sz="4000" dirty="0"/>
              <a:t>Title</a:t>
            </a:r>
          </a:p>
        </p:txBody>
      </p:sp>
      <p:sp>
        <p:nvSpPr>
          <p:cNvPr id="6" name="TextBox 5">
            <a:extLst>
              <a:ext uri="{FF2B5EF4-FFF2-40B4-BE49-F238E27FC236}">
                <a16:creationId xmlns:a16="http://schemas.microsoft.com/office/drawing/2014/main" id="{71451BDE-D5D8-4055-A952-C90F696DC3C1}"/>
              </a:ext>
            </a:extLst>
          </p:cNvPr>
          <p:cNvSpPr txBox="1"/>
          <p:nvPr/>
        </p:nvSpPr>
        <p:spPr>
          <a:xfrm>
            <a:off x="8713560" y="3585795"/>
            <a:ext cx="1168077" cy="707886"/>
          </a:xfrm>
          <a:prstGeom prst="rect">
            <a:avLst/>
          </a:prstGeom>
          <a:noFill/>
        </p:spPr>
        <p:txBody>
          <a:bodyPr wrap="none" rtlCol="0">
            <a:spAutoFit/>
          </a:bodyPr>
          <a:lstStyle/>
          <a:p>
            <a:r>
              <a:rPr lang="en-US" sz="4000" dirty="0"/>
              <a:t>Type</a:t>
            </a:r>
          </a:p>
        </p:txBody>
      </p:sp>
      <p:cxnSp>
        <p:nvCxnSpPr>
          <p:cNvPr id="11" name="Straight Arrow Connector 10">
            <a:extLst>
              <a:ext uri="{FF2B5EF4-FFF2-40B4-BE49-F238E27FC236}">
                <a16:creationId xmlns:a16="http://schemas.microsoft.com/office/drawing/2014/main" id="{D4A2D6AC-8464-44F9-9517-EBFD83E316A2}"/>
              </a:ext>
              <a:ext uri="{C183D7F6-B498-43B3-948B-1728B52AA6E4}">
                <adec:decorative xmlns:adec="http://schemas.microsoft.com/office/drawing/2017/decorative" val="1"/>
              </a:ext>
            </a:extLst>
          </p:cNvPr>
          <p:cNvCxnSpPr/>
          <p:nvPr/>
        </p:nvCxnSpPr>
        <p:spPr>
          <a:xfrm flipH="1">
            <a:off x="7315200" y="4001293"/>
            <a:ext cx="12192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34C4F7F-6E55-4093-9766-55DE5E4E6C9E}"/>
              </a:ext>
              <a:ext uri="{C183D7F6-B498-43B3-948B-1728B52AA6E4}">
                <adec:decorative xmlns:adec="http://schemas.microsoft.com/office/drawing/2017/decorative" val="1"/>
              </a:ext>
            </a:extLst>
          </p:cNvPr>
          <p:cNvCxnSpPr/>
          <p:nvPr/>
        </p:nvCxnSpPr>
        <p:spPr>
          <a:xfrm flipH="1">
            <a:off x="5562600" y="4648200"/>
            <a:ext cx="29718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Pre-ETS Job Exploration Counseling Services">
            <a:extLst>
              <a:ext uri="{FF2B5EF4-FFF2-40B4-BE49-F238E27FC236}">
                <a16:creationId xmlns:a16="http://schemas.microsoft.com/office/drawing/2014/main" id="{559E423C-B8A4-4AA8-B611-7A6F55A35501}"/>
              </a:ext>
            </a:extLst>
          </p:cNvPr>
          <p:cNvPicPr>
            <a:picLocks noChangeAspect="1"/>
          </p:cNvPicPr>
          <p:nvPr/>
        </p:nvPicPr>
        <p:blipFill rotWithShape="1">
          <a:blip r:embed="rId3"/>
          <a:srcRect l="12500" t="30000" r="51250" b="44444"/>
          <a:stretch/>
        </p:blipFill>
        <p:spPr>
          <a:xfrm>
            <a:off x="853124" y="3554538"/>
            <a:ext cx="6558171" cy="2600654"/>
          </a:xfrm>
          <a:prstGeom prst="rect">
            <a:avLst/>
          </a:prstGeom>
        </p:spPr>
      </p:pic>
      <p:sp>
        <p:nvSpPr>
          <p:cNvPr id="3" name="Content Placeholder 2">
            <a:extLst>
              <a:ext uri="{FF2B5EF4-FFF2-40B4-BE49-F238E27FC236}">
                <a16:creationId xmlns:a16="http://schemas.microsoft.com/office/drawing/2014/main" id="{E92D050F-FE96-492A-B795-A9C80AD27350}"/>
              </a:ext>
            </a:extLst>
          </p:cNvPr>
          <p:cNvSpPr>
            <a:spLocks noGrp="1"/>
          </p:cNvSpPr>
          <p:nvPr>
            <p:ph idx="1"/>
          </p:nvPr>
        </p:nvSpPr>
        <p:spPr>
          <a:xfrm>
            <a:off x="990600" y="1825624"/>
            <a:ext cx="10210800" cy="4351338"/>
          </a:xfrm>
        </p:spPr>
        <p:txBody>
          <a:bodyPr/>
          <a:lstStyle/>
          <a:p>
            <a:r>
              <a:rPr lang="en-US" sz="3600" dirty="0">
                <a:solidFill>
                  <a:srgbClr val="002060"/>
                </a:solidFill>
              </a:rPr>
              <a:t>When VRS authorizes for services, a service type and title is indicated</a:t>
            </a:r>
          </a:p>
          <a:p>
            <a:endParaRPr lang="en-US" dirty="0"/>
          </a:p>
        </p:txBody>
      </p:sp>
      <p:sp>
        <p:nvSpPr>
          <p:cNvPr id="2" name="Title 1">
            <a:extLst>
              <a:ext uri="{FF2B5EF4-FFF2-40B4-BE49-F238E27FC236}">
                <a16:creationId xmlns:a16="http://schemas.microsoft.com/office/drawing/2014/main" id="{916E795D-F5D4-4913-9939-AA82F3B209F9}"/>
              </a:ext>
            </a:extLst>
          </p:cNvPr>
          <p:cNvSpPr>
            <a:spLocks noGrp="1"/>
          </p:cNvSpPr>
          <p:nvPr>
            <p:ph type="title"/>
          </p:nvPr>
        </p:nvSpPr>
        <p:spPr/>
        <p:txBody>
          <a:bodyPr/>
          <a:lstStyle/>
          <a:p>
            <a:pPr algn="ctr"/>
            <a:r>
              <a:rPr lang="en-US" dirty="0"/>
              <a:t>Understanding Service Types and Titles</a:t>
            </a:r>
          </a:p>
        </p:txBody>
      </p:sp>
    </p:spTree>
    <p:extLst>
      <p:ext uri="{BB962C8B-B14F-4D97-AF65-F5344CB8AC3E}">
        <p14:creationId xmlns:p14="http://schemas.microsoft.com/office/powerpoint/2010/main" val="335399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4E3004-0525-491E-A6D8-09E95C8195FD}"/>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12" name="Picture 11" descr="Service Type and Service Title: Primary Service Title">
            <a:extLst>
              <a:ext uri="{FF2B5EF4-FFF2-40B4-BE49-F238E27FC236}">
                <a16:creationId xmlns:a16="http://schemas.microsoft.com/office/drawing/2014/main" id="{7BBAD73E-6E45-49F5-B3DC-46487DE31A5E}"/>
              </a:ext>
            </a:extLst>
          </p:cNvPr>
          <p:cNvPicPr>
            <a:picLocks noChangeAspect="1"/>
          </p:cNvPicPr>
          <p:nvPr/>
        </p:nvPicPr>
        <p:blipFill rotWithShape="1">
          <a:blip r:embed="rId3"/>
          <a:srcRect l="19376" t="45006" r="14478" b="30000"/>
          <a:stretch/>
        </p:blipFill>
        <p:spPr>
          <a:xfrm>
            <a:off x="609601" y="3107153"/>
            <a:ext cx="9677391" cy="2057400"/>
          </a:xfrm>
          <a:prstGeom prst="rect">
            <a:avLst/>
          </a:prstGeom>
        </p:spPr>
      </p:pic>
      <p:sp>
        <p:nvSpPr>
          <p:cNvPr id="7" name="Rectangle 6">
            <a:extLst>
              <a:ext uri="{FF2B5EF4-FFF2-40B4-BE49-F238E27FC236}">
                <a16:creationId xmlns:a16="http://schemas.microsoft.com/office/drawing/2014/main" id="{5755D0F5-0BD7-4564-A470-4E2808D530E3}"/>
              </a:ext>
            </a:extLst>
          </p:cNvPr>
          <p:cNvSpPr/>
          <p:nvPr/>
        </p:nvSpPr>
        <p:spPr>
          <a:xfrm>
            <a:off x="2286000" y="1736952"/>
            <a:ext cx="1132618" cy="707886"/>
          </a:xfrm>
          <a:prstGeom prst="rect">
            <a:avLst/>
          </a:prstGeom>
        </p:spPr>
        <p:txBody>
          <a:bodyPr wrap="square">
            <a:spAutoFit/>
          </a:bodyPr>
          <a:lstStyle/>
          <a:p>
            <a:r>
              <a:rPr lang="en-US" sz="4000" dirty="0"/>
              <a:t>Title</a:t>
            </a:r>
          </a:p>
        </p:txBody>
      </p:sp>
      <p:sp>
        <p:nvSpPr>
          <p:cNvPr id="6" name="TextBox 5">
            <a:extLst>
              <a:ext uri="{FF2B5EF4-FFF2-40B4-BE49-F238E27FC236}">
                <a16:creationId xmlns:a16="http://schemas.microsoft.com/office/drawing/2014/main" id="{3631AD1C-769C-405D-A287-B4B933ACF14B}"/>
              </a:ext>
            </a:extLst>
          </p:cNvPr>
          <p:cNvSpPr txBox="1"/>
          <p:nvPr/>
        </p:nvSpPr>
        <p:spPr>
          <a:xfrm>
            <a:off x="856343" y="1736952"/>
            <a:ext cx="1168077" cy="707886"/>
          </a:xfrm>
          <a:prstGeom prst="rect">
            <a:avLst/>
          </a:prstGeom>
          <a:noFill/>
        </p:spPr>
        <p:txBody>
          <a:bodyPr wrap="none" rtlCol="0">
            <a:spAutoFit/>
          </a:bodyPr>
          <a:lstStyle/>
          <a:p>
            <a:r>
              <a:rPr lang="en-US" sz="4000" dirty="0"/>
              <a:t>Type</a:t>
            </a:r>
          </a:p>
        </p:txBody>
      </p:sp>
      <p:cxnSp>
        <p:nvCxnSpPr>
          <p:cNvPr id="9" name="Straight Arrow Connector 8">
            <a:extLst>
              <a:ext uri="{FF2B5EF4-FFF2-40B4-BE49-F238E27FC236}">
                <a16:creationId xmlns:a16="http://schemas.microsoft.com/office/drawing/2014/main" id="{0ED38CCA-1C66-4198-99FB-A9879E61818E}"/>
              </a:ext>
              <a:ext uri="{C183D7F6-B498-43B3-948B-1728B52AA6E4}">
                <adec:decorative xmlns:adec="http://schemas.microsoft.com/office/drawing/2017/decorative" val="1"/>
              </a:ext>
            </a:extLst>
          </p:cNvPr>
          <p:cNvCxnSpPr>
            <a:stCxn id="6" idx="2"/>
          </p:cNvCxnSpPr>
          <p:nvPr/>
        </p:nvCxnSpPr>
        <p:spPr>
          <a:xfrm flipH="1">
            <a:off x="1440381" y="2444838"/>
            <a:ext cx="1" cy="11365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AF5D70B-7B88-468E-9427-F638D2B3A917}"/>
              </a:ext>
              <a:ext uri="{C183D7F6-B498-43B3-948B-1728B52AA6E4}">
                <adec:decorative xmlns:adec="http://schemas.microsoft.com/office/drawing/2017/decorative" val="1"/>
              </a:ext>
            </a:extLst>
          </p:cNvPr>
          <p:cNvCxnSpPr/>
          <p:nvPr/>
        </p:nvCxnSpPr>
        <p:spPr>
          <a:xfrm flipH="1">
            <a:off x="2852308" y="2439792"/>
            <a:ext cx="1" cy="11365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834F75-6310-4BAB-8E06-FB31BA7C8C0D}"/>
              </a:ext>
            </a:extLst>
          </p:cNvPr>
          <p:cNvSpPr>
            <a:spLocks noGrp="1"/>
          </p:cNvSpPr>
          <p:nvPr>
            <p:ph type="title"/>
          </p:nvPr>
        </p:nvSpPr>
        <p:spPr/>
        <p:txBody>
          <a:bodyPr/>
          <a:lstStyle/>
          <a:p>
            <a:pPr algn="ctr"/>
            <a:r>
              <a:rPr lang="en-US" dirty="0"/>
              <a:t>Service Types and Titles on Authorizations</a:t>
            </a:r>
          </a:p>
        </p:txBody>
      </p:sp>
    </p:spTree>
    <p:extLst>
      <p:ext uri="{BB962C8B-B14F-4D97-AF65-F5344CB8AC3E}">
        <p14:creationId xmlns:p14="http://schemas.microsoft.com/office/powerpoint/2010/main" val="352230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CCF13-3438-46D4-AE3A-72F0466CD4E1}"/>
              </a:ext>
            </a:extLst>
          </p:cNvPr>
          <p:cNvSpPr>
            <a:spLocks noGrp="1"/>
          </p:cNvSpPr>
          <p:nvPr>
            <p:ph type="title"/>
          </p:nvPr>
        </p:nvSpPr>
        <p:spPr/>
        <p:txBody>
          <a:bodyPr/>
          <a:lstStyle/>
          <a:p>
            <a:pPr algn="ctr"/>
            <a:r>
              <a:rPr lang="en-US" dirty="0"/>
              <a:t>Pre-ETS Service Titles on P/T Contracts</a:t>
            </a:r>
          </a:p>
        </p:txBody>
      </p:sp>
      <p:sp>
        <p:nvSpPr>
          <p:cNvPr id="3" name="Content Placeholder 2">
            <a:extLst>
              <a:ext uri="{FF2B5EF4-FFF2-40B4-BE49-F238E27FC236}">
                <a16:creationId xmlns:a16="http://schemas.microsoft.com/office/drawing/2014/main" id="{3FFC6B9B-1C0C-463D-BAAD-E5919E11BBBB}"/>
              </a:ext>
            </a:extLst>
          </p:cNvPr>
          <p:cNvSpPr>
            <a:spLocks noGrp="1"/>
          </p:cNvSpPr>
          <p:nvPr>
            <p:ph idx="1"/>
          </p:nvPr>
        </p:nvSpPr>
        <p:spPr>
          <a:xfrm>
            <a:off x="609600" y="1828800"/>
            <a:ext cx="3810000" cy="4648200"/>
          </a:xfrm>
        </p:spPr>
        <p:txBody>
          <a:bodyPr>
            <a:normAutofit/>
          </a:bodyPr>
          <a:lstStyle/>
          <a:p>
            <a:r>
              <a:rPr lang="en-US" sz="3600" dirty="0">
                <a:solidFill>
                  <a:srgbClr val="002060"/>
                </a:solidFill>
              </a:rPr>
              <a:t>Find your contract on the </a:t>
            </a:r>
            <a:r>
              <a:rPr lang="en-US" sz="3600" dirty="0">
                <a:hlinkClick r:id="rId3"/>
              </a:rPr>
              <a:t>DEED-VRS website</a:t>
            </a:r>
            <a:endParaRPr lang="en-US" sz="3600" dirty="0"/>
          </a:p>
          <a:p>
            <a:r>
              <a:rPr lang="en-US" sz="3600" dirty="0">
                <a:solidFill>
                  <a:srgbClr val="002060"/>
                </a:solidFill>
              </a:rPr>
              <a:t>Scroll down to “Pre-ETS Required Services”</a:t>
            </a:r>
          </a:p>
          <a:p>
            <a:endParaRPr lang="en-US" dirty="0"/>
          </a:p>
        </p:txBody>
      </p:sp>
      <p:sp>
        <p:nvSpPr>
          <p:cNvPr id="4" name="Slide Number Placeholder 3">
            <a:extLst>
              <a:ext uri="{FF2B5EF4-FFF2-40B4-BE49-F238E27FC236}">
                <a16:creationId xmlns:a16="http://schemas.microsoft.com/office/drawing/2014/main" id="{C9BE4FED-684A-40BC-80D9-95210B2166C7}"/>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5" name="Picture 4" descr="Pre-ETS Required Services listing the service title, individual and group rates by hour.">
            <a:extLst>
              <a:ext uri="{FF2B5EF4-FFF2-40B4-BE49-F238E27FC236}">
                <a16:creationId xmlns:a16="http://schemas.microsoft.com/office/drawing/2014/main" id="{A0B99FE1-B681-431D-9209-C5798B310513}"/>
              </a:ext>
            </a:extLst>
          </p:cNvPr>
          <p:cNvPicPr>
            <a:picLocks noChangeAspect="1"/>
          </p:cNvPicPr>
          <p:nvPr/>
        </p:nvPicPr>
        <p:blipFill rotWithShape="1">
          <a:blip r:embed="rId4"/>
          <a:srcRect l="12500" t="32222" r="25625" b="7315"/>
          <a:stretch/>
        </p:blipFill>
        <p:spPr>
          <a:xfrm>
            <a:off x="4622800" y="1638300"/>
            <a:ext cx="7543800" cy="4146550"/>
          </a:xfrm>
          <a:prstGeom prst="rect">
            <a:avLst/>
          </a:prstGeom>
        </p:spPr>
      </p:pic>
    </p:spTree>
    <p:extLst>
      <p:ext uri="{BB962C8B-B14F-4D97-AF65-F5344CB8AC3E}">
        <p14:creationId xmlns:p14="http://schemas.microsoft.com/office/powerpoint/2010/main" val="71787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2B3A-5E20-4E0C-A1DA-FAAB143808C5}"/>
              </a:ext>
            </a:extLst>
          </p:cNvPr>
          <p:cNvSpPr>
            <a:spLocks noGrp="1"/>
          </p:cNvSpPr>
          <p:nvPr>
            <p:ph type="ctrTitle"/>
          </p:nvPr>
        </p:nvSpPr>
        <p:spPr/>
        <p:txBody>
          <a:bodyPr/>
          <a:lstStyle/>
          <a:p>
            <a:r>
              <a:rPr lang="en-US" dirty="0"/>
              <a:t>Pre-ETS Job Exploration Counseling</a:t>
            </a:r>
          </a:p>
        </p:txBody>
      </p:sp>
      <p:sp>
        <p:nvSpPr>
          <p:cNvPr id="4" name="Slide Number Placeholder 3">
            <a:extLst>
              <a:ext uri="{FF2B5EF4-FFF2-40B4-BE49-F238E27FC236}">
                <a16:creationId xmlns:a16="http://schemas.microsoft.com/office/drawing/2014/main" id="{D5DDFDAC-80DC-4401-98F6-A84C4B90694C}"/>
              </a:ext>
            </a:extLst>
          </p:cNvPr>
          <p:cNvSpPr>
            <a:spLocks noGrp="1"/>
          </p:cNvSpPr>
          <p:nvPr>
            <p:ph type="sldNum" sz="quarter" idx="16"/>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360089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C183D7F6-B498-43B3-948B-1728B52AA6E4}">
                <adec:decorative xmlns:adec="http://schemas.microsoft.com/office/drawing/2017/decorative" val="1"/>
              </a:ext>
            </a:extLst>
          </p:cNvPr>
          <p:cNvSpPr>
            <a:spLocks noGrp="1"/>
          </p:cNvSpPr>
          <p:nvPr>
            <p:ph type="title"/>
          </p:nvPr>
        </p:nvSpPr>
        <p:spPr>
          <a:xfrm>
            <a:off x="990600" y="304800"/>
            <a:ext cx="10515600" cy="914400"/>
          </a:xfrm>
        </p:spPr>
        <p:txBody>
          <a:bodyPr>
            <a:normAutofit fontScale="90000"/>
          </a:bodyPr>
          <a:lstStyle/>
          <a:p>
            <a:r>
              <a:rPr lang="en-US" dirty="0">
                <a:solidFill>
                  <a:schemeClr val="tx1"/>
                </a:solidFill>
              </a:rPr>
              <a:t>Type:  Pre-ETS </a:t>
            </a:r>
            <a:br>
              <a:rPr lang="en-US" dirty="0">
                <a:solidFill>
                  <a:schemeClr val="tx1"/>
                </a:solidFill>
              </a:rPr>
            </a:br>
            <a:r>
              <a:rPr lang="en-US" dirty="0">
                <a:solidFill>
                  <a:schemeClr val="tx1"/>
                </a:solidFill>
              </a:rPr>
              <a:t>Postsecondary Education Counseling </a:t>
            </a:r>
          </a:p>
        </p:txBody>
      </p:sp>
      <p:sp>
        <p:nvSpPr>
          <p:cNvPr id="8" name="Title 1">
            <a:extLst>
              <a:ext uri="{C183D7F6-B498-43B3-948B-1728B52AA6E4}">
                <adec:decorative xmlns:adec="http://schemas.microsoft.com/office/drawing/2017/decorative" val="1"/>
              </a:ext>
            </a:extLst>
          </p:cNvPr>
          <p:cNvSpPr txBox="1">
            <a:spLocks/>
          </p:cNvSpPr>
          <p:nvPr/>
        </p:nvSpPr>
        <p:spPr>
          <a:xfrm>
            <a:off x="1143000" y="457200"/>
            <a:ext cx="10515600" cy="914400"/>
          </a:xfrm>
          <a:prstGeom prst="rect">
            <a:avLst/>
          </a:prstGeom>
        </p:spPr>
        <p:txBody>
          <a:bodyPr vert="horz" lIns="91440" tIns="45720" rIns="91440" bIns="45720" rtlCol="0" anchor="ctr">
            <a:normAutofit fontScale="90000" lnSpcReduction="10000"/>
          </a:bodyPr>
          <a:lst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a:solidFill>
                  <a:schemeClr val="tx1"/>
                </a:solidFill>
              </a:rPr>
              <a:t>Type:  Pre-ETS </a:t>
            </a:r>
            <a:br>
              <a:rPr lang="en-US">
                <a:solidFill>
                  <a:schemeClr val="tx1"/>
                </a:solidFill>
              </a:rPr>
            </a:br>
            <a:r>
              <a:rPr lang="en-US">
                <a:solidFill>
                  <a:schemeClr val="tx1"/>
                </a:solidFill>
              </a:rPr>
              <a:t>Postsecondary Education Counseling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19423AA-D6A9-480C-A230-10B9B86FCA23}" type="slidenum">
              <a:rPr lang="en-US" sz="2000" smtClean="0"/>
              <a:t>9</a:t>
            </a:fld>
            <a:endParaRPr lang="en-US" sz="2000" dirty="0"/>
          </a:p>
        </p:txBody>
      </p:sp>
      <p:pic>
        <p:nvPicPr>
          <p:cNvPr id="4" name="Picture 3" descr="Telescope" title="Pi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2362200"/>
            <a:ext cx="3438770" cy="2744915"/>
          </a:xfrm>
          <a:prstGeom prst="rect">
            <a:avLst/>
          </a:prstGeom>
        </p:spPr>
      </p:pic>
      <p:sp>
        <p:nvSpPr>
          <p:cNvPr id="3" name="Content Placeholder 2"/>
          <p:cNvSpPr>
            <a:spLocks noGrp="1"/>
          </p:cNvSpPr>
          <p:nvPr>
            <p:ph idx="1"/>
          </p:nvPr>
        </p:nvSpPr>
        <p:spPr>
          <a:xfrm>
            <a:off x="609600" y="1716557"/>
            <a:ext cx="7245096" cy="4760443"/>
          </a:xfrm>
        </p:spPr>
        <p:txBody>
          <a:bodyPr>
            <a:normAutofit fontScale="92500" lnSpcReduction="20000"/>
          </a:bodyPr>
          <a:lstStyle/>
          <a:p>
            <a:r>
              <a:rPr lang="en-US" dirty="0">
                <a:solidFill>
                  <a:schemeClr val="tx1"/>
                </a:solidFill>
              </a:rPr>
              <a:t>Job exploration counseling is intended to foster motivation, consideration of opportunities and informed decision-making. </a:t>
            </a:r>
            <a:endParaRPr lang="en-US" dirty="0">
              <a:solidFill>
                <a:srgbClr val="002060"/>
              </a:solidFill>
            </a:endParaRPr>
          </a:p>
          <a:p>
            <a:r>
              <a:rPr lang="en-US" b="1" dirty="0">
                <a:solidFill>
                  <a:srgbClr val="002060"/>
                </a:solidFill>
              </a:rPr>
              <a:t>One Service Title: Job Exploration Counseling Services: </a:t>
            </a:r>
            <a:r>
              <a:rPr lang="en-US" dirty="0">
                <a:solidFill>
                  <a:srgbClr val="002060"/>
                </a:solidFill>
              </a:rPr>
              <a:t>Work with a student to explore vocational interests, the labor market, in-demand industries and occupations, non-traditional employment options, and/or identify career pathways of interest</a:t>
            </a:r>
            <a:r>
              <a:rPr lang="en-US" sz="2800" dirty="0">
                <a:solidFill>
                  <a:srgbClr val="002060"/>
                </a:solidFill>
              </a:rPr>
              <a:t>.</a:t>
            </a:r>
          </a:p>
        </p:txBody>
      </p:sp>
      <p:sp>
        <p:nvSpPr>
          <p:cNvPr id="6" name="Title 1"/>
          <p:cNvSpPr txBox="1">
            <a:spLocks/>
          </p:cNvSpPr>
          <p:nvPr/>
        </p:nvSpPr>
        <p:spPr>
          <a:xfrm>
            <a:off x="838200" y="152400"/>
            <a:ext cx="10515600" cy="9144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t>Pre-ETS Job Exploration Counseling</a:t>
            </a:r>
          </a:p>
        </p:txBody>
      </p:sp>
    </p:spTree>
    <p:extLst>
      <p:ext uri="{BB962C8B-B14F-4D97-AF65-F5344CB8AC3E}">
        <p14:creationId xmlns:p14="http://schemas.microsoft.com/office/powerpoint/2010/main" val="374770191"/>
      </p:ext>
    </p:extLst>
  </p:cSld>
  <p:clrMapOvr>
    <a:masterClrMapping/>
  </p:clrMapOvr>
</p:sld>
</file>

<file path=ppt/theme/theme1.xml><?xml version="1.0" encoding="utf-8"?>
<a:theme xmlns:a="http://schemas.openxmlformats.org/drawingml/2006/main" name="VRS">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6" ma:contentTypeDescription="Create a new document." ma:contentTypeScope="" ma:versionID="6c9371def68ca9a8a0d0359e90bb0cef">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4a473b8f30ef1196b96c1d0882eaab06"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4EB90E-7198-4639-A1D1-ECD39C378D6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A6C3670-A219-4CA5-BD5A-A87F0AC65B34}">
  <ds:schemaRefs>
    <ds:schemaRef ds:uri="http://schemas.microsoft.com/sharepoint/v3/contenttype/forms"/>
  </ds:schemaRefs>
</ds:datastoreItem>
</file>

<file path=customXml/itemProps3.xml><?xml version="1.0" encoding="utf-8"?>
<ds:datastoreItem xmlns:ds="http://schemas.openxmlformats.org/officeDocument/2006/customXml" ds:itemID="{34D50582-529D-4179-99B3-AE8EDE3A49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7124</TotalTime>
  <Words>2211</Words>
  <Application>Microsoft Office PowerPoint</Application>
  <PresentationFormat>Widescreen</PresentationFormat>
  <Paragraphs>281</Paragraphs>
  <Slides>46</Slides>
  <Notes>45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VRS</vt:lpstr>
      <vt:lpstr>Pre-ETS Training for VRS Providers:  Part 2 Definitions and Contract Titles of Pre-ETS Services</vt:lpstr>
      <vt:lpstr>Agenda</vt:lpstr>
      <vt:lpstr>Review Desk Aid and Service Types and Titles</vt:lpstr>
      <vt:lpstr>Definitions for P/T Contracts</vt:lpstr>
      <vt:lpstr>Understanding Service Types and Titles</vt:lpstr>
      <vt:lpstr>Service Types and Titles on Authorizations</vt:lpstr>
      <vt:lpstr>Pre-ETS Service Titles on P/T Contracts</vt:lpstr>
      <vt:lpstr>Pre-ETS Job Exploration Counseling</vt:lpstr>
      <vt:lpstr>Type:  Pre-ETS  Postsecondary Education Counseling </vt:lpstr>
      <vt:lpstr>Pre-ETS Postsecondary Education Counseling</vt:lpstr>
      <vt:lpstr>Type: Pre-ETS Postsecondary Education Counseling</vt:lpstr>
      <vt:lpstr>Assist students with enrolling in  postsecondary education by helping them to:</vt:lpstr>
      <vt:lpstr>Assist students with remaining enrolled in  postsecondary education by helping them to:</vt:lpstr>
      <vt:lpstr>Pre-ETS Postsecondary Education Counseling is Not…</vt:lpstr>
      <vt:lpstr>Pre-ETS Workplace Readiness Training </vt:lpstr>
      <vt:lpstr>Pre-ETS Workplace Readiness Training</vt:lpstr>
      <vt:lpstr>Caveat to “Readiness”</vt:lpstr>
      <vt:lpstr>Type: Pre-ETS Workplace Readiness Training</vt:lpstr>
      <vt:lpstr>Type:  Pre-ETS Workplace Readiness Training</vt:lpstr>
      <vt:lpstr>Pre-ETS Workplace Readiness Training (Continued)</vt:lpstr>
      <vt:lpstr>Pre-ETS Instruction in Self-Advocacy</vt:lpstr>
      <vt:lpstr>Pre-ETS Instruction in Self-Advocacy</vt:lpstr>
      <vt:lpstr>Type: Pre-ETS Instruction in Self-Advocacy continued</vt:lpstr>
      <vt:lpstr>Type:  Pre-ETS Instruction in Self-Advocacy</vt:lpstr>
      <vt:lpstr>Mentoring Definitions</vt:lpstr>
      <vt:lpstr>Pre-ETS Work-Based Learning</vt:lpstr>
      <vt:lpstr>Pre-ETS Work-Based Learning (WBL)</vt:lpstr>
      <vt:lpstr>WBL may include…</vt:lpstr>
      <vt:lpstr>Types of WBL</vt:lpstr>
      <vt:lpstr>Pre-ETS Work-Based Learning on Contracts</vt:lpstr>
      <vt:lpstr>Introductory Work Activities</vt:lpstr>
      <vt:lpstr>Work Experience-Services</vt:lpstr>
      <vt:lpstr>Work Experience-Services Can Include</vt:lpstr>
      <vt:lpstr>Work Experience-Services: 3 Ways</vt:lpstr>
      <vt:lpstr>Work Experience-Wages</vt:lpstr>
      <vt:lpstr>Services in Support of Pre-ETS</vt:lpstr>
      <vt:lpstr>Type: Services in Support of Pre-ETS</vt:lpstr>
      <vt:lpstr>Services in Support of Pre-ETS</vt:lpstr>
      <vt:lpstr>Other Possible Services Listed on Contracts</vt:lpstr>
      <vt:lpstr>Other Possible Services</vt:lpstr>
      <vt:lpstr>“Pre-ETS  Special Programming”</vt:lpstr>
      <vt:lpstr>Services After Pre-ETS Eligibility Ends</vt:lpstr>
      <vt:lpstr>“Continuation of Pre-ETS as a General VR Service” </vt:lpstr>
      <vt:lpstr>NOTE: Restrictions with General VR Services</vt:lpstr>
      <vt:lpstr>VRS Contact Information</vt:lpstr>
      <vt:lpstr>Pre-ETS Funding</vt:lpstr>
    </vt:vector>
  </TitlesOfParts>
  <Company>DEED VRS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subject>Templates</dc:subject>
  <dc:creator>Alyssa Klein</dc:creator>
  <cp:lastModifiedBy>Klein, Alyssa (DEED)</cp:lastModifiedBy>
  <cp:revision>160</cp:revision>
  <cp:lastPrinted>2019-10-02T17:51:57Z</cp:lastPrinted>
  <dcterms:created xsi:type="dcterms:W3CDTF">2013-12-20T19:47:01Z</dcterms:created>
  <dcterms:modified xsi:type="dcterms:W3CDTF">2020-10-28T20:51:26Z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0x0101005284D9526CAB864C9DC248A6AA2C129E</vt:lpwstr>
  </property>
</Properties>
</file>