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48"/>
  </p:notesMasterIdLst>
  <p:handoutMasterIdLst>
    <p:handoutMasterId r:id="rId49"/>
  </p:handoutMasterIdLst>
  <p:sldIdLst>
    <p:sldId id="264" r:id="rId5"/>
    <p:sldId id="404" r:id="rId6"/>
    <p:sldId id="344" r:id="rId7"/>
    <p:sldId id="711" r:id="rId8"/>
    <p:sldId id="710" r:id="rId9"/>
    <p:sldId id="274" r:id="rId10"/>
    <p:sldId id="263" r:id="rId11"/>
    <p:sldId id="324" r:id="rId12"/>
    <p:sldId id="273" r:id="rId13"/>
    <p:sldId id="341" r:id="rId14"/>
    <p:sldId id="408" r:id="rId15"/>
    <p:sldId id="703" r:id="rId16"/>
    <p:sldId id="320" r:id="rId17"/>
    <p:sldId id="409" r:id="rId18"/>
    <p:sldId id="407" r:id="rId19"/>
    <p:sldId id="368" r:id="rId20"/>
    <p:sldId id="410" r:id="rId21"/>
    <p:sldId id="406" r:id="rId22"/>
    <p:sldId id="364" r:id="rId23"/>
    <p:sldId id="323" r:id="rId24"/>
    <p:sldId id="335" r:id="rId25"/>
    <p:sldId id="268" r:id="rId26"/>
    <p:sldId id="373" r:id="rId27"/>
    <p:sldId id="342" r:id="rId28"/>
    <p:sldId id="702" r:id="rId29"/>
    <p:sldId id="715" r:id="rId30"/>
    <p:sldId id="327" r:id="rId31"/>
    <p:sldId id="343" r:id="rId32"/>
    <p:sldId id="336" r:id="rId33"/>
    <p:sldId id="704" r:id="rId34"/>
    <p:sldId id="712" r:id="rId35"/>
    <p:sldId id="713" r:id="rId36"/>
    <p:sldId id="709" r:id="rId37"/>
    <p:sldId id="705" r:id="rId38"/>
    <p:sldId id="714" r:id="rId39"/>
    <p:sldId id="706" r:id="rId40"/>
    <p:sldId id="707" r:id="rId41"/>
    <p:sldId id="366" r:id="rId42"/>
    <p:sldId id="708" r:id="rId43"/>
    <p:sldId id="326" r:id="rId44"/>
    <p:sldId id="334" r:id="rId45"/>
    <p:sldId id="716" r:id="rId46"/>
    <p:sldId id="261" r:id="rId47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738"/>
    <a:srgbClr val="000000"/>
    <a:srgbClr val="003865"/>
    <a:srgbClr val="78BE21"/>
    <a:srgbClr val="0D0D0D"/>
    <a:srgbClr val="E8E8E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81" autoAdjust="0"/>
  </p:normalViewPr>
  <p:slideViewPr>
    <p:cSldViewPr snapToGrid="0">
      <p:cViewPr varScale="1">
        <p:scale>
          <a:sx n="39" d="100"/>
          <a:sy n="39" d="100"/>
        </p:scale>
        <p:origin x="48" y="168"/>
      </p:cViewPr>
      <p:guideLst/>
    </p:cSldViewPr>
  </p:slideViewPr>
  <p:outlineViewPr>
    <p:cViewPr>
      <p:scale>
        <a:sx n="33" d="100"/>
        <a:sy n="33" d="100"/>
      </p:scale>
      <p:origin x="0" y="-23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D6533-236E-4139-B3F8-142D52BC8D9D}" type="doc">
      <dgm:prSet loTypeId="urn:microsoft.com/office/officeart/2005/8/layout/venn1" loCatId="relationship" qsTypeId="urn:microsoft.com/office/officeart/2005/8/quickstyle/3d2" qsCatId="3D" csTypeId="urn:microsoft.com/office/officeart/2005/8/colors/colorful1" csCatId="colorful" phldr="1"/>
      <dgm:spPr/>
    </dgm:pt>
    <dgm:pt modelId="{D92CFF28-7FC2-4407-8BBC-518BEEEE0509}">
      <dgm:prSet phldrT="[Text]" custT="1"/>
      <dgm:spPr/>
      <dgm:t>
        <a:bodyPr/>
        <a:lstStyle/>
        <a:p>
          <a:r>
            <a:rPr lang="en-US" sz="2000" b="1" dirty="0"/>
            <a:t>Schools</a:t>
          </a:r>
        </a:p>
      </dgm:t>
    </dgm:pt>
    <dgm:pt modelId="{94C2285F-11A6-4F78-BF00-A4B8793B302A}" type="parTrans" cxnId="{1AFB6E73-5F36-4A4E-BD67-E4BF199D01DA}">
      <dgm:prSet/>
      <dgm:spPr/>
      <dgm:t>
        <a:bodyPr/>
        <a:lstStyle/>
        <a:p>
          <a:endParaRPr lang="en-US"/>
        </a:p>
      </dgm:t>
    </dgm:pt>
    <dgm:pt modelId="{A3876580-8205-4489-AC74-A0C361D32E29}" type="sibTrans" cxnId="{1AFB6E73-5F36-4A4E-BD67-E4BF199D01DA}">
      <dgm:prSet/>
      <dgm:spPr/>
      <dgm:t>
        <a:bodyPr/>
        <a:lstStyle/>
        <a:p>
          <a:endParaRPr lang="en-US"/>
        </a:p>
      </dgm:t>
    </dgm:pt>
    <dgm:pt modelId="{748E63AE-A231-4419-AC13-A46CA883C1C2}">
      <dgm:prSet phldrT="[Text]" custT="1"/>
      <dgm:spPr/>
      <dgm:t>
        <a:bodyPr/>
        <a:lstStyle/>
        <a:p>
          <a:r>
            <a:rPr lang="en-US" sz="2000" b="1" dirty="0"/>
            <a:t>Community Providers</a:t>
          </a:r>
        </a:p>
      </dgm:t>
    </dgm:pt>
    <dgm:pt modelId="{8F98F2BC-93FB-4BA8-ADDD-A4B44882AF0D}" type="parTrans" cxnId="{06046533-F36E-42F2-91D1-96698F5FD31E}">
      <dgm:prSet/>
      <dgm:spPr/>
      <dgm:t>
        <a:bodyPr/>
        <a:lstStyle/>
        <a:p>
          <a:endParaRPr lang="en-US"/>
        </a:p>
      </dgm:t>
    </dgm:pt>
    <dgm:pt modelId="{03820C54-A846-414B-A036-FF00C6BDC268}" type="sibTrans" cxnId="{06046533-F36E-42F2-91D1-96698F5FD31E}">
      <dgm:prSet/>
      <dgm:spPr/>
      <dgm:t>
        <a:bodyPr/>
        <a:lstStyle/>
        <a:p>
          <a:endParaRPr lang="en-US"/>
        </a:p>
      </dgm:t>
    </dgm:pt>
    <dgm:pt modelId="{4634C6CE-C1C0-47C4-89DD-5AAE03D8CEB7}">
      <dgm:prSet phldrT="[Text]" custT="1"/>
      <dgm:spPr/>
      <dgm:t>
        <a:bodyPr/>
        <a:lstStyle/>
        <a:p>
          <a:r>
            <a:rPr lang="en-US" sz="2000" b="1" dirty="0"/>
            <a:t>VRS/SSB</a:t>
          </a:r>
        </a:p>
      </dgm:t>
    </dgm:pt>
    <dgm:pt modelId="{F7867959-1DBC-4BEA-8CC7-1EF1DB64557D}" type="parTrans" cxnId="{5E5831B5-FE5A-45C3-9E32-08A06B45A4EB}">
      <dgm:prSet/>
      <dgm:spPr/>
      <dgm:t>
        <a:bodyPr/>
        <a:lstStyle/>
        <a:p>
          <a:endParaRPr lang="en-US"/>
        </a:p>
      </dgm:t>
    </dgm:pt>
    <dgm:pt modelId="{D9D0DBF5-305F-45A2-B922-AF52000BBC8C}" type="sibTrans" cxnId="{5E5831B5-FE5A-45C3-9E32-08A06B45A4EB}">
      <dgm:prSet/>
      <dgm:spPr/>
      <dgm:t>
        <a:bodyPr/>
        <a:lstStyle/>
        <a:p>
          <a:endParaRPr lang="en-US"/>
        </a:p>
      </dgm:t>
    </dgm:pt>
    <dgm:pt modelId="{ED138AAD-83C8-4B62-ADF5-734087E4BA60}">
      <dgm:prSet custT="1"/>
      <dgm:spPr/>
      <dgm:t>
        <a:bodyPr/>
        <a:lstStyle/>
        <a:p>
          <a:r>
            <a:rPr lang="en-US" sz="2000" b="1" dirty="0"/>
            <a:t>Counties</a:t>
          </a:r>
        </a:p>
      </dgm:t>
    </dgm:pt>
    <dgm:pt modelId="{B6CC9DD7-3F76-4932-B66C-EE1DFA790C8B}" type="parTrans" cxnId="{A651D624-26FC-4D13-ADD9-08CD1521926B}">
      <dgm:prSet/>
      <dgm:spPr/>
      <dgm:t>
        <a:bodyPr/>
        <a:lstStyle/>
        <a:p>
          <a:endParaRPr lang="en-US"/>
        </a:p>
      </dgm:t>
    </dgm:pt>
    <dgm:pt modelId="{3AA15DC0-6DA0-4F4E-BC63-8437F088EAEE}" type="sibTrans" cxnId="{A651D624-26FC-4D13-ADD9-08CD1521926B}">
      <dgm:prSet/>
      <dgm:spPr/>
      <dgm:t>
        <a:bodyPr/>
        <a:lstStyle/>
        <a:p>
          <a:endParaRPr lang="en-US"/>
        </a:p>
      </dgm:t>
    </dgm:pt>
    <dgm:pt modelId="{6EA94D5E-5F90-463B-9074-E16C49092454}" type="pres">
      <dgm:prSet presAssocID="{4D0D6533-236E-4139-B3F8-142D52BC8D9D}" presName="compositeShape" presStyleCnt="0">
        <dgm:presLayoutVars>
          <dgm:chMax val="7"/>
          <dgm:dir/>
          <dgm:resizeHandles val="exact"/>
        </dgm:presLayoutVars>
      </dgm:prSet>
      <dgm:spPr/>
    </dgm:pt>
    <dgm:pt modelId="{5E25439F-A7ED-4DBD-8E88-E7B5DE209CFE}" type="pres">
      <dgm:prSet presAssocID="{D92CFF28-7FC2-4407-8BBC-518BEEEE0509}" presName="circ1" presStyleLbl="vennNode1" presStyleIdx="0" presStyleCnt="4"/>
      <dgm:spPr/>
    </dgm:pt>
    <dgm:pt modelId="{2515851D-D103-48FC-BFB5-05F604577A23}" type="pres">
      <dgm:prSet presAssocID="{D92CFF28-7FC2-4407-8BBC-518BEEEE05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C62EB50-8C1D-41D1-B491-EC0A5E3A9879}" type="pres">
      <dgm:prSet presAssocID="{ED138AAD-83C8-4B62-ADF5-734087E4BA60}" presName="circ2" presStyleLbl="vennNode1" presStyleIdx="1" presStyleCnt="4"/>
      <dgm:spPr/>
    </dgm:pt>
    <dgm:pt modelId="{12FAA08B-A5E3-447F-8F05-707305AE6A71}" type="pres">
      <dgm:prSet presAssocID="{ED138AAD-83C8-4B62-ADF5-734087E4BA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5ACAC5-12C8-449C-B6D5-B6A5BE3255B4}" type="pres">
      <dgm:prSet presAssocID="{748E63AE-A231-4419-AC13-A46CA883C1C2}" presName="circ3" presStyleLbl="vennNode1" presStyleIdx="2" presStyleCnt="4"/>
      <dgm:spPr/>
    </dgm:pt>
    <dgm:pt modelId="{7D5B9A63-EB9D-49FF-B132-ECABB817A613}" type="pres">
      <dgm:prSet presAssocID="{748E63AE-A231-4419-AC13-A46CA883C1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120E7D-6C4C-4D29-8C16-A5D7DD486146}" type="pres">
      <dgm:prSet presAssocID="{4634C6CE-C1C0-47C4-89DD-5AAE03D8CEB7}" presName="circ4" presStyleLbl="vennNode1" presStyleIdx="3" presStyleCnt="4"/>
      <dgm:spPr/>
    </dgm:pt>
    <dgm:pt modelId="{D3DC5A4E-BE0F-400B-8059-C62C80FEAA9B}" type="pres">
      <dgm:prSet presAssocID="{4634C6CE-C1C0-47C4-89DD-5AAE03D8CEB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E91F604-03C0-4916-B400-5ECF5C6DAFD1}" type="presOf" srcId="{ED138AAD-83C8-4B62-ADF5-734087E4BA60}" destId="{2C62EB50-8C1D-41D1-B491-EC0A5E3A9879}" srcOrd="0" destOrd="0" presId="urn:microsoft.com/office/officeart/2005/8/layout/venn1"/>
    <dgm:cxn modelId="{A651D624-26FC-4D13-ADD9-08CD1521926B}" srcId="{4D0D6533-236E-4139-B3F8-142D52BC8D9D}" destId="{ED138AAD-83C8-4B62-ADF5-734087E4BA60}" srcOrd="1" destOrd="0" parTransId="{B6CC9DD7-3F76-4932-B66C-EE1DFA790C8B}" sibTransId="{3AA15DC0-6DA0-4F4E-BC63-8437F088EAEE}"/>
    <dgm:cxn modelId="{06046533-F36E-42F2-91D1-96698F5FD31E}" srcId="{4D0D6533-236E-4139-B3F8-142D52BC8D9D}" destId="{748E63AE-A231-4419-AC13-A46CA883C1C2}" srcOrd="2" destOrd="0" parTransId="{8F98F2BC-93FB-4BA8-ADDD-A4B44882AF0D}" sibTransId="{03820C54-A846-414B-A036-FF00C6BDC268}"/>
    <dgm:cxn modelId="{8570AC36-2F52-4DFA-BAC8-870346B3DC79}" type="presOf" srcId="{4D0D6533-236E-4139-B3F8-142D52BC8D9D}" destId="{6EA94D5E-5F90-463B-9074-E16C49092454}" srcOrd="0" destOrd="0" presId="urn:microsoft.com/office/officeart/2005/8/layout/venn1"/>
    <dgm:cxn modelId="{65FC646C-1982-455F-B6F0-C79EA0AD633A}" type="presOf" srcId="{748E63AE-A231-4419-AC13-A46CA883C1C2}" destId="{7D5B9A63-EB9D-49FF-B132-ECABB817A613}" srcOrd="1" destOrd="0" presId="urn:microsoft.com/office/officeart/2005/8/layout/venn1"/>
    <dgm:cxn modelId="{BBB57F6E-0C3C-49E5-B88A-AF2B1A98BED4}" type="presOf" srcId="{748E63AE-A231-4419-AC13-A46CA883C1C2}" destId="{6C5ACAC5-12C8-449C-B6D5-B6A5BE3255B4}" srcOrd="0" destOrd="0" presId="urn:microsoft.com/office/officeart/2005/8/layout/venn1"/>
    <dgm:cxn modelId="{6D0D5050-8C8E-4555-88C4-89D477B6360D}" type="presOf" srcId="{4634C6CE-C1C0-47C4-89DD-5AAE03D8CEB7}" destId="{17120E7D-6C4C-4D29-8C16-A5D7DD486146}" srcOrd="0" destOrd="0" presId="urn:microsoft.com/office/officeart/2005/8/layout/venn1"/>
    <dgm:cxn modelId="{1AFB6E73-5F36-4A4E-BD67-E4BF199D01DA}" srcId="{4D0D6533-236E-4139-B3F8-142D52BC8D9D}" destId="{D92CFF28-7FC2-4407-8BBC-518BEEEE0509}" srcOrd="0" destOrd="0" parTransId="{94C2285F-11A6-4F78-BF00-A4B8793B302A}" sibTransId="{A3876580-8205-4489-AC74-A0C361D32E29}"/>
    <dgm:cxn modelId="{06DEC389-546F-4104-B398-CC2D7E3398BF}" type="presOf" srcId="{D92CFF28-7FC2-4407-8BBC-518BEEEE0509}" destId="{5E25439F-A7ED-4DBD-8E88-E7B5DE209CFE}" srcOrd="0" destOrd="0" presId="urn:microsoft.com/office/officeart/2005/8/layout/venn1"/>
    <dgm:cxn modelId="{9EFD3F9D-A9E2-4D25-9472-2B92F3EDA481}" type="presOf" srcId="{D92CFF28-7FC2-4407-8BBC-518BEEEE0509}" destId="{2515851D-D103-48FC-BFB5-05F604577A23}" srcOrd="1" destOrd="0" presId="urn:microsoft.com/office/officeart/2005/8/layout/venn1"/>
    <dgm:cxn modelId="{8FD9AE9F-67A9-4426-95B5-8CDE57EA7824}" type="presOf" srcId="{ED138AAD-83C8-4B62-ADF5-734087E4BA60}" destId="{12FAA08B-A5E3-447F-8F05-707305AE6A71}" srcOrd="1" destOrd="0" presId="urn:microsoft.com/office/officeart/2005/8/layout/venn1"/>
    <dgm:cxn modelId="{A15287A3-907D-4211-9592-FFD01BE1F183}" type="presOf" srcId="{4634C6CE-C1C0-47C4-89DD-5AAE03D8CEB7}" destId="{D3DC5A4E-BE0F-400B-8059-C62C80FEAA9B}" srcOrd="1" destOrd="0" presId="urn:microsoft.com/office/officeart/2005/8/layout/venn1"/>
    <dgm:cxn modelId="{5E5831B5-FE5A-45C3-9E32-08A06B45A4EB}" srcId="{4D0D6533-236E-4139-B3F8-142D52BC8D9D}" destId="{4634C6CE-C1C0-47C4-89DD-5AAE03D8CEB7}" srcOrd="3" destOrd="0" parTransId="{F7867959-1DBC-4BEA-8CC7-1EF1DB64557D}" sibTransId="{D9D0DBF5-305F-45A2-B922-AF52000BBC8C}"/>
    <dgm:cxn modelId="{157DAF09-0C1D-4D9E-9AC1-D617D317DF7D}" type="presParOf" srcId="{6EA94D5E-5F90-463B-9074-E16C49092454}" destId="{5E25439F-A7ED-4DBD-8E88-E7B5DE209CFE}" srcOrd="0" destOrd="0" presId="urn:microsoft.com/office/officeart/2005/8/layout/venn1"/>
    <dgm:cxn modelId="{DEBC1B81-5388-49EB-BDB3-6B29D8C8B096}" type="presParOf" srcId="{6EA94D5E-5F90-463B-9074-E16C49092454}" destId="{2515851D-D103-48FC-BFB5-05F604577A23}" srcOrd="1" destOrd="0" presId="urn:microsoft.com/office/officeart/2005/8/layout/venn1"/>
    <dgm:cxn modelId="{10ECECBF-8766-4B9D-B718-799F4056B112}" type="presParOf" srcId="{6EA94D5E-5F90-463B-9074-E16C49092454}" destId="{2C62EB50-8C1D-41D1-B491-EC0A5E3A9879}" srcOrd="2" destOrd="0" presId="urn:microsoft.com/office/officeart/2005/8/layout/venn1"/>
    <dgm:cxn modelId="{6C23B3C9-0000-4E97-A440-D527797CF062}" type="presParOf" srcId="{6EA94D5E-5F90-463B-9074-E16C49092454}" destId="{12FAA08B-A5E3-447F-8F05-707305AE6A71}" srcOrd="3" destOrd="0" presId="urn:microsoft.com/office/officeart/2005/8/layout/venn1"/>
    <dgm:cxn modelId="{C734A925-7FE4-413B-9235-BE692555E775}" type="presParOf" srcId="{6EA94D5E-5F90-463B-9074-E16C49092454}" destId="{6C5ACAC5-12C8-449C-B6D5-B6A5BE3255B4}" srcOrd="4" destOrd="0" presId="urn:microsoft.com/office/officeart/2005/8/layout/venn1"/>
    <dgm:cxn modelId="{7BC824AB-467C-409A-9444-2BC0331FD3CA}" type="presParOf" srcId="{6EA94D5E-5F90-463B-9074-E16C49092454}" destId="{7D5B9A63-EB9D-49FF-B132-ECABB817A613}" srcOrd="5" destOrd="0" presId="urn:microsoft.com/office/officeart/2005/8/layout/venn1"/>
    <dgm:cxn modelId="{1B8BA680-5361-4712-96C0-21F6B84A19AA}" type="presParOf" srcId="{6EA94D5E-5F90-463B-9074-E16C49092454}" destId="{17120E7D-6C4C-4D29-8C16-A5D7DD486146}" srcOrd="6" destOrd="0" presId="urn:microsoft.com/office/officeart/2005/8/layout/venn1"/>
    <dgm:cxn modelId="{BD4C8280-01AE-4D43-AD85-7D4CCA4A8BB6}" type="presParOf" srcId="{6EA94D5E-5F90-463B-9074-E16C49092454}" destId="{D3DC5A4E-BE0F-400B-8059-C62C80FEAA9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FD9C0-B985-4491-A23D-1D52914920B6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A14259E-1E33-4C33-904C-79161236D8E4}">
      <dgm:prSet custT="1"/>
      <dgm:spPr/>
      <dgm:t>
        <a:bodyPr/>
        <a:lstStyle/>
        <a:p>
          <a:r>
            <a:rPr lang="en-US" sz="2400" dirty="0"/>
            <a:t>How VRS/SSB and schools collaborate</a:t>
          </a:r>
        </a:p>
      </dgm:t>
    </dgm:pt>
    <dgm:pt modelId="{24B2EEAE-410E-44B1-B4F9-D4E2B83E0F27}" type="parTrans" cxnId="{B3827496-2DEF-4BE1-A44F-CE941B2C07FE}">
      <dgm:prSet/>
      <dgm:spPr/>
      <dgm:t>
        <a:bodyPr/>
        <a:lstStyle/>
        <a:p>
          <a:endParaRPr lang="en-US"/>
        </a:p>
      </dgm:t>
    </dgm:pt>
    <dgm:pt modelId="{50687CA5-3831-40E1-8723-F379AA5BAF0B}" type="sibTrans" cxnId="{B3827496-2DEF-4BE1-A44F-CE941B2C07FE}">
      <dgm:prSet/>
      <dgm:spPr/>
      <dgm:t>
        <a:bodyPr/>
        <a:lstStyle/>
        <a:p>
          <a:endParaRPr lang="en-US"/>
        </a:p>
      </dgm:t>
    </dgm:pt>
    <dgm:pt modelId="{518FBEAD-3DEA-4A3D-BB62-6B75087C8117}">
      <dgm:prSet custT="1"/>
      <dgm:spPr/>
      <dgm:t>
        <a:bodyPr/>
        <a:lstStyle/>
        <a:p>
          <a:r>
            <a:rPr lang="en-US" sz="2400" dirty="0"/>
            <a:t>Have Pre-ETS available to all students with disabilities</a:t>
          </a:r>
        </a:p>
      </dgm:t>
    </dgm:pt>
    <dgm:pt modelId="{C820D200-BFD8-4DAB-8180-A8F145DF8877}" type="parTrans" cxnId="{6A38B759-079A-4634-9307-8165685B993B}">
      <dgm:prSet/>
      <dgm:spPr/>
      <dgm:t>
        <a:bodyPr/>
        <a:lstStyle/>
        <a:p>
          <a:endParaRPr lang="en-US"/>
        </a:p>
      </dgm:t>
    </dgm:pt>
    <dgm:pt modelId="{DE022C9C-4FA1-4B0A-841E-F97D2252173B}" type="sibTrans" cxnId="{6A38B759-079A-4634-9307-8165685B993B}">
      <dgm:prSet/>
      <dgm:spPr/>
      <dgm:t>
        <a:bodyPr/>
        <a:lstStyle/>
        <a:p>
          <a:endParaRPr lang="en-US"/>
        </a:p>
      </dgm:t>
    </dgm:pt>
    <dgm:pt modelId="{41A09E1F-F3A5-45E6-8CD5-ED400B5B9B02}">
      <dgm:prSet custT="1"/>
      <dgm:spPr/>
      <dgm:t>
        <a:bodyPr/>
        <a:lstStyle/>
        <a:p>
          <a:r>
            <a:rPr lang="en-US" sz="2400" dirty="0"/>
            <a:t>Work together for outreach to students</a:t>
          </a:r>
        </a:p>
      </dgm:t>
    </dgm:pt>
    <dgm:pt modelId="{7A259B40-415E-4A7A-956E-0C476811E270}" type="parTrans" cxnId="{0BD6374B-7331-4339-9C78-C46E8DB9C1BE}">
      <dgm:prSet/>
      <dgm:spPr/>
      <dgm:t>
        <a:bodyPr/>
        <a:lstStyle/>
        <a:p>
          <a:endParaRPr lang="en-US"/>
        </a:p>
      </dgm:t>
    </dgm:pt>
    <dgm:pt modelId="{D5319993-EEF4-4D7A-BC03-8A49519115A4}" type="sibTrans" cxnId="{0BD6374B-7331-4339-9C78-C46E8DB9C1BE}">
      <dgm:prSet/>
      <dgm:spPr/>
      <dgm:t>
        <a:bodyPr/>
        <a:lstStyle/>
        <a:p>
          <a:endParaRPr lang="en-US"/>
        </a:p>
      </dgm:t>
    </dgm:pt>
    <dgm:pt modelId="{23572F2E-7683-4FF5-9499-993228FCD09C}">
      <dgm:prSet custT="1"/>
      <dgm:spPr/>
      <dgm:t>
        <a:bodyPr/>
        <a:lstStyle/>
        <a:p>
          <a:r>
            <a:rPr lang="en-US" sz="2400" dirty="0"/>
            <a:t>Inform and engage all school staff</a:t>
          </a:r>
        </a:p>
      </dgm:t>
    </dgm:pt>
    <dgm:pt modelId="{2AA57E8F-92CB-459A-8889-B58CDE4D6887}" type="parTrans" cxnId="{534FD45A-9B55-4CC6-A218-C9B3A74F3C13}">
      <dgm:prSet/>
      <dgm:spPr/>
      <dgm:t>
        <a:bodyPr/>
        <a:lstStyle/>
        <a:p>
          <a:endParaRPr lang="en-US"/>
        </a:p>
      </dgm:t>
    </dgm:pt>
    <dgm:pt modelId="{776C2D84-AF8B-492B-AB46-87045D5D1A2C}" type="sibTrans" cxnId="{534FD45A-9B55-4CC6-A218-C9B3A74F3C13}">
      <dgm:prSet/>
      <dgm:spPr/>
      <dgm:t>
        <a:bodyPr/>
        <a:lstStyle/>
        <a:p>
          <a:endParaRPr lang="en-US"/>
        </a:p>
      </dgm:t>
    </dgm:pt>
    <dgm:pt modelId="{CB2CF01D-4A51-43D5-9875-D593688D5098}">
      <dgm:prSet custT="1"/>
      <dgm:spPr/>
      <dgm:t>
        <a:bodyPr/>
        <a:lstStyle/>
        <a:p>
          <a:r>
            <a:rPr lang="en-US" sz="2400" dirty="0"/>
            <a:t>Invite VRS/SSB staff to IEP meetings</a:t>
          </a:r>
        </a:p>
      </dgm:t>
    </dgm:pt>
    <dgm:pt modelId="{410C7F1B-5709-408B-B0AB-A1CBBA9BCB3D}" type="parTrans" cxnId="{14D0DD98-5F2D-42B1-8A85-10D8888AE71E}">
      <dgm:prSet/>
      <dgm:spPr/>
      <dgm:t>
        <a:bodyPr/>
        <a:lstStyle/>
        <a:p>
          <a:endParaRPr lang="en-US"/>
        </a:p>
      </dgm:t>
    </dgm:pt>
    <dgm:pt modelId="{B00D9ECC-9BA2-4802-9FAB-14D7E9827D3C}" type="sibTrans" cxnId="{14D0DD98-5F2D-42B1-8A85-10D8888AE71E}">
      <dgm:prSet/>
      <dgm:spPr/>
      <dgm:t>
        <a:bodyPr/>
        <a:lstStyle/>
        <a:p>
          <a:endParaRPr lang="en-US"/>
        </a:p>
      </dgm:t>
    </dgm:pt>
    <dgm:pt modelId="{D68701C5-B58B-48DF-A748-368406CB8216}">
      <dgm:prSet custT="1"/>
      <dgm:spPr/>
      <dgm:t>
        <a:bodyPr/>
        <a:lstStyle/>
        <a:p>
          <a:r>
            <a:rPr lang="en-US" sz="2400" dirty="0"/>
            <a:t>Include students with disabilities in school PLP activities</a:t>
          </a:r>
        </a:p>
      </dgm:t>
    </dgm:pt>
    <dgm:pt modelId="{C96BA882-D592-4ACC-BC58-5EC81CDB6D39}" type="parTrans" cxnId="{6D0CFE29-76AE-4676-B42D-75CCC6DBB9AF}">
      <dgm:prSet/>
      <dgm:spPr/>
      <dgm:t>
        <a:bodyPr/>
        <a:lstStyle/>
        <a:p>
          <a:endParaRPr lang="en-US"/>
        </a:p>
      </dgm:t>
    </dgm:pt>
    <dgm:pt modelId="{CCED65A6-98DE-40CF-BA19-0EDB93815B84}" type="sibTrans" cxnId="{6D0CFE29-76AE-4676-B42D-75CCC6DBB9AF}">
      <dgm:prSet/>
      <dgm:spPr/>
      <dgm:t>
        <a:bodyPr/>
        <a:lstStyle/>
        <a:p>
          <a:endParaRPr lang="en-US"/>
        </a:p>
      </dgm:t>
    </dgm:pt>
    <dgm:pt modelId="{CFBED3F7-8285-49AD-8100-1BF6867F73C0}">
      <dgm:prSet custT="1"/>
      <dgm:spPr/>
      <dgm:t>
        <a:bodyPr/>
        <a:lstStyle/>
        <a:p>
          <a:r>
            <a:rPr lang="en-US" sz="2400" dirty="0"/>
            <a:t>Schools are allowed to provide “Directory Information” to VRS/SSB</a:t>
          </a:r>
        </a:p>
      </dgm:t>
    </dgm:pt>
    <dgm:pt modelId="{02E1E88B-BB6A-46A7-AF4A-DE27BC9E931D}" type="parTrans" cxnId="{EEB887FA-93D2-4685-B109-80458E8ADCC0}">
      <dgm:prSet/>
      <dgm:spPr/>
      <dgm:t>
        <a:bodyPr/>
        <a:lstStyle/>
        <a:p>
          <a:endParaRPr lang="en-US"/>
        </a:p>
      </dgm:t>
    </dgm:pt>
    <dgm:pt modelId="{0A070A37-F803-42B6-95E3-57EECF0ADECA}" type="sibTrans" cxnId="{EEB887FA-93D2-4685-B109-80458E8ADCC0}">
      <dgm:prSet/>
      <dgm:spPr/>
      <dgm:t>
        <a:bodyPr/>
        <a:lstStyle/>
        <a:p>
          <a:endParaRPr lang="en-US"/>
        </a:p>
      </dgm:t>
    </dgm:pt>
    <dgm:pt modelId="{A56B8CE6-D43C-47AA-82EB-A4D9FC474839}">
      <dgm:prSet custT="1"/>
      <dgm:spPr/>
      <dgm:t>
        <a:bodyPr/>
        <a:lstStyle/>
        <a:p>
          <a:r>
            <a:rPr lang="en-US" sz="2400" dirty="0"/>
            <a:t>Funding decisions</a:t>
          </a:r>
        </a:p>
      </dgm:t>
    </dgm:pt>
    <dgm:pt modelId="{E38D2F86-238C-407E-A274-4FA0F7757DA1}" type="parTrans" cxnId="{3491E584-F0CF-4911-881B-5E480CD3C758}">
      <dgm:prSet/>
      <dgm:spPr/>
      <dgm:t>
        <a:bodyPr/>
        <a:lstStyle/>
        <a:p>
          <a:endParaRPr lang="en-US"/>
        </a:p>
      </dgm:t>
    </dgm:pt>
    <dgm:pt modelId="{44D1F9FE-DE70-4EFC-A131-42598B08ABBD}" type="sibTrans" cxnId="{3491E584-F0CF-4911-881B-5E480CD3C758}">
      <dgm:prSet/>
      <dgm:spPr/>
      <dgm:t>
        <a:bodyPr/>
        <a:lstStyle/>
        <a:p>
          <a:endParaRPr lang="en-US"/>
        </a:p>
      </dgm:t>
    </dgm:pt>
    <dgm:pt modelId="{6DAC5764-CBC0-49F4-AEA0-33B77E39DDEB}" type="pres">
      <dgm:prSet presAssocID="{C6EFD9C0-B985-4491-A23D-1D52914920B6}" presName="vert0" presStyleCnt="0">
        <dgm:presLayoutVars>
          <dgm:dir/>
          <dgm:animOne val="branch"/>
          <dgm:animLvl val="lvl"/>
        </dgm:presLayoutVars>
      </dgm:prSet>
      <dgm:spPr/>
    </dgm:pt>
    <dgm:pt modelId="{A0778BCE-F720-442E-AE91-C72C25A4F853}" type="pres">
      <dgm:prSet presAssocID="{DA14259E-1E33-4C33-904C-79161236D8E4}" presName="thickLine" presStyleLbl="alignNode1" presStyleIdx="0" presStyleCnt="8"/>
      <dgm:spPr/>
    </dgm:pt>
    <dgm:pt modelId="{C44F0DD7-1441-49BD-BD09-D8F2F0D3FFF1}" type="pres">
      <dgm:prSet presAssocID="{DA14259E-1E33-4C33-904C-79161236D8E4}" presName="horz1" presStyleCnt="0"/>
      <dgm:spPr/>
    </dgm:pt>
    <dgm:pt modelId="{4182F9C0-2C9E-45B6-AA56-991105B8D72C}" type="pres">
      <dgm:prSet presAssocID="{DA14259E-1E33-4C33-904C-79161236D8E4}" presName="tx1" presStyleLbl="revTx" presStyleIdx="0" presStyleCnt="8"/>
      <dgm:spPr/>
    </dgm:pt>
    <dgm:pt modelId="{9F30C3E7-E19F-4741-8347-3C22F878F3B3}" type="pres">
      <dgm:prSet presAssocID="{DA14259E-1E33-4C33-904C-79161236D8E4}" presName="vert1" presStyleCnt="0"/>
      <dgm:spPr/>
    </dgm:pt>
    <dgm:pt modelId="{D8922904-5869-4B1F-9CA5-1C63E3EFF236}" type="pres">
      <dgm:prSet presAssocID="{518FBEAD-3DEA-4A3D-BB62-6B75087C8117}" presName="thickLine" presStyleLbl="alignNode1" presStyleIdx="1" presStyleCnt="8"/>
      <dgm:spPr/>
    </dgm:pt>
    <dgm:pt modelId="{A8DB8A13-570E-4C0D-8E5B-187101D1EED8}" type="pres">
      <dgm:prSet presAssocID="{518FBEAD-3DEA-4A3D-BB62-6B75087C8117}" presName="horz1" presStyleCnt="0"/>
      <dgm:spPr/>
    </dgm:pt>
    <dgm:pt modelId="{059A079F-D27E-428A-A0B7-A5359FB330C3}" type="pres">
      <dgm:prSet presAssocID="{518FBEAD-3DEA-4A3D-BB62-6B75087C8117}" presName="tx1" presStyleLbl="revTx" presStyleIdx="1" presStyleCnt="8"/>
      <dgm:spPr/>
    </dgm:pt>
    <dgm:pt modelId="{39B161EB-DBC3-4B84-9DC2-369306C4CCF9}" type="pres">
      <dgm:prSet presAssocID="{518FBEAD-3DEA-4A3D-BB62-6B75087C8117}" presName="vert1" presStyleCnt="0"/>
      <dgm:spPr/>
    </dgm:pt>
    <dgm:pt modelId="{E4B9C168-AE8C-461E-8562-21A91C77866E}" type="pres">
      <dgm:prSet presAssocID="{41A09E1F-F3A5-45E6-8CD5-ED400B5B9B02}" presName="thickLine" presStyleLbl="alignNode1" presStyleIdx="2" presStyleCnt="8"/>
      <dgm:spPr/>
    </dgm:pt>
    <dgm:pt modelId="{A901B857-7621-40EA-BC35-BAF50F8B3157}" type="pres">
      <dgm:prSet presAssocID="{41A09E1F-F3A5-45E6-8CD5-ED400B5B9B02}" presName="horz1" presStyleCnt="0"/>
      <dgm:spPr/>
    </dgm:pt>
    <dgm:pt modelId="{67271D12-A276-43E5-B937-FB5D739F6A72}" type="pres">
      <dgm:prSet presAssocID="{41A09E1F-F3A5-45E6-8CD5-ED400B5B9B02}" presName="tx1" presStyleLbl="revTx" presStyleIdx="2" presStyleCnt="8"/>
      <dgm:spPr/>
    </dgm:pt>
    <dgm:pt modelId="{05FE61D1-8C73-445E-A466-901A051EACC0}" type="pres">
      <dgm:prSet presAssocID="{41A09E1F-F3A5-45E6-8CD5-ED400B5B9B02}" presName="vert1" presStyleCnt="0"/>
      <dgm:spPr/>
    </dgm:pt>
    <dgm:pt modelId="{797738F1-DE2F-43CF-9E18-3DA8DB7E4938}" type="pres">
      <dgm:prSet presAssocID="{23572F2E-7683-4FF5-9499-993228FCD09C}" presName="thickLine" presStyleLbl="alignNode1" presStyleIdx="3" presStyleCnt="8"/>
      <dgm:spPr/>
    </dgm:pt>
    <dgm:pt modelId="{E73D2A67-0413-46A8-8DED-3D53A6CB8455}" type="pres">
      <dgm:prSet presAssocID="{23572F2E-7683-4FF5-9499-993228FCD09C}" presName="horz1" presStyleCnt="0"/>
      <dgm:spPr/>
    </dgm:pt>
    <dgm:pt modelId="{B54BD740-AF3F-4879-8F32-FBC2A3F94EFA}" type="pres">
      <dgm:prSet presAssocID="{23572F2E-7683-4FF5-9499-993228FCD09C}" presName="tx1" presStyleLbl="revTx" presStyleIdx="3" presStyleCnt="8"/>
      <dgm:spPr/>
    </dgm:pt>
    <dgm:pt modelId="{CF2D7497-0B0F-48A4-84E1-1FAB9CBAF300}" type="pres">
      <dgm:prSet presAssocID="{23572F2E-7683-4FF5-9499-993228FCD09C}" presName="vert1" presStyleCnt="0"/>
      <dgm:spPr/>
    </dgm:pt>
    <dgm:pt modelId="{600B0435-AEFA-48C5-BA45-322ABC3700DA}" type="pres">
      <dgm:prSet presAssocID="{CB2CF01D-4A51-43D5-9875-D593688D5098}" presName="thickLine" presStyleLbl="alignNode1" presStyleIdx="4" presStyleCnt="8"/>
      <dgm:spPr/>
    </dgm:pt>
    <dgm:pt modelId="{6BA60CE6-CABA-4418-81D7-1319C589E423}" type="pres">
      <dgm:prSet presAssocID="{CB2CF01D-4A51-43D5-9875-D593688D5098}" presName="horz1" presStyleCnt="0"/>
      <dgm:spPr/>
    </dgm:pt>
    <dgm:pt modelId="{CAAFCC76-A1AB-4C95-AB01-BDB5D4167821}" type="pres">
      <dgm:prSet presAssocID="{CB2CF01D-4A51-43D5-9875-D593688D5098}" presName="tx1" presStyleLbl="revTx" presStyleIdx="4" presStyleCnt="8"/>
      <dgm:spPr/>
    </dgm:pt>
    <dgm:pt modelId="{B7DBE802-2A8C-43DA-A0DE-ED706C9BD6D1}" type="pres">
      <dgm:prSet presAssocID="{CB2CF01D-4A51-43D5-9875-D593688D5098}" presName="vert1" presStyleCnt="0"/>
      <dgm:spPr/>
    </dgm:pt>
    <dgm:pt modelId="{F45BC1D3-AE0D-4E64-BAED-B68ACBB79C0E}" type="pres">
      <dgm:prSet presAssocID="{D68701C5-B58B-48DF-A748-368406CB8216}" presName="thickLine" presStyleLbl="alignNode1" presStyleIdx="5" presStyleCnt="8"/>
      <dgm:spPr/>
    </dgm:pt>
    <dgm:pt modelId="{1F7CC5EF-AC62-4D35-B189-2F74C9A5FEDD}" type="pres">
      <dgm:prSet presAssocID="{D68701C5-B58B-48DF-A748-368406CB8216}" presName="horz1" presStyleCnt="0"/>
      <dgm:spPr/>
    </dgm:pt>
    <dgm:pt modelId="{EE89F7B4-A307-462B-A375-A8D87143BCC6}" type="pres">
      <dgm:prSet presAssocID="{D68701C5-B58B-48DF-A748-368406CB8216}" presName="tx1" presStyleLbl="revTx" presStyleIdx="5" presStyleCnt="8"/>
      <dgm:spPr/>
    </dgm:pt>
    <dgm:pt modelId="{867DDD82-07B7-4444-A49B-2212DB874419}" type="pres">
      <dgm:prSet presAssocID="{D68701C5-B58B-48DF-A748-368406CB8216}" presName="vert1" presStyleCnt="0"/>
      <dgm:spPr/>
    </dgm:pt>
    <dgm:pt modelId="{4F22990A-61D5-4679-B386-94569D502987}" type="pres">
      <dgm:prSet presAssocID="{CFBED3F7-8285-49AD-8100-1BF6867F73C0}" presName="thickLine" presStyleLbl="alignNode1" presStyleIdx="6" presStyleCnt="8"/>
      <dgm:spPr/>
    </dgm:pt>
    <dgm:pt modelId="{2E3B4284-CAE0-486B-AE1A-A04F7F33607A}" type="pres">
      <dgm:prSet presAssocID="{CFBED3F7-8285-49AD-8100-1BF6867F73C0}" presName="horz1" presStyleCnt="0"/>
      <dgm:spPr/>
    </dgm:pt>
    <dgm:pt modelId="{5671C915-33F2-41DE-91EE-DB77277BFEDF}" type="pres">
      <dgm:prSet presAssocID="{CFBED3F7-8285-49AD-8100-1BF6867F73C0}" presName="tx1" presStyleLbl="revTx" presStyleIdx="6" presStyleCnt="8"/>
      <dgm:spPr/>
    </dgm:pt>
    <dgm:pt modelId="{8AA36B76-ED74-44E7-B42D-535CBDCD5F32}" type="pres">
      <dgm:prSet presAssocID="{CFBED3F7-8285-49AD-8100-1BF6867F73C0}" presName="vert1" presStyleCnt="0"/>
      <dgm:spPr/>
    </dgm:pt>
    <dgm:pt modelId="{1B0850D2-13DB-4D45-9177-1FE186D6122F}" type="pres">
      <dgm:prSet presAssocID="{A56B8CE6-D43C-47AA-82EB-A4D9FC474839}" presName="thickLine" presStyleLbl="alignNode1" presStyleIdx="7" presStyleCnt="8"/>
      <dgm:spPr/>
    </dgm:pt>
    <dgm:pt modelId="{284A82CE-553C-4420-A1A5-2AAD6891028B}" type="pres">
      <dgm:prSet presAssocID="{A56B8CE6-D43C-47AA-82EB-A4D9FC474839}" presName="horz1" presStyleCnt="0"/>
      <dgm:spPr/>
    </dgm:pt>
    <dgm:pt modelId="{BB59A4C1-0F59-456E-875B-5FA350F9764C}" type="pres">
      <dgm:prSet presAssocID="{A56B8CE6-D43C-47AA-82EB-A4D9FC474839}" presName="tx1" presStyleLbl="revTx" presStyleIdx="7" presStyleCnt="8"/>
      <dgm:spPr/>
    </dgm:pt>
    <dgm:pt modelId="{9313DB11-9A5D-4CF3-9330-3B336E457E4E}" type="pres">
      <dgm:prSet presAssocID="{A56B8CE6-D43C-47AA-82EB-A4D9FC474839}" presName="vert1" presStyleCnt="0"/>
      <dgm:spPr/>
    </dgm:pt>
  </dgm:ptLst>
  <dgm:cxnLst>
    <dgm:cxn modelId="{E3614211-83B0-4EA1-B93F-A90CC9944F7A}" type="presOf" srcId="{23572F2E-7683-4FF5-9499-993228FCD09C}" destId="{B54BD740-AF3F-4879-8F32-FBC2A3F94EFA}" srcOrd="0" destOrd="0" presId="urn:microsoft.com/office/officeart/2008/layout/LinedList"/>
    <dgm:cxn modelId="{B3D96122-91B2-4E88-93B4-A6783AB8384F}" type="presOf" srcId="{C6EFD9C0-B985-4491-A23D-1D52914920B6}" destId="{6DAC5764-CBC0-49F4-AEA0-33B77E39DDEB}" srcOrd="0" destOrd="0" presId="urn:microsoft.com/office/officeart/2008/layout/LinedList"/>
    <dgm:cxn modelId="{6FB49123-CF01-4505-89AC-4E6A92AF16E3}" type="presOf" srcId="{41A09E1F-F3A5-45E6-8CD5-ED400B5B9B02}" destId="{67271D12-A276-43E5-B937-FB5D739F6A72}" srcOrd="0" destOrd="0" presId="urn:microsoft.com/office/officeart/2008/layout/LinedList"/>
    <dgm:cxn modelId="{620AB629-1CA4-41F6-915D-094AB0B52F4E}" type="presOf" srcId="{CFBED3F7-8285-49AD-8100-1BF6867F73C0}" destId="{5671C915-33F2-41DE-91EE-DB77277BFEDF}" srcOrd="0" destOrd="0" presId="urn:microsoft.com/office/officeart/2008/layout/LinedList"/>
    <dgm:cxn modelId="{6D0CFE29-76AE-4676-B42D-75CCC6DBB9AF}" srcId="{C6EFD9C0-B985-4491-A23D-1D52914920B6}" destId="{D68701C5-B58B-48DF-A748-368406CB8216}" srcOrd="5" destOrd="0" parTransId="{C96BA882-D592-4ACC-BC58-5EC81CDB6D39}" sibTransId="{CCED65A6-98DE-40CF-BA19-0EDB93815B84}"/>
    <dgm:cxn modelId="{6E66D73B-2D8D-4B2E-9619-846C12BF280C}" type="presOf" srcId="{D68701C5-B58B-48DF-A748-368406CB8216}" destId="{EE89F7B4-A307-462B-A375-A8D87143BCC6}" srcOrd="0" destOrd="0" presId="urn:microsoft.com/office/officeart/2008/layout/LinedList"/>
    <dgm:cxn modelId="{C96B4B60-36B8-403F-8756-29101FAD5D33}" type="presOf" srcId="{A56B8CE6-D43C-47AA-82EB-A4D9FC474839}" destId="{BB59A4C1-0F59-456E-875B-5FA350F9764C}" srcOrd="0" destOrd="0" presId="urn:microsoft.com/office/officeart/2008/layout/LinedList"/>
    <dgm:cxn modelId="{0BD6374B-7331-4339-9C78-C46E8DB9C1BE}" srcId="{C6EFD9C0-B985-4491-A23D-1D52914920B6}" destId="{41A09E1F-F3A5-45E6-8CD5-ED400B5B9B02}" srcOrd="2" destOrd="0" parTransId="{7A259B40-415E-4A7A-956E-0C476811E270}" sibTransId="{D5319993-EEF4-4D7A-BC03-8A49519115A4}"/>
    <dgm:cxn modelId="{6A38B759-079A-4634-9307-8165685B993B}" srcId="{C6EFD9C0-B985-4491-A23D-1D52914920B6}" destId="{518FBEAD-3DEA-4A3D-BB62-6B75087C8117}" srcOrd="1" destOrd="0" parTransId="{C820D200-BFD8-4DAB-8180-A8F145DF8877}" sibTransId="{DE022C9C-4FA1-4B0A-841E-F97D2252173B}"/>
    <dgm:cxn modelId="{534FD45A-9B55-4CC6-A218-C9B3A74F3C13}" srcId="{C6EFD9C0-B985-4491-A23D-1D52914920B6}" destId="{23572F2E-7683-4FF5-9499-993228FCD09C}" srcOrd="3" destOrd="0" parTransId="{2AA57E8F-92CB-459A-8889-B58CDE4D6887}" sibTransId="{776C2D84-AF8B-492B-AB46-87045D5D1A2C}"/>
    <dgm:cxn modelId="{3491E584-F0CF-4911-881B-5E480CD3C758}" srcId="{C6EFD9C0-B985-4491-A23D-1D52914920B6}" destId="{A56B8CE6-D43C-47AA-82EB-A4D9FC474839}" srcOrd="7" destOrd="0" parTransId="{E38D2F86-238C-407E-A274-4FA0F7757DA1}" sibTransId="{44D1F9FE-DE70-4EFC-A131-42598B08ABBD}"/>
    <dgm:cxn modelId="{F8E8B586-CEDD-4D5A-A452-14579F507A6B}" type="presOf" srcId="{518FBEAD-3DEA-4A3D-BB62-6B75087C8117}" destId="{059A079F-D27E-428A-A0B7-A5359FB330C3}" srcOrd="0" destOrd="0" presId="urn:microsoft.com/office/officeart/2008/layout/LinedList"/>
    <dgm:cxn modelId="{F301B092-0DF4-48FF-AD64-4F23C321853F}" type="presOf" srcId="{DA14259E-1E33-4C33-904C-79161236D8E4}" destId="{4182F9C0-2C9E-45B6-AA56-991105B8D72C}" srcOrd="0" destOrd="0" presId="urn:microsoft.com/office/officeart/2008/layout/LinedList"/>
    <dgm:cxn modelId="{B3827496-2DEF-4BE1-A44F-CE941B2C07FE}" srcId="{C6EFD9C0-B985-4491-A23D-1D52914920B6}" destId="{DA14259E-1E33-4C33-904C-79161236D8E4}" srcOrd="0" destOrd="0" parTransId="{24B2EEAE-410E-44B1-B4F9-D4E2B83E0F27}" sibTransId="{50687CA5-3831-40E1-8723-F379AA5BAF0B}"/>
    <dgm:cxn modelId="{14D0DD98-5F2D-42B1-8A85-10D8888AE71E}" srcId="{C6EFD9C0-B985-4491-A23D-1D52914920B6}" destId="{CB2CF01D-4A51-43D5-9875-D593688D5098}" srcOrd="4" destOrd="0" parTransId="{410C7F1B-5709-408B-B0AB-A1CBBA9BCB3D}" sibTransId="{B00D9ECC-9BA2-4802-9FAB-14D7E9827D3C}"/>
    <dgm:cxn modelId="{BDE17ECA-37D0-47FA-906A-2D6EF45295E6}" type="presOf" srcId="{CB2CF01D-4A51-43D5-9875-D593688D5098}" destId="{CAAFCC76-A1AB-4C95-AB01-BDB5D4167821}" srcOrd="0" destOrd="0" presId="urn:microsoft.com/office/officeart/2008/layout/LinedList"/>
    <dgm:cxn modelId="{EEB887FA-93D2-4685-B109-80458E8ADCC0}" srcId="{C6EFD9C0-B985-4491-A23D-1D52914920B6}" destId="{CFBED3F7-8285-49AD-8100-1BF6867F73C0}" srcOrd="6" destOrd="0" parTransId="{02E1E88B-BB6A-46A7-AF4A-DE27BC9E931D}" sibTransId="{0A070A37-F803-42B6-95E3-57EECF0ADECA}"/>
    <dgm:cxn modelId="{228A4078-BAF4-44F4-91FB-DEABF084BBCE}" type="presParOf" srcId="{6DAC5764-CBC0-49F4-AEA0-33B77E39DDEB}" destId="{A0778BCE-F720-442E-AE91-C72C25A4F853}" srcOrd="0" destOrd="0" presId="urn:microsoft.com/office/officeart/2008/layout/LinedList"/>
    <dgm:cxn modelId="{B4395084-2B4E-49CC-AF15-347EBC385024}" type="presParOf" srcId="{6DAC5764-CBC0-49F4-AEA0-33B77E39DDEB}" destId="{C44F0DD7-1441-49BD-BD09-D8F2F0D3FFF1}" srcOrd="1" destOrd="0" presId="urn:microsoft.com/office/officeart/2008/layout/LinedList"/>
    <dgm:cxn modelId="{634E4D57-AA5F-49D8-BD58-9C5C82AA087D}" type="presParOf" srcId="{C44F0DD7-1441-49BD-BD09-D8F2F0D3FFF1}" destId="{4182F9C0-2C9E-45B6-AA56-991105B8D72C}" srcOrd="0" destOrd="0" presId="urn:microsoft.com/office/officeart/2008/layout/LinedList"/>
    <dgm:cxn modelId="{BD2522FE-15BA-43D4-B156-AFEBD9B6A417}" type="presParOf" srcId="{C44F0DD7-1441-49BD-BD09-D8F2F0D3FFF1}" destId="{9F30C3E7-E19F-4741-8347-3C22F878F3B3}" srcOrd="1" destOrd="0" presId="urn:microsoft.com/office/officeart/2008/layout/LinedList"/>
    <dgm:cxn modelId="{6A8607EE-3BD7-48FF-AA33-7EE804ED0474}" type="presParOf" srcId="{6DAC5764-CBC0-49F4-AEA0-33B77E39DDEB}" destId="{D8922904-5869-4B1F-9CA5-1C63E3EFF236}" srcOrd="2" destOrd="0" presId="urn:microsoft.com/office/officeart/2008/layout/LinedList"/>
    <dgm:cxn modelId="{D5416FE0-D433-4666-9143-BC5DEFDFCA13}" type="presParOf" srcId="{6DAC5764-CBC0-49F4-AEA0-33B77E39DDEB}" destId="{A8DB8A13-570E-4C0D-8E5B-187101D1EED8}" srcOrd="3" destOrd="0" presId="urn:microsoft.com/office/officeart/2008/layout/LinedList"/>
    <dgm:cxn modelId="{004FC5F7-25B8-4289-A1A1-910EBEC3A8F2}" type="presParOf" srcId="{A8DB8A13-570E-4C0D-8E5B-187101D1EED8}" destId="{059A079F-D27E-428A-A0B7-A5359FB330C3}" srcOrd="0" destOrd="0" presId="urn:microsoft.com/office/officeart/2008/layout/LinedList"/>
    <dgm:cxn modelId="{00D0A465-4C9E-45E3-AC9E-BD8B1392BFBF}" type="presParOf" srcId="{A8DB8A13-570E-4C0D-8E5B-187101D1EED8}" destId="{39B161EB-DBC3-4B84-9DC2-369306C4CCF9}" srcOrd="1" destOrd="0" presId="urn:microsoft.com/office/officeart/2008/layout/LinedList"/>
    <dgm:cxn modelId="{EB3BB71F-7FC9-4A38-9833-10EC4D6423B7}" type="presParOf" srcId="{6DAC5764-CBC0-49F4-AEA0-33B77E39DDEB}" destId="{E4B9C168-AE8C-461E-8562-21A91C77866E}" srcOrd="4" destOrd="0" presId="urn:microsoft.com/office/officeart/2008/layout/LinedList"/>
    <dgm:cxn modelId="{C4543004-9393-4D02-94FA-005307BC0708}" type="presParOf" srcId="{6DAC5764-CBC0-49F4-AEA0-33B77E39DDEB}" destId="{A901B857-7621-40EA-BC35-BAF50F8B3157}" srcOrd="5" destOrd="0" presId="urn:microsoft.com/office/officeart/2008/layout/LinedList"/>
    <dgm:cxn modelId="{20B7CB6D-9C45-4FE6-961B-733E5EB51C7E}" type="presParOf" srcId="{A901B857-7621-40EA-BC35-BAF50F8B3157}" destId="{67271D12-A276-43E5-B937-FB5D739F6A72}" srcOrd="0" destOrd="0" presId="urn:microsoft.com/office/officeart/2008/layout/LinedList"/>
    <dgm:cxn modelId="{2F2783FA-C767-4262-88DA-D64061331E56}" type="presParOf" srcId="{A901B857-7621-40EA-BC35-BAF50F8B3157}" destId="{05FE61D1-8C73-445E-A466-901A051EACC0}" srcOrd="1" destOrd="0" presId="urn:microsoft.com/office/officeart/2008/layout/LinedList"/>
    <dgm:cxn modelId="{E6AD4196-65DB-4A2C-92AB-7C789648264C}" type="presParOf" srcId="{6DAC5764-CBC0-49F4-AEA0-33B77E39DDEB}" destId="{797738F1-DE2F-43CF-9E18-3DA8DB7E4938}" srcOrd="6" destOrd="0" presId="urn:microsoft.com/office/officeart/2008/layout/LinedList"/>
    <dgm:cxn modelId="{B4CCF1B6-3E2B-40D1-B2C8-EFD38DC72036}" type="presParOf" srcId="{6DAC5764-CBC0-49F4-AEA0-33B77E39DDEB}" destId="{E73D2A67-0413-46A8-8DED-3D53A6CB8455}" srcOrd="7" destOrd="0" presId="urn:microsoft.com/office/officeart/2008/layout/LinedList"/>
    <dgm:cxn modelId="{1374A3DB-D615-444F-A4CD-28D25B677A91}" type="presParOf" srcId="{E73D2A67-0413-46A8-8DED-3D53A6CB8455}" destId="{B54BD740-AF3F-4879-8F32-FBC2A3F94EFA}" srcOrd="0" destOrd="0" presId="urn:microsoft.com/office/officeart/2008/layout/LinedList"/>
    <dgm:cxn modelId="{623DD073-08F5-446E-BEB3-D6E51652A4B6}" type="presParOf" srcId="{E73D2A67-0413-46A8-8DED-3D53A6CB8455}" destId="{CF2D7497-0B0F-48A4-84E1-1FAB9CBAF300}" srcOrd="1" destOrd="0" presId="urn:microsoft.com/office/officeart/2008/layout/LinedList"/>
    <dgm:cxn modelId="{256DFD08-DB05-426E-B95F-794A5E7B6190}" type="presParOf" srcId="{6DAC5764-CBC0-49F4-AEA0-33B77E39DDEB}" destId="{600B0435-AEFA-48C5-BA45-322ABC3700DA}" srcOrd="8" destOrd="0" presId="urn:microsoft.com/office/officeart/2008/layout/LinedList"/>
    <dgm:cxn modelId="{5A1FCEE5-E52B-49A0-BD27-962340AAB4CA}" type="presParOf" srcId="{6DAC5764-CBC0-49F4-AEA0-33B77E39DDEB}" destId="{6BA60CE6-CABA-4418-81D7-1319C589E423}" srcOrd="9" destOrd="0" presId="urn:microsoft.com/office/officeart/2008/layout/LinedList"/>
    <dgm:cxn modelId="{2F1B15C7-0F16-48C6-8255-A48FEAF4E830}" type="presParOf" srcId="{6BA60CE6-CABA-4418-81D7-1319C589E423}" destId="{CAAFCC76-A1AB-4C95-AB01-BDB5D4167821}" srcOrd="0" destOrd="0" presId="urn:microsoft.com/office/officeart/2008/layout/LinedList"/>
    <dgm:cxn modelId="{81631886-57C8-4B03-A802-6A1841A1CAF4}" type="presParOf" srcId="{6BA60CE6-CABA-4418-81D7-1319C589E423}" destId="{B7DBE802-2A8C-43DA-A0DE-ED706C9BD6D1}" srcOrd="1" destOrd="0" presId="urn:microsoft.com/office/officeart/2008/layout/LinedList"/>
    <dgm:cxn modelId="{584BA653-49C0-46C1-B92F-CB27E8428968}" type="presParOf" srcId="{6DAC5764-CBC0-49F4-AEA0-33B77E39DDEB}" destId="{F45BC1D3-AE0D-4E64-BAED-B68ACBB79C0E}" srcOrd="10" destOrd="0" presId="urn:microsoft.com/office/officeart/2008/layout/LinedList"/>
    <dgm:cxn modelId="{9B7802D1-73EF-4731-BD38-DF518A9F837E}" type="presParOf" srcId="{6DAC5764-CBC0-49F4-AEA0-33B77E39DDEB}" destId="{1F7CC5EF-AC62-4D35-B189-2F74C9A5FEDD}" srcOrd="11" destOrd="0" presId="urn:microsoft.com/office/officeart/2008/layout/LinedList"/>
    <dgm:cxn modelId="{B30B68CE-189A-4FB9-9D83-36F1607AB0FE}" type="presParOf" srcId="{1F7CC5EF-AC62-4D35-B189-2F74C9A5FEDD}" destId="{EE89F7B4-A307-462B-A375-A8D87143BCC6}" srcOrd="0" destOrd="0" presId="urn:microsoft.com/office/officeart/2008/layout/LinedList"/>
    <dgm:cxn modelId="{4E62ACF3-9DDD-41CC-8220-8692BFD6AEAA}" type="presParOf" srcId="{1F7CC5EF-AC62-4D35-B189-2F74C9A5FEDD}" destId="{867DDD82-07B7-4444-A49B-2212DB874419}" srcOrd="1" destOrd="0" presId="urn:microsoft.com/office/officeart/2008/layout/LinedList"/>
    <dgm:cxn modelId="{5547FA5B-82EB-4E8B-9A05-C147497938FF}" type="presParOf" srcId="{6DAC5764-CBC0-49F4-AEA0-33B77E39DDEB}" destId="{4F22990A-61D5-4679-B386-94569D502987}" srcOrd="12" destOrd="0" presId="urn:microsoft.com/office/officeart/2008/layout/LinedList"/>
    <dgm:cxn modelId="{AC5B78B6-AEC0-40A2-B198-3655233C27BC}" type="presParOf" srcId="{6DAC5764-CBC0-49F4-AEA0-33B77E39DDEB}" destId="{2E3B4284-CAE0-486B-AE1A-A04F7F33607A}" srcOrd="13" destOrd="0" presId="urn:microsoft.com/office/officeart/2008/layout/LinedList"/>
    <dgm:cxn modelId="{EC321FF7-7954-4E82-AF0A-B3AD44B35D38}" type="presParOf" srcId="{2E3B4284-CAE0-486B-AE1A-A04F7F33607A}" destId="{5671C915-33F2-41DE-91EE-DB77277BFEDF}" srcOrd="0" destOrd="0" presId="urn:microsoft.com/office/officeart/2008/layout/LinedList"/>
    <dgm:cxn modelId="{64EFD891-806B-47D5-875B-B622D186252C}" type="presParOf" srcId="{2E3B4284-CAE0-486B-AE1A-A04F7F33607A}" destId="{8AA36B76-ED74-44E7-B42D-535CBDCD5F32}" srcOrd="1" destOrd="0" presId="urn:microsoft.com/office/officeart/2008/layout/LinedList"/>
    <dgm:cxn modelId="{5EA6EACA-45E7-46BF-AB2E-B4FFCBDD8B0F}" type="presParOf" srcId="{6DAC5764-CBC0-49F4-AEA0-33B77E39DDEB}" destId="{1B0850D2-13DB-4D45-9177-1FE186D6122F}" srcOrd="14" destOrd="0" presId="urn:microsoft.com/office/officeart/2008/layout/LinedList"/>
    <dgm:cxn modelId="{5DCD2C05-5372-4FF9-9128-335A1FE534DA}" type="presParOf" srcId="{6DAC5764-CBC0-49F4-AEA0-33B77E39DDEB}" destId="{284A82CE-553C-4420-A1A5-2AAD6891028B}" srcOrd="15" destOrd="0" presId="urn:microsoft.com/office/officeart/2008/layout/LinedList"/>
    <dgm:cxn modelId="{6079E1DE-F683-4487-8904-4EAC90DC2124}" type="presParOf" srcId="{284A82CE-553C-4420-A1A5-2AAD6891028B}" destId="{BB59A4C1-0F59-456E-875B-5FA350F9764C}" srcOrd="0" destOrd="0" presId="urn:microsoft.com/office/officeart/2008/layout/LinedList"/>
    <dgm:cxn modelId="{63252ECF-925E-4794-B246-F5293B1044F7}" type="presParOf" srcId="{284A82CE-553C-4420-A1A5-2AAD6891028B}" destId="{9313DB11-9A5D-4CF3-9330-3B336E457E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FFB83-3986-490E-BFAD-0660E2DE7AF6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D459DB-2A7F-442A-B77A-CA8CA1A8965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Transition</a:t>
          </a:r>
        </a:p>
      </dgm:t>
      <dgm:extLst>
        <a:ext uri="{E40237B7-FDA0-4F09-8148-C483321AD2D9}">
          <dgm14:cNvPr xmlns:dgm14="http://schemas.microsoft.com/office/drawing/2010/diagram" id="0" name="" descr="Federal legislation in Transition: IDEA (Individuals with Disabilities Education Act--Special Education) and WIOA (Workforce Innovation and Opportunity Act--VRS)"/>
        </a:ext>
      </dgm:extLst>
    </dgm:pt>
    <dgm:pt modelId="{AB049BF3-DA5D-4306-A738-52B21BFD052B}" type="parTrans" cxnId="{00B25398-6940-4D55-8A4D-032EDDEF119A}">
      <dgm:prSet/>
      <dgm:spPr/>
      <dgm:t>
        <a:bodyPr/>
        <a:lstStyle/>
        <a:p>
          <a:endParaRPr lang="en-US"/>
        </a:p>
      </dgm:t>
    </dgm:pt>
    <dgm:pt modelId="{AAC0971B-375E-47F9-86C7-B56888DCD9E2}" type="sibTrans" cxnId="{00B25398-6940-4D55-8A4D-032EDDEF119A}">
      <dgm:prSet/>
      <dgm:spPr/>
      <dgm:t>
        <a:bodyPr/>
        <a:lstStyle/>
        <a:p>
          <a:endParaRPr lang="en-US"/>
        </a:p>
      </dgm:t>
    </dgm:pt>
    <dgm:pt modelId="{1569DE8C-56EC-4DF2-83EA-D6BF9261EAA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IDEA </a:t>
          </a:r>
        </a:p>
        <a:p>
          <a:r>
            <a:rPr lang="en-US" dirty="0"/>
            <a:t>(Special Education)</a:t>
          </a:r>
        </a:p>
      </dgm:t>
    </dgm:pt>
    <dgm:pt modelId="{01D04161-228C-4D96-8E0B-048FEFBA41FD}" type="parTrans" cxnId="{7796688D-CA21-4B03-9636-AFE43CA1FA96}">
      <dgm:prSet/>
      <dgm:spPr/>
      <dgm:t>
        <a:bodyPr/>
        <a:lstStyle/>
        <a:p>
          <a:endParaRPr lang="en-US"/>
        </a:p>
      </dgm:t>
    </dgm:pt>
    <dgm:pt modelId="{556F90E7-D6D3-40F4-B31F-6F801E725B54}" type="sibTrans" cxnId="{7796688D-CA21-4B03-9636-AFE43CA1FA96}">
      <dgm:prSet/>
      <dgm:spPr/>
      <dgm:t>
        <a:bodyPr/>
        <a:lstStyle/>
        <a:p>
          <a:endParaRPr lang="en-US"/>
        </a:p>
      </dgm:t>
    </dgm:pt>
    <dgm:pt modelId="{33A54C01-4BE6-47C5-A812-5313DACCC612}">
      <dgm:prSet phldrT="[Text]"/>
      <dgm:spPr/>
      <dgm:t>
        <a:bodyPr/>
        <a:lstStyle/>
        <a:p>
          <a:r>
            <a:rPr lang="en-US" b="0" dirty="0"/>
            <a:t>WIOA </a:t>
          </a:r>
        </a:p>
        <a:p>
          <a:r>
            <a:rPr lang="en-US" b="0" dirty="0"/>
            <a:t>(VRS</a:t>
          </a:r>
          <a:r>
            <a:rPr lang="en-US" b="0" dirty="0">
              <a:latin typeface="Calibri"/>
            </a:rPr>
            <a:t>/SSB</a:t>
          </a:r>
          <a:r>
            <a:rPr lang="en-US" b="0" dirty="0"/>
            <a:t>)</a:t>
          </a:r>
        </a:p>
      </dgm:t>
    </dgm:pt>
    <dgm:pt modelId="{8374E42B-1B1A-431F-809F-C388986A5E46}" type="parTrans" cxnId="{6EDD4F3E-A9A1-459E-B8A7-B86684E63EEB}">
      <dgm:prSet/>
      <dgm:spPr/>
      <dgm:t>
        <a:bodyPr/>
        <a:lstStyle/>
        <a:p>
          <a:endParaRPr lang="en-US"/>
        </a:p>
      </dgm:t>
    </dgm:pt>
    <dgm:pt modelId="{D9E26FA0-93F0-4851-A9CF-D71B4042A40B}" type="sibTrans" cxnId="{6EDD4F3E-A9A1-459E-B8A7-B86684E63EEB}">
      <dgm:prSet/>
      <dgm:spPr/>
      <dgm:t>
        <a:bodyPr/>
        <a:lstStyle/>
        <a:p>
          <a:endParaRPr lang="en-US"/>
        </a:p>
      </dgm:t>
    </dgm:pt>
    <dgm:pt modelId="{9B6A0E29-6315-4754-AAEF-8C85DBFC54A1}" type="pres">
      <dgm:prSet presAssocID="{86BFFB83-3986-490E-BFAD-0660E2DE7AF6}" presName="composite" presStyleCnt="0">
        <dgm:presLayoutVars>
          <dgm:chMax val="1"/>
          <dgm:dir/>
          <dgm:resizeHandles val="exact"/>
        </dgm:presLayoutVars>
      </dgm:prSet>
      <dgm:spPr/>
    </dgm:pt>
    <dgm:pt modelId="{89ACDBD8-D361-4A9F-A300-B1F314E79DF6}" type="pres">
      <dgm:prSet presAssocID="{C5D459DB-2A7F-442A-B77A-CA8CA1A89652}" presName="roof" presStyleLbl="dkBgShp" presStyleIdx="0" presStyleCnt="2"/>
      <dgm:spPr/>
    </dgm:pt>
    <dgm:pt modelId="{586977F7-E065-4D75-9185-F66C897E6E1C}" type="pres">
      <dgm:prSet presAssocID="{C5D459DB-2A7F-442A-B77A-CA8CA1A89652}" presName="pillars" presStyleCnt="0"/>
      <dgm:spPr/>
    </dgm:pt>
    <dgm:pt modelId="{8311C630-F580-43F4-B902-CFE88A3A6EB4}" type="pres">
      <dgm:prSet presAssocID="{C5D459DB-2A7F-442A-B77A-CA8CA1A89652}" presName="pillar1" presStyleLbl="node1" presStyleIdx="0" presStyleCnt="2" custScaleX="116228">
        <dgm:presLayoutVars>
          <dgm:bulletEnabled val="1"/>
        </dgm:presLayoutVars>
      </dgm:prSet>
      <dgm:spPr/>
    </dgm:pt>
    <dgm:pt modelId="{9738AA37-8094-4B14-91B5-66AD192F66F9}" type="pres">
      <dgm:prSet presAssocID="{33A54C01-4BE6-47C5-A812-5313DACCC612}" presName="pillarX" presStyleLbl="node1" presStyleIdx="1" presStyleCnt="2">
        <dgm:presLayoutVars>
          <dgm:bulletEnabled val="1"/>
        </dgm:presLayoutVars>
      </dgm:prSet>
      <dgm:spPr/>
    </dgm:pt>
    <dgm:pt modelId="{29F8F185-8ACF-4232-B689-2A43E3A19C94}" type="pres">
      <dgm:prSet presAssocID="{C5D459DB-2A7F-442A-B77A-CA8CA1A89652}" presName="base" presStyleLbl="dkBgShp" presStyleIdx="1" presStyleCnt="2"/>
      <dgm:spPr/>
    </dgm:pt>
  </dgm:ptLst>
  <dgm:cxnLst>
    <dgm:cxn modelId="{6EDD4F3E-A9A1-459E-B8A7-B86684E63EEB}" srcId="{C5D459DB-2A7F-442A-B77A-CA8CA1A89652}" destId="{33A54C01-4BE6-47C5-A812-5313DACCC612}" srcOrd="1" destOrd="0" parTransId="{8374E42B-1B1A-431F-809F-C388986A5E46}" sibTransId="{D9E26FA0-93F0-4851-A9CF-D71B4042A40B}"/>
    <dgm:cxn modelId="{0533DA72-33D9-41F6-ADC0-0C8AD1757760}" type="presOf" srcId="{C5D459DB-2A7F-442A-B77A-CA8CA1A89652}" destId="{89ACDBD8-D361-4A9F-A300-B1F314E79DF6}" srcOrd="0" destOrd="0" presId="urn:microsoft.com/office/officeart/2005/8/layout/hList3"/>
    <dgm:cxn modelId="{A23D0579-974F-47CB-B01A-07A2BC46BFC9}" type="presOf" srcId="{1569DE8C-56EC-4DF2-83EA-D6BF9261EAA1}" destId="{8311C630-F580-43F4-B902-CFE88A3A6EB4}" srcOrd="0" destOrd="0" presId="urn:microsoft.com/office/officeart/2005/8/layout/hList3"/>
    <dgm:cxn modelId="{45000F8A-9AFA-41D0-AF43-73ED252E4A08}" type="presOf" srcId="{33A54C01-4BE6-47C5-A812-5313DACCC612}" destId="{9738AA37-8094-4B14-91B5-66AD192F66F9}" srcOrd="0" destOrd="0" presId="urn:microsoft.com/office/officeart/2005/8/layout/hList3"/>
    <dgm:cxn modelId="{7796688D-CA21-4B03-9636-AFE43CA1FA96}" srcId="{C5D459DB-2A7F-442A-B77A-CA8CA1A89652}" destId="{1569DE8C-56EC-4DF2-83EA-D6BF9261EAA1}" srcOrd="0" destOrd="0" parTransId="{01D04161-228C-4D96-8E0B-048FEFBA41FD}" sibTransId="{556F90E7-D6D3-40F4-B31F-6F801E725B54}"/>
    <dgm:cxn modelId="{00B25398-6940-4D55-8A4D-032EDDEF119A}" srcId="{86BFFB83-3986-490E-BFAD-0660E2DE7AF6}" destId="{C5D459DB-2A7F-442A-B77A-CA8CA1A89652}" srcOrd="0" destOrd="0" parTransId="{AB049BF3-DA5D-4306-A738-52B21BFD052B}" sibTransId="{AAC0971B-375E-47F9-86C7-B56888DCD9E2}"/>
    <dgm:cxn modelId="{4222F7BA-6895-4A9C-B19A-006F4538F475}" type="presOf" srcId="{86BFFB83-3986-490E-BFAD-0660E2DE7AF6}" destId="{9B6A0E29-6315-4754-AAEF-8C85DBFC54A1}" srcOrd="0" destOrd="0" presId="urn:microsoft.com/office/officeart/2005/8/layout/hList3"/>
    <dgm:cxn modelId="{B8FEBC93-6266-4A40-91D5-53EEEE4324EE}" type="presParOf" srcId="{9B6A0E29-6315-4754-AAEF-8C85DBFC54A1}" destId="{89ACDBD8-D361-4A9F-A300-B1F314E79DF6}" srcOrd="0" destOrd="0" presId="urn:microsoft.com/office/officeart/2005/8/layout/hList3"/>
    <dgm:cxn modelId="{28D3E0FF-DFAE-4D23-A820-671F777A74A9}" type="presParOf" srcId="{9B6A0E29-6315-4754-AAEF-8C85DBFC54A1}" destId="{586977F7-E065-4D75-9185-F66C897E6E1C}" srcOrd="1" destOrd="0" presId="urn:microsoft.com/office/officeart/2005/8/layout/hList3"/>
    <dgm:cxn modelId="{0CC0C411-61B2-4639-B663-1248C81DC8F7}" type="presParOf" srcId="{586977F7-E065-4D75-9185-F66C897E6E1C}" destId="{8311C630-F580-43F4-B902-CFE88A3A6EB4}" srcOrd="0" destOrd="0" presId="urn:microsoft.com/office/officeart/2005/8/layout/hList3"/>
    <dgm:cxn modelId="{988DEC14-3921-4409-8473-974448A4023F}" type="presParOf" srcId="{586977F7-E065-4D75-9185-F66C897E6E1C}" destId="{9738AA37-8094-4B14-91B5-66AD192F66F9}" srcOrd="1" destOrd="0" presId="urn:microsoft.com/office/officeart/2005/8/layout/hList3"/>
    <dgm:cxn modelId="{24D63897-1A1B-45AF-9460-9C6CD4D5A078}" type="presParOf" srcId="{9B6A0E29-6315-4754-AAEF-8C85DBFC54A1}" destId="{29F8F185-8ACF-4232-B689-2A43E3A19C9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01F746-026C-4DEB-876A-EBA977A92BE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F0791C-E794-4484-B1C2-7E1643E18493}">
      <dgm:prSet/>
      <dgm:spPr/>
      <dgm:t>
        <a:bodyPr/>
        <a:lstStyle/>
        <a:p>
          <a:r>
            <a:rPr lang="en-US" dirty="0"/>
            <a:t>Transition age: grade 9- 12 (21)</a:t>
          </a:r>
        </a:p>
      </dgm:t>
    </dgm:pt>
    <dgm:pt modelId="{F39251D8-0608-479E-8925-831EB0CFEC33}" type="parTrans" cxnId="{99B0964A-AC6B-4A8E-AACB-AE7A60D214DA}">
      <dgm:prSet/>
      <dgm:spPr/>
      <dgm:t>
        <a:bodyPr/>
        <a:lstStyle/>
        <a:p>
          <a:endParaRPr lang="en-US"/>
        </a:p>
      </dgm:t>
    </dgm:pt>
    <dgm:pt modelId="{9690E8DB-71FA-43CB-A610-6B665BF84ECF}" type="sibTrans" cxnId="{99B0964A-AC6B-4A8E-AACB-AE7A60D214DA}">
      <dgm:prSet/>
      <dgm:spPr/>
      <dgm:t>
        <a:bodyPr/>
        <a:lstStyle/>
        <a:p>
          <a:endParaRPr lang="en-US"/>
        </a:p>
      </dgm:t>
    </dgm:pt>
    <dgm:pt modelId="{58962745-A8FE-46F6-8C49-764132BF7CE2}">
      <dgm:prSet/>
      <dgm:spPr/>
      <dgm:t>
        <a:bodyPr/>
        <a:lstStyle/>
        <a:p>
          <a:r>
            <a:rPr lang="en-US"/>
            <a:t>Special transition age activities and focus</a:t>
          </a:r>
        </a:p>
      </dgm:t>
    </dgm:pt>
    <dgm:pt modelId="{CB217023-870E-4A37-8050-8421A3644279}" type="parTrans" cxnId="{12402FE0-B3A5-4920-9234-D1633C14AC83}">
      <dgm:prSet/>
      <dgm:spPr/>
      <dgm:t>
        <a:bodyPr/>
        <a:lstStyle/>
        <a:p>
          <a:endParaRPr lang="en-US"/>
        </a:p>
      </dgm:t>
    </dgm:pt>
    <dgm:pt modelId="{CB81247E-FAB7-4358-AB7C-1980B3CC38BA}" type="sibTrans" cxnId="{12402FE0-B3A5-4920-9234-D1633C14AC83}">
      <dgm:prSet/>
      <dgm:spPr/>
      <dgm:t>
        <a:bodyPr/>
        <a:lstStyle/>
        <a:p>
          <a:endParaRPr lang="en-US"/>
        </a:p>
      </dgm:t>
    </dgm:pt>
    <dgm:pt modelId="{431AB20C-9601-4501-8552-C893425CCF65}" type="pres">
      <dgm:prSet presAssocID="{D301F746-026C-4DEB-876A-EBA977A92B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93AB6D-C520-498C-9F81-FAE6F2198567}" type="pres">
      <dgm:prSet presAssocID="{D2F0791C-E794-4484-B1C2-7E1643E18493}" presName="hierRoot1" presStyleCnt="0"/>
      <dgm:spPr/>
    </dgm:pt>
    <dgm:pt modelId="{64FB1611-5BFF-4A03-A8E8-758CDF2D8643}" type="pres">
      <dgm:prSet presAssocID="{D2F0791C-E794-4484-B1C2-7E1643E18493}" presName="composite" presStyleCnt="0"/>
      <dgm:spPr/>
    </dgm:pt>
    <dgm:pt modelId="{173B2ADD-C26F-49F2-A2E3-CF401DB01DCB}" type="pres">
      <dgm:prSet presAssocID="{D2F0791C-E794-4484-B1C2-7E1643E18493}" presName="background" presStyleLbl="node0" presStyleIdx="0" presStyleCnt="2"/>
      <dgm:spPr/>
    </dgm:pt>
    <dgm:pt modelId="{11AB1C07-D84F-41BF-BB0A-760F43F6B99C}" type="pres">
      <dgm:prSet presAssocID="{D2F0791C-E794-4484-B1C2-7E1643E18493}" presName="text" presStyleLbl="fgAcc0" presStyleIdx="0" presStyleCnt="2">
        <dgm:presLayoutVars>
          <dgm:chPref val="3"/>
        </dgm:presLayoutVars>
      </dgm:prSet>
      <dgm:spPr/>
    </dgm:pt>
    <dgm:pt modelId="{DC6C99DF-DB70-4376-B27F-2AFE5F556EA6}" type="pres">
      <dgm:prSet presAssocID="{D2F0791C-E794-4484-B1C2-7E1643E18493}" presName="hierChild2" presStyleCnt="0"/>
      <dgm:spPr/>
    </dgm:pt>
    <dgm:pt modelId="{8470079C-CCDD-4465-9E55-93ABD454DA59}" type="pres">
      <dgm:prSet presAssocID="{58962745-A8FE-46F6-8C49-764132BF7CE2}" presName="hierRoot1" presStyleCnt="0"/>
      <dgm:spPr/>
    </dgm:pt>
    <dgm:pt modelId="{07BF0306-66E3-4AE3-869F-886974C30435}" type="pres">
      <dgm:prSet presAssocID="{58962745-A8FE-46F6-8C49-764132BF7CE2}" presName="composite" presStyleCnt="0"/>
      <dgm:spPr/>
    </dgm:pt>
    <dgm:pt modelId="{D5A5E724-DD80-4420-A880-28D448C4CC6E}" type="pres">
      <dgm:prSet presAssocID="{58962745-A8FE-46F6-8C49-764132BF7CE2}" presName="background" presStyleLbl="node0" presStyleIdx="1" presStyleCnt="2"/>
      <dgm:spPr/>
    </dgm:pt>
    <dgm:pt modelId="{6EFD10B1-627C-4AE1-B6D9-3B5D4EBFE693}" type="pres">
      <dgm:prSet presAssocID="{58962745-A8FE-46F6-8C49-764132BF7CE2}" presName="text" presStyleLbl="fgAcc0" presStyleIdx="1" presStyleCnt="2">
        <dgm:presLayoutVars>
          <dgm:chPref val="3"/>
        </dgm:presLayoutVars>
      </dgm:prSet>
      <dgm:spPr/>
    </dgm:pt>
    <dgm:pt modelId="{4C8E065F-9358-4F8A-A8CA-9ED1D5AC8FA9}" type="pres">
      <dgm:prSet presAssocID="{58962745-A8FE-46F6-8C49-764132BF7CE2}" presName="hierChild2" presStyleCnt="0"/>
      <dgm:spPr/>
    </dgm:pt>
  </dgm:ptLst>
  <dgm:cxnLst>
    <dgm:cxn modelId="{99B0964A-AC6B-4A8E-AACB-AE7A60D214DA}" srcId="{D301F746-026C-4DEB-876A-EBA977A92BEB}" destId="{D2F0791C-E794-4484-B1C2-7E1643E18493}" srcOrd="0" destOrd="0" parTransId="{F39251D8-0608-479E-8925-831EB0CFEC33}" sibTransId="{9690E8DB-71FA-43CB-A610-6B665BF84ECF}"/>
    <dgm:cxn modelId="{4AFB0A4C-D1C7-42D8-B4A2-030CE05E2D1E}" type="presOf" srcId="{58962745-A8FE-46F6-8C49-764132BF7CE2}" destId="{6EFD10B1-627C-4AE1-B6D9-3B5D4EBFE693}" srcOrd="0" destOrd="0" presId="urn:microsoft.com/office/officeart/2005/8/layout/hierarchy1"/>
    <dgm:cxn modelId="{07579F4F-81E3-4FAB-BD2B-B5B6EA00D345}" type="presOf" srcId="{D301F746-026C-4DEB-876A-EBA977A92BEB}" destId="{431AB20C-9601-4501-8552-C893425CCF65}" srcOrd="0" destOrd="0" presId="urn:microsoft.com/office/officeart/2005/8/layout/hierarchy1"/>
    <dgm:cxn modelId="{03CCCC83-D831-4431-B19F-CC7E0FE45087}" type="presOf" srcId="{D2F0791C-E794-4484-B1C2-7E1643E18493}" destId="{11AB1C07-D84F-41BF-BB0A-760F43F6B99C}" srcOrd="0" destOrd="0" presId="urn:microsoft.com/office/officeart/2005/8/layout/hierarchy1"/>
    <dgm:cxn modelId="{12402FE0-B3A5-4920-9234-D1633C14AC83}" srcId="{D301F746-026C-4DEB-876A-EBA977A92BEB}" destId="{58962745-A8FE-46F6-8C49-764132BF7CE2}" srcOrd="1" destOrd="0" parTransId="{CB217023-870E-4A37-8050-8421A3644279}" sibTransId="{CB81247E-FAB7-4358-AB7C-1980B3CC38BA}"/>
    <dgm:cxn modelId="{E43F7541-9505-47B4-AE8E-50996A617AD4}" type="presParOf" srcId="{431AB20C-9601-4501-8552-C893425CCF65}" destId="{BA93AB6D-C520-498C-9F81-FAE6F2198567}" srcOrd="0" destOrd="0" presId="urn:microsoft.com/office/officeart/2005/8/layout/hierarchy1"/>
    <dgm:cxn modelId="{0EF9D547-5F12-4531-8F32-644D826C6621}" type="presParOf" srcId="{BA93AB6D-C520-498C-9F81-FAE6F2198567}" destId="{64FB1611-5BFF-4A03-A8E8-758CDF2D8643}" srcOrd="0" destOrd="0" presId="urn:microsoft.com/office/officeart/2005/8/layout/hierarchy1"/>
    <dgm:cxn modelId="{1D5AD78D-A70A-4C29-BF2F-9460246DB58B}" type="presParOf" srcId="{64FB1611-5BFF-4A03-A8E8-758CDF2D8643}" destId="{173B2ADD-C26F-49F2-A2E3-CF401DB01DCB}" srcOrd="0" destOrd="0" presId="urn:microsoft.com/office/officeart/2005/8/layout/hierarchy1"/>
    <dgm:cxn modelId="{F0705BF8-9617-4111-9491-09A260B0C26F}" type="presParOf" srcId="{64FB1611-5BFF-4A03-A8E8-758CDF2D8643}" destId="{11AB1C07-D84F-41BF-BB0A-760F43F6B99C}" srcOrd="1" destOrd="0" presId="urn:microsoft.com/office/officeart/2005/8/layout/hierarchy1"/>
    <dgm:cxn modelId="{14B4FD0C-53F3-460F-B361-8CCEDA2FCCCD}" type="presParOf" srcId="{BA93AB6D-C520-498C-9F81-FAE6F2198567}" destId="{DC6C99DF-DB70-4376-B27F-2AFE5F556EA6}" srcOrd="1" destOrd="0" presId="urn:microsoft.com/office/officeart/2005/8/layout/hierarchy1"/>
    <dgm:cxn modelId="{61F259ED-EBD2-43C5-9C28-D606025526E1}" type="presParOf" srcId="{431AB20C-9601-4501-8552-C893425CCF65}" destId="{8470079C-CCDD-4465-9E55-93ABD454DA59}" srcOrd="1" destOrd="0" presId="urn:microsoft.com/office/officeart/2005/8/layout/hierarchy1"/>
    <dgm:cxn modelId="{FE87ECB8-9C38-47DA-B553-77CD3E624B1C}" type="presParOf" srcId="{8470079C-CCDD-4465-9E55-93ABD454DA59}" destId="{07BF0306-66E3-4AE3-869F-886974C30435}" srcOrd="0" destOrd="0" presId="urn:microsoft.com/office/officeart/2005/8/layout/hierarchy1"/>
    <dgm:cxn modelId="{1F9757FB-9195-4AFA-80AE-C2772A0CABCC}" type="presParOf" srcId="{07BF0306-66E3-4AE3-869F-886974C30435}" destId="{D5A5E724-DD80-4420-A880-28D448C4CC6E}" srcOrd="0" destOrd="0" presId="urn:microsoft.com/office/officeart/2005/8/layout/hierarchy1"/>
    <dgm:cxn modelId="{9228F033-EDCA-4585-9536-3A96D950452E}" type="presParOf" srcId="{07BF0306-66E3-4AE3-869F-886974C30435}" destId="{6EFD10B1-627C-4AE1-B6D9-3B5D4EBFE693}" srcOrd="1" destOrd="0" presId="urn:microsoft.com/office/officeart/2005/8/layout/hierarchy1"/>
    <dgm:cxn modelId="{F8CF593D-1FBB-4CCE-A2E6-C99CAC993811}" type="presParOf" srcId="{8470079C-CCDD-4465-9E55-93ABD454DA59}" destId="{4C8E065F-9358-4F8A-A8CA-9ED1D5AC8F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72E8A6-6F03-4D13-8EF1-A9A18794655F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47253F9-ED06-4757-BD43-4AC7A182C7CF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All Special Ed. and VR Services</a:t>
          </a:r>
        </a:p>
      </dgm:t>
    </dgm:pt>
    <dgm:pt modelId="{5F1B1041-0A99-4BDF-87BC-15BFB2108FBF}" type="parTrans" cxnId="{0835F0E0-C742-44FC-8C71-CD5ED6DD1B95}">
      <dgm:prSet/>
      <dgm:spPr/>
      <dgm:t>
        <a:bodyPr/>
        <a:lstStyle/>
        <a:p>
          <a:endParaRPr lang="en-US"/>
        </a:p>
      </dgm:t>
    </dgm:pt>
    <dgm:pt modelId="{03A25B07-BCCB-4E06-B11B-FBA251EFA265}" type="sibTrans" cxnId="{0835F0E0-C742-44FC-8C71-CD5ED6DD1B95}">
      <dgm:prSet/>
      <dgm:spPr/>
      <dgm:t>
        <a:bodyPr/>
        <a:lstStyle/>
        <a:p>
          <a:endParaRPr lang="en-US"/>
        </a:p>
      </dgm:t>
    </dgm:pt>
    <dgm:pt modelId="{8BB7BCFA-A9BE-465A-8CAF-601EF1A33799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Pre-ETS Services</a:t>
          </a:r>
        </a:p>
      </dgm:t>
    </dgm:pt>
    <dgm:pt modelId="{CADBA16B-9C78-402B-9E17-E6189F31C0E6}" type="parTrans" cxnId="{A19953B8-1F5A-4393-BE2A-F23D5C44504A}">
      <dgm:prSet/>
      <dgm:spPr/>
      <dgm:t>
        <a:bodyPr/>
        <a:lstStyle/>
        <a:p>
          <a:endParaRPr lang="en-US"/>
        </a:p>
      </dgm:t>
    </dgm:pt>
    <dgm:pt modelId="{4DA4AC80-A72C-44D6-A487-475AB33B7299}" type="sibTrans" cxnId="{A19953B8-1F5A-4393-BE2A-F23D5C44504A}">
      <dgm:prSet/>
      <dgm:spPr/>
      <dgm:t>
        <a:bodyPr/>
        <a:lstStyle/>
        <a:p>
          <a:endParaRPr lang="en-US"/>
        </a:p>
      </dgm:t>
    </dgm:pt>
    <dgm:pt modelId="{8D21C00B-7B4A-40E2-86A1-41836EC94F1A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Transition Services</a:t>
          </a:r>
        </a:p>
      </dgm:t>
    </dgm:pt>
    <dgm:pt modelId="{B97C5787-BA9A-4DB3-9796-C0CD648CE1AC}" type="sibTrans" cxnId="{82785A28-F900-44E9-AAF4-5EE3C7A277AE}">
      <dgm:prSet/>
      <dgm:spPr/>
      <dgm:t>
        <a:bodyPr/>
        <a:lstStyle/>
        <a:p>
          <a:endParaRPr lang="en-US"/>
        </a:p>
      </dgm:t>
    </dgm:pt>
    <dgm:pt modelId="{237B26EF-DC41-467A-8D65-404090AD8551}" type="parTrans" cxnId="{82785A28-F900-44E9-AAF4-5EE3C7A277AE}">
      <dgm:prSet/>
      <dgm:spPr/>
      <dgm:t>
        <a:bodyPr/>
        <a:lstStyle/>
        <a:p>
          <a:endParaRPr lang="en-US"/>
        </a:p>
      </dgm:t>
    </dgm:pt>
    <dgm:pt modelId="{51FC939D-DECD-4BF9-A7D7-DBBD551DCE7B}">
      <dgm:prSet/>
      <dgm:spPr/>
      <dgm:t>
        <a:bodyPr/>
        <a:lstStyle/>
        <a:p>
          <a:endParaRPr lang="en-US"/>
        </a:p>
      </dgm:t>
    </dgm:pt>
    <dgm:pt modelId="{F4E0CF3C-94A3-4D1A-9206-219AE9E13827}" type="parTrans" cxnId="{25EBA503-FB24-41AF-8586-5B066064548F}">
      <dgm:prSet/>
      <dgm:spPr/>
      <dgm:t>
        <a:bodyPr/>
        <a:lstStyle/>
        <a:p>
          <a:endParaRPr lang="en-US"/>
        </a:p>
      </dgm:t>
    </dgm:pt>
    <dgm:pt modelId="{55FCACA8-C2AC-45C2-B72B-243BDED531A2}" type="sibTrans" cxnId="{25EBA503-FB24-41AF-8586-5B066064548F}">
      <dgm:prSet/>
      <dgm:spPr/>
      <dgm:t>
        <a:bodyPr/>
        <a:lstStyle/>
        <a:p>
          <a:endParaRPr lang="en-US"/>
        </a:p>
      </dgm:t>
    </dgm:pt>
    <dgm:pt modelId="{BA76FAA9-D91D-425B-8BD7-49B7C061088F}" type="pres">
      <dgm:prSet presAssocID="{4E72E8A6-6F03-4D13-8EF1-A9A18794655F}" presName="Name0" presStyleCnt="0">
        <dgm:presLayoutVars>
          <dgm:chMax val="7"/>
          <dgm:resizeHandles val="exact"/>
        </dgm:presLayoutVars>
      </dgm:prSet>
      <dgm:spPr/>
    </dgm:pt>
    <dgm:pt modelId="{2DBB8C2C-68AD-4A32-8CF2-30A78F0349C0}" type="pres">
      <dgm:prSet presAssocID="{4E72E8A6-6F03-4D13-8EF1-A9A18794655F}" presName="comp1" presStyleCnt="0"/>
      <dgm:spPr/>
    </dgm:pt>
    <dgm:pt modelId="{C32431B4-91ED-4673-94B0-94256F8BBFDB}" type="pres">
      <dgm:prSet presAssocID="{4E72E8A6-6F03-4D13-8EF1-A9A18794655F}" presName="circle1" presStyleLbl="node1" presStyleIdx="0" presStyleCnt="4"/>
      <dgm:spPr/>
    </dgm:pt>
    <dgm:pt modelId="{47CE9D84-6847-483A-91F4-7330E41323CC}" type="pres">
      <dgm:prSet presAssocID="{4E72E8A6-6F03-4D13-8EF1-A9A18794655F}" presName="c1text" presStyleLbl="node1" presStyleIdx="0" presStyleCnt="4">
        <dgm:presLayoutVars>
          <dgm:bulletEnabled val="1"/>
        </dgm:presLayoutVars>
      </dgm:prSet>
      <dgm:spPr/>
    </dgm:pt>
    <dgm:pt modelId="{04CAE1CD-71A4-4317-829E-C3C35BD5138B}" type="pres">
      <dgm:prSet presAssocID="{4E72E8A6-6F03-4D13-8EF1-A9A18794655F}" presName="comp2" presStyleCnt="0"/>
      <dgm:spPr/>
    </dgm:pt>
    <dgm:pt modelId="{E0478828-1397-4F46-826B-09FF7BFFF96F}" type="pres">
      <dgm:prSet presAssocID="{4E72E8A6-6F03-4D13-8EF1-A9A18794655F}" presName="circle2" presStyleLbl="node1" presStyleIdx="1" presStyleCnt="4"/>
      <dgm:spPr/>
    </dgm:pt>
    <dgm:pt modelId="{A5BDC788-E346-4700-BBB1-DA13BD9E56CB}" type="pres">
      <dgm:prSet presAssocID="{4E72E8A6-6F03-4D13-8EF1-A9A18794655F}" presName="c2text" presStyleLbl="node1" presStyleIdx="1" presStyleCnt="4">
        <dgm:presLayoutVars>
          <dgm:bulletEnabled val="1"/>
        </dgm:presLayoutVars>
      </dgm:prSet>
      <dgm:spPr/>
    </dgm:pt>
    <dgm:pt modelId="{48654B7B-B83E-4319-B7CA-29B6195EB2E7}" type="pres">
      <dgm:prSet presAssocID="{4E72E8A6-6F03-4D13-8EF1-A9A18794655F}" presName="comp3" presStyleCnt="0"/>
      <dgm:spPr/>
    </dgm:pt>
    <dgm:pt modelId="{25167231-111B-43E9-9758-06C6A09DE781}" type="pres">
      <dgm:prSet presAssocID="{4E72E8A6-6F03-4D13-8EF1-A9A18794655F}" presName="circle3" presStyleLbl="node1" presStyleIdx="2" presStyleCnt="4"/>
      <dgm:spPr/>
    </dgm:pt>
    <dgm:pt modelId="{16038000-A7A1-41CB-AE93-B18AD4B887FB}" type="pres">
      <dgm:prSet presAssocID="{4E72E8A6-6F03-4D13-8EF1-A9A18794655F}" presName="c3text" presStyleLbl="node1" presStyleIdx="2" presStyleCnt="4">
        <dgm:presLayoutVars>
          <dgm:bulletEnabled val="1"/>
        </dgm:presLayoutVars>
      </dgm:prSet>
      <dgm:spPr/>
    </dgm:pt>
    <dgm:pt modelId="{FC04DCBE-6485-4C8A-8206-060E8D64E0FC}" type="pres">
      <dgm:prSet presAssocID="{4E72E8A6-6F03-4D13-8EF1-A9A18794655F}" presName="comp4" presStyleCnt="0"/>
      <dgm:spPr/>
    </dgm:pt>
    <dgm:pt modelId="{44CF764A-CE8E-4475-A1A2-3038AC5DD18A}" type="pres">
      <dgm:prSet presAssocID="{4E72E8A6-6F03-4D13-8EF1-A9A18794655F}" presName="circle4" presStyleLbl="node1" presStyleIdx="3" presStyleCnt="4"/>
      <dgm:spPr/>
    </dgm:pt>
    <dgm:pt modelId="{C6922517-BEEC-41B8-8BE4-2CA8370E4A5E}" type="pres">
      <dgm:prSet presAssocID="{4E72E8A6-6F03-4D13-8EF1-A9A18794655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25EBA503-FB24-41AF-8586-5B066064548F}" srcId="{4E72E8A6-6F03-4D13-8EF1-A9A18794655F}" destId="{51FC939D-DECD-4BF9-A7D7-DBBD551DCE7B}" srcOrd="0" destOrd="0" parTransId="{F4E0CF3C-94A3-4D1A-9206-219AE9E13827}" sibTransId="{55FCACA8-C2AC-45C2-B72B-243BDED531A2}"/>
    <dgm:cxn modelId="{82785A28-F900-44E9-AAF4-5EE3C7A277AE}" srcId="{4E72E8A6-6F03-4D13-8EF1-A9A18794655F}" destId="{8D21C00B-7B4A-40E2-86A1-41836EC94F1A}" srcOrd="2" destOrd="0" parTransId="{237B26EF-DC41-467A-8D65-404090AD8551}" sibTransId="{B97C5787-BA9A-4DB3-9796-C0CD648CE1AC}"/>
    <dgm:cxn modelId="{7016212D-123F-4DFB-9D5F-09FA9FABE581}" type="presOf" srcId="{A47253F9-ED06-4757-BD43-4AC7A182C7CF}" destId="{A5BDC788-E346-4700-BBB1-DA13BD9E56CB}" srcOrd="1" destOrd="0" presId="urn:microsoft.com/office/officeart/2005/8/layout/venn2"/>
    <dgm:cxn modelId="{A8FBD067-269E-4CC1-A0D0-F4DEEE4AA1CC}" type="presOf" srcId="{A47253F9-ED06-4757-BD43-4AC7A182C7CF}" destId="{E0478828-1397-4F46-826B-09FF7BFFF96F}" srcOrd="0" destOrd="0" presId="urn:microsoft.com/office/officeart/2005/8/layout/venn2"/>
    <dgm:cxn modelId="{EF58827D-AE1E-4AFF-9D6A-B4D207498FE9}" type="presOf" srcId="{8BB7BCFA-A9BE-465A-8CAF-601EF1A33799}" destId="{44CF764A-CE8E-4475-A1A2-3038AC5DD18A}" srcOrd="0" destOrd="0" presId="urn:microsoft.com/office/officeart/2005/8/layout/venn2"/>
    <dgm:cxn modelId="{FABDE37E-D7EC-4FB0-BABE-1A484DE4EF6F}" type="presOf" srcId="{51FC939D-DECD-4BF9-A7D7-DBBD551DCE7B}" destId="{47CE9D84-6847-483A-91F4-7330E41323CC}" srcOrd="1" destOrd="0" presId="urn:microsoft.com/office/officeart/2005/8/layout/venn2"/>
    <dgm:cxn modelId="{CDB44C8D-7FF1-4D5B-9F8E-857D08B5401E}" type="presOf" srcId="{8D21C00B-7B4A-40E2-86A1-41836EC94F1A}" destId="{25167231-111B-43E9-9758-06C6A09DE781}" srcOrd="0" destOrd="0" presId="urn:microsoft.com/office/officeart/2005/8/layout/venn2"/>
    <dgm:cxn modelId="{8C93608E-2308-4751-99BC-E47D79A17913}" type="presOf" srcId="{8BB7BCFA-A9BE-465A-8CAF-601EF1A33799}" destId="{C6922517-BEEC-41B8-8BE4-2CA8370E4A5E}" srcOrd="1" destOrd="0" presId="urn:microsoft.com/office/officeart/2005/8/layout/venn2"/>
    <dgm:cxn modelId="{A19953B8-1F5A-4393-BE2A-F23D5C44504A}" srcId="{4E72E8A6-6F03-4D13-8EF1-A9A18794655F}" destId="{8BB7BCFA-A9BE-465A-8CAF-601EF1A33799}" srcOrd="3" destOrd="0" parTransId="{CADBA16B-9C78-402B-9E17-E6189F31C0E6}" sibTransId="{4DA4AC80-A72C-44D6-A487-475AB33B7299}"/>
    <dgm:cxn modelId="{51433FC5-50E0-42B1-9ADA-E8B0214C0BDB}" type="presOf" srcId="{51FC939D-DECD-4BF9-A7D7-DBBD551DCE7B}" destId="{C32431B4-91ED-4673-94B0-94256F8BBFDB}" srcOrd="0" destOrd="0" presId="urn:microsoft.com/office/officeart/2005/8/layout/venn2"/>
    <dgm:cxn modelId="{170CADCA-A341-4AEC-A21A-C307B5722448}" type="presOf" srcId="{4E72E8A6-6F03-4D13-8EF1-A9A18794655F}" destId="{BA76FAA9-D91D-425B-8BD7-49B7C061088F}" srcOrd="0" destOrd="0" presId="urn:microsoft.com/office/officeart/2005/8/layout/venn2"/>
    <dgm:cxn modelId="{5BAE14CC-A961-4B81-B18B-D01B07AF49B8}" type="presOf" srcId="{8D21C00B-7B4A-40E2-86A1-41836EC94F1A}" destId="{16038000-A7A1-41CB-AE93-B18AD4B887FB}" srcOrd="1" destOrd="0" presId="urn:microsoft.com/office/officeart/2005/8/layout/venn2"/>
    <dgm:cxn modelId="{0835F0E0-C742-44FC-8C71-CD5ED6DD1B95}" srcId="{4E72E8A6-6F03-4D13-8EF1-A9A18794655F}" destId="{A47253F9-ED06-4757-BD43-4AC7A182C7CF}" srcOrd="1" destOrd="0" parTransId="{5F1B1041-0A99-4BDF-87BC-15BFB2108FBF}" sibTransId="{03A25B07-BCCB-4E06-B11B-FBA251EFA265}"/>
    <dgm:cxn modelId="{FBA5011C-4BE4-47A3-AD76-7708592A4741}" type="presParOf" srcId="{BA76FAA9-D91D-425B-8BD7-49B7C061088F}" destId="{2DBB8C2C-68AD-4A32-8CF2-30A78F0349C0}" srcOrd="0" destOrd="0" presId="urn:microsoft.com/office/officeart/2005/8/layout/venn2"/>
    <dgm:cxn modelId="{B1BB6731-EDFB-47B2-BCD3-1C97B1CFE783}" type="presParOf" srcId="{2DBB8C2C-68AD-4A32-8CF2-30A78F0349C0}" destId="{C32431B4-91ED-4673-94B0-94256F8BBFDB}" srcOrd="0" destOrd="0" presId="urn:microsoft.com/office/officeart/2005/8/layout/venn2"/>
    <dgm:cxn modelId="{91B1D7A3-50D7-4434-B624-236A5A131369}" type="presParOf" srcId="{2DBB8C2C-68AD-4A32-8CF2-30A78F0349C0}" destId="{47CE9D84-6847-483A-91F4-7330E41323CC}" srcOrd="1" destOrd="0" presId="urn:microsoft.com/office/officeart/2005/8/layout/venn2"/>
    <dgm:cxn modelId="{9FD37C66-5384-4C0A-A7B1-8A8AA75EB806}" type="presParOf" srcId="{BA76FAA9-D91D-425B-8BD7-49B7C061088F}" destId="{04CAE1CD-71A4-4317-829E-C3C35BD5138B}" srcOrd="1" destOrd="0" presId="urn:microsoft.com/office/officeart/2005/8/layout/venn2"/>
    <dgm:cxn modelId="{1E68FB09-4210-4F6F-9D27-266E0A4E9733}" type="presParOf" srcId="{04CAE1CD-71A4-4317-829E-C3C35BD5138B}" destId="{E0478828-1397-4F46-826B-09FF7BFFF96F}" srcOrd="0" destOrd="0" presId="urn:microsoft.com/office/officeart/2005/8/layout/venn2"/>
    <dgm:cxn modelId="{6872B32D-F202-4A04-B4A4-9E4FF4104E93}" type="presParOf" srcId="{04CAE1CD-71A4-4317-829E-C3C35BD5138B}" destId="{A5BDC788-E346-4700-BBB1-DA13BD9E56CB}" srcOrd="1" destOrd="0" presId="urn:microsoft.com/office/officeart/2005/8/layout/venn2"/>
    <dgm:cxn modelId="{58785387-3DB1-43B9-8E1F-FE467F162122}" type="presParOf" srcId="{BA76FAA9-D91D-425B-8BD7-49B7C061088F}" destId="{48654B7B-B83E-4319-B7CA-29B6195EB2E7}" srcOrd="2" destOrd="0" presId="urn:microsoft.com/office/officeart/2005/8/layout/venn2"/>
    <dgm:cxn modelId="{4B66F087-5FA1-493B-A10B-1AA21C108FE5}" type="presParOf" srcId="{48654B7B-B83E-4319-B7CA-29B6195EB2E7}" destId="{25167231-111B-43E9-9758-06C6A09DE781}" srcOrd="0" destOrd="0" presId="urn:microsoft.com/office/officeart/2005/8/layout/venn2"/>
    <dgm:cxn modelId="{E4C238DD-4D24-4996-888A-C37B06BE9FC8}" type="presParOf" srcId="{48654B7B-B83E-4319-B7CA-29B6195EB2E7}" destId="{16038000-A7A1-41CB-AE93-B18AD4B887FB}" srcOrd="1" destOrd="0" presId="urn:microsoft.com/office/officeart/2005/8/layout/venn2"/>
    <dgm:cxn modelId="{94BEC2CB-7410-426C-B7DD-0404F7072610}" type="presParOf" srcId="{BA76FAA9-D91D-425B-8BD7-49B7C061088F}" destId="{FC04DCBE-6485-4C8A-8206-060E8D64E0FC}" srcOrd="3" destOrd="0" presId="urn:microsoft.com/office/officeart/2005/8/layout/venn2"/>
    <dgm:cxn modelId="{E541CB6D-8F7D-455E-9D9D-5341DC9BA73C}" type="presParOf" srcId="{FC04DCBE-6485-4C8A-8206-060E8D64E0FC}" destId="{44CF764A-CE8E-4475-A1A2-3038AC5DD18A}" srcOrd="0" destOrd="0" presId="urn:microsoft.com/office/officeart/2005/8/layout/venn2"/>
    <dgm:cxn modelId="{E5DCA516-67E1-4800-94A9-0EEE2939F707}" type="presParOf" srcId="{FC04DCBE-6485-4C8A-8206-060E8D64E0FC}" destId="{C6922517-BEEC-41B8-8BE4-2CA8370E4A5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5439F-A7ED-4DBD-8E88-E7B5DE209CFE}">
      <dsp:nvSpPr>
        <dsp:cNvPr id="0" name=""/>
        <dsp:cNvSpPr/>
      </dsp:nvSpPr>
      <dsp:spPr>
        <a:xfrm>
          <a:off x="2043860" y="47243"/>
          <a:ext cx="2456688" cy="24566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Schools</a:t>
          </a:r>
        </a:p>
      </dsp:txBody>
      <dsp:txXfrm>
        <a:off x="2327324" y="377951"/>
        <a:ext cx="1889760" cy="779526"/>
      </dsp:txXfrm>
    </dsp:sp>
    <dsp:sp modelId="{2C62EB50-8C1D-41D1-B491-EC0A5E3A9879}">
      <dsp:nvSpPr>
        <dsp:cNvPr id="0" name=""/>
        <dsp:cNvSpPr/>
      </dsp:nvSpPr>
      <dsp:spPr>
        <a:xfrm>
          <a:off x="3130472" y="1133855"/>
          <a:ext cx="2456688" cy="245668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Counties</a:t>
          </a:r>
        </a:p>
      </dsp:txBody>
      <dsp:txXfrm>
        <a:off x="4453304" y="1417320"/>
        <a:ext cx="944880" cy="1889760"/>
      </dsp:txXfrm>
    </dsp:sp>
    <dsp:sp modelId="{6C5ACAC5-12C8-449C-B6D5-B6A5BE3255B4}">
      <dsp:nvSpPr>
        <dsp:cNvPr id="0" name=""/>
        <dsp:cNvSpPr/>
      </dsp:nvSpPr>
      <dsp:spPr>
        <a:xfrm>
          <a:off x="2043860" y="2220468"/>
          <a:ext cx="2456688" cy="24566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Community Providers</a:t>
          </a:r>
        </a:p>
      </dsp:txBody>
      <dsp:txXfrm>
        <a:off x="2327324" y="3566922"/>
        <a:ext cx="1889760" cy="779526"/>
      </dsp:txXfrm>
    </dsp:sp>
    <dsp:sp modelId="{17120E7D-6C4C-4D29-8C16-A5D7DD486146}">
      <dsp:nvSpPr>
        <dsp:cNvPr id="0" name=""/>
        <dsp:cNvSpPr/>
      </dsp:nvSpPr>
      <dsp:spPr>
        <a:xfrm>
          <a:off x="957248" y="1133855"/>
          <a:ext cx="2456688" cy="24566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VRS/SSB</a:t>
          </a:r>
        </a:p>
      </dsp:txBody>
      <dsp:txXfrm>
        <a:off x="1146224" y="1417320"/>
        <a:ext cx="944880" cy="1889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78BCE-F720-442E-AE91-C72C25A4F853}">
      <dsp:nvSpPr>
        <dsp:cNvPr id="0" name=""/>
        <dsp:cNvSpPr/>
      </dsp:nvSpPr>
      <dsp:spPr>
        <a:xfrm>
          <a:off x="0" y="0"/>
          <a:ext cx="722544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82F9C0-2C9E-45B6-AA56-991105B8D72C}">
      <dsp:nvSpPr>
        <dsp:cNvPr id="0" name=""/>
        <dsp:cNvSpPr/>
      </dsp:nvSpPr>
      <dsp:spPr>
        <a:xfrm>
          <a:off x="0" y="0"/>
          <a:ext cx="7225446" cy="74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VRS/SSB and schools collaborate</a:t>
          </a:r>
        </a:p>
      </dsp:txBody>
      <dsp:txXfrm>
        <a:off x="0" y="0"/>
        <a:ext cx="7225446" cy="744415"/>
      </dsp:txXfrm>
    </dsp:sp>
    <dsp:sp modelId="{D8922904-5869-4B1F-9CA5-1C63E3EFF236}">
      <dsp:nvSpPr>
        <dsp:cNvPr id="0" name=""/>
        <dsp:cNvSpPr/>
      </dsp:nvSpPr>
      <dsp:spPr>
        <a:xfrm>
          <a:off x="0" y="744415"/>
          <a:ext cx="722544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A079F-D27E-428A-A0B7-A5359FB330C3}">
      <dsp:nvSpPr>
        <dsp:cNvPr id="0" name=""/>
        <dsp:cNvSpPr/>
      </dsp:nvSpPr>
      <dsp:spPr>
        <a:xfrm>
          <a:off x="0" y="744415"/>
          <a:ext cx="7225446" cy="74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Have Pre-ETS available to all students with disabilities</a:t>
          </a:r>
        </a:p>
      </dsp:txBody>
      <dsp:txXfrm>
        <a:off x="0" y="744415"/>
        <a:ext cx="7225446" cy="744415"/>
      </dsp:txXfrm>
    </dsp:sp>
    <dsp:sp modelId="{E4B9C168-AE8C-461E-8562-21A91C77866E}">
      <dsp:nvSpPr>
        <dsp:cNvPr id="0" name=""/>
        <dsp:cNvSpPr/>
      </dsp:nvSpPr>
      <dsp:spPr>
        <a:xfrm>
          <a:off x="0" y="1488830"/>
          <a:ext cx="722544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271D12-A276-43E5-B937-FB5D739F6A72}">
      <dsp:nvSpPr>
        <dsp:cNvPr id="0" name=""/>
        <dsp:cNvSpPr/>
      </dsp:nvSpPr>
      <dsp:spPr>
        <a:xfrm>
          <a:off x="0" y="1488830"/>
          <a:ext cx="7225446" cy="74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Work together for outreach to students</a:t>
          </a:r>
        </a:p>
      </dsp:txBody>
      <dsp:txXfrm>
        <a:off x="0" y="1488830"/>
        <a:ext cx="7225446" cy="744415"/>
      </dsp:txXfrm>
    </dsp:sp>
    <dsp:sp modelId="{797738F1-DE2F-43CF-9E18-3DA8DB7E4938}">
      <dsp:nvSpPr>
        <dsp:cNvPr id="0" name=""/>
        <dsp:cNvSpPr/>
      </dsp:nvSpPr>
      <dsp:spPr>
        <a:xfrm>
          <a:off x="0" y="2233246"/>
          <a:ext cx="722544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BD740-AF3F-4879-8F32-FBC2A3F94EFA}">
      <dsp:nvSpPr>
        <dsp:cNvPr id="0" name=""/>
        <dsp:cNvSpPr/>
      </dsp:nvSpPr>
      <dsp:spPr>
        <a:xfrm>
          <a:off x="0" y="2233246"/>
          <a:ext cx="7225446" cy="74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Inform and engage all school staff</a:t>
          </a:r>
        </a:p>
      </dsp:txBody>
      <dsp:txXfrm>
        <a:off x="0" y="2233246"/>
        <a:ext cx="7225446" cy="744415"/>
      </dsp:txXfrm>
    </dsp:sp>
    <dsp:sp modelId="{600B0435-AEFA-48C5-BA45-322ABC3700DA}">
      <dsp:nvSpPr>
        <dsp:cNvPr id="0" name=""/>
        <dsp:cNvSpPr/>
      </dsp:nvSpPr>
      <dsp:spPr>
        <a:xfrm>
          <a:off x="0" y="2977661"/>
          <a:ext cx="722544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FCC76-A1AB-4C95-AB01-BDB5D4167821}">
      <dsp:nvSpPr>
        <dsp:cNvPr id="0" name=""/>
        <dsp:cNvSpPr/>
      </dsp:nvSpPr>
      <dsp:spPr>
        <a:xfrm>
          <a:off x="0" y="2977661"/>
          <a:ext cx="7225446" cy="74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Invite VRS/SSB staff to IEP meetings</a:t>
          </a:r>
        </a:p>
      </dsp:txBody>
      <dsp:txXfrm>
        <a:off x="0" y="2977661"/>
        <a:ext cx="7225446" cy="744415"/>
      </dsp:txXfrm>
    </dsp:sp>
    <dsp:sp modelId="{F45BC1D3-AE0D-4E64-BAED-B68ACBB79C0E}">
      <dsp:nvSpPr>
        <dsp:cNvPr id="0" name=""/>
        <dsp:cNvSpPr/>
      </dsp:nvSpPr>
      <dsp:spPr>
        <a:xfrm>
          <a:off x="0" y="3722076"/>
          <a:ext cx="722544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89F7B4-A307-462B-A375-A8D87143BCC6}">
      <dsp:nvSpPr>
        <dsp:cNvPr id="0" name=""/>
        <dsp:cNvSpPr/>
      </dsp:nvSpPr>
      <dsp:spPr>
        <a:xfrm>
          <a:off x="0" y="3722076"/>
          <a:ext cx="7225446" cy="74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Include students with disabilities in school PLP activities</a:t>
          </a:r>
        </a:p>
      </dsp:txBody>
      <dsp:txXfrm>
        <a:off x="0" y="3722076"/>
        <a:ext cx="7225446" cy="744415"/>
      </dsp:txXfrm>
    </dsp:sp>
    <dsp:sp modelId="{4F22990A-61D5-4679-B386-94569D502987}">
      <dsp:nvSpPr>
        <dsp:cNvPr id="0" name=""/>
        <dsp:cNvSpPr/>
      </dsp:nvSpPr>
      <dsp:spPr>
        <a:xfrm>
          <a:off x="0" y="4466492"/>
          <a:ext cx="722544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1C915-33F2-41DE-91EE-DB77277BFEDF}">
      <dsp:nvSpPr>
        <dsp:cNvPr id="0" name=""/>
        <dsp:cNvSpPr/>
      </dsp:nvSpPr>
      <dsp:spPr>
        <a:xfrm>
          <a:off x="0" y="4466492"/>
          <a:ext cx="7225446" cy="74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Schools are allowed to provide “Directory Information” to VRS/SSB</a:t>
          </a:r>
        </a:p>
      </dsp:txBody>
      <dsp:txXfrm>
        <a:off x="0" y="4466492"/>
        <a:ext cx="7225446" cy="744415"/>
      </dsp:txXfrm>
    </dsp:sp>
    <dsp:sp modelId="{1B0850D2-13DB-4D45-9177-1FE186D6122F}">
      <dsp:nvSpPr>
        <dsp:cNvPr id="0" name=""/>
        <dsp:cNvSpPr/>
      </dsp:nvSpPr>
      <dsp:spPr>
        <a:xfrm>
          <a:off x="0" y="5210907"/>
          <a:ext cx="722544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9A4C1-0F59-456E-875B-5FA350F9764C}">
      <dsp:nvSpPr>
        <dsp:cNvPr id="0" name=""/>
        <dsp:cNvSpPr/>
      </dsp:nvSpPr>
      <dsp:spPr>
        <a:xfrm>
          <a:off x="0" y="5210907"/>
          <a:ext cx="7225446" cy="74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Funding decisions</a:t>
          </a:r>
        </a:p>
      </dsp:txBody>
      <dsp:txXfrm>
        <a:off x="0" y="5210907"/>
        <a:ext cx="7225446" cy="744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CDBD8-D361-4A9F-A300-B1F314E79DF6}">
      <dsp:nvSpPr>
        <dsp:cNvPr id="0" name=""/>
        <dsp:cNvSpPr/>
      </dsp:nvSpPr>
      <dsp:spPr>
        <a:xfrm>
          <a:off x="0" y="0"/>
          <a:ext cx="10515600" cy="143637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Transition</a:t>
          </a:r>
        </a:p>
      </dsp:txBody>
      <dsp:txXfrm>
        <a:off x="0" y="0"/>
        <a:ext cx="10515600" cy="1436370"/>
      </dsp:txXfrm>
    </dsp:sp>
    <dsp:sp modelId="{8311C630-F580-43F4-B902-CFE88A3A6EB4}">
      <dsp:nvSpPr>
        <dsp:cNvPr id="0" name=""/>
        <dsp:cNvSpPr/>
      </dsp:nvSpPr>
      <dsp:spPr>
        <a:xfrm>
          <a:off x="823" y="1436370"/>
          <a:ext cx="5651514" cy="3016377"/>
        </a:xfrm>
        <a:prstGeom prst="rect">
          <a:avLst/>
        </a:prstGeom>
        <a:solidFill>
          <a:schemeClr val="accent2">
            <a:lumMod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IDEA 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(Special Education)</a:t>
          </a:r>
        </a:p>
      </dsp:txBody>
      <dsp:txXfrm>
        <a:off x="823" y="1436370"/>
        <a:ext cx="5651514" cy="3016377"/>
      </dsp:txXfrm>
    </dsp:sp>
    <dsp:sp modelId="{9738AA37-8094-4B14-91B5-66AD192F66F9}">
      <dsp:nvSpPr>
        <dsp:cNvPr id="0" name=""/>
        <dsp:cNvSpPr/>
      </dsp:nvSpPr>
      <dsp:spPr>
        <a:xfrm>
          <a:off x="5652338" y="1436370"/>
          <a:ext cx="4862438" cy="3016377"/>
        </a:xfrm>
        <a:prstGeom prst="rect">
          <a:avLst/>
        </a:prstGeom>
        <a:solidFill>
          <a:schemeClr val="accent4">
            <a:hueOff val="10308465"/>
            <a:satOff val="20764"/>
            <a:lumOff val="-164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kern="1200" dirty="0"/>
            <a:t>WIOA 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kern="1200" dirty="0"/>
            <a:t>(VRS</a:t>
          </a:r>
          <a:r>
            <a:rPr lang="en-US" sz="5400" b="0" kern="1200" dirty="0">
              <a:latin typeface="Calibri"/>
            </a:rPr>
            <a:t>/SSB</a:t>
          </a:r>
          <a:r>
            <a:rPr lang="en-US" sz="5400" b="0" kern="1200" dirty="0"/>
            <a:t>)</a:t>
          </a:r>
        </a:p>
      </dsp:txBody>
      <dsp:txXfrm>
        <a:off x="5652338" y="1436370"/>
        <a:ext cx="4862438" cy="3016377"/>
      </dsp:txXfrm>
    </dsp:sp>
    <dsp:sp modelId="{29F8F185-8ACF-4232-B689-2A43E3A19C94}">
      <dsp:nvSpPr>
        <dsp:cNvPr id="0" name=""/>
        <dsp:cNvSpPr/>
      </dsp:nvSpPr>
      <dsp:spPr>
        <a:xfrm>
          <a:off x="0" y="4452747"/>
          <a:ext cx="10515600" cy="335153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B2ADD-C26F-49F2-A2E3-CF401DB01DCB}">
      <dsp:nvSpPr>
        <dsp:cNvPr id="0" name=""/>
        <dsp:cNvSpPr/>
      </dsp:nvSpPr>
      <dsp:spPr>
        <a:xfrm>
          <a:off x="1186" y="469226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B1C07-D84F-41BF-BB0A-760F43F6B99C}">
      <dsp:nvSpPr>
        <dsp:cNvPr id="0" name=""/>
        <dsp:cNvSpPr/>
      </dsp:nvSpPr>
      <dsp:spPr>
        <a:xfrm>
          <a:off x="463943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Transition age: grade 9- 12 (21)</a:t>
          </a:r>
        </a:p>
      </dsp:txBody>
      <dsp:txXfrm>
        <a:off x="541402" y="986303"/>
        <a:ext cx="4009891" cy="2489736"/>
      </dsp:txXfrm>
    </dsp:sp>
    <dsp:sp modelId="{D5A5E724-DD80-4420-A880-28D448C4CC6E}">
      <dsp:nvSpPr>
        <dsp:cNvPr id="0" name=""/>
        <dsp:cNvSpPr/>
      </dsp:nvSpPr>
      <dsp:spPr>
        <a:xfrm>
          <a:off x="5091509" y="469226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D10B1-627C-4AE1-B6D9-3B5D4EBFE693}">
      <dsp:nvSpPr>
        <dsp:cNvPr id="0" name=""/>
        <dsp:cNvSpPr/>
      </dsp:nvSpPr>
      <dsp:spPr>
        <a:xfrm>
          <a:off x="5554265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Special transition age activities and focus</a:t>
          </a:r>
        </a:p>
      </dsp:txBody>
      <dsp:txXfrm>
        <a:off x="5631724" y="986303"/>
        <a:ext cx="4009891" cy="2489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431B4-91ED-4673-94B0-94256F8BBFDB}">
      <dsp:nvSpPr>
        <dsp:cNvPr id="0" name=""/>
        <dsp:cNvSpPr/>
      </dsp:nvSpPr>
      <dsp:spPr>
        <a:xfrm>
          <a:off x="2019300" y="0"/>
          <a:ext cx="4648200" cy="46482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693581" y="232409"/>
        <a:ext cx="1299636" cy="697230"/>
      </dsp:txXfrm>
    </dsp:sp>
    <dsp:sp modelId="{E0478828-1397-4F46-826B-09FF7BFFF96F}">
      <dsp:nvSpPr>
        <dsp:cNvPr id="0" name=""/>
        <dsp:cNvSpPr/>
      </dsp:nvSpPr>
      <dsp:spPr>
        <a:xfrm>
          <a:off x="2484120" y="929639"/>
          <a:ext cx="3718560" cy="3718560"/>
        </a:xfrm>
        <a:prstGeom prst="ellipse">
          <a:avLst/>
        </a:prstGeom>
        <a:solidFill>
          <a:schemeClr val="accent4">
            <a:hueOff val="3436155"/>
            <a:satOff val="6921"/>
            <a:lumOff val="-549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All Special Ed. and VR Services</a:t>
          </a:r>
        </a:p>
      </dsp:txBody>
      <dsp:txXfrm>
        <a:off x="3693581" y="1152753"/>
        <a:ext cx="1299636" cy="669340"/>
      </dsp:txXfrm>
    </dsp:sp>
    <dsp:sp modelId="{25167231-111B-43E9-9758-06C6A09DE781}">
      <dsp:nvSpPr>
        <dsp:cNvPr id="0" name=""/>
        <dsp:cNvSpPr/>
      </dsp:nvSpPr>
      <dsp:spPr>
        <a:xfrm>
          <a:off x="2948939" y="1859279"/>
          <a:ext cx="2788920" cy="2788920"/>
        </a:xfrm>
        <a:prstGeom prst="ellipse">
          <a:avLst/>
        </a:prstGeom>
        <a:solidFill>
          <a:schemeClr val="accent4">
            <a:hueOff val="6872310"/>
            <a:satOff val="13843"/>
            <a:lumOff val="-1098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Transition Services</a:t>
          </a:r>
        </a:p>
      </dsp:txBody>
      <dsp:txXfrm>
        <a:off x="3693581" y="2068449"/>
        <a:ext cx="1299636" cy="627507"/>
      </dsp:txXfrm>
    </dsp:sp>
    <dsp:sp modelId="{44CF764A-CE8E-4475-A1A2-3038AC5DD18A}">
      <dsp:nvSpPr>
        <dsp:cNvPr id="0" name=""/>
        <dsp:cNvSpPr/>
      </dsp:nvSpPr>
      <dsp:spPr>
        <a:xfrm>
          <a:off x="3413760" y="2788920"/>
          <a:ext cx="1859280" cy="1859280"/>
        </a:xfrm>
        <a:prstGeom prst="ellipse">
          <a:avLst/>
        </a:prstGeom>
        <a:solidFill>
          <a:schemeClr val="accent4">
            <a:hueOff val="10308465"/>
            <a:satOff val="20764"/>
            <a:lumOff val="-164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Pre-ETS Services</a:t>
          </a:r>
        </a:p>
      </dsp:txBody>
      <dsp:txXfrm>
        <a:off x="3686045" y="3253739"/>
        <a:ext cx="1314709" cy="929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2/1/2021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1B6A-FE14-4715-A6B1-AE5869742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7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84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3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09CF9-9FFA-4C77-A3E1-1C430FFAF9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32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E39964-A25B-461A-ABBB-E525FF69F9F8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7377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796B-12DE-4F13-AD8E-3322EB3E5F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1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796B-12DE-4F13-AD8E-3322EB3E5F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1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1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79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3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6835-2BBF-45AF-BB21-47FC9F70C5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66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09CF9-9FFA-4C77-A3E1-1C430FFAF9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43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79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F35E-AB64-420C-8B24-8E5915B947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70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07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5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4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8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4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45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87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790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0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88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03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56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603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1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9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8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70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00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779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9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2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9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6835-2BBF-45AF-BB21-47FC9F70C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6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3D166460-B468-4498-B619-C62651EE471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8936BBA9-4E99-4196-B9BE-BDA47B8F479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1AA483-A0AB-420A-B116-DBCBFCD43D8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E93CFC-9B96-44AF-95A1-CC3015E8124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4DDE45-3634-47C0-827E-95BC55B16D2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277F28-C831-405C-A240-DA796E3DF32A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5208C-3B83-4FA2-9207-B968E27C9DA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F5776D-C0C4-4901-AC51-ED2D3CBADAA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B04502F-C833-4425-B02C-FFEE4DFD918A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682EB18C-8F17-401D-B504-6280C6D02D67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7" y="1159173"/>
            <a:ext cx="5962206" cy="19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269A5AD-E567-4BDA-B82F-569042D01CC4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5005189-6953-4B65-A301-C43123A53C0C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39F0155-F119-42E5-A6B4-CFC278337584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F58B7BC-085D-4DB7-B41B-D2970691705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F931A31-16C5-4648-BA32-4EFBB68DA4B1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2808CB0-791E-4420-8AF0-079FED852FE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4F8322C4-29A5-4205-BB4C-4902A3D68B1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 descr="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715387"/>
            <a:ext cx="3234329" cy="107703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EB5A1-A10F-4737-B432-8C3F78685EC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597DFE-540E-40CF-8C57-3499BED25CC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/>
          <a:p>
            <a:fld id="{37088F15-1D01-4B67-9AC9-75C8CC26EE0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F3E089F9-2873-40E2-B1C6-DA07942983A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38BE6A-D635-4D8A-801A-0D53E22A1FD0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A5B583-8657-418F-9013-2DF83566E93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11FEC-F79D-485A-A96D-5E8CC7B2217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5BC375-E044-426C-8ECB-9E00FB529F20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9D438B1-7E40-4A31-8016-2C56DAC065C1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D44E4-BEAB-404A-A0CB-0F23464D0E5C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8E41A72-F5B4-449E-BCF5-A884A468BCB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11437-182B-46DE-BEA4-57A3624CF5E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88D5B4-FF31-4F09-B12A-167F0898C61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745D2-158D-415F-9B54-DF0EF35DE86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6621" y="313480"/>
            <a:ext cx="3234329" cy="10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72C7B5-FABE-499D-9BD2-FC5D2F775621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6621" y="313480"/>
            <a:ext cx="3234329" cy="10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402740B9-E21B-4128-B83D-9298D891F7E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6621" y="341761"/>
            <a:ext cx="3234329" cy="10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1900DBB-037B-4BD2-BF69-1E984259B7F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304D76A-41FF-4A15-9B86-64D468FF877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7677E1B-2636-48B4-826F-B8BA24B7D81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3EF7D6D-350A-4895-8ECD-5113B251B87A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EF2364-85D8-46BB-BE90-E6B7ECBDD703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mn.gov/deed/assets/deed-mde-memorandum-understanding_tcm1045-446938.pdf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nou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ewearthpulse.wordpress.com/2016/08/13/for-the-movement-is-the-mind-itself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deed/job-seekers/disabilities/youth/pre-ets/wio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s://federalregister.gov/a/2016-1598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eobrava.wordpress.com/2019/09/11/digital-transformation-a-gap-between-strategy-and-executio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n.gov/deed/job-seekers/disabilities/youth/contact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heila.Koenig@state.mn.u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cation.mn.gov/MDE/dse/cte/prog/wbl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deed/assets/pre-ets-framework_tcm1045-462303.doc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n.gov/MDE/dse/cte/prog/wbl/" TargetMode="External"/><Relationship Id="rId7" Type="http://schemas.openxmlformats.org/officeDocument/2006/relationships/hyperlink" Target="https://education.mn.gov/MDE/dse/sped/sec/index.ht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n.gov/deed/assets/employment-resource-workbook_tcm1045-315677.pdf" TargetMode="External"/><Relationship Id="rId5" Type="http://schemas.openxmlformats.org/officeDocument/2006/relationships/hyperlink" Target="file:///C:\Users\lhorowitz\Downloads\Resource_Guide-Printer_Friendly2%20(3).pdf" TargetMode="External"/><Relationship Id="rId4" Type="http://schemas.openxmlformats.org/officeDocument/2006/relationships/hyperlink" Target="https://education.mn.gov/MDE/dse/cte/progAp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mn.gov/deed/assets/pre-ets-toolkit_tcm1045-331934.docx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mn.gov/deed/assets/career-services-partnership-guide-acc_tcm1045-449988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RdRZimNklDM" TargetMode="External"/><Relationship Id="rId5" Type="http://schemas.openxmlformats.org/officeDocument/2006/relationships/hyperlink" Target="https://mn.gov/deed/job-seekers/disabilities/youth/contacts/index.jsp" TargetMode="External"/><Relationship Id="rId4" Type="http://schemas.openxmlformats.org/officeDocument/2006/relationships/hyperlink" Target="https://mn.gov/deed/job-seekers/disabilities/youth/staff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deed/ssb/teens/bts-students.jsp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n.gov/deed/ssb/teens/job-life-skills.jsp" TargetMode="External"/><Relationship Id="rId5" Type="http://schemas.openxmlformats.org/officeDocument/2006/relationships/hyperlink" Target="https://blindabilities.com/" TargetMode="External"/><Relationship Id="rId4" Type="http://schemas.openxmlformats.org/officeDocument/2006/relationships/hyperlink" Target="https://mn.gov/deed/ssb/teens/news.jsp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Sheila.Koenig@state.mn.us" TargetMode="External"/><Relationship Id="rId3" Type="http://schemas.openxmlformats.org/officeDocument/2006/relationships/image" Target="../media/image31.png"/><Relationship Id="rId7" Type="http://schemas.openxmlformats.org/officeDocument/2006/relationships/hyperlink" Target="mailto:Alyssa.Klein@state.mn.u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Erin.Larsen@state.mn.us" TargetMode="External"/><Relationship Id="rId5" Type="http://schemas.openxmlformats.org/officeDocument/2006/relationships/hyperlink" Target="mailto:Lindsey.Jo.Horowitz@state.mn.us" TargetMode="External"/><Relationship Id="rId4" Type="http://schemas.openxmlformats.org/officeDocument/2006/relationships/hyperlink" Target="http://www.pngall.com/thank-you-pn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nks.gd/l/eyJhbGciOiJIUzI1NiJ9.eyJidWxsZXRpbl9saW5rX2lkIjoxMDEsInVyaSI6ImJwMjpjbGljayIsImJ1bGxldGluX2lkIjoiMjAyMDA4MjQuMjYwMzA5NTEiLCJ1cmwiOiJodHRwczovL3d3dzIuZWQuZ292L2Fib3V0L29mZmljZXMvbGlzdC9vc2Vycy90cmFuc2l0aW9uL3Byb2R1Y3RzL3Bvc3RzZWNvbmRhcnktdHJhbnNpdGlvbi1ndWlkZS1hdWd1c3QtMjAyMC5wZGYifQ.s6ICteZ-14S2xZWm5LQA4zI5gC5e8UblnUQxeEaNtZk/s/105499666/br/82724884611-l" TargetMode="External"/><Relationship Id="rId4" Type="http://schemas.openxmlformats.org/officeDocument/2006/relationships/hyperlink" Target="https://lnks.gd/l/eyJhbGciOiJIUzI1NiJ9.eyJidWxsZXRpbl9saW5rX2lkIjoxMDEsInVyaSI6ImJwMjpjbGljayIsImJ1bGxldGluX2lkIjoiMjAyMDA4MzEuMjYzMzk1NzEiLCJ1cmwiOiJodHRwczovL3d3dzIuZWQuZ292L2Fib3V0L29mZmljZXMvbGlzdC9vc2Vycy90cmFuc2l0aW9uL3Byb2R1Y3RzLzIwMjAtdHJhbnNpdGlvbi1ndWlkZS1sZXR0ZXItMDgtMzEtMjAyMC5wZGYifQ.k0MSc1-Sp66UeLPSC0424rxaIxk4Wl3A-LE6yxhDnk0/s/105499666/br/83010621525-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for Educators:</a:t>
            </a:r>
            <a:br>
              <a:rPr lang="en-US" dirty="0"/>
            </a:br>
            <a:r>
              <a:rPr lang="en-US" dirty="0"/>
              <a:t>What are Pre-Employment Transition Services (Pre-ETS)?  </a:t>
            </a:r>
          </a:p>
        </p:txBody>
      </p:sp>
      <p:pic>
        <p:nvPicPr>
          <p:cNvPr id="7" name="Picture 6" descr="Minnesota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715387"/>
            <a:ext cx="3234329" cy="107703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85B5AF-A402-4D23-9F68-B3D74F24A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Recorded January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C0CA4-96AB-4826-AD20-8409827E72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71B8-5BC2-4FF8-8068-442993B2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516835"/>
            <a:ext cx="3774830" cy="577284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Updated DEED-MDE </a:t>
            </a:r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</a:t>
            </a:r>
            <a:endParaRPr lang="en-US" sz="3600" dirty="0"/>
          </a:p>
        </p:txBody>
      </p:sp>
      <p:graphicFrame>
        <p:nvGraphicFramePr>
          <p:cNvPr id="5" name="Content Placeholder 2" descr="Information on the updated DEED - Minnesota Department of Education Memorandum Of Understanding.  ">
            <a:extLst>
              <a:ext uri="{FF2B5EF4-FFF2-40B4-BE49-F238E27FC236}">
                <a16:creationId xmlns:a16="http://schemas.microsoft.com/office/drawing/2014/main" id="{4368AE88-CCBD-42D6-B83D-07403C14D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425696"/>
              </p:ext>
            </p:extLst>
          </p:nvPr>
        </p:nvGraphicFramePr>
        <p:xfrm>
          <a:off x="4350669" y="516835"/>
          <a:ext cx="7225446" cy="595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18FFF-344A-41A8-B8AD-9B651CF4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4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04C001-72A5-4023-8AE4-3D987DE47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Transition Services?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D1B2D-9A69-4B82-8AD4-3DC0C92836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is Transition?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1091"/>
            <a:ext cx="10515600" cy="4351338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Passage from one state, stage, subject, or place to another: change</a:t>
            </a:r>
            <a:endParaRPr lang="en-US" sz="3200" u="sng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A movement, development, or evolution from one form, stage, or style to another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-Merriam Webster Dictionary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1200" smtClean="0"/>
              <a:t>12</a:t>
            </a:fld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07ABF-FA93-4D44-A881-E7CCDF2EFC94}"/>
              </a:ext>
            </a:extLst>
          </p:cNvPr>
          <p:cNvSpPr txBox="1"/>
          <p:nvPr/>
        </p:nvSpPr>
        <p:spPr>
          <a:xfrm>
            <a:off x="1428751" y="1741170"/>
            <a:ext cx="9925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noun</a:t>
            </a:r>
            <a:r>
              <a:rPr lang="en-US" sz="3200" dirty="0">
                <a:solidFill>
                  <a:srgbClr val="002060"/>
                </a:solidFill>
              </a:rPr>
              <a:t> 		</a:t>
            </a:r>
            <a:r>
              <a:rPr lang="en-US" sz="3200" dirty="0" err="1">
                <a:solidFill>
                  <a:srgbClr val="002060"/>
                </a:solidFill>
              </a:rPr>
              <a:t>tran·si·tion</a:t>
            </a:r>
            <a:r>
              <a:rPr lang="en-US" sz="3200" dirty="0">
                <a:solidFill>
                  <a:srgbClr val="002060"/>
                </a:solidFill>
              </a:rPr>
              <a:t> 		</a:t>
            </a:r>
            <a:r>
              <a:rPr lang="en-US" sz="3200" dirty="0" err="1">
                <a:solidFill>
                  <a:srgbClr val="002060"/>
                </a:solidFill>
              </a:rPr>
              <a:t>tran</a:t>
            </a:r>
            <a:r>
              <a:rPr lang="en-US" sz="3200" dirty="0">
                <a:solidFill>
                  <a:srgbClr val="002060"/>
                </a:solidFill>
              </a:rPr>
              <a:t>(t)-ˈ</a:t>
            </a:r>
            <a:r>
              <a:rPr lang="en-US" sz="3200" dirty="0" err="1">
                <a:solidFill>
                  <a:srgbClr val="002060"/>
                </a:solidFill>
              </a:rPr>
              <a:t>si-shən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What is meant by transition for youth with disabilities?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When adolescents are moving into adulthood and are planning for postsecondary education, careers, health care, financial benefits, housing, and more. </a:t>
            </a:r>
          </a:p>
          <a:p>
            <a:r>
              <a:rPr lang="en-US" sz="3200" u="sng" dirty="0">
                <a:solidFill>
                  <a:srgbClr val="002060"/>
                </a:solidFill>
              </a:rPr>
              <a:t>Continuation of service</a:t>
            </a:r>
            <a:r>
              <a:rPr lang="en-US" sz="3200" dirty="0">
                <a:solidFill>
                  <a:srgbClr val="002060"/>
                </a:solidFill>
              </a:rPr>
              <a:t> across both child and adult service systems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The transition from youth to adulthood is critical for </a:t>
            </a:r>
            <a:r>
              <a:rPr lang="en-US" sz="3200" b="1" u="sng" dirty="0">
                <a:solidFill>
                  <a:srgbClr val="002060"/>
                </a:solidFill>
              </a:rPr>
              <a:t>every</a:t>
            </a:r>
            <a:r>
              <a:rPr lang="en-US" sz="3200" b="1" dirty="0">
                <a:solidFill>
                  <a:srgbClr val="002060"/>
                </a:solidFill>
              </a:rPr>
              <a:t> young person.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1200" smtClean="0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747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Content Placeholder 3" descr="Transition 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50726865"/>
              </p:ext>
            </p:extLst>
          </p:nvPr>
        </p:nvGraphicFramePr>
        <p:xfrm>
          <a:off x="838200" y="1035050"/>
          <a:ext cx="10515600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0F4A8B4-8831-4AFB-A2A5-75250CCB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400"/>
            <a:ext cx="10515600" cy="914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91790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>
                <a:cs typeface="Arial" pitchFamily="34" charset="0"/>
              </a:rPr>
              <a:t>IDEA Definition of Transition Services</a:t>
            </a:r>
            <a:endParaRPr lang="en-US" altLang="en-US" sz="4000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None/>
              <a:defRPr/>
            </a:pPr>
            <a:r>
              <a:rPr lang="en-US" dirty="0">
                <a:solidFill>
                  <a:srgbClr val="002060"/>
                </a:solidFill>
                <a:cs typeface="Arial" pitchFamily="34" charset="0"/>
              </a:rPr>
              <a:t>A coordinated set of activities for a child with a disability that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None/>
              <a:defRPr/>
            </a:pPr>
            <a:endParaRPr lang="en-US" sz="2800" dirty="0">
              <a:solidFill>
                <a:srgbClr val="002060"/>
              </a:solidFill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+mj-lt"/>
              <a:buAutoNum type="arabicParenR"/>
              <a:defRPr/>
            </a:pPr>
            <a:r>
              <a:rPr lang="en-US" sz="2800" dirty="0">
                <a:solidFill>
                  <a:srgbClr val="002060"/>
                </a:solidFill>
                <a:cs typeface="Arial" pitchFamily="34" charset="0"/>
              </a:rPr>
              <a:t>Is designed to be within a results-oriented process, that is focuses on improving the academic and functional achievement of the child with a disability to facilitate the child’s movement from school to post-school activities, including postsecondary education, vocational education, integrated employment (including supported employment), continuing and adult education, adult services, independent living, and/or community participation.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None/>
              <a:defRPr/>
            </a:pPr>
            <a:endParaRPr lang="en-US" sz="2800" dirty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002060"/>
                </a:solidFill>
                <a:cs typeface="Arial" pitchFamily="34" charset="0"/>
              </a:rPr>
              <a:t>-34 C.F.R. § 300.43(a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marL="320040" indent="-320040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C0606-D6BA-4285-AB2A-5968EE0A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8B291-F0D2-41CE-A6C0-E5D9E675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1549" y="1433195"/>
            <a:ext cx="10952251" cy="5424805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+mj-lt"/>
              <a:buAutoNum type="arabicParenR" startAt="2"/>
              <a:defRPr/>
            </a:pP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Is based on the individual child’s needs, taking into account the child’s strengths, preferences, and interests; and includes-</a:t>
            </a:r>
          </a:p>
          <a:p>
            <a:pPr marL="651510" lvl="1" indent="-285750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cs typeface="Arial" pitchFamily="34" charset="0"/>
              </a:rPr>
              <a:t>Instruction;</a:t>
            </a:r>
          </a:p>
          <a:p>
            <a:pPr marL="651510" lvl="1" indent="-285750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cs typeface="Arial" pitchFamily="34" charset="0"/>
              </a:rPr>
              <a:t>Related services;</a:t>
            </a:r>
          </a:p>
          <a:p>
            <a:pPr marL="651510" lvl="1" indent="-285750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cs typeface="Arial" pitchFamily="34" charset="0"/>
              </a:rPr>
              <a:t>Community experiences;</a:t>
            </a:r>
          </a:p>
          <a:p>
            <a:pPr marL="651510" lvl="1" indent="-285750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cs typeface="Arial" pitchFamily="34" charset="0"/>
              </a:rPr>
              <a:t>The development of employment and other post-school adult living objectives and;</a:t>
            </a:r>
          </a:p>
          <a:p>
            <a:pPr marL="651510" lvl="1" indent="-285750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cs typeface="Arial" pitchFamily="34" charset="0"/>
              </a:rPr>
              <a:t>If appropriate, acquisition of daily living skills and a functional vocational evaluation.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-34 C.F.R. § 300.43(a)</a:t>
            </a:r>
          </a:p>
          <a:p>
            <a:pPr marL="320040" indent="-320040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9180FF-9971-4385-8542-9E8A2FAC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cs typeface="Arial" pitchFamily="34" charset="0"/>
              </a:rPr>
              <a:t>IDEA Definition of Transition Services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55AF8-0993-4E04-B004-601EEBFB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4821" name="Content Placeholder 2" descr="Content Placeholder">
            <a:extLst>
              <a:ext uri="{FF2B5EF4-FFF2-40B4-BE49-F238E27FC236}">
                <a16:creationId xmlns:a16="http://schemas.microsoft.com/office/drawing/2014/main" id="{E385B109-5D4A-4B46-A90E-BDB73C453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1620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73B45C5-FDF2-4B22-8067-9B686B02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 Policy and Practice</a:t>
            </a:r>
          </a:p>
        </p:txBody>
      </p:sp>
    </p:spTree>
    <p:extLst>
      <p:ext uri="{BB962C8B-B14F-4D97-AF65-F5344CB8AC3E}">
        <p14:creationId xmlns:p14="http://schemas.microsoft.com/office/powerpoint/2010/main" val="91194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1200" smtClean="0"/>
              <a:t>18</a:t>
            </a:fld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C866C-24CB-48AB-B4B7-5E646DA8F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95014" y="2000250"/>
            <a:ext cx="3918756" cy="36164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896" y="2000250"/>
            <a:ext cx="6252210" cy="36164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WIOA and IDEA have the same definition of transition (slide 15)</a:t>
            </a:r>
          </a:p>
          <a:p>
            <a:r>
              <a:rPr lang="en-US" sz="4000" dirty="0">
                <a:solidFill>
                  <a:srgbClr val="002060"/>
                </a:solidFill>
              </a:rPr>
              <a:t>Pre-ETS are a part of transition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VRS/SSB Transition Services </a:t>
            </a:r>
          </a:p>
        </p:txBody>
      </p:sp>
    </p:spTree>
    <p:extLst>
      <p:ext uri="{BB962C8B-B14F-4D97-AF65-F5344CB8AC3E}">
        <p14:creationId xmlns:p14="http://schemas.microsoft.com/office/powerpoint/2010/main" val="295304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B8B0-2672-415B-9784-A81D2277C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are Pre-Employment Transition Services (Pre-ETS)?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B6AA9-3E82-454B-97EA-C60BB96487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5B8C-1CEB-49D3-9776-2D6F3B17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3431-FF1A-4B2D-A16B-7664CA02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Introductory Information</a:t>
            </a:r>
          </a:p>
          <a:p>
            <a:r>
              <a:rPr lang="en-US" sz="4000" dirty="0">
                <a:solidFill>
                  <a:srgbClr val="002060"/>
                </a:solidFill>
              </a:rPr>
              <a:t>Overview of Transition Services</a:t>
            </a:r>
          </a:p>
          <a:p>
            <a:r>
              <a:rPr lang="en-US" sz="4000" dirty="0">
                <a:solidFill>
                  <a:srgbClr val="002060"/>
                </a:solidFill>
              </a:rPr>
              <a:t>Review of Pre-Employment Transition Services (Pre-ETS)</a:t>
            </a:r>
          </a:p>
          <a:p>
            <a:r>
              <a:rPr lang="en-US" sz="4000" dirty="0">
                <a:solidFill>
                  <a:srgbClr val="002060"/>
                </a:solidFill>
              </a:rPr>
              <a:t>Pre-ETS and Work-Based Learning Programs</a:t>
            </a:r>
          </a:p>
          <a:p>
            <a:r>
              <a:rPr lang="en-US" sz="4000" dirty="0">
                <a:solidFill>
                  <a:srgbClr val="002060"/>
                </a:solidFill>
              </a:rPr>
              <a:t>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FE082-5FAB-4324-9F87-943BA422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03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Required by WIOA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47139"/>
            <a:ext cx="11198868" cy="497433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President Barack Obama signed the </a:t>
            </a:r>
            <a:r>
              <a:rPr lang="en-US" sz="3200" b="1" dirty="0">
                <a:solidFill>
                  <a:srgbClr val="002060"/>
                </a:solidFill>
              </a:rPr>
              <a:t>Workforce Innovation and Opportunity Act (WIOA) </a:t>
            </a:r>
            <a:r>
              <a:rPr lang="en-US" sz="3200" dirty="0">
                <a:solidFill>
                  <a:srgbClr val="002060"/>
                </a:solidFill>
              </a:rPr>
              <a:t>into law on July 22, 2014.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Amends the Rehabilitation Act of 1973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Key changes impacting youth with disabilities:</a:t>
            </a:r>
          </a:p>
          <a:p>
            <a:pPr lvl="2"/>
            <a:r>
              <a:rPr lang="en-US" sz="2800" b="1" dirty="0">
                <a:solidFill>
                  <a:srgbClr val="002060"/>
                </a:solidFill>
              </a:rPr>
              <a:t>Pre-employment transition services (Pre-ETS)</a:t>
            </a:r>
          </a:p>
          <a:p>
            <a:pPr lvl="2"/>
            <a:r>
              <a:rPr lang="en-US" sz="2800" dirty="0">
                <a:solidFill>
                  <a:srgbClr val="002060"/>
                </a:solidFill>
                <a:hlinkClick r:id="rId3"/>
              </a:rPr>
              <a:t>Limitations on the use of subminimum wage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3200" dirty="0">
                <a:hlinkClick r:id="rId4"/>
              </a:rPr>
              <a:t>Final regulations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2060"/>
                </a:solidFill>
              </a:rPr>
              <a:t>published 08-19-16</a:t>
            </a:r>
          </a:p>
        </p:txBody>
      </p:sp>
      <p:pic>
        <p:nvPicPr>
          <p:cNvPr id="5" name="Picture 4" descr="WIOA (Workforce Innovation and Opportunity Act)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08" y="3141858"/>
            <a:ext cx="3103380" cy="109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20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22253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Pre-ETS Availability</a:t>
            </a:r>
          </a:p>
        </p:txBody>
      </p:sp>
      <p:pic>
        <p:nvPicPr>
          <p:cNvPr id="5" name="Picture 2" descr="Minnesota ma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4" l="0" r="96531">
                        <a14:backgroundMark x1="37143" y1="3244" x2="94490" y2="12405"/>
                        <a14:backgroundMark x1="91633" y1="24618" x2="65714" y2="56489"/>
                        <a14:backgroundMark x1="67143" y1="55916" x2="83878" y2="92176"/>
                      </a14:backgroundRemoval>
                    </a14:imgEffect>
                    <a14:imgEffect>
                      <a14:artisticPencilGrayscale/>
                    </a14:imgEffect>
                    <a14:imgEffect>
                      <a14:sharpenSoften amount="-64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0124" y="2438399"/>
            <a:ext cx="300717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251959" y="1875433"/>
            <a:ext cx="7330441" cy="466347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2060"/>
                </a:solidFill>
              </a:rPr>
              <a:t>Are provided in </a:t>
            </a:r>
            <a:r>
              <a:rPr lang="en-US" sz="3600" b="1" dirty="0">
                <a:solidFill>
                  <a:srgbClr val="002060"/>
                </a:solidFill>
              </a:rPr>
              <a:t>collaboration</a:t>
            </a:r>
            <a:r>
              <a:rPr lang="en-US" sz="3600" dirty="0">
                <a:solidFill>
                  <a:srgbClr val="002060"/>
                </a:solidFill>
              </a:rPr>
              <a:t> with secondary schools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2060"/>
                </a:solidFill>
              </a:rPr>
              <a:t>Must be </a:t>
            </a:r>
            <a:r>
              <a:rPr lang="en-US" sz="3600" b="1" dirty="0">
                <a:solidFill>
                  <a:srgbClr val="002060"/>
                </a:solidFill>
              </a:rPr>
              <a:t>made </a:t>
            </a:r>
            <a:r>
              <a:rPr lang="en-US" sz="3600" b="1" u="sng" dirty="0">
                <a:solidFill>
                  <a:srgbClr val="002060"/>
                </a:solidFill>
              </a:rPr>
              <a:t>available</a:t>
            </a:r>
            <a:r>
              <a:rPr lang="en-US" sz="3600" b="1" dirty="0">
                <a:solidFill>
                  <a:srgbClr val="002060"/>
                </a:solidFill>
              </a:rPr>
              <a:t> statewide </a:t>
            </a:r>
            <a:r>
              <a:rPr lang="en-US" sz="3600" dirty="0">
                <a:solidFill>
                  <a:srgbClr val="002060"/>
                </a:solidFill>
              </a:rPr>
              <a:t>to all students with disabilities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rgbClr val="002060"/>
                </a:solidFill>
              </a:rPr>
              <a:t>Any student </a:t>
            </a:r>
            <a:r>
              <a:rPr lang="en-US" sz="3600" dirty="0">
                <a:solidFill>
                  <a:srgbClr val="002060"/>
                </a:solidFill>
              </a:rPr>
              <a:t>with a disability who is age 14-21 can receive Pre-ETS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1947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Pre-Employment Transition Services (Pre-ETS)</a:t>
            </a:r>
            <a:br>
              <a:rPr lang="en-US"/>
            </a:br>
            <a:r>
              <a:rPr lang="en-US" b="1"/>
              <a:t>5 Required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2631"/>
            <a:ext cx="7848600" cy="4473719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Job Exploration Counseling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Work-Based Learning Experiences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Postsecondary Education Counseling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Workplace Readiness Training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Instruction in Self-Advocacy</a:t>
            </a:r>
          </a:p>
        </p:txBody>
      </p:sp>
      <p:pic>
        <p:nvPicPr>
          <p:cNvPr id="6" name="Picture 5" descr="Pre-Employment Transition Services: Self-Advocacy, Job Exploration, Work-Based Learning, Post-Secondary Education and Workplace Readin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27" y="2080850"/>
            <a:ext cx="4448981" cy="34106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22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4828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Pre-ETS are a Component of Transition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813560"/>
            <a:ext cx="10561320" cy="43634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Schools provide them as a part of transition services included in IEPs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Schools provide them to all students:  Personal Learning Plans (PLPs) are required for all students in MN</a:t>
            </a:r>
          </a:p>
          <a:p>
            <a:r>
              <a:rPr lang="en-US" sz="3200" dirty="0">
                <a:solidFill>
                  <a:srgbClr val="002060"/>
                </a:solidFill>
              </a:rPr>
              <a:t>VRS/SSB provides them to students eligible for VR as a part of broader transition services on the Employment Plan</a:t>
            </a:r>
          </a:p>
          <a:p>
            <a:r>
              <a:rPr lang="en-US" sz="3200" dirty="0">
                <a:solidFill>
                  <a:srgbClr val="002060"/>
                </a:solidFill>
              </a:rPr>
              <a:t>VRS/SSB provides them to students potentially eligible for VR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4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6476-AB2D-480A-AB27-80A86876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Schools are the primary provider of Pre-ETS…</a:t>
            </a:r>
          </a:p>
        </p:txBody>
      </p:sp>
      <p:pic>
        <p:nvPicPr>
          <p:cNvPr id="7" name="Picture 6" descr="Image of eight people on a bridge. The center of the bridge has a gap right in the middle with a lightbulb filling the gap. Four people are on one side of the bridge and four people are on the other.">
            <a:extLst>
              <a:ext uri="{FF2B5EF4-FFF2-40B4-BE49-F238E27FC236}">
                <a16:creationId xmlns:a16="http://schemas.microsoft.com/office/drawing/2014/main" id="{23D62A6D-12C3-4350-8C81-A5F940CB5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90508" y="1890102"/>
            <a:ext cx="5810983" cy="35873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9AC01-4B29-44AC-A51F-B18DA4DA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…but VRS and SSB can help fill in the gaps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0855F-B36D-4D10-9C5C-08A062CF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3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A8A9-5C3D-40B1-B634-459CC15B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 and Pre-ETS</a:t>
            </a:r>
          </a:p>
        </p:txBody>
      </p:sp>
      <p:graphicFrame>
        <p:nvGraphicFramePr>
          <p:cNvPr id="4" name="Content Placeholder 3" descr="Three circles inside each other.  ">
            <a:extLst>
              <a:ext uri="{FF2B5EF4-FFF2-40B4-BE49-F238E27FC236}">
                <a16:creationId xmlns:a16="http://schemas.microsoft.com/office/drawing/2014/main" id="{53371058-35AE-446F-AC83-D27DAE8CB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763775"/>
              </p:ext>
            </p:extLst>
          </p:nvPr>
        </p:nvGraphicFramePr>
        <p:xfrm>
          <a:off x="1752600" y="19812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D7EAA3-9484-4EB8-BAD8-8F2C51B136A5}"/>
              </a:ext>
            </a:extLst>
          </p:cNvPr>
          <p:cNvSpPr txBox="1"/>
          <p:nvPr/>
        </p:nvSpPr>
        <p:spPr>
          <a:xfrm>
            <a:off x="5523186" y="2138855"/>
            <a:ext cx="114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General Education</a:t>
            </a:r>
          </a:p>
        </p:txBody>
      </p:sp>
    </p:spTree>
    <p:extLst>
      <p:ext uri="{BB962C8B-B14F-4D97-AF65-F5344CB8AC3E}">
        <p14:creationId xmlns:p14="http://schemas.microsoft.com/office/powerpoint/2010/main" val="266858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D5F9-B450-4C54-9E5C-CFC9E989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VRS/SSB Student Career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1644-98BD-495C-BFE1-B80D361C5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8" y="1608083"/>
            <a:ext cx="6138042" cy="4992414"/>
          </a:xfrm>
        </p:spPr>
        <p:txBody>
          <a:bodyPr>
            <a:normAutofit/>
          </a:bodyPr>
          <a:lstStyle/>
          <a:p>
            <a:r>
              <a:rPr lang="en-US" sz="3200" dirty="0"/>
              <a:t>Who do we serve? </a:t>
            </a:r>
          </a:p>
          <a:p>
            <a:pPr lvl="1"/>
            <a:r>
              <a:rPr lang="en-US" sz="2800" dirty="0"/>
              <a:t>Any student with a disability age 14 and older that needs Pre-ETS</a:t>
            </a:r>
          </a:p>
          <a:p>
            <a:r>
              <a:rPr lang="en-US" sz="3200" dirty="0"/>
              <a:t>Why would I refer?</a:t>
            </a:r>
          </a:p>
          <a:p>
            <a:pPr lvl="1"/>
            <a:r>
              <a:rPr lang="en-US" sz="2800" dirty="0"/>
              <a:t>Student has unmet Pre-ETS needs</a:t>
            </a:r>
          </a:p>
          <a:p>
            <a:pPr lvl="1"/>
            <a:r>
              <a:rPr lang="en-US" sz="2800" dirty="0"/>
              <a:t>Early start to career planning</a:t>
            </a:r>
          </a:p>
          <a:p>
            <a:pPr lvl="1"/>
            <a:r>
              <a:rPr lang="en-US" sz="2800" dirty="0"/>
              <a:t>You have a partner in serving the student!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0BE6D-EFDB-46F1-ACFA-B13A5DE7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A picture of a female student working at a desk.">
            <a:extLst>
              <a:ext uri="{FF2B5EF4-FFF2-40B4-BE49-F238E27FC236}">
                <a16:creationId xmlns:a16="http://schemas.microsoft.com/office/drawing/2014/main" id="{83E6620D-A1E4-48EA-838F-95CBC13B3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12260" r="30431" b="9931"/>
          <a:stretch/>
        </p:blipFill>
        <p:spPr>
          <a:xfrm>
            <a:off x="7363276" y="1745741"/>
            <a:ext cx="41824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BF99-B57F-4333-94D9-ACBD81B1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VRS: Two VRS Staff Assigned to Every School</a:t>
            </a:r>
          </a:p>
        </p:txBody>
      </p:sp>
      <p:pic>
        <p:nvPicPr>
          <p:cNvPr id="7" name="Content Placeholder 6" descr="A man with hands on his hips and a woman waving hello. ">
            <a:extLst>
              <a:ext uri="{FF2B5EF4-FFF2-40B4-BE49-F238E27FC236}">
                <a16:creationId xmlns:a16="http://schemas.microsoft.com/office/drawing/2014/main" id="{B3FA0360-6F44-4629-895E-E5C74EE18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240" t="39474" r="48029" b="32580"/>
          <a:stretch/>
        </p:blipFill>
        <p:spPr>
          <a:xfrm>
            <a:off x="3056701" y="1570035"/>
            <a:ext cx="6078598" cy="24050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9AA2A-8049-4C18-AB43-BAB39888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E5B9E4-4DBE-4EB4-BBDC-1F0E10BD9404}"/>
              </a:ext>
            </a:extLst>
          </p:cNvPr>
          <p:cNvSpPr txBox="1">
            <a:spLocks/>
          </p:cNvSpPr>
          <p:nvPr/>
        </p:nvSpPr>
        <p:spPr bwMode="black">
          <a:xfrm>
            <a:off x="838200" y="4127499"/>
            <a:ext cx="10515600" cy="240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VR Counselor and Pre-ETS Representative</a:t>
            </a:r>
          </a:p>
          <a:p>
            <a:pPr lvl="1"/>
            <a:r>
              <a:rPr lang="en-US" sz="2800" dirty="0"/>
              <a:t>No wrong door:  Send referrals to either staff person</a:t>
            </a:r>
          </a:p>
          <a:p>
            <a:pPr lvl="1"/>
            <a:r>
              <a:rPr lang="en-US" sz="2800" dirty="0">
                <a:hlinkClick r:id="rId4"/>
              </a:rPr>
              <a:t>Find the staff assigned to your school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1753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D44B-ED1E-4ECA-9B56-4F0CCD5D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SSB: Team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32D7-62AA-428B-A57C-528A6C1E4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6" y="1743456"/>
            <a:ext cx="10883672" cy="46128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Each student is wrapped around by a team:</a:t>
            </a:r>
          </a:p>
          <a:p>
            <a:pPr lvl="1"/>
            <a:r>
              <a:rPr lang="en-US" sz="2800" dirty="0"/>
              <a:t>Rehabilitation counselor (assigned based on region)</a:t>
            </a:r>
          </a:p>
          <a:p>
            <a:pPr lvl="1"/>
            <a:r>
              <a:rPr lang="en-US" sz="2800" dirty="0"/>
              <a:t>Vocational rehabilitation technician</a:t>
            </a:r>
          </a:p>
          <a:p>
            <a:pPr lvl="1"/>
            <a:r>
              <a:rPr lang="en-US" sz="2800" dirty="0"/>
              <a:t>Pre-ETS Coordinator</a:t>
            </a:r>
          </a:p>
          <a:p>
            <a:pPr lvl="1"/>
            <a:r>
              <a:rPr lang="en-US" sz="2800" dirty="0"/>
              <a:t>Pre-ETS Work Opportunities Navigator</a:t>
            </a:r>
          </a:p>
          <a:p>
            <a:pPr lvl="1"/>
            <a:r>
              <a:rPr lang="en-US" sz="2800" dirty="0"/>
              <a:t>Pre-ETS Assistive Technologist</a:t>
            </a:r>
          </a:p>
          <a:p>
            <a:pPr marL="0" indent="0">
              <a:buNone/>
            </a:pPr>
            <a:r>
              <a:rPr lang="en-US" sz="3200" dirty="0"/>
              <a:t>To make a referral: Contact Sheila Koenig, </a:t>
            </a:r>
            <a:r>
              <a:rPr lang="en-US" sz="3200" dirty="0">
                <a:hlinkClick r:id="rId3"/>
              </a:rPr>
              <a:t>Sheila.Koenig@state.mn.us</a:t>
            </a:r>
            <a:r>
              <a:rPr lang="en-US" sz="3200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05BA4-3D01-4E9D-ACC7-E9F84A60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01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902A-59E6-479C-B261-9F230D6B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 descr="A man and woman standing on either side of a building. Text above the building says Community Rehabilitation Providers">
            <a:extLst>
              <a:ext uri="{FF2B5EF4-FFF2-40B4-BE49-F238E27FC236}">
                <a16:creationId xmlns:a16="http://schemas.microsoft.com/office/drawing/2014/main" id="{198BD89C-542C-440E-8F40-171C559A2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31852" r="40312" b="25555"/>
          <a:stretch/>
        </p:blipFill>
        <p:spPr>
          <a:xfrm>
            <a:off x="5632156" y="3429000"/>
            <a:ext cx="5988344" cy="2584088"/>
          </a:xfrm>
          <a:prstGeom prst="rect">
            <a:avLst/>
          </a:prstGeom>
        </p:spPr>
      </p:pic>
      <p:pic>
        <p:nvPicPr>
          <p:cNvPr id="8" name="Picture 7" descr="CareerForce It's your state of success logo">
            <a:extLst>
              <a:ext uri="{FF2B5EF4-FFF2-40B4-BE49-F238E27FC236}">
                <a16:creationId xmlns:a16="http://schemas.microsoft.com/office/drawing/2014/main" id="{426EE659-25A4-4165-8FFC-D8C2736454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4641488"/>
            <a:ext cx="3200400" cy="137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E7BA4-8D2E-4688-B995-88DB2E05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Community Rehabilitation Programs (CRPs)</a:t>
            </a:r>
          </a:p>
          <a:p>
            <a:r>
              <a:rPr lang="en-US" sz="3600" dirty="0"/>
              <a:t>Centers for Independent Living (CILs)</a:t>
            </a:r>
          </a:p>
          <a:p>
            <a:r>
              <a:rPr lang="en-US" sz="3600" dirty="0" err="1"/>
              <a:t>CareerForce</a:t>
            </a:r>
            <a:r>
              <a:rPr lang="en-US" sz="3600" dirty="0"/>
              <a:t> Partners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2FC65-CFA4-4AD1-89E5-1A473AF5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VRS and SSB Contract with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83565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0CB5A-2B83-4F43-A272-FF2153EB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A picture of Sheila Koenig.">
            <a:extLst>
              <a:ext uri="{FF2B5EF4-FFF2-40B4-BE49-F238E27FC236}">
                <a16:creationId xmlns:a16="http://schemas.microsoft.com/office/drawing/2014/main" id="{EEB2C0B5-DCAC-4960-A974-8C7B9324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72" y="3781884"/>
            <a:ext cx="2359572" cy="2442887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EDB4F8D-6BF0-435C-8C72-63009CD4A0FC}"/>
              </a:ext>
            </a:extLst>
          </p:cNvPr>
          <p:cNvSpPr txBox="1">
            <a:spLocks/>
          </p:cNvSpPr>
          <p:nvPr/>
        </p:nvSpPr>
        <p:spPr bwMode="black">
          <a:xfrm>
            <a:off x="8957441" y="1978025"/>
            <a:ext cx="2619703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Sheila Koenig</a:t>
            </a:r>
          </a:p>
          <a:p>
            <a:pPr marL="0" indent="0" algn="ctr">
              <a:buNone/>
            </a:pPr>
            <a:r>
              <a:rPr lang="en-US" dirty="0"/>
              <a:t>SSB Transition Coordinator</a:t>
            </a:r>
          </a:p>
        </p:txBody>
      </p:sp>
      <p:pic>
        <p:nvPicPr>
          <p:cNvPr id="11" name="Picture 10" descr="Alyssa Klein " title="Alyssa Klein ">
            <a:extLst>
              <a:ext uri="{FF2B5EF4-FFF2-40B4-BE49-F238E27FC236}">
                <a16:creationId xmlns:a16="http://schemas.microsoft.com/office/drawing/2014/main" id="{77636DEC-503F-43B2-BF1D-1CF9C86EEC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46" y="3781884"/>
            <a:ext cx="1509749" cy="2442887"/>
          </a:xfrm>
          <a:prstGeom prst="rect">
            <a:avLst/>
          </a:prstGeom>
          <a:noFill/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E69D54E-8677-4079-8B33-CAD4BDE0C3E2}"/>
              </a:ext>
            </a:extLst>
          </p:cNvPr>
          <p:cNvSpPr txBox="1">
            <a:spLocks/>
          </p:cNvSpPr>
          <p:nvPr/>
        </p:nvSpPr>
        <p:spPr bwMode="black">
          <a:xfrm>
            <a:off x="6096000" y="1978025"/>
            <a:ext cx="2619703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Alyssa Klein</a:t>
            </a:r>
          </a:p>
          <a:p>
            <a:pPr marL="0" indent="0" algn="ctr">
              <a:buNone/>
            </a:pPr>
            <a:r>
              <a:rPr lang="en-US" dirty="0"/>
              <a:t>VRS Transition and Pre-ETS Specialist</a:t>
            </a:r>
          </a:p>
        </p:txBody>
      </p:sp>
      <p:pic>
        <p:nvPicPr>
          <p:cNvPr id="2" name="Picture 2" descr="A picture of Erin Larsen. ">
            <a:extLst>
              <a:ext uri="{FF2B5EF4-FFF2-40B4-BE49-F238E27FC236}">
                <a16:creationId xmlns:a16="http://schemas.microsoft.com/office/drawing/2014/main" id="{46DA2ECF-59F7-4048-912E-F63BBAF643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84" t="6234" r="7027" b="21223"/>
          <a:stretch/>
        </p:blipFill>
        <p:spPr>
          <a:xfrm>
            <a:off x="3902484" y="3782550"/>
            <a:ext cx="1993456" cy="2442221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7AEF701-4057-426A-9CEC-4697DE7350FC}"/>
              </a:ext>
            </a:extLst>
          </p:cNvPr>
          <p:cNvSpPr txBox="1">
            <a:spLocks/>
          </p:cNvSpPr>
          <p:nvPr/>
        </p:nvSpPr>
        <p:spPr bwMode="black">
          <a:xfrm>
            <a:off x="3476297" y="2005012"/>
            <a:ext cx="2619703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Erin Larsen</a:t>
            </a:r>
          </a:p>
          <a:p>
            <a:pPr marL="0" indent="0" algn="ctr">
              <a:buNone/>
            </a:pPr>
            <a:r>
              <a:rPr lang="en-US" dirty="0"/>
              <a:t>MDE Work-Based Learning Specialist</a:t>
            </a:r>
          </a:p>
        </p:txBody>
      </p:sp>
      <p:pic>
        <p:nvPicPr>
          <p:cNvPr id="12" name="Picture 12" descr="A picture of Lindsey Horowitz.">
            <a:extLst>
              <a:ext uri="{FF2B5EF4-FFF2-40B4-BE49-F238E27FC236}">
                <a16:creationId xmlns:a16="http://schemas.microsoft.com/office/drawing/2014/main" id="{CD0453C2-7B03-489F-BB69-19B52D2C9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937" y="3779394"/>
            <a:ext cx="1687800" cy="244714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F044B-72D6-4313-A7EA-05BF007E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2619703" cy="4351338"/>
          </a:xfrm>
        </p:spPr>
        <p:txBody>
          <a:bodyPr numCol="1"/>
          <a:lstStyle/>
          <a:p>
            <a:pPr marL="0" indent="0" algn="ctr">
              <a:buNone/>
            </a:pPr>
            <a:r>
              <a:rPr lang="en-US" dirty="0"/>
              <a:t>Lindsey Horowitz</a:t>
            </a:r>
          </a:p>
          <a:p>
            <a:pPr marL="0" indent="0" algn="ctr">
              <a:buNone/>
            </a:pPr>
            <a:r>
              <a:rPr lang="en-US" dirty="0"/>
              <a:t>MDE Transition Specialist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D095E4-6EF7-4E39-AC62-07FF3CFF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448619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B1FF-5826-4612-88C5-AADF437BC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Pre-ETS are Provided Through </a:t>
            </a:r>
            <a:br>
              <a:rPr lang="en-US" dirty="0"/>
            </a:br>
            <a:r>
              <a:rPr lang="en-US" dirty="0"/>
              <a:t>School Work-Based Learning Programs</a:t>
            </a:r>
          </a:p>
        </p:txBody>
      </p:sp>
    </p:spTree>
    <p:extLst>
      <p:ext uri="{BB962C8B-B14F-4D97-AF65-F5344CB8AC3E}">
        <p14:creationId xmlns:p14="http://schemas.microsoft.com/office/powerpoint/2010/main" val="2522334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6ED7-1F7B-40DE-BFC6-94F9B847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Types of Work-based Learning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580481-B884-401C-82D1-A244DD2E3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653356"/>
              </p:ext>
            </p:extLst>
          </p:nvPr>
        </p:nvGraphicFramePr>
        <p:xfrm>
          <a:off x="108857" y="1475619"/>
          <a:ext cx="12001006" cy="5180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526">
                  <a:extLst>
                    <a:ext uri="{9D8B030D-6E8A-4147-A177-3AD203B41FA5}">
                      <a16:colId xmlns:a16="http://schemas.microsoft.com/office/drawing/2014/main" val="613677573"/>
                    </a:ext>
                  </a:extLst>
                </a:gridCol>
                <a:gridCol w="2595870">
                  <a:extLst>
                    <a:ext uri="{9D8B030D-6E8A-4147-A177-3AD203B41FA5}">
                      <a16:colId xmlns:a16="http://schemas.microsoft.com/office/drawing/2014/main" val="3910116913"/>
                    </a:ext>
                  </a:extLst>
                </a:gridCol>
                <a:gridCol w="2595870">
                  <a:extLst>
                    <a:ext uri="{9D8B030D-6E8A-4147-A177-3AD203B41FA5}">
                      <a16:colId xmlns:a16="http://schemas.microsoft.com/office/drawing/2014/main" val="1092764689"/>
                    </a:ext>
                  </a:extLst>
                </a:gridCol>
                <a:gridCol w="2595870">
                  <a:extLst>
                    <a:ext uri="{9D8B030D-6E8A-4147-A177-3AD203B41FA5}">
                      <a16:colId xmlns:a16="http://schemas.microsoft.com/office/drawing/2014/main" val="410998468"/>
                    </a:ext>
                  </a:extLst>
                </a:gridCol>
                <a:gridCol w="2595870">
                  <a:extLst>
                    <a:ext uri="{9D8B030D-6E8A-4147-A177-3AD203B41FA5}">
                      <a16:colId xmlns:a16="http://schemas.microsoft.com/office/drawing/2014/main" val="2758059332"/>
                    </a:ext>
                  </a:extLst>
                </a:gridCol>
              </a:tblGrid>
              <a:tr h="645117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Program Name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Diversified </a:t>
                      </a:r>
                      <a:endParaRPr lang="en-US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Work-based Learning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Career Pathway </a:t>
                      </a:r>
                      <a:endParaRPr lang="en-US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Work-based Learning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Diversified </a:t>
                      </a:r>
                      <a:endParaRPr lang="en-US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Youth Apprenticeship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Career Pathway</a:t>
                      </a:r>
                      <a:endParaRPr lang="en-US" dirty="0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Youth Apprenticeship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5020170"/>
                  </a:ext>
                </a:extLst>
              </a:tr>
              <a:tr h="4535673">
                <a:tc>
                  <a:txBody>
                    <a:bodyPr/>
                    <a:lstStyle/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Program Codes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000750 (ACTE-SPED)</a:t>
                      </a:r>
                      <a:endParaRPr lang="en-US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0009090 (Diversified)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019090 (Agriculture)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079090 (Health)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099090 (Family and Consumer Science)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049090 (Marketing)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149090 (Business)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179090 (Trade and Industrial)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0009095 (Diversified)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019095 (Agriculture)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079095 (Health)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099095 (Family and Consumer Science)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049095 (Marketing)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149095 (Business)</a:t>
                      </a:r>
                      <a:endParaRPr lang="en-US" dirty="0">
                        <a:effectLst/>
                      </a:endParaRPr>
                    </a:p>
                    <a:p>
                      <a:pPr marL="0" marR="0" rtl="0" latinLnBrk="0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179095 Trade and Industrial)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53964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05833-8DF4-4B72-ABA3-22AFEBE5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10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A41A-6E86-43F9-AA8B-D1BB03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"/>
              </a:rPr>
              <a:t>Work-based Learning Requirements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45644B3-98B2-44CE-B0C0-692EF233C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723015"/>
              </p:ext>
            </p:extLst>
          </p:nvPr>
        </p:nvGraphicFramePr>
        <p:xfrm>
          <a:off x="326571" y="1584476"/>
          <a:ext cx="11383608" cy="4878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916">
                  <a:extLst>
                    <a:ext uri="{9D8B030D-6E8A-4147-A177-3AD203B41FA5}">
                      <a16:colId xmlns:a16="http://schemas.microsoft.com/office/drawing/2014/main" val="1163078774"/>
                    </a:ext>
                  </a:extLst>
                </a:gridCol>
                <a:gridCol w="2461673">
                  <a:extLst>
                    <a:ext uri="{9D8B030D-6E8A-4147-A177-3AD203B41FA5}">
                      <a16:colId xmlns:a16="http://schemas.microsoft.com/office/drawing/2014/main" val="3507470631"/>
                    </a:ext>
                  </a:extLst>
                </a:gridCol>
                <a:gridCol w="2461673">
                  <a:extLst>
                    <a:ext uri="{9D8B030D-6E8A-4147-A177-3AD203B41FA5}">
                      <a16:colId xmlns:a16="http://schemas.microsoft.com/office/drawing/2014/main" val="3090666592"/>
                    </a:ext>
                  </a:extLst>
                </a:gridCol>
                <a:gridCol w="2461673">
                  <a:extLst>
                    <a:ext uri="{9D8B030D-6E8A-4147-A177-3AD203B41FA5}">
                      <a16:colId xmlns:a16="http://schemas.microsoft.com/office/drawing/2014/main" val="3480433526"/>
                    </a:ext>
                  </a:extLst>
                </a:gridCol>
                <a:gridCol w="2461673">
                  <a:extLst>
                    <a:ext uri="{9D8B030D-6E8A-4147-A177-3AD203B41FA5}">
                      <a16:colId xmlns:a16="http://schemas.microsoft.com/office/drawing/2014/main" val="292988096"/>
                    </a:ext>
                  </a:extLst>
                </a:gridCol>
              </a:tblGrid>
              <a:tr h="813069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Program Name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Diversified </a:t>
                      </a:r>
                      <a:endParaRPr lang="en-US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Work-based Learning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Career Pathway</a:t>
                      </a:r>
                      <a:endParaRPr lang="en-US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Work-based Learning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Diversified </a:t>
                      </a:r>
                      <a:endParaRPr lang="en-US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Youth Apprenticeship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Career Pathway</a:t>
                      </a:r>
                      <a:endParaRPr lang="en-US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Youth Apprenticeship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3463564"/>
                  </a:ext>
                </a:extLst>
              </a:tr>
              <a:tr h="1198759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Career Seminar Course Required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Yes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Yes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Yes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Yes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2187344"/>
                  </a:ext>
                </a:extLst>
              </a:tr>
              <a:tr h="1636566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Related Career Pathway Instruction Required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No; however previous experiential learning opportunities are recommended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Yes; at least one course from the related career field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120 hours of related career field instruction per year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120 hours of related career field instruction per year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9924633"/>
                  </a:ext>
                </a:extLst>
              </a:tr>
              <a:tr h="12300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Required Hours of Work Experience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Local decision; typically 90-120 hours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Local decision; typically 90-120 hours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450 hours per year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2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450 hours per year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34125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42B4C-7FF5-4CFC-83D2-1131C773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7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24F2-9581-445B-82C4-F7188AD3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Components of WBL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31BF5-C99A-4D24-B2B4-2116BF22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7" descr="Appropriately licensed teacher&#10;Career Seminar Course&#10;Training plans and agreements">
            <a:extLst>
              <a:ext uri="{FF2B5EF4-FFF2-40B4-BE49-F238E27FC236}">
                <a16:creationId xmlns:a16="http://schemas.microsoft.com/office/drawing/2014/main" id="{8C254443-7345-4FDC-8A13-E37A04D2C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967" y="1715521"/>
            <a:ext cx="10647588" cy="4486878"/>
          </a:xfrm>
        </p:spPr>
      </p:pic>
    </p:spTree>
    <p:extLst>
      <p:ext uri="{BB962C8B-B14F-4D97-AF65-F5344CB8AC3E}">
        <p14:creationId xmlns:p14="http://schemas.microsoft.com/office/powerpoint/2010/main" val="38761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9ED49-FD4A-4235-8F3D-1BE7EED2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p:pic>
        <p:nvPicPr>
          <p:cNvPr id="10" name="Picture 10" descr="Minnesota Department of Education Work Based Learning Framework">
            <a:extLst>
              <a:ext uri="{FF2B5EF4-FFF2-40B4-BE49-F238E27FC236}">
                <a16:creationId xmlns:a16="http://schemas.microsoft.com/office/drawing/2014/main" id="{263319B6-D9E6-44C5-917A-CA61A9C5D4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1438" y="1888745"/>
            <a:ext cx="5181600" cy="3389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52F865-5789-44AD-9470-90B14C5272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Serves as a guide for three work-based learning courses that can be taught in an approved work-based learning program </a:t>
            </a:r>
          </a:p>
          <a:p>
            <a:r>
              <a:rPr lang="en-US" dirty="0">
                <a:ea typeface="+mn-lt"/>
                <a:cs typeface="+mn-lt"/>
              </a:rPr>
              <a:t>Developed in partnership with work-based learning coordinators and Vocational Rehabilitation Services counselors from across the state.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  <a:hlinkClick r:id="rId4"/>
              </a:rPr>
              <a:t>Work-based Learning Framework</a:t>
            </a:r>
            <a:endParaRPr lang="en-US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534DB-DD64-41FA-8C09-22F53B67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NEW: MDE Work-Based Learning Framework</a:t>
            </a:r>
          </a:p>
        </p:txBody>
      </p:sp>
    </p:spTree>
    <p:extLst>
      <p:ext uri="{BB962C8B-B14F-4D97-AF65-F5344CB8AC3E}">
        <p14:creationId xmlns:p14="http://schemas.microsoft.com/office/powerpoint/2010/main" val="1981555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DBC50-8DE1-47A8-B2EC-35D29866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5" descr="Career Seminar 1 Performance Indicators&#10;Students will explore their career interests while focusing on career planning.  Develop a sense of self as it relates to career planning.&#10;Research and identify career opportunities that align with personal interests and aptitudes.">
            <a:extLst>
              <a:ext uri="{FF2B5EF4-FFF2-40B4-BE49-F238E27FC236}">
                <a16:creationId xmlns:a16="http://schemas.microsoft.com/office/drawing/2014/main" id="{ADAC0746-3220-42E6-9F2C-239700FD9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8275" y="1837720"/>
            <a:ext cx="5619731" cy="3940100"/>
          </a:xfrm>
        </p:spPr>
      </p:pic>
      <p:pic>
        <p:nvPicPr>
          <p:cNvPr id="6" name="Picture 6" descr="Course Frameworks   Career Seminar 1 General Information course description.&#10;">
            <a:extLst>
              <a:ext uri="{FF2B5EF4-FFF2-40B4-BE49-F238E27FC236}">
                <a16:creationId xmlns:a16="http://schemas.microsoft.com/office/drawing/2014/main" id="{3877E49F-B0C0-492A-91A8-F0EC106D9B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7" b="5195"/>
          <a:stretch/>
        </p:blipFill>
        <p:spPr>
          <a:xfrm>
            <a:off x="261258" y="1650666"/>
            <a:ext cx="5839588" cy="4221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15008-2246-4B0E-B9F7-2087A64D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NEW: MDE Work-Based Learning Framework </a:t>
            </a:r>
            <a:r>
              <a:rPr lang="en-US" sz="2800" dirty="0">
                <a:ea typeface="+mj-lt"/>
                <a:cs typeface="+mj-lt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282470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A4FD7-CD51-474C-B098-DBCCF0B8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37B98-B37B-46D4-9FD4-6EC0EE88190B}"/>
              </a:ext>
            </a:extLst>
          </p:cNvPr>
          <p:cNvSpPr txBox="1"/>
          <p:nvPr/>
        </p:nvSpPr>
        <p:spPr>
          <a:xfrm>
            <a:off x="6453553" y="5739641"/>
            <a:ext cx="383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3"/>
              </a:rPr>
              <a:t>Pre-ETS Framework</a:t>
            </a:r>
            <a:endParaRPr lang="en-US" sz="3600" dirty="0"/>
          </a:p>
        </p:txBody>
      </p:sp>
      <p:pic>
        <p:nvPicPr>
          <p:cNvPr id="6" name="Picture 5" descr="A screen shot of the first page of the Pre-ETS framework">
            <a:extLst>
              <a:ext uri="{FF2B5EF4-FFF2-40B4-BE49-F238E27FC236}">
                <a16:creationId xmlns:a16="http://schemas.microsoft.com/office/drawing/2014/main" id="{E1F30DF5-DAA9-4D94-9712-B8903516B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02" t="31539" r="28173" b="7315"/>
          <a:stretch/>
        </p:blipFill>
        <p:spPr>
          <a:xfrm>
            <a:off x="527539" y="2012951"/>
            <a:ext cx="4413738" cy="3942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055C-8002-449E-8D08-0D6AC3649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722" y="1718931"/>
            <a:ext cx="5767754" cy="4530725"/>
          </a:xfrm>
        </p:spPr>
        <p:txBody>
          <a:bodyPr>
            <a:noAutofit/>
          </a:bodyPr>
          <a:lstStyle/>
          <a:p>
            <a:r>
              <a:rPr lang="en-US" sz="3200" dirty="0"/>
              <a:t>Defines the five required Pre-Employment Transition Services</a:t>
            </a:r>
          </a:p>
          <a:p>
            <a:r>
              <a:rPr lang="en-US" sz="3200" dirty="0"/>
              <a:t>Outlines performance measures</a:t>
            </a:r>
          </a:p>
          <a:p>
            <a:r>
              <a:rPr lang="en-US" sz="3200" dirty="0"/>
              <a:t>Aligns with the WBL framework</a:t>
            </a:r>
          </a:p>
          <a:p>
            <a:r>
              <a:rPr lang="en-US" sz="3200" dirty="0"/>
              <a:t>Will align with the Transition Framework…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A3B38-9165-471E-B8D8-CF75F764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NEW: Pre-ETS Framework</a:t>
            </a:r>
          </a:p>
        </p:txBody>
      </p:sp>
    </p:spTree>
    <p:extLst>
      <p:ext uri="{BB962C8B-B14F-4D97-AF65-F5344CB8AC3E}">
        <p14:creationId xmlns:p14="http://schemas.microsoft.com/office/powerpoint/2010/main" val="834123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D965-7CE0-43B6-81AC-B9D04CB7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Coming Soon:  Transition Framework!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C6EE-5D15-42BC-80D8-B776AE739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830" y="1825625"/>
            <a:ext cx="64312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Transition Framework in collaboration with:</a:t>
            </a:r>
          </a:p>
          <a:p>
            <a:pPr lvl="1"/>
            <a:r>
              <a:rPr lang="en-US" sz="3200" dirty="0">
                <a:cs typeface="Calibri"/>
              </a:rPr>
              <a:t>Education</a:t>
            </a:r>
          </a:p>
          <a:p>
            <a:pPr lvl="1"/>
            <a:r>
              <a:rPr lang="en-US" sz="3200" dirty="0">
                <a:cs typeface="Calibri"/>
              </a:rPr>
              <a:t>VRS</a:t>
            </a: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451BE-5FBE-4519-8763-4DDD3786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5" descr="Transition to adulthood includes Transition planning and IEP, family involvement, student involvement, curriculum and instruction, transition assessment, inclusion, access and accountability and interagency and community services.">
            <a:extLst>
              <a:ext uri="{FF2B5EF4-FFF2-40B4-BE49-F238E27FC236}">
                <a16:creationId xmlns:a16="http://schemas.microsoft.com/office/drawing/2014/main" id="{028F6716-2FE3-4E96-8DE7-D926A5CC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6060"/>
            <a:ext cx="5000445" cy="41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31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E229-6489-4C61-8057-10305EDF9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CF507-0721-485B-B9C1-B1CACFB66B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3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86167C-D3F3-4FC7-B147-187B1108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MDE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6A2F4-F02F-4B6D-B362-8EF10400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  <a:hlinkClick r:id="rId3"/>
              </a:rPr>
              <a:t>Work-based Learning Website</a:t>
            </a:r>
          </a:p>
          <a:p>
            <a:r>
              <a:rPr lang="en-US" sz="3600" dirty="0">
                <a:cs typeface="Calibri"/>
                <a:hlinkClick r:id="rId4"/>
              </a:rPr>
              <a:t>CTE Program Approval</a:t>
            </a:r>
          </a:p>
          <a:p>
            <a:r>
              <a:rPr lang="en-US" sz="3600" dirty="0">
                <a:ea typeface="+mn-lt"/>
                <a:cs typeface="+mn-lt"/>
                <a:hlinkClick r:id="rId5"/>
              </a:rPr>
              <a:t>Postsecondary Resource Guide</a:t>
            </a:r>
            <a:endParaRPr lang="en-US" sz="3600" dirty="0">
              <a:ea typeface="+mn-lt"/>
              <a:cs typeface="+mn-lt"/>
            </a:endParaRPr>
          </a:p>
          <a:p>
            <a:r>
              <a:rPr lang="en-US" sz="3600" dirty="0">
                <a:ea typeface="+mn-lt"/>
                <a:cs typeface="+mn-lt"/>
                <a:hlinkClick r:id="rId6"/>
              </a:rPr>
              <a:t>Employment Resource Guide</a:t>
            </a:r>
            <a:r>
              <a:rPr lang="en-US" sz="3600" dirty="0">
                <a:ea typeface="+mn-lt"/>
                <a:cs typeface="+mn-lt"/>
              </a:rPr>
              <a:t> </a:t>
            </a:r>
          </a:p>
          <a:p>
            <a:r>
              <a:rPr lang="en-US" sz="3600">
                <a:ea typeface="+mn-lt"/>
                <a:cs typeface="+mn-lt"/>
                <a:hlinkClick r:id="rId7"/>
              </a:rPr>
              <a:t>Special Education Transition Webpage</a:t>
            </a:r>
            <a:r>
              <a:rPr lang="en-US" sz="3600">
                <a:ea typeface="+mn-lt"/>
                <a:cs typeface="+mn-lt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9AC18-E25C-4E11-8D12-773CF249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3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6C645-9C6D-41FC-8579-F850D77D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6" descr="Puzzle pieces: employment, self-advocacy, future planning and independent living.">
            <a:extLst>
              <a:ext uri="{FF2B5EF4-FFF2-40B4-BE49-F238E27FC236}">
                <a16:creationId xmlns:a16="http://schemas.microsoft.com/office/drawing/2014/main" id="{3A285778-5764-4A1B-B31E-7CFB0201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34" y="3252982"/>
            <a:ext cx="3347049" cy="3385659"/>
          </a:xfrm>
          <a:prstGeom prst="rect">
            <a:avLst/>
          </a:prstGeom>
        </p:spPr>
      </p:pic>
      <p:pic>
        <p:nvPicPr>
          <p:cNvPr id="5" name="Picture 5" descr="Transition Services Flow Chart">
            <a:extLst>
              <a:ext uri="{FF2B5EF4-FFF2-40B4-BE49-F238E27FC236}">
                <a16:creationId xmlns:a16="http://schemas.microsoft.com/office/drawing/2014/main" id="{39CF7045-47D0-4770-A2AA-635085FC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043" y="3169529"/>
            <a:ext cx="3648972" cy="35525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14BA5-0A6E-4B3E-B2B3-F86EF9D7F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0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Secondary Transition Planning is the process of preparing students for life after high school and includes planning for postsecondary education or training, employment, and independent living.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69EE-4866-4990-B298-E4752DD0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MDE Special Education-Transition </a:t>
            </a:r>
          </a:p>
        </p:txBody>
      </p:sp>
    </p:spTree>
    <p:extLst>
      <p:ext uri="{BB962C8B-B14F-4D97-AF65-F5344CB8AC3E}">
        <p14:creationId xmlns:p14="http://schemas.microsoft.com/office/powerpoint/2010/main" val="3055861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DDD6-8395-4AC2-A745-3D77858E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 descr="A woman is standing with six thought bubbles. Each thought bubble is a picture of a different person. ">
            <a:extLst>
              <a:ext uri="{FF2B5EF4-FFF2-40B4-BE49-F238E27FC236}">
                <a16:creationId xmlns:a16="http://schemas.microsoft.com/office/drawing/2014/main" id="{19FAE9EB-85E2-4CE3-9FBC-38298DE8E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2" t="4786" r="7596" b="16582"/>
          <a:stretch/>
        </p:blipFill>
        <p:spPr>
          <a:xfrm>
            <a:off x="6096000" y="2362634"/>
            <a:ext cx="5772624" cy="30417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6FD2C-1EB9-40B0-B728-70D30235F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7" y="2005012"/>
            <a:ext cx="5772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hlinkClick r:id="rId4"/>
              </a:rPr>
              <a:t>Educator page on VRS website</a:t>
            </a:r>
            <a:endParaRPr lang="en-US" sz="3200" dirty="0"/>
          </a:p>
          <a:p>
            <a:pPr lvl="1"/>
            <a:r>
              <a:rPr lang="en-US" sz="2800" dirty="0">
                <a:hlinkClick r:id="rId5"/>
              </a:rPr>
              <a:t>Find VRS staff assigned to your school</a:t>
            </a:r>
            <a:r>
              <a:rPr lang="en-US" sz="2800" dirty="0"/>
              <a:t> </a:t>
            </a:r>
          </a:p>
          <a:p>
            <a:pPr lvl="1"/>
            <a:r>
              <a:rPr lang="en-US" sz="2800" dirty="0">
                <a:hlinkClick r:id="rId6"/>
              </a:rPr>
              <a:t>Video</a:t>
            </a:r>
            <a:r>
              <a:rPr lang="en-US" sz="2800" dirty="0"/>
              <a:t> </a:t>
            </a:r>
          </a:p>
          <a:p>
            <a:pPr lvl="1"/>
            <a:r>
              <a:rPr lang="en-US" sz="2800" dirty="0">
                <a:hlinkClick r:id="rId7"/>
              </a:rPr>
              <a:t>Partnership Guide</a:t>
            </a:r>
            <a:endParaRPr lang="en-US" sz="2800" dirty="0"/>
          </a:p>
          <a:p>
            <a:pPr lvl="1"/>
            <a:r>
              <a:rPr lang="en-US" sz="2800" dirty="0">
                <a:hlinkClick r:id="rId8"/>
              </a:rPr>
              <a:t>MN Pre-ETS Toolkit</a:t>
            </a:r>
            <a:endParaRPr lang="en-US" sz="2800" dirty="0"/>
          </a:p>
          <a:p>
            <a:pPr lvl="1"/>
            <a:r>
              <a:rPr lang="en-US" sz="2800" dirty="0"/>
              <a:t>More!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51544-9496-4A7C-A49E-48BB5F93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VRS Resources</a:t>
            </a:r>
          </a:p>
        </p:txBody>
      </p:sp>
    </p:spTree>
    <p:extLst>
      <p:ext uri="{BB962C8B-B14F-4D97-AF65-F5344CB8AC3E}">
        <p14:creationId xmlns:p14="http://schemas.microsoft.com/office/powerpoint/2010/main" val="2161378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7D04-B4DE-4B11-AD15-68B8B7F2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SSB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16B2-D1CD-412F-A7C2-E4BDE5BAE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BRIDGE to Success Program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Videos for Parents, Students, and Educators </a:t>
            </a:r>
          </a:p>
          <a:p>
            <a:r>
              <a:rPr lang="en-US" sz="3200" dirty="0">
                <a:solidFill>
                  <a:srgbClr val="000000"/>
                </a:solidFill>
                <a:hlinkClick r:id="rId4"/>
              </a:rPr>
              <a:t>The Spectacle Newsletters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  <a:hlinkClick r:id="rId5"/>
              </a:rPr>
              <a:t>Blind Abilities Podcasts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  <a:hlinkClick r:id="rId6"/>
              </a:rPr>
              <a:t>And more!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7" name="Picture 6" descr="Picture of a well-built and stylish bridge.&#10;" title="Bridge">
            <a:extLst>
              <a:ext uri="{FF2B5EF4-FFF2-40B4-BE49-F238E27FC236}">
                <a16:creationId xmlns:a16="http://schemas.microsoft.com/office/drawing/2014/main" id="{B0F0A214-EAA6-42B4-9327-CE422347748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645152" cy="31099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E488F-118C-4866-B217-5EF4CCAE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0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9841-C32B-4566-A2C0-CF71A7FC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5" descr="Thank You!">
            <a:extLst>
              <a:ext uri="{FF2B5EF4-FFF2-40B4-BE49-F238E27FC236}">
                <a16:creationId xmlns:a16="http://schemas.microsoft.com/office/drawing/2014/main" id="{72DF8E0C-1BAE-4F7E-81DB-A1E671ACA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2634" y="2463111"/>
            <a:ext cx="5424525" cy="28951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5D19-3079-4673-8997-FC66C731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4641" cy="4351338"/>
          </a:xfrm>
        </p:spPr>
        <p:txBody>
          <a:bodyPr>
            <a:normAutofit/>
          </a:bodyPr>
          <a:lstStyle/>
          <a:p>
            <a:r>
              <a:rPr lang="en-US" sz="2800" dirty="0"/>
              <a:t>Lindsey Horowitz, </a:t>
            </a:r>
            <a:r>
              <a:rPr lang="en-US" sz="2800" dirty="0">
                <a:hlinkClick r:id="rId5"/>
              </a:rPr>
              <a:t>Lindsey.Jo.Horowitz@state.mn.us</a:t>
            </a:r>
            <a:endParaRPr lang="en-US" sz="2800" dirty="0"/>
          </a:p>
          <a:p>
            <a:r>
              <a:rPr lang="en-US" sz="2800" dirty="0"/>
              <a:t>Erin Larsen, </a:t>
            </a:r>
            <a:r>
              <a:rPr lang="en-US" sz="2800" dirty="0">
                <a:hlinkClick r:id="rId6"/>
              </a:rPr>
              <a:t>Erin.Larsen@state.mn.us</a:t>
            </a:r>
            <a:endParaRPr lang="en-US" sz="2800" dirty="0"/>
          </a:p>
          <a:p>
            <a:r>
              <a:rPr lang="en-US" sz="2800" dirty="0"/>
              <a:t>Alyssa Klein, </a:t>
            </a:r>
            <a:r>
              <a:rPr lang="en-US" sz="2800" dirty="0">
                <a:hlinkClick r:id="rId7"/>
              </a:rPr>
              <a:t>Alyssa.Klein@state.mn.us</a:t>
            </a:r>
            <a:endParaRPr lang="en-US" sz="2800" dirty="0"/>
          </a:p>
          <a:p>
            <a:r>
              <a:rPr lang="en-US" sz="2800" dirty="0"/>
              <a:t>Sheila Koenig, </a:t>
            </a:r>
            <a:r>
              <a:rPr lang="en-US" sz="2800" dirty="0">
                <a:hlinkClick r:id="rId8"/>
              </a:rPr>
              <a:t>Sheila.Koenig@state.mn.us</a:t>
            </a:r>
            <a:r>
              <a:rPr lang="en-US" sz="28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4C4B5-A5D8-4118-8CEA-F68BCB05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850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52" y="304800"/>
            <a:ext cx="10515600" cy="914400"/>
          </a:xfrm>
        </p:spPr>
        <p:txBody>
          <a:bodyPr/>
          <a:lstStyle/>
          <a:p>
            <a:pPr algn="ctr"/>
            <a:r>
              <a:rPr lang="en-US"/>
              <a:t>Pre-ETS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5152" y="1676400"/>
            <a:ext cx="10515600" cy="47883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pre-employment transition services provided under the VRS VR program are funded by a grant from the U.S. Department of Education with a state match. For federal fiscal year 2020, the total amount of federal grant funds used for these services is $6,374,138 (78.7 percent).  The state appropriation indirectly supports the pre-employment transition spending and amounts to $1,725,148 (21.3 percent).   </a:t>
            </a:r>
            <a:endParaRPr lang="en-US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State Services for the Blind’s vocational rehabilitation program is funded by a grant from the U.S. Department of Education with a state match. For Federal Fiscal Year 2020, the total amount of federal grant funds used for these services is $8,901,006 (78.7 percent). The state match appropriation is $2,409,040 (21.3 percent). Pre-employment transition services are funded by a 15 percent set aside of the federal grant, which is $1,335,151.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Left 7">
            <a:extLst>
              <a:ext uri="{FF2B5EF4-FFF2-40B4-BE49-F238E27FC236}">
                <a16:creationId xmlns:a16="http://schemas.microsoft.com/office/drawing/2014/main" id="{21B24064-7082-4D8C-B6F5-51FF2E1A6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380000">
            <a:off x="3710553" y="2817057"/>
            <a:ext cx="2177141" cy="483809"/>
          </a:xfrm>
          <a:prstGeom prst="leftArrow">
            <a:avLst/>
          </a:prstGeom>
          <a:solidFill>
            <a:srgbClr val="B20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ADB6B-B5F7-4379-BFC3-08E4C4B1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6" descr="Career and Technical Education fields, clusters and pathways.">
            <a:extLst>
              <a:ext uri="{FF2B5EF4-FFF2-40B4-BE49-F238E27FC236}">
                <a16:creationId xmlns:a16="http://schemas.microsoft.com/office/drawing/2014/main" id="{90FC5276-F283-4750-AC5F-E2E65FD5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766" y="1450673"/>
            <a:ext cx="11078088" cy="4980289"/>
          </a:xfrm>
        </p:spPr>
      </p:pic>
      <p:pic>
        <p:nvPicPr>
          <p:cNvPr id="9" name="Picture 9" descr="College and career readiness">
            <a:extLst>
              <a:ext uri="{FF2B5EF4-FFF2-40B4-BE49-F238E27FC236}">
                <a16:creationId xmlns:a16="http://schemas.microsoft.com/office/drawing/2014/main" id="{920B4CAB-0A80-415D-A636-4D8D042EAC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64" t="12963" r="14907" b="14815"/>
          <a:stretch/>
        </p:blipFill>
        <p:spPr>
          <a:xfrm>
            <a:off x="2079852" y="1603905"/>
            <a:ext cx="1383073" cy="469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BAEB4-EDD1-4BCE-A0B5-59F8FA1F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MDE CTE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83EB7A-A6B1-4680-BCB5-6C40C3586D49}"/>
              </a:ext>
            </a:extLst>
          </p:cNvPr>
          <p:cNvCxnSpPr/>
          <p:nvPr/>
        </p:nvCxnSpPr>
        <p:spPr>
          <a:xfrm flipH="1">
            <a:off x="3803904" y="2511552"/>
            <a:ext cx="1926336" cy="10728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6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eerForce It's your state of succes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4450080"/>
            <a:ext cx="3200400" cy="1371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5" y="1828800"/>
            <a:ext cx="10984865" cy="46939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State employment services agencies that serve people with disabilities</a:t>
            </a:r>
          </a:p>
          <a:p>
            <a:r>
              <a:rPr lang="en-US" sz="2800" dirty="0"/>
              <a:t>Divisions of the Department of Employment and Economic Development (DEED)</a:t>
            </a:r>
          </a:p>
          <a:p>
            <a:r>
              <a:rPr lang="en-US" sz="2800" dirty="0"/>
              <a:t>Partners in the </a:t>
            </a:r>
            <a:r>
              <a:rPr lang="en-US" sz="2800" dirty="0" err="1"/>
              <a:t>CareerForce</a:t>
            </a:r>
            <a:r>
              <a:rPr lang="en-US" sz="2800" dirty="0"/>
              <a:t> system (formerly Minnesota </a:t>
            </a:r>
            <a:r>
              <a:rPr lang="en-US" sz="2800" dirty="0" err="1"/>
              <a:t>WorkForce</a:t>
            </a:r>
            <a:r>
              <a:rPr lang="en-US" sz="2800" dirty="0"/>
              <a:t> Centers)</a:t>
            </a:r>
          </a:p>
          <a:p>
            <a:pPr lvl="1"/>
            <a:r>
              <a:rPr lang="en-US" sz="2800" dirty="0"/>
              <a:t>50 </a:t>
            </a:r>
            <a:r>
              <a:rPr lang="en-US" sz="2800" dirty="0" err="1"/>
              <a:t>CareerForce</a:t>
            </a:r>
            <a:r>
              <a:rPr lang="en-US" sz="2800" dirty="0"/>
              <a:t> locations in the state</a:t>
            </a:r>
          </a:p>
          <a:p>
            <a:r>
              <a:rPr lang="en-US" sz="2800" b="1" u="sng"/>
              <a:t>VRS/SSB serve youth and adults: Any Age 14+!</a:t>
            </a:r>
            <a:endParaRPr lang="en-US" sz="2800" b="1" u="sng"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Vocational Rehabilitation Services (VRS) and</a:t>
            </a:r>
            <a:br>
              <a:rPr lang="en-US" dirty="0"/>
            </a:br>
            <a:r>
              <a:rPr lang="en-US" dirty="0"/>
              <a:t>State Services for the Blind (SSB)</a:t>
            </a:r>
          </a:p>
        </p:txBody>
      </p:sp>
    </p:spTree>
    <p:extLst>
      <p:ext uri="{BB962C8B-B14F-4D97-AF65-F5344CB8AC3E}">
        <p14:creationId xmlns:p14="http://schemas.microsoft.com/office/powerpoint/2010/main" val="69605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Services VRS/SSB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76462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/>
              <a:t>Career Counseling</a:t>
            </a:r>
          </a:p>
          <a:p>
            <a:r>
              <a:rPr lang="en-US" sz="3600" dirty="0"/>
              <a:t>Job Training</a:t>
            </a:r>
          </a:p>
          <a:p>
            <a:r>
              <a:rPr lang="en-US" sz="3600" dirty="0"/>
              <a:t>Job Placement</a:t>
            </a:r>
          </a:p>
          <a:p>
            <a:r>
              <a:rPr lang="en-US" sz="3600" dirty="0"/>
              <a:t>Services to Keep a Job</a:t>
            </a:r>
          </a:p>
          <a:p>
            <a:r>
              <a:rPr lang="en-US" sz="3600" dirty="0"/>
              <a:t>Pre-Employment Transition Services </a:t>
            </a:r>
          </a:p>
          <a:p>
            <a:r>
              <a:rPr lang="en-US" sz="3600" dirty="0"/>
              <a:t>And more!</a:t>
            </a:r>
          </a:p>
        </p:txBody>
      </p:sp>
      <p:pic>
        <p:nvPicPr>
          <p:cNvPr id="5" name="Picture 4" descr="A picture of two women talking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62"/>
            <a:ext cx="4568952" cy="30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Collaboration more important than ever before…</a:t>
            </a:r>
          </a:p>
        </p:txBody>
      </p:sp>
      <p:graphicFrame>
        <p:nvGraphicFramePr>
          <p:cNvPr id="6" name="Diagram 5" descr="Pre-ETS Collaborators: VRS, Schools, Counties and Community Providers: "/>
          <p:cNvGraphicFramePr/>
          <p:nvPr>
            <p:extLst>
              <p:ext uri="{D42A27DB-BD31-4B8C-83A1-F6EECF244321}">
                <p14:modId xmlns:p14="http://schemas.microsoft.com/office/powerpoint/2010/main" val="348289689"/>
              </p:ext>
            </p:extLst>
          </p:nvPr>
        </p:nvGraphicFramePr>
        <p:xfrm>
          <a:off x="2832588" y="1828800"/>
          <a:ext cx="654440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52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AB13-171E-4E83-904F-7B52A2A9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from US Department of Education</a:t>
            </a:r>
          </a:p>
        </p:txBody>
      </p:sp>
      <p:pic>
        <p:nvPicPr>
          <p:cNvPr id="9" name="Picture 8" descr="Image of the book &quot;A Transition Guide to Postsecondary Education and Employment for Students and Youth with Disabilities&quot;">
            <a:extLst>
              <a:ext uri="{FF2B5EF4-FFF2-40B4-BE49-F238E27FC236}">
                <a16:creationId xmlns:a16="http://schemas.microsoft.com/office/drawing/2014/main" id="{5D45A12F-944A-4E91-B113-EA17FA370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15" t="13504" r="33462" b="7315"/>
          <a:stretch/>
        </p:blipFill>
        <p:spPr>
          <a:xfrm>
            <a:off x="832338" y="1873662"/>
            <a:ext cx="3220152" cy="416648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7CACD070-506D-457E-B483-118014A9C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538" y="2016472"/>
            <a:ext cx="710607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Letter on the Importance of Collaboration Between Special Education and Vocational Rehabilitation Related to Secondary Transition</a:t>
            </a:r>
            <a:endParaRPr kumimoji="0" lang="en-US" altLang="en-US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en-US" sz="2800" b="1" i="1" dirty="0">
                <a:latin typeface="Calibri" panose="020F0502020204030204" pitchFamily="34" charset="0"/>
                <a:hlinkClick r:id="rId5"/>
              </a:rPr>
              <a:t>A Transition Guide to Postsecondary Education and Employment for Students and Youth with Disabilities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96197-02EE-4231-9C96-D623A646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3832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FDD2370716F4DBF7400383E997B11" ma:contentTypeVersion="2" ma:contentTypeDescription="Create a new document." ma:contentTypeScope="" ma:versionID="39685375d97fadfd86c20d9a159285f7">
  <xsd:schema xmlns:xsd="http://www.w3.org/2001/XMLSchema" xmlns:xs="http://www.w3.org/2001/XMLSchema" xmlns:p="http://schemas.microsoft.com/office/2006/metadata/properties" xmlns:ns2="32ad1833-7099-4fed-8576-759d39a3f158" targetNamespace="http://schemas.microsoft.com/office/2006/metadata/properties" ma:root="true" ma:fieldsID="0b6ed2fa7550d118ce5d51b19ea626ab" ns2:_="">
    <xsd:import namespace="32ad1833-7099-4fed-8576-759d39a3f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d1833-7099-4fed-8576-759d39a3f1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2ad1833-7099-4fed-8576-759d39a3f15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10BE97-7E88-407E-B794-ECF71A4AF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ad1833-7099-4fed-8576-759d39a3f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25131</TotalTime>
  <Words>1669</Words>
  <Application>Microsoft Office PowerPoint</Application>
  <PresentationFormat>Widescreen</PresentationFormat>
  <Paragraphs>325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NeueHaasGroteskText Std</vt:lpstr>
      <vt:lpstr>Times New Roman</vt:lpstr>
      <vt:lpstr>Wingdings</vt:lpstr>
      <vt:lpstr>MN.IT</vt:lpstr>
      <vt:lpstr>Training for Educators: What are Pre-Employment Transition Services (Pre-ETS)?  </vt:lpstr>
      <vt:lpstr>Agenda</vt:lpstr>
      <vt:lpstr>Introductions</vt:lpstr>
      <vt:lpstr>MDE Special Education-Transition </vt:lpstr>
      <vt:lpstr>MDE CTE</vt:lpstr>
      <vt:lpstr>Vocational Rehabilitation Services (VRS) and State Services for the Blind (SSB)</vt:lpstr>
      <vt:lpstr>Services VRS/SSB Provide</vt:lpstr>
      <vt:lpstr>Collaboration more important than ever before…</vt:lpstr>
      <vt:lpstr>NEW from US Department of Education</vt:lpstr>
      <vt:lpstr>Updated DEED-MDE MOU</vt:lpstr>
      <vt:lpstr>What are Transition Services?</vt:lpstr>
      <vt:lpstr>What is Transition?</vt:lpstr>
      <vt:lpstr>What is meant by transition for youth with disabilities?</vt:lpstr>
      <vt:lpstr>Transition</vt:lpstr>
      <vt:lpstr>IDEA Definition of Transition Services</vt:lpstr>
      <vt:lpstr>IDEA Definition of Transition Services (continued)</vt:lpstr>
      <vt:lpstr>Transition Policy and Practice</vt:lpstr>
      <vt:lpstr>VRS/SSB Transition Services </vt:lpstr>
      <vt:lpstr>What are Pre-Employment Transition Services (Pre-ETS)?</vt:lpstr>
      <vt:lpstr>Required by WIOA</vt:lpstr>
      <vt:lpstr>Pre-ETS Availability</vt:lpstr>
      <vt:lpstr>Pre-Employment Transition Services (Pre-ETS) 5 Required Services</vt:lpstr>
      <vt:lpstr>Pre-ETS are a Component of Transition Services</vt:lpstr>
      <vt:lpstr>Schools are the primary provider of Pre-ETS…</vt:lpstr>
      <vt:lpstr>Transition and Pre-ETS</vt:lpstr>
      <vt:lpstr>VRS/SSB Student Career Services</vt:lpstr>
      <vt:lpstr>VRS: Two VRS Staff Assigned to Every School</vt:lpstr>
      <vt:lpstr>SSB: Team Approach</vt:lpstr>
      <vt:lpstr>VRS and SSB Contract with Community Partners</vt:lpstr>
      <vt:lpstr>Pre-ETS are Provided Through  School Work-Based Learning Programs</vt:lpstr>
      <vt:lpstr>Types of Work-based Learning</vt:lpstr>
      <vt:lpstr>Work-based Learning Requirements</vt:lpstr>
      <vt:lpstr>Key Components of WBL</vt:lpstr>
      <vt:lpstr>NEW: MDE Work-Based Learning Framework</vt:lpstr>
      <vt:lpstr>NEW: MDE Work-Based Learning Framework (continued)</vt:lpstr>
      <vt:lpstr>NEW: Pre-ETS Framework</vt:lpstr>
      <vt:lpstr>Coming Soon:  Transition Framework!</vt:lpstr>
      <vt:lpstr>Resources</vt:lpstr>
      <vt:lpstr>MDE Resources</vt:lpstr>
      <vt:lpstr>VRS Resources</vt:lpstr>
      <vt:lpstr>SSB Resources </vt:lpstr>
      <vt:lpstr>Contact Information</vt:lpstr>
      <vt:lpstr>Pre-ETS Funding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Klein, Alyssa (DEED)</cp:lastModifiedBy>
  <cp:revision>699</cp:revision>
  <cp:lastPrinted>2021-01-08T13:49:52Z</cp:lastPrinted>
  <dcterms:created xsi:type="dcterms:W3CDTF">2016-01-06T16:54:03Z</dcterms:created>
  <dcterms:modified xsi:type="dcterms:W3CDTF">2021-02-01T13:36:05Z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0x0101003C2FDD2370716F4DBF7400383E997B11</vt:lpwstr>
  </property>
</Properties>
</file>