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87" r:id="rId3"/>
    <p:sldId id="277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9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820CC-E728-495A-BB9A-3C76EC986090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85363-1EE9-4808-A419-8FC3E0DC0E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38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38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381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38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38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6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1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1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8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5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1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6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9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6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3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DEB6-793C-4457-A4A7-30328C9735AC}" type="datetimeFigureOut">
              <a:rPr lang="en-US" smtClean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07B8-F8DD-4703-BEC7-F3F3BA6E79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5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3"/>
          <p:cNvGrpSpPr>
            <a:grpSpLocks/>
          </p:cNvGrpSpPr>
          <p:nvPr/>
        </p:nvGrpSpPr>
        <p:grpSpPr bwMode="auto">
          <a:xfrm>
            <a:off x="-1143000" y="-136378"/>
            <a:ext cx="10972800" cy="7010400"/>
            <a:chOff x="-1143000" y="-152400"/>
            <a:chExt cx="10972799" cy="7010400"/>
          </a:xfrm>
        </p:grpSpPr>
        <p:grpSp>
          <p:nvGrpSpPr>
            <p:cNvPr id="36866" name="Group 22"/>
            <p:cNvGrpSpPr>
              <a:grpSpLocks/>
            </p:cNvGrpSpPr>
            <p:nvPr/>
          </p:nvGrpSpPr>
          <p:grpSpPr bwMode="auto">
            <a:xfrm>
              <a:off x="-1143000" y="-152400"/>
              <a:ext cx="10972799" cy="7010400"/>
              <a:chOff x="-1143000" y="-152400"/>
              <a:chExt cx="10972799" cy="7010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52400"/>
                <a:ext cx="9143999" cy="8382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467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48599" y="828675"/>
                <a:ext cx="228600" cy="2286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229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610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36873" name="Group 15"/>
              <p:cNvGrpSpPr>
                <a:grpSpLocks/>
              </p:cNvGrpSpPr>
              <p:nvPr/>
            </p:nvGrpSpPr>
            <p:grpSpPr bwMode="auto">
              <a:xfrm rot="10800000">
                <a:off x="6629399" y="217239"/>
                <a:ext cx="3200400" cy="392360"/>
                <a:chOff x="-867427" y="371228"/>
                <a:chExt cx="4372627" cy="392360"/>
              </a:xfrm>
            </p:grpSpPr>
            <p:sp>
              <p:nvSpPr>
                <p:cNvPr id="17" name="Right Arrow 16"/>
                <p:cNvSpPr/>
                <p:nvPr/>
              </p:nvSpPr>
              <p:spPr>
                <a:xfrm>
                  <a:off x="54381" y="222002"/>
                  <a:ext cx="3810867" cy="152400"/>
                </a:xfrm>
                <a:prstGeom prst="rightArrow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-227584" y="634752"/>
                  <a:ext cx="3426960" cy="1587"/>
                </a:xfrm>
                <a:prstGeom prst="straightConnector1">
                  <a:avLst/>
                </a:prstGeom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2"/>
                <p:cNvCxnSpPr/>
                <p:nvPr/>
              </p:nvCxnSpPr>
              <p:spPr>
                <a:xfrm>
                  <a:off x="-507379" y="1025277"/>
                  <a:ext cx="284784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6874" name="Picture 12" descr="SBCA_LogoFinal_white.eps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-1143000" y="-152400"/>
                <a:ext cx="3760470" cy="1577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0" y="6324600"/>
                <a:ext cx="9143999" cy="5334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867" name="TextBox 5"/>
            <p:cNvSpPr txBox="1">
              <a:spLocks noChangeArrowheads="1"/>
            </p:cNvSpPr>
            <p:nvPr/>
          </p:nvSpPr>
          <p:spPr bwMode="auto">
            <a:xfrm>
              <a:off x="0" y="6412468"/>
              <a:ext cx="9144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solidFill>
                    <a:srgbClr val="BFBFBF"/>
                  </a:solidFill>
                  <a:cs typeface="Arial" charset="0"/>
                </a:rPr>
                <a:t>www.sbca.org  |  800-541-5981  |  info@sbca.org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Satellite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Broadband:</a:t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/>
              <a:t>High Speed Internet Everywhere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Steven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Hill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President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Satellite Broadcasting &amp; Communications Association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/>
          </a:p>
        </p:txBody>
      </p:sp>
      <p:pic>
        <p:nvPicPr>
          <p:cNvPr id="20" name="Picture 2" descr="C:\Users\lmccabe\Dropbox\Lisa McCabe\SBCA INFO\SBCA Logo\SBCA_LogoFinal_2color_highr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03325"/>
            <a:ext cx="3448050" cy="13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19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3"/>
          <p:cNvGrpSpPr>
            <a:grpSpLocks/>
          </p:cNvGrpSpPr>
          <p:nvPr/>
        </p:nvGrpSpPr>
        <p:grpSpPr bwMode="auto">
          <a:xfrm>
            <a:off x="-1143000" y="-136378"/>
            <a:ext cx="10972800" cy="7010400"/>
            <a:chOff x="-1143000" y="-152400"/>
            <a:chExt cx="10972799" cy="7010400"/>
          </a:xfrm>
        </p:grpSpPr>
        <p:grpSp>
          <p:nvGrpSpPr>
            <p:cNvPr id="36866" name="Group 22"/>
            <p:cNvGrpSpPr>
              <a:grpSpLocks/>
            </p:cNvGrpSpPr>
            <p:nvPr/>
          </p:nvGrpSpPr>
          <p:grpSpPr bwMode="auto">
            <a:xfrm>
              <a:off x="-1143000" y="-152400"/>
              <a:ext cx="10972799" cy="7010400"/>
              <a:chOff x="-1143000" y="-152400"/>
              <a:chExt cx="10972799" cy="7010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52400"/>
                <a:ext cx="9143999" cy="8382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467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48599" y="828675"/>
                <a:ext cx="228600" cy="2286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229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610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36873" name="Group 15"/>
              <p:cNvGrpSpPr>
                <a:grpSpLocks/>
              </p:cNvGrpSpPr>
              <p:nvPr/>
            </p:nvGrpSpPr>
            <p:grpSpPr bwMode="auto">
              <a:xfrm rot="10800000">
                <a:off x="6629399" y="217239"/>
                <a:ext cx="3200400" cy="392360"/>
                <a:chOff x="-867427" y="371228"/>
                <a:chExt cx="4372627" cy="392360"/>
              </a:xfrm>
            </p:grpSpPr>
            <p:sp>
              <p:nvSpPr>
                <p:cNvPr id="17" name="Right Arrow 16"/>
                <p:cNvSpPr/>
                <p:nvPr/>
              </p:nvSpPr>
              <p:spPr>
                <a:xfrm>
                  <a:off x="54381" y="222002"/>
                  <a:ext cx="3810867" cy="152400"/>
                </a:xfrm>
                <a:prstGeom prst="rightArrow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-227584" y="634752"/>
                  <a:ext cx="3426960" cy="1587"/>
                </a:xfrm>
                <a:prstGeom prst="straightConnector1">
                  <a:avLst/>
                </a:prstGeom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2"/>
                <p:cNvCxnSpPr/>
                <p:nvPr/>
              </p:nvCxnSpPr>
              <p:spPr>
                <a:xfrm>
                  <a:off x="-507379" y="1025277"/>
                  <a:ext cx="284784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6874" name="Picture 12" descr="SBCA_LogoFinal_white.eps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-1143000" y="-152400"/>
                <a:ext cx="3760470" cy="1577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0" y="6324600"/>
                <a:ext cx="9143999" cy="5334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867" name="TextBox 5"/>
            <p:cNvSpPr txBox="1">
              <a:spLocks noChangeArrowheads="1"/>
            </p:cNvSpPr>
            <p:nvPr/>
          </p:nvSpPr>
          <p:spPr bwMode="auto">
            <a:xfrm>
              <a:off x="0" y="6412468"/>
              <a:ext cx="9144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solidFill>
                    <a:srgbClr val="BFBFBF"/>
                  </a:solidFill>
                  <a:cs typeface="Arial" charset="0"/>
                </a:rPr>
                <a:t>www.sbca.org  |  800-541-5981  |  info@sbca.org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1,700,000 </a:t>
            </a:r>
            <a:r>
              <a:rPr lang="en-US" dirty="0"/>
              <a:t>customers</a:t>
            </a:r>
          </a:p>
          <a:p>
            <a:pPr marL="457200" indent="-457200"/>
            <a:r>
              <a:rPr lang="en-US" dirty="0"/>
              <a:t>C</a:t>
            </a:r>
            <a:r>
              <a:rPr lang="en-US" dirty="0" smtClean="0"/>
              <a:t>apacity limited growth</a:t>
            </a:r>
          </a:p>
          <a:p>
            <a:pPr marL="457200" indent="-457200"/>
            <a:r>
              <a:rPr lang="en-US" dirty="0" smtClean="0"/>
              <a:t>10/1 speeds</a:t>
            </a:r>
          </a:p>
          <a:p>
            <a:pPr marL="457200" indent="-457200"/>
            <a:r>
              <a:rPr lang="en-US" dirty="0" smtClean="0"/>
              <a:t>Service limitations</a:t>
            </a:r>
          </a:p>
          <a:p>
            <a:pPr marL="457200" indent="-457200"/>
            <a:r>
              <a:rPr lang="en-US" dirty="0" smtClean="0"/>
              <a:t>Legacy technology</a:t>
            </a:r>
          </a:p>
          <a:p>
            <a:pPr marL="457200" indent="-457200"/>
            <a:r>
              <a:rPr lang="en-US" dirty="0" smtClean="0"/>
              <a:t>Much like the original iPhone, satellite internet has evolved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10668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Satellite Broadband Generation 1- Past</a:t>
            </a:r>
            <a:endParaRPr lang="en-US" sz="3200" b="1" dirty="0"/>
          </a:p>
        </p:txBody>
      </p:sp>
      <p:sp>
        <p:nvSpPr>
          <p:cNvPr id="15" name="AutoShape 7" descr="Image result for iphone 1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058" y="30480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62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3"/>
          <p:cNvGrpSpPr>
            <a:grpSpLocks/>
          </p:cNvGrpSpPr>
          <p:nvPr/>
        </p:nvGrpSpPr>
        <p:grpSpPr bwMode="auto">
          <a:xfrm>
            <a:off x="-1143000" y="-136378"/>
            <a:ext cx="10972800" cy="7010400"/>
            <a:chOff x="-1143000" y="-152400"/>
            <a:chExt cx="10972799" cy="7010400"/>
          </a:xfrm>
        </p:grpSpPr>
        <p:grpSp>
          <p:nvGrpSpPr>
            <p:cNvPr id="36866" name="Group 22"/>
            <p:cNvGrpSpPr>
              <a:grpSpLocks/>
            </p:cNvGrpSpPr>
            <p:nvPr/>
          </p:nvGrpSpPr>
          <p:grpSpPr bwMode="auto">
            <a:xfrm>
              <a:off x="-1143000" y="-152400"/>
              <a:ext cx="10972799" cy="7010400"/>
              <a:chOff x="-1143000" y="-152400"/>
              <a:chExt cx="10972799" cy="7010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52400"/>
                <a:ext cx="9143999" cy="8382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467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48599" y="828675"/>
                <a:ext cx="228600" cy="2286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229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610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36873" name="Group 15"/>
              <p:cNvGrpSpPr>
                <a:grpSpLocks/>
              </p:cNvGrpSpPr>
              <p:nvPr/>
            </p:nvGrpSpPr>
            <p:grpSpPr bwMode="auto">
              <a:xfrm rot="10800000">
                <a:off x="6629399" y="217239"/>
                <a:ext cx="3200400" cy="392360"/>
                <a:chOff x="-867427" y="371228"/>
                <a:chExt cx="4372627" cy="392360"/>
              </a:xfrm>
            </p:grpSpPr>
            <p:sp>
              <p:nvSpPr>
                <p:cNvPr id="17" name="Right Arrow 16"/>
                <p:cNvSpPr/>
                <p:nvPr/>
              </p:nvSpPr>
              <p:spPr>
                <a:xfrm>
                  <a:off x="54381" y="222002"/>
                  <a:ext cx="3810867" cy="152400"/>
                </a:xfrm>
                <a:prstGeom prst="rightArrow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-227584" y="634752"/>
                  <a:ext cx="3426960" cy="1587"/>
                </a:xfrm>
                <a:prstGeom prst="straightConnector1">
                  <a:avLst/>
                </a:prstGeom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2"/>
                <p:cNvCxnSpPr/>
                <p:nvPr/>
              </p:nvCxnSpPr>
              <p:spPr>
                <a:xfrm>
                  <a:off x="-507379" y="1025277"/>
                  <a:ext cx="284784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6874" name="Picture 12" descr="SBCA_LogoFinal_white.eps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-1143000" y="-152400"/>
                <a:ext cx="3760470" cy="1577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0" y="6324600"/>
                <a:ext cx="9143999" cy="5334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867" name="TextBox 5"/>
            <p:cNvSpPr txBox="1">
              <a:spLocks noChangeArrowheads="1"/>
            </p:cNvSpPr>
            <p:nvPr/>
          </p:nvSpPr>
          <p:spPr bwMode="auto">
            <a:xfrm>
              <a:off x="0" y="6412468"/>
              <a:ext cx="9144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solidFill>
                    <a:srgbClr val="BFBFBF"/>
                  </a:solidFill>
                  <a:cs typeface="Arial" charset="0"/>
                </a:rPr>
                <a:t>www.sbca.org  |  800-541-5981  |  info@sbca.org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2017 2 new satellites deployed</a:t>
            </a:r>
          </a:p>
          <a:p>
            <a:pPr marL="457200" indent="-457200"/>
            <a:r>
              <a:rPr lang="en-US" dirty="0" smtClean="0"/>
              <a:t>Hi</a:t>
            </a:r>
            <a:r>
              <a:rPr lang="en-US" dirty="0" smtClean="0">
                <a:solidFill>
                  <a:schemeClr val="tx1"/>
                </a:solidFill>
              </a:rPr>
              <a:t>gh speed 25/3</a:t>
            </a:r>
            <a:r>
              <a:rPr lang="en-US" dirty="0"/>
              <a:t>+ </a:t>
            </a:r>
            <a:r>
              <a:rPr lang="en-US" dirty="0" smtClean="0"/>
              <a:t>available everywhere today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100Mps service in select markets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Fast, secure, reliable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Competitively priced 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nlimited plans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hard data limits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Target underserved markets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10668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Satellite Broadband Next Generation-  Present</a:t>
            </a:r>
            <a:endParaRPr lang="en-US" sz="3200" b="1" dirty="0"/>
          </a:p>
        </p:txBody>
      </p:sp>
      <p:pic>
        <p:nvPicPr>
          <p:cNvPr id="20" name="Content Placeholder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45375"/>
            <a:ext cx="4038600" cy="28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1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3"/>
          <p:cNvGrpSpPr>
            <a:grpSpLocks/>
          </p:cNvGrpSpPr>
          <p:nvPr/>
        </p:nvGrpSpPr>
        <p:grpSpPr bwMode="auto">
          <a:xfrm>
            <a:off x="-1143000" y="-136378"/>
            <a:ext cx="10972800" cy="7010400"/>
            <a:chOff x="-1143000" y="-152400"/>
            <a:chExt cx="10972799" cy="7010400"/>
          </a:xfrm>
        </p:grpSpPr>
        <p:grpSp>
          <p:nvGrpSpPr>
            <p:cNvPr id="36866" name="Group 22"/>
            <p:cNvGrpSpPr>
              <a:grpSpLocks/>
            </p:cNvGrpSpPr>
            <p:nvPr/>
          </p:nvGrpSpPr>
          <p:grpSpPr bwMode="auto">
            <a:xfrm>
              <a:off x="-1143000" y="-152400"/>
              <a:ext cx="10972799" cy="7010400"/>
              <a:chOff x="-1143000" y="-152400"/>
              <a:chExt cx="10972799" cy="7010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52400"/>
                <a:ext cx="9143999" cy="8382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467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48599" y="828675"/>
                <a:ext cx="228600" cy="2286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229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610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36873" name="Group 15"/>
              <p:cNvGrpSpPr>
                <a:grpSpLocks/>
              </p:cNvGrpSpPr>
              <p:nvPr/>
            </p:nvGrpSpPr>
            <p:grpSpPr bwMode="auto">
              <a:xfrm rot="10800000">
                <a:off x="6629399" y="217239"/>
                <a:ext cx="3200400" cy="392360"/>
                <a:chOff x="-867427" y="371228"/>
                <a:chExt cx="4372627" cy="392360"/>
              </a:xfrm>
            </p:grpSpPr>
            <p:sp>
              <p:nvSpPr>
                <p:cNvPr id="17" name="Right Arrow 16"/>
                <p:cNvSpPr/>
                <p:nvPr/>
              </p:nvSpPr>
              <p:spPr>
                <a:xfrm>
                  <a:off x="54381" y="222002"/>
                  <a:ext cx="3810867" cy="152400"/>
                </a:xfrm>
                <a:prstGeom prst="rightArrow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-227584" y="634752"/>
                  <a:ext cx="3426960" cy="1587"/>
                </a:xfrm>
                <a:prstGeom prst="straightConnector1">
                  <a:avLst/>
                </a:prstGeom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2"/>
                <p:cNvCxnSpPr/>
                <p:nvPr/>
              </p:nvCxnSpPr>
              <p:spPr>
                <a:xfrm>
                  <a:off x="-507379" y="1025277"/>
                  <a:ext cx="284784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6874" name="Picture 12" descr="SBCA_LogoFinal_white.eps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-1143000" y="-152400"/>
                <a:ext cx="3760470" cy="1577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0" y="6324600"/>
                <a:ext cx="9143999" cy="5334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867" name="TextBox 5"/>
            <p:cNvSpPr txBox="1">
              <a:spLocks noChangeArrowheads="1"/>
            </p:cNvSpPr>
            <p:nvPr/>
          </p:nvSpPr>
          <p:spPr bwMode="auto">
            <a:xfrm>
              <a:off x="0" y="6412468"/>
              <a:ext cx="9144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solidFill>
                    <a:srgbClr val="BFBFBF"/>
                  </a:solidFill>
                  <a:cs typeface="Arial" charset="0"/>
                </a:rPr>
                <a:t>www.sbca.org  |  800-541-5981  |  info@sbca.org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5400" y="2209800"/>
            <a:ext cx="3352800" cy="1390650"/>
          </a:xfrm>
        </p:spPr>
        <p:txBody>
          <a:bodyPr>
            <a:noAutofit/>
          </a:bodyPr>
          <a:lstStyle/>
          <a:p>
            <a:pPr marL="0" indent="0"/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6200" y="1066800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Satellite Broadband – Disaster Recovery and Relief </a:t>
            </a:r>
            <a:br>
              <a:rPr lang="en-US" sz="3200" b="1" dirty="0" smtClean="0"/>
            </a:br>
            <a:endParaRPr lang="en-US" sz="32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133601"/>
            <a:ext cx="2971800" cy="1981200"/>
          </a:xfrm>
          <a:prstGeom prst="rect">
            <a:avLst/>
          </a:prstGeom>
        </p:spPr>
      </p:pic>
      <p:pic>
        <p:nvPicPr>
          <p:cNvPr id="21" name="Shape 131"/>
          <p:cNvPicPr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15000" y="4114800"/>
            <a:ext cx="2895600" cy="20113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738688" y="1828800"/>
            <a:ext cx="4176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Easy set up and removal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Fast high speed communications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Essential part of long term relief </a:t>
            </a:r>
            <a:r>
              <a:rPr lang="en-US" dirty="0" smtClean="0"/>
              <a:t>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Relief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Medical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Public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Government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" y="41148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 2017 Deployments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Texas		Floods 		18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Puerto Rico 	Hurricane		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Florida</a:t>
            </a:r>
            <a:r>
              <a:rPr lang="en-US" dirty="0">
                <a:solidFill>
                  <a:prstClr val="black"/>
                </a:solidFill>
              </a:rPr>
              <a:t>	Hurricane 	</a:t>
            </a:r>
            <a:r>
              <a:rPr lang="en-US" dirty="0" smtClean="0">
                <a:solidFill>
                  <a:prstClr val="black"/>
                </a:solidFill>
              </a:rPr>
              <a:t>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Texas		Tornado		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Tennessee	Wildfires </a:t>
            </a: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MO		Floods		1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250,000 hours of TV and Internet donated since 2015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oup 3"/>
          <p:cNvGrpSpPr>
            <a:grpSpLocks/>
          </p:cNvGrpSpPr>
          <p:nvPr/>
        </p:nvGrpSpPr>
        <p:grpSpPr bwMode="auto">
          <a:xfrm>
            <a:off x="-1143000" y="-136378"/>
            <a:ext cx="10972800" cy="7010400"/>
            <a:chOff x="-1143000" y="-152400"/>
            <a:chExt cx="10972799" cy="7010400"/>
          </a:xfrm>
        </p:grpSpPr>
        <p:grpSp>
          <p:nvGrpSpPr>
            <p:cNvPr id="36866" name="Group 22"/>
            <p:cNvGrpSpPr>
              <a:grpSpLocks/>
            </p:cNvGrpSpPr>
            <p:nvPr/>
          </p:nvGrpSpPr>
          <p:grpSpPr bwMode="auto">
            <a:xfrm>
              <a:off x="-1143000" y="-152400"/>
              <a:ext cx="10972799" cy="7010400"/>
              <a:chOff x="-1143000" y="-152400"/>
              <a:chExt cx="10972799" cy="7010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152400"/>
                <a:ext cx="9143999" cy="8382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7467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848599" y="828675"/>
                <a:ext cx="228600" cy="2286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229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610599" y="828675"/>
                <a:ext cx="228600" cy="2286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36873" name="Group 15"/>
              <p:cNvGrpSpPr>
                <a:grpSpLocks/>
              </p:cNvGrpSpPr>
              <p:nvPr/>
            </p:nvGrpSpPr>
            <p:grpSpPr bwMode="auto">
              <a:xfrm rot="10800000">
                <a:off x="6629399" y="217239"/>
                <a:ext cx="3200400" cy="392360"/>
                <a:chOff x="-867427" y="371228"/>
                <a:chExt cx="4372627" cy="392360"/>
              </a:xfrm>
            </p:grpSpPr>
            <p:sp>
              <p:nvSpPr>
                <p:cNvPr id="17" name="Right Arrow 16"/>
                <p:cNvSpPr/>
                <p:nvPr/>
              </p:nvSpPr>
              <p:spPr>
                <a:xfrm>
                  <a:off x="54381" y="222002"/>
                  <a:ext cx="3810867" cy="152400"/>
                </a:xfrm>
                <a:prstGeom prst="rightArrow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-227584" y="634752"/>
                  <a:ext cx="3426960" cy="1587"/>
                </a:xfrm>
                <a:prstGeom prst="straightConnector1">
                  <a:avLst/>
                </a:prstGeom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2"/>
                <p:cNvCxnSpPr/>
                <p:nvPr/>
              </p:nvCxnSpPr>
              <p:spPr>
                <a:xfrm>
                  <a:off x="-507379" y="1025277"/>
                  <a:ext cx="2847846" cy="1588"/>
                </a:xfrm>
                <a:prstGeom prst="straightConnector1">
                  <a:avLst/>
                </a:prstGeom>
                <a:ln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6874" name="Picture 12" descr="SBCA_LogoFinal_white.eps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-1143000" y="-152400"/>
                <a:ext cx="3760470" cy="15778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0" y="6324600"/>
                <a:ext cx="9143999" cy="533400"/>
              </a:xfrm>
              <a:prstGeom prst="rect">
                <a:avLst/>
              </a:prstGeom>
              <a:solidFill>
                <a:srgbClr val="1147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867" name="TextBox 5"/>
            <p:cNvSpPr txBox="1">
              <a:spLocks noChangeArrowheads="1"/>
            </p:cNvSpPr>
            <p:nvPr/>
          </p:nvSpPr>
          <p:spPr bwMode="auto">
            <a:xfrm>
              <a:off x="0" y="6412468"/>
              <a:ext cx="9144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>
                  <a:solidFill>
                    <a:srgbClr val="BFBFBF"/>
                  </a:solidFill>
                  <a:cs typeface="Arial" charset="0"/>
                </a:rPr>
                <a:t>www.sbca.org  |  800-541-5981  |  info@sbca.org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  <a:defRPr/>
            </a:pPr>
            <a:endParaRPr lang="en-US" dirty="0"/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/>
              <a:t>More</a:t>
            </a:r>
            <a:r>
              <a:rPr lang="en-US" dirty="0" smtClean="0">
                <a:solidFill>
                  <a:schemeClr val="tx1"/>
                </a:solidFill>
              </a:rPr>
              <a:t> satellites launching in 2020</a:t>
            </a:r>
            <a:endParaRPr lang="en-US" dirty="0" smtClean="0"/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Speeds </a:t>
            </a:r>
            <a:r>
              <a:rPr lang="en-US" dirty="0" smtClean="0"/>
              <a:t>of</a:t>
            </a:r>
            <a:r>
              <a:rPr lang="en-US" dirty="0" smtClean="0">
                <a:solidFill>
                  <a:schemeClr val="tx1"/>
                </a:solidFill>
              </a:rPr>
              <a:t> 100Mbps nationally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Significant US private investment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/>
              <a:t>Technology will drive the market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l"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11430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Satellite Broadband –	Future</a:t>
            </a:r>
          </a:p>
        </p:txBody>
      </p:sp>
      <p:pic>
        <p:nvPicPr>
          <p:cNvPr id="21" name="Picture 3" descr="C:\Users\lstinson\Desktop\speedboostrocket_SO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09261"/>
            <a:ext cx="4038600" cy="430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8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28BC4B-4437-46E8-88EB-E9513964F92F}"/>
</file>

<file path=customXml/itemProps2.xml><?xml version="1.0" encoding="utf-8"?>
<ds:datastoreItem xmlns:ds="http://schemas.openxmlformats.org/officeDocument/2006/customXml" ds:itemID="{34AC00A5-0B07-4146-ADB3-1D0E48E79AC4}"/>
</file>

<file path=customXml/itemProps3.xml><?xml version="1.0" encoding="utf-8"?>
<ds:datastoreItem xmlns:ds="http://schemas.openxmlformats.org/officeDocument/2006/customXml" ds:itemID="{DE040DF8-670E-4F11-8AF1-04BF8B30C8FA}"/>
</file>

<file path=docProps/app.xml><?xml version="1.0" encoding="utf-8"?>
<Properties xmlns="http://schemas.openxmlformats.org/officeDocument/2006/extended-properties" xmlns:vt="http://schemas.openxmlformats.org/officeDocument/2006/docPropsVTypes">
  <TotalTime>26713</TotalTime>
  <Words>144</Words>
  <Application>Microsoft Office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            Satellite Broadband: High Speed Internet Everywhere   Steven Hill President Satellite Broadcasting &amp; Communications Association </vt:lpstr>
      <vt:lpstr>            </vt:lpstr>
      <vt:lpstr>            </vt:lpstr>
      <vt:lpstr>            </vt:lpstr>
      <vt:lpstr>         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Rowan</dc:creator>
  <cp:lastModifiedBy>Wells, Diane (COMM)</cp:lastModifiedBy>
  <cp:revision>133</cp:revision>
  <dcterms:created xsi:type="dcterms:W3CDTF">2014-10-06T14:09:46Z</dcterms:created>
  <dcterms:modified xsi:type="dcterms:W3CDTF">2018-03-05T17:33:48Z</dcterms:modified>
</cp:coreProperties>
</file>