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diagrams/drawing2.xml" ContentType="application/vnd.ms-office.drawingml.diagramDrawing+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08" r:id="rId3"/>
    <p:sldId id="257" r:id="rId4"/>
    <p:sldId id="309" r:id="rId5"/>
    <p:sldId id="307" r:id="rId6"/>
    <p:sldId id="310" r:id="rId7"/>
    <p:sldId id="311" r:id="rId8"/>
    <p:sldId id="312" r:id="rId9"/>
    <p:sldId id="298" r:id="rId10"/>
    <p:sldId id="324" r:id="rId11"/>
    <p:sldId id="296" r:id="rId12"/>
    <p:sldId id="313" r:id="rId13"/>
    <p:sldId id="276" r:id="rId14"/>
    <p:sldId id="302" r:id="rId15"/>
    <p:sldId id="303" r:id="rId16"/>
    <p:sldId id="270" r:id="rId17"/>
    <p:sldId id="316" r:id="rId18"/>
    <p:sldId id="317" r:id="rId19"/>
    <p:sldId id="290" r:id="rId20"/>
    <p:sldId id="283" r:id="rId21"/>
    <p:sldId id="318" r:id="rId22"/>
    <p:sldId id="319" r:id="rId23"/>
    <p:sldId id="269" r:id="rId24"/>
    <p:sldId id="314" r:id="rId25"/>
    <p:sldId id="315" r:id="rId26"/>
    <p:sldId id="320" r:id="rId27"/>
    <p:sldId id="321" r:id="rId28"/>
    <p:sldId id="322" r:id="rId29"/>
    <p:sldId id="325" r:id="rId30"/>
    <p:sldId id="323"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9EC3F31-811A-4F5D-A3A6-D28662D3ECB5}">
          <p14:sldIdLst>
            <p14:sldId id="256"/>
            <p14:sldId id="308"/>
            <p14:sldId id="257"/>
            <p14:sldId id="309"/>
            <p14:sldId id="307"/>
            <p14:sldId id="310"/>
            <p14:sldId id="311"/>
            <p14:sldId id="312"/>
            <p14:sldId id="298"/>
            <p14:sldId id="324"/>
            <p14:sldId id="296"/>
            <p14:sldId id="313"/>
            <p14:sldId id="276"/>
            <p14:sldId id="302"/>
            <p14:sldId id="303"/>
            <p14:sldId id="270"/>
            <p14:sldId id="316"/>
            <p14:sldId id="317"/>
            <p14:sldId id="290"/>
            <p14:sldId id="283"/>
            <p14:sldId id="318"/>
            <p14:sldId id="319"/>
            <p14:sldId id="269"/>
            <p14:sldId id="314"/>
            <p14:sldId id="315"/>
            <p14:sldId id="320"/>
            <p14:sldId id="321"/>
            <p14:sldId id="322"/>
            <p14:sldId id="325"/>
            <p14:sldId id="32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331"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2D180B-F164-4144-93DC-81E89A0A88E0}"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92995EB2-807C-4BC2-B933-73E32481B8B4}">
      <dgm:prSet phldrT="[Text]"/>
      <dgm:spPr>
        <a:solidFill>
          <a:schemeClr val="accent6"/>
        </a:solidFill>
      </dgm:spPr>
      <dgm:t>
        <a:bodyPr/>
        <a:lstStyle/>
        <a:p>
          <a:r>
            <a:rPr lang="en-US" dirty="0">
              <a:solidFill>
                <a:schemeClr val="tx1"/>
              </a:solidFill>
            </a:rPr>
            <a:t>Full GWDB</a:t>
          </a:r>
        </a:p>
      </dgm:t>
    </dgm:pt>
    <dgm:pt modelId="{E1DBF304-60AE-4A16-8905-0670A1D6190B}" type="parTrans" cxnId="{3C3244C7-1DEB-4B80-BACF-586A50AF46C7}">
      <dgm:prSet/>
      <dgm:spPr/>
      <dgm:t>
        <a:bodyPr/>
        <a:lstStyle/>
        <a:p>
          <a:endParaRPr lang="en-US"/>
        </a:p>
      </dgm:t>
    </dgm:pt>
    <dgm:pt modelId="{5FE9F439-B886-484C-ADB8-FA3294263561}" type="sibTrans" cxnId="{3C3244C7-1DEB-4B80-BACF-586A50AF46C7}">
      <dgm:prSet/>
      <dgm:spPr/>
      <dgm:t>
        <a:bodyPr/>
        <a:lstStyle/>
        <a:p>
          <a:endParaRPr lang="en-US"/>
        </a:p>
      </dgm:t>
    </dgm:pt>
    <dgm:pt modelId="{A4E70BD3-9DCA-49E9-9B48-7A7F5488D3BB}" type="asst">
      <dgm:prSet phldrT="[Text]"/>
      <dgm:spPr/>
      <dgm:t>
        <a:bodyPr/>
        <a:lstStyle/>
        <a:p>
          <a:r>
            <a:rPr lang="en-US" dirty="0">
              <a:solidFill>
                <a:schemeClr val="tx1"/>
              </a:solidFill>
            </a:rPr>
            <a:t>Operations</a:t>
          </a:r>
        </a:p>
      </dgm:t>
    </dgm:pt>
    <dgm:pt modelId="{E2A0E7DB-2DD8-4060-B90A-B558359BCC75}" type="parTrans" cxnId="{2F687C42-E4B4-472C-A9C5-C8A3E5809264}">
      <dgm:prSet/>
      <dgm:spPr/>
      <dgm:t>
        <a:bodyPr/>
        <a:lstStyle/>
        <a:p>
          <a:endParaRPr lang="en-US"/>
        </a:p>
      </dgm:t>
    </dgm:pt>
    <dgm:pt modelId="{97B0D3E5-30AB-46A2-B554-FC8E087A3741}" type="sibTrans" cxnId="{2F687C42-E4B4-472C-A9C5-C8A3E5809264}">
      <dgm:prSet/>
      <dgm:spPr/>
      <dgm:t>
        <a:bodyPr/>
        <a:lstStyle/>
        <a:p>
          <a:endParaRPr lang="en-US"/>
        </a:p>
      </dgm:t>
    </dgm:pt>
    <dgm:pt modelId="{264A4508-3530-404B-8ADF-E0ACA2FA2D5D}">
      <dgm:prSet phldrT="[Text]"/>
      <dgm:spPr/>
      <dgm:t>
        <a:bodyPr/>
        <a:lstStyle/>
        <a:p>
          <a:r>
            <a:rPr lang="en-US" dirty="0">
              <a:solidFill>
                <a:schemeClr val="tx1"/>
              </a:solidFill>
            </a:rPr>
            <a:t>CPP</a:t>
          </a:r>
        </a:p>
      </dgm:t>
    </dgm:pt>
    <dgm:pt modelId="{EAAFC6C3-AA5F-442A-92C4-A86764DA1358}" type="parTrans" cxnId="{38993B8C-9865-4C6C-B6B7-E730DAAE48CD}">
      <dgm:prSet/>
      <dgm:spPr/>
      <dgm:t>
        <a:bodyPr/>
        <a:lstStyle/>
        <a:p>
          <a:endParaRPr lang="en-US"/>
        </a:p>
      </dgm:t>
    </dgm:pt>
    <dgm:pt modelId="{443C3B39-DA5D-4735-907C-E39E10B9F5F1}" type="sibTrans" cxnId="{38993B8C-9865-4C6C-B6B7-E730DAAE48CD}">
      <dgm:prSet/>
      <dgm:spPr/>
      <dgm:t>
        <a:bodyPr/>
        <a:lstStyle/>
        <a:p>
          <a:endParaRPr lang="en-US"/>
        </a:p>
      </dgm:t>
    </dgm:pt>
    <dgm:pt modelId="{FF479D03-D386-45CE-9F34-8349CF9963F7}">
      <dgm:prSet phldrT="[Text]"/>
      <dgm:spPr/>
      <dgm:t>
        <a:bodyPr/>
        <a:lstStyle/>
        <a:p>
          <a:r>
            <a:rPr lang="en-US" dirty="0">
              <a:solidFill>
                <a:schemeClr val="tx1"/>
              </a:solidFill>
            </a:rPr>
            <a:t>REC</a:t>
          </a:r>
        </a:p>
      </dgm:t>
    </dgm:pt>
    <dgm:pt modelId="{0F0F9B21-A962-44D8-8C6B-36A565CE2438}" type="parTrans" cxnId="{E950E6F4-C090-4AAD-A12F-8DA8122C9D71}">
      <dgm:prSet/>
      <dgm:spPr/>
      <dgm:t>
        <a:bodyPr/>
        <a:lstStyle/>
        <a:p>
          <a:endParaRPr lang="en-US"/>
        </a:p>
      </dgm:t>
    </dgm:pt>
    <dgm:pt modelId="{AA325A49-2D31-433A-A680-ABE797C3BBE8}" type="sibTrans" cxnId="{E950E6F4-C090-4AAD-A12F-8DA8122C9D71}">
      <dgm:prSet/>
      <dgm:spPr/>
      <dgm:t>
        <a:bodyPr/>
        <a:lstStyle/>
        <a:p>
          <a:endParaRPr lang="en-US"/>
        </a:p>
      </dgm:t>
    </dgm:pt>
    <dgm:pt modelId="{F42A7E93-5B4C-4AD7-A2FE-9D6242CCAE68}">
      <dgm:prSet phldrT="[Text]"/>
      <dgm:spPr/>
      <dgm:t>
        <a:bodyPr/>
        <a:lstStyle/>
        <a:p>
          <a:r>
            <a:rPr lang="en-US" dirty="0">
              <a:solidFill>
                <a:schemeClr val="tx1"/>
              </a:solidFill>
            </a:rPr>
            <a:t>DEC</a:t>
          </a:r>
        </a:p>
      </dgm:t>
    </dgm:pt>
    <dgm:pt modelId="{62E49A68-28E2-4613-B53A-A292783B4435}" type="parTrans" cxnId="{3908B5C2-776D-4C8D-92B1-F4F1F1CF8CEF}">
      <dgm:prSet/>
      <dgm:spPr/>
      <dgm:t>
        <a:bodyPr/>
        <a:lstStyle/>
        <a:p>
          <a:endParaRPr lang="en-US"/>
        </a:p>
      </dgm:t>
    </dgm:pt>
    <dgm:pt modelId="{334BF5C3-3181-4CAF-818A-0BD5E084A944}" type="sibTrans" cxnId="{3908B5C2-776D-4C8D-92B1-F4F1F1CF8CEF}">
      <dgm:prSet/>
      <dgm:spPr/>
      <dgm:t>
        <a:bodyPr/>
        <a:lstStyle/>
        <a:p>
          <a:endParaRPr lang="en-US"/>
        </a:p>
      </dgm:t>
    </dgm:pt>
    <dgm:pt modelId="{86AFA570-B22F-4FF6-A911-7D2D47D3674E}" type="asst">
      <dgm:prSet phldrT="[Text]"/>
      <dgm:spPr/>
      <dgm:t>
        <a:bodyPr/>
        <a:lstStyle/>
        <a:p>
          <a:r>
            <a:rPr lang="en-US" dirty="0">
              <a:solidFill>
                <a:schemeClr val="tx1"/>
              </a:solidFill>
            </a:rPr>
            <a:t>Executive</a:t>
          </a:r>
        </a:p>
      </dgm:t>
    </dgm:pt>
    <dgm:pt modelId="{832BAD51-3598-43DA-B1D2-73DD13D13381}" type="parTrans" cxnId="{1B65A59F-0518-485D-A013-45390BFC49B3}">
      <dgm:prSet/>
      <dgm:spPr/>
      <dgm:t>
        <a:bodyPr/>
        <a:lstStyle/>
        <a:p>
          <a:endParaRPr lang="en-US"/>
        </a:p>
      </dgm:t>
    </dgm:pt>
    <dgm:pt modelId="{8697308E-116C-44F5-8340-86D7BC5CB333}" type="sibTrans" cxnId="{1B65A59F-0518-485D-A013-45390BFC49B3}">
      <dgm:prSet/>
      <dgm:spPr/>
      <dgm:t>
        <a:bodyPr/>
        <a:lstStyle/>
        <a:p>
          <a:endParaRPr lang="en-US"/>
        </a:p>
      </dgm:t>
    </dgm:pt>
    <dgm:pt modelId="{08171B29-9BB7-4A77-96A8-D26CA5186DB4}" type="pres">
      <dgm:prSet presAssocID="{F12D180B-F164-4144-93DC-81E89A0A88E0}" presName="hierChild1" presStyleCnt="0">
        <dgm:presLayoutVars>
          <dgm:orgChart val="1"/>
          <dgm:chPref val="1"/>
          <dgm:dir/>
          <dgm:animOne val="branch"/>
          <dgm:animLvl val="lvl"/>
          <dgm:resizeHandles/>
        </dgm:presLayoutVars>
      </dgm:prSet>
      <dgm:spPr/>
    </dgm:pt>
    <dgm:pt modelId="{D5126F41-D5E1-4EE9-AAAF-F43F0D9B8301}" type="pres">
      <dgm:prSet presAssocID="{92995EB2-807C-4BC2-B933-73E32481B8B4}" presName="hierRoot1" presStyleCnt="0">
        <dgm:presLayoutVars>
          <dgm:hierBranch val="init"/>
        </dgm:presLayoutVars>
      </dgm:prSet>
      <dgm:spPr/>
    </dgm:pt>
    <dgm:pt modelId="{A559054F-12F1-4054-9D64-F0634253278A}" type="pres">
      <dgm:prSet presAssocID="{92995EB2-807C-4BC2-B933-73E32481B8B4}" presName="rootComposite1" presStyleCnt="0"/>
      <dgm:spPr/>
    </dgm:pt>
    <dgm:pt modelId="{BA4C081A-00CB-4DC1-8573-76BBBC73B18E}" type="pres">
      <dgm:prSet presAssocID="{92995EB2-807C-4BC2-B933-73E32481B8B4}" presName="rootText1" presStyleLbl="node0" presStyleIdx="0" presStyleCnt="1">
        <dgm:presLayoutVars>
          <dgm:chPref val="3"/>
        </dgm:presLayoutVars>
      </dgm:prSet>
      <dgm:spPr/>
    </dgm:pt>
    <dgm:pt modelId="{57B0D802-7215-4960-8541-AFA8E309F7BA}" type="pres">
      <dgm:prSet presAssocID="{92995EB2-807C-4BC2-B933-73E32481B8B4}" presName="rootConnector1" presStyleLbl="node1" presStyleIdx="0" presStyleCnt="0"/>
      <dgm:spPr/>
    </dgm:pt>
    <dgm:pt modelId="{7749AB35-2042-4F43-8A2F-D8679DF25237}" type="pres">
      <dgm:prSet presAssocID="{92995EB2-807C-4BC2-B933-73E32481B8B4}" presName="hierChild2" presStyleCnt="0"/>
      <dgm:spPr/>
    </dgm:pt>
    <dgm:pt modelId="{ED59754A-5959-40C4-8696-D08AB847D99D}" type="pres">
      <dgm:prSet presAssocID="{EAAFC6C3-AA5F-442A-92C4-A86764DA1358}" presName="Name37" presStyleLbl="parChTrans1D2" presStyleIdx="0" presStyleCnt="5"/>
      <dgm:spPr/>
    </dgm:pt>
    <dgm:pt modelId="{B7DFE6D5-0606-450F-8A17-B6B639A01282}" type="pres">
      <dgm:prSet presAssocID="{264A4508-3530-404B-8ADF-E0ACA2FA2D5D}" presName="hierRoot2" presStyleCnt="0">
        <dgm:presLayoutVars>
          <dgm:hierBranch val="init"/>
        </dgm:presLayoutVars>
      </dgm:prSet>
      <dgm:spPr/>
    </dgm:pt>
    <dgm:pt modelId="{4800DE48-99AB-4EF4-96B4-ACD086A18905}" type="pres">
      <dgm:prSet presAssocID="{264A4508-3530-404B-8ADF-E0ACA2FA2D5D}" presName="rootComposite" presStyleCnt="0"/>
      <dgm:spPr/>
    </dgm:pt>
    <dgm:pt modelId="{D8B63E84-8E82-4471-85D6-BDE952DF2DB4}" type="pres">
      <dgm:prSet presAssocID="{264A4508-3530-404B-8ADF-E0ACA2FA2D5D}" presName="rootText" presStyleLbl="node2" presStyleIdx="0" presStyleCnt="3">
        <dgm:presLayoutVars>
          <dgm:chPref val="3"/>
        </dgm:presLayoutVars>
      </dgm:prSet>
      <dgm:spPr/>
    </dgm:pt>
    <dgm:pt modelId="{43E86891-2537-4123-BF66-373CD7A4594A}" type="pres">
      <dgm:prSet presAssocID="{264A4508-3530-404B-8ADF-E0ACA2FA2D5D}" presName="rootConnector" presStyleLbl="node2" presStyleIdx="0" presStyleCnt="3"/>
      <dgm:spPr/>
    </dgm:pt>
    <dgm:pt modelId="{2F4235FA-677C-461A-997F-0168610E24CA}" type="pres">
      <dgm:prSet presAssocID="{264A4508-3530-404B-8ADF-E0ACA2FA2D5D}" presName="hierChild4" presStyleCnt="0"/>
      <dgm:spPr/>
    </dgm:pt>
    <dgm:pt modelId="{1D53CCA3-3B0D-4542-A83E-328A7906BB25}" type="pres">
      <dgm:prSet presAssocID="{264A4508-3530-404B-8ADF-E0ACA2FA2D5D}" presName="hierChild5" presStyleCnt="0"/>
      <dgm:spPr/>
    </dgm:pt>
    <dgm:pt modelId="{476F1A6F-2ADB-42B5-A930-7EDAA777A384}" type="pres">
      <dgm:prSet presAssocID="{0F0F9B21-A962-44D8-8C6B-36A565CE2438}" presName="Name37" presStyleLbl="parChTrans1D2" presStyleIdx="1" presStyleCnt="5"/>
      <dgm:spPr/>
    </dgm:pt>
    <dgm:pt modelId="{85A53EF3-5D18-40A6-AD7C-EA553639A85D}" type="pres">
      <dgm:prSet presAssocID="{FF479D03-D386-45CE-9F34-8349CF9963F7}" presName="hierRoot2" presStyleCnt="0">
        <dgm:presLayoutVars>
          <dgm:hierBranch val="init"/>
        </dgm:presLayoutVars>
      </dgm:prSet>
      <dgm:spPr/>
    </dgm:pt>
    <dgm:pt modelId="{E0602F08-A1C7-40A5-9FF7-8F6100044C42}" type="pres">
      <dgm:prSet presAssocID="{FF479D03-D386-45CE-9F34-8349CF9963F7}" presName="rootComposite" presStyleCnt="0"/>
      <dgm:spPr/>
    </dgm:pt>
    <dgm:pt modelId="{C9BC53B5-FE78-485B-82D8-36B7AD5FE604}" type="pres">
      <dgm:prSet presAssocID="{FF479D03-D386-45CE-9F34-8349CF9963F7}" presName="rootText" presStyleLbl="node2" presStyleIdx="1" presStyleCnt="3">
        <dgm:presLayoutVars>
          <dgm:chPref val="3"/>
        </dgm:presLayoutVars>
      </dgm:prSet>
      <dgm:spPr/>
    </dgm:pt>
    <dgm:pt modelId="{61C786FA-8734-4FCE-9845-68C0ABC63BC4}" type="pres">
      <dgm:prSet presAssocID="{FF479D03-D386-45CE-9F34-8349CF9963F7}" presName="rootConnector" presStyleLbl="node2" presStyleIdx="1" presStyleCnt="3"/>
      <dgm:spPr/>
    </dgm:pt>
    <dgm:pt modelId="{CFF93CCF-68ED-466A-843A-DC8FA62F3CB7}" type="pres">
      <dgm:prSet presAssocID="{FF479D03-D386-45CE-9F34-8349CF9963F7}" presName="hierChild4" presStyleCnt="0"/>
      <dgm:spPr/>
    </dgm:pt>
    <dgm:pt modelId="{24B6C853-C35F-44E8-B1C5-DE97623AF8FC}" type="pres">
      <dgm:prSet presAssocID="{FF479D03-D386-45CE-9F34-8349CF9963F7}" presName="hierChild5" presStyleCnt="0"/>
      <dgm:spPr/>
    </dgm:pt>
    <dgm:pt modelId="{6B405740-7B2A-4989-8CA9-A43471BF069A}" type="pres">
      <dgm:prSet presAssocID="{62E49A68-28E2-4613-B53A-A292783B4435}" presName="Name37" presStyleLbl="parChTrans1D2" presStyleIdx="2" presStyleCnt="5"/>
      <dgm:spPr/>
    </dgm:pt>
    <dgm:pt modelId="{CD3AEC5A-3118-4F59-97A6-5FF28A7AF799}" type="pres">
      <dgm:prSet presAssocID="{F42A7E93-5B4C-4AD7-A2FE-9D6242CCAE68}" presName="hierRoot2" presStyleCnt="0">
        <dgm:presLayoutVars>
          <dgm:hierBranch val="init"/>
        </dgm:presLayoutVars>
      </dgm:prSet>
      <dgm:spPr/>
    </dgm:pt>
    <dgm:pt modelId="{D000DC4D-2630-4159-9708-152BE17C0720}" type="pres">
      <dgm:prSet presAssocID="{F42A7E93-5B4C-4AD7-A2FE-9D6242CCAE68}" presName="rootComposite" presStyleCnt="0"/>
      <dgm:spPr/>
    </dgm:pt>
    <dgm:pt modelId="{50E21C74-34B0-4450-8ACE-B5B02A95FC54}" type="pres">
      <dgm:prSet presAssocID="{F42A7E93-5B4C-4AD7-A2FE-9D6242CCAE68}" presName="rootText" presStyleLbl="node2" presStyleIdx="2" presStyleCnt="3">
        <dgm:presLayoutVars>
          <dgm:chPref val="3"/>
        </dgm:presLayoutVars>
      </dgm:prSet>
      <dgm:spPr/>
    </dgm:pt>
    <dgm:pt modelId="{4DF596BA-4C03-461D-9848-A8EB9C24D4A5}" type="pres">
      <dgm:prSet presAssocID="{F42A7E93-5B4C-4AD7-A2FE-9D6242CCAE68}" presName="rootConnector" presStyleLbl="node2" presStyleIdx="2" presStyleCnt="3"/>
      <dgm:spPr/>
    </dgm:pt>
    <dgm:pt modelId="{0A665FE9-6C26-46A0-A349-C7576CA3E744}" type="pres">
      <dgm:prSet presAssocID="{F42A7E93-5B4C-4AD7-A2FE-9D6242CCAE68}" presName="hierChild4" presStyleCnt="0"/>
      <dgm:spPr/>
    </dgm:pt>
    <dgm:pt modelId="{A98D74E3-BF13-4B13-84A7-7B66F941A472}" type="pres">
      <dgm:prSet presAssocID="{F42A7E93-5B4C-4AD7-A2FE-9D6242CCAE68}" presName="hierChild5" presStyleCnt="0"/>
      <dgm:spPr/>
    </dgm:pt>
    <dgm:pt modelId="{BA7E48EF-03FB-402E-AC7E-BEABBB918A98}" type="pres">
      <dgm:prSet presAssocID="{92995EB2-807C-4BC2-B933-73E32481B8B4}" presName="hierChild3" presStyleCnt="0"/>
      <dgm:spPr/>
    </dgm:pt>
    <dgm:pt modelId="{21F3EFA7-E835-4F54-9322-F4AA4A552D66}" type="pres">
      <dgm:prSet presAssocID="{E2A0E7DB-2DD8-4060-B90A-B558359BCC75}" presName="Name111" presStyleLbl="parChTrans1D2" presStyleIdx="3" presStyleCnt="5"/>
      <dgm:spPr/>
    </dgm:pt>
    <dgm:pt modelId="{45ABBFA2-5E68-449B-9538-435A25701DC3}" type="pres">
      <dgm:prSet presAssocID="{A4E70BD3-9DCA-49E9-9B48-7A7F5488D3BB}" presName="hierRoot3" presStyleCnt="0">
        <dgm:presLayoutVars>
          <dgm:hierBranch val="init"/>
        </dgm:presLayoutVars>
      </dgm:prSet>
      <dgm:spPr/>
    </dgm:pt>
    <dgm:pt modelId="{A90304F5-70DB-4A0B-BB44-139DD201DBAC}" type="pres">
      <dgm:prSet presAssocID="{A4E70BD3-9DCA-49E9-9B48-7A7F5488D3BB}" presName="rootComposite3" presStyleCnt="0"/>
      <dgm:spPr/>
    </dgm:pt>
    <dgm:pt modelId="{C2ABA132-D4EB-436F-9320-C1EF3BB27847}" type="pres">
      <dgm:prSet presAssocID="{A4E70BD3-9DCA-49E9-9B48-7A7F5488D3BB}" presName="rootText3" presStyleLbl="asst1" presStyleIdx="0" presStyleCnt="2">
        <dgm:presLayoutVars>
          <dgm:chPref val="3"/>
        </dgm:presLayoutVars>
      </dgm:prSet>
      <dgm:spPr/>
    </dgm:pt>
    <dgm:pt modelId="{A0DC8C5D-6900-43CC-9068-29263E05A368}" type="pres">
      <dgm:prSet presAssocID="{A4E70BD3-9DCA-49E9-9B48-7A7F5488D3BB}" presName="rootConnector3" presStyleLbl="asst1" presStyleIdx="0" presStyleCnt="2"/>
      <dgm:spPr/>
    </dgm:pt>
    <dgm:pt modelId="{C6F0843B-6BC6-4A84-BFC6-DCB39DB9A93B}" type="pres">
      <dgm:prSet presAssocID="{A4E70BD3-9DCA-49E9-9B48-7A7F5488D3BB}" presName="hierChild6" presStyleCnt="0"/>
      <dgm:spPr/>
    </dgm:pt>
    <dgm:pt modelId="{CDA0A36F-DB8E-4195-9800-1C76DBE78E4A}" type="pres">
      <dgm:prSet presAssocID="{A4E70BD3-9DCA-49E9-9B48-7A7F5488D3BB}" presName="hierChild7" presStyleCnt="0"/>
      <dgm:spPr/>
    </dgm:pt>
    <dgm:pt modelId="{CC4162E1-7083-42D8-ADDE-1954774758F8}" type="pres">
      <dgm:prSet presAssocID="{832BAD51-3598-43DA-B1D2-73DD13D13381}" presName="Name111" presStyleLbl="parChTrans1D2" presStyleIdx="4" presStyleCnt="5"/>
      <dgm:spPr/>
    </dgm:pt>
    <dgm:pt modelId="{0B6DF803-367F-4F3E-8326-4933CBD27EC5}" type="pres">
      <dgm:prSet presAssocID="{86AFA570-B22F-4FF6-A911-7D2D47D3674E}" presName="hierRoot3" presStyleCnt="0">
        <dgm:presLayoutVars>
          <dgm:hierBranch val="init"/>
        </dgm:presLayoutVars>
      </dgm:prSet>
      <dgm:spPr/>
    </dgm:pt>
    <dgm:pt modelId="{19CCDB05-81F9-4ED3-AA70-F200C6DA685C}" type="pres">
      <dgm:prSet presAssocID="{86AFA570-B22F-4FF6-A911-7D2D47D3674E}" presName="rootComposite3" presStyleCnt="0"/>
      <dgm:spPr/>
    </dgm:pt>
    <dgm:pt modelId="{A91EBE79-59C4-482B-930F-95683A6EAE8E}" type="pres">
      <dgm:prSet presAssocID="{86AFA570-B22F-4FF6-A911-7D2D47D3674E}" presName="rootText3" presStyleLbl="asst1" presStyleIdx="1" presStyleCnt="2" custLinFactNeighborX="-1509" custLinFactNeighborY="0">
        <dgm:presLayoutVars>
          <dgm:chPref val="3"/>
        </dgm:presLayoutVars>
      </dgm:prSet>
      <dgm:spPr/>
    </dgm:pt>
    <dgm:pt modelId="{ABC12BB4-5AE4-4295-B661-7545E5731AFF}" type="pres">
      <dgm:prSet presAssocID="{86AFA570-B22F-4FF6-A911-7D2D47D3674E}" presName="rootConnector3" presStyleLbl="asst1" presStyleIdx="1" presStyleCnt="2"/>
      <dgm:spPr/>
    </dgm:pt>
    <dgm:pt modelId="{C7678CCC-587C-4BE1-916E-EDF5E24726A6}" type="pres">
      <dgm:prSet presAssocID="{86AFA570-B22F-4FF6-A911-7D2D47D3674E}" presName="hierChild6" presStyleCnt="0"/>
      <dgm:spPr/>
    </dgm:pt>
    <dgm:pt modelId="{9B620062-31ED-4DE2-887F-4609239023F6}" type="pres">
      <dgm:prSet presAssocID="{86AFA570-B22F-4FF6-A911-7D2D47D3674E}" presName="hierChild7" presStyleCnt="0"/>
      <dgm:spPr/>
    </dgm:pt>
  </dgm:ptLst>
  <dgm:cxnLst>
    <dgm:cxn modelId="{0C1BD209-7ADC-44EC-8775-972AAB3126B6}" type="presOf" srcId="{EAAFC6C3-AA5F-442A-92C4-A86764DA1358}" destId="{ED59754A-5959-40C4-8696-D08AB847D99D}" srcOrd="0" destOrd="0" presId="urn:microsoft.com/office/officeart/2005/8/layout/orgChart1"/>
    <dgm:cxn modelId="{DC858320-DF02-4615-A43C-B1475322D3BA}" type="presOf" srcId="{A4E70BD3-9DCA-49E9-9B48-7A7F5488D3BB}" destId="{A0DC8C5D-6900-43CC-9068-29263E05A368}" srcOrd="1" destOrd="0" presId="urn:microsoft.com/office/officeart/2005/8/layout/orgChart1"/>
    <dgm:cxn modelId="{ADB77E2C-961A-49AD-8605-E25EBA3A7A7A}" type="presOf" srcId="{F42A7E93-5B4C-4AD7-A2FE-9D6242CCAE68}" destId="{50E21C74-34B0-4450-8ACE-B5B02A95FC54}" srcOrd="0" destOrd="0" presId="urn:microsoft.com/office/officeart/2005/8/layout/orgChart1"/>
    <dgm:cxn modelId="{C6709C31-2F1A-4165-A442-F523D78BCEFA}" type="presOf" srcId="{264A4508-3530-404B-8ADF-E0ACA2FA2D5D}" destId="{D8B63E84-8E82-4471-85D6-BDE952DF2DB4}" srcOrd="0" destOrd="0" presId="urn:microsoft.com/office/officeart/2005/8/layout/orgChart1"/>
    <dgm:cxn modelId="{2F687C42-E4B4-472C-A9C5-C8A3E5809264}" srcId="{92995EB2-807C-4BC2-B933-73E32481B8B4}" destId="{A4E70BD3-9DCA-49E9-9B48-7A7F5488D3BB}" srcOrd="0" destOrd="0" parTransId="{E2A0E7DB-2DD8-4060-B90A-B558359BCC75}" sibTransId="{97B0D3E5-30AB-46A2-B554-FC8E087A3741}"/>
    <dgm:cxn modelId="{72DCEC65-8D37-4726-A69D-8DA5293EE491}" type="presOf" srcId="{832BAD51-3598-43DA-B1D2-73DD13D13381}" destId="{CC4162E1-7083-42D8-ADDE-1954774758F8}" srcOrd="0" destOrd="0" presId="urn:microsoft.com/office/officeart/2005/8/layout/orgChart1"/>
    <dgm:cxn modelId="{0262F06B-E340-4371-8F60-765E596EA0B6}" type="presOf" srcId="{264A4508-3530-404B-8ADF-E0ACA2FA2D5D}" destId="{43E86891-2537-4123-BF66-373CD7A4594A}" srcOrd="1" destOrd="0" presId="urn:microsoft.com/office/officeart/2005/8/layout/orgChart1"/>
    <dgm:cxn modelId="{07C77970-DD23-4ED0-B3ED-CBE2ABD88B47}" type="presOf" srcId="{FF479D03-D386-45CE-9F34-8349CF9963F7}" destId="{61C786FA-8734-4FCE-9845-68C0ABC63BC4}" srcOrd="1" destOrd="0" presId="urn:microsoft.com/office/officeart/2005/8/layout/orgChart1"/>
    <dgm:cxn modelId="{BAEB9C7D-0E9F-40EA-ADE6-089F23EAEDD5}" type="presOf" srcId="{86AFA570-B22F-4FF6-A911-7D2D47D3674E}" destId="{A91EBE79-59C4-482B-930F-95683A6EAE8E}" srcOrd="0" destOrd="0" presId="urn:microsoft.com/office/officeart/2005/8/layout/orgChart1"/>
    <dgm:cxn modelId="{DE531E80-21A1-4CC0-92DE-2B9209D841B9}" type="presOf" srcId="{86AFA570-B22F-4FF6-A911-7D2D47D3674E}" destId="{ABC12BB4-5AE4-4295-B661-7545E5731AFF}" srcOrd="1" destOrd="0" presId="urn:microsoft.com/office/officeart/2005/8/layout/orgChart1"/>
    <dgm:cxn modelId="{A2D90F8B-9BBB-42FD-B428-0E7E6AC21E5C}" type="presOf" srcId="{F42A7E93-5B4C-4AD7-A2FE-9D6242CCAE68}" destId="{4DF596BA-4C03-461D-9848-A8EB9C24D4A5}" srcOrd="1" destOrd="0" presId="urn:microsoft.com/office/officeart/2005/8/layout/orgChart1"/>
    <dgm:cxn modelId="{C3954B8B-9D74-4518-82C2-A76794A99515}" type="presOf" srcId="{FF479D03-D386-45CE-9F34-8349CF9963F7}" destId="{C9BC53B5-FE78-485B-82D8-36B7AD5FE604}" srcOrd="0" destOrd="0" presId="urn:microsoft.com/office/officeart/2005/8/layout/orgChart1"/>
    <dgm:cxn modelId="{38993B8C-9865-4C6C-B6B7-E730DAAE48CD}" srcId="{92995EB2-807C-4BC2-B933-73E32481B8B4}" destId="{264A4508-3530-404B-8ADF-E0ACA2FA2D5D}" srcOrd="2" destOrd="0" parTransId="{EAAFC6C3-AA5F-442A-92C4-A86764DA1358}" sibTransId="{443C3B39-DA5D-4735-907C-E39E10B9F5F1}"/>
    <dgm:cxn modelId="{34F64B96-C642-46E5-AA27-A980325B9207}" type="presOf" srcId="{F12D180B-F164-4144-93DC-81E89A0A88E0}" destId="{08171B29-9BB7-4A77-96A8-D26CA5186DB4}" srcOrd="0" destOrd="0" presId="urn:microsoft.com/office/officeart/2005/8/layout/orgChart1"/>
    <dgm:cxn modelId="{1B65A59F-0518-485D-A013-45390BFC49B3}" srcId="{92995EB2-807C-4BC2-B933-73E32481B8B4}" destId="{86AFA570-B22F-4FF6-A911-7D2D47D3674E}" srcOrd="1" destOrd="0" parTransId="{832BAD51-3598-43DA-B1D2-73DD13D13381}" sibTransId="{8697308E-116C-44F5-8340-86D7BC5CB333}"/>
    <dgm:cxn modelId="{3B8A58A1-1A4D-4D46-AFB5-BBB3A13CEDF3}" type="presOf" srcId="{92995EB2-807C-4BC2-B933-73E32481B8B4}" destId="{57B0D802-7215-4960-8541-AFA8E309F7BA}" srcOrd="1" destOrd="0" presId="urn:microsoft.com/office/officeart/2005/8/layout/orgChart1"/>
    <dgm:cxn modelId="{7E06D0AA-B7B4-47B9-9808-EDDA3D35B86E}" type="presOf" srcId="{A4E70BD3-9DCA-49E9-9B48-7A7F5488D3BB}" destId="{C2ABA132-D4EB-436F-9320-C1EF3BB27847}" srcOrd="0" destOrd="0" presId="urn:microsoft.com/office/officeart/2005/8/layout/orgChart1"/>
    <dgm:cxn modelId="{3CF980B6-F43D-4C51-BA41-7652B4B87CDA}" type="presOf" srcId="{0F0F9B21-A962-44D8-8C6B-36A565CE2438}" destId="{476F1A6F-2ADB-42B5-A930-7EDAA777A384}" srcOrd="0" destOrd="0" presId="urn:microsoft.com/office/officeart/2005/8/layout/orgChart1"/>
    <dgm:cxn modelId="{3908B5C2-776D-4C8D-92B1-F4F1F1CF8CEF}" srcId="{92995EB2-807C-4BC2-B933-73E32481B8B4}" destId="{F42A7E93-5B4C-4AD7-A2FE-9D6242CCAE68}" srcOrd="4" destOrd="0" parTransId="{62E49A68-28E2-4613-B53A-A292783B4435}" sibTransId="{334BF5C3-3181-4CAF-818A-0BD5E084A944}"/>
    <dgm:cxn modelId="{3C3244C7-1DEB-4B80-BACF-586A50AF46C7}" srcId="{F12D180B-F164-4144-93DC-81E89A0A88E0}" destId="{92995EB2-807C-4BC2-B933-73E32481B8B4}" srcOrd="0" destOrd="0" parTransId="{E1DBF304-60AE-4A16-8905-0670A1D6190B}" sibTransId="{5FE9F439-B886-484C-ADB8-FA3294263561}"/>
    <dgm:cxn modelId="{1ADB78DE-4556-43DE-B3DB-C9A4C34E4E5B}" type="presOf" srcId="{62E49A68-28E2-4613-B53A-A292783B4435}" destId="{6B405740-7B2A-4989-8CA9-A43471BF069A}" srcOrd="0" destOrd="0" presId="urn:microsoft.com/office/officeart/2005/8/layout/orgChart1"/>
    <dgm:cxn modelId="{4A9568DF-1A16-47BD-8117-D0CF98F8F705}" type="presOf" srcId="{92995EB2-807C-4BC2-B933-73E32481B8B4}" destId="{BA4C081A-00CB-4DC1-8573-76BBBC73B18E}" srcOrd="0" destOrd="0" presId="urn:microsoft.com/office/officeart/2005/8/layout/orgChart1"/>
    <dgm:cxn modelId="{0F6939E0-BE5A-4465-8098-115739F97EF1}" type="presOf" srcId="{E2A0E7DB-2DD8-4060-B90A-B558359BCC75}" destId="{21F3EFA7-E835-4F54-9322-F4AA4A552D66}" srcOrd="0" destOrd="0" presId="urn:microsoft.com/office/officeart/2005/8/layout/orgChart1"/>
    <dgm:cxn modelId="{E950E6F4-C090-4AAD-A12F-8DA8122C9D71}" srcId="{92995EB2-807C-4BC2-B933-73E32481B8B4}" destId="{FF479D03-D386-45CE-9F34-8349CF9963F7}" srcOrd="3" destOrd="0" parTransId="{0F0F9B21-A962-44D8-8C6B-36A565CE2438}" sibTransId="{AA325A49-2D31-433A-A680-ABE797C3BBE8}"/>
    <dgm:cxn modelId="{CBE43244-F3D0-44B6-8C72-6ECB0A64E5CB}" type="presParOf" srcId="{08171B29-9BB7-4A77-96A8-D26CA5186DB4}" destId="{D5126F41-D5E1-4EE9-AAAF-F43F0D9B8301}" srcOrd="0" destOrd="0" presId="urn:microsoft.com/office/officeart/2005/8/layout/orgChart1"/>
    <dgm:cxn modelId="{0EE66F50-4010-4723-A7C3-293865830FA9}" type="presParOf" srcId="{D5126F41-D5E1-4EE9-AAAF-F43F0D9B8301}" destId="{A559054F-12F1-4054-9D64-F0634253278A}" srcOrd="0" destOrd="0" presId="urn:microsoft.com/office/officeart/2005/8/layout/orgChart1"/>
    <dgm:cxn modelId="{C55D2A9A-11D9-4FEE-9BDF-F2604BDEBDF3}" type="presParOf" srcId="{A559054F-12F1-4054-9D64-F0634253278A}" destId="{BA4C081A-00CB-4DC1-8573-76BBBC73B18E}" srcOrd="0" destOrd="0" presId="urn:microsoft.com/office/officeart/2005/8/layout/orgChart1"/>
    <dgm:cxn modelId="{3DE3B63A-02F8-4B1C-87F0-1C048D3799D8}" type="presParOf" srcId="{A559054F-12F1-4054-9D64-F0634253278A}" destId="{57B0D802-7215-4960-8541-AFA8E309F7BA}" srcOrd="1" destOrd="0" presId="urn:microsoft.com/office/officeart/2005/8/layout/orgChart1"/>
    <dgm:cxn modelId="{0343580D-23D8-4F8F-955F-7D55BA45D40F}" type="presParOf" srcId="{D5126F41-D5E1-4EE9-AAAF-F43F0D9B8301}" destId="{7749AB35-2042-4F43-8A2F-D8679DF25237}" srcOrd="1" destOrd="0" presId="urn:microsoft.com/office/officeart/2005/8/layout/orgChart1"/>
    <dgm:cxn modelId="{522E915C-EE70-4B8A-BFCF-1E87A377DB96}" type="presParOf" srcId="{7749AB35-2042-4F43-8A2F-D8679DF25237}" destId="{ED59754A-5959-40C4-8696-D08AB847D99D}" srcOrd="0" destOrd="0" presId="urn:microsoft.com/office/officeart/2005/8/layout/orgChart1"/>
    <dgm:cxn modelId="{8B71336F-88AF-4331-A6F1-A70073DD3219}" type="presParOf" srcId="{7749AB35-2042-4F43-8A2F-D8679DF25237}" destId="{B7DFE6D5-0606-450F-8A17-B6B639A01282}" srcOrd="1" destOrd="0" presId="urn:microsoft.com/office/officeart/2005/8/layout/orgChart1"/>
    <dgm:cxn modelId="{1FB6506A-D17B-4DD4-9C91-C1C78718DA6E}" type="presParOf" srcId="{B7DFE6D5-0606-450F-8A17-B6B639A01282}" destId="{4800DE48-99AB-4EF4-96B4-ACD086A18905}" srcOrd="0" destOrd="0" presId="urn:microsoft.com/office/officeart/2005/8/layout/orgChart1"/>
    <dgm:cxn modelId="{5BC620A3-83ED-4E49-9F10-CD3394466B1F}" type="presParOf" srcId="{4800DE48-99AB-4EF4-96B4-ACD086A18905}" destId="{D8B63E84-8E82-4471-85D6-BDE952DF2DB4}" srcOrd="0" destOrd="0" presId="urn:microsoft.com/office/officeart/2005/8/layout/orgChart1"/>
    <dgm:cxn modelId="{43212CEE-1CD5-4F18-9CD6-AE911FDDE643}" type="presParOf" srcId="{4800DE48-99AB-4EF4-96B4-ACD086A18905}" destId="{43E86891-2537-4123-BF66-373CD7A4594A}" srcOrd="1" destOrd="0" presId="urn:microsoft.com/office/officeart/2005/8/layout/orgChart1"/>
    <dgm:cxn modelId="{9AA59D57-7446-4583-A012-1C15CF9E5EFC}" type="presParOf" srcId="{B7DFE6D5-0606-450F-8A17-B6B639A01282}" destId="{2F4235FA-677C-461A-997F-0168610E24CA}" srcOrd="1" destOrd="0" presId="urn:microsoft.com/office/officeart/2005/8/layout/orgChart1"/>
    <dgm:cxn modelId="{3FF47E5E-7BB8-4540-960C-6EB0BF94165F}" type="presParOf" srcId="{B7DFE6D5-0606-450F-8A17-B6B639A01282}" destId="{1D53CCA3-3B0D-4542-A83E-328A7906BB25}" srcOrd="2" destOrd="0" presId="urn:microsoft.com/office/officeart/2005/8/layout/orgChart1"/>
    <dgm:cxn modelId="{1DFA8498-1893-4585-9932-CC9FC0703F7D}" type="presParOf" srcId="{7749AB35-2042-4F43-8A2F-D8679DF25237}" destId="{476F1A6F-2ADB-42B5-A930-7EDAA777A384}" srcOrd="2" destOrd="0" presId="urn:microsoft.com/office/officeart/2005/8/layout/orgChart1"/>
    <dgm:cxn modelId="{81769F26-0482-4F21-A6ED-6B6E1DC382EC}" type="presParOf" srcId="{7749AB35-2042-4F43-8A2F-D8679DF25237}" destId="{85A53EF3-5D18-40A6-AD7C-EA553639A85D}" srcOrd="3" destOrd="0" presId="urn:microsoft.com/office/officeart/2005/8/layout/orgChart1"/>
    <dgm:cxn modelId="{43F37662-DFF9-481E-95E3-571442029D79}" type="presParOf" srcId="{85A53EF3-5D18-40A6-AD7C-EA553639A85D}" destId="{E0602F08-A1C7-40A5-9FF7-8F6100044C42}" srcOrd="0" destOrd="0" presId="urn:microsoft.com/office/officeart/2005/8/layout/orgChart1"/>
    <dgm:cxn modelId="{1B8D47AB-0A03-4B13-ACA3-C4B4CF4D7708}" type="presParOf" srcId="{E0602F08-A1C7-40A5-9FF7-8F6100044C42}" destId="{C9BC53B5-FE78-485B-82D8-36B7AD5FE604}" srcOrd="0" destOrd="0" presId="urn:microsoft.com/office/officeart/2005/8/layout/orgChart1"/>
    <dgm:cxn modelId="{64EA2F07-7D9F-4CD0-B802-F6A04B37988A}" type="presParOf" srcId="{E0602F08-A1C7-40A5-9FF7-8F6100044C42}" destId="{61C786FA-8734-4FCE-9845-68C0ABC63BC4}" srcOrd="1" destOrd="0" presId="urn:microsoft.com/office/officeart/2005/8/layout/orgChart1"/>
    <dgm:cxn modelId="{712FBB68-3186-492D-801E-14F3B3CD1A4F}" type="presParOf" srcId="{85A53EF3-5D18-40A6-AD7C-EA553639A85D}" destId="{CFF93CCF-68ED-466A-843A-DC8FA62F3CB7}" srcOrd="1" destOrd="0" presId="urn:microsoft.com/office/officeart/2005/8/layout/orgChart1"/>
    <dgm:cxn modelId="{764345D1-6B31-4BEB-8210-A410D4BF48C0}" type="presParOf" srcId="{85A53EF3-5D18-40A6-AD7C-EA553639A85D}" destId="{24B6C853-C35F-44E8-B1C5-DE97623AF8FC}" srcOrd="2" destOrd="0" presId="urn:microsoft.com/office/officeart/2005/8/layout/orgChart1"/>
    <dgm:cxn modelId="{D2841D78-7714-401E-BB42-85CA8390F0D7}" type="presParOf" srcId="{7749AB35-2042-4F43-8A2F-D8679DF25237}" destId="{6B405740-7B2A-4989-8CA9-A43471BF069A}" srcOrd="4" destOrd="0" presId="urn:microsoft.com/office/officeart/2005/8/layout/orgChart1"/>
    <dgm:cxn modelId="{ED2F444E-58A9-4CD8-8E41-86541D53EBA1}" type="presParOf" srcId="{7749AB35-2042-4F43-8A2F-D8679DF25237}" destId="{CD3AEC5A-3118-4F59-97A6-5FF28A7AF799}" srcOrd="5" destOrd="0" presId="urn:microsoft.com/office/officeart/2005/8/layout/orgChart1"/>
    <dgm:cxn modelId="{E9508B33-3C74-4EE7-8C7B-4EAFF40967DB}" type="presParOf" srcId="{CD3AEC5A-3118-4F59-97A6-5FF28A7AF799}" destId="{D000DC4D-2630-4159-9708-152BE17C0720}" srcOrd="0" destOrd="0" presId="urn:microsoft.com/office/officeart/2005/8/layout/orgChart1"/>
    <dgm:cxn modelId="{C2C31C4C-1E3B-4279-8E88-875C61A44BA7}" type="presParOf" srcId="{D000DC4D-2630-4159-9708-152BE17C0720}" destId="{50E21C74-34B0-4450-8ACE-B5B02A95FC54}" srcOrd="0" destOrd="0" presId="urn:microsoft.com/office/officeart/2005/8/layout/orgChart1"/>
    <dgm:cxn modelId="{2616FAAF-E316-4491-9439-1C741E943E5C}" type="presParOf" srcId="{D000DC4D-2630-4159-9708-152BE17C0720}" destId="{4DF596BA-4C03-461D-9848-A8EB9C24D4A5}" srcOrd="1" destOrd="0" presId="urn:microsoft.com/office/officeart/2005/8/layout/orgChart1"/>
    <dgm:cxn modelId="{B78AAD27-FDCA-42A7-813D-D27E02121097}" type="presParOf" srcId="{CD3AEC5A-3118-4F59-97A6-5FF28A7AF799}" destId="{0A665FE9-6C26-46A0-A349-C7576CA3E744}" srcOrd="1" destOrd="0" presId="urn:microsoft.com/office/officeart/2005/8/layout/orgChart1"/>
    <dgm:cxn modelId="{644FC086-487F-4E22-946C-37511D7E58F6}" type="presParOf" srcId="{CD3AEC5A-3118-4F59-97A6-5FF28A7AF799}" destId="{A98D74E3-BF13-4B13-84A7-7B66F941A472}" srcOrd="2" destOrd="0" presId="urn:microsoft.com/office/officeart/2005/8/layout/orgChart1"/>
    <dgm:cxn modelId="{79F2E784-4966-4ECE-9E4B-47D8C3AB5F7F}" type="presParOf" srcId="{D5126F41-D5E1-4EE9-AAAF-F43F0D9B8301}" destId="{BA7E48EF-03FB-402E-AC7E-BEABBB918A98}" srcOrd="2" destOrd="0" presId="urn:microsoft.com/office/officeart/2005/8/layout/orgChart1"/>
    <dgm:cxn modelId="{9D991503-95CE-40A1-AB44-D463905C95C1}" type="presParOf" srcId="{BA7E48EF-03FB-402E-AC7E-BEABBB918A98}" destId="{21F3EFA7-E835-4F54-9322-F4AA4A552D66}" srcOrd="0" destOrd="0" presId="urn:microsoft.com/office/officeart/2005/8/layout/orgChart1"/>
    <dgm:cxn modelId="{4A6A7313-3DDE-4F82-B0A5-7F688739539A}" type="presParOf" srcId="{BA7E48EF-03FB-402E-AC7E-BEABBB918A98}" destId="{45ABBFA2-5E68-449B-9538-435A25701DC3}" srcOrd="1" destOrd="0" presId="urn:microsoft.com/office/officeart/2005/8/layout/orgChart1"/>
    <dgm:cxn modelId="{3A6C1335-D67A-4377-A9D6-1A8A321EC582}" type="presParOf" srcId="{45ABBFA2-5E68-449B-9538-435A25701DC3}" destId="{A90304F5-70DB-4A0B-BB44-139DD201DBAC}" srcOrd="0" destOrd="0" presId="urn:microsoft.com/office/officeart/2005/8/layout/orgChart1"/>
    <dgm:cxn modelId="{F3A9DB4F-297A-473C-BA95-C0FF1B989BCE}" type="presParOf" srcId="{A90304F5-70DB-4A0B-BB44-139DD201DBAC}" destId="{C2ABA132-D4EB-436F-9320-C1EF3BB27847}" srcOrd="0" destOrd="0" presId="urn:microsoft.com/office/officeart/2005/8/layout/orgChart1"/>
    <dgm:cxn modelId="{7423ED3C-1C98-4BE5-8157-BB4D75C9279C}" type="presParOf" srcId="{A90304F5-70DB-4A0B-BB44-139DD201DBAC}" destId="{A0DC8C5D-6900-43CC-9068-29263E05A368}" srcOrd="1" destOrd="0" presId="urn:microsoft.com/office/officeart/2005/8/layout/orgChart1"/>
    <dgm:cxn modelId="{7CBFF805-997A-40CD-AA76-070614AD7F06}" type="presParOf" srcId="{45ABBFA2-5E68-449B-9538-435A25701DC3}" destId="{C6F0843B-6BC6-4A84-BFC6-DCB39DB9A93B}" srcOrd="1" destOrd="0" presId="urn:microsoft.com/office/officeart/2005/8/layout/orgChart1"/>
    <dgm:cxn modelId="{45DBB13D-F282-4671-8498-842204B9BCE8}" type="presParOf" srcId="{45ABBFA2-5E68-449B-9538-435A25701DC3}" destId="{CDA0A36F-DB8E-4195-9800-1C76DBE78E4A}" srcOrd="2" destOrd="0" presId="urn:microsoft.com/office/officeart/2005/8/layout/orgChart1"/>
    <dgm:cxn modelId="{FA58408B-180B-4C89-B623-6D15B3DE966D}" type="presParOf" srcId="{BA7E48EF-03FB-402E-AC7E-BEABBB918A98}" destId="{CC4162E1-7083-42D8-ADDE-1954774758F8}" srcOrd="2" destOrd="0" presId="urn:microsoft.com/office/officeart/2005/8/layout/orgChart1"/>
    <dgm:cxn modelId="{1CF23CB8-498C-49C8-BBE4-5DF70BB5E521}" type="presParOf" srcId="{BA7E48EF-03FB-402E-AC7E-BEABBB918A98}" destId="{0B6DF803-367F-4F3E-8326-4933CBD27EC5}" srcOrd="3" destOrd="0" presId="urn:microsoft.com/office/officeart/2005/8/layout/orgChart1"/>
    <dgm:cxn modelId="{23F64484-6D07-4B53-9EBC-BAA3CD58A60C}" type="presParOf" srcId="{0B6DF803-367F-4F3E-8326-4933CBD27EC5}" destId="{19CCDB05-81F9-4ED3-AA70-F200C6DA685C}" srcOrd="0" destOrd="0" presId="urn:microsoft.com/office/officeart/2005/8/layout/orgChart1"/>
    <dgm:cxn modelId="{EED37F23-DC02-49D8-BDAF-6EBE4E98EC20}" type="presParOf" srcId="{19CCDB05-81F9-4ED3-AA70-F200C6DA685C}" destId="{A91EBE79-59C4-482B-930F-95683A6EAE8E}" srcOrd="0" destOrd="0" presId="urn:microsoft.com/office/officeart/2005/8/layout/orgChart1"/>
    <dgm:cxn modelId="{8072569B-74A0-4BB1-BC7C-81A609952686}" type="presParOf" srcId="{19CCDB05-81F9-4ED3-AA70-F200C6DA685C}" destId="{ABC12BB4-5AE4-4295-B661-7545E5731AFF}" srcOrd="1" destOrd="0" presId="urn:microsoft.com/office/officeart/2005/8/layout/orgChart1"/>
    <dgm:cxn modelId="{05565FD8-A5E6-4ECD-AE19-8571CE2C34AD}" type="presParOf" srcId="{0B6DF803-367F-4F3E-8326-4933CBD27EC5}" destId="{C7678CCC-587C-4BE1-916E-EDF5E24726A6}" srcOrd="1" destOrd="0" presId="urn:microsoft.com/office/officeart/2005/8/layout/orgChart1"/>
    <dgm:cxn modelId="{56C6FB5B-0E72-46F4-A9DD-B46CB130E3CD}" type="presParOf" srcId="{0B6DF803-367F-4F3E-8326-4933CBD27EC5}" destId="{9B620062-31ED-4DE2-887F-4609239023F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2D180B-F164-4144-93DC-81E89A0A88E0}"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92995EB2-807C-4BC2-B933-73E32481B8B4}">
      <dgm:prSet phldrT="[Text]"/>
      <dgm:spPr>
        <a:solidFill>
          <a:schemeClr val="accent6"/>
        </a:solidFill>
      </dgm:spPr>
      <dgm:t>
        <a:bodyPr/>
        <a:lstStyle/>
        <a:p>
          <a:r>
            <a:rPr lang="en-US" dirty="0">
              <a:solidFill>
                <a:schemeClr val="tx1"/>
              </a:solidFill>
            </a:rPr>
            <a:t>Full GWDB</a:t>
          </a:r>
        </a:p>
      </dgm:t>
    </dgm:pt>
    <dgm:pt modelId="{E1DBF304-60AE-4A16-8905-0670A1D6190B}" type="parTrans" cxnId="{3C3244C7-1DEB-4B80-BACF-586A50AF46C7}">
      <dgm:prSet/>
      <dgm:spPr/>
      <dgm:t>
        <a:bodyPr/>
        <a:lstStyle/>
        <a:p>
          <a:endParaRPr lang="en-US"/>
        </a:p>
      </dgm:t>
    </dgm:pt>
    <dgm:pt modelId="{5FE9F439-B886-484C-ADB8-FA3294263561}" type="sibTrans" cxnId="{3C3244C7-1DEB-4B80-BACF-586A50AF46C7}">
      <dgm:prSet/>
      <dgm:spPr/>
      <dgm:t>
        <a:bodyPr/>
        <a:lstStyle/>
        <a:p>
          <a:endParaRPr lang="en-US"/>
        </a:p>
      </dgm:t>
    </dgm:pt>
    <dgm:pt modelId="{A4E70BD3-9DCA-49E9-9B48-7A7F5488D3BB}" type="asst">
      <dgm:prSet phldrT="[Text]"/>
      <dgm:spPr/>
      <dgm:t>
        <a:bodyPr/>
        <a:lstStyle/>
        <a:p>
          <a:r>
            <a:rPr lang="en-US" dirty="0">
              <a:solidFill>
                <a:schemeClr val="tx1"/>
              </a:solidFill>
            </a:rPr>
            <a:t>Operations</a:t>
          </a:r>
        </a:p>
      </dgm:t>
    </dgm:pt>
    <dgm:pt modelId="{E2A0E7DB-2DD8-4060-B90A-B558359BCC75}" type="parTrans" cxnId="{2F687C42-E4B4-472C-A9C5-C8A3E5809264}">
      <dgm:prSet/>
      <dgm:spPr/>
      <dgm:t>
        <a:bodyPr/>
        <a:lstStyle/>
        <a:p>
          <a:endParaRPr lang="en-US"/>
        </a:p>
      </dgm:t>
    </dgm:pt>
    <dgm:pt modelId="{97B0D3E5-30AB-46A2-B554-FC8E087A3741}" type="sibTrans" cxnId="{2F687C42-E4B4-472C-A9C5-C8A3E5809264}">
      <dgm:prSet/>
      <dgm:spPr/>
      <dgm:t>
        <a:bodyPr/>
        <a:lstStyle/>
        <a:p>
          <a:endParaRPr lang="en-US"/>
        </a:p>
      </dgm:t>
    </dgm:pt>
    <dgm:pt modelId="{264A4508-3530-404B-8ADF-E0ACA2FA2D5D}">
      <dgm:prSet phldrT="[Text]"/>
      <dgm:spPr/>
      <dgm:t>
        <a:bodyPr/>
        <a:lstStyle/>
        <a:p>
          <a:r>
            <a:rPr lang="en-US" dirty="0">
              <a:solidFill>
                <a:schemeClr val="tx1"/>
              </a:solidFill>
            </a:rPr>
            <a:t>CPP</a:t>
          </a:r>
        </a:p>
      </dgm:t>
    </dgm:pt>
    <dgm:pt modelId="{EAAFC6C3-AA5F-442A-92C4-A86764DA1358}" type="parTrans" cxnId="{38993B8C-9865-4C6C-B6B7-E730DAAE48CD}">
      <dgm:prSet/>
      <dgm:spPr/>
      <dgm:t>
        <a:bodyPr/>
        <a:lstStyle/>
        <a:p>
          <a:endParaRPr lang="en-US"/>
        </a:p>
      </dgm:t>
    </dgm:pt>
    <dgm:pt modelId="{443C3B39-DA5D-4735-907C-E39E10B9F5F1}" type="sibTrans" cxnId="{38993B8C-9865-4C6C-B6B7-E730DAAE48CD}">
      <dgm:prSet/>
      <dgm:spPr/>
      <dgm:t>
        <a:bodyPr/>
        <a:lstStyle/>
        <a:p>
          <a:endParaRPr lang="en-US"/>
        </a:p>
      </dgm:t>
    </dgm:pt>
    <dgm:pt modelId="{FF479D03-D386-45CE-9F34-8349CF9963F7}">
      <dgm:prSet phldrT="[Text]"/>
      <dgm:spPr/>
      <dgm:t>
        <a:bodyPr/>
        <a:lstStyle/>
        <a:p>
          <a:r>
            <a:rPr lang="en-US" dirty="0">
              <a:solidFill>
                <a:schemeClr val="tx1"/>
              </a:solidFill>
            </a:rPr>
            <a:t>REC</a:t>
          </a:r>
        </a:p>
      </dgm:t>
    </dgm:pt>
    <dgm:pt modelId="{0F0F9B21-A962-44D8-8C6B-36A565CE2438}" type="parTrans" cxnId="{E950E6F4-C090-4AAD-A12F-8DA8122C9D71}">
      <dgm:prSet/>
      <dgm:spPr/>
      <dgm:t>
        <a:bodyPr/>
        <a:lstStyle/>
        <a:p>
          <a:endParaRPr lang="en-US"/>
        </a:p>
      </dgm:t>
    </dgm:pt>
    <dgm:pt modelId="{AA325A49-2D31-433A-A680-ABE797C3BBE8}" type="sibTrans" cxnId="{E950E6F4-C090-4AAD-A12F-8DA8122C9D71}">
      <dgm:prSet/>
      <dgm:spPr/>
      <dgm:t>
        <a:bodyPr/>
        <a:lstStyle/>
        <a:p>
          <a:endParaRPr lang="en-US"/>
        </a:p>
      </dgm:t>
    </dgm:pt>
    <dgm:pt modelId="{F42A7E93-5B4C-4AD7-A2FE-9D6242CCAE68}">
      <dgm:prSet phldrT="[Text]"/>
      <dgm:spPr/>
      <dgm:t>
        <a:bodyPr/>
        <a:lstStyle/>
        <a:p>
          <a:r>
            <a:rPr lang="en-US" dirty="0">
              <a:solidFill>
                <a:schemeClr val="tx1"/>
              </a:solidFill>
            </a:rPr>
            <a:t>DEC</a:t>
          </a:r>
        </a:p>
      </dgm:t>
    </dgm:pt>
    <dgm:pt modelId="{62E49A68-28E2-4613-B53A-A292783B4435}" type="parTrans" cxnId="{3908B5C2-776D-4C8D-92B1-F4F1F1CF8CEF}">
      <dgm:prSet/>
      <dgm:spPr/>
      <dgm:t>
        <a:bodyPr/>
        <a:lstStyle/>
        <a:p>
          <a:endParaRPr lang="en-US"/>
        </a:p>
      </dgm:t>
    </dgm:pt>
    <dgm:pt modelId="{334BF5C3-3181-4CAF-818A-0BD5E084A944}" type="sibTrans" cxnId="{3908B5C2-776D-4C8D-92B1-F4F1F1CF8CEF}">
      <dgm:prSet/>
      <dgm:spPr/>
      <dgm:t>
        <a:bodyPr/>
        <a:lstStyle/>
        <a:p>
          <a:endParaRPr lang="en-US"/>
        </a:p>
      </dgm:t>
    </dgm:pt>
    <dgm:pt modelId="{86AFA570-B22F-4FF6-A911-7D2D47D3674E}" type="asst">
      <dgm:prSet phldrT="[Text]"/>
      <dgm:spPr/>
      <dgm:t>
        <a:bodyPr/>
        <a:lstStyle/>
        <a:p>
          <a:r>
            <a:rPr lang="en-US" dirty="0">
              <a:solidFill>
                <a:schemeClr val="tx1"/>
              </a:solidFill>
            </a:rPr>
            <a:t>Executive</a:t>
          </a:r>
        </a:p>
      </dgm:t>
    </dgm:pt>
    <dgm:pt modelId="{832BAD51-3598-43DA-B1D2-73DD13D13381}" type="parTrans" cxnId="{1B65A59F-0518-485D-A013-45390BFC49B3}">
      <dgm:prSet/>
      <dgm:spPr/>
      <dgm:t>
        <a:bodyPr/>
        <a:lstStyle/>
        <a:p>
          <a:endParaRPr lang="en-US"/>
        </a:p>
      </dgm:t>
    </dgm:pt>
    <dgm:pt modelId="{8697308E-116C-44F5-8340-86D7BC5CB333}" type="sibTrans" cxnId="{1B65A59F-0518-485D-A013-45390BFC49B3}">
      <dgm:prSet/>
      <dgm:spPr/>
      <dgm:t>
        <a:bodyPr/>
        <a:lstStyle/>
        <a:p>
          <a:endParaRPr lang="en-US"/>
        </a:p>
      </dgm:t>
    </dgm:pt>
    <dgm:pt modelId="{F9C0F658-DF6B-469A-BF52-B2D19E62B434}">
      <dgm:prSet phldrT="[Text]"/>
      <dgm:spPr/>
      <dgm:t>
        <a:bodyPr/>
        <a:lstStyle/>
        <a:p>
          <a:r>
            <a:rPr lang="en-US" dirty="0">
              <a:solidFill>
                <a:schemeClr val="tx1"/>
              </a:solidFill>
            </a:rPr>
            <a:t>Task Force(s)</a:t>
          </a:r>
        </a:p>
      </dgm:t>
    </dgm:pt>
    <dgm:pt modelId="{1A822A6C-DEA6-4FA6-9BEE-8D2027EA1E06}" type="parTrans" cxnId="{FA082033-B3E6-4A2D-BDDC-AC6BA18777C1}">
      <dgm:prSet/>
      <dgm:spPr/>
      <dgm:t>
        <a:bodyPr/>
        <a:lstStyle/>
        <a:p>
          <a:endParaRPr lang="en-US"/>
        </a:p>
      </dgm:t>
    </dgm:pt>
    <dgm:pt modelId="{ADEA557B-B175-4525-BC1E-9C20A5E67E11}" type="sibTrans" cxnId="{FA082033-B3E6-4A2D-BDDC-AC6BA18777C1}">
      <dgm:prSet/>
      <dgm:spPr/>
      <dgm:t>
        <a:bodyPr/>
        <a:lstStyle/>
        <a:p>
          <a:endParaRPr lang="en-US"/>
        </a:p>
      </dgm:t>
    </dgm:pt>
    <dgm:pt modelId="{8A444E7D-2792-4CE7-842E-C97491CD3EA7}">
      <dgm:prSet phldrT="[Text]"/>
      <dgm:spPr/>
      <dgm:t>
        <a:bodyPr/>
        <a:lstStyle/>
        <a:p>
          <a:r>
            <a:rPr lang="en-US" dirty="0">
              <a:solidFill>
                <a:schemeClr val="tx1"/>
              </a:solidFill>
            </a:rPr>
            <a:t>Task Force(s)</a:t>
          </a:r>
        </a:p>
      </dgm:t>
    </dgm:pt>
    <dgm:pt modelId="{B3E202A4-F76B-41A1-A9BE-270B5C923996}" type="parTrans" cxnId="{0C2BBC1E-794C-4FA4-9EB9-97AC2A01FA19}">
      <dgm:prSet/>
      <dgm:spPr/>
      <dgm:t>
        <a:bodyPr/>
        <a:lstStyle/>
        <a:p>
          <a:endParaRPr lang="en-US"/>
        </a:p>
      </dgm:t>
    </dgm:pt>
    <dgm:pt modelId="{65FE8505-A522-46F5-B3CC-740CA08646E5}" type="sibTrans" cxnId="{0C2BBC1E-794C-4FA4-9EB9-97AC2A01FA19}">
      <dgm:prSet/>
      <dgm:spPr/>
      <dgm:t>
        <a:bodyPr/>
        <a:lstStyle/>
        <a:p>
          <a:endParaRPr lang="en-US"/>
        </a:p>
      </dgm:t>
    </dgm:pt>
    <dgm:pt modelId="{CC03B870-9E84-4DE5-8226-FA29A2EABC93}">
      <dgm:prSet phldrT="[Text]"/>
      <dgm:spPr/>
      <dgm:t>
        <a:bodyPr/>
        <a:lstStyle/>
        <a:p>
          <a:r>
            <a:rPr lang="en-US" dirty="0">
              <a:solidFill>
                <a:schemeClr val="tx1"/>
              </a:solidFill>
            </a:rPr>
            <a:t>Task Force(s)</a:t>
          </a:r>
        </a:p>
      </dgm:t>
    </dgm:pt>
    <dgm:pt modelId="{6CB94DA9-0E15-4AA7-A06B-07B488603707}" type="parTrans" cxnId="{1F4F4D30-D3A8-4F22-B188-D17270FFC87B}">
      <dgm:prSet/>
      <dgm:spPr/>
      <dgm:t>
        <a:bodyPr/>
        <a:lstStyle/>
        <a:p>
          <a:endParaRPr lang="en-US"/>
        </a:p>
      </dgm:t>
    </dgm:pt>
    <dgm:pt modelId="{3D1DF00B-E946-47D7-9B8B-90C02BE4C9A6}" type="sibTrans" cxnId="{1F4F4D30-D3A8-4F22-B188-D17270FFC87B}">
      <dgm:prSet/>
      <dgm:spPr/>
      <dgm:t>
        <a:bodyPr/>
        <a:lstStyle/>
        <a:p>
          <a:endParaRPr lang="en-US"/>
        </a:p>
      </dgm:t>
    </dgm:pt>
    <dgm:pt modelId="{08171B29-9BB7-4A77-96A8-D26CA5186DB4}" type="pres">
      <dgm:prSet presAssocID="{F12D180B-F164-4144-93DC-81E89A0A88E0}" presName="hierChild1" presStyleCnt="0">
        <dgm:presLayoutVars>
          <dgm:orgChart val="1"/>
          <dgm:chPref val="1"/>
          <dgm:dir/>
          <dgm:animOne val="branch"/>
          <dgm:animLvl val="lvl"/>
          <dgm:resizeHandles/>
        </dgm:presLayoutVars>
      </dgm:prSet>
      <dgm:spPr/>
    </dgm:pt>
    <dgm:pt modelId="{D5126F41-D5E1-4EE9-AAAF-F43F0D9B8301}" type="pres">
      <dgm:prSet presAssocID="{92995EB2-807C-4BC2-B933-73E32481B8B4}" presName="hierRoot1" presStyleCnt="0">
        <dgm:presLayoutVars>
          <dgm:hierBranch val="init"/>
        </dgm:presLayoutVars>
      </dgm:prSet>
      <dgm:spPr/>
    </dgm:pt>
    <dgm:pt modelId="{A559054F-12F1-4054-9D64-F0634253278A}" type="pres">
      <dgm:prSet presAssocID="{92995EB2-807C-4BC2-B933-73E32481B8B4}" presName="rootComposite1" presStyleCnt="0"/>
      <dgm:spPr/>
    </dgm:pt>
    <dgm:pt modelId="{BA4C081A-00CB-4DC1-8573-76BBBC73B18E}" type="pres">
      <dgm:prSet presAssocID="{92995EB2-807C-4BC2-B933-73E32481B8B4}" presName="rootText1" presStyleLbl="node0" presStyleIdx="0" presStyleCnt="1">
        <dgm:presLayoutVars>
          <dgm:chPref val="3"/>
        </dgm:presLayoutVars>
      </dgm:prSet>
      <dgm:spPr/>
    </dgm:pt>
    <dgm:pt modelId="{57B0D802-7215-4960-8541-AFA8E309F7BA}" type="pres">
      <dgm:prSet presAssocID="{92995EB2-807C-4BC2-B933-73E32481B8B4}" presName="rootConnector1" presStyleLbl="node1" presStyleIdx="0" presStyleCnt="0"/>
      <dgm:spPr/>
    </dgm:pt>
    <dgm:pt modelId="{7749AB35-2042-4F43-8A2F-D8679DF25237}" type="pres">
      <dgm:prSet presAssocID="{92995EB2-807C-4BC2-B933-73E32481B8B4}" presName="hierChild2" presStyleCnt="0"/>
      <dgm:spPr/>
    </dgm:pt>
    <dgm:pt modelId="{ED59754A-5959-40C4-8696-D08AB847D99D}" type="pres">
      <dgm:prSet presAssocID="{EAAFC6C3-AA5F-442A-92C4-A86764DA1358}" presName="Name37" presStyleLbl="parChTrans1D2" presStyleIdx="0" presStyleCnt="5"/>
      <dgm:spPr/>
    </dgm:pt>
    <dgm:pt modelId="{B7DFE6D5-0606-450F-8A17-B6B639A01282}" type="pres">
      <dgm:prSet presAssocID="{264A4508-3530-404B-8ADF-E0ACA2FA2D5D}" presName="hierRoot2" presStyleCnt="0">
        <dgm:presLayoutVars>
          <dgm:hierBranch val="init"/>
        </dgm:presLayoutVars>
      </dgm:prSet>
      <dgm:spPr/>
    </dgm:pt>
    <dgm:pt modelId="{4800DE48-99AB-4EF4-96B4-ACD086A18905}" type="pres">
      <dgm:prSet presAssocID="{264A4508-3530-404B-8ADF-E0ACA2FA2D5D}" presName="rootComposite" presStyleCnt="0"/>
      <dgm:spPr/>
    </dgm:pt>
    <dgm:pt modelId="{D8B63E84-8E82-4471-85D6-BDE952DF2DB4}" type="pres">
      <dgm:prSet presAssocID="{264A4508-3530-404B-8ADF-E0ACA2FA2D5D}" presName="rootText" presStyleLbl="node2" presStyleIdx="0" presStyleCnt="3">
        <dgm:presLayoutVars>
          <dgm:chPref val="3"/>
        </dgm:presLayoutVars>
      </dgm:prSet>
      <dgm:spPr/>
    </dgm:pt>
    <dgm:pt modelId="{43E86891-2537-4123-BF66-373CD7A4594A}" type="pres">
      <dgm:prSet presAssocID="{264A4508-3530-404B-8ADF-E0ACA2FA2D5D}" presName="rootConnector" presStyleLbl="node2" presStyleIdx="0" presStyleCnt="3"/>
      <dgm:spPr/>
    </dgm:pt>
    <dgm:pt modelId="{2F4235FA-677C-461A-997F-0168610E24CA}" type="pres">
      <dgm:prSet presAssocID="{264A4508-3530-404B-8ADF-E0ACA2FA2D5D}" presName="hierChild4" presStyleCnt="0"/>
      <dgm:spPr/>
    </dgm:pt>
    <dgm:pt modelId="{085558EA-AC70-439E-A116-74F6B722B69E}" type="pres">
      <dgm:prSet presAssocID="{1A822A6C-DEA6-4FA6-9BEE-8D2027EA1E06}" presName="Name37" presStyleLbl="parChTrans1D3" presStyleIdx="0" presStyleCnt="3"/>
      <dgm:spPr/>
    </dgm:pt>
    <dgm:pt modelId="{F85DD061-0672-4341-ADEB-B91F0DDFC4A6}" type="pres">
      <dgm:prSet presAssocID="{F9C0F658-DF6B-469A-BF52-B2D19E62B434}" presName="hierRoot2" presStyleCnt="0">
        <dgm:presLayoutVars>
          <dgm:hierBranch val="init"/>
        </dgm:presLayoutVars>
      </dgm:prSet>
      <dgm:spPr/>
    </dgm:pt>
    <dgm:pt modelId="{9E2F54FA-0B01-4955-B777-BECBD3DDBEDF}" type="pres">
      <dgm:prSet presAssocID="{F9C0F658-DF6B-469A-BF52-B2D19E62B434}" presName="rootComposite" presStyleCnt="0"/>
      <dgm:spPr/>
    </dgm:pt>
    <dgm:pt modelId="{850A98D1-8379-4FEC-A7CE-7FF59DC84968}" type="pres">
      <dgm:prSet presAssocID="{F9C0F658-DF6B-469A-BF52-B2D19E62B434}" presName="rootText" presStyleLbl="node3" presStyleIdx="0" presStyleCnt="3" custLinFactNeighborX="-25255">
        <dgm:presLayoutVars>
          <dgm:chPref val="3"/>
        </dgm:presLayoutVars>
      </dgm:prSet>
      <dgm:spPr/>
    </dgm:pt>
    <dgm:pt modelId="{2BAE2E98-8104-40FF-B217-902A45C901C2}" type="pres">
      <dgm:prSet presAssocID="{F9C0F658-DF6B-469A-BF52-B2D19E62B434}" presName="rootConnector" presStyleLbl="node3" presStyleIdx="0" presStyleCnt="3"/>
      <dgm:spPr/>
    </dgm:pt>
    <dgm:pt modelId="{85EC0CAE-35E7-4283-BD52-3957A72D6F22}" type="pres">
      <dgm:prSet presAssocID="{F9C0F658-DF6B-469A-BF52-B2D19E62B434}" presName="hierChild4" presStyleCnt="0"/>
      <dgm:spPr/>
    </dgm:pt>
    <dgm:pt modelId="{EBD7E4B0-2284-4C0E-B79A-7669EBE99F32}" type="pres">
      <dgm:prSet presAssocID="{F9C0F658-DF6B-469A-BF52-B2D19E62B434}" presName="hierChild5" presStyleCnt="0"/>
      <dgm:spPr/>
    </dgm:pt>
    <dgm:pt modelId="{1D53CCA3-3B0D-4542-A83E-328A7906BB25}" type="pres">
      <dgm:prSet presAssocID="{264A4508-3530-404B-8ADF-E0ACA2FA2D5D}" presName="hierChild5" presStyleCnt="0"/>
      <dgm:spPr/>
    </dgm:pt>
    <dgm:pt modelId="{476F1A6F-2ADB-42B5-A930-7EDAA777A384}" type="pres">
      <dgm:prSet presAssocID="{0F0F9B21-A962-44D8-8C6B-36A565CE2438}" presName="Name37" presStyleLbl="parChTrans1D2" presStyleIdx="1" presStyleCnt="5"/>
      <dgm:spPr/>
    </dgm:pt>
    <dgm:pt modelId="{85A53EF3-5D18-40A6-AD7C-EA553639A85D}" type="pres">
      <dgm:prSet presAssocID="{FF479D03-D386-45CE-9F34-8349CF9963F7}" presName="hierRoot2" presStyleCnt="0">
        <dgm:presLayoutVars>
          <dgm:hierBranch val="init"/>
        </dgm:presLayoutVars>
      </dgm:prSet>
      <dgm:spPr/>
    </dgm:pt>
    <dgm:pt modelId="{E0602F08-A1C7-40A5-9FF7-8F6100044C42}" type="pres">
      <dgm:prSet presAssocID="{FF479D03-D386-45CE-9F34-8349CF9963F7}" presName="rootComposite" presStyleCnt="0"/>
      <dgm:spPr/>
    </dgm:pt>
    <dgm:pt modelId="{C9BC53B5-FE78-485B-82D8-36B7AD5FE604}" type="pres">
      <dgm:prSet presAssocID="{FF479D03-D386-45CE-9F34-8349CF9963F7}" presName="rootText" presStyleLbl="node2" presStyleIdx="1" presStyleCnt="3">
        <dgm:presLayoutVars>
          <dgm:chPref val="3"/>
        </dgm:presLayoutVars>
      </dgm:prSet>
      <dgm:spPr/>
    </dgm:pt>
    <dgm:pt modelId="{61C786FA-8734-4FCE-9845-68C0ABC63BC4}" type="pres">
      <dgm:prSet presAssocID="{FF479D03-D386-45CE-9F34-8349CF9963F7}" presName="rootConnector" presStyleLbl="node2" presStyleIdx="1" presStyleCnt="3"/>
      <dgm:spPr/>
    </dgm:pt>
    <dgm:pt modelId="{CFF93CCF-68ED-466A-843A-DC8FA62F3CB7}" type="pres">
      <dgm:prSet presAssocID="{FF479D03-D386-45CE-9F34-8349CF9963F7}" presName="hierChild4" presStyleCnt="0"/>
      <dgm:spPr/>
    </dgm:pt>
    <dgm:pt modelId="{D2BE658D-4C63-4CD3-86F9-697AEB012812}" type="pres">
      <dgm:prSet presAssocID="{B3E202A4-F76B-41A1-A9BE-270B5C923996}" presName="Name37" presStyleLbl="parChTrans1D3" presStyleIdx="1" presStyleCnt="3"/>
      <dgm:spPr/>
    </dgm:pt>
    <dgm:pt modelId="{EA5C6082-6741-45B6-B26F-D79D0BC3A3C2}" type="pres">
      <dgm:prSet presAssocID="{8A444E7D-2792-4CE7-842E-C97491CD3EA7}" presName="hierRoot2" presStyleCnt="0">
        <dgm:presLayoutVars>
          <dgm:hierBranch val="init"/>
        </dgm:presLayoutVars>
      </dgm:prSet>
      <dgm:spPr/>
    </dgm:pt>
    <dgm:pt modelId="{6E22DC6B-FBB3-46AC-8319-BF9AF625064C}" type="pres">
      <dgm:prSet presAssocID="{8A444E7D-2792-4CE7-842E-C97491CD3EA7}" presName="rootComposite" presStyleCnt="0"/>
      <dgm:spPr/>
    </dgm:pt>
    <dgm:pt modelId="{88586E48-C801-40F8-9F8F-FB781671E4D4}" type="pres">
      <dgm:prSet presAssocID="{8A444E7D-2792-4CE7-842E-C97491CD3EA7}" presName="rootText" presStyleLbl="node3" presStyleIdx="1" presStyleCnt="3" custLinFactNeighborX="-25255">
        <dgm:presLayoutVars>
          <dgm:chPref val="3"/>
        </dgm:presLayoutVars>
      </dgm:prSet>
      <dgm:spPr/>
    </dgm:pt>
    <dgm:pt modelId="{8AC67C0B-537A-46A3-AA3E-E3AD19F4D5B7}" type="pres">
      <dgm:prSet presAssocID="{8A444E7D-2792-4CE7-842E-C97491CD3EA7}" presName="rootConnector" presStyleLbl="node3" presStyleIdx="1" presStyleCnt="3"/>
      <dgm:spPr/>
    </dgm:pt>
    <dgm:pt modelId="{6A806A88-B8D8-49C5-89CE-0D367B58270F}" type="pres">
      <dgm:prSet presAssocID="{8A444E7D-2792-4CE7-842E-C97491CD3EA7}" presName="hierChild4" presStyleCnt="0"/>
      <dgm:spPr/>
    </dgm:pt>
    <dgm:pt modelId="{D237C3B1-75CE-4682-BE6E-8B8BB48091F6}" type="pres">
      <dgm:prSet presAssocID="{8A444E7D-2792-4CE7-842E-C97491CD3EA7}" presName="hierChild5" presStyleCnt="0"/>
      <dgm:spPr/>
    </dgm:pt>
    <dgm:pt modelId="{24B6C853-C35F-44E8-B1C5-DE97623AF8FC}" type="pres">
      <dgm:prSet presAssocID="{FF479D03-D386-45CE-9F34-8349CF9963F7}" presName="hierChild5" presStyleCnt="0"/>
      <dgm:spPr/>
    </dgm:pt>
    <dgm:pt modelId="{6B405740-7B2A-4989-8CA9-A43471BF069A}" type="pres">
      <dgm:prSet presAssocID="{62E49A68-28E2-4613-B53A-A292783B4435}" presName="Name37" presStyleLbl="parChTrans1D2" presStyleIdx="2" presStyleCnt="5"/>
      <dgm:spPr/>
    </dgm:pt>
    <dgm:pt modelId="{CD3AEC5A-3118-4F59-97A6-5FF28A7AF799}" type="pres">
      <dgm:prSet presAssocID="{F42A7E93-5B4C-4AD7-A2FE-9D6242CCAE68}" presName="hierRoot2" presStyleCnt="0">
        <dgm:presLayoutVars>
          <dgm:hierBranch val="init"/>
        </dgm:presLayoutVars>
      </dgm:prSet>
      <dgm:spPr/>
    </dgm:pt>
    <dgm:pt modelId="{D000DC4D-2630-4159-9708-152BE17C0720}" type="pres">
      <dgm:prSet presAssocID="{F42A7E93-5B4C-4AD7-A2FE-9D6242CCAE68}" presName="rootComposite" presStyleCnt="0"/>
      <dgm:spPr/>
    </dgm:pt>
    <dgm:pt modelId="{50E21C74-34B0-4450-8ACE-B5B02A95FC54}" type="pres">
      <dgm:prSet presAssocID="{F42A7E93-5B4C-4AD7-A2FE-9D6242CCAE68}" presName="rootText" presStyleLbl="node2" presStyleIdx="2" presStyleCnt="3">
        <dgm:presLayoutVars>
          <dgm:chPref val="3"/>
        </dgm:presLayoutVars>
      </dgm:prSet>
      <dgm:spPr/>
    </dgm:pt>
    <dgm:pt modelId="{4DF596BA-4C03-461D-9848-A8EB9C24D4A5}" type="pres">
      <dgm:prSet presAssocID="{F42A7E93-5B4C-4AD7-A2FE-9D6242CCAE68}" presName="rootConnector" presStyleLbl="node2" presStyleIdx="2" presStyleCnt="3"/>
      <dgm:spPr/>
    </dgm:pt>
    <dgm:pt modelId="{0A665FE9-6C26-46A0-A349-C7576CA3E744}" type="pres">
      <dgm:prSet presAssocID="{F42A7E93-5B4C-4AD7-A2FE-9D6242CCAE68}" presName="hierChild4" presStyleCnt="0"/>
      <dgm:spPr/>
    </dgm:pt>
    <dgm:pt modelId="{62AED64C-4802-475A-8F79-7733CB12010A}" type="pres">
      <dgm:prSet presAssocID="{6CB94DA9-0E15-4AA7-A06B-07B488603707}" presName="Name37" presStyleLbl="parChTrans1D3" presStyleIdx="2" presStyleCnt="3"/>
      <dgm:spPr/>
    </dgm:pt>
    <dgm:pt modelId="{ACA7D847-D9B3-4C20-A62D-B70532F9E24B}" type="pres">
      <dgm:prSet presAssocID="{CC03B870-9E84-4DE5-8226-FA29A2EABC93}" presName="hierRoot2" presStyleCnt="0">
        <dgm:presLayoutVars>
          <dgm:hierBranch val="init"/>
        </dgm:presLayoutVars>
      </dgm:prSet>
      <dgm:spPr/>
    </dgm:pt>
    <dgm:pt modelId="{1D4B4017-E126-4C60-916B-3CC19D4DD480}" type="pres">
      <dgm:prSet presAssocID="{CC03B870-9E84-4DE5-8226-FA29A2EABC93}" presName="rootComposite" presStyleCnt="0"/>
      <dgm:spPr/>
    </dgm:pt>
    <dgm:pt modelId="{812DB0F9-3A18-40CF-8C8B-4DEC6ECB2A91}" type="pres">
      <dgm:prSet presAssocID="{CC03B870-9E84-4DE5-8226-FA29A2EABC93}" presName="rootText" presStyleLbl="node3" presStyleIdx="2" presStyleCnt="3" custLinFactNeighborX="-25255">
        <dgm:presLayoutVars>
          <dgm:chPref val="3"/>
        </dgm:presLayoutVars>
      </dgm:prSet>
      <dgm:spPr/>
    </dgm:pt>
    <dgm:pt modelId="{271C8056-F319-45C0-A93F-69C0DB8B2C5A}" type="pres">
      <dgm:prSet presAssocID="{CC03B870-9E84-4DE5-8226-FA29A2EABC93}" presName="rootConnector" presStyleLbl="node3" presStyleIdx="2" presStyleCnt="3"/>
      <dgm:spPr/>
    </dgm:pt>
    <dgm:pt modelId="{84EE41BC-A582-4B6A-B1F5-DEE39D9EA639}" type="pres">
      <dgm:prSet presAssocID="{CC03B870-9E84-4DE5-8226-FA29A2EABC93}" presName="hierChild4" presStyleCnt="0"/>
      <dgm:spPr/>
    </dgm:pt>
    <dgm:pt modelId="{C18E30E0-D4AA-4E42-8124-F58C6D89867E}" type="pres">
      <dgm:prSet presAssocID="{CC03B870-9E84-4DE5-8226-FA29A2EABC93}" presName="hierChild5" presStyleCnt="0"/>
      <dgm:spPr/>
    </dgm:pt>
    <dgm:pt modelId="{A98D74E3-BF13-4B13-84A7-7B66F941A472}" type="pres">
      <dgm:prSet presAssocID="{F42A7E93-5B4C-4AD7-A2FE-9D6242CCAE68}" presName="hierChild5" presStyleCnt="0"/>
      <dgm:spPr/>
    </dgm:pt>
    <dgm:pt modelId="{BA7E48EF-03FB-402E-AC7E-BEABBB918A98}" type="pres">
      <dgm:prSet presAssocID="{92995EB2-807C-4BC2-B933-73E32481B8B4}" presName="hierChild3" presStyleCnt="0"/>
      <dgm:spPr/>
    </dgm:pt>
    <dgm:pt modelId="{21F3EFA7-E835-4F54-9322-F4AA4A552D66}" type="pres">
      <dgm:prSet presAssocID="{E2A0E7DB-2DD8-4060-B90A-B558359BCC75}" presName="Name111" presStyleLbl="parChTrans1D2" presStyleIdx="3" presStyleCnt="5"/>
      <dgm:spPr/>
    </dgm:pt>
    <dgm:pt modelId="{45ABBFA2-5E68-449B-9538-435A25701DC3}" type="pres">
      <dgm:prSet presAssocID="{A4E70BD3-9DCA-49E9-9B48-7A7F5488D3BB}" presName="hierRoot3" presStyleCnt="0">
        <dgm:presLayoutVars>
          <dgm:hierBranch val="init"/>
        </dgm:presLayoutVars>
      </dgm:prSet>
      <dgm:spPr/>
    </dgm:pt>
    <dgm:pt modelId="{A90304F5-70DB-4A0B-BB44-139DD201DBAC}" type="pres">
      <dgm:prSet presAssocID="{A4E70BD3-9DCA-49E9-9B48-7A7F5488D3BB}" presName="rootComposite3" presStyleCnt="0"/>
      <dgm:spPr/>
    </dgm:pt>
    <dgm:pt modelId="{C2ABA132-D4EB-436F-9320-C1EF3BB27847}" type="pres">
      <dgm:prSet presAssocID="{A4E70BD3-9DCA-49E9-9B48-7A7F5488D3BB}" presName="rootText3" presStyleLbl="asst1" presStyleIdx="0" presStyleCnt="2">
        <dgm:presLayoutVars>
          <dgm:chPref val="3"/>
        </dgm:presLayoutVars>
      </dgm:prSet>
      <dgm:spPr/>
    </dgm:pt>
    <dgm:pt modelId="{A0DC8C5D-6900-43CC-9068-29263E05A368}" type="pres">
      <dgm:prSet presAssocID="{A4E70BD3-9DCA-49E9-9B48-7A7F5488D3BB}" presName="rootConnector3" presStyleLbl="asst1" presStyleIdx="0" presStyleCnt="2"/>
      <dgm:spPr/>
    </dgm:pt>
    <dgm:pt modelId="{C6F0843B-6BC6-4A84-BFC6-DCB39DB9A93B}" type="pres">
      <dgm:prSet presAssocID="{A4E70BD3-9DCA-49E9-9B48-7A7F5488D3BB}" presName="hierChild6" presStyleCnt="0"/>
      <dgm:spPr/>
    </dgm:pt>
    <dgm:pt modelId="{CDA0A36F-DB8E-4195-9800-1C76DBE78E4A}" type="pres">
      <dgm:prSet presAssocID="{A4E70BD3-9DCA-49E9-9B48-7A7F5488D3BB}" presName="hierChild7" presStyleCnt="0"/>
      <dgm:spPr/>
    </dgm:pt>
    <dgm:pt modelId="{CC4162E1-7083-42D8-ADDE-1954774758F8}" type="pres">
      <dgm:prSet presAssocID="{832BAD51-3598-43DA-B1D2-73DD13D13381}" presName="Name111" presStyleLbl="parChTrans1D2" presStyleIdx="4" presStyleCnt="5"/>
      <dgm:spPr/>
    </dgm:pt>
    <dgm:pt modelId="{0B6DF803-367F-4F3E-8326-4933CBD27EC5}" type="pres">
      <dgm:prSet presAssocID="{86AFA570-B22F-4FF6-A911-7D2D47D3674E}" presName="hierRoot3" presStyleCnt="0">
        <dgm:presLayoutVars>
          <dgm:hierBranch val="init"/>
        </dgm:presLayoutVars>
      </dgm:prSet>
      <dgm:spPr/>
    </dgm:pt>
    <dgm:pt modelId="{19CCDB05-81F9-4ED3-AA70-F200C6DA685C}" type="pres">
      <dgm:prSet presAssocID="{86AFA570-B22F-4FF6-A911-7D2D47D3674E}" presName="rootComposite3" presStyleCnt="0"/>
      <dgm:spPr/>
    </dgm:pt>
    <dgm:pt modelId="{A91EBE79-59C4-482B-930F-95683A6EAE8E}" type="pres">
      <dgm:prSet presAssocID="{86AFA570-B22F-4FF6-A911-7D2D47D3674E}" presName="rootText3" presStyleLbl="asst1" presStyleIdx="1" presStyleCnt="2" custLinFactNeighborX="-1509" custLinFactNeighborY="0">
        <dgm:presLayoutVars>
          <dgm:chPref val="3"/>
        </dgm:presLayoutVars>
      </dgm:prSet>
      <dgm:spPr/>
    </dgm:pt>
    <dgm:pt modelId="{ABC12BB4-5AE4-4295-B661-7545E5731AFF}" type="pres">
      <dgm:prSet presAssocID="{86AFA570-B22F-4FF6-A911-7D2D47D3674E}" presName="rootConnector3" presStyleLbl="asst1" presStyleIdx="1" presStyleCnt="2"/>
      <dgm:spPr/>
    </dgm:pt>
    <dgm:pt modelId="{C7678CCC-587C-4BE1-916E-EDF5E24726A6}" type="pres">
      <dgm:prSet presAssocID="{86AFA570-B22F-4FF6-A911-7D2D47D3674E}" presName="hierChild6" presStyleCnt="0"/>
      <dgm:spPr/>
    </dgm:pt>
    <dgm:pt modelId="{9B620062-31ED-4DE2-887F-4609239023F6}" type="pres">
      <dgm:prSet presAssocID="{86AFA570-B22F-4FF6-A911-7D2D47D3674E}" presName="hierChild7" presStyleCnt="0"/>
      <dgm:spPr/>
    </dgm:pt>
  </dgm:ptLst>
  <dgm:cxnLst>
    <dgm:cxn modelId="{B737AE11-9E45-4463-BE72-7C69D4EB95E3}" type="presOf" srcId="{F9C0F658-DF6B-469A-BF52-B2D19E62B434}" destId="{850A98D1-8379-4FEC-A7CE-7FF59DC84968}" srcOrd="0" destOrd="0" presId="urn:microsoft.com/office/officeart/2005/8/layout/orgChart1"/>
    <dgm:cxn modelId="{81DEFD15-80B2-4C44-B02B-07A249968283}" type="presOf" srcId="{6CB94DA9-0E15-4AA7-A06B-07B488603707}" destId="{62AED64C-4802-475A-8F79-7733CB12010A}" srcOrd="0" destOrd="0" presId="urn:microsoft.com/office/officeart/2005/8/layout/orgChart1"/>
    <dgm:cxn modelId="{0C2BBC1E-794C-4FA4-9EB9-97AC2A01FA19}" srcId="{FF479D03-D386-45CE-9F34-8349CF9963F7}" destId="{8A444E7D-2792-4CE7-842E-C97491CD3EA7}" srcOrd="0" destOrd="0" parTransId="{B3E202A4-F76B-41A1-A9BE-270B5C923996}" sibTransId="{65FE8505-A522-46F5-B3CC-740CA08646E5}"/>
    <dgm:cxn modelId="{DCD5032F-D6F8-4167-8055-4814802CE70D}" type="presOf" srcId="{FF479D03-D386-45CE-9F34-8349CF9963F7}" destId="{C9BC53B5-FE78-485B-82D8-36B7AD5FE604}" srcOrd="0" destOrd="0" presId="urn:microsoft.com/office/officeart/2005/8/layout/orgChart1"/>
    <dgm:cxn modelId="{1F4F4D30-D3A8-4F22-B188-D17270FFC87B}" srcId="{F42A7E93-5B4C-4AD7-A2FE-9D6242CCAE68}" destId="{CC03B870-9E84-4DE5-8226-FA29A2EABC93}" srcOrd="0" destOrd="0" parTransId="{6CB94DA9-0E15-4AA7-A06B-07B488603707}" sibTransId="{3D1DF00B-E946-47D7-9B8B-90C02BE4C9A6}"/>
    <dgm:cxn modelId="{FA082033-B3E6-4A2D-BDDC-AC6BA18777C1}" srcId="{264A4508-3530-404B-8ADF-E0ACA2FA2D5D}" destId="{F9C0F658-DF6B-469A-BF52-B2D19E62B434}" srcOrd="0" destOrd="0" parTransId="{1A822A6C-DEA6-4FA6-9BEE-8D2027EA1E06}" sibTransId="{ADEA557B-B175-4525-BC1E-9C20A5E67E11}"/>
    <dgm:cxn modelId="{8D6CCC3C-BE5A-492B-9C2E-AA19D94D6300}" type="presOf" srcId="{EAAFC6C3-AA5F-442A-92C4-A86764DA1358}" destId="{ED59754A-5959-40C4-8696-D08AB847D99D}" srcOrd="0" destOrd="0" presId="urn:microsoft.com/office/officeart/2005/8/layout/orgChart1"/>
    <dgm:cxn modelId="{5537C95B-849C-417E-A2EA-E577AD99E7BC}" type="presOf" srcId="{F42A7E93-5B4C-4AD7-A2FE-9D6242CCAE68}" destId="{50E21C74-34B0-4450-8ACE-B5B02A95FC54}" srcOrd="0" destOrd="0" presId="urn:microsoft.com/office/officeart/2005/8/layout/orgChart1"/>
    <dgm:cxn modelId="{28B7195F-F640-46BE-B428-0FE9E4FC7969}" type="presOf" srcId="{832BAD51-3598-43DA-B1D2-73DD13D13381}" destId="{CC4162E1-7083-42D8-ADDE-1954774758F8}" srcOrd="0" destOrd="0" presId="urn:microsoft.com/office/officeart/2005/8/layout/orgChart1"/>
    <dgm:cxn modelId="{2F687C42-E4B4-472C-A9C5-C8A3E5809264}" srcId="{92995EB2-807C-4BC2-B933-73E32481B8B4}" destId="{A4E70BD3-9DCA-49E9-9B48-7A7F5488D3BB}" srcOrd="0" destOrd="0" parTransId="{E2A0E7DB-2DD8-4060-B90A-B558359BCC75}" sibTransId="{97B0D3E5-30AB-46A2-B554-FC8E087A3741}"/>
    <dgm:cxn modelId="{043C0744-8CC5-4ED0-995B-DF04A40CF2A5}" type="presOf" srcId="{A4E70BD3-9DCA-49E9-9B48-7A7F5488D3BB}" destId="{C2ABA132-D4EB-436F-9320-C1EF3BB27847}" srcOrd="0" destOrd="0" presId="urn:microsoft.com/office/officeart/2005/8/layout/orgChart1"/>
    <dgm:cxn modelId="{A92EF96A-4BD2-4139-BC66-FB1E5FDB4A03}" type="presOf" srcId="{86AFA570-B22F-4FF6-A911-7D2D47D3674E}" destId="{ABC12BB4-5AE4-4295-B661-7545E5731AFF}" srcOrd="1" destOrd="0" presId="urn:microsoft.com/office/officeart/2005/8/layout/orgChart1"/>
    <dgm:cxn modelId="{2EFE624F-CF26-47E6-A285-39F153008C19}" type="presOf" srcId="{86AFA570-B22F-4FF6-A911-7D2D47D3674E}" destId="{A91EBE79-59C4-482B-930F-95683A6EAE8E}" srcOrd="0" destOrd="0" presId="urn:microsoft.com/office/officeart/2005/8/layout/orgChart1"/>
    <dgm:cxn modelId="{BEEDB276-B0B4-45F6-8A4D-A2459140DE21}" type="presOf" srcId="{B3E202A4-F76B-41A1-A9BE-270B5C923996}" destId="{D2BE658D-4C63-4CD3-86F9-697AEB012812}" srcOrd="0" destOrd="0" presId="urn:microsoft.com/office/officeart/2005/8/layout/orgChart1"/>
    <dgm:cxn modelId="{B8EBA459-6479-408C-AE19-57CE8496A0F6}" type="presOf" srcId="{8A444E7D-2792-4CE7-842E-C97491CD3EA7}" destId="{88586E48-C801-40F8-9F8F-FB781671E4D4}" srcOrd="0" destOrd="0" presId="urn:microsoft.com/office/officeart/2005/8/layout/orgChart1"/>
    <dgm:cxn modelId="{2924E67D-84CF-4F6A-91E6-D7A0E7E03F22}" type="presOf" srcId="{62E49A68-28E2-4613-B53A-A292783B4435}" destId="{6B405740-7B2A-4989-8CA9-A43471BF069A}" srcOrd="0" destOrd="0" presId="urn:microsoft.com/office/officeart/2005/8/layout/orgChart1"/>
    <dgm:cxn modelId="{76F6C886-2769-4966-AF37-1C43F17DB8CE}" type="presOf" srcId="{264A4508-3530-404B-8ADF-E0ACA2FA2D5D}" destId="{D8B63E84-8E82-4471-85D6-BDE952DF2DB4}" srcOrd="0" destOrd="0" presId="urn:microsoft.com/office/officeart/2005/8/layout/orgChart1"/>
    <dgm:cxn modelId="{62980F87-9C55-469C-80CC-CA00F5BE7DBC}" type="presOf" srcId="{8A444E7D-2792-4CE7-842E-C97491CD3EA7}" destId="{8AC67C0B-537A-46A3-AA3E-E3AD19F4D5B7}" srcOrd="1" destOrd="0" presId="urn:microsoft.com/office/officeart/2005/8/layout/orgChart1"/>
    <dgm:cxn modelId="{ED60618A-B1EB-435E-9008-4C7476D8034E}" type="presOf" srcId="{FF479D03-D386-45CE-9F34-8349CF9963F7}" destId="{61C786FA-8734-4FCE-9845-68C0ABC63BC4}" srcOrd="1" destOrd="0" presId="urn:microsoft.com/office/officeart/2005/8/layout/orgChart1"/>
    <dgm:cxn modelId="{6D91D68A-E591-4A6B-A874-13BA17748567}" type="presOf" srcId="{0F0F9B21-A962-44D8-8C6B-36A565CE2438}" destId="{476F1A6F-2ADB-42B5-A930-7EDAA777A384}" srcOrd="0" destOrd="0" presId="urn:microsoft.com/office/officeart/2005/8/layout/orgChart1"/>
    <dgm:cxn modelId="{38993B8C-9865-4C6C-B6B7-E730DAAE48CD}" srcId="{92995EB2-807C-4BC2-B933-73E32481B8B4}" destId="{264A4508-3530-404B-8ADF-E0ACA2FA2D5D}" srcOrd="2" destOrd="0" parTransId="{EAAFC6C3-AA5F-442A-92C4-A86764DA1358}" sibTransId="{443C3B39-DA5D-4735-907C-E39E10B9F5F1}"/>
    <dgm:cxn modelId="{210DFD91-0E46-49DF-A9CB-FB75FB943319}" type="presOf" srcId="{F9C0F658-DF6B-469A-BF52-B2D19E62B434}" destId="{2BAE2E98-8104-40FF-B217-902A45C901C2}" srcOrd="1" destOrd="0" presId="urn:microsoft.com/office/officeart/2005/8/layout/orgChart1"/>
    <dgm:cxn modelId="{38B3F899-35B5-4C78-B540-EFC8CDED56BF}" type="presOf" srcId="{CC03B870-9E84-4DE5-8226-FA29A2EABC93}" destId="{271C8056-F319-45C0-A93F-69C0DB8B2C5A}" srcOrd="1" destOrd="0" presId="urn:microsoft.com/office/officeart/2005/8/layout/orgChart1"/>
    <dgm:cxn modelId="{1B65A59F-0518-485D-A013-45390BFC49B3}" srcId="{92995EB2-807C-4BC2-B933-73E32481B8B4}" destId="{86AFA570-B22F-4FF6-A911-7D2D47D3674E}" srcOrd="1" destOrd="0" parTransId="{832BAD51-3598-43DA-B1D2-73DD13D13381}" sibTransId="{8697308E-116C-44F5-8340-86D7BC5CB333}"/>
    <dgm:cxn modelId="{E2ECC9A6-2BEB-4F27-9DBD-778126BB75E5}" type="presOf" srcId="{E2A0E7DB-2DD8-4060-B90A-B558359BCC75}" destId="{21F3EFA7-E835-4F54-9322-F4AA4A552D66}" srcOrd="0" destOrd="0" presId="urn:microsoft.com/office/officeart/2005/8/layout/orgChart1"/>
    <dgm:cxn modelId="{ED6062AE-E487-4F9C-8694-A07AF19F7CA2}" type="presOf" srcId="{F42A7E93-5B4C-4AD7-A2FE-9D6242CCAE68}" destId="{4DF596BA-4C03-461D-9848-A8EB9C24D4A5}" srcOrd="1" destOrd="0" presId="urn:microsoft.com/office/officeart/2005/8/layout/orgChart1"/>
    <dgm:cxn modelId="{78427AB0-F306-4C86-B6F7-57EB0A7416DC}" type="presOf" srcId="{CC03B870-9E84-4DE5-8226-FA29A2EABC93}" destId="{812DB0F9-3A18-40CF-8C8B-4DEC6ECB2A91}" srcOrd="0" destOrd="0" presId="urn:microsoft.com/office/officeart/2005/8/layout/orgChart1"/>
    <dgm:cxn modelId="{132F50B4-F2C5-4548-9BA1-E22A52616F62}" type="presOf" srcId="{92995EB2-807C-4BC2-B933-73E32481B8B4}" destId="{57B0D802-7215-4960-8541-AFA8E309F7BA}" srcOrd="1" destOrd="0" presId="urn:microsoft.com/office/officeart/2005/8/layout/orgChart1"/>
    <dgm:cxn modelId="{3908B5C2-776D-4C8D-92B1-F4F1F1CF8CEF}" srcId="{92995EB2-807C-4BC2-B933-73E32481B8B4}" destId="{F42A7E93-5B4C-4AD7-A2FE-9D6242CCAE68}" srcOrd="4" destOrd="0" parTransId="{62E49A68-28E2-4613-B53A-A292783B4435}" sibTransId="{334BF5C3-3181-4CAF-818A-0BD5E084A944}"/>
    <dgm:cxn modelId="{3C3244C7-1DEB-4B80-BACF-586A50AF46C7}" srcId="{F12D180B-F164-4144-93DC-81E89A0A88E0}" destId="{92995EB2-807C-4BC2-B933-73E32481B8B4}" srcOrd="0" destOrd="0" parTransId="{E1DBF304-60AE-4A16-8905-0670A1D6190B}" sibTransId="{5FE9F439-B886-484C-ADB8-FA3294263561}"/>
    <dgm:cxn modelId="{DDEB3CE7-FA76-4E8D-B506-464A226AFFE4}" type="presOf" srcId="{264A4508-3530-404B-8ADF-E0ACA2FA2D5D}" destId="{43E86891-2537-4123-BF66-373CD7A4594A}" srcOrd="1" destOrd="0" presId="urn:microsoft.com/office/officeart/2005/8/layout/orgChart1"/>
    <dgm:cxn modelId="{DC028DE8-6012-4FEB-8023-D332F33026FE}" type="presOf" srcId="{F12D180B-F164-4144-93DC-81E89A0A88E0}" destId="{08171B29-9BB7-4A77-96A8-D26CA5186DB4}" srcOrd="0" destOrd="0" presId="urn:microsoft.com/office/officeart/2005/8/layout/orgChart1"/>
    <dgm:cxn modelId="{458C26F2-CE81-4A52-B6C3-BCCB45565E03}" type="presOf" srcId="{A4E70BD3-9DCA-49E9-9B48-7A7F5488D3BB}" destId="{A0DC8C5D-6900-43CC-9068-29263E05A368}" srcOrd="1" destOrd="0" presId="urn:microsoft.com/office/officeart/2005/8/layout/orgChart1"/>
    <dgm:cxn modelId="{C4CE75F4-D1B0-4EAE-BE09-D9524A60726C}" type="presOf" srcId="{1A822A6C-DEA6-4FA6-9BEE-8D2027EA1E06}" destId="{085558EA-AC70-439E-A116-74F6B722B69E}" srcOrd="0" destOrd="0" presId="urn:microsoft.com/office/officeart/2005/8/layout/orgChart1"/>
    <dgm:cxn modelId="{E950E6F4-C090-4AAD-A12F-8DA8122C9D71}" srcId="{92995EB2-807C-4BC2-B933-73E32481B8B4}" destId="{FF479D03-D386-45CE-9F34-8349CF9963F7}" srcOrd="3" destOrd="0" parTransId="{0F0F9B21-A962-44D8-8C6B-36A565CE2438}" sibTransId="{AA325A49-2D31-433A-A680-ABE797C3BBE8}"/>
    <dgm:cxn modelId="{2E65B5F9-5271-4C14-9AB5-18713272827C}" type="presOf" srcId="{92995EB2-807C-4BC2-B933-73E32481B8B4}" destId="{BA4C081A-00CB-4DC1-8573-76BBBC73B18E}" srcOrd="0" destOrd="0" presId="urn:microsoft.com/office/officeart/2005/8/layout/orgChart1"/>
    <dgm:cxn modelId="{8485D46D-662F-4A8E-A88F-BEB5AFCC010A}" type="presParOf" srcId="{08171B29-9BB7-4A77-96A8-D26CA5186DB4}" destId="{D5126F41-D5E1-4EE9-AAAF-F43F0D9B8301}" srcOrd="0" destOrd="0" presId="urn:microsoft.com/office/officeart/2005/8/layout/orgChart1"/>
    <dgm:cxn modelId="{98CAA99A-2B1D-4479-B83F-A93254086B0B}" type="presParOf" srcId="{D5126F41-D5E1-4EE9-AAAF-F43F0D9B8301}" destId="{A559054F-12F1-4054-9D64-F0634253278A}" srcOrd="0" destOrd="0" presId="urn:microsoft.com/office/officeart/2005/8/layout/orgChart1"/>
    <dgm:cxn modelId="{01171CBE-DC35-410A-B697-0A5FDB607D44}" type="presParOf" srcId="{A559054F-12F1-4054-9D64-F0634253278A}" destId="{BA4C081A-00CB-4DC1-8573-76BBBC73B18E}" srcOrd="0" destOrd="0" presId="urn:microsoft.com/office/officeart/2005/8/layout/orgChart1"/>
    <dgm:cxn modelId="{FAE9253B-544F-4A51-B798-367736B2E8CF}" type="presParOf" srcId="{A559054F-12F1-4054-9D64-F0634253278A}" destId="{57B0D802-7215-4960-8541-AFA8E309F7BA}" srcOrd="1" destOrd="0" presId="urn:microsoft.com/office/officeart/2005/8/layout/orgChart1"/>
    <dgm:cxn modelId="{8C2F836C-E761-4784-BD52-CC81D8FAA198}" type="presParOf" srcId="{D5126F41-D5E1-4EE9-AAAF-F43F0D9B8301}" destId="{7749AB35-2042-4F43-8A2F-D8679DF25237}" srcOrd="1" destOrd="0" presId="urn:microsoft.com/office/officeart/2005/8/layout/orgChart1"/>
    <dgm:cxn modelId="{86AD1FB7-3F33-411A-8FBC-D016446E2D0F}" type="presParOf" srcId="{7749AB35-2042-4F43-8A2F-D8679DF25237}" destId="{ED59754A-5959-40C4-8696-D08AB847D99D}" srcOrd="0" destOrd="0" presId="urn:microsoft.com/office/officeart/2005/8/layout/orgChart1"/>
    <dgm:cxn modelId="{3A0EB858-E948-4FD3-AA5F-AC2D61C7F6CE}" type="presParOf" srcId="{7749AB35-2042-4F43-8A2F-D8679DF25237}" destId="{B7DFE6D5-0606-450F-8A17-B6B639A01282}" srcOrd="1" destOrd="0" presId="urn:microsoft.com/office/officeart/2005/8/layout/orgChart1"/>
    <dgm:cxn modelId="{A678E78D-F2E9-40FC-BAED-13D4A9EACCE3}" type="presParOf" srcId="{B7DFE6D5-0606-450F-8A17-B6B639A01282}" destId="{4800DE48-99AB-4EF4-96B4-ACD086A18905}" srcOrd="0" destOrd="0" presId="urn:microsoft.com/office/officeart/2005/8/layout/orgChart1"/>
    <dgm:cxn modelId="{8A9E39F0-F65D-4C5A-83CC-7AAD8CC925C2}" type="presParOf" srcId="{4800DE48-99AB-4EF4-96B4-ACD086A18905}" destId="{D8B63E84-8E82-4471-85D6-BDE952DF2DB4}" srcOrd="0" destOrd="0" presId="urn:microsoft.com/office/officeart/2005/8/layout/orgChart1"/>
    <dgm:cxn modelId="{B5A10B28-2CF5-46E4-9BDC-F727996BB350}" type="presParOf" srcId="{4800DE48-99AB-4EF4-96B4-ACD086A18905}" destId="{43E86891-2537-4123-BF66-373CD7A4594A}" srcOrd="1" destOrd="0" presId="urn:microsoft.com/office/officeart/2005/8/layout/orgChart1"/>
    <dgm:cxn modelId="{C10BF813-FCD8-4150-B80F-AD39F1158551}" type="presParOf" srcId="{B7DFE6D5-0606-450F-8A17-B6B639A01282}" destId="{2F4235FA-677C-461A-997F-0168610E24CA}" srcOrd="1" destOrd="0" presId="urn:microsoft.com/office/officeart/2005/8/layout/orgChart1"/>
    <dgm:cxn modelId="{22020AF4-4E65-459D-A0E0-28C4A33DDD37}" type="presParOf" srcId="{2F4235FA-677C-461A-997F-0168610E24CA}" destId="{085558EA-AC70-439E-A116-74F6B722B69E}" srcOrd="0" destOrd="0" presId="urn:microsoft.com/office/officeart/2005/8/layout/orgChart1"/>
    <dgm:cxn modelId="{CA9BF5B9-BFEC-4289-9142-FC2E683C4D30}" type="presParOf" srcId="{2F4235FA-677C-461A-997F-0168610E24CA}" destId="{F85DD061-0672-4341-ADEB-B91F0DDFC4A6}" srcOrd="1" destOrd="0" presId="urn:microsoft.com/office/officeart/2005/8/layout/orgChart1"/>
    <dgm:cxn modelId="{1D2EF009-732B-4DF1-BADB-E3B946039F29}" type="presParOf" srcId="{F85DD061-0672-4341-ADEB-B91F0DDFC4A6}" destId="{9E2F54FA-0B01-4955-B777-BECBD3DDBEDF}" srcOrd="0" destOrd="0" presId="urn:microsoft.com/office/officeart/2005/8/layout/orgChart1"/>
    <dgm:cxn modelId="{68A9E551-63BE-4F1E-9878-2EF943ED2451}" type="presParOf" srcId="{9E2F54FA-0B01-4955-B777-BECBD3DDBEDF}" destId="{850A98D1-8379-4FEC-A7CE-7FF59DC84968}" srcOrd="0" destOrd="0" presId="urn:microsoft.com/office/officeart/2005/8/layout/orgChart1"/>
    <dgm:cxn modelId="{18321157-C879-4B0B-B1B5-1DC3DB66086B}" type="presParOf" srcId="{9E2F54FA-0B01-4955-B777-BECBD3DDBEDF}" destId="{2BAE2E98-8104-40FF-B217-902A45C901C2}" srcOrd="1" destOrd="0" presId="urn:microsoft.com/office/officeart/2005/8/layout/orgChart1"/>
    <dgm:cxn modelId="{CB027407-C231-4D56-BE0D-DEB421ACCF7B}" type="presParOf" srcId="{F85DD061-0672-4341-ADEB-B91F0DDFC4A6}" destId="{85EC0CAE-35E7-4283-BD52-3957A72D6F22}" srcOrd="1" destOrd="0" presId="urn:microsoft.com/office/officeart/2005/8/layout/orgChart1"/>
    <dgm:cxn modelId="{990D8CA5-2626-4013-B79C-0776F9541E2D}" type="presParOf" srcId="{F85DD061-0672-4341-ADEB-B91F0DDFC4A6}" destId="{EBD7E4B0-2284-4C0E-B79A-7669EBE99F32}" srcOrd="2" destOrd="0" presId="urn:microsoft.com/office/officeart/2005/8/layout/orgChart1"/>
    <dgm:cxn modelId="{0537D0AB-AB17-4CC4-B719-1D8F41515A1A}" type="presParOf" srcId="{B7DFE6D5-0606-450F-8A17-B6B639A01282}" destId="{1D53CCA3-3B0D-4542-A83E-328A7906BB25}" srcOrd="2" destOrd="0" presId="urn:microsoft.com/office/officeart/2005/8/layout/orgChart1"/>
    <dgm:cxn modelId="{D87C8672-5AFA-47AA-AB58-0DEEF72BF5EA}" type="presParOf" srcId="{7749AB35-2042-4F43-8A2F-D8679DF25237}" destId="{476F1A6F-2ADB-42B5-A930-7EDAA777A384}" srcOrd="2" destOrd="0" presId="urn:microsoft.com/office/officeart/2005/8/layout/orgChart1"/>
    <dgm:cxn modelId="{DD33D5ED-6EC0-4C1A-AD07-8533C052BAE8}" type="presParOf" srcId="{7749AB35-2042-4F43-8A2F-D8679DF25237}" destId="{85A53EF3-5D18-40A6-AD7C-EA553639A85D}" srcOrd="3" destOrd="0" presId="urn:microsoft.com/office/officeart/2005/8/layout/orgChart1"/>
    <dgm:cxn modelId="{AF043ECE-B6BB-4EA6-8427-AB38B10E42DA}" type="presParOf" srcId="{85A53EF3-5D18-40A6-AD7C-EA553639A85D}" destId="{E0602F08-A1C7-40A5-9FF7-8F6100044C42}" srcOrd="0" destOrd="0" presId="urn:microsoft.com/office/officeart/2005/8/layout/orgChart1"/>
    <dgm:cxn modelId="{8AF59246-7751-43FB-BD23-B65F00B7EEE5}" type="presParOf" srcId="{E0602F08-A1C7-40A5-9FF7-8F6100044C42}" destId="{C9BC53B5-FE78-485B-82D8-36B7AD5FE604}" srcOrd="0" destOrd="0" presId="urn:microsoft.com/office/officeart/2005/8/layout/orgChart1"/>
    <dgm:cxn modelId="{0C5F0CC8-1AAD-42E5-B38A-A07A29D642DF}" type="presParOf" srcId="{E0602F08-A1C7-40A5-9FF7-8F6100044C42}" destId="{61C786FA-8734-4FCE-9845-68C0ABC63BC4}" srcOrd="1" destOrd="0" presId="urn:microsoft.com/office/officeart/2005/8/layout/orgChart1"/>
    <dgm:cxn modelId="{F470F262-EFD2-4167-ABDA-018BC2655BC6}" type="presParOf" srcId="{85A53EF3-5D18-40A6-AD7C-EA553639A85D}" destId="{CFF93CCF-68ED-466A-843A-DC8FA62F3CB7}" srcOrd="1" destOrd="0" presId="urn:microsoft.com/office/officeart/2005/8/layout/orgChart1"/>
    <dgm:cxn modelId="{74CCED6B-33D0-4020-98BE-09EF8FF04463}" type="presParOf" srcId="{CFF93CCF-68ED-466A-843A-DC8FA62F3CB7}" destId="{D2BE658D-4C63-4CD3-86F9-697AEB012812}" srcOrd="0" destOrd="0" presId="urn:microsoft.com/office/officeart/2005/8/layout/orgChart1"/>
    <dgm:cxn modelId="{4EAB022C-AA7F-4D22-88AC-48C7FAA578F4}" type="presParOf" srcId="{CFF93CCF-68ED-466A-843A-DC8FA62F3CB7}" destId="{EA5C6082-6741-45B6-B26F-D79D0BC3A3C2}" srcOrd="1" destOrd="0" presId="urn:microsoft.com/office/officeart/2005/8/layout/orgChart1"/>
    <dgm:cxn modelId="{E2571438-F87E-4563-90D3-1DE7AAD91C64}" type="presParOf" srcId="{EA5C6082-6741-45B6-B26F-D79D0BC3A3C2}" destId="{6E22DC6B-FBB3-46AC-8319-BF9AF625064C}" srcOrd="0" destOrd="0" presId="urn:microsoft.com/office/officeart/2005/8/layout/orgChart1"/>
    <dgm:cxn modelId="{93CD56E8-4EC9-4815-BF2D-B4D13EB6FA07}" type="presParOf" srcId="{6E22DC6B-FBB3-46AC-8319-BF9AF625064C}" destId="{88586E48-C801-40F8-9F8F-FB781671E4D4}" srcOrd="0" destOrd="0" presId="urn:microsoft.com/office/officeart/2005/8/layout/orgChart1"/>
    <dgm:cxn modelId="{4B461FDA-2352-411A-810A-E642F86D5D5A}" type="presParOf" srcId="{6E22DC6B-FBB3-46AC-8319-BF9AF625064C}" destId="{8AC67C0B-537A-46A3-AA3E-E3AD19F4D5B7}" srcOrd="1" destOrd="0" presId="urn:microsoft.com/office/officeart/2005/8/layout/orgChart1"/>
    <dgm:cxn modelId="{7A341B6B-9995-4302-A174-7279DB1FEA72}" type="presParOf" srcId="{EA5C6082-6741-45B6-B26F-D79D0BC3A3C2}" destId="{6A806A88-B8D8-49C5-89CE-0D367B58270F}" srcOrd="1" destOrd="0" presId="urn:microsoft.com/office/officeart/2005/8/layout/orgChart1"/>
    <dgm:cxn modelId="{4DEB9163-14DF-48E7-85D3-CA3A3840B70A}" type="presParOf" srcId="{EA5C6082-6741-45B6-B26F-D79D0BC3A3C2}" destId="{D237C3B1-75CE-4682-BE6E-8B8BB48091F6}" srcOrd="2" destOrd="0" presId="urn:microsoft.com/office/officeart/2005/8/layout/orgChart1"/>
    <dgm:cxn modelId="{F1995615-75E2-45F0-814A-96262E2470BB}" type="presParOf" srcId="{85A53EF3-5D18-40A6-AD7C-EA553639A85D}" destId="{24B6C853-C35F-44E8-B1C5-DE97623AF8FC}" srcOrd="2" destOrd="0" presId="urn:microsoft.com/office/officeart/2005/8/layout/orgChart1"/>
    <dgm:cxn modelId="{126D3A2C-9C4D-45E3-AF9B-78CEE9D07406}" type="presParOf" srcId="{7749AB35-2042-4F43-8A2F-D8679DF25237}" destId="{6B405740-7B2A-4989-8CA9-A43471BF069A}" srcOrd="4" destOrd="0" presId="urn:microsoft.com/office/officeart/2005/8/layout/orgChart1"/>
    <dgm:cxn modelId="{0A9FA815-E814-486E-8BEB-ED865766D549}" type="presParOf" srcId="{7749AB35-2042-4F43-8A2F-D8679DF25237}" destId="{CD3AEC5A-3118-4F59-97A6-5FF28A7AF799}" srcOrd="5" destOrd="0" presId="urn:microsoft.com/office/officeart/2005/8/layout/orgChart1"/>
    <dgm:cxn modelId="{9477EA77-73F4-401F-9AAF-6D8E3F4A53F9}" type="presParOf" srcId="{CD3AEC5A-3118-4F59-97A6-5FF28A7AF799}" destId="{D000DC4D-2630-4159-9708-152BE17C0720}" srcOrd="0" destOrd="0" presId="urn:microsoft.com/office/officeart/2005/8/layout/orgChart1"/>
    <dgm:cxn modelId="{6687568E-3588-49C4-B328-23F737539706}" type="presParOf" srcId="{D000DC4D-2630-4159-9708-152BE17C0720}" destId="{50E21C74-34B0-4450-8ACE-B5B02A95FC54}" srcOrd="0" destOrd="0" presId="urn:microsoft.com/office/officeart/2005/8/layout/orgChart1"/>
    <dgm:cxn modelId="{84B31AA9-F5CE-4E46-8582-2EC2703C6C08}" type="presParOf" srcId="{D000DC4D-2630-4159-9708-152BE17C0720}" destId="{4DF596BA-4C03-461D-9848-A8EB9C24D4A5}" srcOrd="1" destOrd="0" presId="urn:microsoft.com/office/officeart/2005/8/layout/orgChart1"/>
    <dgm:cxn modelId="{928F1B2C-DDCD-438F-BC9B-842559243FF9}" type="presParOf" srcId="{CD3AEC5A-3118-4F59-97A6-5FF28A7AF799}" destId="{0A665FE9-6C26-46A0-A349-C7576CA3E744}" srcOrd="1" destOrd="0" presId="urn:microsoft.com/office/officeart/2005/8/layout/orgChart1"/>
    <dgm:cxn modelId="{080E3014-E3DB-4DAD-8F8A-1B7520C91D8C}" type="presParOf" srcId="{0A665FE9-6C26-46A0-A349-C7576CA3E744}" destId="{62AED64C-4802-475A-8F79-7733CB12010A}" srcOrd="0" destOrd="0" presId="urn:microsoft.com/office/officeart/2005/8/layout/orgChart1"/>
    <dgm:cxn modelId="{D313E6F1-5494-4D88-B902-9ACDF8170163}" type="presParOf" srcId="{0A665FE9-6C26-46A0-A349-C7576CA3E744}" destId="{ACA7D847-D9B3-4C20-A62D-B70532F9E24B}" srcOrd="1" destOrd="0" presId="urn:microsoft.com/office/officeart/2005/8/layout/orgChart1"/>
    <dgm:cxn modelId="{477C8D63-541E-430E-8F4B-ECD29B27A700}" type="presParOf" srcId="{ACA7D847-D9B3-4C20-A62D-B70532F9E24B}" destId="{1D4B4017-E126-4C60-916B-3CC19D4DD480}" srcOrd="0" destOrd="0" presId="urn:microsoft.com/office/officeart/2005/8/layout/orgChart1"/>
    <dgm:cxn modelId="{867B8180-BE7F-4FAE-8320-E23BE9682B3A}" type="presParOf" srcId="{1D4B4017-E126-4C60-916B-3CC19D4DD480}" destId="{812DB0F9-3A18-40CF-8C8B-4DEC6ECB2A91}" srcOrd="0" destOrd="0" presId="urn:microsoft.com/office/officeart/2005/8/layout/orgChart1"/>
    <dgm:cxn modelId="{90D63C9B-BED5-4260-BF92-11AD16FC1C61}" type="presParOf" srcId="{1D4B4017-E126-4C60-916B-3CC19D4DD480}" destId="{271C8056-F319-45C0-A93F-69C0DB8B2C5A}" srcOrd="1" destOrd="0" presId="urn:microsoft.com/office/officeart/2005/8/layout/orgChart1"/>
    <dgm:cxn modelId="{A95C3879-8C48-4AB8-8CB8-05CF5AD22446}" type="presParOf" srcId="{ACA7D847-D9B3-4C20-A62D-B70532F9E24B}" destId="{84EE41BC-A582-4B6A-B1F5-DEE39D9EA639}" srcOrd="1" destOrd="0" presId="urn:microsoft.com/office/officeart/2005/8/layout/orgChart1"/>
    <dgm:cxn modelId="{47A301FB-06E5-4AF3-8BA3-0DF0007AA758}" type="presParOf" srcId="{ACA7D847-D9B3-4C20-A62D-B70532F9E24B}" destId="{C18E30E0-D4AA-4E42-8124-F58C6D89867E}" srcOrd="2" destOrd="0" presId="urn:microsoft.com/office/officeart/2005/8/layout/orgChart1"/>
    <dgm:cxn modelId="{B4E73B50-7825-4BF8-A772-DCB235EAD606}" type="presParOf" srcId="{CD3AEC5A-3118-4F59-97A6-5FF28A7AF799}" destId="{A98D74E3-BF13-4B13-84A7-7B66F941A472}" srcOrd="2" destOrd="0" presId="urn:microsoft.com/office/officeart/2005/8/layout/orgChart1"/>
    <dgm:cxn modelId="{5313D026-388D-4FE1-B867-FC05F08B0BBA}" type="presParOf" srcId="{D5126F41-D5E1-4EE9-AAAF-F43F0D9B8301}" destId="{BA7E48EF-03FB-402E-AC7E-BEABBB918A98}" srcOrd="2" destOrd="0" presId="urn:microsoft.com/office/officeart/2005/8/layout/orgChart1"/>
    <dgm:cxn modelId="{754CE7B3-1D2C-4EC8-A7E1-915F96FAEB88}" type="presParOf" srcId="{BA7E48EF-03FB-402E-AC7E-BEABBB918A98}" destId="{21F3EFA7-E835-4F54-9322-F4AA4A552D66}" srcOrd="0" destOrd="0" presId="urn:microsoft.com/office/officeart/2005/8/layout/orgChart1"/>
    <dgm:cxn modelId="{95FEBBFD-85AC-4783-8101-FBA5DFFCEBBA}" type="presParOf" srcId="{BA7E48EF-03FB-402E-AC7E-BEABBB918A98}" destId="{45ABBFA2-5E68-449B-9538-435A25701DC3}" srcOrd="1" destOrd="0" presId="urn:microsoft.com/office/officeart/2005/8/layout/orgChart1"/>
    <dgm:cxn modelId="{5A4BD2B3-7B3A-4D78-BA24-B799BE031126}" type="presParOf" srcId="{45ABBFA2-5E68-449B-9538-435A25701DC3}" destId="{A90304F5-70DB-4A0B-BB44-139DD201DBAC}" srcOrd="0" destOrd="0" presId="urn:microsoft.com/office/officeart/2005/8/layout/orgChart1"/>
    <dgm:cxn modelId="{866CF559-AC1A-4F32-8EAA-A24C95DD2D99}" type="presParOf" srcId="{A90304F5-70DB-4A0B-BB44-139DD201DBAC}" destId="{C2ABA132-D4EB-436F-9320-C1EF3BB27847}" srcOrd="0" destOrd="0" presId="urn:microsoft.com/office/officeart/2005/8/layout/orgChart1"/>
    <dgm:cxn modelId="{88DD6CA5-2886-4196-A685-50020CFAF8DC}" type="presParOf" srcId="{A90304F5-70DB-4A0B-BB44-139DD201DBAC}" destId="{A0DC8C5D-6900-43CC-9068-29263E05A368}" srcOrd="1" destOrd="0" presId="urn:microsoft.com/office/officeart/2005/8/layout/orgChart1"/>
    <dgm:cxn modelId="{A37EEA75-DEBB-4E9D-96B3-2DC2E4BDA614}" type="presParOf" srcId="{45ABBFA2-5E68-449B-9538-435A25701DC3}" destId="{C6F0843B-6BC6-4A84-BFC6-DCB39DB9A93B}" srcOrd="1" destOrd="0" presId="urn:microsoft.com/office/officeart/2005/8/layout/orgChart1"/>
    <dgm:cxn modelId="{C8B19F30-AD28-4E9A-A474-D851E5B17D5D}" type="presParOf" srcId="{45ABBFA2-5E68-449B-9538-435A25701DC3}" destId="{CDA0A36F-DB8E-4195-9800-1C76DBE78E4A}" srcOrd="2" destOrd="0" presId="urn:microsoft.com/office/officeart/2005/8/layout/orgChart1"/>
    <dgm:cxn modelId="{586C0483-BE76-47C4-8F66-4E69A39C53AB}" type="presParOf" srcId="{BA7E48EF-03FB-402E-AC7E-BEABBB918A98}" destId="{CC4162E1-7083-42D8-ADDE-1954774758F8}" srcOrd="2" destOrd="0" presId="urn:microsoft.com/office/officeart/2005/8/layout/orgChart1"/>
    <dgm:cxn modelId="{84C33E65-9200-42A6-B965-7EAED5F9C410}" type="presParOf" srcId="{BA7E48EF-03FB-402E-AC7E-BEABBB918A98}" destId="{0B6DF803-367F-4F3E-8326-4933CBD27EC5}" srcOrd="3" destOrd="0" presId="urn:microsoft.com/office/officeart/2005/8/layout/orgChart1"/>
    <dgm:cxn modelId="{9108029F-CFA2-440C-9210-1AAA502654D3}" type="presParOf" srcId="{0B6DF803-367F-4F3E-8326-4933CBD27EC5}" destId="{19CCDB05-81F9-4ED3-AA70-F200C6DA685C}" srcOrd="0" destOrd="0" presId="urn:microsoft.com/office/officeart/2005/8/layout/orgChart1"/>
    <dgm:cxn modelId="{172E70E8-97ED-4829-9B6D-4D487FF87EA9}" type="presParOf" srcId="{19CCDB05-81F9-4ED3-AA70-F200C6DA685C}" destId="{A91EBE79-59C4-482B-930F-95683A6EAE8E}" srcOrd="0" destOrd="0" presId="urn:microsoft.com/office/officeart/2005/8/layout/orgChart1"/>
    <dgm:cxn modelId="{FD6F6109-7211-4567-B029-9CE8B95E9259}" type="presParOf" srcId="{19CCDB05-81F9-4ED3-AA70-F200C6DA685C}" destId="{ABC12BB4-5AE4-4295-B661-7545E5731AFF}" srcOrd="1" destOrd="0" presId="urn:microsoft.com/office/officeart/2005/8/layout/orgChart1"/>
    <dgm:cxn modelId="{DBA58D52-5B35-48C6-8F29-75A692E89369}" type="presParOf" srcId="{0B6DF803-367F-4F3E-8326-4933CBD27EC5}" destId="{C7678CCC-587C-4BE1-916E-EDF5E24726A6}" srcOrd="1" destOrd="0" presId="urn:microsoft.com/office/officeart/2005/8/layout/orgChart1"/>
    <dgm:cxn modelId="{628E871C-E594-4CC7-A293-F3D58DF221D9}" type="presParOf" srcId="{0B6DF803-367F-4F3E-8326-4933CBD27EC5}" destId="{9B620062-31ED-4DE2-887F-4609239023F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162E1-7083-42D8-ADDE-1954774758F8}">
      <dsp:nvSpPr>
        <dsp:cNvPr id="0" name=""/>
        <dsp:cNvSpPr/>
      </dsp:nvSpPr>
      <dsp:spPr>
        <a:xfrm>
          <a:off x="4064000" y="1616240"/>
          <a:ext cx="213652" cy="1093092"/>
        </a:xfrm>
        <a:custGeom>
          <a:avLst/>
          <a:gdLst/>
          <a:ahLst/>
          <a:cxnLst/>
          <a:rect l="0" t="0" r="0" b="0"/>
          <a:pathLst>
            <a:path>
              <a:moveTo>
                <a:pt x="0" y="0"/>
              </a:moveTo>
              <a:lnTo>
                <a:pt x="0" y="1093092"/>
              </a:lnTo>
              <a:lnTo>
                <a:pt x="213652" y="109309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F3EFA7-E835-4F54-9322-F4AA4A552D66}">
      <dsp:nvSpPr>
        <dsp:cNvPr id="0" name=""/>
        <dsp:cNvSpPr/>
      </dsp:nvSpPr>
      <dsp:spPr>
        <a:xfrm>
          <a:off x="3814489" y="1616240"/>
          <a:ext cx="249510" cy="1093092"/>
        </a:xfrm>
        <a:custGeom>
          <a:avLst/>
          <a:gdLst/>
          <a:ahLst/>
          <a:cxnLst/>
          <a:rect l="0" t="0" r="0" b="0"/>
          <a:pathLst>
            <a:path>
              <a:moveTo>
                <a:pt x="249510" y="0"/>
              </a:moveTo>
              <a:lnTo>
                <a:pt x="249510" y="1093092"/>
              </a:lnTo>
              <a:lnTo>
                <a:pt x="0" y="109309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405740-7B2A-4989-8CA9-A43471BF069A}">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6F1A6F-2ADB-42B5-A930-7EDAA777A384}">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59754A-5959-40C4-8696-D08AB847D99D}">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4C081A-00CB-4DC1-8573-76BBBC73B18E}">
      <dsp:nvSpPr>
        <dsp:cNvPr id="0" name=""/>
        <dsp:cNvSpPr/>
      </dsp:nvSpPr>
      <dsp:spPr>
        <a:xfrm>
          <a:off x="2875855" y="428096"/>
          <a:ext cx="2376289" cy="1188144"/>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1"/>
              </a:solidFill>
            </a:rPr>
            <a:t>Full GWDB</a:t>
          </a:r>
        </a:p>
      </dsp:txBody>
      <dsp:txXfrm>
        <a:off x="2875855" y="428096"/>
        <a:ext cx="2376289" cy="1188144"/>
      </dsp:txXfrm>
    </dsp:sp>
    <dsp:sp modelId="{D8B63E84-8E82-4471-85D6-BDE952DF2DB4}">
      <dsp:nvSpPr>
        <dsp:cNvPr id="0" name=""/>
        <dsp:cNvSpPr/>
      </dsp:nvSpPr>
      <dsp:spPr>
        <a:xfrm>
          <a:off x="545" y="3802426"/>
          <a:ext cx="2376289" cy="118814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1"/>
              </a:solidFill>
            </a:rPr>
            <a:t>CPP</a:t>
          </a:r>
        </a:p>
      </dsp:txBody>
      <dsp:txXfrm>
        <a:off x="545" y="3802426"/>
        <a:ext cx="2376289" cy="1188144"/>
      </dsp:txXfrm>
    </dsp:sp>
    <dsp:sp modelId="{C9BC53B5-FE78-485B-82D8-36B7AD5FE604}">
      <dsp:nvSpPr>
        <dsp:cNvPr id="0" name=""/>
        <dsp:cNvSpPr/>
      </dsp:nvSpPr>
      <dsp:spPr>
        <a:xfrm>
          <a:off x="2875855" y="3802426"/>
          <a:ext cx="2376289" cy="118814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1"/>
              </a:solidFill>
            </a:rPr>
            <a:t>REC</a:t>
          </a:r>
        </a:p>
      </dsp:txBody>
      <dsp:txXfrm>
        <a:off x="2875855" y="3802426"/>
        <a:ext cx="2376289" cy="1188144"/>
      </dsp:txXfrm>
    </dsp:sp>
    <dsp:sp modelId="{50E21C74-34B0-4450-8ACE-B5B02A95FC54}">
      <dsp:nvSpPr>
        <dsp:cNvPr id="0" name=""/>
        <dsp:cNvSpPr/>
      </dsp:nvSpPr>
      <dsp:spPr>
        <a:xfrm>
          <a:off x="5751165" y="3802426"/>
          <a:ext cx="2376289" cy="118814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1"/>
              </a:solidFill>
            </a:rPr>
            <a:t>DEC</a:t>
          </a:r>
        </a:p>
      </dsp:txBody>
      <dsp:txXfrm>
        <a:off x="5751165" y="3802426"/>
        <a:ext cx="2376289" cy="1188144"/>
      </dsp:txXfrm>
    </dsp:sp>
    <dsp:sp modelId="{C2ABA132-D4EB-436F-9320-C1EF3BB27847}">
      <dsp:nvSpPr>
        <dsp:cNvPr id="0" name=""/>
        <dsp:cNvSpPr/>
      </dsp:nvSpPr>
      <dsp:spPr>
        <a:xfrm>
          <a:off x="1438200" y="2115261"/>
          <a:ext cx="2376289" cy="1188144"/>
        </a:xfrm>
        <a:prstGeom prst="rect">
          <a:avLst/>
        </a:prstGeom>
        <a:solidFill>
          <a:schemeClr val="accent6">
            <a:hueOff val="0"/>
            <a:satOff val="0"/>
            <a:lumOff val="0"/>
            <a:alphaOff val="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1"/>
              </a:solidFill>
            </a:rPr>
            <a:t>Operations</a:t>
          </a:r>
        </a:p>
      </dsp:txBody>
      <dsp:txXfrm>
        <a:off x="1438200" y="2115261"/>
        <a:ext cx="2376289" cy="1188144"/>
      </dsp:txXfrm>
    </dsp:sp>
    <dsp:sp modelId="{A91EBE79-59C4-482B-930F-95683A6EAE8E}">
      <dsp:nvSpPr>
        <dsp:cNvPr id="0" name=""/>
        <dsp:cNvSpPr/>
      </dsp:nvSpPr>
      <dsp:spPr>
        <a:xfrm>
          <a:off x="4277652" y="2115261"/>
          <a:ext cx="2376289" cy="1188144"/>
        </a:xfrm>
        <a:prstGeom prst="rect">
          <a:avLst/>
        </a:prstGeom>
        <a:solidFill>
          <a:schemeClr val="accent6">
            <a:hueOff val="0"/>
            <a:satOff val="0"/>
            <a:lumOff val="0"/>
            <a:alphaOff val="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1"/>
              </a:solidFill>
            </a:rPr>
            <a:t>Executive</a:t>
          </a:r>
        </a:p>
      </dsp:txBody>
      <dsp:txXfrm>
        <a:off x="4277652" y="2115261"/>
        <a:ext cx="2376289" cy="1188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162E1-7083-42D8-ADDE-1954774758F8}">
      <dsp:nvSpPr>
        <dsp:cNvPr id="0" name=""/>
        <dsp:cNvSpPr/>
      </dsp:nvSpPr>
      <dsp:spPr>
        <a:xfrm>
          <a:off x="3806651" y="1031420"/>
          <a:ext cx="185105" cy="947042"/>
        </a:xfrm>
        <a:custGeom>
          <a:avLst/>
          <a:gdLst/>
          <a:ahLst/>
          <a:cxnLst/>
          <a:rect l="0" t="0" r="0" b="0"/>
          <a:pathLst>
            <a:path>
              <a:moveTo>
                <a:pt x="0" y="0"/>
              </a:moveTo>
              <a:lnTo>
                <a:pt x="0" y="947042"/>
              </a:lnTo>
              <a:lnTo>
                <a:pt x="185105" y="94704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F3EFA7-E835-4F54-9322-F4AA4A552D66}">
      <dsp:nvSpPr>
        <dsp:cNvPr id="0" name=""/>
        <dsp:cNvSpPr/>
      </dsp:nvSpPr>
      <dsp:spPr>
        <a:xfrm>
          <a:off x="3590478" y="1031420"/>
          <a:ext cx="216172" cy="947042"/>
        </a:xfrm>
        <a:custGeom>
          <a:avLst/>
          <a:gdLst/>
          <a:ahLst/>
          <a:cxnLst/>
          <a:rect l="0" t="0" r="0" b="0"/>
          <a:pathLst>
            <a:path>
              <a:moveTo>
                <a:pt x="216172" y="0"/>
              </a:moveTo>
              <a:lnTo>
                <a:pt x="216172" y="947042"/>
              </a:lnTo>
              <a:lnTo>
                <a:pt x="0" y="94704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AED64C-4802-475A-8F79-7733CB12010A}">
      <dsp:nvSpPr>
        <dsp:cNvPr id="0" name=""/>
        <dsp:cNvSpPr/>
      </dsp:nvSpPr>
      <dsp:spPr>
        <a:xfrm>
          <a:off x="5263141" y="3954900"/>
          <a:ext cx="211128" cy="947042"/>
        </a:xfrm>
        <a:custGeom>
          <a:avLst/>
          <a:gdLst/>
          <a:ahLst/>
          <a:cxnLst/>
          <a:rect l="0" t="0" r="0" b="0"/>
          <a:pathLst>
            <a:path>
              <a:moveTo>
                <a:pt x="211128" y="0"/>
              </a:moveTo>
              <a:lnTo>
                <a:pt x="0" y="94704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405740-7B2A-4989-8CA9-A43471BF069A}">
      <dsp:nvSpPr>
        <dsp:cNvPr id="0" name=""/>
        <dsp:cNvSpPr/>
      </dsp:nvSpPr>
      <dsp:spPr>
        <a:xfrm>
          <a:off x="3806651" y="1031420"/>
          <a:ext cx="2491134" cy="1894085"/>
        </a:xfrm>
        <a:custGeom>
          <a:avLst/>
          <a:gdLst/>
          <a:ahLst/>
          <a:cxnLst/>
          <a:rect l="0" t="0" r="0" b="0"/>
          <a:pathLst>
            <a:path>
              <a:moveTo>
                <a:pt x="0" y="0"/>
              </a:moveTo>
              <a:lnTo>
                <a:pt x="0" y="1677913"/>
              </a:lnTo>
              <a:lnTo>
                <a:pt x="2491134" y="1677913"/>
              </a:lnTo>
              <a:lnTo>
                <a:pt x="2491134" y="18940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BE658D-4C63-4CD3-86F9-697AEB012812}">
      <dsp:nvSpPr>
        <dsp:cNvPr id="0" name=""/>
        <dsp:cNvSpPr/>
      </dsp:nvSpPr>
      <dsp:spPr>
        <a:xfrm>
          <a:off x="2772006" y="3954900"/>
          <a:ext cx="211128" cy="947042"/>
        </a:xfrm>
        <a:custGeom>
          <a:avLst/>
          <a:gdLst/>
          <a:ahLst/>
          <a:cxnLst/>
          <a:rect l="0" t="0" r="0" b="0"/>
          <a:pathLst>
            <a:path>
              <a:moveTo>
                <a:pt x="211128" y="0"/>
              </a:moveTo>
              <a:lnTo>
                <a:pt x="0" y="94704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6F1A6F-2ADB-42B5-A930-7EDAA777A384}">
      <dsp:nvSpPr>
        <dsp:cNvPr id="0" name=""/>
        <dsp:cNvSpPr/>
      </dsp:nvSpPr>
      <dsp:spPr>
        <a:xfrm>
          <a:off x="3760931" y="1031420"/>
          <a:ext cx="91440" cy="1894085"/>
        </a:xfrm>
        <a:custGeom>
          <a:avLst/>
          <a:gdLst/>
          <a:ahLst/>
          <a:cxnLst/>
          <a:rect l="0" t="0" r="0" b="0"/>
          <a:pathLst>
            <a:path>
              <a:moveTo>
                <a:pt x="45720" y="0"/>
              </a:moveTo>
              <a:lnTo>
                <a:pt x="45720" y="18940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5558EA-AC70-439E-A116-74F6B722B69E}">
      <dsp:nvSpPr>
        <dsp:cNvPr id="0" name=""/>
        <dsp:cNvSpPr/>
      </dsp:nvSpPr>
      <dsp:spPr>
        <a:xfrm>
          <a:off x="280872" y="3954900"/>
          <a:ext cx="211128" cy="947042"/>
        </a:xfrm>
        <a:custGeom>
          <a:avLst/>
          <a:gdLst/>
          <a:ahLst/>
          <a:cxnLst/>
          <a:rect l="0" t="0" r="0" b="0"/>
          <a:pathLst>
            <a:path>
              <a:moveTo>
                <a:pt x="211128" y="0"/>
              </a:moveTo>
              <a:lnTo>
                <a:pt x="0" y="94704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59754A-5959-40C4-8696-D08AB847D99D}">
      <dsp:nvSpPr>
        <dsp:cNvPr id="0" name=""/>
        <dsp:cNvSpPr/>
      </dsp:nvSpPr>
      <dsp:spPr>
        <a:xfrm>
          <a:off x="1315516" y="1031420"/>
          <a:ext cx="2491134" cy="1894085"/>
        </a:xfrm>
        <a:custGeom>
          <a:avLst/>
          <a:gdLst/>
          <a:ahLst/>
          <a:cxnLst/>
          <a:rect l="0" t="0" r="0" b="0"/>
          <a:pathLst>
            <a:path>
              <a:moveTo>
                <a:pt x="2491134" y="0"/>
              </a:moveTo>
              <a:lnTo>
                <a:pt x="2491134" y="1677913"/>
              </a:lnTo>
              <a:lnTo>
                <a:pt x="0" y="1677913"/>
              </a:lnTo>
              <a:lnTo>
                <a:pt x="0" y="18940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4C081A-00CB-4DC1-8573-76BBBC73B18E}">
      <dsp:nvSpPr>
        <dsp:cNvPr id="0" name=""/>
        <dsp:cNvSpPr/>
      </dsp:nvSpPr>
      <dsp:spPr>
        <a:xfrm>
          <a:off x="2777256" y="2025"/>
          <a:ext cx="2058789" cy="1029394"/>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Full GWDB</a:t>
          </a:r>
        </a:p>
      </dsp:txBody>
      <dsp:txXfrm>
        <a:off x="2777256" y="2025"/>
        <a:ext cx="2058789" cy="1029394"/>
      </dsp:txXfrm>
    </dsp:sp>
    <dsp:sp modelId="{D8B63E84-8E82-4471-85D6-BDE952DF2DB4}">
      <dsp:nvSpPr>
        <dsp:cNvPr id="0" name=""/>
        <dsp:cNvSpPr/>
      </dsp:nvSpPr>
      <dsp:spPr>
        <a:xfrm>
          <a:off x="286122" y="2925506"/>
          <a:ext cx="2058789" cy="10293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CPP</a:t>
          </a:r>
        </a:p>
      </dsp:txBody>
      <dsp:txXfrm>
        <a:off x="286122" y="2925506"/>
        <a:ext cx="2058789" cy="1029394"/>
      </dsp:txXfrm>
    </dsp:sp>
    <dsp:sp modelId="{850A98D1-8379-4FEC-A7CE-7FF59DC84968}">
      <dsp:nvSpPr>
        <dsp:cNvPr id="0" name=""/>
        <dsp:cNvSpPr/>
      </dsp:nvSpPr>
      <dsp:spPr>
        <a:xfrm>
          <a:off x="280872" y="4387246"/>
          <a:ext cx="2058789" cy="10293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Task Force(s)</a:t>
          </a:r>
        </a:p>
      </dsp:txBody>
      <dsp:txXfrm>
        <a:off x="280872" y="4387246"/>
        <a:ext cx="2058789" cy="1029394"/>
      </dsp:txXfrm>
    </dsp:sp>
    <dsp:sp modelId="{C9BC53B5-FE78-485B-82D8-36B7AD5FE604}">
      <dsp:nvSpPr>
        <dsp:cNvPr id="0" name=""/>
        <dsp:cNvSpPr/>
      </dsp:nvSpPr>
      <dsp:spPr>
        <a:xfrm>
          <a:off x="2777256" y="2925506"/>
          <a:ext cx="2058789" cy="10293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REC</a:t>
          </a:r>
        </a:p>
      </dsp:txBody>
      <dsp:txXfrm>
        <a:off x="2777256" y="2925506"/>
        <a:ext cx="2058789" cy="1029394"/>
      </dsp:txXfrm>
    </dsp:sp>
    <dsp:sp modelId="{88586E48-C801-40F8-9F8F-FB781671E4D4}">
      <dsp:nvSpPr>
        <dsp:cNvPr id="0" name=""/>
        <dsp:cNvSpPr/>
      </dsp:nvSpPr>
      <dsp:spPr>
        <a:xfrm>
          <a:off x="2772006" y="4387246"/>
          <a:ext cx="2058789" cy="10293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Task Force(s)</a:t>
          </a:r>
        </a:p>
      </dsp:txBody>
      <dsp:txXfrm>
        <a:off x="2772006" y="4387246"/>
        <a:ext cx="2058789" cy="1029394"/>
      </dsp:txXfrm>
    </dsp:sp>
    <dsp:sp modelId="{50E21C74-34B0-4450-8ACE-B5B02A95FC54}">
      <dsp:nvSpPr>
        <dsp:cNvPr id="0" name=""/>
        <dsp:cNvSpPr/>
      </dsp:nvSpPr>
      <dsp:spPr>
        <a:xfrm>
          <a:off x="5268391" y="2925506"/>
          <a:ext cx="2058789" cy="10293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DEC</a:t>
          </a:r>
        </a:p>
      </dsp:txBody>
      <dsp:txXfrm>
        <a:off x="5268391" y="2925506"/>
        <a:ext cx="2058789" cy="1029394"/>
      </dsp:txXfrm>
    </dsp:sp>
    <dsp:sp modelId="{812DB0F9-3A18-40CF-8C8B-4DEC6ECB2A91}">
      <dsp:nvSpPr>
        <dsp:cNvPr id="0" name=""/>
        <dsp:cNvSpPr/>
      </dsp:nvSpPr>
      <dsp:spPr>
        <a:xfrm>
          <a:off x="5263141" y="4387246"/>
          <a:ext cx="2058789" cy="10293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Task Force(s)</a:t>
          </a:r>
        </a:p>
      </dsp:txBody>
      <dsp:txXfrm>
        <a:off x="5263141" y="4387246"/>
        <a:ext cx="2058789" cy="1029394"/>
      </dsp:txXfrm>
    </dsp:sp>
    <dsp:sp modelId="{C2ABA132-D4EB-436F-9320-C1EF3BB27847}">
      <dsp:nvSpPr>
        <dsp:cNvPr id="0" name=""/>
        <dsp:cNvSpPr/>
      </dsp:nvSpPr>
      <dsp:spPr>
        <a:xfrm>
          <a:off x="1531689" y="1463766"/>
          <a:ext cx="2058789" cy="1029394"/>
        </a:xfrm>
        <a:prstGeom prst="rect">
          <a:avLst/>
        </a:prstGeom>
        <a:solidFill>
          <a:schemeClr val="accent6">
            <a:hueOff val="0"/>
            <a:satOff val="0"/>
            <a:lumOff val="0"/>
            <a:alphaOff val="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Operations</a:t>
          </a:r>
        </a:p>
      </dsp:txBody>
      <dsp:txXfrm>
        <a:off x="1531689" y="1463766"/>
        <a:ext cx="2058789" cy="1029394"/>
      </dsp:txXfrm>
    </dsp:sp>
    <dsp:sp modelId="{A91EBE79-59C4-482B-930F-95683A6EAE8E}">
      <dsp:nvSpPr>
        <dsp:cNvPr id="0" name=""/>
        <dsp:cNvSpPr/>
      </dsp:nvSpPr>
      <dsp:spPr>
        <a:xfrm>
          <a:off x="3991757" y="1463766"/>
          <a:ext cx="2058789" cy="1029394"/>
        </a:xfrm>
        <a:prstGeom prst="rect">
          <a:avLst/>
        </a:prstGeom>
        <a:solidFill>
          <a:schemeClr val="accent6">
            <a:hueOff val="0"/>
            <a:satOff val="0"/>
            <a:lumOff val="0"/>
            <a:alphaOff val="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1"/>
              </a:solidFill>
            </a:rPr>
            <a:t>Executive</a:t>
          </a:r>
        </a:p>
      </dsp:txBody>
      <dsp:txXfrm>
        <a:off x="3991757" y="1463766"/>
        <a:ext cx="2058789" cy="10293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0EC7B0A-F8A6-4AD4-BC13-F8B12DEEC249}" type="datetimeFigureOut">
              <a:rPr lang="en-US" smtClean="0"/>
              <a:t>3/2/2020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070A7D-04F3-483D-B2FD-D1F68037991A}" type="slidenum">
              <a:rPr lang="en-US" smtClean="0"/>
              <a:t>‹#›</a:t>
            </a:fld>
            <a:endParaRPr lang="en-US"/>
          </a:p>
        </p:txBody>
      </p:sp>
    </p:spTree>
    <p:extLst>
      <p:ext uri="{BB962C8B-B14F-4D97-AF65-F5344CB8AC3E}">
        <p14:creationId xmlns:p14="http://schemas.microsoft.com/office/powerpoint/2010/main" val="178578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A6301C2-DBD2-44D4-B1EF-483B1D5A5375}" type="datetimeFigureOut">
              <a:rPr lang="en-US" smtClean="0"/>
              <a:t>3/2/2020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27A1593-B833-4815-B47C-E0E8C11DAA1A}" type="slidenum">
              <a:rPr lang="en-US" smtClean="0"/>
              <a:t>‹#›</a:t>
            </a:fld>
            <a:endParaRPr lang="en-US"/>
          </a:p>
        </p:txBody>
      </p:sp>
    </p:spTree>
    <p:extLst>
      <p:ext uri="{BB962C8B-B14F-4D97-AF65-F5344CB8AC3E}">
        <p14:creationId xmlns:p14="http://schemas.microsoft.com/office/powerpoint/2010/main" val="85318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A46CA0-8E0F-42D3-B057-CE3043B240D1}"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973367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A46CA0-8E0F-42D3-B057-CE3043B240D1}"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151138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F92355-41E9-4F1F-BCDE-AFA493558DE9}"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82654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F92355-41E9-4F1F-BCDE-AFA493558DE9}"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407205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92355-41E9-4F1F-BCDE-AFA493558DE9}"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282201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92355-41E9-4F1F-BCDE-AFA493558DE9}"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04577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9F92355-41E9-4F1F-BCDE-AFA493558DE9}"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221303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92355-41E9-4F1F-BCDE-AFA493558DE9}"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1304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92355-41E9-4F1F-BCDE-AFA493558DE9}"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146206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F92355-41E9-4F1F-BCDE-AFA493558DE9}"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28351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F92355-41E9-4F1F-BCDE-AFA493558DE9}"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56308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F92355-41E9-4F1F-BCDE-AFA493558DE9}"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63500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92355-41E9-4F1F-BCDE-AFA493558DE9}"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49660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F92355-41E9-4F1F-BCDE-AFA493558DE9}"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44097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92355-41E9-4F1F-BCDE-AFA493558DE9}" type="datetimeFigureOut">
              <a:rPr lang="en-US" smtClean="0"/>
              <a:t>3/2/2020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AFF6-A57C-4844-A7BE-442C41167491}" type="slidenum">
              <a:rPr lang="en-US" smtClean="0"/>
              <a:t>‹#›</a:t>
            </a:fld>
            <a:endParaRPr lang="en-US"/>
          </a:p>
        </p:txBody>
      </p:sp>
    </p:spTree>
    <p:extLst>
      <p:ext uri="{BB962C8B-B14F-4D97-AF65-F5344CB8AC3E}">
        <p14:creationId xmlns:p14="http://schemas.microsoft.com/office/powerpoint/2010/main" val="136017492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126" y="3433188"/>
            <a:ext cx="10092449" cy="1240077"/>
          </a:xfrm>
        </p:spPr>
        <p:txBody>
          <a:bodyPr anchor="ctr">
            <a:normAutofit/>
          </a:bodyPr>
          <a:lstStyle/>
          <a:p>
            <a:r>
              <a:rPr lang="en-US" sz="3600" b="1" dirty="0">
                <a:solidFill>
                  <a:srgbClr val="002060"/>
                </a:solidFill>
                <a:latin typeface="Calibri (Headings)"/>
              </a:rPr>
              <a:t>GWDB Committees &amp;</a:t>
            </a:r>
            <a:br>
              <a:rPr lang="en-US" sz="3600" b="1" dirty="0">
                <a:solidFill>
                  <a:srgbClr val="002060"/>
                </a:solidFill>
                <a:latin typeface="Calibri (Headings)"/>
              </a:rPr>
            </a:br>
            <a:r>
              <a:rPr lang="en-US" sz="3600" b="1" dirty="0">
                <a:solidFill>
                  <a:srgbClr val="002060"/>
                </a:solidFill>
                <a:latin typeface="Calibri (Headings)"/>
              </a:rPr>
              <a:t>Task Force Structure</a:t>
            </a:r>
          </a:p>
        </p:txBody>
      </p:sp>
      <p:sp>
        <p:nvSpPr>
          <p:cNvPr id="3" name="Subtitle 2"/>
          <p:cNvSpPr>
            <a:spLocks noGrp="1"/>
          </p:cNvSpPr>
          <p:nvPr>
            <p:ph type="subTitle" idx="1"/>
          </p:nvPr>
        </p:nvSpPr>
        <p:spPr>
          <a:xfrm>
            <a:off x="1665961" y="4673265"/>
            <a:ext cx="8876778" cy="1563990"/>
          </a:xfrm>
        </p:spPr>
        <p:txBody>
          <a:bodyPr anchor="ctr">
            <a:normAutofit/>
          </a:bodyPr>
          <a:lstStyle/>
          <a:p>
            <a:pPr>
              <a:lnSpc>
                <a:spcPct val="100000"/>
              </a:lnSpc>
            </a:pPr>
            <a:r>
              <a:rPr lang="en-US" b="1" dirty="0">
                <a:solidFill>
                  <a:srgbClr val="002060"/>
                </a:solidFill>
              </a:rPr>
              <a:t>Ben Baglio, GWDB Director</a:t>
            </a:r>
          </a:p>
          <a:p>
            <a:pPr>
              <a:lnSpc>
                <a:spcPct val="100000"/>
              </a:lnSpc>
            </a:pPr>
            <a:r>
              <a:rPr lang="en-US" dirty="0">
                <a:solidFill>
                  <a:srgbClr val="002060"/>
                </a:solidFill>
              </a:rPr>
              <a:t>GWDB Quarterly Full Board Meeting</a:t>
            </a:r>
          </a:p>
          <a:p>
            <a:pPr>
              <a:lnSpc>
                <a:spcPct val="100000"/>
              </a:lnSpc>
            </a:pPr>
            <a:r>
              <a:rPr lang="en-US" dirty="0">
                <a:solidFill>
                  <a:srgbClr val="002060"/>
                </a:solidFill>
              </a:rPr>
              <a:t>Wednesday, March 4, 2020  |  Bloomington</a:t>
            </a:r>
          </a:p>
        </p:txBody>
      </p:sp>
    </p:spTree>
    <p:extLst>
      <p:ext uri="{BB962C8B-B14F-4D97-AF65-F5344CB8AC3E}">
        <p14:creationId xmlns:p14="http://schemas.microsoft.com/office/powerpoint/2010/main" val="2025178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bg1"/>
                </a:solidFill>
              </a:rPr>
              <a:t>Gauging Member Interests &amp; Priorities</a:t>
            </a:r>
          </a:p>
        </p:txBody>
      </p:sp>
      <p:sp>
        <p:nvSpPr>
          <p:cNvPr id="3" name="Content Placeholder 2"/>
          <p:cNvSpPr>
            <a:spLocks noGrp="1"/>
          </p:cNvSpPr>
          <p:nvPr>
            <p:ph idx="1"/>
          </p:nvPr>
        </p:nvSpPr>
        <p:spPr>
          <a:xfrm>
            <a:off x="750233" y="1899900"/>
            <a:ext cx="10065891" cy="4719358"/>
          </a:xfrm>
        </p:spPr>
        <p:txBody>
          <a:bodyPr>
            <a:normAutofit fontScale="92500" lnSpcReduction="10000"/>
          </a:bodyPr>
          <a:lstStyle/>
          <a:p>
            <a:r>
              <a:rPr lang="en-US" dirty="0"/>
              <a:t>See the interests and preferences sheet in your packet.</a:t>
            </a:r>
          </a:p>
          <a:p>
            <a:pPr lvl="1"/>
            <a:r>
              <a:rPr lang="en-US" dirty="0"/>
              <a:t>Submit your form to GWDB staff today.</a:t>
            </a:r>
          </a:p>
          <a:p>
            <a:pPr lvl="1"/>
            <a:r>
              <a:rPr lang="en-US" dirty="0"/>
              <a:t>Electronic version will go out soon too.</a:t>
            </a:r>
          </a:p>
          <a:p>
            <a:r>
              <a:rPr lang="en-US" dirty="0"/>
              <a:t>Provide your info and tell us more about your preferences, interests, and areas you’d like the GWDB to hone in on.</a:t>
            </a:r>
          </a:p>
          <a:p>
            <a:r>
              <a:rPr lang="en-US" dirty="0"/>
              <a:t>We’ll utilize this information to:</a:t>
            </a:r>
          </a:p>
          <a:p>
            <a:pPr lvl="1"/>
            <a:r>
              <a:rPr lang="en-US" dirty="0"/>
              <a:t>Place folks onto GWDB Committees &amp; Task Forces.</a:t>
            </a:r>
          </a:p>
          <a:p>
            <a:pPr lvl="1"/>
            <a:r>
              <a:rPr lang="en-US" dirty="0"/>
              <a:t>Establish topics for future task forces.</a:t>
            </a:r>
          </a:p>
          <a:p>
            <a:pPr lvl="1"/>
            <a:r>
              <a:rPr lang="en-US" dirty="0"/>
              <a:t>Solidify topics we want the GWDB to discuss before 2021 Leg. Report.</a:t>
            </a:r>
          </a:p>
          <a:p>
            <a:r>
              <a:rPr lang="en-US" dirty="0"/>
              <a:t>Reminder:</a:t>
            </a:r>
          </a:p>
          <a:p>
            <a:pPr lvl="1"/>
            <a:r>
              <a:rPr lang="en-US" dirty="0"/>
              <a:t>Committees: will meet 1-3x in 2020 to establish policy recommendations.</a:t>
            </a:r>
          </a:p>
          <a:p>
            <a:pPr lvl="2"/>
            <a:r>
              <a:rPr lang="en-US" dirty="0"/>
              <a:t>Review and/or approve task force recommendations.</a:t>
            </a:r>
          </a:p>
          <a:p>
            <a:pPr lvl="1"/>
            <a:r>
              <a:rPr lang="en-US" dirty="0"/>
              <a:t>Task Forces: 3-6x over a 3-6 month period.</a:t>
            </a:r>
          </a:p>
          <a:p>
            <a:pPr lvl="1"/>
            <a:endParaRPr lang="en-US" dirty="0"/>
          </a:p>
          <a:p>
            <a:pPr marL="0" indent="0">
              <a:buNone/>
            </a:pPr>
            <a:endParaRPr lang="en-US" dirty="0"/>
          </a:p>
        </p:txBody>
      </p:sp>
    </p:spTree>
    <p:extLst>
      <p:ext uri="{BB962C8B-B14F-4D97-AF65-F5344CB8AC3E}">
        <p14:creationId xmlns:p14="http://schemas.microsoft.com/office/powerpoint/2010/main" val="3722849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solidFill>
                  <a:schemeClr val="bg1"/>
                </a:solidFill>
              </a:rPr>
              <a:t>Questions or Comments?</a:t>
            </a:r>
          </a:p>
        </p:txBody>
      </p:sp>
      <p:sp>
        <p:nvSpPr>
          <p:cNvPr id="3" name="Content Placeholder 2"/>
          <p:cNvSpPr>
            <a:spLocks noGrp="1"/>
          </p:cNvSpPr>
          <p:nvPr>
            <p:ph idx="1"/>
          </p:nvPr>
        </p:nvSpPr>
        <p:spPr>
          <a:xfrm>
            <a:off x="1209004" y="1950850"/>
            <a:ext cx="9773992" cy="4351338"/>
          </a:xfrm>
        </p:spPr>
        <p:txBody>
          <a:bodyPr>
            <a:normAutofit/>
          </a:bodyPr>
          <a:lstStyle/>
          <a:p>
            <a:pPr marL="0" lvl="0" indent="0">
              <a:buNone/>
            </a:pPr>
            <a:endParaRPr lang="en-US" b="1" dirty="0">
              <a:solidFill>
                <a:srgbClr val="002060"/>
              </a:solidFill>
            </a:endParaRPr>
          </a:p>
          <a:p>
            <a:pPr marL="0" lvl="0" indent="0" algn="ctr">
              <a:buNone/>
            </a:pPr>
            <a:r>
              <a:rPr lang="en-US" sz="4400" b="1" dirty="0">
                <a:solidFill>
                  <a:srgbClr val="002060"/>
                </a:solidFill>
              </a:rPr>
              <a:t>Thank you!</a:t>
            </a:r>
          </a:p>
          <a:p>
            <a:pPr marL="0" lvl="0" indent="0" algn="ctr">
              <a:buNone/>
            </a:pPr>
            <a:endParaRPr lang="en-US" sz="3100" b="1" i="1" dirty="0">
              <a:solidFill>
                <a:srgbClr val="002060"/>
              </a:solidFill>
            </a:endParaRPr>
          </a:p>
          <a:p>
            <a:pPr marL="0" lvl="0" indent="0" algn="ctr">
              <a:buNone/>
            </a:pPr>
            <a:endParaRPr lang="en-US" sz="3100" b="1" i="1" dirty="0">
              <a:solidFill>
                <a:srgbClr val="002060"/>
              </a:solidFill>
            </a:endParaRPr>
          </a:p>
          <a:p>
            <a:pPr marL="0" lvl="0" indent="0" algn="ctr">
              <a:buNone/>
            </a:pPr>
            <a:r>
              <a:rPr lang="en-US" sz="3100" b="1" dirty="0">
                <a:solidFill>
                  <a:srgbClr val="002060"/>
                </a:solidFill>
              </a:rPr>
              <a:t>Ben Baglio, GWDB Director</a:t>
            </a:r>
          </a:p>
          <a:p>
            <a:pPr marL="0" lvl="0" indent="0" algn="ctr">
              <a:buNone/>
            </a:pPr>
            <a:r>
              <a:rPr lang="en-US" b="1" dirty="0">
                <a:solidFill>
                  <a:srgbClr val="002060"/>
                </a:solidFill>
              </a:rPr>
              <a:t>Office: 651-259-7688</a:t>
            </a:r>
          </a:p>
          <a:p>
            <a:pPr marL="0" lvl="0" indent="0" algn="ctr">
              <a:buNone/>
            </a:pPr>
            <a:r>
              <a:rPr lang="en-US" b="1" dirty="0">
                <a:solidFill>
                  <a:srgbClr val="002060"/>
                </a:solidFill>
              </a:rPr>
              <a:t>Cell: 612-391-2536</a:t>
            </a:r>
          </a:p>
          <a:p>
            <a:pPr marL="0" lvl="0" indent="0" algn="ctr">
              <a:buNone/>
            </a:pPr>
            <a:endParaRPr lang="en-US" dirty="0"/>
          </a:p>
          <a:p>
            <a:pPr marL="0" indent="0">
              <a:buNone/>
            </a:pPr>
            <a:endParaRPr lang="en-US" dirty="0"/>
          </a:p>
        </p:txBody>
      </p:sp>
    </p:spTree>
    <p:extLst>
      <p:ext uri="{BB962C8B-B14F-4D97-AF65-F5344CB8AC3E}">
        <p14:creationId xmlns:p14="http://schemas.microsoft.com/office/powerpoint/2010/main" val="416024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126" y="3433188"/>
            <a:ext cx="10092449" cy="1240077"/>
          </a:xfrm>
        </p:spPr>
        <p:txBody>
          <a:bodyPr anchor="ctr">
            <a:normAutofit/>
          </a:bodyPr>
          <a:lstStyle/>
          <a:p>
            <a:r>
              <a:rPr lang="en-US" sz="3600" b="1" dirty="0">
                <a:solidFill>
                  <a:srgbClr val="002060"/>
                </a:solidFill>
                <a:latin typeface="Calibri (Headings)"/>
              </a:rPr>
              <a:t>2020-2023 WIOA State Plan:</a:t>
            </a:r>
            <a:br>
              <a:rPr lang="en-US" sz="3600" b="1" dirty="0">
                <a:solidFill>
                  <a:srgbClr val="002060"/>
                </a:solidFill>
                <a:latin typeface="Calibri (Headings)"/>
              </a:rPr>
            </a:br>
            <a:r>
              <a:rPr lang="en-US" sz="3600" b="1" dirty="0">
                <a:solidFill>
                  <a:srgbClr val="002060"/>
                </a:solidFill>
                <a:latin typeface="Calibri (Headings)"/>
              </a:rPr>
              <a:t>Review &amp; Approval Vote</a:t>
            </a:r>
          </a:p>
        </p:txBody>
      </p:sp>
      <p:sp>
        <p:nvSpPr>
          <p:cNvPr id="3" name="Subtitle 2"/>
          <p:cNvSpPr>
            <a:spLocks noGrp="1"/>
          </p:cNvSpPr>
          <p:nvPr>
            <p:ph type="subTitle" idx="1"/>
          </p:nvPr>
        </p:nvSpPr>
        <p:spPr>
          <a:xfrm>
            <a:off x="1665961" y="4673265"/>
            <a:ext cx="8876778" cy="1563990"/>
          </a:xfrm>
        </p:spPr>
        <p:txBody>
          <a:bodyPr anchor="ctr">
            <a:normAutofit/>
          </a:bodyPr>
          <a:lstStyle/>
          <a:p>
            <a:pPr>
              <a:lnSpc>
                <a:spcPct val="100000"/>
              </a:lnSpc>
            </a:pPr>
            <a:r>
              <a:rPr lang="en-US" dirty="0">
                <a:solidFill>
                  <a:srgbClr val="002060"/>
                </a:solidFill>
              </a:rPr>
              <a:t>GWDB Quarterly Full Board Meeting</a:t>
            </a:r>
          </a:p>
          <a:p>
            <a:pPr>
              <a:lnSpc>
                <a:spcPct val="100000"/>
              </a:lnSpc>
            </a:pPr>
            <a:r>
              <a:rPr lang="en-US" dirty="0">
                <a:solidFill>
                  <a:srgbClr val="002060"/>
                </a:solidFill>
              </a:rPr>
              <a:t>Wednesday, March 4, 2020  |  Bloomington</a:t>
            </a:r>
          </a:p>
        </p:txBody>
      </p:sp>
    </p:spTree>
    <p:extLst>
      <p:ext uri="{BB962C8B-B14F-4D97-AF65-F5344CB8AC3E}">
        <p14:creationId xmlns:p14="http://schemas.microsoft.com/office/powerpoint/2010/main" val="3620866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60" y="184821"/>
            <a:ext cx="10515600" cy="1325563"/>
          </a:xfrm>
        </p:spPr>
        <p:txBody>
          <a:bodyPr>
            <a:normAutofit/>
          </a:bodyPr>
          <a:lstStyle/>
          <a:p>
            <a:pPr algn="ctr"/>
            <a:r>
              <a:rPr lang="en-US" sz="3800" b="1" dirty="0">
                <a:solidFill>
                  <a:schemeClr val="bg1"/>
                </a:solidFill>
              </a:rPr>
              <a:t>Workforce Innovation and Opportunity Act (WIOA)</a:t>
            </a:r>
          </a:p>
        </p:txBody>
      </p:sp>
      <p:sp>
        <p:nvSpPr>
          <p:cNvPr id="3" name="Content Placeholder 2"/>
          <p:cNvSpPr>
            <a:spLocks noGrp="1"/>
          </p:cNvSpPr>
          <p:nvPr>
            <p:ph idx="1"/>
          </p:nvPr>
        </p:nvSpPr>
        <p:spPr>
          <a:xfrm>
            <a:off x="509787" y="1925731"/>
            <a:ext cx="11480443" cy="4559409"/>
          </a:xfrm>
        </p:spPr>
        <p:txBody>
          <a:bodyPr>
            <a:normAutofit lnSpcReduction="10000"/>
          </a:bodyPr>
          <a:lstStyle/>
          <a:p>
            <a:pPr marL="0" indent="0">
              <a:buNone/>
            </a:pPr>
            <a:r>
              <a:rPr lang="en-US" b="1" dirty="0">
                <a:solidFill>
                  <a:srgbClr val="002060"/>
                </a:solidFill>
              </a:rPr>
              <a:t>WIOA Goals/Intent: Aims of the Law</a:t>
            </a:r>
            <a:endParaRPr lang="en-US" dirty="0">
              <a:solidFill>
                <a:srgbClr val="002060"/>
              </a:solidFill>
            </a:endParaRPr>
          </a:p>
          <a:p>
            <a:pPr marL="228600" lvl="1"/>
            <a:r>
              <a:rPr lang="en-US" sz="2600" dirty="0">
                <a:solidFill>
                  <a:srgbClr val="002060"/>
                </a:solidFill>
              </a:rPr>
              <a:t>Strategic alignment of workforce development programs.</a:t>
            </a:r>
          </a:p>
          <a:p>
            <a:pPr marL="228600" lvl="1"/>
            <a:r>
              <a:rPr lang="en-US" sz="2600" dirty="0">
                <a:solidFill>
                  <a:srgbClr val="002060"/>
                </a:solidFill>
              </a:rPr>
              <a:t>Collaboration between state funded agencies/entities and with business and labor.</a:t>
            </a:r>
          </a:p>
          <a:p>
            <a:pPr marL="228600" lvl="1"/>
            <a:r>
              <a:rPr lang="en-US" sz="2600" dirty="0">
                <a:solidFill>
                  <a:srgbClr val="002060"/>
                </a:solidFill>
              </a:rPr>
              <a:t>More flexibility for governors and state agencies.</a:t>
            </a:r>
          </a:p>
          <a:p>
            <a:pPr marL="228600" lvl="1"/>
            <a:r>
              <a:rPr lang="en-US" sz="2600" dirty="0">
                <a:solidFill>
                  <a:srgbClr val="002060"/>
                </a:solidFill>
              </a:rPr>
              <a:t>Increased accountability and transparency of federal funding.</a:t>
            </a:r>
          </a:p>
          <a:p>
            <a:pPr marL="228600" lvl="1"/>
            <a:r>
              <a:rPr lang="en-US" sz="2600" dirty="0">
                <a:solidFill>
                  <a:srgbClr val="002060"/>
                </a:solidFill>
              </a:rPr>
              <a:t>Improved services for businesses and job seekers.</a:t>
            </a:r>
          </a:p>
          <a:p>
            <a:pPr marL="228600" lvl="1"/>
            <a:r>
              <a:rPr lang="en-US" sz="2600" dirty="0">
                <a:solidFill>
                  <a:srgbClr val="002060"/>
                </a:solidFill>
              </a:rPr>
              <a:t>Emphasis on Career Pathways &amp; work-based learning programs.</a:t>
            </a:r>
          </a:p>
          <a:p>
            <a:pPr marL="228600" lvl="1"/>
            <a:r>
              <a:rPr lang="en-US" sz="2600" dirty="0">
                <a:solidFill>
                  <a:srgbClr val="002060"/>
                </a:solidFill>
              </a:rPr>
              <a:t>Training to be based on industry needs and economy. </a:t>
            </a:r>
          </a:p>
          <a:p>
            <a:pPr marL="228600" lvl="1"/>
            <a:r>
              <a:rPr lang="en-US" sz="2600" dirty="0">
                <a:solidFill>
                  <a:srgbClr val="002060"/>
                </a:solidFill>
              </a:rPr>
              <a:t>Improve services to individuals with disabilities.</a:t>
            </a:r>
          </a:p>
          <a:p>
            <a:pPr marL="228600" lvl="1"/>
            <a:r>
              <a:rPr lang="en-US" sz="2600" dirty="0">
                <a:solidFill>
                  <a:srgbClr val="002060"/>
                </a:solidFill>
              </a:rPr>
              <a:t>More focus on people with systemic barriers to employment.</a:t>
            </a:r>
          </a:p>
          <a:p>
            <a:pPr marL="228600" lvl="1"/>
            <a:r>
              <a:rPr lang="en-US" sz="2600" dirty="0">
                <a:solidFill>
                  <a:srgbClr val="002060"/>
                </a:solidFill>
              </a:rPr>
              <a:t>Oversight/advisory role of GWDB (state board) through State Plan.</a:t>
            </a:r>
          </a:p>
          <a:p>
            <a:pPr marL="0" indent="0">
              <a:buNone/>
            </a:pPr>
            <a:endParaRPr lang="en-US"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AB15AFF6-A57C-4844-A7BE-442C41167491}"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383190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60" y="184821"/>
            <a:ext cx="10515600" cy="1325563"/>
          </a:xfrm>
        </p:spPr>
        <p:txBody>
          <a:bodyPr>
            <a:normAutofit/>
          </a:bodyPr>
          <a:lstStyle/>
          <a:p>
            <a:pPr algn="ctr"/>
            <a:r>
              <a:rPr lang="en-US" sz="3800" b="1" dirty="0">
                <a:solidFill>
                  <a:schemeClr val="bg1"/>
                </a:solidFill>
              </a:rPr>
              <a:t>WIOA: MN Outcomes (so far)</a:t>
            </a:r>
          </a:p>
        </p:txBody>
      </p:sp>
      <p:sp>
        <p:nvSpPr>
          <p:cNvPr id="3" name="Content Placeholder 2"/>
          <p:cNvSpPr>
            <a:spLocks noGrp="1"/>
          </p:cNvSpPr>
          <p:nvPr>
            <p:ph idx="1"/>
          </p:nvPr>
        </p:nvSpPr>
        <p:spPr>
          <a:xfrm>
            <a:off x="251013" y="1954305"/>
            <a:ext cx="11940987" cy="5065059"/>
          </a:xfrm>
        </p:spPr>
        <p:txBody>
          <a:bodyPr>
            <a:normAutofit/>
          </a:bodyPr>
          <a:lstStyle/>
          <a:p>
            <a:pPr marL="228600" lvl="1"/>
            <a:r>
              <a:rPr lang="en-US" dirty="0">
                <a:solidFill>
                  <a:srgbClr val="002060"/>
                </a:solidFill>
              </a:rPr>
              <a:t>Alignment ongoing (cross-agencies, cross-sector, WFD + Higher Ed.)</a:t>
            </a:r>
          </a:p>
          <a:p>
            <a:pPr marL="685800" lvl="2"/>
            <a:r>
              <a:rPr lang="en-US" dirty="0">
                <a:solidFill>
                  <a:srgbClr val="002060"/>
                </a:solidFill>
              </a:rPr>
              <a:t>Other states same implementation/alignment issues.</a:t>
            </a:r>
          </a:p>
          <a:p>
            <a:pPr marL="685800" lvl="2"/>
            <a:r>
              <a:rPr lang="en-US" dirty="0">
                <a:solidFill>
                  <a:srgbClr val="002060"/>
                </a:solidFill>
              </a:rPr>
              <a:t>Different funding streams and federal reauthorization processes: silo factories; stream-braiding.</a:t>
            </a:r>
          </a:p>
          <a:p>
            <a:pPr marL="685800" lvl="2"/>
            <a:r>
              <a:rPr lang="en-US" dirty="0">
                <a:solidFill>
                  <a:srgbClr val="002060"/>
                </a:solidFill>
              </a:rPr>
              <a:t>State agencies and entities across the country still learning how to implement utilize flexible funding measures.</a:t>
            </a:r>
          </a:p>
          <a:p>
            <a:pPr marL="228600" lvl="1"/>
            <a:r>
              <a:rPr lang="en-US" dirty="0">
                <a:solidFill>
                  <a:srgbClr val="002060"/>
                </a:solidFill>
              </a:rPr>
              <a:t>Innovative, collaborative work at local level.</a:t>
            </a:r>
          </a:p>
          <a:p>
            <a:pPr marL="228600" lvl="1"/>
            <a:r>
              <a:rPr lang="en-US" dirty="0">
                <a:solidFill>
                  <a:srgbClr val="002060"/>
                </a:solidFill>
              </a:rPr>
              <a:t>Rebranding of MN’s workforce centers as CareerForce locations has improved services but more needed for both job seekers and employers.</a:t>
            </a:r>
          </a:p>
          <a:p>
            <a:pPr marL="228600" lvl="1"/>
            <a:r>
              <a:rPr lang="en-US" dirty="0">
                <a:solidFill>
                  <a:srgbClr val="002060"/>
                </a:solidFill>
              </a:rPr>
              <a:t>Equity and disparities in MN still among the worst in the nation for economic and employment outcomes.</a:t>
            </a:r>
          </a:p>
          <a:p>
            <a:pPr marL="228600" lvl="1"/>
            <a:r>
              <a:rPr lang="en-US" dirty="0">
                <a:solidFill>
                  <a:srgbClr val="002060"/>
                </a:solidFill>
              </a:rPr>
              <a:t>Performance: often comparing apples &amp; oranges; gauging/comparing impact difficult.</a:t>
            </a:r>
          </a:p>
          <a:p>
            <a:pPr marL="685800" lvl="2"/>
            <a:r>
              <a:rPr lang="en-US" dirty="0">
                <a:solidFill>
                  <a:srgbClr val="002060"/>
                </a:solidFill>
              </a:rPr>
              <a:t>Particularly hard to compare across WIOA Title programs, across agencies</a:t>
            </a:r>
          </a:p>
          <a:p>
            <a:pPr marL="0" indent="0">
              <a:buNone/>
            </a:pPr>
            <a:endParaRPr lang="en-US"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AB15AFF6-A57C-4844-A7BE-442C41167491}"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11445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42" y="266887"/>
            <a:ext cx="11666316" cy="1325563"/>
          </a:xfrm>
        </p:spPr>
        <p:txBody>
          <a:bodyPr/>
          <a:lstStyle/>
          <a:p>
            <a:pPr algn="ctr"/>
            <a:r>
              <a:rPr lang="en-US" sz="5400" b="1" dirty="0">
                <a:solidFill>
                  <a:schemeClr val="bg1"/>
                </a:solidFill>
              </a:rPr>
              <a:t>WIOA State plan</a:t>
            </a:r>
          </a:p>
        </p:txBody>
      </p:sp>
      <p:sp>
        <p:nvSpPr>
          <p:cNvPr id="3" name="Content Placeholder 2"/>
          <p:cNvSpPr>
            <a:spLocks noGrp="1"/>
          </p:cNvSpPr>
          <p:nvPr>
            <p:ph idx="1"/>
          </p:nvPr>
        </p:nvSpPr>
        <p:spPr>
          <a:xfrm>
            <a:off x="550521" y="1854575"/>
            <a:ext cx="11090958" cy="4895850"/>
          </a:xfrm>
        </p:spPr>
        <p:txBody>
          <a:bodyPr>
            <a:normAutofit/>
          </a:bodyPr>
          <a:lstStyle/>
          <a:p>
            <a:r>
              <a:rPr lang="en-US" dirty="0"/>
              <a:t>WIOA requires state agencies/entities to produce a State Plan as to how they will use WIOA funds and monitor programs.</a:t>
            </a:r>
          </a:p>
          <a:p>
            <a:r>
              <a:rPr lang="en-US" dirty="0"/>
              <a:t>Largely a compliance document, less of a forward-looking plan.</a:t>
            </a:r>
          </a:p>
          <a:p>
            <a:r>
              <a:rPr lang="en-US" dirty="0"/>
              <a:t>Strategic elements of State Plan must be approved by vote by GWDB’s voting membership. </a:t>
            </a:r>
          </a:p>
          <a:p>
            <a:r>
              <a:rPr lang="en-US" dirty="0"/>
              <a:t>GWDB votes to authorize staff to submit the plan to US DOL at same time.</a:t>
            </a:r>
          </a:p>
          <a:p>
            <a:r>
              <a:rPr lang="en-US" dirty="0"/>
              <a:t>Current draft plan is posted online for public comment, which will close after today’s GWDB vote.</a:t>
            </a:r>
          </a:p>
          <a:p>
            <a:r>
              <a:rPr lang="en-US" dirty="0"/>
              <a:t>Revisions to the State Plan will be due in 2022. Staff starting early.</a:t>
            </a:r>
          </a:p>
        </p:txBody>
      </p:sp>
      <p:sp>
        <p:nvSpPr>
          <p:cNvPr id="4" name="Slide Number Placeholder 3"/>
          <p:cNvSpPr>
            <a:spLocks noGrp="1"/>
          </p:cNvSpPr>
          <p:nvPr>
            <p:ph type="sldNum" sz="quarter" idx="10"/>
          </p:nvPr>
        </p:nvSpPr>
        <p:spPr/>
        <p:txBody>
          <a:bodyPr/>
          <a:lstStyle/>
          <a:p>
            <a:fld id="{AB15AFF6-A57C-4844-A7BE-442C41167491}"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54412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3800" b="1" dirty="0">
                <a:solidFill>
                  <a:schemeClr val="bg1"/>
                </a:solidFill>
              </a:rPr>
              <a:t>WIOA Combined Plan Overview</a:t>
            </a:r>
          </a:p>
        </p:txBody>
      </p:sp>
      <p:sp>
        <p:nvSpPr>
          <p:cNvPr id="3" name="Content Placeholder 2"/>
          <p:cNvSpPr>
            <a:spLocks noGrp="1"/>
          </p:cNvSpPr>
          <p:nvPr>
            <p:ph idx="1"/>
          </p:nvPr>
        </p:nvSpPr>
        <p:spPr>
          <a:xfrm>
            <a:off x="838200" y="1628401"/>
            <a:ext cx="10515600" cy="4351338"/>
          </a:xfrm>
        </p:spPr>
        <p:txBody>
          <a:bodyPr>
            <a:normAutofit/>
          </a:bodyPr>
          <a:lstStyle/>
          <a:p>
            <a:pPr marL="0" lvl="0" indent="0">
              <a:buNone/>
            </a:pPr>
            <a:endParaRPr lang="en-US" sz="1200" dirty="0">
              <a:solidFill>
                <a:srgbClr val="002060"/>
              </a:solidFill>
            </a:endParaRPr>
          </a:p>
          <a:p>
            <a:pPr marL="0" lvl="0" indent="0">
              <a:buNone/>
            </a:pPr>
            <a:r>
              <a:rPr lang="en-US" dirty="0">
                <a:solidFill>
                  <a:srgbClr val="002060"/>
                </a:solidFill>
              </a:rPr>
              <a:t>A strategic vision and goals for preparing an educated and skilled workforce based on the economic analysis of:</a:t>
            </a:r>
          </a:p>
          <a:p>
            <a:r>
              <a:rPr lang="en-US" dirty="0">
                <a:solidFill>
                  <a:srgbClr val="002060"/>
                </a:solidFill>
              </a:rPr>
              <a:t>existing and emerging in-demand industries and occupations to understand the skill needs of employers;</a:t>
            </a:r>
          </a:p>
          <a:p>
            <a:r>
              <a:rPr lang="en-US" dirty="0">
                <a:solidFill>
                  <a:srgbClr val="002060"/>
                </a:solidFill>
              </a:rPr>
              <a:t>the educational and skill levels of the workforce; </a:t>
            </a:r>
          </a:p>
          <a:p>
            <a:r>
              <a:rPr lang="en-US" dirty="0">
                <a:solidFill>
                  <a:srgbClr val="002060"/>
                </a:solidFill>
              </a:rPr>
              <a:t>the system’s on-going development needs to bridge the gap between employer and workforce needs.</a:t>
            </a:r>
          </a:p>
          <a:p>
            <a:r>
              <a:rPr lang="en-US" dirty="0">
                <a:solidFill>
                  <a:srgbClr val="002060"/>
                </a:solidFill>
              </a:rPr>
              <a:t>Combined Plan: submit WIOA Core Programs &amp; other programs together in the same plan.</a:t>
            </a:r>
          </a:p>
          <a:p>
            <a:pPr marL="0" lvl="0" indent="0">
              <a:buNone/>
            </a:pPr>
            <a:endParaRPr lang="en-US" dirty="0">
              <a:solidFill>
                <a:srgbClr val="002060"/>
              </a:solidFill>
            </a:endParaRPr>
          </a:p>
          <a:p>
            <a:pPr marL="0" indent="0">
              <a:buNone/>
            </a:pPr>
            <a:endParaRPr lang="en-US" dirty="0"/>
          </a:p>
        </p:txBody>
      </p:sp>
    </p:spTree>
    <p:extLst>
      <p:ext uri="{BB962C8B-B14F-4D97-AF65-F5344CB8AC3E}">
        <p14:creationId xmlns:p14="http://schemas.microsoft.com/office/powerpoint/2010/main" val="1724312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WIOA Core Programs</a:t>
            </a:r>
          </a:p>
        </p:txBody>
      </p:sp>
      <p:sp>
        <p:nvSpPr>
          <p:cNvPr id="3" name="Content Placeholder 2"/>
          <p:cNvSpPr>
            <a:spLocks noGrp="1"/>
          </p:cNvSpPr>
          <p:nvPr>
            <p:ph idx="1"/>
          </p:nvPr>
        </p:nvSpPr>
        <p:spPr>
          <a:xfrm>
            <a:off x="838200" y="2291790"/>
            <a:ext cx="10515600" cy="4351338"/>
          </a:xfrm>
        </p:spPr>
        <p:txBody>
          <a:bodyPr>
            <a:normAutofit/>
          </a:bodyPr>
          <a:lstStyle/>
          <a:p>
            <a:r>
              <a:rPr lang="en-US" dirty="0"/>
              <a:t>Adult programs</a:t>
            </a:r>
          </a:p>
          <a:p>
            <a:r>
              <a:rPr lang="en-US" dirty="0"/>
              <a:t>Dislocated worker programs</a:t>
            </a:r>
          </a:p>
          <a:p>
            <a:r>
              <a:rPr lang="en-US" dirty="0"/>
              <a:t>Youth programs</a:t>
            </a:r>
          </a:p>
          <a:p>
            <a:r>
              <a:rPr lang="en-US" dirty="0"/>
              <a:t>Wagner-</a:t>
            </a:r>
            <a:r>
              <a:rPr lang="en-US" dirty="0" err="1"/>
              <a:t>Peyser</a:t>
            </a:r>
            <a:r>
              <a:rPr lang="en-US" dirty="0"/>
              <a:t> Act programming (job services)</a:t>
            </a:r>
          </a:p>
          <a:p>
            <a:r>
              <a:rPr lang="en-US" dirty="0"/>
              <a:t>Adult Education and Family Literacy programs</a:t>
            </a:r>
          </a:p>
          <a:p>
            <a:r>
              <a:rPr lang="en-US" dirty="0"/>
              <a:t>Vocational Rehabilitation programs</a:t>
            </a:r>
          </a:p>
          <a:p>
            <a:endParaRPr lang="en-US" sz="2400" dirty="0"/>
          </a:p>
        </p:txBody>
      </p:sp>
    </p:spTree>
    <p:extLst>
      <p:ext uri="{BB962C8B-B14F-4D97-AF65-F5344CB8AC3E}">
        <p14:creationId xmlns:p14="http://schemas.microsoft.com/office/powerpoint/2010/main" val="3909304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Partner Programs	</a:t>
            </a:r>
          </a:p>
        </p:txBody>
      </p:sp>
      <p:sp>
        <p:nvSpPr>
          <p:cNvPr id="3" name="Content Placeholder 2"/>
          <p:cNvSpPr>
            <a:spLocks noGrp="1"/>
          </p:cNvSpPr>
          <p:nvPr>
            <p:ph idx="1"/>
          </p:nvPr>
        </p:nvSpPr>
        <p:spPr>
          <a:xfrm>
            <a:off x="779929" y="2040591"/>
            <a:ext cx="10573871" cy="4267200"/>
          </a:xfrm>
        </p:spPr>
        <p:txBody>
          <a:bodyPr>
            <a:normAutofit/>
          </a:bodyPr>
          <a:lstStyle/>
          <a:p>
            <a:pPr marL="0" indent="0">
              <a:buNone/>
            </a:pPr>
            <a:r>
              <a:rPr lang="en-US" b="1" dirty="0"/>
              <a:t>Also included in Minnesota’s Combined Plan:</a:t>
            </a:r>
          </a:p>
          <a:p>
            <a:pPr lvl="1"/>
            <a:r>
              <a:rPr lang="en-US" sz="2800" dirty="0"/>
              <a:t>CTE programs (Perkins V) - DHS</a:t>
            </a:r>
          </a:p>
          <a:p>
            <a:pPr lvl="1"/>
            <a:r>
              <a:rPr lang="en-US" sz="2800" dirty="0"/>
              <a:t>Minnesota Family Investment Program (MFIP) - DHS</a:t>
            </a:r>
          </a:p>
          <a:p>
            <a:pPr lvl="1"/>
            <a:r>
              <a:rPr lang="en-US" sz="2800" dirty="0"/>
              <a:t>Supplemental Nutrition Assistance Program (SNAP) - DHS</a:t>
            </a:r>
          </a:p>
          <a:p>
            <a:pPr lvl="1"/>
            <a:r>
              <a:rPr lang="en-US" sz="2800" dirty="0"/>
              <a:t>Trade Adjustment Assistance Program (TAA) - DEED</a:t>
            </a:r>
          </a:p>
          <a:p>
            <a:pPr lvl="1"/>
            <a:r>
              <a:rPr lang="en-US" sz="2800" dirty="0"/>
              <a:t>Jobs for Veterans State Grants (JVSG) - DEED</a:t>
            </a:r>
          </a:p>
          <a:p>
            <a:pPr lvl="1"/>
            <a:r>
              <a:rPr lang="en-US" sz="2800" dirty="0"/>
              <a:t>Senior Community Service Employment Program (SCSEP) - DEED</a:t>
            </a:r>
          </a:p>
          <a:p>
            <a:pPr lvl="1"/>
            <a:r>
              <a:rPr lang="en-US" sz="2800" dirty="0"/>
              <a:t>Reintegration of Ex-Offenders Program (Second Chance Act) - DOC</a:t>
            </a:r>
          </a:p>
          <a:p>
            <a:endParaRPr lang="en-US" sz="2400" dirty="0"/>
          </a:p>
          <a:p>
            <a:endParaRPr lang="en-US" sz="2400" dirty="0"/>
          </a:p>
        </p:txBody>
      </p:sp>
    </p:spTree>
    <p:extLst>
      <p:ext uri="{BB962C8B-B14F-4D97-AF65-F5344CB8AC3E}">
        <p14:creationId xmlns:p14="http://schemas.microsoft.com/office/powerpoint/2010/main" val="3905755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481559" y="191354"/>
            <a:ext cx="9430539" cy="6524009"/>
          </a:xfrm>
          <a:prstGeom prst="rect">
            <a:avLst/>
          </a:prstGeom>
        </p:spPr>
      </p:pic>
    </p:spTree>
    <p:extLst>
      <p:ext uri="{BB962C8B-B14F-4D97-AF65-F5344CB8AC3E}">
        <p14:creationId xmlns:p14="http://schemas.microsoft.com/office/powerpoint/2010/main" val="215822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bg1"/>
                </a:solidFill>
              </a:rPr>
              <a:t>Current Standing Committees</a:t>
            </a:r>
          </a:p>
        </p:txBody>
      </p:sp>
      <p:sp>
        <p:nvSpPr>
          <p:cNvPr id="3" name="Content Placeholder 2"/>
          <p:cNvSpPr>
            <a:spLocks noGrp="1"/>
          </p:cNvSpPr>
          <p:nvPr>
            <p:ph idx="1"/>
          </p:nvPr>
        </p:nvSpPr>
        <p:spPr>
          <a:xfrm>
            <a:off x="419099" y="1969060"/>
            <a:ext cx="11557747" cy="4351338"/>
          </a:xfrm>
        </p:spPr>
        <p:txBody>
          <a:bodyPr>
            <a:normAutofit/>
          </a:bodyPr>
          <a:lstStyle/>
          <a:p>
            <a:r>
              <a:rPr lang="en-US" dirty="0"/>
              <a:t>Committee membership: GWDB voting &amp; non-voting members, others involved in the work. Members appointed by the Chair. </a:t>
            </a:r>
          </a:p>
          <a:p>
            <a:r>
              <a:rPr lang="en-US" dirty="0"/>
              <a:t>Committees tasked with providing policy recommendations for full GWDB to consider.</a:t>
            </a:r>
          </a:p>
          <a:p>
            <a:r>
              <a:rPr lang="en-US" dirty="0"/>
              <a:t>Each committee’s recommendations, if approved by full GWDB (likely September), then included in the next GWDB Legislative Report (2021).</a:t>
            </a:r>
          </a:p>
          <a:p>
            <a:r>
              <a:rPr lang="en-US" dirty="0"/>
              <a:t>Committees will review recommendations made previously, and members will also have opportunity to bring forward new recommendations.</a:t>
            </a:r>
          </a:p>
          <a:p>
            <a:pPr marL="0" indent="0">
              <a:buNone/>
            </a:pPr>
            <a:endParaRPr lang="en-US" dirty="0"/>
          </a:p>
        </p:txBody>
      </p:sp>
    </p:spTree>
    <p:extLst>
      <p:ext uri="{BB962C8B-B14F-4D97-AF65-F5344CB8AC3E}">
        <p14:creationId xmlns:p14="http://schemas.microsoft.com/office/powerpoint/2010/main" val="2098129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white"/>
                </a:solidFill>
              </a:rPr>
              <a:t>WIOA Required Program Partners</a:t>
            </a:r>
            <a:endParaRPr lang="en-US" sz="38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506681"/>
            <a:ext cx="10565562" cy="8490184"/>
          </a:xfrm>
        </p:spPr>
      </p:pic>
    </p:spTree>
    <p:extLst>
      <p:ext uri="{BB962C8B-B14F-4D97-AF65-F5344CB8AC3E}">
        <p14:creationId xmlns:p14="http://schemas.microsoft.com/office/powerpoint/2010/main" val="156776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786" y="185831"/>
            <a:ext cx="10515600" cy="1325563"/>
          </a:xfrm>
        </p:spPr>
        <p:txBody>
          <a:bodyPr>
            <a:normAutofit/>
          </a:bodyPr>
          <a:lstStyle/>
          <a:p>
            <a:pPr algn="ctr"/>
            <a:r>
              <a:rPr lang="en-US" b="1" dirty="0">
                <a:solidFill>
                  <a:schemeClr val="bg1"/>
                </a:solidFill>
              </a:rPr>
              <a:t>Process and Work to Date </a:t>
            </a:r>
            <a:br>
              <a:rPr lang="en-US" b="1" dirty="0">
                <a:solidFill>
                  <a:schemeClr val="bg1"/>
                </a:solidFill>
              </a:rPr>
            </a:br>
            <a:r>
              <a:rPr lang="en-US" b="1" dirty="0">
                <a:solidFill>
                  <a:schemeClr val="bg1"/>
                </a:solidFill>
              </a:rPr>
              <a:t>(WIOA State Plan 2020-2023)</a:t>
            </a:r>
          </a:p>
        </p:txBody>
      </p:sp>
      <p:sp>
        <p:nvSpPr>
          <p:cNvPr id="3" name="Content Placeholder 2"/>
          <p:cNvSpPr>
            <a:spLocks noGrp="1"/>
          </p:cNvSpPr>
          <p:nvPr>
            <p:ph idx="1"/>
          </p:nvPr>
        </p:nvSpPr>
        <p:spPr>
          <a:xfrm>
            <a:off x="809785" y="1828801"/>
            <a:ext cx="10378167" cy="5029199"/>
          </a:xfrm>
        </p:spPr>
        <p:txBody>
          <a:bodyPr>
            <a:normAutofit/>
          </a:bodyPr>
          <a:lstStyle/>
          <a:p>
            <a:r>
              <a:rPr lang="en-US" sz="2400" dirty="0"/>
              <a:t>GWDB Operations Committee</a:t>
            </a:r>
          </a:p>
          <a:p>
            <a:pPr lvl="1"/>
            <a:r>
              <a:rPr lang="en-US" sz="2000" dirty="0"/>
              <a:t>WIOA Report earlier this year.</a:t>
            </a:r>
          </a:p>
          <a:p>
            <a:pPr lvl="1"/>
            <a:r>
              <a:rPr lang="en-US" sz="2000" dirty="0"/>
              <a:t>Guidance for staff during Plan development.</a:t>
            </a:r>
          </a:p>
          <a:p>
            <a:pPr lvl="1"/>
            <a:r>
              <a:rPr lang="en-US" sz="2000" dirty="0"/>
              <a:t>Approved draft state plan (pending necessary updates from staff).</a:t>
            </a:r>
          </a:p>
          <a:p>
            <a:r>
              <a:rPr lang="en-US" sz="2400" dirty="0"/>
              <a:t>State Program Administrators: face-to-face meetings; ongoing for 2022 revisions</a:t>
            </a:r>
          </a:p>
          <a:p>
            <a:r>
              <a:rPr lang="en-US" sz="2400" dirty="0"/>
              <a:t>More communication with local boards than previously; input received.</a:t>
            </a:r>
            <a:endParaRPr lang="en-US" sz="2000" dirty="0"/>
          </a:p>
          <a:p>
            <a:r>
              <a:rPr lang="en-US" sz="2400" dirty="0"/>
              <a:t>First draft of the State Plan posted January 17; supplemental doc also online now.</a:t>
            </a:r>
          </a:p>
          <a:p>
            <a:r>
              <a:rPr lang="en-US" sz="2400" dirty="0"/>
              <a:t>Will be posted until GWDB approves.</a:t>
            </a:r>
          </a:p>
          <a:p>
            <a:r>
              <a:rPr lang="en-US" sz="2400" dirty="0"/>
              <a:t>Info/action needed from US DOL (performance measures – ongoing).</a:t>
            </a:r>
          </a:p>
          <a:p>
            <a:pPr lvl="1"/>
            <a:r>
              <a:rPr lang="en-US" sz="2000" dirty="0"/>
              <a:t>To be submitted at a later date.</a:t>
            </a:r>
          </a:p>
          <a:p>
            <a:pPr lvl="1"/>
            <a:endParaRPr lang="en-US" sz="1600" dirty="0"/>
          </a:p>
          <a:p>
            <a:pPr lvl="1"/>
            <a:endParaRPr lang="en-US" sz="2000" dirty="0"/>
          </a:p>
          <a:p>
            <a:endParaRPr lang="en-US" dirty="0"/>
          </a:p>
        </p:txBody>
      </p:sp>
    </p:spTree>
    <p:extLst>
      <p:ext uri="{BB962C8B-B14F-4D97-AF65-F5344CB8AC3E}">
        <p14:creationId xmlns:p14="http://schemas.microsoft.com/office/powerpoint/2010/main" val="2564362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376" y="311336"/>
            <a:ext cx="10515600" cy="1325563"/>
          </a:xfrm>
        </p:spPr>
        <p:txBody>
          <a:bodyPr>
            <a:normAutofit/>
          </a:bodyPr>
          <a:lstStyle/>
          <a:p>
            <a:pPr algn="ctr"/>
            <a:r>
              <a:rPr lang="en-US" b="1" dirty="0">
                <a:solidFill>
                  <a:schemeClr val="bg1"/>
                </a:solidFill>
              </a:rPr>
              <a:t>Background/Process</a:t>
            </a:r>
          </a:p>
        </p:txBody>
      </p:sp>
      <p:sp>
        <p:nvSpPr>
          <p:cNvPr id="3" name="Content Placeholder 2"/>
          <p:cNvSpPr>
            <a:spLocks noGrp="1"/>
          </p:cNvSpPr>
          <p:nvPr>
            <p:ph idx="1"/>
          </p:nvPr>
        </p:nvSpPr>
        <p:spPr>
          <a:xfrm>
            <a:off x="409376" y="1828801"/>
            <a:ext cx="13318590" cy="5029199"/>
          </a:xfrm>
        </p:spPr>
        <p:txBody>
          <a:bodyPr>
            <a:normAutofit/>
          </a:bodyPr>
          <a:lstStyle/>
          <a:p>
            <a:r>
              <a:rPr lang="en-US" dirty="0"/>
              <a:t>MN’s first four-year plan approved in 2016 (GWDB; US DOL)</a:t>
            </a:r>
          </a:p>
          <a:p>
            <a:r>
              <a:rPr lang="en-US" dirty="0"/>
              <a:t>Mandated two-year revisions approved in 2018.</a:t>
            </a:r>
          </a:p>
          <a:p>
            <a:pPr lvl="1"/>
            <a:r>
              <a:rPr lang="en-US" sz="2800" dirty="0"/>
              <a:t>Added “gender” to our state’s targeted equity goals/focus in 2018.</a:t>
            </a:r>
          </a:p>
          <a:p>
            <a:r>
              <a:rPr lang="en-US" dirty="0"/>
              <a:t>Staff utilized language from 2018 Revised Plan as guide here.</a:t>
            </a:r>
          </a:p>
          <a:p>
            <a:r>
              <a:rPr lang="en-US" dirty="0"/>
              <a:t>Authors: at least a dozen folks from across agencies.</a:t>
            </a:r>
          </a:p>
          <a:p>
            <a:pPr lvl="1"/>
            <a:r>
              <a:rPr lang="en-US" dirty="0"/>
              <a:t>Some programs submitted components of other required plans.</a:t>
            </a:r>
          </a:p>
          <a:p>
            <a:r>
              <a:rPr lang="en-US" dirty="0"/>
              <a:t>Work was coordinated by GWDB and DEED staff.</a:t>
            </a:r>
          </a:p>
          <a:p>
            <a:r>
              <a:rPr lang="en-US" dirty="0"/>
              <a:t>Needed today to ensure timely State Plan completion:</a:t>
            </a:r>
          </a:p>
          <a:p>
            <a:pPr lvl="1"/>
            <a:r>
              <a:rPr lang="en-US" dirty="0"/>
              <a:t>GWDB approval of strategic elements of the plan.</a:t>
            </a:r>
          </a:p>
          <a:p>
            <a:pPr lvl="1"/>
            <a:r>
              <a:rPr lang="en-US" dirty="0"/>
              <a:t>GWDB authorization for state staff to submit plan to US DOL.</a:t>
            </a:r>
          </a:p>
          <a:p>
            <a:endParaRPr lang="en-US" dirty="0"/>
          </a:p>
          <a:p>
            <a:pPr lvl="1"/>
            <a:endParaRPr lang="en-US" sz="2000" dirty="0"/>
          </a:p>
          <a:p>
            <a:endParaRPr lang="en-US" dirty="0"/>
          </a:p>
        </p:txBody>
      </p:sp>
    </p:spTree>
    <p:extLst>
      <p:ext uri="{BB962C8B-B14F-4D97-AF65-F5344CB8AC3E}">
        <p14:creationId xmlns:p14="http://schemas.microsoft.com/office/powerpoint/2010/main" val="1940243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white"/>
                </a:solidFill>
              </a:rPr>
              <a:t>2020-2023 State Plan Vision Statement</a:t>
            </a:r>
            <a:endParaRPr lang="en-US" sz="3800" b="1" dirty="0">
              <a:solidFill>
                <a:schemeClr val="bg1"/>
              </a:solidFill>
            </a:endParaRPr>
          </a:p>
        </p:txBody>
      </p:sp>
      <p:sp>
        <p:nvSpPr>
          <p:cNvPr id="3" name="Content Placeholder 2"/>
          <p:cNvSpPr>
            <a:spLocks noGrp="1"/>
          </p:cNvSpPr>
          <p:nvPr>
            <p:ph idx="1"/>
          </p:nvPr>
        </p:nvSpPr>
        <p:spPr>
          <a:xfrm>
            <a:off x="300789" y="1813594"/>
            <a:ext cx="11590421" cy="4815806"/>
          </a:xfrm>
        </p:spPr>
        <p:txBody>
          <a:bodyPr>
            <a:normAutofit lnSpcReduction="10000"/>
          </a:bodyPr>
          <a:lstStyle/>
          <a:p>
            <a:pPr marL="88900" indent="0" algn="ctr">
              <a:spcBef>
                <a:spcPts val="0"/>
              </a:spcBef>
              <a:spcAft>
                <a:spcPts val="600"/>
              </a:spcAft>
              <a:buClr>
                <a:schemeClr val="dk1"/>
              </a:buClr>
              <a:buSzPct val="100000"/>
              <a:buNone/>
            </a:pPr>
            <a:r>
              <a:rPr lang="en-US" sz="3200" b="1" dirty="0">
                <a:solidFill>
                  <a:srgbClr val="002060"/>
                </a:solidFill>
              </a:rPr>
              <a:t>Proposed Vision Statement:</a:t>
            </a:r>
          </a:p>
          <a:p>
            <a:pPr marL="88900" indent="0" algn="ctr">
              <a:spcBef>
                <a:spcPts val="0"/>
              </a:spcBef>
              <a:spcAft>
                <a:spcPts val="600"/>
              </a:spcAft>
              <a:buClr>
                <a:schemeClr val="dk1"/>
              </a:buClr>
              <a:buSzPct val="100000"/>
              <a:buNone/>
            </a:pPr>
            <a:r>
              <a:rPr lang="en-US" i="1" dirty="0">
                <a:solidFill>
                  <a:srgbClr val="002060"/>
                </a:solidFill>
              </a:rPr>
              <a:t>Our vision for Minnesota is a healthy economy where every </a:t>
            </a:r>
          </a:p>
          <a:p>
            <a:pPr marL="88900" indent="0" algn="ctr">
              <a:spcBef>
                <a:spcPts val="0"/>
              </a:spcBef>
              <a:spcAft>
                <a:spcPts val="600"/>
              </a:spcAft>
              <a:buClr>
                <a:schemeClr val="dk1"/>
              </a:buClr>
              <a:buSzPct val="100000"/>
              <a:buNone/>
            </a:pPr>
            <a:r>
              <a:rPr lang="en-US" i="1" dirty="0">
                <a:solidFill>
                  <a:srgbClr val="002060"/>
                </a:solidFill>
              </a:rPr>
              <a:t>Minnesotan has meaningful employment and a family-sustaining </a:t>
            </a:r>
          </a:p>
          <a:p>
            <a:pPr marL="88900" indent="0" algn="ctr">
              <a:spcBef>
                <a:spcPts val="0"/>
              </a:spcBef>
              <a:spcAft>
                <a:spcPts val="600"/>
              </a:spcAft>
              <a:buClr>
                <a:schemeClr val="dk1"/>
              </a:buClr>
              <a:buSzPct val="100000"/>
              <a:buNone/>
            </a:pPr>
            <a:r>
              <a:rPr lang="en-US" i="1" dirty="0">
                <a:solidFill>
                  <a:srgbClr val="002060"/>
                </a:solidFill>
              </a:rPr>
              <a:t>wage, and where all employers are able to fill jobs in demand.</a:t>
            </a:r>
          </a:p>
          <a:p>
            <a:pPr marL="88900" indent="0" algn="ctr">
              <a:spcBef>
                <a:spcPts val="0"/>
              </a:spcBef>
              <a:spcAft>
                <a:spcPts val="600"/>
              </a:spcAft>
              <a:buClr>
                <a:schemeClr val="dk1"/>
              </a:buClr>
              <a:buSzPct val="100000"/>
              <a:buNone/>
            </a:pPr>
            <a:endParaRPr lang="en-US" sz="3200" i="1" dirty="0">
              <a:solidFill>
                <a:srgbClr val="002060"/>
              </a:solidFill>
            </a:endParaRPr>
          </a:p>
          <a:p>
            <a:pPr marL="374650" indent="-285750">
              <a:spcBef>
                <a:spcPts val="0"/>
              </a:spcBef>
              <a:spcAft>
                <a:spcPts val="600"/>
              </a:spcAft>
              <a:buClr>
                <a:schemeClr val="dk1"/>
              </a:buClr>
              <a:buSzPct val="100000"/>
            </a:pPr>
            <a:r>
              <a:rPr lang="en-US" sz="1900" dirty="0"/>
              <a:t>Prioritizing Diversity, Inclusion, and Equity across all aspects of the system.</a:t>
            </a:r>
          </a:p>
          <a:p>
            <a:pPr marL="831850" lvl="1" indent="-285750">
              <a:spcBef>
                <a:spcPts val="0"/>
              </a:spcBef>
              <a:spcAft>
                <a:spcPts val="600"/>
              </a:spcAft>
              <a:buClr>
                <a:schemeClr val="dk1"/>
              </a:buClr>
              <a:buSzPct val="100000"/>
            </a:pPr>
            <a:r>
              <a:rPr lang="en-US" sz="1700" dirty="0"/>
              <a:t>Identifying the ways the system falls short in serving the communities with the most need.</a:t>
            </a:r>
          </a:p>
          <a:p>
            <a:pPr marL="831850" lvl="1" indent="-285750">
              <a:spcBef>
                <a:spcPts val="0"/>
              </a:spcBef>
              <a:spcAft>
                <a:spcPts val="600"/>
              </a:spcAft>
              <a:buClr>
                <a:schemeClr val="dk1"/>
              </a:buClr>
              <a:buSzPct val="100000"/>
            </a:pPr>
            <a:r>
              <a:rPr lang="en-US" sz="1700" dirty="0"/>
              <a:t>Creating more equitable systems within the workforce development system.</a:t>
            </a:r>
          </a:p>
          <a:p>
            <a:pPr marL="374650" indent="-285750">
              <a:spcBef>
                <a:spcPts val="0"/>
              </a:spcBef>
              <a:spcAft>
                <a:spcPts val="600"/>
              </a:spcAft>
              <a:buClr>
                <a:schemeClr val="dk1"/>
              </a:buClr>
              <a:buSzPct val="100000"/>
            </a:pPr>
            <a:r>
              <a:rPr lang="en-US" sz="1900" dirty="0"/>
              <a:t>Creating an Age-Friendly State.</a:t>
            </a:r>
          </a:p>
          <a:p>
            <a:pPr marL="374650" indent="-285750">
              <a:spcBef>
                <a:spcPts val="0"/>
              </a:spcBef>
              <a:spcAft>
                <a:spcPts val="600"/>
              </a:spcAft>
              <a:buClr>
                <a:schemeClr val="dk1"/>
              </a:buClr>
              <a:buSzPct val="100000"/>
            </a:pPr>
            <a:r>
              <a:rPr lang="en-US" sz="1900" dirty="0"/>
              <a:t>Preparing for Future of Work.</a:t>
            </a:r>
          </a:p>
          <a:p>
            <a:pPr marL="831850" lvl="1" indent="-285750">
              <a:spcBef>
                <a:spcPts val="0"/>
              </a:spcBef>
              <a:spcAft>
                <a:spcPts val="600"/>
              </a:spcAft>
              <a:buClr>
                <a:schemeClr val="dk1"/>
              </a:buClr>
              <a:buSzPct val="100000"/>
            </a:pPr>
            <a:r>
              <a:rPr lang="en-US" sz="1700" dirty="0"/>
              <a:t>Technology-related: Automation, A.I., other advancements impacting the workforce &amp; how/what we train.</a:t>
            </a:r>
          </a:p>
          <a:p>
            <a:pPr marL="831850" lvl="1" indent="-285750">
              <a:spcBef>
                <a:spcPts val="0"/>
              </a:spcBef>
              <a:spcAft>
                <a:spcPts val="600"/>
              </a:spcAft>
              <a:buClr>
                <a:schemeClr val="dk1"/>
              </a:buClr>
              <a:buSzPct val="100000"/>
            </a:pPr>
            <a:r>
              <a:rPr lang="en-US" sz="1700" dirty="0"/>
              <a:t>The Green Economy: enormous amount of jobs projected within the green energy sector, but also need to look at how this will effect other industries (workers and businesses).</a:t>
            </a:r>
          </a:p>
          <a:p>
            <a:pPr marL="831850" lvl="1" indent="-285750">
              <a:spcBef>
                <a:spcPts val="0"/>
              </a:spcBef>
              <a:spcAft>
                <a:spcPts val="600"/>
              </a:spcAft>
              <a:buClr>
                <a:schemeClr val="dk1"/>
              </a:buClr>
              <a:buSzPct val="100000"/>
            </a:pPr>
            <a:endParaRPr lang="en-US" sz="1400" dirty="0"/>
          </a:p>
          <a:p>
            <a:pPr marL="88900" indent="0" algn="ctr">
              <a:spcBef>
                <a:spcPts val="0"/>
              </a:spcBef>
              <a:spcAft>
                <a:spcPts val="600"/>
              </a:spcAft>
              <a:buClr>
                <a:schemeClr val="dk1"/>
              </a:buClr>
              <a:buSzPct val="100000"/>
              <a:buNone/>
            </a:pPr>
            <a:endParaRPr lang="en-US" dirty="0"/>
          </a:p>
        </p:txBody>
      </p:sp>
    </p:spTree>
    <p:extLst>
      <p:ext uri="{BB962C8B-B14F-4D97-AF65-F5344CB8AC3E}">
        <p14:creationId xmlns:p14="http://schemas.microsoft.com/office/powerpoint/2010/main" val="3467496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white"/>
                </a:solidFill>
              </a:rPr>
              <a:t>2020-2023 State Plan Mission Statement</a:t>
            </a:r>
            <a:endParaRPr lang="en-US" sz="3800" b="1" dirty="0">
              <a:solidFill>
                <a:schemeClr val="bg1"/>
              </a:solidFill>
            </a:endParaRPr>
          </a:p>
        </p:txBody>
      </p:sp>
      <p:sp>
        <p:nvSpPr>
          <p:cNvPr id="3" name="Content Placeholder 2"/>
          <p:cNvSpPr>
            <a:spLocks noGrp="1"/>
          </p:cNvSpPr>
          <p:nvPr>
            <p:ph idx="1"/>
          </p:nvPr>
        </p:nvSpPr>
        <p:spPr>
          <a:xfrm>
            <a:off x="838200" y="1825625"/>
            <a:ext cx="10515600" cy="4351338"/>
          </a:xfrm>
        </p:spPr>
        <p:txBody>
          <a:bodyPr>
            <a:normAutofit/>
          </a:bodyPr>
          <a:lstStyle/>
          <a:p>
            <a:pPr marL="88900" indent="0" algn="ctr">
              <a:spcBef>
                <a:spcPts val="0"/>
              </a:spcBef>
              <a:spcAft>
                <a:spcPts val="600"/>
              </a:spcAft>
              <a:buClr>
                <a:schemeClr val="dk1"/>
              </a:buClr>
              <a:buSzPct val="100000"/>
              <a:buNone/>
            </a:pPr>
            <a:r>
              <a:rPr lang="en-US" b="1" dirty="0">
                <a:solidFill>
                  <a:srgbClr val="002060"/>
                </a:solidFill>
              </a:rPr>
              <a:t>Proposed Mission Statement:</a:t>
            </a:r>
          </a:p>
          <a:p>
            <a:pPr marL="88900" indent="0" algn="ctr">
              <a:spcBef>
                <a:spcPts val="0"/>
              </a:spcBef>
              <a:spcAft>
                <a:spcPts val="600"/>
              </a:spcAft>
              <a:buClr>
                <a:schemeClr val="dk1"/>
              </a:buClr>
              <a:buSzPct val="100000"/>
              <a:buNone/>
            </a:pPr>
            <a:r>
              <a:rPr lang="en-US" sz="2600" i="1" dirty="0">
                <a:solidFill>
                  <a:srgbClr val="002060"/>
                </a:solidFill>
              </a:rPr>
              <a:t>To create a Career Pathway System that aligns local, state, and federal resources, policies, and services to meet the workforce needs of business and industry, and improves access to employment, education, and training services for Minnesota’s current and future workforce. </a:t>
            </a:r>
          </a:p>
          <a:p>
            <a:pPr marL="88900" indent="0" algn="ctr">
              <a:spcBef>
                <a:spcPts val="0"/>
              </a:spcBef>
              <a:spcAft>
                <a:spcPts val="600"/>
              </a:spcAft>
              <a:buClr>
                <a:schemeClr val="dk1"/>
              </a:buClr>
              <a:buSzPct val="100000"/>
              <a:buNone/>
            </a:pPr>
            <a:endParaRPr lang="en-US" sz="2600" i="1" dirty="0">
              <a:solidFill>
                <a:srgbClr val="002060"/>
              </a:solidFill>
            </a:endParaRPr>
          </a:p>
          <a:p>
            <a:pPr marL="88900" indent="0">
              <a:spcBef>
                <a:spcPts val="0"/>
              </a:spcBef>
              <a:spcAft>
                <a:spcPts val="600"/>
              </a:spcAft>
              <a:buClr>
                <a:schemeClr val="dk1"/>
              </a:buClr>
              <a:buSzPct val="100000"/>
              <a:buNone/>
            </a:pPr>
            <a:endParaRPr lang="en-US" sz="2600" dirty="0">
              <a:solidFill>
                <a:srgbClr val="002060"/>
              </a:solidFill>
            </a:endParaRPr>
          </a:p>
          <a:p>
            <a:pPr marL="431800" indent="-342900">
              <a:spcBef>
                <a:spcPts val="0"/>
              </a:spcBef>
              <a:spcAft>
                <a:spcPts val="600"/>
              </a:spcAft>
              <a:buClr>
                <a:schemeClr val="dk1"/>
              </a:buClr>
              <a:buSzPct val="100000"/>
            </a:pPr>
            <a:r>
              <a:rPr lang="en-US" sz="1800" dirty="0"/>
              <a:t>Aligns with WIOA goals/intent.</a:t>
            </a:r>
          </a:p>
          <a:p>
            <a:pPr marL="889000" lvl="1" indent="-342900">
              <a:spcBef>
                <a:spcPts val="0"/>
              </a:spcBef>
              <a:spcAft>
                <a:spcPts val="600"/>
              </a:spcAft>
              <a:buClr>
                <a:schemeClr val="dk1"/>
              </a:buClr>
              <a:buSzPct val="100000"/>
            </a:pPr>
            <a:r>
              <a:rPr lang="en-US" sz="1400" dirty="0"/>
              <a:t>Emphasis on Career Pathways.</a:t>
            </a:r>
          </a:p>
          <a:p>
            <a:pPr marL="431800" indent="-342900">
              <a:spcBef>
                <a:spcPts val="0"/>
              </a:spcBef>
              <a:spcAft>
                <a:spcPts val="600"/>
              </a:spcAft>
              <a:buClr>
                <a:schemeClr val="dk1"/>
              </a:buClr>
              <a:buSzPct val="100000"/>
            </a:pPr>
            <a:r>
              <a:rPr lang="en-US" sz="1800" dirty="0"/>
              <a:t>Through a more strategically aligned Career Pathways system other goals can be accomplished.</a:t>
            </a:r>
          </a:p>
          <a:p>
            <a:pPr marL="431800" indent="-342900">
              <a:spcBef>
                <a:spcPts val="0"/>
              </a:spcBef>
              <a:spcAft>
                <a:spcPts val="600"/>
              </a:spcAft>
              <a:buClr>
                <a:schemeClr val="dk1"/>
              </a:buClr>
              <a:buSzPct val="100000"/>
            </a:pPr>
            <a:r>
              <a:rPr lang="en-US" sz="1800" dirty="0"/>
              <a:t>Like the vision statement: we can help businesses </a:t>
            </a:r>
            <a:r>
              <a:rPr lang="en-US" sz="1800" i="1" dirty="0"/>
              <a:t>and</a:t>
            </a:r>
            <a:r>
              <a:rPr lang="en-US" sz="1800" dirty="0"/>
              <a:t> workers through this mission and work.</a:t>
            </a:r>
            <a:endParaRPr lang="en-US" sz="1400" dirty="0"/>
          </a:p>
          <a:p>
            <a:pPr marL="831850" indent="-742950">
              <a:spcBef>
                <a:spcPts val="0"/>
              </a:spcBef>
              <a:spcAft>
                <a:spcPts val="600"/>
              </a:spcAft>
              <a:buClr>
                <a:srgbClr val="002060"/>
              </a:buClr>
              <a:buSzPct val="100000"/>
              <a:buFont typeface="Arial" pitchFamily="34" charset="0"/>
              <a:buAutoNum type="arabicPeriod"/>
            </a:pPr>
            <a:endParaRPr lang="en-US" sz="2600" dirty="0">
              <a:solidFill>
                <a:srgbClr val="002060"/>
              </a:solidFill>
            </a:endParaRPr>
          </a:p>
          <a:p>
            <a:pPr marL="0" indent="0">
              <a:buNone/>
            </a:pPr>
            <a:endParaRPr lang="en-US" dirty="0"/>
          </a:p>
        </p:txBody>
      </p:sp>
    </p:spTree>
    <p:extLst>
      <p:ext uri="{BB962C8B-B14F-4D97-AF65-F5344CB8AC3E}">
        <p14:creationId xmlns:p14="http://schemas.microsoft.com/office/powerpoint/2010/main" val="3044632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white"/>
                </a:solidFill>
              </a:rPr>
              <a:t>2020-2023 State Plan Goals</a:t>
            </a:r>
            <a:endParaRPr lang="en-US" sz="3800" b="1" dirty="0">
              <a:solidFill>
                <a:schemeClr val="bg1"/>
              </a:solidFill>
            </a:endParaRPr>
          </a:p>
        </p:txBody>
      </p:sp>
      <p:sp>
        <p:nvSpPr>
          <p:cNvPr id="3" name="Content Placeholder 2"/>
          <p:cNvSpPr>
            <a:spLocks noGrp="1"/>
          </p:cNvSpPr>
          <p:nvPr>
            <p:ph idx="1"/>
          </p:nvPr>
        </p:nvSpPr>
        <p:spPr>
          <a:xfrm>
            <a:off x="753979" y="1801561"/>
            <a:ext cx="10515600" cy="4351338"/>
          </a:xfrm>
        </p:spPr>
        <p:txBody>
          <a:bodyPr>
            <a:normAutofit fontScale="92500" lnSpcReduction="10000"/>
          </a:bodyPr>
          <a:lstStyle/>
          <a:p>
            <a:pPr marL="88900" indent="0" algn="ctr">
              <a:spcBef>
                <a:spcPts val="0"/>
              </a:spcBef>
              <a:spcAft>
                <a:spcPts val="600"/>
              </a:spcAft>
              <a:buClr>
                <a:schemeClr val="dk1"/>
              </a:buClr>
              <a:buSzPct val="100000"/>
              <a:buNone/>
            </a:pPr>
            <a:r>
              <a:rPr lang="en-US" b="1" dirty="0">
                <a:solidFill>
                  <a:srgbClr val="002060"/>
                </a:solidFill>
              </a:rPr>
              <a:t>Proposed State Plan Goals:</a:t>
            </a:r>
          </a:p>
          <a:p>
            <a:pPr marL="457200" lvl="0" indent="-457200">
              <a:buFont typeface="+mj-lt"/>
              <a:buAutoNum type="arabicPeriod"/>
            </a:pPr>
            <a:r>
              <a:rPr lang="en-US" sz="2400" dirty="0">
                <a:solidFill>
                  <a:srgbClr val="002060"/>
                </a:solidFill>
              </a:rPr>
              <a:t>Reduce educational, skills training and employment disparities based on race, disability, gender, or disconnected youth.</a:t>
            </a:r>
          </a:p>
          <a:p>
            <a:pPr marL="457200" lvl="0" indent="-457200">
              <a:buFont typeface="+mj-lt"/>
              <a:buAutoNum type="arabicPeriod"/>
            </a:pPr>
            <a:r>
              <a:rPr lang="en-US" sz="2400" dirty="0">
                <a:solidFill>
                  <a:srgbClr val="002060"/>
                </a:solidFill>
              </a:rPr>
              <a:t>Build employer-led industry sector partnerships that expand the talent pipeline to be inclusive of race, disability, gender, and age to meet industry demands for a skilled workforce.</a:t>
            </a:r>
          </a:p>
          <a:p>
            <a:pPr marL="457200" lvl="0" indent="-457200">
              <a:buFont typeface="+mj-lt"/>
              <a:buAutoNum type="arabicPeriod"/>
            </a:pPr>
            <a:endParaRPr lang="en-US" sz="2400" dirty="0">
              <a:solidFill>
                <a:srgbClr val="002060"/>
              </a:solidFill>
            </a:endParaRPr>
          </a:p>
          <a:p>
            <a:pPr marL="457200" lvl="0" indent="-457200">
              <a:buFont typeface="+mj-lt"/>
              <a:buAutoNum type="arabicPeriod"/>
            </a:pPr>
            <a:endParaRPr lang="en-US" sz="1100" dirty="0">
              <a:solidFill>
                <a:srgbClr val="002060"/>
              </a:solidFill>
            </a:endParaRPr>
          </a:p>
          <a:p>
            <a:r>
              <a:rPr lang="en-US" sz="2000" dirty="0">
                <a:solidFill>
                  <a:srgbClr val="002060"/>
                </a:solidFill>
              </a:rPr>
              <a:t>Based on 2016 and 2018 goals developed by the GWDB.</a:t>
            </a:r>
          </a:p>
          <a:p>
            <a:r>
              <a:rPr lang="en-US" sz="2000" dirty="0">
                <a:solidFill>
                  <a:srgbClr val="002060"/>
                </a:solidFill>
              </a:rPr>
              <a:t>“Age” has been added to #2.</a:t>
            </a:r>
          </a:p>
          <a:p>
            <a:pPr lvl="1"/>
            <a:r>
              <a:rPr lang="en-US" sz="1600" dirty="0">
                <a:solidFill>
                  <a:srgbClr val="002060"/>
                </a:solidFill>
              </a:rPr>
              <a:t>Ensuring that older Minnesotans are able to sustain themselves and their families through dignified employment opportunities.</a:t>
            </a:r>
          </a:p>
          <a:p>
            <a:r>
              <a:rPr lang="en-US" sz="1800" dirty="0">
                <a:solidFill>
                  <a:srgbClr val="002060"/>
                </a:solidFill>
              </a:rPr>
              <a:t>Based on the priorities/intent of WIOA (emphasis on equity for those with barriers and career pathways).</a:t>
            </a:r>
          </a:p>
          <a:p>
            <a:pPr marL="831850" indent="-742950">
              <a:spcBef>
                <a:spcPts val="0"/>
              </a:spcBef>
              <a:spcAft>
                <a:spcPts val="600"/>
              </a:spcAft>
              <a:buClr>
                <a:srgbClr val="002060"/>
              </a:buClr>
              <a:buSzPct val="100000"/>
              <a:buFont typeface="Arial" pitchFamily="34" charset="0"/>
              <a:buAutoNum type="arabicPeriod"/>
            </a:pPr>
            <a:endParaRPr lang="en-US" sz="2600" dirty="0">
              <a:solidFill>
                <a:srgbClr val="002060"/>
              </a:solidFill>
            </a:endParaRPr>
          </a:p>
          <a:p>
            <a:pPr marL="88900" indent="0">
              <a:spcBef>
                <a:spcPts val="0"/>
              </a:spcBef>
              <a:spcAft>
                <a:spcPts val="600"/>
              </a:spcAft>
              <a:buClr>
                <a:srgbClr val="002060"/>
              </a:buClr>
              <a:buSzPct val="100000"/>
              <a:buNone/>
            </a:pPr>
            <a:endParaRPr lang="en-US" sz="2600" dirty="0">
              <a:solidFill>
                <a:srgbClr val="002060"/>
              </a:solidFill>
            </a:endParaRPr>
          </a:p>
          <a:p>
            <a:pPr marL="0" indent="0">
              <a:buNone/>
            </a:pPr>
            <a:endParaRPr lang="en-US" dirty="0"/>
          </a:p>
        </p:txBody>
      </p:sp>
    </p:spTree>
    <p:extLst>
      <p:ext uri="{BB962C8B-B14F-4D97-AF65-F5344CB8AC3E}">
        <p14:creationId xmlns:p14="http://schemas.microsoft.com/office/powerpoint/2010/main" val="2265373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white"/>
                </a:solidFill>
              </a:rPr>
              <a:t>Six Statewide Strategies to Achieving Goals</a:t>
            </a:r>
            <a:endParaRPr lang="en-US" sz="3800" b="1" dirty="0">
              <a:solidFill>
                <a:schemeClr val="bg1"/>
              </a:solidFill>
            </a:endParaRPr>
          </a:p>
        </p:txBody>
      </p:sp>
      <p:sp>
        <p:nvSpPr>
          <p:cNvPr id="3" name="Content Placeholder 2"/>
          <p:cNvSpPr>
            <a:spLocks noGrp="1"/>
          </p:cNvSpPr>
          <p:nvPr>
            <p:ph idx="1"/>
          </p:nvPr>
        </p:nvSpPr>
        <p:spPr>
          <a:xfrm>
            <a:off x="248651" y="1825624"/>
            <a:ext cx="11782927" cy="4924092"/>
          </a:xfrm>
        </p:spPr>
        <p:txBody>
          <a:bodyPr>
            <a:normAutofit fontScale="85000" lnSpcReduction="20000"/>
          </a:bodyPr>
          <a:lstStyle/>
          <a:p>
            <a:pPr marL="831850" indent="-742950">
              <a:spcBef>
                <a:spcPts val="0"/>
              </a:spcBef>
              <a:spcAft>
                <a:spcPts val="600"/>
              </a:spcAft>
              <a:buClr>
                <a:srgbClr val="002060"/>
              </a:buClr>
              <a:buSzPct val="100000"/>
              <a:buFont typeface="Arial" pitchFamily="34" charset="0"/>
              <a:buAutoNum type="arabicPeriod"/>
            </a:pPr>
            <a:r>
              <a:rPr lang="en-US" sz="3000" dirty="0">
                <a:solidFill>
                  <a:srgbClr val="002060"/>
                </a:solidFill>
              </a:rPr>
              <a:t>Business Engagement</a:t>
            </a:r>
          </a:p>
          <a:p>
            <a:pPr marL="1346200" lvl="2" indent="-342900">
              <a:spcBef>
                <a:spcPts val="0"/>
              </a:spcBef>
              <a:spcAft>
                <a:spcPts val="600"/>
              </a:spcAft>
              <a:buClr>
                <a:srgbClr val="002060"/>
              </a:buClr>
              <a:buSzPct val="100000"/>
            </a:pPr>
            <a:r>
              <a:rPr lang="en-US" sz="2200" dirty="0">
                <a:solidFill>
                  <a:srgbClr val="002060"/>
                </a:solidFill>
              </a:rPr>
              <a:t>Create business-led sector partnerships to guide the development of career pathways in occupations in demand that support family sustaining wages.</a:t>
            </a:r>
          </a:p>
          <a:p>
            <a:pPr marL="1346200" lvl="2" indent="-342900">
              <a:spcBef>
                <a:spcPts val="0"/>
              </a:spcBef>
              <a:spcAft>
                <a:spcPts val="600"/>
              </a:spcAft>
              <a:buClr>
                <a:srgbClr val="002060"/>
              </a:buClr>
              <a:buSzPct val="100000"/>
            </a:pPr>
            <a:r>
              <a:rPr lang="en-US" sz="2200" dirty="0">
                <a:solidFill>
                  <a:srgbClr val="002060"/>
                </a:solidFill>
              </a:rPr>
              <a:t>More robust and thoughtful services to businesses through this engagement.</a:t>
            </a:r>
          </a:p>
          <a:p>
            <a:pPr marL="831850" indent="-742950">
              <a:spcBef>
                <a:spcPts val="0"/>
              </a:spcBef>
              <a:spcAft>
                <a:spcPts val="600"/>
              </a:spcAft>
              <a:buClr>
                <a:srgbClr val="002060"/>
              </a:buClr>
              <a:buSzPct val="100000"/>
              <a:buFont typeface="Arial" pitchFamily="34" charset="0"/>
              <a:buAutoNum type="arabicPeriod"/>
            </a:pPr>
            <a:r>
              <a:rPr lang="en-US" sz="3000" dirty="0">
                <a:solidFill>
                  <a:srgbClr val="002060"/>
                </a:solidFill>
              </a:rPr>
              <a:t>Community Engagement</a:t>
            </a:r>
          </a:p>
          <a:p>
            <a:pPr marL="1346200" lvl="2" indent="-342900">
              <a:spcBef>
                <a:spcPts val="0"/>
              </a:spcBef>
              <a:spcAft>
                <a:spcPts val="600"/>
              </a:spcAft>
              <a:buClr>
                <a:srgbClr val="002060"/>
              </a:buClr>
              <a:buSzPct val="100000"/>
            </a:pPr>
            <a:r>
              <a:rPr lang="en-US" sz="2200" dirty="0">
                <a:solidFill>
                  <a:srgbClr val="002060"/>
                </a:solidFill>
              </a:rPr>
              <a:t>Communities facing greatest disparities.</a:t>
            </a:r>
          </a:p>
          <a:p>
            <a:pPr marL="1346200" lvl="2" indent="-342900">
              <a:spcBef>
                <a:spcPts val="0"/>
              </a:spcBef>
              <a:spcAft>
                <a:spcPts val="600"/>
              </a:spcAft>
              <a:buClr>
                <a:srgbClr val="002060"/>
              </a:buClr>
              <a:buSzPct val="100000"/>
            </a:pPr>
            <a:r>
              <a:rPr lang="en-US" sz="2200" dirty="0">
                <a:solidFill>
                  <a:srgbClr val="002060"/>
                </a:solidFill>
              </a:rPr>
              <a:t>Service providers.</a:t>
            </a:r>
          </a:p>
          <a:p>
            <a:pPr marL="831850" indent="-742950">
              <a:spcBef>
                <a:spcPts val="0"/>
              </a:spcBef>
              <a:spcAft>
                <a:spcPts val="600"/>
              </a:spcAft>
              <a:buClr>
                <a:srgbClr val="002060"/>
              </a:buClr>
              <a:buSzPct val="100000"/>
              <a:buFont typeface="Arial" pitchFamily="34" charset="0"/>
              <a:buAutoNum type="arabicPeriod"/>
            </a:pPr>
            <a:r>
              <a:rPr lang="en-US" sz="3000" dirty="0">
                <a:solidFill>
                  <a:srgbClr val="002060"/>
                </a:solidFill>
              </a:rPr>
              <a:t>Customer-Focused Design</a:t>
            </a:r>
          </a:p>
          <a:p>
            <a:pPr marL="1346200" lvl="2" indent="-342900">
              <a:spcBef>
                <a:spcPts val="0"/>
              </a:spcBef>
              <a:spcAft>
                <a:spcPts val="600"/>
              </a:spcAft>
              <a:buClr>
                <a:srgbClr val="002060"/>
              </a:buClr>
              <a:buSzPct val="100000"/>
            </a:pPr>
            <a:r>
              <a:rPr lang="en-US" sz="2100" dirty="0">
                <a:solidFill>
                  <a:srgbClr val="002060"/>
                </a:solidFill>
              </a:rPr>
              <a:t>Reviewing existing practices &amp; making changes where needed.</a:t>
            </a:r>
          </a:p>
          <a:p>
            <a:pPr marL="831850" indent="-742950">
              <a:spcBef>
                <a:spcPts val="0"/>
              </a:spcBef>
              <a:spcAft>
                <a:spcPts val="600"/>
              </a:spcAft>
              <a:buClr>
                <a:srgbClr val="002060"/>
              </a:buClr>
              <a:buSzPct val="100000"/>
              <a:buFont typeface="Arial" pitchFamily="34" charset="0"/>
              <a:buAutoNum type="arabicPeriod"/>
            </a:pPr>
            <a:r>
              <a:rPr lang="en-US" sz="3000" dirty="0">
                <a:solidFill>
                  <a:srgbClr val="002060"/>
                </a:solidFill>
              </a:rPr>
              <a:t>Funding and Resource Needs</a:t>
            </a:r>
          </a:p>
          <a:p>
            <a:pPr marL="1346200" lvl="2" indent="-342900">
              <a:spcBef>
                <a:spcPts val="0"/>
              </a:spcBef>
              <a:spcAft>
                <a:spcPts val="600"/>
              </a:spcAft>
              <a:buClr>
                <a:srgbClr val="002060"/>
              </a:buClr>
              <a:buSzPct val="100000"/>
            </a:pPr>
            <a:r>
              <a:rPr lang="en-US" sz="2100" dirty="0">
                <a:solidFill>
                  <a:srgbClr val="002060"/>
                </a:solidFill>
              </a:rPr>
              <a:t>Mindful assessment of funding as it relates to priorities, goals, and outcomes.</a:t>
            </a:r>
          </a:p>
          <a:p>
            <a:pPr marL="831850" indent="-742950">
              <a:spcBef>
                <a:spcPts val="0"/>
              </a:spcBef>
              <a:spcAft>
                <a:spcPts val="600"/>
              </a:spcAft>
              <a:buClr>
                <a:srgbClr val="002060"/>
              </a:buClr>
              <a:buSzPct val="100000"/>
              <a:buFont typeface="Arial" pitchFamily="34" charset="0"/>
              <a:buAutoNum type="arabicPeriod"/>
            </a:pPr>
            <a:r>
              <a:rPr lang="en-US" sz="3000" dirty="0">
                <a:solidFill>
                  <a:srgbClr val="002060"/>
                </a:solidFill>
              </a:rPr>
              <a:t>Policy and System Alignment</a:t>
            </a:r>
          </a:p>
          <a:p>
            <a:pPr marL="1460500" lvl="2" indent="-457200">
              <a:spcBef>
                <a:spcPts val="0"/>
              </a:spcBef>
              <a:spcAft>
                <a:spcPts val="600"/>
              </a:spcAft>
              <a:buClr>
                <a:srgbClr val="002060"/>
              </a:buClr>
              <a:buSzPct val="100000"/>
            </a:pPr>
            <a:r>
              <a:rPr lang="en-US" sz="2200" dirty="0">
                <a:solidFill>
                  <a:srgbClr val="002060"/>
                </a:solidFill>
              </a:rPr>
              <a:t>Ongoing (cross-sectors, cross-agencies).</a:t>
            </a:r>
          </a:p>
          <a:p>
            <a:pPr marL="831850" indent="-742950">
              <a:spcBef>
                <a:spcPts val="0"/>
              </a:spcBef>
              <a:spcAft>
                <a:spcPts val="600"/>
              </a:spcAft>
              <a:buClr>
                <a:srgbClr val="002060"/>
              </a:buClr>
              <a:buSzPct val="100000"/>
              <a:buFont typeface="Arial" pitchFamily="34" charset="0"/>
              <a:buAutoNum type="arabicPeriod"/>
            </a:pPr>
            <a:r>
              <a:rPr lang="en-US" sz="3000" dirty="0">
                <a:solidFill>
                  <a:srgbClr val="002060"/>
                </a:solidFill>
              </a:rPr>
              <a:t>System Management</a:t>
            </a:r>
          </a:p>
          <a:p>
            <a:pPr marL="1460500" lvl="2" indent="-457200">
              <a:spcBef>
                <a:spcPts val="0"/>
              </a:spcBef>
              <a:spcAft>
                <a:spcPts val="600"/>
              </a:spcAft>
              <a:buClr>
                <a:srgbClr val="002060"/>
              </a:buClr>
              <a:buSzPct val="100000"/>
            </a:pPr>
            <a:r>
              <a:rPr lang="en-US" sz="2200" dirty="0">
                <a:solidFill>
                  <a:srgbClr val="002060"/>
                </a:solidFill>
              </a:rPr>
              <a:t>Developing tools like the WIOA Dashboard &amp; Report Card for measures.</a:t>
            </a:r>
          </a:p>
          <a:p>
            <a:pPr marL="1460500" lvl="2" indent="-457200">
              <a:spcBef>
                <a:spcPts val="0"/>
              </a:spcBef>
              <a:spcAft>
                <a:spcPts val="600"/>
              </a:spcAft>
              <a:buClr>
                <a:srgbClr val="002060"/>
              </a:buClr>
              <a:buSzPct val="100000"/>
            </a:pPr>
            <a:r>
              <a:rPr lang="en-US" sz="2200" dirty="0">
                <a:solidFill>
                  <a:srgbClr val="002060"/>
                </a:solidFill>
              </a:rPr>
              <a:t>Ongoing work to assess impacts.</a:t>
            </a:r>
          </a:p>
          <a:p>
            <a:pPr marL="831850" indent="-742950">
              <a:spcBef>
                <a:spcPts val="0"/>
              </a:spcBef>
              <a:spcAft>
                <a:spcPts val="600"/>
              </a:spcAft>
              <a:buClr>
                <a:srgbClr val="002060"/>
              </a:buClr>
              <a:buSzPct val="100000"/>
              <a:buFont typeface="Arial" pitchFamily="34" charset="0"/>
              <a:buAutoNum type="arabicPeriod"/>
            </a:pPr>
            <a:endParaRPr lang="en-US" sz="2600" dirty="0">
              <a:solidFill>
                <a:srgbClr val="002060"/>
              </a:solidFill>
            </a:endParaRPr>
          </a:p>
          <a:p>
            <a:pPr marL="0" indent="0">
              <a:buNone/>
            </a:pPr>
            <a:endParaRPr lang="en-US" dirty="0"/>
          </a:p>
        </p:txBody>
      </p:sp>
    </p:spTree>
    <p:extLst>
      <p:ext uri="{BB962C8B-B14F-4D97-AF65-F5344CB8AC3E}">
        <p14:creationId xmlns:p14="http://schemas.microsoft.com/office/powerpoint/2010/main" val="56225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prstClr val="white"/>
                </a:solidFill>
              </a:rPr>
              <a:t>Before we continue:</a:t>
            </a:r>
            <a:endParaRPr lang="en-US" sz="5400" b="1" dirty="0">
              <a:solidFill>
                <a:schemeClr val="bg1"/>
              </a:solidFill>
            </a:endParaRPr>
          </a:p>
        </p:txBody>
      </p:sp>
      <p:sp>
        <p:nvSpPr>
          <p:cNvPr id="3" name="Content Placeholder 2"/>
          <p:cNvSpPr>
            <a:spLocks noGrp="1"/>
          </p:cNvSpPr>
          <p:nvPr>
            <p:ph idx="1"/>
          </p:nvPr>
        </p:nvSpPr>
        <p:spPr>
          <a:xfrm>
            <a:off x="838200" y="2367046"/>
            <a:ext cx="10515600" cy="4351338"/>
          </a:xfrm>
        </p:spPr>
        <p:txBody>
          <a:bodyPr>
            <a:normAutofit/>
          </a:bodyPr>
          <a:lstStyle/>
          <a:p>
            <a:pPr marL="0" indent="0" algn="ctr">
              <a:buNone/>
            </a:pPr>
            <a:r>
              <a:rPr lang="en-US" sz="4400" dirty="0"/>
              <a:t>Any questions about the </a:t>
            </a:r>
          </a:p>
          <a:p>
            <a:pPr marL="0" indent="0" algn="ctr">
              <a:buNone/>
            </a:pPr>
            <a:r>
              <a:rPr lang="en-US" sz="4400" dirty="0"/>
              <a:t>strategic elements of the </a:t>
            </a:r>
          </a:p>
          <a:p>
            <a:pPr marL="0" indent="0" algn="ctr">
              <a:buNone/>
            </a:pPr>
            <a:r>
              <a:rPr lang="en-US" sz="4400" dirty="0"/>
              <a:t>State Plan, or about the </a:t>
            </a:r>
          </a:p>
          <a:p>
            <a:pPr marL="0" indent="0" algn="ctr">
              <a:buNone/>
            </a:pPr>
            <a:r>
              <a:rPr lang="en-US" sz="4400" dirty="0"/>
              <a:t>plan in general?</a:t>
            </a:r>
          </a:p>
        </p:txBody>
      </p:sp>
    </p:spTree>
    <p:extLst>
      <p:ext uri="{BB962C8B-B14F-4D97-AF65-F5344CB8AC3E}">
        <p14:creationId xmlns:p14="http://schemas.microsoft.com/office/powerpoint/2010/main" val="2742446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06" y="275478"/>
            <a:ext cx="10515600" cy="1325563"/>
          </a:xfrm>
        </p:spPr>
        <p:txBody>
          <a:bodyPr>
            <a:normAutofit/>
          </a:bodyPr>
          <a:lstStyle/>
          <a:p>
            <a:pPr algn="ctr"/>
            <a:r>
              <a:rPr lang="en-US" sz="3800" b="1" dirty="0">
                <a:solidFill>
                  <a:prstClr val="white"/>
                </a:solidFill>
              </a:rPr>
              <a:t>GWDB Operations Committee</a:t>
            </a:r>
            <a:endParaRPr lang="en-US" sz="3800" b="1" dirty="0">
              <a:solidFill>
                <a:schemeClr val="bg1"/>
              </a:solidFill>
            </a:endParaRPr>
          </a:p>
        </p:txBody>
      </p:sp>
      <p:sp>
        <p:nvSpPr>
          <p:cNvPr id="3" name="Content Placeholder 2"/>
          <p:cNvSpPr>
            <a:spLocks noGrp="1"/>
          </p:cNvSpPr>
          <p:nvPr>
            <p:ph idx="1"/>
          </p:nvPr>
        </p:nvSpPr>
        <p:spPr>
          <a:xfrm>
            <a:off x="784412" y="2273860"/>
            <a:ext cx="10515600" cy="4351338"/>
          </a:xfrm>
        </p:spPr>
        <p:txBody>
          <a:bodyPr>
            <a:normAutofit/>
          </a:bodyPr>
          <a:lstStyle/>
          <a:p>
            <a:pPr marL="546100" indent="-457200">
              <a:spcBef>
                <a:spcPts val="0"/>
              </a:spcBef>
              <a:spcAft>
                <a:spcPts val="600"/>
              </a:spcAft>
              <a:buClr>
                <a:schemeClr val="dk1"/>
              </a:buClr>
              <a:buSzPct val="100000"/>
            </a:pPr>
            <a:r>
              <a:rPr lang="en-US" dirty="0">
                <a:solidFill>
                  <a:srgbClr val="002060"/>
                </a:solidFill>
              </a:rPr>
              <a:t>Dive deeper into the State Plan on behalf of the full GWDB.</a:t>
            </a:r>
          </a:p>
          <a:p>
            <a:pPr marL="546100" indent="-457200">
              <a:spcBef>
                <a:spcPts val="0"/>
              </a:spcBef>
              <a:spcAft>
                <a:spcPts val="600"/>
              </a:spcAft>
              <a:buClr>
                <a:schemeClr val="dk1"/>
              </a:buClr>
              <a:buSzPct val="100000"/>
            </a:pPr>
            <a:r>
              <a:rPr lang="en-US" dirty="0">
                <a:solidFill>
                  <a:srgbClr val="002060"/>
                </a:solidFill>
              </a:rPr>
              <a:t>Special meeting in January: State Plan walkthrough of all pieces.</a:t>
            </a:r>
          </a:p>
          <a:p>
            <a:pPr marL="546100" indent="-457200">
              <a:spcBef>
                <a:spcPts val="0"/>
              </a:spcBef>
              <a:spcAft>
                <a:spcPts val="600"/>
              </a:spcAft>
              <a:buClr>
                <a:schemeClr val="dk1"/>
              </a:buClr>
              <a:buSzPct val="100000"/>
            </a:pPr>
            <a:r>
              <a:rPr lang="en-US" dirty="0">
                <a:solidFill>
                  <a:srgbClr val="002060"/>
                </a:solidFill>
              </a:rPr>
              <a:t>February meeting: updates on State Plan, public comments.</a:t>
            </a:r>
          </a:p>
          <a:p>
            <a:pPr marL="546100" indent="-457200">
              <a:spcBef>
                <a:spcPts val="0"/>
              </a:spcBef>
              <a:spcAft>
                <a:spcPts val="600"/>
              </a:spcAft>
              <a:buClr>
                <a:schemeClr val="dk1"/>
              </a:buClr>
              <a:buSzPct val="100000"/>
            </a:pPr>
            <a:r>
              <a:rPr lang="en-US" dirty="0">
                <a:solidFill>
                  <a:srgbClr val="002060"/>
                </a:solidFill>
              </a:rPr>
              <a:t>Motion regarding the State Plan was approved via electronic vote.</a:t>
            </a:r>
          </a:p>
          <a:p>
            <a:pPr marL="546100" indent="-457200">
              <a:spcBef>
                <a:spcPts val="0"/>
              </a:spcBef>
              <a:spcAft>
                <a:spcPts val="600"/>
              </a:spcAft>
              <a:buClr>
                <a:schemeClr val="dk1"/>
              </a:buClr>
              <a:buSzPct val="100000"/>
            </a:pPr>
            <a:r>
              <a:rPr lang="en-US" dirty="0">
                <a:solidFill>
                  <a:srgbClr val="002060"/>
                </a:solidFill>
              </a:rPr>
              <a:t>Motion now needs to be addressed by full GWDB today.</a:t>
            </a:r>
          </a:p>
          <a:p>
            <a:pPr marL="546100" indent="-457200">
              <a:spcBef>
                <a:spcPts val="0"/>
              </a:spcBef>
              <a:spcAft>
                <a:spcPts val="600"/>
              </a:spcAft>
              <a:buClr>
                <a:schemeClr val="dk1"/>
              </a:buClr>
              <a:buSzPct val="100000"/>
            </a:pPr>
            <a:r>
              <a:rPr lang="en-US" dirty="0">
                <a:solidFill>
                  <a:srgbClr val="002060"/>
                </a:solidFill>
              </a:rPr>
              <a:t>If authorized by GWDB vote today, GWDB staff will facilitate the submission of the State Plan to U.S. DOL tomorrow.</a:t>
            </a:r>
          </a:p>
        </p:txBody>
      </p:sp>
    </p:spTree>
    <p:extLst>
      <p:ext uri="{BB962C8B-B14F-4D97-AF65-F5344CB8AC3E}">
        <p14:creationId xmlns:p14="http://schemas.microsoft.com/office/powerpoint/2010/main" val="596605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06" y="275478"/>
            <a:ext cx="10515600" cy="1325563"/>
          </a:xfrm>
        </p:spPr>
        <p:txBody>
          <a:bodyPr>
            <a:normAutofit/>
          </a:bodyPr>
          <a:lstStyle/>
          <a:p>
            <a:pPr algn="ctr"/>
            <a:r>
              <a:rPr lang="en-US" sz="3800" b="1" dirty="0">
                <a:solidFill>
                  <a:prstClr val="white"/>
                </a:solidFill>
              </a:rPr>
              <a:t>State Plan Voting Process for Today</a:t>
            </a:r>
            <a:endParaRPr lang="en-US" sz="3800" b="1" dirty="0">
              <a:solidFill>
                <a:schemeClr val="bg1"/>
              </a:solidFill>
            </a:endParaRPr>
          </a:p>
        </p:txBody>
      </p:sp>
      <p:sp>
        <p:nvSpPr>
          <p:cNvPr id="3" name="Content Placeholder 2"/>
          <p:cNvSpPr>
            <a:spLocks noGrp="1"/>
          </p:cNvSpPr>
          <p:nvPr>
            <p:ph idx="1"/>
          </p:nvPr>
        </p:nvSpPr>
        <p:spPr>
          <a:xfrm>
            <a:off x="784412" y="1949007"/>
            <a:ext cx="10874188" cy="4351338"/>
          </a:xfrm>
        </p:spPr>
        <p:txBody>
          <a:bodyPr>
            <a:normAutofit/>
          </a:bodyPr>
          <a:lstStyle/>
          <a:p>
            <a:pPr marL="546100" indent="-457200">
              <a:spcBef>
                <a:spcPts val="0"/>
              </a:spcBef>
              <a:spcAft>
                <a:spcPts val="600"/>
              </a:spcAft>
              <a:buClr>
                <a:schemeClr val="dk1"/>
              </a:buClr>
              <a:buSzPct val="100000"/>
            </a:pPr>
            <a:r>
              <a:rPr lang="en-US" dirty="0">
                <a:solidFill>
                  <a:srgbClr val="002060"/>
                </a:solidFill>
              </a:rPr>
              <a:t>GWDB Voting Members not being asked to approve the plan in its entirety, just the strategic elements guiding the work.</a:t>
            </a:r>
          </a:p>
          <a:p>
            <a:pPr marL="546100" indent="-457200">
              <a:spcBef>
                <a:spcPts val="0"/>
              </a:spcBef>
              <a:spcAft>
                <a:spcPts val="600"/>
              </a:spcAft>
              <a:buClr>
                <a:schemeClr val="dk1"/>
              </a:buClr>
              <a:buSzPct val="100000"/>
            </a:pPr>
            <a:r>
              <a:rPr lang="en-US" dirty="0">
                <a:solidFill>
                  <a:srgbClr val="002060"/>
                </a:solidFill>
              </a:rPr>
              <a:t>GWDB Non-Voting Members: Input valued here.</a:t>
            </a:r>
          </a:p>
          <a:p>
            <a:pPr marL="546100" indent="-457200">
              <a:spcBef>
                <a:spcPts val="0"/>
              </a:spcBef>
              <a:spcAft>
                <a:spcPts val="600"/>
              </a:spcAft>
              <a:buClr>
                <a:schemeClr val="dk1"/>
              </a:buClr>
              <a:buSzPct val="100000"/>
            </a:pPr>
            <a:r>
              <a:rPr lang="en-US" dirty="0">
                <a:solidFill>
                  <a:srgbClr val="002060"/>
                </a:solidFill>
              </a:rPr>
              <a:t>Vote: Roll call vote of voting members.</a:t>
            </a:r>
          </a:p>
          <a:p>
            <a:pPr marL="1003300" lvl="1" indent="-457200">
              <a:spcBef>
                <a:spcPts val="0"/>
              </a:spcBef>
              <a:spcAft>
                <a:spcPts val="600"/>
              </a:spcAft>
              <a:buClr>
                <a:schemeClr val="dk1"/>
              </a:buClr>
              <a:buSzPct val="100000"/>
            </a:pPr>
            <a:r>
              <a:rPr lang="en-US" dirty="0">
                <a:solidFill>
                  <a:srgbClr val="002060"/>
                </a:solidFill>
              </a:rPr>
              <a:t>Designees of a voting member from the same organization/entity may place a vote on behalf of who they are representing when their name is called. </a:t>
            </a:r>
          </a:p>
          <a:p>
            <a:pPr marL="1460500" lvl="2" indent="-457200">
              <a:spcBef>
                <a:spcPts val="0"/>
              </a:spcBef>
              <a:spcAft>
                <a:spcPts val="600"/>
              </a:spcAft>
              <a:buClr>
                <a:schemeClr val="dk1"/>
              </a:buClr>
              <a:buSzPct val="100000"/>
            </a:pPr>
            <a:r>
              <a:rPr lang="en-US" dirty="0">
                <a:solidFill>
                  <a:srgbClr val="002060"/>
                </a:solidFill>
              </a:rPr>
              <a:t>If this is you: state your name + “voting on behalf of ____” + “vote is yea/nay”.</a:t>
            </a:r>
          </a:p>
          <a:p>
            <a:pPr marL="546100" indent="-457200">
              <a:spcBef>
                <a:spcPts val="0"/>
              </a:spcBef>
              <a:spcAft>
                <a:spcPts val="600"/>
              </a:spcAft>
              <a:buClr>
                <a:schemeClr val="dk1"/>
              </a:buClr>
              <a:buSzPct val="100000"/>
            </a:pPr>
            <a:r>
              <a:rPr lang="en-US" dirty="0">
                <a:solidFill>
                  <a:srgbClr val="002060"/>
                </a:solidFill>
              </a:rPr>
              <a:t>Quorum: simple majority of voting members or designees, excluding any vacancies.</a:t>
            </a:r>
          </a:p>
          <a:p>
            <a:pPr marL="1003300" lvl="1" indent="-457200">
              <a:spcBef>
                <a:spcPts val="0"/>
              </a:spcBef>
              <a:spcAft>
                <a:spcPts val="600"/>
              </a:spcAft>
              <a:buClr>
                <a:schemeClr val="dk1"/>
              </a:buClr>
              <a:buSzPct val="100000"/>
            </a:pPr>
            <a:r>
              <a:rPr lang="en-US" dirty="0">
                <a:solidFill>
                  <a:srgbClr val="002060"/>
                </a:solidFill>
              </a:rPr>
              <a:t>23 of 45 voting members.</a:t>
            </a:r>
          </a:p>
          <a:p>
            <a:pPr marL="1003300" lvl="1" indent="-457200">
              <a:spcBef>
                <a:spcPts val="0"/>
              </a:spcBef>
              <a:spcAft>
                <a:spcPts val="600"/>
              </a:spcAft>
              <a:buClr>
                <a:schemeClr val="dk1"/>
              </a:buClr>
              <a:buSzPct val="100000"/>
            </a:pPr>
            <a:endParaRPr lang="en-US" dirty="0">
              <a:solidFill>
                <a:srgbClr val="002060"/>
              </a:solidFill>
            </a:endParaRPr>
          </a:p>
        </p:txBody>
      </p:sp>
    </p:spTree>
    <p:extLst>
      <p:ext uri="{BB962C8B-B14F-4D97-AF65-F5344CB8AC3E}">
        <p14:creationId xmlns:p14="http://schemas.microsoft.com/office/powerpoint/2010/main" val="296705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schemeClr val="bg1"/>
                </a:solidFill>
              </a:rPr>
              <a:t>GWDB Committee Structure</a:t>
            </a:r>
          </a:p>
        </p:txBody>
      </p:sp>
      <p:graphicFrame>
        <p:nvGraphicFramePr>
          <p:cNvPr id="5" name="Diagram 4"/>
          <p:cNvGraphicFramePr/>
          <p:nvPr>
            <p:extLst>
              <p:ext uri="{D42A27DB-BD31-4B8C-83A1-F6EECF244321}">
                <p14:modId xmlns:p14="http://schemas.microsoft.com/office/powerpoint/2010/main" val="3136877789"/>
              </p:ext>
            </p:extLst>
          </p:nvPr>
        </p:nvGraphicFramePr>
        <p:xfrm>
          <a:off x="2032000" y="161862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8443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06" y="275478"/>
            <a:ext cx="10515600" cy="1325563"/>
          </a:xfrm>
        </p:spPr>
        <p:txBody>
          <a:bodyPr>
            <a:normAutofit/>
          </a:bodyPr>
          <a:lstStyle/>
          <a:p>
            <a:pPr algn="ctr"/>
            <a:r>
              <a:rPr lang="en-US" sz="3800" b="1" dirty="0">
                <a:solidFill>
                  <a:prstClr val="white"/>
                </a:solidFill>
              </a:rPr>
              <a:t>GWDB State Plan Vote</a:t>
            </a:r>
            <a:endParaRPr lang="en-US" sz="3800" b="1" dirty="0">
              <a:solidFill>
                <a:schemeClr val="bg1"/>
              </a:solidFill>
            </a:endParaRPr>
          </a:p>
        </p:txBody>
      </p:sp>
      <p:sp>
        <p:nvSpPr>
          <p:cNvPr id="3" name="Content Placeholder 2"/>
          <p:cNvSpPr>
            <a:spLocks noGrp="1"/>
          </p:cNvSpPr>
          <p:nvPr>
            <p:ph idx="1"/>
          </p:nvPr>
        </p:nvSpPr>
        <p:spPr>
          <a:xfrm>
            <a:off x="712695" y="2076637"/>
            <a:ext cx="10515600" cy="4351338"/>
          </a:xfrm>
        </p:spPr>
        <p:txBody>
          <a:bodyPr>
            <a:normAutofit/>
          </a:bodyPr>
          <a:lstStyle/>
          <a:p>
            <a:pPr marL="88900" indent="0">
              <a:spcBef>
                <a:spcPts val="0"/>
              </a:spcBef>
              <a:spcAft>
                <a:spcPts val="600"/>
              </a:spcAft>
              <a:buClr>
                <a:schemeClr val="dk1"/>
              </a:buClr>
              <a:buSzPct val="100000"/>
              <a:buNone/>
            </a:pPr>
            <a:r>
              <a:rPr lang="en-US" sz="3000" dirty="0">
                <a:solidFill>
                  <a:srgbClr val="002060"/>
                </a:solidFill>
              </a:rPr>
              <a:t>GWDB Operations Committee Chair:</a:t>
            </a:r>
          </a:p>
          <a:p>
            <a:pPr marL="546100" lvl="1" indent="0">
              <a:spcBef>
                <a:spcPts val="0"/>
              </a:spcBef>
              <a:spcAft>
                <a:spcPts val="600"/>
              </a:spcAft>
              <a:buClr>
                <a:schemeClr val="dk1"/>
              </a:buClr>
              <a:buSzPct val="100000"/>
              <a:buNone/>
            </a:pPr>
            <a:r>
              <a:rPr lang="en-US" sz="3000" dirty="0">
                <a:solidFill>
                  <a:srgbClr val="002060"/>
                </a:solidFill>
              </a:rPr>
              <a:t>Mayor Elizabeth Kautz, City of Burnsville</a:t>
            </a:r>
          </a:p>
          <a:p>
            <a:pPr marL="546100" lvl="1" indent="0">
              <a:spcBef>
                <a:spcPts val="0"/>
              </a:spcBef>
              <a:spcAft>
                <a:spcPts val="600"/>
              </a:spcAft>
              <a:buClr>
                <a:schemeClr val="dk1"/>
              </a:buClr>
              <a:buSzPct val="100000"/>
              <a:buNone/>
            </a:pPr>
            <a:endParaRPr lang="en-US" sz="3000" dirty="0">
              <a:solidFill>
                <a:srgbClr val="002060"/>
              </a:solidFill>
            </a:endParaRPr>
          </a:p>
          <a:p>
            <a:pPr marL="88900" indent="0">
              <a:spcBef>
                <a:spcPts val="0"/>
              </a:spcBef>
              <a:spcAft>
                <a:spcPts val="600"/>
              </a:spcAft>
              <a:buClr>
                <a:schemeClr val="dk1"/>
              </a:buClr>
              <a:buSzPct val="100000"/>
              <a:buNone/>
            </a:pPr>
            <a:r>
              <a:rPr lang="en-US" sz="3000" dirty="0">
                <a:solidFill>
                  <a:srgbClr val="002060"/>
                </a:solidFill>
              </a:rPr>
              <a:t>Motion for Consideration from the Operations Committee: </a:t>
            </a:r>
          </a:p>
          <a:p>
            <a:pPr marL="546100" indent="-457200">
              <a:spcBef>
                <a:spcPts val="0"/>
              </a:spcBef>
              <a:spcAft>
                <a:spcPts val="600"/>
              </a:spcAft>
              <a:buClr>
                <a:schemeClr val="dk1"/>
              </a:buClr>
              <a:buSzPct val="100000"/>
            </a:pPr>
            <a:r>
              <a:rPr lang="en-US" sz="3000" dirty="0">
                <a:solidFill>
                  <a:srgbClr val="002060"/>
                </a:solidFill>
              </a:rPr>
              <a:t>Approve the strategic elements of the draft WIOA State Plan for federal program years 2020-2023.</a:t>
            </a:r>
          </a:p>
          <a:p>
            <a:pPr marL="546100" indent="-457200">
              <a:spcBef>
                <a:spcPts val="0"/>
              </a:spcBef>
              <a:spcAft>
                <a:spcPts val="600"/>
              </a:spcAft>
              <a:buClr>
                <a:schemeClr val="dk1"/>
              </a:buClr>
              <a:buSzPct val="100000"/>
            </a:pPr>
            <a:r>
              <a:rPr lang="en-US" sz="3000" dirty="0">
                <a:solidFill>
                  <a:srgbClr val="002060"/>
                </a:solidFill>
              </a:rPr>
              <a:t>Authorize GWDB staff to submit the WIOA State Plan to the U.S. Department of Labor on behalf of Governor </a:t>
            </a:r>
            <a:r>
              <a:rPr lang="en-US" sz="3000" dirty="0" err="1">
                <a:solidFill>
                  <a:srgbClr val="002060"/>
                </a:solidFill>
              </a:rPr>
              <a:t>Walz</a:t>
            </a:r>
            <a:r>
              <a:rPr lang="en-US" sz="3000" dirty="0">
                <a:solidFill>
                  <a:srgbClr val="002060"/>
                </a:solidFill>
              </a:rPr>
              <a:t> and the GWDB.</a:t>
            </a:r>
          </a:p>
          <a:p>
            <a:pPr marL="88900" indent="0">
              <a:spcBef>
                <a:spcPts val="0"/>
              </a:spcBef>
              <a:spcAft>
                <a:spcPts val="600"/>
              </a:spcAft>
              <a:buClr>
                <a:schemeClr val="dk1"/>
              </a:buClr>
              <a:buSzPct val="100000"/>
              <a:buNone/>
            </a:pPr>
            <a:endParaRPr lang="en-US" sz="3200" dirty="0">
              <a:solidFill>
                <a:srgbClr val="002060"/>
              </a:solidFill>
            </a:endParaRPr>
          </a:p>
        </p:txBody>
      </p:sp>
    </p:spTree>
    <p:extLst>
      <p:ext uri="{BB962C8B-B14F-4D97-AF65-F5344CB8AC3E}">
        <p14:creationId xmlns:p14="http://schemas.microsoft.com/office/powerpoint/2010/main" val="258167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bg1"/>
                </a:solidFill>
              </a:rPr>
              <a:t>Policies Focus &amp; Priorities</a:t>
            </a:r>
          </a:p>
        </p:txBody>
      </p:sp>
      <p:sp>
        <p:nvSpPr>
          <p:cNvPr id="3" name="Content Placeholder 2"/>
          <p:cNvSpPr>
            <a:spLocks noGrp="1"/>
          </p:cNvSpPr>
          <p:nvPr>
            <p:ph idx="1"/>
          </p:nvPr>
        </p:nvSpPr>
        <p:spPr>
          <a:xfrm>
            <a:off x="419099" y="1861486"/>
            <a:ext cx="11557747" cy="4888940"/>
          </a:xfrm>
        </p:spPr>
        <p:txBody>
          <a:bodyPr>
            <a:normAutofit/>
          </a:bodyPr>
          <a:lstStyle/>
          <a:p>
            <a:r>
              <a:rPr lang="en-US" dirty="0"/>
              <a:t>Scope/breadth of committees creates helpful structure/categories for GWDB policy recommendations &amp; Legislative Report.</a:t>
            </a:r>
          </a:p>
          <a:p>
            <a:r>
              <a:rPr lang="en-US" dirty="0"/>
              <a:t>Scope of each is also quite wide, making harder to narrow the focus.</a:t>
            </a:r>
          </a:p>
          <a:p>
            <a:pPr lvl="1"/>
            <a:r>
              <a:rPr lang="en-US" dirty="0"/>
              <a:t>Racial equity or equity for people with disabilities not done in isolation.</a:t>
            </a:r>
          </a:p>
          <a:p>
            <a:r>
              <a:rPr lang="en-US" dirty="0"/>
              <a:t>Other WIOA state boards </a:t>
            </a:r>
            <a:r>
              <a:rPr lang="en-US"/>
              <a:t>have had </a:t>
            </a:r>
            <a:r>
              <a:rPr lang="en-US" dirty="0"/>
              <a:t>similar experiences with their committee work, structure, and what/how to prioritize efforts.</a:t>
            </a:r>
          </a:p>
          <a:p>
            <a:r>
              <a:rPr lang="en-US" dirty="0"/>
              <a:t>Many states have turned to a task force model in order to utilize existing structure but more easily focus the work.</a:t>
            </a:r>
          </a:p>
          <a:p>
            <a:pPr lvl="1"/>
            <a:r>
              <a:rPr lang="en-US" dirty="0"/>
              <a:t>Flexibility measures in WIOA create ability for state boards to restructure as needed.</a:t>
            </a:r>
          </a:p>
          <a:p>
            <a:r>
              <a:rPr lang="en-US" dirty="0"/>
              <a:t>GWDB will be rolling out task force model/structure in 2020.</a:t>
            </a:r>
          </a:p>
          <a:p>
            <a:pPr lvl="1"/>
            <a:r>
              <a:rPr lang="en-US" dirty="0"/>
              <a:t> Hone in on particular topics; beef up Legislative Report.</a:t>
            </a:r>
          </a:p>
          <a:p>
            <a:pPr marL="0" indent="0">
              <a:buNone/>
            </a:pPr>
            <a:endParaRPr lang="en-US" dirty="0"/>
          </a:p>
        </p:txBody>
      </p:sp>
    </p:spTree>
    <p:extLst>
      <p:ext uri="{BB962C8B-B14F-4D97-AF65-F5344CB8AC3E}">
        <p14:creationId xmlns:p14="http://schemas.microsoft.com/office/powerpoint/2010/main" val="305527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9219" y="-35256"/>
            <a:ext cx="6369423" cy="1325563"/>
          </a:xfrm>
        </p:spPr>
        <p:txBody>
          <a:bodyPr>
            <a:normAutofit/>
          </a:bodyPr>
          <a:lstStyle/>
          <a:p>
            <a:pPr algn="ctr"/>
            <a:r>
              <a:rPr lang="en-US" sz="4800" b="1" dirty="0">
                <a:solidFill>
                  <a:schemeClr val="bg1"/>
                </a:solidFill>
              </a:rPr>
              <a:t>Task Force Structure</a:t>
            </a:r>
          </a:p>
        </p:txBody>
      </p:sp>
      <p:graphicFrame>
        <p:nvGraphicFramePr>
          <p:cNvPr id="5" name="Diagram 4"/>
          <p:cNvGraphicFramePr/>
          <p:nvPr>
            <p:extLst>
              <p:ext uri="{D42A27DB-BD31-4B8C-83A1-F6EECF244321}">
                <p14:modId xmlns:p14="http://schemas.microsoft.com/office/powerpoint/2010/main" val="866969761"/>
              </p:ext>
            </p:extLst>
          </p:nvPr>
        </p:nvGraphicFramePr>
        <p:xfrm>
          <a:off x="2247153" y="112894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316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584" y="179897"/>
            <a:ext cx="6369423" cy="1325563"/>
          </a:xfrm>
        </p:spPr>
        <p:txBody>
          <a:bodyPr>
            <a:normAutofit/>
          </a:bodyPr>
          <a:lstStyle/>
          <a:p>
            <a:pPr algn="ctr"/>
            <a:r>
              <a:rPr lang="en-US" sz="4800" b="1" dirty="0">
                <a:solidFill>
                  <a:schemeClr val="bg1"/>
                </a:solidFill>
              </a:rPr>
              <a:t>GWDB Task Forces</a:t>
            </a:r>
          </a:p>
        </p:txBody>
      </p:sp>
      <p:sp>
        <p:nvSpPr>
          <p:cNvPr id="3" name="TextBox 2"/>
          <p:cNvSpPr txBox="1"/>
          <p:nvPr/>
        </p:nvSpPr>
        <p:spPr>
          <a:xfrm>
            <a:off x="493059" y="1810871"/>
            <a:ext cx="11564471" cy="4339650"/>
          </a:xfrm>
          <a:prstGeom prst="rect">
            <a:avLst/>
          </a:prstGeom>
          <a:noFill/>
        </p:spPr>
        <p:txBody>
          <a:bodyPr wrap="square" rtlCol="0">
            <a:spAutoFit/>
          </a:bodyPr>
          <a:lstStyle/>
          <a:p>
            <a:pPr marL="285750" indent="-285750">
              <a:buFont typeface="Arial" panose="020B0604020202020204" pitchFamily="34" charset="0"/>
              <a:buChar char="•"/>
            </a:pPr>
            <a:r>
              <a:rPr lang="en-US" sz="3200" dirty="0"/>
              <a:t>Members will include GWDB members (voting &amp; non-voting) &amp; others appointed by the GWDB Chair. </a:t>
            </a:r>
          </a:p>
          <a:p>
            <a:pPr marL="742950" lvl="1" indent="-285750">
              <a:buFont typeface="Arial" panose="020B0604020202020204" pitchFamily="34" charset="0"/>
              <a:buChar char="•"/>
            </a:pPr>
            <a:r>
              <a:rPr lang="en-US" sz="2800" dirty="0"/>
              <a:t>~7-11 members (as needed).</a:t>
            </a:r>
          </a:p>
          <a:p>
            <a:pPr marL="285750" indent="-285750">
              <a:buFont typeface="Arial" panose="020B0604020202020204" pitchFamily="34" charset="0"/>
              <a:buChar char="•"/>
            </a:pPr>
            <a:r>
              <a:rPr lang="en-US" sz="3200" dirty="0"/>
              <a:t>Task Forces will have a designated chair &amp; lead staffer from state.</a:t>
            </a:r>
          </a:p>
          <a:p>
            <a:pPr marL="285750" indent="-285750">
              <a:buFont typeface="Arial" panose="020B0604020202020204" pitchFamily="34" charset="0"/>
              <a:buChar char="•"/>
            </a:pPr>
            <a:r>
              <a:rPr lang="en-US" sz="3200" dirty="0"/>
              <a:t>Each task force will be tied to a mid-way memo &amp; report or white paper at the end with recommendations.</a:t>
            </a:r>
          </a:p>
          <a:p>
            <a:pPr marL="742950" lvl="1" indent="-285750">
              <a:buFont typeface="Arial" panose="020B0604020202020204" pitchFamily="34" charset="0"/>
              <a:buChar char="•"/>
            </a:pPr>
            <a:r>
              <a:rPr lang="en-US" sz="2800" dirty="0"/>
              <a:t>Recommendations get bumped up to the committee housed under.</a:t>
            </a:r>
          </a:p>
          <a:p>
            <a:pPr marL="742950" lvl="1" indent="-285750">
              <a:buFont typeface="Arial" panose="020B0604020202020204" pitchFamily="34" charset="0"/>
              <a:buChar char="•"/>
            </a:pPr>
            <a:r>
              <a:rPr lang="en-US" sz="2800" dirty="0"/>
              <a:t>Will feed into the 2021 Legislative Report.</a:t>
            </a:r>
          </a:p>
          <a:p>
            <a:pPr marL="285750" indent="-285750">
              <a:buFont typeface="Arial" panose="020B0604020202020204" pitchFamily="34" charset="0"/>
              <a:buChar char="•"/>
            </a:pPr>
            <a:r>
              <a:rPr lang="en-US" sz="3200" dirty="0"/>
              <a:t>Will meet 3-6 times over 3-6 months.</a:t>
            </a:r>
          </a:p>
        </p:txBody>
      </p:sp>
    </p:spTree>
    <p:extLst>
      <p:ext uri="{BB962C8B-B14F-4D97-AF65-F5344CB8AC3E}">
        <p14:creationId xmlns:p14="http://schemas.microsoft.com/office/powerpoint/2010/main" val="72734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046" y="161497"/>
            <a:ext cx="10201834" cy="1325563"/>
          </a:xfrm>
        </p:spPr>
        <p:txBody>
          <a:bodyPr>
            <a:normAutofit fontScale="90000"/>
          </a:bodyPr>
          <a:lstStyle/>
          <a:p>
            <a:pPr algn="ctr"/>
            <a:r>
              <a:rPr lang="en-US" sz="4800" b="1" dirty="0">
                <a:solidFill>
                  <a:schemeClr val="bg1"/>
                </a:solidFill>
              </a:rPr>
              <a:t>Career Pathways Partnership:</a:t>
            </a:r>
            <a:br>
              <a:rPr lang="en-US" sz="4800" b="1" dirty="0">
                <a:solidFill>
                  <a:schemeClr val="bg1"/>
                </a:solidFill>
              </a:rPr>
            </a:br>
            <a:r>
              <a:rPr lang="en-US" sz="4800" b="1" dirty="0">
                <a:solidFill>
                  <a:schemeClr val="bg1"/>
                </a:solidFill>
              </a:rPr>
              <a:t>Connected Task Forces in 2020</a:t>
            </a:r>
          </a:p>
        </p:txBody>
      </p:sp>
      <p:grpSp>
        <p:nvGrpSpPr>
          <p:cNvPr id="4" name="Group 3"/>
          <p:cNvGrpSpPr/>
          <p:nvPr/>
        </p:nvGrpSpPr>
        <p:grpSpPr>
          <a:xfrm>
            <a:off x="4705775" y="1900656"/>
            <a:ext cx="2662435" cy="1318207"/>
            <a:chOff x="221914" y="2060512"/>
            <a:chExt cx="2080954" cy="1118541"/>
          </a:xfrm>
        </p:grpSpPr>
        <p:sp>
          <p:nvSpPr>
            <p:cNvPr id="5" name="Rectangle 4"/>
            <p:cNvSpPr/>
            <p:nvPr/>
          </p:nvSpPr>
          <p:spPr>
            <a:xfrm>
              <a:off x="221914" y="2060512"/>
              <a:ext cx="2058789" cy="1029394"/>
            </a:xfrm>
            <a:prstGeom prst="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6" name="Rectangle 5"/>
            <p:cNvSpPr/>
            <p:nvPr/>
          </p:nvSpPr>
          <p:spPr>
            <a:xfrm>
              <a:off x="244079" y="2121300"/>
              <a:ext cx="2058789" cy="10577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a:solidFill>
                    <a:schemeClr val="tx1"/>
                  </a:solidFill>
                </a:rPr>
                <a:t>CPP</a:t>
              </a:r>
            </a:p>
          </p:txBody>
        </p:sp>
      </p:grpSp>
      <p:grpSp>
        <p:nvGrpSpPr>
          <p:cNvPr id="8" name="Group 7"/>
          <p:cNvGrpSpPr/>
          <p:nvPr/>
        </p:nvGrpSpPr>
        <p:grpSpPr>
          <a:xfrm>
            <a:off x="3399560" y="3834934"/>
            <a:ext cx="2533919" cy="1452940"/>
            <a:chOff x="286122" y="2925506"/>
            <a:chExt cx="2058789" cy="1029394"/>
          </a:xfrm>
        </p:grpSpPr>
        <p:sp>
          <p:nvSpPr>
            <p:cNvPr id="9" name="Rectangle 8"/>
            <p:cNvSpPr/>
            <p:nvPr/>
          </p:nvSpPr>
          <p:spPr>
            <a:xfrm>
              <a:off x="286122" y="2925506"/>
              <a:ext cx="2058789" cy="1029394"/>
            </a:xfrm>
            <a:prstGeom prst="rect">
              <a:avLst/>
            </a:prstGeom>
            <a:solidFill>
              <a:srgbClr val="00B0F0"/>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0" name="Rectangle 9"/>
            <p:cNvSpPr/>
            <p:nvPr/>
          </p:nvSpPr>
          <p:spPr>
            <a:xfrm>
              <a:off x="286122" y="2925506"/>
              <a:ext cx="2058789" cy="10293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200" kern="1200" dirty="0">
                  <a:solidFill>
                    <a:schemeClr val="tx1"/>
                  </a:solidFill>
                </a:rPr>
                <a:t>Industry Recognized Credentialing</a:t>
              </a:r>
            </a:p>
          </p:txBody>
        </p:sp>
      </p:grpSp>
      <p:grpSp>
        <p:nvGrpSpPr>
          <p:cNvPr id="11" name="Group 10"/>
          <p:cNvGrpSpPr/>
          <p:nvPr/>
        </p:nvGrpSpPr>
        <p:grpSpPr>
          <a:xfrm>
            <a:off x="6030290" y="3841288"/>
            <a:ext cx="2533919" cy="1452940"/>
            <a:chOff x="286122" y="2925506"/>
            <a:chExt cx="2058789" cy="1029394"/>
          </a:xfrm>
        </p:grpSpPr>
        <p:sp>
          <p:nvSpPr>
            <p:cNvPr id="12" name="Rectangle 11"/>
            <p:cNvSpPr/>
            <p:nvPr/>
          </p:nvSpPr>
          <p:spPr>
            <a:xfrm>
              <a:off x="286122" y="2925506"/>
              <a:ext cx="2058789" cy="1029394"/>
            </a:xfrm>
            <a:prstGeom prst="rect">
              <a:avLst/>
            </a:prstGeom>
            <a:solidFill>
              <a:srgbClr val="00B0F0"/>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3" name="Rectangle 12"/>
            <p:cNvSpPr/>
            <p:nvPr/>
          </p:nvSpPr>
          <p:spPr>
            <a:xfrm>
              <a:off x="286122" y="2925506"/>
              <a:ext cx="2058789" cy="10293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2800" kern="1200" dirty="0">
                  <a:solidFill>
                    <a:schemeClr val="tx1"/>
                  </a:solidFill>
                </a:rPr>
                <a:t>International Credentials &amp; Work Experience</a:t>
              </a:r>
            </a:p>
          </p:txBody>
        </p:sp>
      </p:grpSp>
      <p:cxnSp>
        <p:nvCxnSpPr>
          <p:cNvPr id="15" name="Straight Connector 14"/>
          <p:cNvCxnSpPr/>
          <p:nvPr/>
        </p:nvCxnSpPr>
        <p:spPr>
          <a:xfrm flipH="1">
            <a:off x="4999450" y="2915767"/>
            <a:ext cx="752620" cy="92263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267732" y="2915767"/>
            <a:ext cx="914662" cy="91916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8770" y="2226233"/>
            <a:ext cx="3283777" cy="3477875"/>
          </a:xfrm>
          <a:prstGeom prst="rect">
            <a:avLst/>
          </a:prstGeom>
          <a:noFill/>
        </p:spPr>
        <p:txBody>
          <a:bodyPr wrap="square" rtlCol="0">
            <a:spAutoFit/>
          </a:bodyPr>
          <a:lstStyle/>
          <a:p>
            <a:r>
              <a:rPr lang="en-US" sz="2000" b="1" dirty="0"/>
              <a:t>Industry Recognized Credentialing</a:t>
            </a:r>
          </a:p>
          <a:p>
            <a:pPr marL="285750" indent="-285750">
              <a:buFont typeface="Arial" panose="020B0604020202020204" pitchFamily="34" charset="0"/>
              <a:buChar char="•"/>
            </a:pPr>
            <a:r>
              <a:rPr lang="en-US" sz="2000" dirty="0"/>
              <a:t>CPP Chair &amp; Vice Chair will lead.</a:t>
            </a:r>
          </a:p>
          <a:p>
            <a:pPr marL="285750" indent="-285750">
              <a:buFont typeface="Arial" panose="020B0604020202020204" pitchFamily="34" charset="0"/>
              <a:buChar char="•"/>
            </a:pPr>
            <a:r>
              <a:rPr lang="en-US" sz="2000" dirty="0"/>
              <a:t>GWDB Director will staff.</a:t>
            </a:r>
          </a:p>
          <a:p>
            <a:pPr marL="285750" indent="-285750">
              <a:buFont typeface="Arial" panose="020B0604020202020204" pitchFamily="34" charset="0"/>
              <a:buChar char="•"/>
            </a:pPr>
            <a:r>
              <a:rPr lang="en-US" sz="2000" dirty="0"/>
              <a:t>Input for NGA/</a:t>
            </a:r>
            <a:r>
              <a:rPr lang="en-US" sz="2000" dirty="0" err="1"/>
              <a:t>Strada</a:t>
            </a:r>
            <a:r>
              <a:rPr lang="en-US" sz="2000" dirty="0"/>
              <a:t> Grant work.</a:t>
            </a:r>
          </a:p>
          <a:p>
            <a:pPr marL="285750" indent="-285750">
              <a:buFont typeface="Arial" panose="020B0604020202020204" pitchFamily="34" charset="0"/>
              <a:buChar char="•"/>
            </a:pPr>
            <a:r>
              <a:rPr lang="en-US" sz="2000" dirty="0"/>
              <a:t>Solicit more comprehensive input from industry on needs.</a:t>
            </a:r>
          </a:p>
          <a:p>
            <a:pPr marL="742950" lvl="1" indent="-285750">
              <a:buFont typeface="Arial" panose="020B0604020202020204" pitchFamily="34" charset="0"/>
              <a:buChar char="•"/>
            </a:pPr>
            <a:r>
              <a:rPr lang="en-US" sz="2000" dirty="0"/>
              <a:t>Credentials of value.</a:t>
            </a:r>
          </a:p>
        </p:txBody>
      </p:sp>
      <p:sp>
        <p:nvSpPr>
          <p:cNvPr id="27" name="TextBox 26"/>
          <p:cNvSpPr txBox="1"/>
          <p:nvPr/>
        </p:nvSpPr>
        <p:spPr>
          <a:xfrm>
            <a:off x="8783878" y="2226233"/>
            <a:ext cx="3545006" cy="4093428"/>
          </a:xfrm>
          <a:prstGeom prst="rect">
            <a:avLst/>
          </a:prstGeom>
          <a:noFill/>
        </p:spPr>
        <p:txBody>
          <a:bodyPr wrap="square" rtlCol="0">
            <a:spAutoFit/>
          </a:bodyPr>
          <a:lstStyle/>
          <a:p>
            <a:r>
              <a:rPr lang="en-US" sz="2000" b="1" dirty="0"/>
              <a:t>International Credentials/Experience:</a:t>
            </a:r>
          </a:p>
          <a:p>
            <a:pPr marL="285750" indent="-285750">
              <a:buFont typeface="Arial" panose="020B0604020202020204" pitchFamily="34" charset="0"/>
              <a:buChar char="•"/>
            </a:pPr>
            <a:r>
              <a:rPr lang="en-US" sz="2000" dirty="0"/>
              <a:t>DEED Assistant Commissioner of Immigrant &amp; Refugee will staff with support from GWDB.</a:t>
            </a:r>
          </a:p>
          <a:p>
            <a:pPr marL="285750" indent="-285750">
              <a:buFont typeface="Arial" panose="020B0604020202020204" pitchFamily="34" charset="0"/>
              <a:buChar char="•"/>
            </a:pPr>
            <a:r>
              <a:rPr lang="en-US" sz="2000" dirty="0"/>
              <a:t>Look into programs &amp; best practices existing in other states.</a:t>
            </a:r>
          </a:p>
          <a:p>
            <a:pPr marL="742950" lvl="1" indent="-285750">
              <a:buFont typeface="Arial" panose="020B0604020202020204" pitchFamily="34" charset="0"/>
              <a:buChar char="•"/>
            </a:pPr>
            <a:r>
              <a:rPr lang="en-US" sz="2000" dirty="0"/>
              <a:t>Internship programs.</a:t>
            </a:r>
          </a:p>
          <a:p>
            <a:pPr marL="285750" indent="-285750">
              <a:buFont typeface="Arial" panose="020B0604020202020204" pitchFamily="34" charset="0"/>
              <a:buChar char="•"/>
            </a:pPr>
            <a:r>
              <a:rPr lang="en-US" sz="2000" dirty="0"/>
              <a:t>Connecting needs &amp; community needs.</a:t>
            </a:r>
          </a:p>
          <a:p>
            <a:pPr marL="285750" indent="-285750">
              <a:buFont typeface="Arial" panose="020B0604020202020204" pitchFamily="34" charset="0"/>
              <a:buChar char="•"/>
            </a:pPr>
            <a:endParaRPr lang="en-US" sz="2000" dirty="0"/>
          </a:p>
        </p:txBody>
      </p:sp>
      <p:sp>
        <p:nvSpPr>
          <p:cNvPr id="28" name="TextBox 27"/>
          <p:cNvSpPr txBox="1"/>
          <p:nvPr/>
        </p:nvSpPr>
        <p:spPr>
          <a:xfrm>
            <a:off x="4936695" y="5352567"/>
            <a:ext cx="4075538" cy="369332"/>
          </a:xfrm>
          <a:prstGeom prst="rect">
            <a:avLst/>
          </a:prstGeom>
          <a:noFill/>
        </p:spPr>
        <p:txBody>
          <a:bodyPr wrap="square" rtlCol="0">
            <a:spAutoFit/>
          </a:bodyPr>
          <a:lstStyle/>
          <a:p>
            <a:r>
              <a:rPr lang="en-US" dirty="0"/>
              <a:t>Spring – Summer, 2020</a:t>
            </a:r>
          </a:p>
        </p:txBody>
      </p:sp>
      <p:cxnSp>
        <p:nvCxnSpPr>
          <p:cNvPr id="17" name="Straight Connector 16"/>
          <p:cNvCxnSpPr/>
          <p:nvPr/>
        </p:nvCxnSpPr>
        <p:spPr>
          <a:xfrm>
            <a:off x="6012692" y="1700720"/>
            <a:ext cx="10121" cy="56449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26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046" y="161497"/>
            <a:ext cx="10201834" cy="1325563"/>
          </a:xfrm>
        </p:spPr>
        <p:txBody>
          <a:bodyPr>
            <a:noAutofit/>
          </a:bodyPr>
          <a:lstStyle/>
          <a:p>
            <a:pPr algn="ctr"/>
            <a:r>
              <a:rPr lang="en-US" sz="3200" b="1" dirty="0">
                <a:solidFill>
                  <a:schemeClr val="bg1"/>
                </a:solidFill>
              </a:rPr>
              <a:t>Disabilities Equity Committee:</a:t>
            </a:r>
            <a:br>
              <a:rPr lang="en-US" sz="3200" b="1" dirty="0">
                <a:solidFill>
                  <a:schemeClr val="bg1"/>
                </a:solidFill>
              </a:rPr>
            </a:br>
            <a:r>
              <a:rPr lang="en-US" sz="3200" b="1" dirty="0">
                <a:solidFill>
                  <a:schemeClr val="bg1"/>
                </a:solidFill>
              </a:rPr>
              <a:t>Task Force on Connecting Workforce </a:t>
            </a:r>
            <a:br>
              <a:rPr lang="en-US" sz="3200" b="1" dirty="0">
                <a:solidFill>
                  <a:schemeClr val="bg1"/>
                </a:solidFill>
              </a:rPr>
            </a:br>
            <a:r>
              <a:rPr lang="en-US" sz="3200" b="1" dirty="0">
                <a:solidFill>
                  <a:schemeClr val="bg1"/>
                </a:solidFill>
              </a:rPr>
              <a:t>Development and Mental Health Services</a:t>
            </a:r>
          </a:p>
        </p:txBody>
      </p:sp>
      <p:grpSp>
        <p:nvGrpSpPr>
          <p:cNvPr id="4" name="Group 3"/>
          <p:cNvGrpSpPr/>
          <p:nvPr/>
        </p:nvGrpSpPr>
        <p:grpSpPr>
          <a:xfrm>
            <a:off x="4724092" y="2326703"/>
            <a:ext cx="2697910" cy="1223865"/>
            <a:chOff x="236230" y="2224341"/>
            <a:chExt cx="2108681" cy="1038489"/>
          </a:xfrm>
        </p:grpSpPr>
        <p:sp>
          <p:nvSpPr>
            <p:cNvPr id="5" name="Rectangle 4"/>
            <p:cNvSpPr/>
            <p:nvPr/>
          </p:nvSpPr>
          <p:spPr>
            <a:xfrm>
              <a:off x="286122" y="2233436"/>
              <a:ext cx="2058789" cy="1029394"/>
            </a:xfrm>
            <a:prstGeom prst="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6" name="Rectangle 5"/>
            <p:cNvSpPr/>
            <p:nvPr/>
          </p:nvSpPr>
          <p:spPr>
            <a:xfrm>
              <a:off x="236230" y="2224341"/>
              <a:ext cx="2058789" cy="10293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a:solidFill>
                    <a:schemeClr val="tx1"/>
                  </a:solidFill>
                </a:rPr>
                <a:t>DEC</a:t>
              </a:r>
            </a:p>
          </p:txBody>
        </p:sp>
      </p:grpSp>
      <p:grpSp>
        <p:nvGrpSpPr>
          <p:cNvPr id="8" name="Group 7"/>
          <p:cNvGrpSpPr/>
          <p:nvPr/>
        </p:nvGrpSpPr>
        <p:grpSpPr>
          <a:xfrm>
            <a:off x="4787925" y="4119811"/>
            <a:ext cx="2634077" cy="1452940"/>
            <a:chOff x="286122" y="2925506"/>
            <a:chExt cx="2058789" cy="1029394"/>
          </a:xfrm>
        </p:grpSpPr>
        <p:sp>
          <p:nvSpPr>
            <p:cNvPr id="9" name="Rectangle 8"/>
            <p:cNvSpPr/>
            <p:nvPr/>
          </p:nvSpPr>
          <p:spPr>
            <a:xfrm>
              <a:off x="286122" y="2925506"/>
              <a:ext cx="2058789" cy="1029394"/>
            </a:xfrm>
            <a:prstGeom prst="rect">
              <a:avLst/>
            </a:prstGeom>
            <a:solidFill>
              <a:srgbClr val="00B0F0"/>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0" name="Rectangle 9"/>
            <p:cNvSpPr/>
            <p:nvPr/>
          </p:nvSpPr>
          <p:spPr>
            <a:xfrm>
              <a:off x="286122" y="2925506"/>
              <a:ext cx="2058789" cy="10293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200" dirty="0">
                  <a:solidFill>
                    <a:schemeClr val="tx1"/>
                  </a:solidFill>
                </a:rPr>
                <a:t>Connecting WFD &amp; MH Services TF</a:t>
              </a:r>
              <a:endParaRPr lang="en-US" sz="3200" kern="1200" dirty="0">
                <a:solidFill>
                  <a:schemeClr val="tx1"/>
                </a:solidFill>
              </a:endParaRPr>
            </a:p>
          </p:txBody>
        </p:sp>
      </p:grpSp>
      <p:cxnSp>
        <p:nvCxnSpPr>
          <p:cNvPr id="15" name="Straight Connector 14"/>
          <p:cNvCxnSpPr/>
          <p:nvPr/>
        </p:nvCxnSpPr>
        <p:spPr>
          <a:xfrm>
            <a:off x="6104963" y="3310564"/>
            <a:ext cx="0" cy="87899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13421" y="2058321"/>
            <a:ext cx="4466454"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Staffing &amp; leadership TBD.</a:t>
            </a:r>
          </a:p>
          <a:p>
            <a:pPr marL="285750" indent="-285750">
              <a:buFont typeface="Arial" panose="020B0604020202020204" pitchFamily="34" charset="0"/>
              <a:buChar char="•"/>
            </a:pPr>
            <a:r>
              <a:rPr lang="en-US" sz="2000" dirty="0"/>
              <a:t>Members: GWDB, other business reps, mental health community (including statewide advisory board on mental health), local workforce board staff.</a:t>
            </a:r>
          </a:p>
          <a:p>
            <a:pPr marL="285750" indent="-285750">
              <a:buFont typeface="Arial" panose="020B0604020202020204" pitchFamily="34" charset="0"/>
              <a:buChar char="•"/>
            </a:pPr>
            <a:r>
              <a:rPr lang="en-US" sz="2000" dirty="0"/>
              <a:t>Purpose stems from discussions around the need for wrap-around support services.</a:t>
            </a:r>
          </a:p>
          <a:p>
            <a:pPr marL="285750" indent="-285750">
              <a:buFont typeface="Arial" panose="020B0604020202020204" pitchFamily="34" charset="0"/>
              <a:buChar char="•"/>
            </a:pPr>
            <a:r>
              <a:rPr lang="en-US" sz="2000" dirty="0"/>
              <a:t>Other services (like MH supports) may benefit those consistently looking for work or having issues retaining.</a:t>
            </a:r>
          </a:p>
          <a:p>
            <a:pPr marL="742950" lvl="1" indent="-285750">
              <a:buFont typeface="Arial" panose="020B0604020202020204" pitchFamily="34" charset="0"/>
              <a:buChar char="•"/>
            </a:pPr>
            <a:r>
              <a:rPr lang="en-US" sz="2000" dirty="0"/>
              <a:t>Customer-centered, whole-person approach.</a:t>
            </a:r>
          </a:p>
        </p:txBody>
      </p:sp>
      <p:sp>
        <p:nvSpPr>
          <p:cNvPr id="28" name="TextBox 27"/>
          <p:cNvSpPr txBox="1"/>
          <p:nvPr/>
        </p:nvSpPr>
        <p:spPr>
          <a:xfrm>
            <a:off x="5296670" y="5572751"/>
            <a:ext cx="1724160" cy="369332"/>
          </a:xfrm>
          <a:prstGeom prst="rect">
            <a:avLst/>
          </a:prstGeom>
          <a:noFill/>
        </p:spPr>
        <p:txBody>
          <a:bodyPr wrap="square" rtlCol="0">
            <a:spAutoFit/>
          </a:bodyPr>
          <a:lstStyle/>
          <a:p>
            <a:r>
              <a:rPr lang="en-US" dirty="0"/>
              <a:t>Summer, 2020</a:t>
            </a:r>
          </a:p>
        </p:txBody>
      </p:sp>
      <p:sp>
        <p:nvSpPr>
          <p:cNvPr id="23" name="TextBox 22"/>
          <p:cNvSpPr txBox="1"/>
          <p:nvPr/>
        </p:nvSpPr>
        <p:spPr>
          <a:xfrm>
            <a:off x="7612542" y="2045293"/>
            <a:ext cx="4220131"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Existing mental health services tied to workforce development limited only to those served by VRS, only for “severe mental illness”.</a:t>
            </a:r>
          </a:p>
          <a:p>
            <a:pPr marL="285750" indent="-285750">
              <a:buFont typeface="Arial" panose="020B0604020202020204" pitchFamily="34" charset="0"/>
              <a:buChar char="•"/>
            </a:pPr>
            <a:r>
              <a:rPr lang="en-US" sz="2000" dirty="0"/>
              <a:t>Goal is to examine existing infrastructure that could be utilized by workforce development system.</a:t>
            </a:r>
          </a:p>
          <a:p>
            <a:pPr marL="742950" lvl="1" indent="-285750">
              <a:buFont typeface="Arial" panose="020B0604020202020204" pitchFamily="34" charset="0"/>
              <a:buChar char="•"/>
            </a:pPr>
            <a:r>
              <a:rPr lang="en-US" sz="2000" dirty="0"/>
              <a:t>Utilize technology?</a:t>
            </a:r>
          </a:p>
          <a:p>
            <a:pPr marL="742950" lvl="1" indent="-285750">
              <a:buFont typeface="Arial" panose="020B0604020202020204" pitchFamily="34" charset="0"/>
              <a:buChar char="•"/>
            </a:pPr>
            <a:r>
              <a:rPr lang="en-US" sz="2000" dirty="0"/>
              <a:t>Certified Peer Specialists?</a:t>
            </a:r>
          </a:p>
          <a:p>
            <a:pPr marL="742950" lvl="1" indent="-285750">
              <a:buFont typeface="Arial" panose="020B0604020202020204" pitchFamily="34" charset="0"/>
              <a:buChar char="•"/>
            </a:pPr>
            <a:r>
              <a:rPr lang="en-US" sz="2000" dirty="0"/>
              <a:t>“Check a box” approach to providing additional services for those in CF locations?</a:t>
            </a:r>
          </a:p>
          <a:p>
            <a:pPr marL="285750" indent="-285750">
              <a:buFont typeface="Arial" panose="020B0604020202020204" pitchFamily="34" charset="0"/>
              <a:buChar char="•"/>
            </a:pPr>
            <a:endParaRPr lang="en-US" sz="2000" dirty="0"/>
          </a:p>
        </p:txBody>
      </p:sp>
      <p:cxnSp>
        <p:nvCxnSpPr>
          <p:cNvPr id="13" name="Straight Connector 12"/>
          <p:cNvCxnSpPr/>
          <p:nvPr/>
        </p:nvCxnSpPr>
        <p:spPr>
          <a:xfrm>
            <a:off x="6096913" y="1700720"/>
            <a:ext cx="3097" cy="76575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798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Other GWDB Task Forces</a:t>
            </a:r>
          </a:p>
        </p:txBody>
      </p:sp>
      <p:sp>
        <p:nvSpPr>
          <p:cNvPr id="3" name="Content Placeholder 2"/>
          <p:cNvSpPr>
            <a:spLocks noGrp="1"/>
          </p:cNvSpPr>
          <p:nvPr>
            <p:ph idx="1"/>
          </p:nvPr>
        </p:nvSpPr>
        <p:spPr>
          <a:xfrm>
            <a:off x="1063054" y="1839742"/>
            <a:ext cx="10065891" cy="4719358"/>
          </a:xfrm>
        </p:spPr>
        <p:txBody>
          <a:bodyPr>
            <a:normAutofit lnSpcReduction="10000"/>
          </a:bodyPr>
          <a:lstStyle/>
          <a:p>
            <a:r>
              <a:rPr lang="en-US" dirty="0"/>
              <a:t>Other potential topics/issues in “the hopper” for the future; rolled out over time.</a:t>
            </a:r>
          </a:p>
          <a:p>
            <a:r>
              <a:rPr lang="en-US" dirty="0"/>
              <a:t>Wrap-around services &amp; integration with workforce development system:</a:t>
            </a:r>
          </a:p>
          <a:p>
            <a:pPr lvl="1"/>
            <a:r>
              <a:rPr lang="en-US" dirty="0"/>
              <a:t> Child care, housing, transportation.</a:t>
            </a:r>
          </a:p>
          <a:p>
            <a:r>
              <a:rPr lang="en-US" dirty="0"/>
              <a:t>Other TFs will be rolled out over time.</a:t>
            </a:r>
          </a:p>
          <a:p>
            <a:r>
              <a:rPr lang="en-US" dirty="0"/>
              <a:t>Reminder: </a:t>
            </a:r>
          </a:p>
          <a:p>
            <a:pPr lvl="1"/>
            <a:r>
              <a:rPr lang="en-US" dirty="0"/>
              <a:t>TFs will meet 3-6 times. </a:t>
            </a:r>
          </a:p>
          <a:p>
            <a:pPr lvl="1"/>
            <a:r>
              <a:rPr lang="en-US" dirty="0"/>
              <a:t>Full committees 1-2 times in 2020 (review &amp; approve recs for Leg. Report).</a:t>
            </a:r>
          </a:p>
          <a:p>
            <a:r>
              <a:rPr lang="en-US" dirty="0"/>
              <a:t>Staff support inside &amp; outside the GWDB – investment!</a:t>
            </a:r>
          </a:p>
          <a:p>
            <a:r>
              <a:rPr lang="en-US" dirty="0"/>
              <a:t>Will need GWDB member volunteers.</a:t>
            </a:r>
          </a:p>
          <a:p>
            <a:pPr marL="0" indent="0">
              <a:buNone/>
            </a:pPr>
            <a:endParaRPr lang="en-US" dirty="0"/>
          </a:p>
        </p:txBody>
      </p:sp>
    </p:spTree>
    <p:extLst>
      <p:ext uri="{BB962C8B-B14F-4D97-AF65-F5344CB8AC3E}">
        <p14:creationId xmlns:p14="http://schemas.microsoft.com/office/powerpoint/2010/main" val="814104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8C4DC8-C8D3-4BE7-8A49-83BEA5D453C5}"/>
</file>

<file path=customXml/itemProps2.xml><?xml version="1.0" encoding="utf-8"?>
<ds:datastoreItem xmlns:ds="http://schemas.openxmlformats.org/officeDocument/2006/customXml" ds:itemID="{BC678C20-CE38-4CA5-BE9E-3CFDB142CA15}"/>
</file>

<file path=customXml/itemProps3.xml><?xml version="1.0" encoding="utf-8"?>
<ds:datastoreItem xmlns:ds="http://schemas.openxmlformats.org/officeDocument/2006/customXml" ds:itemID="{152FACEE-9D64-46F0-B894-DDA2B82BC372}"/>
</file>

<file path=docProps/app.xml><?xml version="1.0" encoding="utf-8"?>
<Properties xmlns="http://schemas.openxmlformats.org/officeDocument/2006/extended-properties" xmlns:vt="http://schemas.openxmlformats.org/officeDocument/2006/docPropsVTypes">
  <TotalTime>5548</TotalTime>
  <Words>2339</Words>
  <Application>Microsoft Office PowerPoint</Application>
  <PresentationFormat>Widescreen</PresentationFormat>
  <Paragraphs>265</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(Headings)</vt:lpstr>
      <vt:lpstr>Calibri Light</vt:lpstr>
      <vt:lpstr>Office Theme</vt:lpstr>
      <vt:lpstr>GWDB Committees &amp; Task Force Structure</vt:lpstr>
      <vt:lpstr>Current Standing Committees</vt:lpstr>
      <vt:lpstr>GWDB Committee Structure</vt:lpstr>
      <vt:lpstr>Policies Focus &amp; Priorities</vt:lpstr>
      <vt:lpstr>Task Force Structure</vt:lpstr>
      <vt:lpstr>GWDB Task Forces</vt:lpstr>
      <vt:lpstr>Career Pathways Partnership: Connected Task Forces in 2020</vt:lpstr>
      <vt:lpstr>Disabilities Equity Committee: Task Force on Connecting Workforce  Development and Mental Health Services</vt:lpstr>
      <vt:lpstr>Other GWDB Task Forces</vt:lpstr>
      <vt:lpstr>Gauging Member Interests &amp; Priorities</vt:lpstr>
      <vt:lpstr>Questions or Comments?</vt:lpstr>
      <vt:lpstr>2020-2023 WIOA State Plan: Review &amp; Approval Vote</vt:lpstr>
      <vt:lpstr>Workforce Innovation and Opportunity Act (WIOA)</vt:lpstr>
      <vt:lpstr>WIOA: MN Outcomes (so far)</vt:lpstr>
      <vt:lpstr>WIOA State plan</vt:lpstr>
      <vt:lpstr>WIOA Combined Plan Overview</vt:lpstr>
      <vt:lpstr>WIOA Core Programs</vt:lpstr>
      <vt:lpstr>Partner Programs </vt:lpstr>
      <vt:lpstr>PowerPoint Presentation</vt:lpstr>
      <vt:lpstr>WIOA Required Program Partners</vt:lpstr>
      <vt:lpstr>Process and Work to Date  (WIOA State Plan 2020-2023)</vt:lpstr>
      <vt:lpstr>Background/Process</vt:lpstr>
      <vt:lpstr>2020-2023 State Plan Vision Statement</vt:lpstr>
      <vt:lpstr>2020-2023 State Plan Mission Statement</vt:lpstr>
      <vt:lpstr>2020-2023 State Plan Goals</vt:lpstr>
      <vt:lpstr>Six Statewide Strategies to Achieving Goals</vt:lpstr>
      <vt:lpstr>Before we continue:</vt:lpstr>
      <vt:lpstr>GWDB Operations Committee</vt:lpstr>
      <vt:lpstr>State Plan Voting Process for Today</vt:lpstr>
      <vt:lpstr>GWDB State Plan Vote</vt:lpstr>
    </vt:vector>
  </TitlesOfParts>
  <Company>DEED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Pollard</dc:creator>
  <cp:lastModifiedBy>Kammen, Kay (DEED)</cp:lastModifiedBy>
  <cp:revision>143</cp:revision>
  <cp:lastPrinted>2017-12-05T20:00:45Z</cp:lastPrinted>
  <dcterms:created xsi:type="dcterms:W3CDTF">2017-01-19T19:45:56Z</dcterms:created>
  <dcterms:modified xsi:type="dcterms:W3CDTF">2020-03-02T19:47:31Z</dcterms:modified>
</cp:coreProperties>
</file>