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90" r:id="rId18"/>
    <p:sldId id="274" r:id="rId19"/>
    <p:sldId id="275" r:id="rId20"/>
    <p:sldId id="291" r:id="rId21"/>
    <p:sldId id="284" r:id="rId22"/>
    <p:sldId id="285" r:id="rId23"/>
    <p:sldId id="286" r:id="rId24"/>
    <p:sldId id="278" r:id="rId25"/>
    <p:sldId id="279" r:id="rId26"/>
    <p:sldId id="287" r:id="rId27"/>
    <p:sldId id="288" r:id="rId28"/>
    <p:sldId id="289" r:id="rId29"/>
    <p:sldId id="280" r:id="rId30"/>
    <p:sldId id="281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79A7"/>
    <a:srgbClr val="59A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48"/>
    <p:restoredTop sz="94719"/>
  </p:normalViewPr>
  <p:slideViewPr>
    <p:cSldViewPr snapToGrid="0" snapToObjects="1">
      <p:cViewPr varScale="1">
        <p:scale>
          <a:sx n="62" d="100"/>
          <a:sy n="62" d="100"/>
        </p:scale>
        <p:origin x="11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1" d="100"/>
          <a:sy n="121" d="100"/>
        </p:scale>
        <p:origin x="50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26CE7F-59D6-5B40-93FF-1C1FF718B0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75F81-D1E1-224E-96DF-DB7B355D5B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2450F-D6C9-4B43-9A10-279E1FF41899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0E513-A6F3-EB4F-A5AB-3B3B2C7676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51E6F-655C-A349-AB64-8CE157C1B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03AD2-1F34-BB48-B3AD-02DD7368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96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5819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d377043355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d37704335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494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7608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6574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8720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9083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6610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38839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4800">
                <a:latin typeface="D-DIN" panose="020B0504030202030204" pitchFamily="34" charset="7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D-DIN" panose="020B050403020203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-DIN" panose="020B0504030202030204" pitchFamily="34" charset="77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D-DIN" panose="020B0504030202030204" pitchFamily="34" charset="77"/>
          <a:ea typeface="D-DIN" panose="020B0504030202030204" pitchFamily="34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D-DIN" panose="020B0504030202030204" pitchFamily="34" charset="77"/>
          <a:ea typeface="D-DIN" panose="020B0504030202030204" pitchFamily="34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YFcyekrcprk" TargetMode="Externa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 rot="10800000" flipH="1">
            <a:off x="0" y="2031999"/>
            <a:ext cx="12192000" cy="457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D-DIN" panose="020B0504030202030204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4859382" y="6138772"/>
            <a:ext cx="2438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April 28, 2021</a:t>
            </a:r>
            <a:endParaRPr dirty="0">
              <a:latin typeface="D-DIN" panose="020B0504030202030204" pitchFamily="34" charset="77"/>
            </a:endParaRPr>
          </a:p>
        </p:txBody>
      </p:sp>
      <p:sp>
        <p:nvSpPr>
          <p:cNvPr id="6" name="Google Shape;93;p14">
            <a:extLst>
              <a:ext uri="{FF2B5EF4-FFF2-40B4-BE49-F238E27FC236}">
                <a16:creationId xmlns:a16="http://schemas.microsoft.com/office/drawing/2014/main" id="{FF97EA30-01A1-5744-8BD1-81AB94672684}"/>
              </a:ext>
            </a:extLst>
          </p:cNvPr>
          <p:cNvSpPr txBox="1"/>
          <p:nvPr/>
        </p:nvSpPr>
        <p:spPr>
          <a:xfrm>
            <a:off x="4605728" y="4691409"/>
            <a:ext cx="294570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Julio Caesar, Ph.</a:t>
            </a:r>
            <a:r>
              <a:rPr lang="en-US" sz="1800" dirty="0">
                <a:solidFill>
                  <a:schemeClr val="lt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D.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D-DIN" panose="020B0504030202030204" pitchFamily="34" charset="77"/>
                <a:cs typeface="Calibri"/>
                <a:sym typeface="Calibri"/>
              </a:rPr>
              <a:t>Raymond Robertson, Ph.D.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D-DIN" panose="020B0504030202030204" pitchFamily="34" charset="77"/>
                <a:cs typeface="Calibri"/>
                <a:sym typeface="Calibri"/>
              </a:rPr>
              <a:t>David J. Heistad, Ph.D.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D-DIN" panose="020B0504030202030204" pitchFamily="34" charset="77"/>
                <a:cs typeface="Calibri"/>
                <a:sym typeface="Calibri"/>
              </a:rPr>
              <a:t>Superintendent Les Fujitake</a:t>
            </a:r>
            <a:endParaRPr dirty="0">
              <a:latin typeface="D-DIN" panose="020B0504030202030204" pitchFamily="34" charset="77"/>
            </a:endParaRPr>
          </a:p>
        </p:txBody>
      </p:sp>
      <p:pic>
        <p:nvPicPr>
          <p:cNvPr id="4" name="Picture 3" descr="A picture containing text, sign, red&#10;&#10;Description automatically generated">
            <a:extLst>
              <a:ext uri="{FF2B5EF4-FFF2-40B4-BE49-F238E27FC236}">
                <a16:creationId xmlns:a16="http://schemas.microsoft.com/office/drawing/2014/main" id="{E759C378-0DFC-204B-AE33-B155B7424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013" y="2879726"/>
            <a:ext cx="5626779" cy="1359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765" y="-13751"/>
            <a:ext cx="12199764" cy="101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 txBox="1"/>
          <p:nvPr/>
        </p:nvSpPr>
        <p:spPr>
          <a:xfrm>
            <a:off x="1250279" y="0"/>
            <a:ext cx="969144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FFFF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Concern – Earnings</a:t>
            </a:r>
            <a:endParaRPr sz="4800" dirty="0">
              <a:solidFill>
                <a:srgbClr val="FFFFFF"/>
              </a:solidFill>
              <a:latin typeface="D-DIN" panose="020B0504030202030204" pitchFamily="34" charset="77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CAE5FD-1E56-B443-9CFE-108B2D0080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70" b="1460"/>
          <a:stretch/>
        </p:blipFill>
        <p:spPr>
          <a:xfrm>
            <a:off x="660015" y="869178"/>
            <a:ext cx="10871970" cy="5988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75B5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/>
        </p:nvSpPr>
        <p:spPr>
          <a:xfrm>
            <a:off x="2392650" y="2890350"/>
            <a:ext cx="74067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Why Workforce Development is important for Minnesota’s future?</a:t>
            </a:r>
            <a:endParaRPr dirty="0">
              <a:latin typeface="D-DIN" panose="020B0504030202030204" pitchFamily="34" charset="7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765" y="-13751"/>
            <a:ext cx="12199764" cy="101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5"/>
          <p:cNvSpPr txBox="1"/>
          <p:nvPr/>
        </p:nvSpPr>
        <p:spPr>
          <a:xfrm>
            <a:off x="220652" y="0"/>
            <a:ext cx="1120934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FFFF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Research Literature</a:t>
            </a:r>
            <a:endParaRPr dirty="0">
              <a:latin typeface="D-DIN" panose="020B0504030202030204" pitchFamily="34" charset="77"/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116105" y="1614001"/>
            <a:ext cx="6772197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D-DIN" panose="020B0504030202030204" pitchFamily="34" charset="77"/>
                <a:sym typeface="Arial"/>
              </a:rPr>
              <a:t>Only</a:t>
            </a:r>
            <a:r>
              <a:rPr lang="en-US" sz="2800" dirty="0">
                <a:solidFill>
                  <a:srgbClr val="FF0000"/>
                </a:solidFill>
                <a:latin typeface="D-DIN" panose="020B0504030202030204" pitchFamily="34" charset="77"/>
                <a:sym typeface="Arial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D-DIN" panose="020B0504030202030204" pitchFamily="34" charset="77"/>
                <a:sym typeface="Arial"/>
              </a:rPr>
              <a:t>16 percent of children who grow up in poverty manage to become economically successful adults. </a:t>
            </a:r>
            <a:endParaRPr sz="2800" dirty="0">
              <a:solidFill>
                <a:schemeClr val="dk1"/>
              </a:solidFill>
              <a:latin typeface="D-DIN" panose="020B0504030202030204" pitchFamily="34" charset="77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p25"/>
          <p:cNvGrpSpPr/>
          <p:nvPr/>
        </p:nvGrpSpPr>
        <p:grpSpPr>
          <a:xfrm>
            <a:off x="6705243" y="2450897"/>
            <a:ext cx="5187594" cy="1956205"/>
            <a:chOff x="3553295" y="3388897"/>
            <a:chExt cx="6360539" cy="2398514"/>
          </a:xfrm>
        </p:grpSpPr>
        <p:pic>
          <p:nvPicPr>
            <p:cNvPr id="184" name="Google Shape;184;p25" descr="Child, family, people, poor, poverty, refugees, starvation icon - Download  on Iconfinder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53295" y="3388897"/>
              <a:ext cx="2272030" cy="23985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25"/>
            <p:cNvSpPr txBox="1"/>
            <p:nvPr/>
          </p:nvSpPr>
          <p:spPr>
            <a:xfrm>
              <a:off x="5966674" y="4177096"/>
              <a:ext cx="3947160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chemeClr val="dk1"/>
                  </a:solidFill>
                  <a:latin typeface="D-DIN" panose="020B0504030202030204" pitchFamily="34" charset="77"/>
                  <a:ea typeface="Calibri"/>
                  <a:cs typeface="Calibri"/>
                  <a:sym typeface="Calibri"/>
                </a:rPr>
                <a:t>Intergenerational Poverty</a:t>
              </a:r>
              <a:endParaRPr dirty="0">
                <a:latin typeface="D-DIN" panose="020B0504030202030204" pitchFamily="34" charset="77"/>
              </a:endParaRPr>
            </a:p>
          </p:txBody>
        </p:sp>
      </p:grpSp>
      <p:sp>
        <p:nvSpPr>
          <p:cNvPr id="186" name="Google Shape;186;p25"/>
          <p:cNvSpPr/>
          <p:nvPr/>
        </p:nvSpPr>
        <p:spPr>
          <a:xfrm>
            <a:off x="0" y="6331132"/>
            <a:ext cx="10011919" cy="38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dk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Source</a:t>
            </a:r>
            <a:r>
              <a:rPr lang="en-US" dirty="0">
                <a:solidFill>
                  <a:schemeClr val="dk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.  https://www.vic.gov.au/ndis-workforce-longitudinal-research-study-year-one</a:t>
            </a:r>
          </a:p>
          <a:p>
            <a:r>
              <a:rPr lang="en-US" dirty="0">
                <a:solidFill>
                  <a:schemeClr val="dk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                 McKinsey Global Institute report</a:t>
            </a:r>
            <a:endParaRPr lang="en-US" dirty="0">
              <a:latin typeface="D-DIN" panose="020B0504030202030204" pitchFamily="34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D-DIN" panose="020B0504030202030204" pitchFamily="34" charset="77"/>
            </a:endParaRPr>
          </a:p>
        </p:txBody>
      </p:sp>
      <p:sp>
        <p:nvSpPr>
          <p:cNvPr id="9" name="Google Shape;182;p25">
            <a:extLst>
              <a:ext uri="{FF2B5EF4-FFF2-40B4-BE49-F238E27FC236}">
                <a16:creationId xmlns:a16="http://schemas.microsoft.com/office/drawing/2014/main" id="{18F567E0-6598-434C-B39E-3AFD0AB56663}"/>
              </a:ext>
            </a:extLst>
          </p:cNvPr>
          <p:cNvSpPr/>
          <p:nvPr/>
        </p:nvSpPr>
        <p:spPr>
          <a:xfrm>
            <a:off x="124992" y="3920077"/>
            <a:ext cx="6772197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Lack of skilled workers is one of the biggest </a:t>
            </a:r>
            <a:r>
              <a:rPr lang="en-US" sz="2800" dirty="0">
                <a:solidFill>
                  <a:srgbClr val="C00000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threats</a:t>
            </a:r>
            <a:r>
              <a:rPr lang="en-US" sz="2800" dirty="0">
                <a:solidFill>
                  <a:schemeClr val="dk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 to the economy. </a:t>
            </a:r>
            <a:endParaRPr sz="2800" dirty="0">
              <a:solidFill>
                <a:schemeClr val="dk1"/>
              </a:solidFill>
              <a:latin typeface="D-DIN" panose="020B0504030202030204" pitchFamily="34" charset="77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75B5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/>
        </p:nvSpPr>
        <p:spPr>
          <a:xfrm>
            <a:off x="718457" y="2644190"/>
            <a:ext cx="1075508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Report on our progress developing a K-12/higher education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Workforce Development Information System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(WDIS)</a:t>
            </a:r>
            <a:endParaRPr dirty="0">
              <a:latin typeface="D-DIN" panose="020B0504030202030204" pitchFamily="34" charset="7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/>
        </p:nvSpPr>
        <p:spPr>
          <a:xfrm>
            <a:off x="2415240" y="883920"/>
            <a:ext cx="769656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The WDIS will be designed to provide data to help continuously improve the K-12/Higher Education workforce development system </a:t>
            </a:r>
            <a:endParaRPr dirty="0">
              <a:solidFill>
                <a:srgbClr val="C00000"/>
              </a:solidFill>
              <a:latin typeface="D-DIN" panose="020B0504030202030204" pitchFamily="34" charset="77"/>
            </a:endParaRPr>
          </a:p>
        </p:txBody>
      </p:sp>
      <p:pic>
        <p:nvPicPr>
          <p:cNvPr id="216" name="Google Shape;21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9822" y="2621280"/>
            <a:ext cx="4127403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765" y="-13751"/>
            <a:ext cx="12199764" cy="101024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9"/>
          <p:cNvSpPr txBox="1"/>
          <p:nvPr/>
        </p:nvSpPr>
        <p:spPr>
          <a:xfrm>
            <a:off x="326534" y="-42025"/>
            <a:ext cx="11538932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dirty="0">
                <a:solidFill>
                  <a:srgbClr val="FFFFFF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Our WDIS is a Unique Differentiating Asset for MN</a:t>
            </a:r>
            <a:endParaRPr sz="900" dirty="0">
              <a:latin typeface="D-DIN" panose="020B0504030202030204" pitchFamily="34" charset="77"/>
            </a:endParaRPr>
          </a:p>
        </p:txBody>
      </p:sp>
      <p:grpSp>
        <p:nvGrpSpPr>
          <p:cNvPr id="223" name="Google Shape;223;p29"/>
          <p:cNvGrpSpPr/>
          <p:nvPr/>
        </p:nvGrpSpPr>
        <p:grpSpPr>
          <a:xfrm>
            <a:off x="4571729" y="2925232"/>
            <a:ext cx="2709075" cy="2167466"/>
            <a:chOff x="4985137" y="2387601"/>
            <a:chExt cx="2709075" cy="2167466"/>
          </a:xfrm>
        </p:grpSpPr>
        <p:sp>
          <p:nvSpPr>
            <p:cNvPr id="224" name="Google Shape;224;p29"/>
            <p:cNvSpPr/>
            <p:nvPr/>
          </p:nvSpPr>
          <p:spPr>
            <a:xfrm>
              <a:off x="4985137" y="2387601"/>
              <a:ext cx="2709075" cy="216746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E79A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5" name="Google Shape;225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28424" y="2878395"/>
              <a:ext cx="2222500" cy="1028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6" name="Google Shape;226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14968" y="2071848"/>
            <a:ext cx="20701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405" y="3450312"/>
            <a:ext cx="1604792" cy="106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91286" y="2421465"/>
            <a:ext cx="865716" cy="100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44964" y="4516269"/>
            <a:ext cx="2019300" cy="100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9"/>
          <p:cNvSpPr/>
          <p:nvPr/>
        </p:nvSpPr>
        <p:spPr>
          <a:xfrm rot="-1376636">
            <a:off x="7622986" y="2878592"/>
            <a:ext cx="1595310" cy="59620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4E79A7"/>
          </a:solidFill>
          <a:ln w="12700" cap="flat" cmpd="sng">
            <a:solidFill>
              <a:srgbClr val="4E79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D-DIN" panose="020B0504030202030204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9"/>
          <p:cNvSpPr/>
          <p:nvPr/>
        </p:nvSpPr>
        <p:spPr>
          <a:xfrm rot="882475">
            <a:off x="7705704" y="4157209"/>
            <a:ext cx="1595169" cy="596171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4E79A7"/>
          </a:solidFill>
          <a:ln w="12700" cap="flat" cmpd="sng">
            <a:solidFill>
              <a:srgbClr val="4E79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D-DIN" panose="020B0504030202030204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9"/>
          <p:cNvSpPr/>
          <p:nvPr/>
        </p:nvSpPr>
        <p:spPr>
          <a:xfrm>
            <a:off x="2687483" y="3666390"/>
            <a:ext cx="1595169" cy="596171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4E79A7"/>
          </a:solidFill>
          <a:ln w="12700" cap="flat" cmpd="sng">
            <a:solidFill>
              <a:srgbClr val="4E79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D-DIN" panose="020B0504030202030204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9"/>
          <p:cNvSpPr txBox="1"/>
          <p:nvPr/>
        </p:nvSpPr>
        <p:spPr>
          <a:xfrm>
            <a:off x="2747036" y="1270939"/>
            <a:ext cx="6554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C00000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Research Agreements to share data</a:t>
            </a:r>
            <a:endParaRPr sz="2000" dirty="0">
              <a:solidFill>
                <a:srgbClr val="C00000"/>
              </a:solidFill>
              <a:latin typeface="D-DIN" panose="020B0504030202030204" pitchFamily="34" charset="77"/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2217364" y="1147407"/>
            <a:ext cx="7227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-DIN" panose="020B0504030202030204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01D195-702B-0443-9643-1D9CA91272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4672" y="4879203"/>
            <a:ext cx="2510692" cy="810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75B5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/>
          <p:nvPr/>
        </p:nvSpPr>
        <p:spPr>
          <a:xfrm>
            <a:off x="2392650" y="2644190"/>
            <a:ext cx="74067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Research agreements needed to access data to longitudinally track a student’s progress to career and/or college</a:t>
            </a:r>
            <a:endParaRPr dirty="0">
              <a:latin typeface="D-DIN" panose="020B0504030202030204" pitchFamily="34" charset="77"/>
            </a:endParaRPr>
          </a:p>
        </p:txBody>
      </p:sp>
      <p:sp>
        <p:nvSpPr>
          <p:cNvPr id="241" name="Google Shape;241;p30"/>
          <p:cNvSpPr/>
          <p:nvPr/>
        </p:nvSpPr>
        <p:spPr>
          <a:xfrm>
            <a:off x="5896691" y="5029590"/>
            <a:ext cx="2952600" cy="1140300"/>
          </a:xfrm>
          <a:prstGeom prst="wedgeRoundRectCallout">
            <a:avLst>
              <a:gd name="adj1" fmla="val -33069"/>
              <a:gd name="adj2" fmla="val -123978"/>
              <a:gd name="adj3" fmla="val 0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C00000"/>
                </a:solidFill>
                <a:latin typeface="D-DIN" panose="020B0504030202030204" pitchFamily="34" charset="77"/>
              </a:rPr>
              <a:t>Also known as “Pathways”</a:t>
            </a:r>
            <a:endParaRPr sz="3000" dirty="0">
              <a:solidFill>
                <a:srgbClr val="C00000"/>
              </a:solidFill>
              <a:latin typeface="D-DIN" panose="020B0504030202030204" pitchFamily="34" charset="7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765" y="-13751"/>
            <a:ext cx="12199764" cy="101024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7"/>
          <p:cNvSpPr txBox="1"/>
          <p:nvPr/>
        </p:nvSpPr>
        <p:spPr>
          <a:xfrm>
            <a:off x="677852" y="-42027"/>
            <a:ext cx="1120934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lvl="0" algn="ctr"/>
            <a:r>
              <a:rPr lang="en-US" sz="4800" dirty="0">
                <a:solidFill>
                  <a:srgbClr val="FFFFFF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Longitudinally Study of Pathways</a:t>
            </a:r>
            <a:endParaRPr lang="en-US" sz="4800" dirty="0">
              <a:latin typeface="D-DIN" panose="020B0504030202030204" pitchFamily="34" charset="77"/>
            </a:endParaRPr>
          </a:p>
        </p:txBody>
      </p:sp>
      <p:sp>
        <p:nvSpPr>
          <p:cNvPr id="38" name="Google Shape;45;p7">
            <a:extLst>
              <a:ext uri="{FF2B5EF4-FFF2-40B4-BE49-F238E27FC236}">
                <a16:creationId xmlns:a16="http://schemas.microsoft.com/office/drawing/2014/main" id="{C925E525-E5E4-A748-8E7E-B16F5937B4F3}"/>
              </a:ext>
            </a:extLst>
          </p:cNvPr>
          <p:cNvSpPr/>
          <p:nvPr/>
        </p:nvSpPr>
        <p:spPr>
          <a:xfrm>
            <a:off x="4770967" y="3071752"/>
            <a:ext cx="2669639" cy="1317299"/>
          </a:xfrm>
          <a:prstGeom prst="roundRect">
            <a:avLst>
              <a:gd name="adj" fmla="val 10000"/>
            </a:avLst>
          </a:prstGeom>
          <a:solidFill>
            <a:srgbClr val="4E79A7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-DIN" panose="020B0504030202030204" pitchFamily="34" charset="77"/>
            </a:endParaRPr>
          </a:p>
        </p:txBody>
      </p:sp>
      <p:sp>
        <p:nvSpPr>
          <p:cNvPr id="39" name="Google Shape;46;p7">
            <a:extLst>
              <a:ext uri="{FF2B5EF4-FFF2-40B4-BE49-F238E27FC236}">
                <a16:creationId xmlns:a16="http://schemas.microsoft.com/office/drawing/2014/main" id="{1CC25198-0FB7-414D-860F-430C742B4E51}"/>
              </a:ext>
            </a:extLst>
          </p:cNvPr>
          <p:cNvSpPr txBox="1"/>
          <p:nvPr/>
        </p:nvSpPr>
        <p:spPr>
          <a:xfrm>
            <a:off x="4814512" y="3110332"/>
            <a:ext cx="2591449" cy="124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D-DIN" panose="020B0504030202030204" pitchFamily="34" charset="77"/>
              </a:rPr>
              <a:t>High School Graduates</a:t>
            </a:r>
            <a:endParaRPr sz="2400" dirty="0">
              <a:latin typeface="D-DIN" panose="020B0504030202030204" pitchFamily="34" charset="77"/>
            </a:endParaRPr>
          </a:p>
        </p:txBody>
      </p:sp>
      <p:sp>
        <p:nvSpPr>
          <p:cNvPr id="40" name="Google Shape;47;p7">
            <a:extLst>
              <a:ext uri="{FF2B5EF4-FFF2-40B4-BE49-F238E27FC236}">
                <a16:creationId xmlns:a16="http://schemas.microsoft.com/office/drawing/2014/main" id="{FE9B29F2-9CD8-E54F-94A2-FA691BEEF1CC}"/>
              </a:ext>
            </a:extLst>
          </p:cNvPr>
          <p:cNvSpPr/>
          <p:nvPr/>
        </p:nvSpPr>
        <p:spPr>
          <a:xfrm rot="18770822">
            <a:off x="7199701" y="3134709"/>
            <a:ext cx="1549665" cy="5521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-DIN" panose="020B0504030202030204" pitchFamily="34" charset="77"/>
            </a:endParaRPr>
          </a:p>
        </p:txBody>
      </p:sp>
      <p:sp>
        <p:nvSpPr>
          <p:cNvPr id="41" name="Google Shape;48;p7">
            <a:extLst>
              <a:ext uri="{FF2B5EF4-FFF2-40B4-BE49-F238E27FC236}">
                <a16:creationId xmlns:a16="http://schemas.microsoft.com/office/drawing/2014/main" id="{A2EBCBED-0952-8947-833C-C1B6E73284A8}"/>
              </a:ext>
            </a:extLst>
          </p:cNvPr>
          <p:cNvSpPr txBox="1"/>
          <p:nvPr/>
        </p:nvSpPr>
        <p:spPr>
          <a:xfrm rot="18770822">
            <a:off x="7935792" y="3123060"/>
            <a:ext cx="77483" cy="7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0" rIns="127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 i="0" u="none" strike="noStrike" cap="none">
              <a:solidFill>
                <a:schemeClr val="dk1"/>
              </a:solidFill>
              <a:latin typeface="D-DIN" panose="020B0504030202030204" pitchFamily="34" charset="77"/>
            </a:endParaRPr>
          </a:p>
        </p:txBody>
      </p:sp>
      <p:sp>
        <p:nvSpPr>
          <p:cNvPr id="42" name="Google Shape;49;p7">
            <a:extLst>
              <a:ext uri="{FF2B5EF4-FFF2-40B4-BE49-F238E27FC236}">
                <a16:creationId xmlns:a16="http://schemas.microsoft.com/office/drawing/2014/main" id="{A3A8022F-DB08-DA48-A15F-0BA27813325D}"/>
              </a:ext>
            </a:extLst>
          </p:cNvPr>
          <p:cNvSpPr/>
          <p:nvPr/>
        </p:nvSpPr>
        <p:spPr>
          <a:xfrm>
            <a:off x="8508462" y="1935581"/>
            <a:ext cx="2669639" cy="1317299"/>
          </a:xfrm>
          <a:prstGeom prst="roundRect">
            <a:avLst>
              <a:gd name="adj" fmla="val 10000"/>
            </a:avLst>
          </a:prstGeom>
          <a:solidFill>
            <a:srgbClr val="4E79A7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-DIN" panose="020B0504030202030204" pitchFamily="34" charset="77"/>
            </a:endParaRPr>
          </a:p>
        </p:txBody>
      </p:sp>
      <p:sp>
        <p:nvSpPr>
          <p:cNvPr id="43" name="Google Shape;50;p7">
            <a:extLst>
              <a:ext uri="{FF2B5EF4-FFF2-40B4-BE49-F238E27FC236}">
                <a16:creationId xmlns:a16="http://schemas.microsoft.com/office/drawing/2014/main" id="{2C38A344-FC4B-FF44-B340-253722EB722E}"/>
              </a:ext>
            </a:extLst>
          </p:cNvPr>
          <p:cNvSpPr txBox="1"/>
          <p:nvPr/>
        </p:nvSpPr>
        <p:spPr>
          <a:xfrm>
            <a:off x="8552008" y="1974161"/>
            <a:ext cx="2591449" cy="124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D-DIN" panose="020B0504030202030204" pitchFamily="34" charset="77"/>
              </a:rPr>
              <a:t>Postsecondar</a:t>
            </a:r>
            <a:r>
              <a:rPr lang="en-US" sz="2400" dirty="0">
                <a:solidFill>
                  <a:schemeClr val="lt1"/>
                </a:solidFill>
                <a:latin typeface="D-DIN" panose="020B0504030202030204" pitchFamily="34" charset="77"/>
              </a:rPr>
              <a:t>y </a:t>
            </a:r>
            <a:r>
              <a:rPr lang="en-US" sz="2400" i="0" u="none" strike="noStrike" cap="none" dirty="0">
                <a:solidFill>
                  <a:schemeClr val="lt1"/>
                </a:solidFill>
                <a:latin typeface="D-DIN" panose="020B0504030202030204" pitchFamily="34" charset="77"/>
              </a:rPr>
              <a:t>Education</a:t>
            </a:r>
            <a:endParaRPr sz="2400" dirty="0">
              <a:latin typeface="D-DIN" panose="020B0504030202030204" pitchFamily="34" charset="77"/>
            </a:endParaRPr>
          </a:p>
        </p:txBody>
      </p:sp>
      <p:sp>
        <p:nvSpPr>
          <p:cNvPr id="52" name="Google Shape;59;p7">
            <a:extLst>
              <a:ext uri="{FF2B5EF4-FFF2-40B4-BE49-F238E27FC236}">
                <a16:creationId xmlns:a16="http://schemas.microsoft.com/office/drawing/2014/main" id="{914D889A-61D8-5146-8F61-F5CAC8A2189A}"/>
              </a:ext>
            </a:extLst>
          </p:cNvPr>
          <p:cNvSpPr/>
          <p:nvPr/>
        </p:nvSpPr>
        <p:spPr>
          <a:xfrm rot="2829178">
            <a:off x="7199701" y="4270879"/>
            <a:ext cx="1549665" cy="5521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-DIN" panose="020B0504030202030204" pitchFamily="34" charset="77"/>
            </a:endParaRPr>
          </a:p>
        </p:txBody>
      </p:sp>
      <p:sp>
        <p:nvSpPr>
          <p:cNvPr id="53" name="Google Shape;60;p7">
            <a:extLst>
              <a:ext uri="{FF2B5EF4-FFF2-40B4-BE49-F238E27FC236}">
                <a16:creationId xmlns:a16="http://schemas.microsoft.com/office/drawing/2014/main" id="{C045DE06-6FC0-A545-957F-050C71F43DAB}"/>
              </a:ext>
            </a:extLst>
          </p:cNvPr>
          <p:cNvSpPr txBox="1"/>
          <p:nvPr/>
        </p:nvSpPr>
        <p:spPr>
          <a:xfrm rot="2829178">
            <a:off x="7935792" y="4259231"/>
            <a:ext cx="77483" cy="7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0" rIns="127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 i="0" u="none" strike="noStrike" cap="none">
              <a:solidFill>
                <a:schemeClr val="dk1"/>
              </a:solidFill>
              <a:latin typeface="D-DIN" panose="020B0504030202030204" pitchFamily="34" charset="77"/>
            </a:endParaRPr>
          </a:p>
        </p:txBody>
      </p:sp>
      <p:sp>
        <p:nvSpPr>
          <p:cNvPr id="54" name="Google Shape;61;p7">
            <a:extLst>
              <a:ext uri="{FF2B5EF4-FFF2-40B4-BE49-F238E27FC236}">
                <a16:creationId xmlns:a16="http://schemas.microsoft.com/office/drawing/2014/main" id="{FE466C2D-15F3-2C44-A660-FAE1612F613E}"/>
              </a:ext>
            </a:extLst>
          </p:cNvPr>
          <p:cNvSpPr/>
          <p:nvPr/>
        </p:nvSpPr>
        <p:spPr>
          <a:xfrm>
            <a:off x="8508462" y="4207923"/>
            <a:ext cx="2669639" cy="1317299"/>
          </a:xfrm>
          <a:prstGeom prst="roundRect">
            <a:avLst>
              <a:gd name="adj" fmla="val 10000"/>
            </a:avLst>
          </a:prstGeom>
          <a:solidFill>
            <a:srgbClr val="4E79A7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-DIN" panose="020B0504030202030204" pitchFamily="34" charset="77"/>
            </a:endParaRPr>
          </a:p>
        </p:txBody>
      </p:sp>
      <p:sp>
        <p:nvSpPr>
          <p:cNvPr id="55" name="Google Shape;62;p7">
            <a:extLst>
              <a:ext uri="{FF2B5EF4-FFF2-40B4-BE49-F238E27FC236}">
                <a16:creationId xmlns:a16="http://schemas.microsoft.com/office/drawing/2014/main" id="{CCD873E9-036C-F74E-BF90-6E8F94F987AD}"/>
              </a:ext>
            </a:extLst>
          </p:cNvPr>
          <p:cNvSpPr txBox="1"/>
          <p:nvPr/>
        </p:nvSpPr>
        <p:spPr>
          <a:xfrm>
            <a:off x="8552008" y="4246503"/>
            <a:ext cx="2591449" cy="124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D-DIN" panose="020B0504030202030204" pitchFamily="34" charset="77"/>
              </a:rPr>
              <a:t>Work</a:t>
            </a:r>
            <a:endParaRPr sz="2400" dirty="0">
              <a:latin typeface="D-DIN" panose="020B0504030202030204" pitchFamily="34" charset="77"/>
            </a:endParaRPr>
          </a:p>
        </p:txBody>
      </p:sp>
      <p:sp>
        <p:nvSpPr>
          <p:cNvPr id="58" name="Google Shape;65;p7">
            <a:extLst>
              <a:ext uri="{FF2B5EF4-FFF2-40B4-BE49-F238E27FC236}">
                <a16:creationId xmlns:a16="http://schemas.microsoft.com/office/drawing/2014/main" id="{6422BDC7-CC03-1F49-B37C-AB417E79D0FF}"/>
              </a:ext>
            </a:extLst>
          </p:cNvPr>
          <p:cNvSpPr/>
          <p:nvPr/>
        </p:nvSpPr>
        <p:spPr>
          <a:xfrm>
            <a:off x="1006133" y="3052977"/>
            <a:ext cx="2669639" cy="1317299"/>
          </a:xfrm>
          <a:prstGeom prst="roundRect">
            <a:avLst>
              <a:gd name="adj" fmla="val 10000"/>
            </a:avLst>
          </a:prstGeom>
          <a:solidFill>
            <a:srgbClr val="4E79A7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-DIN" panose="020B0504030202030204" pitchFamily="34" charset="77"/>
            </a:endParaRPr>
          </a:p>
        </p:txBody>
      </p:sp>
      <p:sp>
        <p:nvSpPr>
          <p:cNvPr id="59" name="Google Shape;66;p7">
            <a:extLst>
              <a:ext uri="{FF2B5EF4-FFF2-40B4-BE49-F238E27FC236}">
                <a16:creationId xmlns:a16="http://schemas.microsoft.com/office/drawing/2014/main" id="{069B3A9F-85CA-CA4B-9D1D-E1C6551496F4}"/>
              </a:ext>
            </a:extLst>
          </p:cNvPr>
          <p:cNvSpPr txBox="1"/>
          <p:nvPr/>
        </p:nvSpPr>
        <p:spPr>
          <a:xfrm>
            <a:off x="1049678" y="3091557"/>
            <a:ext cx="2591449" cy="124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D-DIN" panose="020B0504030202030204" pitchFamily="34" charset="77"/>
              </a:rPr>
              <a:t>Midd</a:t>
            </a:r>
            <a:r>
              <a:rPr lang="en-US" sz="2400" dirty="0">
                <a:solidFill>
                  <a:schemeClr val="lt1"/>
                </a:solidFill>
                <a:latin typeface="D-DIN" panose="020B0504030202030204" pitchFamily="34" charset="77"/>
              </a:rPr>
              <a:t>le School</a:t>
            </a:r>
            <a:endParaRPr sz="2400" dirty="0">
              <a:latin typeface="D-DIN" panose="020B0504030202030204" pitchFamily="34" charset="77"/>
            </a:endParaRPr>
          </a:p>
        </p:txBody>
      </p:sp>
      <p:sp>
        <p:nvSpPr>
          <p:cNvPr id="69" name="Google Shape;63;p7">
            <a:extLst>
              <a:ext uri="{FF2B5EF4-FFF2-40B4-BE49-F238E27FC236}">
                <a16:creationId xmlns:a16="http://schemas.microsoft.com/office/drawing/2014/main" id="{D087C461-422F-A242-9D7C-C5C38127551E}"/>
              </a:ext>
            </a:extLst>
          </p:cNvPr>
          <p:cNvSpPr/>
          <p:nvPr/>
        </p:nvSpPr>
        <p:spPr>
          <a:xfrm>
            <a:off x="3691988" y="3675909"/>
            <a:ext cx="1067855" cy="5449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-DIN" panose="020B0504030202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045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75B5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/>
          <p:nvPr/>
        </p:nvSpPr>
        <p:spPr>
          <a:xfrm>
            <a:off x="2030809" y="2151748"/>
            <a:ext cx="813038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WDIS is built and continuously being improved.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How is this WDIS being used to improve our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K-12/higher education workforce development system?</a:t>
            </a:r>
            <a:endParaRPr dirty="0">
              <a:latin typeface="D-DIN" panose="020B0504030202030204" pitchFamily="34" charset="7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765" y="-13751"/>
            <a:ext cx="12199764" cy="101024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3"/>
          <p:cNvSpPr txBox="1"/>
          <p:nvPr/>
        </p:nvSpPr>
        <p:spPr>
          <a:xfrm>
            <a:off x="677852" y="-42027"/>
            <a:ext cx="1120934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Bloomington Career &amp; College Academy</a:t>
            </a:r>
            <a:endParaRPr lang="en-US" dirty="0">
              <a:latin typeface="D-DIN" panose="020B0504030202030204" pitchFamily="34" charset="77"/>
            </a:endParaRPr>
          </a:p>
        </p:txBody>
      </p:sp>
      <p:pic>
        <p:nvPicPr>
          <p:cNvPr id="8" name="Picture 7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4CC0890E-B9B9-894E-9237-D750896290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350"/>
          <a:stretch/>
        </p:blipFill>
        <p:spPr>
          <a:xfrm>
            <a:off x="1156545" y="1024774"/>
            <a:ext cx="10251959" cy="5531005"/>
          </a:xfrm>
          <a:prstGeom prst="rect">
            <a:avLst/>
          </a:prstGeom>
          <a:effectLst>
            <a:outerShdw blurRad="50800" dist="127000" dir="5400000" sx="1000" sy="1000" algn="ctr" rotWithShape="0">
              <a:srgbClr val="000000"/>
            </a:outerShdw>
            <a:softEdge rad="63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EC7827-5D97-3442-8D31-64F69B0989FA}"/>
              </a:ext>
            </a:extLst>
          </p:cNvPr>
          <p:cNvSpPr txBox="1"/>
          <p:nvPr/>
        </p:nvSpPr>
        <p:spPr>
          <a:xfrm>
            <a:off x="-7765" y="6584055"/>
            <a:ext cx="4170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D-DIN" panose="020B0504030202030204" pitchFamily="34" charset="77"/>
              </a:rPr>
              <a:t>Watch</a:t>
            </a:r>
            <a:r>
              <a:rPr lang="en-US" dirty="0">
                <a:latin typeface="D-DIN" panose="020B0504030202030204" pitchFamily="34" charset="77"/>
              </a:rPr>
              <a:t>:  </a:t>
            </a:r>
            <a:r>
              <a:rPr lang="en-US" dirty="0">
                <a:latin typeface="D-DIN" panose="020B0504030202030204" pitchFamily="34" charset="77"/>
                <a:hlinkClick r:id="rId5"/>
              </a:rPr>
              <a:t>BCCA in Action</a:t>
            </a:r>
            <a:endParaRPr lang="en-US" dirty="0">
              <a:latin typeface="D-DIN" panose="020B0504030202030204" pitchFamily="34" charset="7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3178000" y="1453551"/>
            <a:ext cx="8959200" cy="4442100"/>
          </a:xfrm>
          <a:prstGeom prst="cloudCallout">
            <a:avLst>
              <a:gd name="adj1" fmla="val -63426"/>
              <a:gd name="adj2" fmla="val -13586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-DIN" panose="020B0504030202030204" pitchFamily="34" charset="77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9649338" y="3222703"/>
            <a:ext cx="1593300" cy="1109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-DIN" panose="020B0504030202030204" pitchFamily="34" charset="77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4272738" y="2551236"/>
            <a:ext cx="66651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rgbClr val="C00000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How can we use an information system to rigorously evaluate K–12 workforce programs to generate the highest impact results?</a:t>
            </a:r>
            <a:endParaRPr sz="900" dirty="0">
              <a:solidFill>
                <a:srgbClr val="C00000"/>
              </a:solidFill>
              <a:latin typeface="D-DIN" panose="020B0504030202030204" pitchFamily="34" charset="77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765" y="-13751"/>
            <a:ext cx="12199764" cy="101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1246395" y="-68737"/>
            <a:ext cx="969144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rgbClr val="FFFFFF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Purpose</a:t>
            </a:r>
            <a:endParaRPr dirty="0">
              <a:latin typeface="D-DIN" panose="020B050403020203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DC4F99-6C6D-AF46-B4FB-FE3D27451E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60" t="21475" r="45319" b="9094"/>
          <a:stretch/>
        </p:blipFill>
        <p:spPr>
          <a:xfrm>
            <a:off x="317490" y="2830285"/>
            <a:ext cx="1497816" cy="27115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109EAEC-5BB8-C446-B09E-A9CD8217A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91" y="851148"/>
            <a:ext cx="10380617" cy="6006852"/>
          </a:xfrm>
          <a:prstGeom prst="rect">
            <a:avLst/>
          </a:prstGeom>
        </p:spPr>
      </p:pic>
      <p:pic>
        <p:nvPicPr>
          <p:cNvPr id="269" name="Google Shape;269;p33"/>
          <p:cNvPicPr preferRelativeResize="0"/>
          <p:nvPr/>
        </p:nvPicPr>
        <p:blipFill rotWithShape="1">
          <a:blip r:embed="rId4">
            <a:alphaModFix/>
          </a:blip>
          <a:srcRect b="12436"/>
          <a:stretch/>
        </p:blipFill>
        <p:spPr>
          <a:xfrm>
            <a:off x="-7765" y="-13750"/>
            <a:ext cx="12199764" cy="88460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3"/>
          <p:cNvSpPr txBox="1"/>
          <p:nvPr/>
        </p:nvSpPr>
        <p:spPr>
          <a:xfrm>
            <a:off x="677852" y="-42027"/>
            <a:ext cx="1120934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Pathway Research Findings</a:t>
            </a:r>
            <a:endParaRPr>
              <a:latin typeface="D-DIN" panose="020B0504030202030204" pitchFamily="34" charset="77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DF2D8ADE-4E75-A847-8FBB-9CCA9E42A9F3}"/>
              </a:ext>
            </a:extLst>
          </p:cNvPr>
          <p:cNvSpPr/>
          <p:nvPr/>
        </p:nvSpPr>
        <p:spPr>
          <a:xfrm>
            <a:off x="3066667" y="6287905"/>
            <a:ext cx="1015768" cy="234176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A38462D-B2D5-514A-BACF-D55A17DDAC3D}"/>
              </a:ext>
            </a:extLst>
          </p:cNvPr>
          <p:cNvSpPr/>
          <p:nvPr/>
        </p:nvSpPr>
        <p:spPr>
          <a:xfrm>
            <a:off x="7222445" y="6287905"/>
            <a:ext cx="1015768" cy="234176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EB020920-5C1A-954C-A5AA-30F79ED45077}"/>
              </a:ext>
            </a:extLst>
          </p:cNvPr>
          <p:cNvSpPr/>
          <p:nvPr/>
        </p:nvSpPr>
        <p:spPr>
          <a:xfrm>
            <a:off x="8605067" y="6287905"/>
            <a:ext cx="1015768" cy="234176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8E6FFAAB-6F32-0745-9C70-EB39B98F85B5}"/>
              </a:ext>
            </a:extLst>
          </p:cNvPr>
          <p:cNvSpPr/>
          <p:nvPr/>
        </p:nvSpPr>
        <p:spPr>
          <a:xfrm>
            <a:off x="9927772" y="6287905"/>
            <a:ext cx="1166948" cy="234176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9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765" y="-13751"/>
            <a:ext cx="12199764" cy="101024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4"/>
          <p:cNvSpPr txBox="1"/>
          <p:nvPr/>
        </p:nvSpPr>
        <p:spPr>
          <a:xfrm>
            <a:off x="677852" y="-42027"/>
            <a:ext cx="1120934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FFFF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Longitudinal Study of Programs</a:t>
            </a:r>
            <a:endParaRPr dirty="0">
              <a:latin typeface="D-DIN" panose="020B0504030202030204" pitchFamily="34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3255A4-BA32-AB43-9F30-EFDC1E6AA67C}"/>
              </a:ext>
            </a:extLst>
          </p:cNvPr>
          <p:cNvGrpSpPr/>
          <p:nvPr/>
        </p:nvGrpSpPr>
        <p:grpSpPr>
          <a:xfrm>
            <a:off x="573932" y="1024774"/>
            <a:ext cx="11447505" cy="5712867"/>
            <a:chOff x="573932" y="1024774"/>
            <a:chExt cx="11447505" cy="57128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EF95BAB-0BAC-904A-86D2-ECF735B4D6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7343" t="25923" r="2930" b="52211"/>
            <a:stretch/>
          </p:blipFill>
          <p:spPr>
            <a:xfrm>
              <a:off x="10535054" y="2843784"/>
              <a:ext cx="1486383" cy="208093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906643C-5640-0E42-A88E-F34969690C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106" t="34063" r="16342" b="12747"/>
            <a:stretch/>
          </p:blipFill>
          <p:spPr>
            <a:xfrm>
              <a:off x="573932" y="2482763"/>
              <a:ext cx="9961123" cy="425487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984E86-7618-FF4A-A41C-DD494B589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978" t="1389" r="29311" b="91447"/>
            <a:stretch/>
          </p:blipFill>
          <p:spPr>
            <a:xfrm>
              <a:off x="3742887" y="1024774"/>
              <a:ext cx="4698460" cy="49083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E190CB-E22F-B546-8BEE-2E21B9D362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604" t="10776" r="70516" b="79521"/>
            <a:stretch/>
          </p:blipFill>
          <p:spPr>
            <a:xfrm>
              <a:off x="2008953" y="1493566"/>
              <a:ext cx="1952270" cy="108426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30CA5DB-D6FA-A941-9D68-8AD9CF7A9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523" t="10776" r="22413" b="79521"/>
            <a:stretch/>
          </p:blipFill>
          <p:spPr>
            <a:xfrm>
              <a:off x="6389400" y="1490472"/>
              <a:ext cx="3973143" cy="1088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962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765" y="-13751"/>
            <a:ext cx="12199764" cy="101024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4"/>
          <p:cNvSpPr txBox="1"/>
          <p:nvPr/>
        </p:nvSpPr>
        <p:spPr>
          <a:xfrm>
            <a:off x="677852" y="-42027"/>
            <a:ext cx="1120934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FFFF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Longitudinal Study of Programs</a:t>
            </a:r>
            <a:endParaRPr dirty="0">
              <a:latin typeface="D-DIN" panose="020B0504030202030204" pitchFamily="34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DADF46-44DB-4C43-8563-11CF91F9100E}"/>
              </a:ext>
            </a:extLst>
          </p:cNvPr>
          <p:cNvGrpSpPr/>
          <p:nvPr/>
        </p:nvGrpSpPr>
        <p:grpSpPr>
          <a:xfrm>
            <a:off x="475012" y="1024774"/>
            <a:ext cx="11502473" cy="5709961"/>
            <a:chOff x="475012" y="1024774"/>
            <a:chExt cx="11502473" cy="57099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49474EF-5D8D-C342-89D1-051196BC2B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938" t="10437" r="61570" b="79047"/>
            <a:stretch/>
          </p:blipFill>
          <p:spPr>
            <a:xfrm>
              <a:off x="475012" y="1466722"/>
              <a:ext cx="5093884" cy="117091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F5C46B9-02DE-3E46-99C9-6A3736F12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160" t="34974" r="16778" b="12834"/>
            <a:stretch/>
          </p:blipFill>
          <p:spPr>
            <a:xfrm>
              <a:off x="593387" y="2548579"/>
              <a:ext cx="9924380" cy="418615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FFE0FF3-DC06-5448-A07A-7739B28594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012" t="25514" r="2811" b="52157"/>
            <a:stretch/>
          </p:blipFill>
          <p:spPr>
            <a:xfrm>
              <a:off x="10642060" y="2840087"/>
              <a:ext cx="1335425" cy="20237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CD29749-26FD-9A4C-95B2-E170D1651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7978" t="1389" r="29311" b="91447"/>
            <a:stretch/>
          </p:blipFill>
          <p:spPr>
            <a:xfrm>
              <a:off x="3742887" y="1024774"/>
              <a:ext cx="4698460" cy="4908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8CA0B29-2FA9-5744-931D-38ADA797E7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1436" t="10437" r="16448" b="79047"/>
            <a:stretch/>
          </p:blipFill>
          <p:spPr>
            <a:xfrm>
              <a:off x="5705843" y="1466722"/>
              <a:ext cx="5741794" cy="1170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580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765" y="-13751"/>
            <a:ext cx="12199764" cy="101024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4"/>
          <p:cNvSpPr txBox="1"/>
          <p:nvPr/>
        </p:nvSpPr>
        <p:spPr>
          <a:xfrm>
            <a:off x="677852" y="-42027"/>
            <a:ext cx="1120934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FFFF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Longitudinal Study of Programs</a:t>
            </a:r>
            <a:endParaRPr dirty="0">
              <a:latin typeface="D-DIN" panose="020B0504030202030204" pitchFamily="34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71E483-19EB-D14B-8340-872F0CBE1E79}"/>
              </a:ext>
            </a:extLst>
          </p:cNvPr>
          <p:cNvGrpSpPr/>
          <p:nvPr/>
        </p:nvGrpSpPr>
        <p:grpSpPr>
          <a:xfrm>
            <a:off x="630352" y="1024774"/>
            <a:ext cx="11407272" cy="5668968"/>
            <a:chOff x="630352" y="1024774"/>
            <a:chExt cx="11407272" cy="56689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694B01-2214-6040-9394-4E39FA3BA4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855" t="9821" r="67623" b="78849"/>
            <a:stretch/>
          </p:blipFill>
          <p:spPr>
            <a:xfrm>
              <a:off x="1179080" y="1415185"/>
              <a:ext cx="3311419" cy="12615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2ED893B-990A-5F41-B1E7-F006347FFF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091" t="24750" r="2830" b="51882"/>
            <a:stretch/>
          </p:blipFill>
          <p:spPr>
            <a:xfrm>
              <a:off x="10687797" y="2772534"/>
              <a:ext cx="1349827" cy="21637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68326B-EEE2-7047-8126-4B74F1A6B7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1800" t="9821" r="18340" b="78849"/>
            <a:stretch/>
          </p:blipFill>
          <p:spPr>
            <a:xfrm>
              <a:off x="5758848" y="1415185"/>
              <a:ext cx="5338459" cy="12615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73F3BB-9AEC-E448-83F0-4ABD9B492B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74" t="34634" r="16229" b="13066"/>
            <a:stretch/>
          </p:blipFill>
          <p:spPr>
            <a:xfrm>
              <a:off x="630352" y="2505692"/>
              <a:ext cx="9951523" cy="41880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738FE6-616E-6143-B4C5-E27045E417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7978" t="1389" r="29311" b="91447"/>
            <a:stretch/>
          </p:blipFill>
          <p:spPr>
            <a:xfrm>
              <a:off x="3742887" y="1024774"/>
              <a:ext cx="4698460" cy="490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134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764" y="0"/>
            <a:ext cx="12199764" cy="101024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6"/>
          <p:cNvSpPr txBox="1"/>
          <p:nvPr/>
        </p:nvSpPr>
        <p:spPr>
          <a:xfrm>
            <a:off x="677852" y="-42027"/>
            <a:ext cx="1120934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Return on Investment Research</a:t>
            </a:r>
            <a:endParaRPr>
              <a:latin typeface="D-DIN" panose="020B0504030202030204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DB55D9-3A5D-CE4E-80C0-819559E918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60" t="21475" r="45319" b="9094"/>
          <a:stretch/>
        </p:blipFill>
        <p:spPr>
          <a:xfrm>
            <a:off x="532381" y="3126377"/>
            <a:ext cx="2236946" cy="3462604"/>
          </a:xfrm>
          <a:prstGeom prst="rect">
            <a:avLst/>
          </a:prstGeom>
        </p:spPr>
      </p:pic>
      <p:sp>
        <p:nvSpPr>
          <p:cNvPr id="295" name="Google Shape;295;p36"/>
          <p:cNvSpPr/>
          <p:nvPr/>
        </p:nvSpPr>
        <p:spPr>
          <a:xfrm>
            <a:off x="2653211" y="1010249"/>
            <a:ext cx="8615679" cy="2558088"/>
          </a:xfrm>
          <a:prstGeom prst="cloudCallout">
            <a:avLst>
              <a:gd name="adj1" fmla="val -40774"/>
              <a:gd name="adj2" fmla="val 78253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RESEARCH QUESTION:</a:t>
            </a:r>
            <a:endParaRPr dirty="0">
              <a:latin typeface="D-DIN" panose="020B0504030202030204" pitchFamily="34" charset="7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C00000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How do we calculate the ROI for these different workforce development programs?</a:t>
            </a:r>
            <a:endParaRPr dirty="0">
              <a:solidFill>
                <a:srgbClr val="C00000"/>
              </a:solidFill>
              <a:latin typeface="D-DIN" panose="020B0504030202030204" pitchFamily="34" charset="7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765" y="-13751"/>
            <a:ext cx="12199764" cy="101024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7"/>
          <p:cNvSpPr txBox="1"/>
          <p:nvPr/>
        </p:nvSpPr>
        <p:spPr>
          <a:xfrm>
            <a:off x="677852" y="-42027"/>
            <a:ext cx="1120934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ROI Empirical Approach</a:t>
            </a:r>
            <a:endParaRPr dirty="0">
              <a:latin typeface="D-DIN" panose="020B0504030202030204" pitchFamily="34" charset="77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544F04F-3500-8344-9316-720412BE1DA5}"/>
              </a:ext>
            </a:extLst>
          </p:cNvPr>
          <p:cNvGrpSpPr/>
          <p:nvPr/>
        </p:nvGrpSpPr>
        <p:grpSpPr>
          <a:xfrm>
            <a:off x="788036" y="909149"/>
            <a:ext cx="10988977" cy="5570478"/>
            <a:chOff x="945923" y="909149"/>
            <a:chExt cx="10988977" cy="5570478"/>
          </a:xfrm>
        </p:grpSpPr>
        <p:grpSp>
          <p:nvGrpSpPr>
            <p:cNvPr id="37" name="Google Shape;44;p7">
              <a:extLst>
                <a:ext uri="{FF2B5EF4-FFF2-40B4-BE49-F238E27FC236}">
                  <a16:creationId xmlns:a16="http://schemas.microsoft.com/office/drawing/2014/main" id="{9BD8F902-D75F-3C4C-9BC8-3024DDE97451}"/>
                </a:ext>
              </a:extLst>
            </p:cNvPr>
            <p:cNvGrpSpPr/>
            <p:nvPr/>
          </p:nvGrpSpPr>
          <p:grpSpPr>
            <a:xfrm>
              <a:off x="957047" y="2132539"/>
              <a:ext cx="10144630" cy="4347088"/>
              <a:chOff x="252061" y="2124"/>
              <a:chExt cx="10011477" cy="4347088"/>
            </a:xfrm>
          </p:grpSpPr>
          <p:sp>
            <p:nvSpPr>
              <p:cNvPr id="38" name="Google Shape;45;p7">
                <a:extLst>
                  <a:ext uri="{FF2B5EF4-FFF2-40B4-BE49-F238E27FC236}">
                    <a16:creationId xmlns:a16="http://schemas.microsoft.com/office/drawing/2014/main" id="{C925E525-E5E4-A748-8E7E-B16F5937B4F3}"/>
                  </a:ext>
                </a:extLst>
              </p:cNvPr>
              <p:cNvSpPr/>
              <p:nvPr/>
            </p:nvSpPr>
            <p:spPr>
              <a:xfrm>
                <a:off x="252061" y="1895742"/>
                <a:ext cx="2634599" cy="1317299"/>
              </a:xfrm>
              <a:prstGeom prst="roundRect">
                <a:avLst>
                  <a:gd name="adj" fmla="val 10000"/>
                </a:avLst>
              </a:prstGeom>
              <a:solidFill>
                <a:srgbClr val="4372C3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-DIN" panose="020B0504030202030204" pitchFamily="34" charset="77"/>
                </a:endParaRPr>
              </a:p>
            </p:txBody>
          </p:sp>
          <p:sp>
            <p:nvSpPr>
              <p:cNvPr id="39" name="Google Shape;46;p7">
                <a:extLst>
                  <a:ext uri="{FF2B5EF4-FFF2-40B4-BE49-F238E27FC236}">
                    <a16:creationId xmlns:a16="http://schemas.microsoft.com/office/drawing/2014/main" id="{1CC25198-0FB7-414D-860F-430C742B4E51}"/>
                  </a:ext>
                </a:extLst>
              </p:cNvPr>
              <p:cNvSpPr txBox="1"/>
              <p:nvPr/>
            </p:nvSpPr>
            <p:spPr>
              <a:xfrm>
                <a:off x="290643" y="1934324"/>
                <a:ext cx="2557435" cy="1240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850" tIns="22850" rIns="22850" bIns="228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  <a:buFont typeface="Calibri"/>
                  <a:buNone/>
                </a:pPr>
                <a:r>
                  <a:rPr lang="en-US" sz="2400" i="0" u="none" strike="noStrike" cap="none" dirty="0">
                    <a:solidFill>
                      <a:schemeClr val="lt1"/>
                    </a:solidFill>
                    <a:latin typeface="D-DIN" panose="020B0504030202030204" pitchFamily="34" charset="77"/>
                  </a:rPr>
                  <a:t>High School Graduates</a:t>
                </a:r>
                <a:endParaRPr sz="2400" dirty="0">
                  <a:latin typeface="D-DIN" panose="020B0504030202030204" pitchFamily="34" charset="77"/>
                </a:endParaRPr>
              </a:p>
            </p:txBody>
          </p:sp>
          <p:sp>
            <p:nvSpPr>
              <p:cNvPr id="40" name="Google Shape;47;p7">
                <a:extLst>
                  <a:ext uri="{FF2B5EF4-FFF2-40B4-BE49-F238E27FC236}">
                    <a16:creationId xmlns:a16="http://schemas.microsoft.com/office/drawing/2014/main" id="{FE9B29F2-9CD8-E54F-94A2-FA691BEEF1CC}"/>
                  </a:ext>
                </a:extLst>
              </p:cNvPr>
              <p:cNvSpPr/>
              <p:nvPr/>
            </p:nvSpPr>
            <p:spPr>
              <a:xfrm rot="-2829178">
                <a:off x="2638747" y="1959061"/>
                <a:ext cx="1549665" cy="5449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w="12700" cap="flat" cmpd="sng">
                <a:solidFill>
                  <a:srgbClr val="345A99"/>
                </a:solidFill>
                <a:prstDash val="solid"/>
                <a:miter lim="800000"/>
                <a:headEnd type="none" w="sm" len="sm"/>
                <a:tailEnd type="stealth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-DIN" panose="020B0504030202030204" pitchFamily="34" charset="77"/>
                </a:endParaRPr>
              </a:p>
            </p:txBody>
          </p:sp>
          <p:sp>
            <p:nvSpPr>
              <p:cNvPr id="41" name="Google Shape;48;p7">
                <a:extLst>
                  <a:ext uri="{FF2B5EF4-FFF2-40B4-BE49-F238E27FC236}">
                    <a16:creationId xmlns:a16="http://schemas.microsoft.com/office/drawing/2014/main" id="{A2EBCBED-0952-8947-833C-C1B6E73284A8}"/>
                  </a:ext>
                </a:extLst>
              </p:cNvPr>
              <p:cNvSpPr txBox="1"/>
              <p:nvPr/>
            </p:nvSpPr>
            <p:spPr>
              <a:xfrm rot="-2829178">
                <a:off x="3374838" y="1947565"/>
                <a:ext cx="77483" cy="774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Calibri"/>
                  <a:buNone/>
                </a:pPr>
                <a:endParaRPr sz="500" i="0" u="none" strike="noStrike" cap="none">
                  <a:solidFill>
                    <a:schemeClr val="dk1"/>
                  </a:solidFill>
                  <a:latin typeface="D-DIN" panose="020B0504030202030204" pitchFamily="34" charset="77"/>
                </a:endParaRPr>
              </a:p>
            </p:txBody>
          </p:sp>
          <p:sp>
            <p:nvSpPr>
              <p:cNvPr id="42" name="Google Shape;49;p7">
                <a:extLst>
                  <a:ext uri="{FF2B5EF4-FFF2-40B4-BE49-F238E27FC236}">
                    <a16:creationId xmlns:a16="http://schemas.microsoft.com/office/drawing/2014/main" id="{A3A8022F-DB08-DA48-A15F-0BA27813325D}"/>
                  </a:ext>
                </a:extLst>
              </p:cNvPr>
              <p:cNvSpPr/>
              <p:nvPr/>
            </p:nvSpPr>
            <p:spPr>
              <a:xfrm>
                <a:off x="3940500" y="759571"/>
                <a:ext cx="2634599" cy="1317299"/>
              </a:xfrm>
              <a:prstGeom prst="roundRect">
                <a:avLst>
                  <a:gd name="adj" fmla="val 10000"/>
                </a:avLst>
              </a:prstGeom>
              <a:solidFill>
                <a:srgbClr val="4372C3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-DIN" panose="020B0504030202030204" pitchFamily="34" charset="77"/>
                </a:endParaRPr>
              </a:p>
            </p:txBody>
          </p:sp>
          <p:sp>
            <p:nvSpPr>
              <p:cNvPr id="43" name="Google Shape;50;p7">
                <a:extLst>
                  <a:ext uri="{FF2B5EF4-FFF2-40B4-BE49-F238E27FC236}">
                    <a16:creationId xmlns:a16="http://schemas.microsoft.com/office/drawing/2014/main" id="{2C38A344-FC4B-FF44-B340-253722EB722E}"/>
                  </a:ext>
                </a:extLst>
              </p:cNvPr>
              <p:cNvSpPr txBox="1"/>
              <p:nvPr/>
            </p:nvSpPr>
            <p:spPr>
              <a:xfrm>
                <a:off x="3979082" y="798153"/>
                <a:ext cx="2557435" cy="1240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850" tIns="22850" rIns="22850" bIns="228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  <a:buFont typeface="Calibri"/>
                  <a:buNone/>
                </a:pPr>
                <a:r>
                  <a:rPr lang="en-US" sz="2400" i="0" u="none" strike="noStrike" cap="none">
                    <a:solidFill>
                      <a:schemeClr val="lt1"/>
                    </a:solidFill>
                    <a:latin typeface="D-DIN" panose="020B0504030202030204" pitchFamily="34" charset="77"/>
                  </a:rPr>
                  <a:t>Postsecondar</a:t>
                </a:r>
                <a:r>
                  <a:rPr lang="en-US" sz="2400">
                    <a:solidFill>
                      <a:schemeClr val="lt1"/>
                    </a:solidFill>
                    <a:latin typeface="D-DIN" panose="020B0504030202030204" pitchFamily="34" charset="77"/>
                  </a:rPr>
                  <a:t>y </a:t>
                </a:r>
                <a:r>
                  <a:rPr lang="en-US" sz="2400" i="0" u="none" strike="noStrike" cap="none">
                    <a:solidFill>
                      <a:schemeClr val="lt1"/>
                    </a:solidFill>
                    <a:latin typeface="D-DIN" panose="020B0504030202030204" pitchFamily="34" charset="77"/>
                  </a:rPr>
                  <a:t>Education</a:t>
                </a:r>
                <a:endParaRPr sz="2400">
                  <a:latin typeface="D-DIN" panose="020B0504030202030204" pitchFamily="34" charset="77"/>
                </a:endParaRPr>
              </a:p>
            </p:txBody>
          </p:sp>
          <p:sp>
            <p:nvSpPr>
              <p:cNvPr id="44" name="Google Shape;51;p7">
                <a:extLst>
                  <a:ext uri="{FF2B5EF4-FFF2-40B4-BE49-F238E27FC236}">
                    <a16:creationId xmlns:a16="http://schemas.microsoft.com/office/drawing/2014/main" id="{FF4FC2C8-6D60-AE44-9AF0-C34A508B3EE5}"/>
                  </a:ext>
                </a:extLst>
              </p:cNvPr>
              <p:cNvSpPr/>
              <p:nvPr/>
            </p:nvSpPr>
            <p:spPr>
              <a:xfrm rot="-2142401">
                <a:off x="6453115" y="1012252"/>
                <a:ext cx="1297807" cy="5449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w="12700" cap="flat" cmpd="sng">
                <a:solidFill>
                  <a:srgbClr val="3A66B1"/>
                </a:solidFill>
                <a:prstDash val="solid"/>
                <a:miter lim="800000"/>
                <a:headEnd type="none" w="sm" len="sm"/>
                <a:tailEnd type="stealth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-DIN" panose="020B0504030202030204" pitchFamily="34" charset="77"/>
                </a:endParaRPr>
              </a:p>
            </p:txBody>
          </p:sp>
          <p:sp>
            <p:nvSpPr>
              <p:cNvPr id="45" name="Google Shape;52;p7">
                <a:extLst>
                  <a:ext uri="{FF2B5EF4-FFF2-40B4-BE49-F238E27FC236}">
                    <a16:creationId xmlns:a16="http://schemas.microsoft.com/office/drawing/2014/main" id="{EC19D156-D8B0-A441-A107-1BCF3B9BF987}"/>
                  </a:ext>
                </a:extLst>
              </p:cNvPr>
              <p:cNvSpPr txBox="1"/>
              <p:nvPr/>
            </p:nvSpPr>
            <p:spPr>
              <a:xfrm rot="-2142401">
                <a:off x="7069574" y="1007052"/>
                <a:ext cx="64890" cy="648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Calibri"/>
                  <a:buNone/>
                </a:pPr>
                <a:endParaRPr sz="500" i="0" u="none" strike="noStrike" cap="none">
                  <a:solidFill>
                    <a:schemeClr val="dk1"/>
                  </a:solidFill>
                  <a:latin typeface="D-DIN" panose="020B0504030202030204" pitchFamily="34" charset="77"/>
                </a:endParaRPr>
              </a:p>
            </p:txBody>
          </p:sp>
          <p:sp>
            <p:nvSpPr>
              <p:cNvPr id="46" name="Google Shape;53;p7">
                <a:extLst>
                  <a:ext uri="{FF2B5EF4-FFF2-40B4-BE49-F238E27FC236}">
                    <a16:creationId xmlns:a16="http://schemas.microsoft.com/office/drawing/2014/main" id="{F94B37B2-9E5C-8F4E-9350-C3CC4552F4C2}"/>
                  </a:ext>
                </a:extLst>
              </p:cNvPr>
              <p:cNvSpPr/>
              <p:nvPr/>
            </p:nvSpPr>
            <p:spPr>
              <a:xfrm>
                <a:off x="7628939" y="2124"/>
                <a:ext cx="2634599" cy="1317299"/>
              </a:xfrm>
              <a:prstGeom prst="roundRect">
                <a:avLst>
                  <a:gd name="adj" fmla="val 10000"/>
                </a:avLst>
              </a:prstGeom>
              <a:solidFill>
                <a:srgbClr val="4372C3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-DIN" panose="020B0504030202030204" pitchFamily="34" charset="77"/>
                </a:endParaRPr>
              </a:p>
            </p:txBody>
          </p:sp>
          <p:sp>
            <p:nvSpPr>
              <p:cNvPr id="47" name="Google Shape;54;p7">
                <a:extLst>
                  <a:ext uri="{FF2B5EF4-FFF2-40B4-BE49-F238E27FC236}">
                    <a16:creationId xmlns:a16="http://schemas.microsoft.com/office/drawing/2014/main" id="{BC3F60B4-64C6-3645-B9A2-6A386F35BBA2}"/>
                  </a:ext>
                </a:extLst>
              </p:cNvPr>
              <p:cNvSpPr txBox="1"/>
              <p:nvPr/>
            </p:nvSpPr>
            <p:spPr>
              <a:xfrm>
                <a:off x="7667521" y="40706"/>
                <a:ext cx="2557435" cy="1240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850" tIns="22850" rIns="22850" bIns="228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  <a:buFont typeface="Calibri"/>
                  <a:buNone/>
                </a:pPr>
                <a:r>
                  <a:rPr lang="en-US" sz="2400" i="0" u="none" strike="noStrike" cap="none">
                    <a:solidFill>
                      <a:schemeClr val="lt1"/>
                    </a:solidFill>
                    <a:latin typeface="D-DIN" panose="020B0504030202030204" pitchFamily="34" charset="77"/>
                  </a:rPr>
                  <a:t>Degree</a:t>
                </a:r>
                <a:endParaRPr sz="2400">
                  <a:latin typeface="D-DIN" panose="020B0504030202030204" pitchFamily="34" charset="77"/>
                </a:endParaRPr>
              </a:p>
            </p:txBody>
          </p:sp>
          <p:sp>
            <p:nvSpPr>
              <p:cNvPr id="48" name="Google Shape;55;p7">
                <a:extLst>
                  <a:ext uri="{FF2B5EF4-FFF2-40B4-BE49-F238E27FC236}">
                    <a16:creationId xmlns:a16="http://schemas.microsoft.com/office/drawing/2014/main" id="{7115D659-ECE8-3A45-859A-5DAB4D21F30F}"/>
                  </a:ext>
                </a:extLst>
              </p:cNvPr>
              <p:cNvSpPr/>
              <p:nvPr/>
            </p:nvSpPr>
            <p:spPr>
              <a:xfrm rot="2142401">
                <a:off x="6453115" y="1769699"/>
                <a:ext cx="1297807" cy="5449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w="12700" cap="flat" cmpd="sng">
                <a:solidFill>
                  <a:srgbClr val="3A66B1"/>
                </a:solidFill>
                <a:prstDash val="solid"/>
                <a:miter lim="800000"/>
                <a:headEnd type="none" w="sm" len="sm"/>
                <a:tailEnd type="stealth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-DIN" panose="020B0504030202030204" pitchFamily="34" charset="77"/>
                </a:endParaRPr>
              </a:p>
            </p:txBody>
          </p:sp>
          <p:sp>
            <p:nvSpPr>
              <p:cNvPr id="49" name="Google Shape;56;p7">
                <a:extLst>
                  <a:ext uri="{FF2B5EF4-FFF2-40B4-BE49-F238E27FC236}">
                    <a16:creationId xmlns:a16="http://schemas.microsoft.com/office/drawing/2014/main" id="{AC885C51-7263-0641-AF70-C0719FBBC24C}"/>
                  </a:ext>
                </a:extLst>
              </p:cNvPr>
              <p:cNvSpPr txBox="1"/>
              <p:nvPr/>
            </p:nvSpPr>
            <p:spPr>
              <a:xfrm rot="2142401">
                <a:off x="7069574" y="1764500"/>
                <a:ext cx="64890" cy="648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Calibri"/>
                  <a:buNone/>
                </a:pPr>
                <a:endParaRPr sz="500" i="0" u="none" strike="noStrike" cap="none">
                  <a:solidFill>
                    <a:schemeClr val="dk1"/>
                  </a:solidFill>
                  <a:latin typeface="D-DIN" panose="020B0504030202030204" pitchFamily="34" charset="77"/>
                </a:endParaRPr>
              </a:p>
            </p:txBody>
          </p:sp>
          <p:sp>
            <p:nvSpPr>
              <p:cNvPr id="50" name="Google Shape;57;p7">
                <a:extLst>
                  <a:ext uri="{FF2B5EF4-FFF2-40B4-BE49-F238E27FC236}">
                    <a16:creationId xmlns:a16="http://schemas.microsoft.com/office/drawing/2014/main" id="{5E74D17C-4492-7B4A-945F-D9FFEE47F2FD}"/>
                  </a:ext>
                </a:extLst>
              </p:cNvPr>
              <p:cNvSpPr/>
              <p:nvPr/>
            </p:nvSpPr>
            <p:spPr>
              <a:xfrm>
                <a:off x="7628939" y="1517019"/>
                <a:ext cx="2634599" cy="1317299"/>
              </a:xfrm>
              <a:prstGeom prst="roundRect">
                <a:avLst>
                  <a:gd name="adj" fmla="val 10000"/>
                </a:avLst>
              </a:prstGeom>
              <a:solidFill>
                <a:srgbClr val="4372C3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-DIN" panose="020B0504030202030204" pitchFamily="34" charset="77"/>
                </a:endParaRPr>
              </a:p>
            </p:txBody>
          </p:sp>
          <p:sp>
            <p:nvSpPr>
              <p:cNvPr id="51" name="Google Shape;58;p7">
                <a:extLst>
                  <a:ext uri="{FF2B5EF4-FFF2-40B4-BE49-F238E27FC236}">
                    <a16:creationId xmlns:a16="http://schemas.microsoft.com/office/drawing/2014/main" id="{1C79CA32-54FD-284B-A4C8-E903E732FF8E}"/>
                  </a:ext>
                </a:extLst>
              </p:cNvPr>
              <p:cNvSpPr txBox="1"/>
              <p:nvPr/>
            </p:nvSpPr>
            <p:spPr>
              <a:xfrm>
                <a:off x="7667521" y="1555601"/>
                <a:ext cx="2557435" cy="1240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850" tIns="22850" rIns="22850" bIns="228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  <a:buFont typeface="Calibri"/>
                  <a:buNone/>
                </a:pPr>
                <a:r>
                  <a:rPr lang="en-US" sz="2400" i="0" u="none" strike="noStrike" cap="none">
                    <a:solidFill>
                      <a:schemeClr val="lt1"/>
                    </a:solidFill>
                    <a:latin typeface="D-DIN" panose="020B0504030202030204" pitchFamily="34" charset="77"/>
                  </a:rPr>
                  <a:t>Labor Market Measures</a:t>
                </a:r>
                <a:endParaRPr sz="2400">
                  <a:latin typeface="D-DIN" panose="020B0504030202030204" pitchFamily="34" charset="77"/>
                </a:endParaRPr>
              </a:p>
            </p:txBody>
          </p:sp>
          <p:sp>
            <p:nvSpPr>
              <p:cNvPr id="52" name="Google Shape;59;p7">
                <a:extLst>
                  <a:ext uri="{FF2B5EF4-FFF2-40B4-BE49-F238E27FC236}">
                    <a16:creationId xmlns:a16="http://schemas.microsoft.com/office/drawing/2014/main" id="{914D889A-61D8-5146-8F61-F5CAC8A2189A}"/>
                  </a:ext>
                </a:extLst>
              </p:cNvPr>
              <p:cNvSpPr/>
              <p:nvPr/>
            </p:nvSpPr>
            <p:spPr>
              <a:xfrm rot="2829178">
                <a:off x="2638747" y="3095231"/>
                <a:ext cx="1549665" cy="5449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w="12700" cap="flat" cmpd="sng">
                <a:solidFill>
                  <a:srgbClr val="345A99"/>
                </a:solidFill>
                <a:prstDash val="solid"/>
                <a:miter lim="800000"/>
                <a:headEnd type="none" w="sm" len="sm"/>
                <a:tailEnd type="stealth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-DIN" panose="020B0504030202030204" pitchFamily="34" charset="77"/>
                </a:endParaRPr>
              </a:p>
            </p:txBody>
          </p:sp>
          <p:sp>
            <p:nvSpPr>
              <p:cNvPr id="53" name="Google Shape;60;p7">
                <a:extLst>
                  <a:ext uri="{FF2B5EF4-FFF2-40B4-BE49-F238E27FC236}">
                    <a16:creationId xmlns:a16="http://schemas.microsoft.com/office/drawing/2014/main" id="{C045DE06-6FC0-A545-957F-050C71F43DAB}"/>
                  </a:ext>
                </a:extLst>
              </p:cNvPr>
              <p:cNvSpPr txBox="1"/>
              <p:nvPr/>
            </p:nvSpPr>
            <p:spPr>
              <a:xfrm rot="2829178">
                <a:off x="3374838" y="3083736"/>
                <a:ext cx="77483" cy="774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Calibri"/>
                  <a:buNone/>
                </a:pPr>
                <a:endParaRPr sz="500" i="0" u="none" strike="noStrike" cap="none">
                  <a:solidFill>
                    <a:schemeClr val="dk1"/>
                  </a:solidFill>
                  <a:latin typeface="D-DIN" panose="020B0504030202030204" pitchFamily="34" charset="77"/>
                </a:endParaRPr>
              </a:p>
            </p:txBody>
          </p:sp>
          <p:sp>
            <p:nvSpPr>
              <p:cNvPr id="54" name="Google Shape;61;p7">
                <a:extLst>
                  <a:ext uri="{FF2B5EF4-FFF2-40B4-BE49-F238E27FC236}">
                    <a16:creationId xmlns:a16="http://schemas.microsoft.com/office/drawing/2014/main" id="{FE466C2D-15F3-2C44-A660-FAE1612F613E}"/>
                  </a:ext>
                </a:extLst>
              </p:cNvPr>
              <p:cNvSpPr/>
              <p:nvPr/>
            </p:nvSpPr>
            <p:spPr>
              <a:xfrm>
                <a:off x="3940500" y="3031913"/>
                <a:ext cx="2634599" cy="1317299"/>
              </a:xfrm>
              <a:prstGeom prst="roundRect">
                <a:avLst>
                  <a:gd name="adj" fmla="val 10000"/>
                </a:avLst>
              </a:prstGeom>
              <a:solidFill>
                <a:srgbClr val="4372C3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-DIN" panose="020B0504030202030204" pitchFamily="34" charset="77"/>
                </a:endParaRPr>
              </a:p>
            </p:txBody>
          </p:sp>
          <p:sp>
            <p:nvSpPr>
              <p:cNvPr id="55" name="Google Shape;62;p7">
                <a:extLst>
                  <a:ext uri="{FF2B5EF4-FFF2-40B4-BE49-F238E27FC236}">
                    <a16:creationId xmlns:a16="http://schemas.microsoft.com/office/drawing/2014/main" id="{CCD873E9-036C-F74E-BF90-6E8F94F987AD}"/>
                  </a:ext>
                </a:extLst>
              </p:cNvPr>
              <p:cNvSpPr txBox="1"/>
              <p:nvPr/>
            </p:nvSpPr>
            <p:spPr>
              <a:xfrm>
                <a:off x="3979082" y="3070495"/>
                <a:ext cx="2557435" cy="1240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850" tIns="22850" rIns="22850" bIns="228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  <a:buFont typeface="Calibri"/>
                  <a:buNone/>
                </a:pPr>
                <a:r>
                  <a:rPr lang="en-US" sz="2400" i="0" u="none" strike="noStrike" cap="none">
                    <a:solidFill>
                      <a:schemeClr val="lt1"/>
                    </a:solidFill>
                    <a:latin typeface="D-DIN" panose="020B0504030202030204" pitchFamily="34" charset="77"/>
                  </a:rPr>
                  <a:t>Work</a:t>
                </a:r>
                <a:endParaRPr sz="2400">
                  <a:latin typeface="D-DIN" panose="020B0504030202030204" pitchFamily="34" charset="77"/>
                </a:endParaRPr>
              </a:p>
            </p:txBody>
          </p:sp>
          <p:sp>
            <p:nvSpPr>
              <p:cNvPr id="56" name="Google Shape;63;p7">
                <a:extLst>
                  <a:ext uri="{FF2B5EF4-FFF2-40B4-BE49-F238E27FC236}">
                    <a16:creationId xmlns:a16="http://schemas.microsoft.com/office/drawing/2014/main" id="{E4645D1D-859D-324A-BAD6-53663D173EA6}"/>
                  </a:ext>
                </a:extLst>
              </p:cNvPr>
              <p:cNvSpPr/>
              <p:nvPr/>
            </p:nvSpPr>
            <p:spPr>
              <a:xfrm>
                <a:off x="6575099" y="3663317"/>
                <a:ext cx="1053839" cy="5449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w="12700" cap="flat" cmpd="sng">
                <a:solidFill>
                  <a:srgbClr val="3A66B1"/>
                </a:solidFill>
                <a:prstDash val="solid"/>
                <a:miter lim="800000"/>
                <a:headEnd type="none" w="sm" len="sm"/>
                <a:tailEnd type="stealth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-DIN" panose="020B0504030202030204" pitchFamily="34" charset="77"/>
                </a:endParaRPr>
              </a:p>
            </p:txBody>
          </p:sp>
          <p:sp>
            <p:nvSpPr>
              <p:cNvPr id="57" name="Google Shape;64;p7">
                <a:extLst>
                  <a:ext uri="{FF2B5EF4-FFF2-40B4-BE49-F238E27FC236}">
                    <a16:creationId xmlns:a16="http://schemas.microsoft.com/office/drawing/2014/main" id="{11C2AC76-AF92-0442-9693-B6F4EC0C326F}"/>
                  </a:ext>
                </a:extLst>
              </p:cNvPr>
              <p:cNvSpPr txBox="1"/>
              <p:nvPr/>
            </p:nvSpPr>
            <p:spPr>
              <a:xfrm>
                <a:off x="7075673" y="3664217"/>
                <a:ext cx="52691" cy="526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00"/>
                  <a:buFont typeface="Calibri"/>
                  <a:buNone/>
                </a:pPr>
                <a:endParaRPr sz="500" i="0" u="none" strike="noStrike" cap="none">
                  <a:solidFill>
                    <a:schemeClr val="dk1"/>
                  </a:solidFill>
                  <a:latin typeface="D-DIN" panose="020B0504030202030204" pitchFamily="34" charset="77"/>
                </a:endParaRPr>
              </a:p>
            </p:txBody>
          </p:sp>
          <p:sp>
            <p:nvSpPr>
              <p:cNvPr id="58" name="Google Shape;65;p7">
                <a:extLst>
                  <a:ext uri="{FF2B5EF4-FFF2-40B4-BE49-F238E27FC236}">
                    <a16:creationId xmlns:a16="http://schemas.microsoft.com/office/drawing/2014/main" id="{6422BDC7-CC03-1F49-B37C-AB417E79D0FF}"/>
                  </a:ext>
                </a:extLst>
              </p:cNvPr>
              <p:cNvSpPr/>
              <p:nvPr/>
            </p:nvSpPr>
            <p:spPr>
              <a:xfrm>
                <a:off x="7628939" y="3031913"/>
                <a:ext cx="2634599" cy="1317299"/>
              </a:xfrm>
              <a:prstGeom prst="roundRect">
                <a:avLst>
                  <a:gd name="adj" fmla="val 10000"/>
                </a:avLst>
              </a:prstGeom>
              <a:solidFill>
                <a:srgbClr val="4372C3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-DIN" panose="020B0504030202030204" pitchFamily="34" charset="77"/>
                </a:endParaRPr>
              </a:p>
            </p:txBody>
          </p:sp>
          <p:sp>
            <p:nvSpPr>
              <p:cNvPr id="59" name="Google Shape;66;p7">
                <a:extLst>
                  <a:ext uri="{FF2B5EF4-FFF2-40B4-BE49-F238E27FC236}">
                    <a16:creationId xmlns:a16="http://schemas.microsoft.com/office/drawing/2014/main" id="{069B3A9F-85CA-CA4B-9D1D-E1C6551496F4}"/>
                  </a:ext>
                </a:extLst>
              </p:cNvPr>
              <p:cNvSpPr txBox="1"/>
              <p:nvPr/>
            </p:nvSpPr>
            <p:spPr>
              <a:xfrm>
                <a:off x="7667521" y="3070495"/>
                <a:ext cx="2557435" cy="1240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850" tIns="22850" rIns="22850" bIns="228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  <a:buFont typeface="Calibri"/>
                  <a:buNone/>
                </a:pPr>
                <a:r>
                  <a:rPr lang="en-US" sz="2400" i="0" u="none" strike="noStrike" cap="none">
                    <a:solidFill>
                      <a:schemeClr val="lt1"/>
                    </a:solidFill>
                    <a:latin typeface="D-DIN" panose="020B0504030202030204" pitchFamily="34" charset="77"/>
                  </a:rPr>
                  <a:t>Labor Market Measures</a:t>
                </a:r>
                <a:endParaRPr sz="2400">
                  <a:latin typeface="D-DIN" panose="020B0504030202030204" pitchFamily="34" charset="77"/>
                </a:endParaRPr>
              </a:p>
            </p:txBody>
          </p:sp>
        </p:grpSp>
        <p:sp>
          <p:nvSpPr>
            <p:cNvPr id="60" name="Google Shape;67;p7">
              <a:extLst>
                <a:ext uri="{FF2B5EF4-FFF2-40B4-BE49-F238E27FC236}">
                  <a16:creationId xmlns:a16="http://schemas.microsoft.com/office/drawing/2014/main" id="{4E635E72-45E6-B547-80C2-7BD8F39C11A5}"/>
                </a:ext>
              </a:extLst>
            </p:cNvPr>
            <p:cNvSpPr txBox="1"/>
            <p:nvPr/>
          </p:nvSpPr>
          <p:spPr>
            <a:xfrm>
              <a:off x="945923" y="2501449"/>
              <a:ext cx="1900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0" u="none" strike="noStrike" cap="none">
                  <a:solidFill>
                    <a:schemeClr val="dk1"/>
                  </a:solidFill>
                  <a:latin typeface="D-DIN" panose="020B0504030202030204" pitchFamily="34" charset="77"/>
                </a:rPr>
                <a:t>Baseline Data</a:t>
              </a:r>
              <a:endParaRPr>
                <a:latin typeface="D-DIN" panose="020B0504030202030204" pitchFamily="34" charset="77"/>
              </a:endParaRPr>
            </a:p>
          </p:txBody>
        </p:sp>
        <p:cxnSp>
          <p:nvCxnSpPr>
            <p:cNvPr id="61" name="Google Shape;68;p7">
              <a:extLst>
                <a:ext uri="{FF2B5EF4-FFF2-40B4-BE49-F238E27FC236}">
                  <a16:creationId xmlns:a16="http://schemas.microsoft.com/office/drawing/2014/main" id="{1C77EE27-3521-7444-8810-A0D5EACBFC1D}"/>
                </a:ext>
              </a:extLst>
            </p:cNvPr>
            <p:cNvCxnSpPr/>
            <p:nvPr/>
          </p:nvCxnSpPr>
          <p:spPr>
            <a:xfrm>
              <a:off x="1797269" y="2870793"/>
              <a:ext cx="409903" cy="104956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62" name="Google Shape;69;p7">
              <a:extLst>
                <a:ext uri="{FF2B5EF4-FFF2-40B4-BE49-F238E27FC236}">
                  <a16:creationId xmlns:a16="http://schemas.microsoft.com/office/drawing/2014/main" id="{CBF9F13A-14BA-B140-8230-B9E32C94E0E4}"/>
                </a:ext>
              </a:extLst>
            </p:cNvPr>
            <p:cNvSpPr txBox="1"/>
            <p:nvPr/>
          </p:nvSpPr>
          <p:spPr>
            <a:xfrm>
              <a:off x="3405350" y="2060774"/>
              <a:ext cx="1900200" cy="6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D-DIN" panose="020B0504030202030204" pitchFamily="34" charset="77"/>
                </a:rPr>
                <a:t>First Outcome: </a:t>
              </a:r>
              <a:r>
                <a:rPr lang="en-US" sz="1800" b="1">
                  <a:solidFill>
                    <a:schemeClr val="dk1"/>
                  </a:solidFill>
                  <a:latin typeface="D-DIN" panose="020B0504030202030204" pitchFamily="34" charset="77"/>
                </a:rPr>
                <a:t>Choice</a:t>
              </a:r>
              <a:endParaRPr b="1">
                <a:latin typeface="D-DIN" panose="020B0504030202030204" pitchFamily="34" charset="77"/>
              </a:endParaRPr>
            </a:p>
          </p:txBody>
        </p:sp>
        <p:cxnSp>
          <p:nvCxnSpPr>
            <p:cNvPr id="63" name="Google Shape;70;p7">
              <a:extLst>
                <a:ext uri="{FF2B5EF4-FFF2-40B4-BE49-F238E27FC236}">
                  <a16:creationId xmlns:a16="http://schemas.microsoft.com/office/drawing/2014/main" id="{D912B22C-BBAA-6A49-9ADB-BBF144C7F110}"/>
                </a:ext>
              </a:extLst>
            </p:cNvPr>
            <p:cNvCxnSpPr/>
            <p:nvPr/>
          </p:nvCxnSpPr>
          <p:spPr>
            <a:xfrm>
              <a:off x="4025462" y="2764220"/>
              <a:ext cx="157655" cy="96957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64" name="Google Shape;71;p7">
              <a:extLst>
                <a:ext uri="{FF2B5EF4-FFF2-40B4-BE49-F238E27FC236}">
                  <a16:creationId xmlns:a16="http://schemas.microsoft.com/office/drawing/2014/main" id="{5E576828-AEFF-9F4E-8652-F6731DEFD75A}"/>
                </a:ext>
              </a:extLst>
            </p:cNvPr>
            <p:cNvSpPr txBox="1"/>
            <p:nvPr/>
          </p:nvSpPr>
          <p:spPr>
            <a:xfrm>
              <a:off x="10936500" y="3931873"/>
              <a:ext cx="998400" cy="22614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solidFill>
                    <a:schemeClr val="dk1"/>
                  </a:solidFill>
                  <a:latin typeface="D-DIN" panose="020B0504030202030204" pitchFamily="34" charset="77"/>
                </a:rPr>
                <a:t>Income Level</a:t>
              </a:r>
              <a:endParaRPr i="1">
                <a:solidFill>
                  <a:schemeClr val="dk1"/>
                </a:solidFill>
                <a:latin typeface="D-DIN" panose="020B0504030202030204" pitchFamily="34" charset="77"/>
              </a:endParaRPr>
            </a:p>
            <a:p>
              <a:pPr marL="0" marR="0" lvl="0" indent="0" algn="ctr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-US" i="1">
                  <a:solidFill>
                    <a:schemeClr val="dk1"/>
                  </a:solidFill>
                  <a:latin typeface="D-DIN" panose="020B0504030202030204" pitchFamily="34" charset="77"/>
                </a:rPr>
                <a:t>Job Stability</a:t>
              </a:r>
              <a:endParaRPr i="1">
                <a:solidFill>
                  <a:schemeClr val="dk1"/>
                </a:solidFill>
                <a:latin typeface="D-DIN" panose="020B0504030202030204" pitchFamily="34" charset="77"/>
              </a:endParaRPr>
            </a:p>
            <a:p>
              <a:pPr marL="0" marR="0" lvl="0" indent="0" algn="ctr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-US" i="1">
                  <a:solidFill>
                    <a:schemeClr val="dk1"/>
                  </a:solidFill>
                  <a:latin typeface="D-DIN" panose="020B0504030202030204" pitchFamily="34" charset="77"/>
                </a:rPr>
                <a:t>Wage Growth</a:t>
              </a:r>
              <a:endParaRPr i="1">
                <a:solidFill>
                  <a:schemeClr val="dk1"/>
                </a:solidFill>
                <a:latin typeface="D-DIN" panose="020B0504030202030204" pitchFamily="34" charset="77"/>
              </a:endParaRPr>
            </a:p>
            <a:p>
              <a:pPr marL="0" marR="0" lvl="0" indent="0" algn="ctr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-US" i="1">
                  <a:solidFill>
                    <a:schemeClr val="dk1"/>
                  </a:solidFill>
                  <a:latin typeface="D-DIN" panose="020B0504030202030204" pitchFamily="34" charset="77"/>
                </a:rPr>
                <a:t>Industry of Empl.</a:t>
              </a:r>
              <a:endParaRPr i="1">
                <a:solidFill>
                  <a:schemeClr val="dk1"/>
                </a:solidFill>
                <a:latin typeface="D-DIN" panose="020B0504030202030204" pitchFamily="34" charset="77"/>
              </a:endParaRPr>
            </a:p>
          </p:txBody>
        </p:sp>
        <p:sp>
          <p:nvSpPr>
            <p:cNvPr id="65" name="Google Shape;72;p7">
              <a:extLst>
                <a:ext uri="{FF2B5EF4-FFF2-40B4-BE49-F238E27FC236}">
                  <a16:creationId xmlns:a16="http://schemas.microsoft.com/office/drawing/2014/main" id="{8891CC3F-359F-4C47-B548-392756140452}"/>
                </a:ext>
              </a:extLst>
            </p:cNvPr>
            <p:cNvSpPr txBox="1"/>
            <p:nvPr/>
          </p:nvSpPr>
          <p:spPr>
            <a:xfrm>
              <a:off x="6543575" y="909149"/>
              <a:ext cx="46344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D-DIN" panose="020B0504030202030204" pitchFamily="34" charset="77"/>
                </a:rPr>
                <a:t>Second Outcome: </a:t>
              </a:r>
              <a:endParaRPr sz="1800">
                <a:solidFill>
                  <a:schemeClr val="dk1"/>
                </a:solidFill>
                <a:latin typeface="D-DIN" panose="020B0504030202030204" pitchFamily="34" charset="77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D-DIN" panose="020B0504030202030204" pitchFamily="34" charset="77"/>
                </a:rPr>
                <a:t>Degree and Labor Market Measures</a:t>
              </a:r>
              <a:endParaRPr b="1">
                <a:latin typeface="D-DIN" panose="020B0504030202030204" pitchFamily="34" charset="77"/>
              </a:endParaRPr>
            </a:p>
          </p:txBody>
        </p:sp>
        <p:cxnSp>
          <p:nvCxnSpPr>
            <p:cNvPr id="66" name="Google Shape;73;p7">
              <a:extLst>
                <a:ext uri="{FF2B5EF4-FFF2-40B4-BE49-F238E27FC236}">
                  <a16:creationId xmlns:a16="http://schemas.microsoft.com/office/drawing/2014/main" id="{B2F57E65-E2FD-B840-98F5-C30F6A3DD7C3}"/>
                </a:ext>
              </a:extLst>
            </p:cNvPr>
            <p:cNvCxnSpPr/>
            <p:nvPr/>
          </p:nvCxnSpPr>
          <p:spPr>
            <a:xfrm flipH="1">
              <a:off x="9824675" y="1567774"/>
              <a:ext cx="132000" cy="4455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67" name="Google Shape;74;p7">
              <a:extLst>
                <a:ext uri="{FF2B5EF4-FFF2-40B4-BE49-F238E27FC236}">
                  <a16:creationId xmlns:a16="http://schemas.microsoft.com/office/drawing/2014/main" id="{F927F7AD-C456-3546-868B-B8DE00613EB2}"/>
                </a:ext>
              </a:extLst>
            </p:cNvPr>
            <p:cNvSpPr/>
            <p:nvPr/>
          </p:nvSpPr>
          <p:spPr>
            <a:xfrm rot="2700000">
              <a:off x="9682736" y="3490373"/>
              <a:ext cx="127505" cy="120798"/>
            </a:xfrm>
            <a:custGeom>
              <a:avLst/>
              <a:gdLst/>
              <a:ahLst/>
              <a:cxnLst/>
              <a:rect l="l" t="t" r="r" b="b"/>
              <a:pathLst>
                <a:path w="330" h="6929" extrusionOk="0">
                  <a:moveTo>
                    <a:pt x="0" y="0"/>
                  </a:moveTo>
                  <a:lnTo>
                    <a:pt x="330" y="6929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stealth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-DIN" panose="020B0504030202030204" pitchFamily="34" charset="77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765" y="-13751"/>
            <a:ext cx="12199764" cy="101024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7"/>
          <p:cNvSpPr txBox="1"/>
          <p:nvPr/>
        </p:nvSpPr>
        <p:spPr>
          <a:xfrm>
            <a:off x="677852" y="-42027"/>
            <a:ext cx="1120934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FFFF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Wage Estimates</a:t>
            </a:r>
            <a:endParaRPr dirty="0">
              <a:latin typeface="D-DIN" panose="020B0504030202030204" pitchFamily="34" charset="77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F8CC66E7-F67A-3A41-B832-A9201AB05D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4" t="3561" r="1354" b="3497"/>
          <a:stretch/>
        </p:blipFill>
        <p:spPr>
          <a:xfrm>
            <a:off x="2903240" y="1433851"/>
            <a:ext cx="7268644" cy="4944337"/>
          </a:xfrm>
          <a:prstGeom prst="rect">
            <a:avLst/>
          </a:prstGeom>
        </p:spPr>
      </p:pic>
      <p:sp>
        <p:nvSpPr>
          <p:cNvPr id="69" name="Title 1">
            <a:extLst>
              <a:ext uri="{FF2B5EF4-FFF2-40B4-BE49-F238E27FC236}">
                <a16:creationId xmlns:a16="http://schemas.microsoft.com/office/drawing/2014/main" id="{7828766F-46A5-1E4F-BEF9-AE1C4B4F4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053" y="930803"/>
            <a:ext cx="9909018" cy="503048"/>
          </a:xfrm>
        </p:spPr>
        <p:txBody>
          <a:bodyPr>
            <a:normAutofit/>
          </a:bodyPr>
          <a:lstStyle/>
          <a:p>
            <a:pPr algn="ctr"/>
            <a:r>
              <a:rPr lang="en-US" sz="2200" dirty="0"/>
              <a:t>Based on Current Population Survey Data (U.S. Census Bureau)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CE3B880-DDD8-B444-A1B9-05AE77A32A14}"/>
              </a:ext>
            </a:extLst>
          </p:cNvPr>
          <p:cNvSpPr txBox="1"/>
          <p:nvPr/>
        </p:nvSpPr>
        <p:spPr>
          <a:xfrm>
            <a:off x="1928226" y="3082182"/>
            <a:ext cx="975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D-DIN" panose="020B0504030202030204" pitchFamily="34" charset="77"/>
              </a:rPr>
              <a:t>Conditional </a:t>
            </a:r>
          </a:p>
          <a:p>
            <a:pPr algn="r"/>
            <a:r>
              <a:rPr lang="en-US" sz="1200" dirty="0">
                <a:latin typeface="D-DIN" panose="020B0504030202030204" pitchFamily="34" charset="77"/>
              </a:rPr>
              <a:t>Weekly </a:t>
            </a:r>
            <a:br>
              <a:rPr lang="en-US" sz="1200" dirty="0">
                <a:latin typeface="D-DIN" panose="020B0504030202030204" pitchFamily="34" charset="77"/>
              </a:rPr>
            </a:br>
            <a:r>
              <a:rPr lang="en-US" sz="1200" dirty="0">
                <a:latin typeface="D-DIN" panose="020B0504030202030204" pitchFamily="34" charset="77"/>
              </a:rPr>
              <a:t>Earnings </a:t>
            </a:r>
          </a:p>
          <a:p>
            <a:pPr algn="r"/>
            <a:r>
              <a:rPr lang="en-US" sz="1200" dirty="0">
                <a:latin typeface="D-DIN" panose="020B0504030202030204" pitchFamily="34" charset="77"/>
              </a:rPr>
              <a:t>Based on </a:t>
            </a:r>
          </a:p>
          <a:p>
            <a:pPr algn="r"/>
            <a:r>
              <a:rPr lang="en-US" sz="1200" dirty="0">
                <a:latin typeface="D-DIN" panose="020B0504030202030204" pitchFamily="34" charset="77"/>
              </a:rPr>
              <a:t>Education </a:t>
            </a:r>
            <a:br>
              <a:rPr lang="en-US" sz="1200" dirty="0">
                <a:latin typeface="D-DIN" panose="020B0504030202030204" pitchFamily="34" charset="77"/>
              </a:rPr>
            </a:br>
            <a:r>
              <a:rPr lang="en-US" sz="1200" dirty="0">
                <a:latin typeface="D-DIN" panose="020B0504030202030204" pitchFamily="34" charset="77"/>
              </a:rPr>
              <a:t>Level</a:t>
            </a:r>
          </a:p>
        </p:txBody>
      </p:sp>
    </p:spTree>
    <p:extLst>
      <p:ext uri="{BB962C8B-B14F-4D97-AF65-F5344CB8AC3E}">
        <p14:creationId xmlns:p14="http://schemas.microsoft.com/office/powerpoint/2010/main" val="240735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765" y="-13751"/>
            <a:ext cx="12199764" cy="101024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7"/>
          <p:cNvSpPr txBox="1"/>
          <p:nvPr/>
        </p:nvSpPr>
        <p:spPr>
          <a:xfrm>
            <a:off x="677852" y="-42027"/>
            <a:ext cx="1120934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FFFF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Path to Economic Success</a:t>
            </a:r>
            <a:endParaRPr dirty="0">
              <a:latin typeface="D-DIN" panose="020B0504030202030204" pitchFamily="34" charset="77"/>
            </a:endParaRPr>
          </a:p>
        </p:txBody>
      </p:sp>
      <p:sp>
        <p:nvSpPr>
          <p:cNvPr id="10" name="Google Shape;98;p10">
            <a:extLst>
              <a:ext uri="{FF2B5EF4-FFF2-40B4-BE49-F238E27FC236}">
                <a16:creationId xmlns:a16="http://schemas.microsoft.com/office/drawing/2014/main" id="{F4CEBB9B-DF65-D641-8EE3-318566618C3A}"/>
              </a:ext>
            </a:extLst>
          </p:cNvPr>
          <p:cNvSpPr txBox="1"/>
          <p:nvPr/>
        </p:nvSpPr>
        <p:spPr>
          <a:xfrm>
            <a:off x="838200" y="1318587"/>
            <a:ext cx="2310000" cy="43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D-DIN" panose="020B0504030202030204" pitchFamily="34" charset="77"/>
              </a:rPr>
              <a:t>The y-values are the natural log of annual earnings.</a:t>
            </a:r>
            <a:endParaRPr sz="1800" dirty="0">
              <a:solidFill>
                <a:schemeClr val="dk1"/>
              </a:solidFill>
              <a:latin typeface="D-DIN" panose="020B0504030202030204" pitchFamily="34" charset="77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D-DIN" panose="020B0504030202030204" pitchFamily="34" charset="77"/>
              </a:rPr>
              <a:t>The lines show how being in college generates a short-run cost in terms of wages, but a long-run payoff.</a:t>
            </a:r>
            <a:endParaRPr sz="1800" dirty="0">
              <a:solidFill>
                <a:schemeClr val="dk1"/>
              </a:solidFill>
              <a:latin typeface="D-DIN" panose="020B0504030202030204" pitchFamily="34" charset="77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D-DIN" panose="020B0504030202030204" pitchFamily="34" charset="77"/>
              </a:rPr>
              <a:t>Therefore, earnings is one of our three key economic outcome variables.</a:t>
            </a:r>
            <a:endParaRPr sz="1800" dirty="0">
              <a:solidFill>
                <a:schemeClr val="dk1"/>
              </a:solidFill>
              <a:latin typeface="D-DIN" panose="020B0504030202030204" pitchFamily="34" charset="77"/>
            </a:endParaRPr>
          </a:p>
        </p:txBody>
      </p:sp>
      <p:grpSp>
        <p:nvGrpSpPr>
          <p:cNvPr id="11" name="Google Shape;99;p10">
            <a:extLst>
              <a:ext uri="{FF2B5EF4-FFF2-40B4-BE49-F238E27FC236}">
                <a16:creationId xmlns:a16="http://schemas.microsoft.com/office/drawing/2014/main" id="{D4DEF2EA-579A-CD4E-B7E6-A9AE43D02ABF}"/>
              </a:ext>
            </a:extLst>
          </p:cNvPr>
          <p:cNvGrpSpPr/>
          <p:nvPr/>
        </p:nvGrpSpPr>
        <p:grpSpPr>
          <a:xfrm>
            <a:off x="3399943" y="1267088"/>
            <a:ext cx="7872814" cy="5003523"/>
            <a:chOff x="3399775" y="1700400"/>
            <a:chExt cx="7377075" cy="4610267"/>
          </a:xfrm>
        </p:grpSpPr>
        <p:pic>
          <p:nvPicPr>
            <p:cNvPr id="12" name="Google Shape;100;p10">
              <a:extLst>
                <a:ext uri="{FF2B5EF4-FFF2-40B4-BE49-F238E27FC236}">
                  <a16:creationId xmlns:a16="http://schemas.microsoft.com/office/drawing/2014/main" id="{CC5AB3BD-1FF3-124C-9735-F4240D2C810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27504"/>
            <a:stretch/>
          </p:blipFill>
          <p:spPr>
            <a:xfrm>
              <a:off x="3399775" y="1700400"/>
              <a:ext cx="7377075" cy="3902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01;p10">
              <a:extLst>
                <a:ext uri="{FF2B5EF4-FFF2-40B4-BE49-F238E27FC236}">
                  <a16:creationId xmlns:a16="http://schemas.microsoft.com/office/drawing/2014/main" id="{F8EC3728-0BD6-D348-A164-ADCD71893AD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72292"/>
            <a:stretch/>
          </p:blipFill>
          <p:spPr>
            <a:xfrm>
              <a:off x="3399775" y="4819067"/>
              <a:ext cx="7377075" cy="149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02;p10">
            <a:extLst>
              <a:ext uri="{FF2B5EF4-FFF2-40B4-BE49-F238E27FC236}">
                <a16:creationId xmlns:a16="http://schemas.microsoft.com/office/drawing/2014/main" id="{FCF55C98-E65C-D94A-8B5B-93FDD99AF6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89000" y="6076000"/>
            <a:ext cx="2743200" cy="535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28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765" y="-13751"/>
            <a:ext cx="12199764" cy="101024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7"/>
          <p:cNvSpPr txBox="1"/>
          <p:nvPr/>
        </p:nvSpPr>
        <p:spPr>
          <a:xfrm>
            <a:off x="677852" y="-42027"/>
            <a:ext cx="1120934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FFFF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ROI Preliminary Results</a:t>
            </a:r>
            <a:endParaRPr dirty="0">
              <a:latin typeface="D-DIN" panose="020B0504030202030204" pitchFamily="34" charset="77"/>
            </a:endParaRPr>
          </a:p>
        </p:txBody>
      </p:sp>
      <p:sp>
        <p:nvSpPr>
          <p:cNvPr id="14" name="Google Shape;102;p10">
            <a:extLst>
              <a:ext uri="{FF2B5EF4-FFF2-40B4-BE49-F238E27FC236}">
                <a16:creationId xmlns:a16="http://schemas.microsoft.com/office/drawing/2014/main" id="{FCF55C98-E65C-D94A-8B5B-93FDD99AF6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89000" y="6076000"/>
            <a:ext cx="2743200" cy="535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9958AF-AD5B-7B4B-B4C8-7AE99E7EC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725" y="1154486"/>
            <a:ext cx="10515600" cy="5281147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en-US" sz="2400" dirty="0"/>
              <a:t>Comparing the earnings for those who go straight into the labor force:</a:t>
            </a:r>
          </a:p>
          <a:p>
            <a:pPr lvl="1">
              <a:lnSpc>
                <a:spcPct val="100000"/>
              </a:lnSpc>
            </a:pPr>
            <a:r>
              <a:rPr lang="en-US" sz="2100" dirty="0">
                <a:latin typeface="D-DIN" panose="020B0504030202030204" pitchFamily="34" charset="77"/>
              </a:rPr>
              <a:t>Statistically insignificant 9% higher wages for BCCA using regression with state-wide observations </a:t>
            </a:r>
          </a:p>
          <a:p>
            <a:pPr lvl="1">
              <a:lnSpc>
                <a:spcPct val="100000"/>
              </a:lnSpc>
            </a:pPr>
            <a:r>
              <a:rPr lang="en-US" sz="2100" dirty="0">
                <a:latin typeface="D-DIN" panose="020B0504030202030204" pitchFamily="34" charset="77"/>
              </a:rPr>
              <a:t>A very significant increase of about 100% using PSM and matching within BPS</a:t>
            </a:r>
          </a:p>
          <a:p>
            <a:pPr lvl="1">
              <a:lnSpc>
                <a:spcPct val="100000"/>
              </a:lnSpc>
            </a:pPr>
            <a:endParaRPr lang="en-US" sz="1200" dirty="0">
              <a:latin typeface="D-DIN" panose="020B0504030202030204" pitchFamily="34" charset="77"/>
            </a:endParaRPr>
          </a:p>
          <a:p>
            <a:pPr>
              <a:lnSpc>
                <a:spcPct val="100000"/>
              </a:lnSpc>
            </a:pPr>
            <a:r>
              <a:rPr lang="en-US" sz="2400" dirty="0"/>
              <a:t>Average Treatment Effect (ATE)</a:t>
            </a:r>
          </a:p>
          <a:p>
            <a:pPr lvl="1">
              <a:lnSpc>
                <a:spcPct val="100000"/>
              </a:lnSpc>
            </a:pPr>
            <a:r>
              <a:rPr lang="en-US" sz="2100" dirty="0">
                <a:latin typeface="D-DIN" panose="020B0504030202030204" pitchFamily="34" charset="77"/>
              </a:rPr>
              <a:t>What would happen if more people went into the BCCA</a:t>
            </a:r>
          </a:p>
          <a:p>
            <a:pPr lvl="1">
              <a:lnSpc>
                <a:spcPct val="100000"/>
              </a:lnSpc>
            </a:pPr>
            <a:r>
              <a:rPr lang="en-US" sz="2100" dirty="0">
                <a:latin typeface="D-DIN" panose="020B0504030202030204" pitchFamily="34" charset="77"/>
              </a:rPr>
              <a:t>More than 50% increase in wages (both State and BISD comparison groups)</a:t>
            </a:r>
          </a:p>
          <a:p>
            <a:pPr lvl="1">
              <a:lnSpc>
                <a:spcPct val="100000"/>
              </a:lnSpc>
            </a:pPr>
            <a:r>
              <a:rPr lang="en-US" sz="2100" dirty="0">
                <a:latin typeface="D-DIN" panose="020B0504030202030204" pitchFamily="34" charset="77"/>
              </a:rPr>
              <a:t>Positive college-bound effect (State comparison group only)</a:t>
            </a:r>
          </a:p>
          <a:p>
            <a:pPr lvl="1">
              <a:lnSpc>
                <a:spcPct val="100000"/>
              </a:lnSpc>
            </a:pPr>
            <a:endParaRPr lang="en-US" sz="1200" dirty="0">
              <a:latin typeface="D-DIN" panose="020B0504030202030204" pitchFamily="34" charset="77"/>
            </a:endParaRPr>
          </a:p>
          <a:p>
            <a:pPr>
              <a:lnSpc>
                <a:spcPct val="100000"/>
              </a:lnSpc>
            </a:pPr>
            <a:r>
              <a:rPr lang="en-US" sz="2400" dirty="0"/>
              <a:t>Average Treatment Effect on the Treated (ATET)</a:t>
            </a:r>
          </a:p>
          <a:p>
            <a:pPr lvl="1">
              <a:lnSpc>
                <a:spcPct val="100000"/>
              </a:lnSpc>
            </a:pPr>
            <a:r>
              <a:rPr lang="en-US" sz="2100" dirty="0">
                <a:latin typeface="D-DIN" panose="020B0504030202030204" pitchFamily="34" charset="77"/>
              </a:rPr>
              <a:t>What the effect of the BCCA is on those who go into the BCCA</a:t>
            </a:r>
          </a:p>
          <a:p>
            <a:pPr lvl="1">
              <a:lnSpc>
                <a:spcPct val="100000"/>
              </a:lnSpc>
            </a:pPr>
            <a:r>
              <a:rPr lang="en-US" sz="2100" dirty="0">
                <a:latin typeface="D-DIN" panose="020B0504030202030204" pitchFamily="34" charset="77"/>
              </a:rPr>
              <a:t>Slightly smaller but significant wage effects for both comparison groups.</a:t>
            </a:r>
          </a:p>
          <a:p>
            <a:pPr lvl="1">
              <a:lnSpc>
                <a:spcPct val="100000"/>
              </a:lnSpc>
            </a:pPr>
            <a:r>
              <a:rPr lang="en-US" sz="2100" dirty="0">
                <a:latin typeface="D-DIN" panose="020B0504030202030204" pitchFamily="34" charset="77"/>
              </a:rPr>
              <a:t>Slightly larger college-bound effect for state comparison group</a:t>
            </a:r>
          </a:p>
        </p:txBody>
      </p:sp>
    </p:spTree>
    <p:extLst>
      <p:ext uri="{BB962C8B-B14F-4D97-AF65-F5344CB8AC3E}">
        <p14:creationId xmlns:p14="http://schemas.microsoft.com/office/powerpoint/2010/main" val="145442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765" y="-13751"/>
            <a:ext cx="12199764" cy="101024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8"/>
          <p:cNvSpPr txBox="1"/>
          <p:nvPr/>
        </p:nvSpPr>
        <p:spPr>
          <a:xfrm>
            <a:off x="677852" y="-42027"/>
            <a:ext cx="1120934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Summary / Closing</a:t>
            </a:r>
            <a:endParaRPr>
              <a:latin typeface="D-DIN" panose="020B0504030202030204" pitchFamily="34" charset="77"/>
            </a:endParaRPr>
          </a:p>
        </p:txBody>
      </p:sp>
      <p:sp>
        <p:nvSpPr>
          <p:cNvPr id="308" name="Google Shape;308;p38"/>
          <p:cNvSpPr txBox="1"/>
          <p:nvPr/>
        </p:nvSpPr>
        <p:spPr>
          <a:xfrm>
            <a:off x="1719121" y="3759199"/>
            <a:ext cx="91268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36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We welcome Workforce Development Research Question</a:t>
            </a:r>
            <a:endParaRPr>
              <a:latin typeface="D-DIN" panose="020B0504030202030204" pitchFamily="34" charset="77"/>
            </a:endParaRPr>
          </a:p>
        </p:txBody>
      </p:sp>
      <p:sp>
        <p:nvSpPr>
          <p:cNvPr id="309" name="Google Shape;309;p38"/>
          <p:cNvSpPr txBox="1"/>
          <p:nvPr/>
        </p:nvSpPr>
        <p:spPr>
          <a:xfrm>
            <a:off x="1719120" y="2981979"/>
            <a:ext cx="91269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36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Every year our Database continues to evolve and grow</a:t>
            </a:r>
            <a:endParaRPr>
              <a:latin typeface="D-DIN" panose="020B0504030202030204" pitchFamily="34" charset="7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75B5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/>
        </p:nvSpPr>
        <p:spPr>
          <a:xfrm>
            <a:off x="1990350" y="2890350"/>
            <a:ext cx="8211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Wh</a:t>
            </a:r>
            <a:r>
              <a:rPr lang="en-US" sz="3200" dirty="0">
                <a:solidFill>
                  <a:schemeClr val="lt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y does MN K-12/higher education workforce development system need improvement?</a:t>
            </a:r>
            <a:endParaRPr dirty="0">
              <a:latin typeface="D-DIN" panose="020B0504030202030204" pitchFamily="34" charset="7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9"/>
          <p:cNvSpPr txBox="1"/>
          <p:nvPr/>
        </p:nvSpPr>
        <p:spPr>
          <a:xfrm>
            <a:off x="1914678" y="2725642"/>
            <a:ext cx="80654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End</a:t>
            </a:r>
            <a:endParaRPr>
              <a:latin typeface="D-DIN" panose="020B0504030202030204" pitchFamily="34" charset="77"/>
            </a:endParaRPr>
          </a:p>
        </p:txBody>
      </p:sp>
      <p:sp>
        <p:nvSpPr>
          <p:cNvPr id="316" name="Google Shape;316;p39"/>
          <p:cNvSpPr/>
          <p:nvPr/>
        </p:nvSpPr>
        <p:spPr>
          <a:xfrm>
            <a:off x="0" y="162560"/>
            <a:ext cx="12192000" cy="1869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D-DIN" panose="020B0504030202030204" pitchFamily="34" charset="77"/>
              <a:ea typeface="Calibri"/>
              <a:cs typeface="Calibri"/>
              <a:sym typeface="Calibri"/>
            </a:endParaRPr>
          </a:p>
        </p:txBody>
      </p:sp>
      <p:grpSp>
        <p:nvGrpSpPr>
          <p:cNvPr id="317" name="Google Shape;317;p39"/>
          <p:cNvGrpSpPr/>
          <p:nvPr/>
        </p:nvGrpSpPr>
        <p:grpSpPr>
          <a:xfrm>
            <a:off x="3998912" y="182880"/>
            <a:ext cx="3733800" cy="1828800"/>
            <a:chOff x="1392" y="1056"/>
            <a:chExt cx="2688" cy="1632"/>
          </a:xfrm>
        </p:grpSpPr>
        <p:sp>
          <p:nvSpPr>
            <p:cNvPr id="318" name="Google Shape;318;p39"/>
            <p:cNvSpPr/>
            <p:nvPr/>
          </p:nvSpPr>
          <p:spPr>
            <a:xfrm>
              <a:off x="1392" y="1056"/>
              <a:ext cx="2688" cy="16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D-DIN" panose="020B0504030202030204" pitchFamily="34" charset="77"/>
                <a:sym typeface="Arial"/>
              </a:endParaRPr>
            </a:p>
          </p:txBody>
        </p:sp>
        <p:pic>
          <p:nvPicPr>
            <p:cNvPr id="319" name="Google Shape;319;p39" descr="BlmntnPubSch LOGO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88" y="1296"/>
              <a:ext cx="2496" cy="1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9EDC04-35F3-584F-A84D-784A900AA3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299"/>
          <a:stretch/>
        </p:blipFill>
        <p:spPr>
          <a:xfrm>
            <a:off x="165628" y="2200850"/>
            <a:ext cx="11459444" cy="4314099"/>
          </a:xfrm>
          <a:prstGeom prst="rect">
            <a:avLst/>
          </a:prstGeom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765" y="-13751"/>
            <a:ext cx="12199764" cy="101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4648" y="4537"/>
            <a:ext cx="12174939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2016 Minnesota Ninth Graders &gt;&gt; 2019 Seniors</a:t>
            </a:r>
            <a:endParaRPr>
              <a:latin typeface="D-DIN" panose="020B0504030202030204" pitchFamily="34" charset="77"/>
            </a:endParaRPr>
          </a:p>
        </p:txBody>
      </p:sp>
      <p:sp>
        <p:nvSpPr>
          <p:cNvPr id="120" name="Google Shape;120;p17"/>
          <p:cNvSpPr/>
          <p:nvPr/>
        </p:nvSpPr>
        <p:spPr>
          <a:xfrm rot="-5400000">
            <a:off x="8514806" y="2116808"/>
            <a:ext cx="548640" cy="5175504"/>
          </a:xfrm>
          <a:prstGeom prst="rightBrace">
            <a:avLst>
              <a:gd name="adj1" fmla="val 8333"/>
              <a:gd name="adj2" fmla="val 50758"/>
            </a:avLst>
          </a:prstGeom>
          <a:noFill/>
          <a:ln w="38100" cap="flat" cmpd="sng">
            <a:solidFill>
              <a:srgbClr val="59A1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D-DIN" panose="020B0504030202030204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/>
          <p:nvPr/>
        </p:nvSpPr>
        <p:spPr>
          <a:xfrm rot="-5400000">
            <a:off x="2979274" y="-1125330"/>
            <a:ext cx="548640" cy="5677045"/>
          </a:xfrm>
          <a:prstGeom prst="rightBrace">
            <a:avLst>
              <a:gd name="adj1" fmla="val 8333"/>
              <a:gd name="adj2" fmla="val 50758"/>
            </a:avLst>
          </a:prstGeom>
          <a:noFill/>
          <a:ln w="38100" cap="flat" cmpd="sng">
            <a:solidFill>
              <a:srgbClr val="4E79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D-DIN" panose="020B0504030202030204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1683222" y="932149"/>
            <a:ext cx="3227833" cy="506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u="none" dirty="0">
                <a:solidFill>
                  <a:schemeClr val="dk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84% Graduated</a:t>
            </a:r>
            <a:endParaRPr dirty="0">
              <a:latin typeface="D-DIN" panose="020B0504030202030204" pitchFamily="34" charset="77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0" y="6545727"/>
            <a:ext cx="861277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b="0" i="1" u="none" strike="noStrike" cap="none" dirty="0">
                <a:solidFill>
                  <a:schemeClr val="dk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Source</a:t>
            </a:r>
            <a:r>
              <a:rPr lang="en-US" b="0" i="0" u="none" strike="noStrike" cap="none" dirty="0">
                <a:solidFill>
                  <a:schemeClr val="dk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 = </a:t>
            </a:r>
            <a:r>
              <a:rPr lang="en-US" dirty="0">
                <a:solidFill>
                  <a:schemeClr val="dk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Mn Dept. of Ed Report Card and the State Longitudinal Data System</a:t>
            </a:r>
            <a:r>
              <a:rPr lang="en-US" b="0" i="0" u="none" strike="noStrike" cap="none" dirty="0">
                <a:solidFill>
                  <a:schemeClr val="dk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; Total </a:t>
            </a:r>
            <a:r>
              <a:rPr lang="en-US" b="0" i="1" u="none" strike="noStrike" cap="none" dirty="0">
                <a:solidFill>
                  <a:schemeClr val="dk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n = </a:t>
            </a:r>
            <a:r>
              <a:rPr lang="en-US" b="0" u="none" strike="noStrike" cap="none" dirty="0">
                <a:solidFill>
                  <a:schemeClr val="dk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68,314; Graduated </a:t>
            </a:r>
            <a:r>
              <a:rPr lang="en-US" b="0" i="1" u="none" strike="noStrike" cap="none" dirty="0">
                <a:solidFill>
                  <a:schemeClr val="dk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n </a:t>
            </a:r>
            <a:r>
              <a:rPr lang="en-US" b="0" u="none" strike="noStrike" cap="none" dirty="0">
                <a:solidFill>
                  <a:schemeClr val="dk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= 57,171</a:t>
            </a:r>
            <a:endParaRPr dirty="0">
              <a:latin typeface="D-DIN" panose="020B0504030202030204" pitchFamily="34" charset="77"/>
            </a:endParaRPr>
          </a:p>
        </p:txBody>
      </p:sp>
      <p:sp>
        <p:nvSpPr>
          <p:cNvPr id="22" name="Google Shape;123;p17">
            <a:extLst>
              <a:ext uri="{FF2B5EF4-FFF2-40B4-BE49-F238E27FC236}">
                <a16:creationId xmlns:a16="http://schemas.microsoft.com/office/drawing/2014/main" id="{3AAA0D44-D543-7742-9D57-55864593288B}"/>
              </a:ext>
            </a:extLst>
          </p:cNvPr>
          <p:cNvSpPr txBox="1"/>
          <p:nvPr/>
        </p:nvSpPr>
        <p:spPr>
          <a:xfrm>
            <a:off x="7208790" y="3884571"/>
            <a:ext cx="3227833" cy="506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u="none" dirty="0">
                <a:solidFill>
                  <a:schemeClr val="dk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16% Did not Graduate</a:t>
            </a:r>
            <a:endParaRPr dirty="0">
              <a:latin typeface="D-DIN" panose="020B0504030202030204" pitchFamily="34" charset="7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75B5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/>
        </p:nvSpPr>
        <p:spPr>
          <a:xfrm>
            <a:off x="2160000" y="3136500"/>
            <a:ext cx="787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Is the Minnesota Graduation Rate Improving?</a:t>
            </a:r>
            <a:endParaRPr dirty="0">
              <a:latin typeface="D-DIN" panose="020B0504030202030204" pitchFamily="34" charset="7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" y="-13751"/>
            <a:ext cx="12199764" cy="101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220652" y="0"/>
            <a:ext cx="1120934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FFFF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Minnesota Annual 4-Year Graduation Rate</a:t>
            </a:r>
            <a:endParaRPr dirty="0">
              <a:latin typeface="D-DIN" panose="020B0504030202030204" pitchFamily="34" charset="77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0" y="6519486"/>
            <a:ext cx="303580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chemeClr val="dk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Source</a:t>
            </a:r>
            <a:r>
              <a:rPr lang="en-US" sz="1600" dirty="0">
                <a:solidFill>
                  <a:schemeClr val="dk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 = Mn Dept. of Ed</a:t>
            </a:r>
            <a:endParaRPr sz="1600" dirty="0">
              <a:latin typeface="D-DIN" panose="020B0504030202030204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6A37DB-D16F-414F-8948-6C792DEFB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986" y="856648"/>
            <a:ext cx="9854027" cy="56628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75B5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/>
        </p:nvSpPr>
        <p:spPr>
          <a:xfrm>
            <a:off x="2392680" y="2890391"/>
            <a:ext cx="740664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What is the trend for Minnesota HS graduates going to college (2- or 4-year)?</a:t>
            </a:r>
            <a:endParaRPr dirty="0">
              <a:latin typeface="D-DIN" panose="020B0504030202030204" pitchFamily="34" charset="7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765" y="-13751"/>
            <a:ext cx="12199764" cy="101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/>
        </p:nvSpPr>
        <p:spPr>
          <a:xfrm>
            <a:off x="220652" y="0"/>
            <a:ext cx="1120934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FFFF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Minnesota Grads Enrolling in College</a:t>
            </a:r>
            <a:endParaRPr dirty="0">
              <a:latin typeface="D-DIN" panose="020B0504030202030204" pitchFamily="34" charset="77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0" y="6472923"/>
            <a:ext cx="933558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chemeClr val="dk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Note.  </a:t>
            </a:r>
            <a:r>
              <a:rPr lang="en-US" sz="1600" dirty="0">
                <a:solidFill>
                  <a:schemeClr val="dk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* </a:t>
            </a:r>
            <a:r>
              <a:rPr lang="en-US" sz="1600" i="1" dirty="0">
                <a:solidFill>
                  <a:schemeClr val="dk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n </a:t>
            </a:r>
            <a:r>
              <a:rPr lang="en-US" sz="1600" dirty="0">
                <a:solidFill>
                  <a:schemeClr val="dk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represents the number of students enrolling in college. </a:t>
            </a:r>
            <a:r>
              <a:rPr lang="en-US" sz="1600" i="1" dirty="0">
                <a:solidFill>
                  <a:schemeClr val="dk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Source: State Longitudinal Data System</a:t>
            </a:r>
            <a:endParaRPr sz="1600" dirty="0">
              <a:latin typeface="D-DIN" panose="020B0504030202030204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7BA46-391C-2644-B10B-C56B214637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5" t="6040" r="45" b="2502"/>
          <a:stretch/>
        </p:blipFill>
        <p:spPr>
          <a:xfrm>
            <a:off x="811655" y="883743"/>
            <a:ext cx="10560924" cy="5589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75B5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/>
        </p:nvSpPr>
        <p:spPr>
          <a:xfrm>
            <a:off x="2392680" y="2890391"/>
            <a:ext cx="740664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D-DIN" panose="020B0504030202030204" pitchFamily="34" charset="77"/>
                <a:ea typeface="Calibri"/>
                <a:cs typeface="Calibri"/>
                <a:sym typeface="Calibri"/>
              </a:rPr>
              <a:t>How are Minnesota 2017 non-college-going high school graduates doing?</a:t>
            </a:r>
            <a:endParaRPr dirty="0">
              <a:latin typeface="D-DIN" panose="020B0504030202030204" pitchFamily="34" charset="77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6637231" y="1335141"/>
            <a:ext cx="2530800" cy="859200"/>
          </a:xfrm>
          <a:prstGeom prst="wedgeRoundRectCallout">
            <a:avLst>
              <a:gd name="adj1" fmla="val -53086"/>
              <a:gd name="adj2" fmla="val 129999"/>
              <a:gd name="adj3" fmla="val 0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C00000"/>
                </a:solidFill>
                <a:latin typeface="D-DIN" panose="020B0504030202030204" pitchFamily="34" charset="77"/>
              </a:rPr>
              <a:t>Most recent data available</a:t>
            </a:r>
            <a:endParaRPr sz="2000" dirty="0">
              <a:solidFill>
                <a:srgbClr val="C00000"/>
              </a:solidFill>
              <a:latin typeface="D-DIN" panose="020B0504030202030204" pitchFamily="34" charset="7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457CCF-B6BB-4BF4-B0DE-99F6727B3587}"/>
</file>

<file path=customXml/itemProps2.xml><?xml version="1.0" encoding="utf-8"?>
<ds:datastoreItem xmlns:ds="http://schemas.openxmlformats.org/officeDocument/2006/customXml" ds:itemID="{6EE51764-4CBE-4535-83AB-766579308502}"/>
</file>

<file path=customXml/itemProps3.xml><?xml version="1.0" encoding="utf-8"?>
<ds:datastoreItem xmlns:ds="http://schemas.openxmlformats.org/officeDocument/2006/customXml" ds:itemID="{4EB44C06-1BA0-43A5-9AD1-E38D2B4F78F9}"/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661</Words>
  <Application>Microsoft Office PowerPoint</Application>
  <PresentationFormat>Widescreen</PresentationFormat>
  <Paragraphs>99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D-DIN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Based on Current Population Survey Data (U.S. Census Bureau)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 Kammen</dc:creator>
  <cp:lastModifiedBy>Kammen, Kay (DEED)</cp:lastModifiedBy>
  <cp:revision>78</cp:revision>
  <dcterms:modified xsi:type="dcterms:W3CDTF">2021-05-03T17:00:08Z</dcterms:modified>
</cp:coreProperties>
</file>