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charts/style1.xml" ContentType="application/vnd.ms-office.chartstyle+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harts/colors1.xml" ContentType="application/vnd.ms-office.chartcolorstyle+xml"/>
  <Override PartName="/ppt/charts/chart2.xml" ContentType="application/vnd.openxmlformats-officedocument.drawingml.chart+xml"/>
  <Override PartName="/ppt/charts/colors3.xml" ContentType="application/vnd.ms-office.chartcolorstyle+xml"/>
  <Override PartName="/ppt/notesMasters/notesMaster1.xml" ContentType="application/vnd.openxmlformats-officedocument.presentationml.notesMaster+xml"/>
  <Override PartName="/ppt/charts/style3.xml" ContentType="application/vnd.ms-office.chartstyle+xml"/>
  <Override PartName="/ppt/charts/colors2.xml" ContentType="application/vnd.ms-office.chartcolorstyle+xml"/>
  <Override PartName="/ppt/charts/style2.xml" ContentType="application/vnd.ms-office.chartstyle+xml"/>
  <Override PartName="/ppt/charts/chart3.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handoutMasterIdLst>
    <p:handoutMasterId r:id="rId17"/>
  </p:handoutMasterIdLst>
  <p:sldIdLst>
    <p:sldId id="257" r:id="rId2"/>
    <p:sldId id="259" r:id="rId3"/>
    <p:sldId id="347" r:id="rId4"/>
    <p:sldId id="348" r:id="rId5"/>
    <p:sldId id="334" r:id="rId6"/>
    <p:sldId id="345" r:id="rId7"/>
    <p:sldId id="335" r:id="rId8"/>
    <p:sldId id="341" r:id="rId9"/>
    <p:sldId id="342" r:id="rId10"/>
    <p:sldId id="320" r:id="rId11"/>
    <p:sldId id="333" r:id="rId12"/>
    <p:sldId id="329" r:id="rId13"/>
    <p:sldId id="336" r:id="rId14"/>
    <p:sldId id="344"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1"/>
          <c:order val="1"/>
          <c:tx>
            <c:strRef>
              <c:f>Sheet1!$C$1</c:f>
              <c:strCache>
                <c:ptCount val="1"/>
                <c:pt idx="0">
                  <c:v>Youth Served</c:v>
                </c:pt>
              </c:strCache>
            </c:strRef>
          </c:tx>
          <c:spPr>
            <a:solidFill>
              <a:schemeClr val="accent2"/>
            </a:solidFill>
            <a:ln>
              <a:noFill/>
            </a:ln>
            <a:effectLst/>
          </c:spPr>
          <c:cat>
            <c:numRef>
              <c:f>Sheet1!$A$2:$A$12</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Sheet1!$C$2:$C$12</c:f>
              <c:numCache>
                <c:formatCode>#,##0</c:formatCode>
                <c:ptCount val="11"/>
                <c:pt idx="0">
                  <c:v>4189</c:v>
                </c:pt>
                <c:pt idx="1">
                  <c:v>4126</c:v>
                </c:pt>
                <c:pt idx="2">
                  <c:v>4417</c:v>
                </c:pt>
                <c:pt idx="3">
                  <c:v>5125</c:v>
                </c:pt>
                <c:pt idx="4">
                  <c:v>5021</c:v>
                </c:pt>
                <c:pt idx="5">
                  <c:v>4593</c:v>
                </c:pt>
                <c:pt idx="6">
                  <c:v>3842</c:v>
                </c:pt>
                <c:pt idx="7">
                  <c:v>3583</c:v>
                </c:pt>
                <c:pt idx="8">
                  <c:v>3601</c:v>
                </c:pt>
                <c:pt idx="9">
                  <c:v>2716</c:v>
                </c:pt>
                <c:pt idx="10">
                  <c:v>2707</c:v>
                </c:pt>
              </c:numCache>
            </c:numRef>
          </c:val>
        </c:ser>
        <c:dLbls>
          <c:showLegendKey val="0"/>
          <c:showVal val="0"/>
          <c:showCatName val="0"/>
          <c:showSerName val="0"/>
          <c:showPercent val="0"/>
          <c:showBubbleSize val="0"/>
        </c:dLbls>
        <c:axId val="218691912"/>
        <c:axId val="216040848"/>
      </c:areaChart>
      <c:barChart>
        <c:barDir val="col"/>
        <c:grouping val="clustered"/>
        <c:varyColors val="0"/>
        <c:ser>
          <c:idx val="0"/>
          <c:order val="0"/>
          <c:tx>
            <c:strRef>
              <c:f>Sheet1!$B$1</c:f>
              <c:strCache>
                <c:ptCount val="1"/>
                <c:pt idx="0">
                  <c:v>MN WIOA Youth Allocation</c:v>
                </c:pt>
              </c:strCache>
            </c:strRef>
          </c:tx>
          <c:spPr>
            <a:solidFill>
              <a:srgbClr val="92D050">
                <a:alpha val="77000"/>
              </a:srgbClr>
            </a:solidFill>
            <a:ln>
              <a:noFill/>
            </a:ln>
            <a:effectLst/>
          </c:spPr>
          <c:invertIfNegative val="0"/>
          <c:cat>
            <c:numRef>
              <c:f>Sheet1!$A$2:$A$12</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Sheet1!$B$2:$B$12</c:f>
              <c:numCache>
                <c:formatCode>"$"#,##0.00</c:formatCode>
                <c:ptCount val="11"/>
                <c:pt idx="0">
                  <c:v>7.31</c:v>
                </c:pt>
                <c:pt idx="1">
                  <c:v>9.34</c:v>
                </c:pt>
                <c:pt idx="2">
                  <c:v>11.76</c:v>
                </c:pt>
                <c:pt idx="3">
                  <c:v>12.12</c:v>
                </c:pt>
                <c:pt idx="4">
                  <c:v>10.9</c:v>
                </c:pt>
                <c:pt idx="5">
                  <c:v>10</c:v>
                </c:pt>
                <c:pt idx="6">
                  <c:v>9.35</c:v>
                </c:pt>
                <c:pt idx="7">
                  <c:v>9.08</c:v>
                </c:pt>
                <c:pt idx="8">
                  <c:v>8.17</c:v>
                </c:pt>
                <c:pt idx="9">
                  <c:v>7.29</c:v>
                </c:pt>
                <c:pt idx="10">
                  <c:v>7.34</c:v>
                </c:pt>
              </c:numCache>
            </c:numRef>
          </c:val>
        </c:ser>
        <c:dLbls>
          <c:showLegendKey val="0"/>
          <c:showVal val="0"/>
          <c:showCatName val="0"/>
          <c:showSerName val="0"/>
          <c:showPercent val="0"/>
          <c:showBubbleSize val="0"/>
        </c:dLbls>
        <c:gapWidth val="76"/>
        <c:overlap val="-27"/>
        <c:axId val="216040064"/>
        <c:axId val="216040456"/>
      </c:barChart>
      <c:catAx>
        <c:axId val="216040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6040456"/>
        <c:crosses val="autoZero"/>
        <c:auto val="1"/>
        <c:lblAlgn val="ctr"/>
        <c:lblOffset val="100"/>
        <c:noMultiLvlLbl val="0"/>
      </c:catAx>
      <c:valAx>
        <c:axId val="2160404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Allocation (in Millions)</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6040064"/>
        <c:crosses val="autoZero"/>
        <c:crossBetween val="between"/>
      </c:valAx>
      <c:valAx>
        <c:axId val="216040848"/>
        <c:scaling>
          <c:orientation val="minMax"/>
        </c:scaling>
        <c:delete val="0"/>
        <c:axPos val="r"/>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Youth Served</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8691912"/>
        <c:crosses val="max"/>
        <c:crossBetween val="between"/>
      </c:valAx>
      <c:catAx>
        <c:axId val="218691912"/>
        <c:scaling>
          <c:orientation val="minMax"/>
        </c:scaling>
        <c:delete val="1"/>
        <c:axPos val="b"/>
        <c:numFmt formatCode="General" sourceLinked="1"/>
        <c:majorTickMark val="out"/>
        <c:minorTickMark val="none"/>
        <c:tickLblPos val="nextTo"/>
        <c:crossAx val="216040848"/>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2010</c:v>
                </c:pt>
              </c:strCache>
            </c:strRef>
          </c:tx>
          <c:spPr>
            <a:solidFill>
              <a:schemeClr val="accent1"/>
            </a:solidFill>
            <a:ln>
              <a:noFill/>
            </a:ln>
            <a:effectLst/>
          </c:spPr>
          <c:invertIfNegative val="0"/>
          <c:cat>
            <c:strRef>
              <c:f>Sheet1!$A$2:$A$17</c:f>
              <c:strCache>
                <c:ptCount val="16"/>
                <c:pt idx="0">
                  <c:v>WDA 1</c:v>
                </c:pt>
                <c:pt idx="1">
                  <c:v>2</c:v>
                </c:pt>
                <c:pt idx="2">
                  <c:v>3</c:v>
                </c:pt>
                <c:pt idx="3">
                  <c:v>4</c:v>
                </c:pt>
                <c:pt idx="4">
                  <c:v>5</c:v>
                </c:pt>
                <c:pt idx="5">
                  <c:v>6</c:v>
                </c:pt>
                <c:pt idx="6">
                  <c:v>7</c:v>
                </c:pt>
                <c:pt idx="7">
                  <c:v>8</c:v>
                </c:pt>
                <c:pt idx="8">
                  <c:v>9</c:v>
                </c:pt>
                <c:pt idx="9">
                  <c:v>10</c:v>
                </c:pt>
                <c:pt idx="10">
                  <c:v>12</c:v>
                </c:pt>
                <c:pt idx="11">
                  <c:v>14</c:v>
                </c:pt>
                <c:pt idx="12">
                  <c:v>15</c:v>
                </c:pt>
                <c:pt idx="13">
                  <c:v>16</c:v>
                </c:pt>
                <c:pt idx="14">
                  <c:v>17</c:v>
                </c:pt>
                <c:pt idx="15">
                  <c:v>18</c:v>
                </c:pt>
              </c:strCache>
            </c:strRef>
          </c:cat>
          <c:val>
            <c:numRef>
              <c:f>Sheet1!$B$2:$B$17</c:f>
              <c:numCache>
                <c:formatCode>"$"#,##0</c:formatCode>
                <c:ptCount val="16"/>
                <c:pt idx="0">
                  <c:v>436650.90883535275</c:v>
                </c:pt>
                <c:pt idx="1">
                  <c:v>2045455</c:v>
                </c:pt>
                <c:pt idx="2">
                  <c:v>927110.83143943176</c:v>
                </c:pt>
                <c:pt idx="3">
                  <c:v>393676.18438008294</c:v>
                </c:pt>
                <c:pt idx="4">
                  <c:v>1286908</c:v>
                </c:pt>
                <c:pt idx="5">
                  <c:v>394829.97433595342</c:v>
                </c:pt>
                <c:pt idx="6">
                  <c:v>642825.80021949229</c:v>
                </c:pt>
                <c:pt idx="7">
                  <c:v>995797.57699173328</c:v>
                </c:pt>
                <c:pt idx="8">
                  <c:v>595480.80096117745</c:v>
                </c:pt>
                <c:pt idx="9">
                  <c:v>1222457.6241757544</c:v>
                </c:pt>
                <c:pt idx="10">
                  <c:v>325573.54288132087</c:v>
                </c:pt>
                <c:pt idx="11">
                  <c:v>528679.91444075864</c:v>
                </c:pt>
                <c:pt idx="12">
                  <c:v>1365741.2230934685</c:v>
                </c:pt>
                <c:pt idx="13">
                  <c:v>267716.79563756095</c:v>
                </c:pt>
                <c:pt idx="14">
                  <c:v>530318.5643381112</c:v>
                </c:pt>
                <c:pt idx="15">
                  <c:v>165607.77627766877</c:v>
                </c:pt>
              </c:numCache>
            </c:numRef>
          </c:val>
        </c:ser>
        <c:ser>
          <c:idx val="1"/>
          <c:order val="1"/>
          <c:tx>
            <c:strRef>
              <c:f>Sheet1!$C$1</c:f>
              <c:strCache>
                <c:ptCount val="1"/>
                <c:pt idx="0">
                  <c:v>2017</c:v>
                </c:pt>
              </c:strCache>
            </c:strRef>
          </c:tx>
          <c:spPr>
            <a:solidFill>
              <a:schemeClr val="accent2"/>
            </a:solidFill>
            <a:ln>
              <a:noFill/>
            </a:ln>
            <a:effectLst/>
          </c:spPr>
          <c:invertIfNegative val="0"/>
          <c:cat>
            <c:strRef>
              <c:f>Sheet1!$A$2:$A$17</c:f>
              <c:strCache>
                <c:ptCount val="16"/>
                <c:pt idx="0">
                  <c:v>WDA 1</c:v>
                </c:pt>
                <c:pt idx="1">
                  <c:v>2</c:v>
                </c:pt>
                <c:pt idx="2">
                  <c:v>3</c:v>
                </c:pt>
                <c:pt idx="3">
                  <c:v>4</c:v>
                </c:pt>
                <c:pt idx="4">
                  <c:v>5</c:v>
                </c:pt>
                <c:pt idx="5">
                  <c:v>6</c:v>
                </c:pt>
                <c:pt idx="6">
                  <c:v>7</c:v>
                </c:pt>
                <c:pt idx="7">
                  <c:v>8</c:v>
                </c:pt>
                <c:pt idx="8">
                  <c:v>9</c:v>
                </c:pt>
                <c:pt idx="9">
                  <c:v>10</c:v>
                </c:pt>
                <c:pt idx="10">
                  <c:v>12</c:v>
                </c:pt>
                <c:pt idx="11">
                  <c:v>14</c:v>
                </c:pt>
                <c:pt idx="12">
                  <c:v>15</c:v>
                </c:pt>
                <c:pt idx="13">
                  <c:v>16</c:v>
                </c:pt>
                <c:pt idx="14">
                  <c:v>17</c:v>
                </c:pt>
                <c:pt idx="15">
                  <c:v>18</c:v>
                </c:pt>
              </c:strCache>
            </c:strRef>
          </c:cat>
          <c:val>
            <c:numRef>
              <c:f>Sheet1!$C$2:$C$17</c:f>
              <c:numCache>
                <c:formatCode>_("$"* #,##0_);_("$"* \(#,##0\);_("$"* "-"??_);_(@_)</c:formatCode>
                <c:ptCount val="16"/>
                <c:pt idx="0">
                  <c:v>218160</c:v>
                </c:pt>
                <c:pt idx="1">
                  <c:v>1125899</c:v>
                </c:pt>
                <c:pt idx="2">
                  <c:v>803948</c:v>
                </c:pt>
                <c:pt idx="3">
                  <c:v>360218</c:v>
                </c:pt>
                <c:pt idx="4">
                  <c:v>592390</c:v>
                </c:pt>
                <c:pt idx="5">
                  <c:v>160920</c:v>
                </c:pt>
                <c:pt idx="6">
                  <c:v>280860</c:v>
                </c:pt>
                <c:pt idx="7">
                  <c:v>406784</c:v>
                </c:pt>
                <c:pt idx="8">
                  <c:v>428296</c:v>
                </c:pt>
                <c:pt idx="9">
                  <c:v>1056454</c:v>
                </c:pt>
                <c:pt idx="10">
                  <c:v>280591</c:v>
                </c:pt>
                <c:pt idx="11">
                  <c:v>298841</c:v>
                </c:pt>
                <c:pt idx="12">
                  <c:v>790082</c:v>
                </c:pt>
                <c:pt idx="13">
                  <c:v>141092</c:v>
                </c:pt>
                <c:pt idx="14">
                  <c:v>276128</c:v>
                </c:pt>
                <c:pt idx="15">
                  <c:v>115018</c:v>
                </c:pt>
              </c:numCache>
            </c:numRef>
          </c:val>
        </c:ser>
        <c:dLbls>
          <c:showLegendKey val="0"/>
          <c:showVal val="0"/>
          <c:showCatName val="0"/>
          <c:showSerName val="0"/>
          <c:showPercent val="0"/>
          <c:showBubbleSize val="0"/>
        </c:dLbls>
        <c:gapWidth val="219"/>
        <c:overlap val="-27"/>
        <c:axId val="218692696"/>
        <c:axId val="218693088"/>
      </c:barChart>
      <c:catAx>
        <c:axId val="218692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8693088"/>
        <c:crosses val="autoZero"/>
        <c:auto val="1"/>
        <c:lblAlgn val="ctr"/>
        <c:lblOffset val="100"/>
        <c:noMultiLvlLbl val="0"/>
      </c:catAx>
      <c:valAx>
        <c:axId val="21869308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86926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PY 15</c:v>
                </c:pt>
              </c:strCache>
            </c:strRef>
          </c:tx>
          <c:spPr>
            <a:solidFill>
              <a:schemeClr val="accent1"/>
            </a:solidFill>
            <a:ln>
              <a:noFill/>
            </a:ln>
            <a:effectLst/>
          </c:spPr>
          <c:invertIfNegative val="0"/>
          <c:cat>
            <c:strRef>
              <c:f>Sheet1!$A$2:$A$17</c:f>
              <c:strCache>
                <c:ptCount val="16"/>
                <c:pt idx="0">
                  <c:v>WDA 1</c:v>
                </c:pt>
                <c:pt idx="1">
                  <c:v>2</c:v>
                </c:pt>
                <c:pt idx="2">
                  <c:v>3</c:v>
                </c:pt>
                <c:pt idx="3">
                  <c:v>4</c:v>
                </c:pt>
                <c:pt idx="4">
                  <c:v>5</c:v>
                </c:pt>
                <c:pt idx="5">
                  <c:v>6</c:v>
                </c:pt>
                <c:pt idx="6">
                  <c:v>7</c:v>
                </c:pt>
                <c:pt idx="7">
                  <c:v>8</c:v>
                </c:pt>
                <c:pt idx="8">
                  <c:v>9</c:v>
                </c:pt>
                <c:pt idx="9">
                  <c:v>10</c:v>
                </c:pt>
                <c:pt idx="10">
                  <c:v>12</c:v>
                </c:pt>
                <c:pt idx="11">
                  <c:v>14</c:v>
                </c:pt>
                <c:pt idx="12">
                  <c:v>15</c:v>
                </c:pt>
                <c:pt idx="13">
                  <c:v>16</c:v>
                </c:pt>
                <c:pt idx="14">
                  <c:v>17</c:v>
                </c:pt>
                <c:pt idx="15">
                  <c:v>18</c:v>
                </c:pt>
              </c:strCache>
            </c:strRef>
          </c:cat>
          <c:val>
            <c:numRef>
              <c:f>Sheet1!$B$2:$B$17</c:f>
              <c:numCache>
                <c:formatCode>0.0%</c:formatCode>
                <c:ptCount val="16"/>
                <c:pt idx="0">
                  <c:v>0</c:v>
                </c:pt>
                <c:pt idx="1">
                  <c:v>8.4745762711864406E-3</c:v>
                </c:pt>
                <c:pt idx="2">
                  <c:v>3.7974683544303799E-2</c:v>
                </c:pt>
                <c:pt idx="3">
                  <c:v>0.12903225806451613</c:v>
                </c:pt>
                <c:pt idx="4">
                  <c:v>5.5555555555555552E-2</c:v>
                </c:pt>
                <c:pt idx="5">
                  <c:v>0.12</c:v>
                </c:pt>
                <c:pt idx="6">
                  <c:v>3.0612244897959183E-2</c:v>
                </c:pt>
                <c:pt idx="7">
                  <c:v>0.11170212765957446</c:v>
                </c:pt>
                <c:pt idx="8">
                  <c:v>0.13389121338912133</c:v>
                </c:pt>
                <c:pt idx="9">
                  <c:v>0.22871046228710462</c:v>
                </c:pt>
                <c:pt idx="10">
                  <c:v>7.1428571428571425E-2</c:v>
                </c:pt>
                <c:pt idx="11">
                  <c:v>9.7826086956521743E-2</c:v>
                </c:pt>
                <c:pt idx="12">
                  <c:v>0.23026315789473684</c:v>
                </c:pt>
                <c:pt idx="13">
                  <c:v>3.5714285714285712E-2</c:v>
                </c:pt>
                <c:pt idx="14">
                  <c:v>9.0909090909090912E-2</c:v>
                </c:pt>
                <c:pt idx="15">
                  <c:v>0</c:v>
                </c:pt>
              </c:numCache>
            </c:numRef>
          </c:val>
        </c:ser>
        <c:ser>
          <c:idx val="1"/>
          <c:order val="1"/>
          <c:tx>
            <c:strRef>
              <c:f>Sheet1!$C$1</c:f>
              <c:strCache>
                <c:ptCount val="1"/>
                <c:pt idx="0">
                  <c:v>PY 17</c:v>
                </c:pt>
              </c:strCache>
            </c:strRef>
          </c:tx>
          <c:spPr>
            <a:solidFill>
              <a:schemeClr val="accent2"/>
            </a:solidFill>
            <a:ln>
              <a:noFill/>
            </a:ln>
            <a:effectLst/>
          </c:spPr>
          <c:invertIfNegative val="0"/>
          <c:cat>
            <c:strRef>
              <c:f>Sheet1!$A$2:$A$17</c:f>
              <c:strCache>
                <c:ptCount val="16"/>
                <c:pt idx="0">
                  <c:v>WDA 1</c:v>
                </c:pt>
                <c:pt idx="1">
                  <c:v>2</c:v>
                </c:pt>
                <c:pt idx="2">
                  <c:v>3</c:v>
                </c:pt>
                <c:pt idx="3">
                  <c:v>4</c:v>
                </c:pt>
                <c:pt idx="4">
                  <c:v>5</c:v>
                </c:pt>
                <c:pt idx="5">
                  <c:v>6</c:v>
                </c:pt>
                <c:pt idx="6">
                  <c:v>7</c:v>
                </c:pt>
                <c:pt idx="7">
                  <c:v>8</c:v>
                </c:pt>
                <c:pt idx="8">
                  <c:v>9</c:v>
                </c:pt>
                <c:pt idx="9">
                  <c:v>10</c:v>
                </c:pt>
                <c:pt idx="10">
                  <c:v>12</c:v>
                </c:pt>
                <c:pt idx="11">
                  <c:v>14</c:v>
                </c:pt>
                <c:pt idx="12">
                  <c:v>15</c:v>
                </c:pt>
                <c:pt idx="13">
                  <c:v>16</c:v>
                </c:pt>
                <c:pt idx="14">
                  <c:v>17</c:v>
                </c:pt>
                <c:pt idx="15">
                  <c:v>18</c:v>
                </c:pt>
              </c:strCache>
            </c:strRef>
          </c:cat>
          <c:val>
            <c:numRef>
              <c:f>Sheet1!$C$2:$C$17</c:f>
              <c:numCache>
                <c:formatCode>0.0%</c:formatCode>
                <c:ptCount val="16"/>
                <c:pt idx="0">
                  <c:v>2.6315789473684209E-2</c:v>
                </c:pt>
                <c:pt idx="1">
                  <c:v>1.9736842105263157E-2</c:v>
                </c:pt>
                <c:pt idx="2">
                  <c:v>7.6335877862595417E-3</c:v>
                </c:pt>
                <c:pt idx="3">
                  <c:v>0.28813559322033899</c:v>
                </c:pt>
                <c:pt idx="4">
                  <c:v>0.125</c:v>
                </c:pt>
                <c:pt idx="5">
                  <c:v>0</c:v>
                </c:pt>
                <c:pt idx="6">
                  <c:v>8.6419753086419748E-2</c:v>
                </c:pt>
                <c:pt idx="7">
                  <c:v>9.2105263157894732E-2</c:v>
                </c:pt>
                <c:pt idx="8">
                  <c:v>0.21739130434782608</c:v>
                </c:pt>
                <c:pt idx="9">
                  <c:v>0.40482573726541554</c:v>
                </c:pt>
                <c:pt idx="10">
                  <c:v>0.18333333333333332</c:v>
                </c:pt>
                <c:pt idx="11">
                  <c:v>0.22619047619047619</c:v>
                </c:pt>
                <c:pt idx="12">
                  <c:v>0.22222222222222221</c:v>
                </c:pt>
                <c:pt idx="13">
                  <c:v>0.26315789473684209</c:v>
                </c:pt>
                <c:pt idx="14">
                  <c:v>0.27777777777777779</c:v>
                </c:pt>
                <c:pt idx="15">
                  <c:v>0</c:v>
                </c:pt>
              </c:numCache>
            </c:numRef>
          </c:val>
        </c:ser>
        <c:dLbls>
          <c:showLegendKey val="0"/>
          <c:showVal val="0"/>
          <c:showCatName val="0"/>
          <c:showSerName val="0"/>
          <c:showPercent val="0"/>
          <c:showBubbleSize val="0"/>
        </c:dLbls>
        <c:gapWidth val="219"/>
        <c:overlap val="-27"/>
        <c:axId val="218124472"/>
        <c:axId val="218124864"/>
      </c:barChart>
      <c:catAx>
        <c:axId val="218124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8124864"/>
        <c:crosses val="autoZero"/>
        <c:auto val="1"/>
        <c:lblAlgn val="ctr"/>
        <c:lblOffset val="100"/>
        <c:noMultiLvlLbl val="0"/>
      </c:catAx>
      <c:valAx>
        <c:axId val="21812486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81244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6725"/>
          </a:xfrm>
          <a:prstGeom prst="rect">
            <a:avLst/>
          </a:prstGeom>
        </p:spPr>
        <p:txBody>
          <a:bodyPr vert="horz" lIns="91427" tIns="45713" rIns="91427" bIns="45713" rtlCol="0"/>
          <a:lstStyle>
            <a:lvl1pPr algn="r">
              <a:defRPr sz="1200"/>
            </a:lvl1pPr>
          </a:lstStyle>
          <a:p>
            <a:fld id="{67F79E75-1854-4BAD-BDA8-00D3A24ED282}" type="datetimeFigureOut">
              <a:rPr lang="en-US" smtClean="0"/>
              <a:t>1/30/2018</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27" tIns="45713" rIns="91427" bIns="45713" rtlCol="0" anchor="b"/>
          <a:lstStyle>
            <a:lvl1pPr algn="r">
              <a:defRPr sz="1200"/>
            </a:lvl1pPr>
          </a:lstStyle>
          <a:p>
            <a:fld id="{001BF480-3F59-4161-BD59-E3208877EA76}" type="slidenum">
              <a:rPr lang="en-US" smtClean="0"/>
              <a:t>‹#›</a:t>
            </a:fld>
            <a:endParaRPr lang="en-US"/>
          </a:p>
        </p:txBody>
      </p:sp>
    </p:spTree>
    <p:extLst>
      <p:ext uri="{BB962C8B-B14F-4D97-AF65-F5344CB8AC3E}">
        <p14:creationId xmlns:p14="http://schemas.microsoft.com/office/powerpoint/2010/main" val="1690630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75EF403D-3829-419E-AA99-F8B1D7057BE4}" type="datetimeFigureOut">
              <a:rPr lang="en-US" smtClean="0"/>
              <a:t>1/30/2018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F653A1D0-AD74-49A0-B475-AB873FD6EE89}" type="slidenum">
              <a:rPr lang="en-US" smtClean="0"/>
              <a:t>‹#›</a:t>
            </a:fld>
            <a:endParaRPr lang="en-US"/>
          </a:p>
        </p:txBody>
      </p:sp>
    </p:spTree>
    <p:extLst>
      <p:ext uri="{BB962C8B-B14F-4D97-AF65-F5344CB8AC3E}">
        <p14:creationId xmlns:p14="http://schemas.microsoft.com/office/powerpoint/2010/main" val="1164827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B49FE0-B471-4BDC-AF44-48006763C095}" type="slidenum">
              <a:rPr lang="en-US" smtClean="0"/>
              <a:t>1</a:t>
            </a:fld>
            <a:endParaRPr lang="en-US"/>
          </a:p>
        </p:txBody>
      </p:sp>
    </p:spTree>
    <p:extLst>
      <p:ext uri="{BB962C8B-B14F-4D97-AF65-F5344CB8AC3E}">
        <p14:creationId xmlns:p14="http://schemas.microsoft.com/office/powerpoint/2010/main" val="3422302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PY 16: WDAs 6, 7,</a:t>
            </a:r>
            <a:r>
              <a:rPr lang="en-US" baseline="0" dirty="0" smtClean="0"/>
              <a:t> 12, 14 and 16  PY 17: WDAs 7, 9, 12, 16 w/o any ASUs</a:t>
            </a:r>
            <a:endParaRPr lang="en-US" dirty="0"/>
          </a:p>
        </p:txBody>
      </p:sp>
      <p:sp>
        <p:nvSpPr>
          <p:cNvPr id="4" name="Slide Number Placeholder 3"/>
          <p:cNvSpPr>
            <a:spLocks noGrp="1"/>
          </p:cNvSpPr>
          <p:nvPr>
            <p:ph type="sldNum" sz="quarter" idx="10"/>
          </p:nvPr>
        </p:nvSpPr>
        <p:spPr/>
        <p:txBody>
          <a:bodyPr/>
          <a:lstStyle/>
          <a:p>
            <a:fld id="{F653A1D0-AD74-49A0-B475-AB873FD6EE89}" type="slidenum">
              <a:rPr lang="en-US" smtClean="0"/>
              <a:t>3</a:t>
            </a:fld>
            <a:endParaRPr lang="en-US"/>
          </a:p>
        </p:txBody>
      </p:sp>
    </p:spTree>
    <p:extLst>
      <p:ext uri="{BB962C8B-B14F-4D97-AF65-F5344CB8AC3E}">
        <p14:creationId xmlns:p14="http://schemas.microsoft.com/office/powerpoint/2010/main" val="3121023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WIA funding through 2014. WIOA funding starting in 2015. Does NOT include any ARRA Youth funds from 2009. </a:t>
            </a:r>
            <a:endParaRPr lang="en-US" dirty="0"/>
          </a:p>
        </p:txBody>
      </p:sp>
      <p:sp>
        <p:nvSpPr>
          <p:cNvPr id="4" name="Slide Number Placeholder 3"/>
          <p:cNvSpPr>
            <a:spLocks noGrp="1"/>
          </p:cNvSpPr>
          <p:nvPr>
            <p:ph type="sldNum" sz="quarter" idx="10"/>
          </p:nvPr>
        </p:nvSpPr>
        <p:spPr/>
        <p:txBody>
          <a:bodyPr/>
          <a:lstStyle/>
          <a:p>
            <a:fld id="{F653A1D0-AD74-49A0-B475-AB873FD6EE89}" type="slidenum">
              <a:rPr lang="en-US" smtClean="0"/>
              <a:t>5</a:t>
            </a:fld>
            <a:endParaRPr lang="en-US"/>
          </a:p>
        </p:txBody>
      </p:sp>
    </p:spTree>
    <p:extLst>
      <p:ext uri="{BB962C8B-B14F-4D97-AF65-F5344CB8AC3E}">
        <p14:creationId xmlns:p14="http://schemas.microsoft.com/office/powerpoint/2010/main" val="1259698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WIOA Law 128(b)(2)(A)(</a:t>
            </a:r>
            <a:r>
              <a:rPr lang="en-US" dirty="0" err="1" smtClean="0"/>
              <a:t>i</a:t>
            </a:r>
            <a:r>
              <a:rPr lang="en-US" dirty="0" smtClean="0"/>
              <a:t>)</a:t>
            </a:r>
            <a:endParaRPr lang="en-US" dirty="0"/>
          </a:p>
        </p:txBody>
      </p:sp>
      <p:sp>
        <p:nvSpPr>
          <p:cNvPr id="4" name="Slide Number Placeholder 3"/>
          <p:cNvSpPr>
            <a:spLocks noGrp="1"/>
          </p:cNvSpPr>
          <p:nvPr>
            <p:ph type="sldNum" sz="quarter" idx="10"/>
          </p:nvPr>
        </p:nvSpPr>
        <p:spPr/>
        <p:txBody>
          <a:bodyPr/>
          <a:lstStyle/>
          <a:p>
            <a:fld id="{F653A1D0-AD74-49A0-B475-AB873FD6EE89}" type="slidenum">
              <a:rPr lang="en-US" smtClean="0"/>
              <a:t>7</a:t>
            </a:fld>
            <a:endParaRPr lang="en-US"/>
          </a:p>
        </p:txBody>
      </p:sp>
    </p:spTree>
    <p:extLst>
      <p:ext uri="{BB962C8B-B14F-4D97-AF65-F5344CB8AC3E}">
        <p14:creationId xmlns:p14="http://schemas.microsoft.com/office/powerpoint/2010/main" val="324340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53A1D0-AD74-49A0-B475-AB873FD6EE89}" type="slidenum">
              <a:rPr lang="en-US" smtClean="0"/>
              <a:t>8</a:t>
            </a:fld>
            <a:endParaRPr lang="en-US"/>
          </a:p>
        </p:txBody>
      </p:sp>
    </p:spTree>
    <p:extLst>
      <p:ext uri="{BB962C8B-B14F-4D97-AF65-F5344CB8AC3E}">
        <p14:creationId xmlns:p14="http://schemas.microsoft.com/office/powerpoint/2010/main" val="465979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PY 16: WDAs 6, 7,</a:t>
            </a:r>
            <a:r>
              <a:rPr lang="en-US" baseline="0" dirty="0" smtClean="0"/>
              <a:t> 12, 14 and 16  PY 17: WDAs 7, 9, 12, 16 w/o any ASUs</a:t>
            </a:r>
            <a:endParaRPr lang="en-US" dirty="0"/>
          </a:p>
        </p:txBody>
      </p:sp>
      <p:sp>
        <p:nvSpPr>
          <p:cNvPr id="4" name="Slide Number Placeholder 3"/>
          <p:cNvSpPr>
            <a:spLocks noGrp="1"/>
          </p:cNvSpPr>
          <p:nvPr>
            <p:ph type="sldNum" sz="quarter" idx="10"/>
          </p:nvPr>
        </p:nvSpPr>
        <p:spPr/>
        <p:txBody>
          <a:bodyPr/>
          <a:lstStyle/>
          <a:p>
            <a:fld id="{F653A1D0-AD74-49A0-B475-AB873FD6EE89}" type="slidenum">
              <a:rPr lang="en-US" smtClean="0"/>
              <a:t>9</a:t>
            </a:fld>
            <a:endParaRPr lang="en-US"/>
          </a:p>
        </p:txBody>
      </p:sp>
    </p:spTree>
    <p:extLst>
      <p:ext uri="{BB962C8B-B14F-4D97-AF65-F5344CB8AC3E}">
        <p14:creationId xmlns:p14="http://schemas.microsoft.com/office/powerpoint/2010/main" val="1436348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Participant Individual Record Layout (PIRL) item 800/Also WIOA section 681.210 (c)</a:t>
            </a:r>
            <a:r>
              <a:rPr lang="en-US" baseline="0" dirty="0" smtClean="0"/>
              <a:t> (5) and 681.220 (d)(4)</a:t>
            </a:r>
            <a:endParaRPr lang="en-US" dirty="0"/>
          </a:p>
        </p:txBody>
      </p:sp>
      <p:sp>
        <p:nvSpPr>
          <p:cNvPr id="4" name="Slide Number Placeholder 3"/>
          <p:cNvSpPr>
            <a:spLocks noGrp="1"/>
          </p:cNvSpPr>
          <p:nvPr>
            <p:ph type="sldNum" sz="quarter" idx="10"/>
          </p:nvPr>
        </p:nvSpPr>
        <p:spPr/>
        <p:txBody>
          <a:bodyPr/>
          <a:lstStyle/>
          <a:p>
            <a:fld id="{F653A1D0-AD74-49A0-B475-AB873FD6EE89}" type="slidenum">
              <a:rPr lang="en-US" smtClean="0"/>
              <a:t>10</a:t>
            </a:fld>
            <a:endParaRPr lang="en-US"/>
          </a:p>
        </p:txBody>
      </p:sp>
    </p:spTree>
    <p:extLst>
      <p:ext uri="{BB962C8B-B14F-4D97-AF65-F5344CB8AC3E}">
        <p14:creationId xmlns:p14="http://schemas.microsoft.com/office/powerpoint/2010/main" val="1829683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Participant Individual Record Layout (PIRL) item 800/Also </a:t>
            </a:r>
            <a:r>
              <a:rPr lang="en-US" smtClean="0"/>
              <a:t>WIOA section 681.210 (c)</a:t>
            </a:r>
            <a:r>
              <a:rPr lang="en-US" baseline="0" smtClean="0"/>
              <a:t> (5) and 681.220 (d)(4)</a:t>
            </a:r>
            <a:endParaRPr lang="en-US" dirty="0"/>
          </a:p>
        </p:txBody>
      </p:sp>
      <p:sp>
        <p:nvSpPr>
          <p:cNvPr id="4" name="Slide Number Placeholder 3"/>
          <p:cNvSpPr>
            <a:spLocks noGrp="1"/>
          </p:cNvSpPr>
          <p:nvPr>
            <p:ph type="sldNum" sz="quarter" idx="10"/>
          </p:nvPr>
        </p:nvSpPr>
        <p:spPr/>
        <p:txBody>
          <a:bodyPr/>
          <a:lstStyle/>
          <a:p>
            <a:fld id="{F653A1D0-AD74-49A0-B475-AB873FD6EE89}" type="slidenum">
              <a:rPr lang="en-US" smtClean="0"/>
              <a:t>11</a:t>
            </a:fld>
            <a:endParaRPr lang="en-US"/>
          </a:p>
        </p:txBody>
      </p:sp>
    </p:spTree>
    <p:extLst>
      <p:ext uri="{BB962C8B-B14F-4D97-AF65-F5344CB8AC3E}">
        <p14:creationId xmlns:p14="http://schemas.microsoft.com/office/powerpoint/2010/main" val="3347598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53A1D0-AD74-49A0-B475-AB873FD6EE89}" type="slidenum">
              <a:rPr lang="en-US" smtClean="0"/>
              <a:t>13</a:t>
            </a:fld>
            <a:endParaRPr lang="en-US"/>
          </a:p>
        </p:txBody>
      </p:sp>
    </p:spTree>
    <p:extLst>
      <p:ext uri="{BB962C8B-B14F-4D97-AF65-F5344CB8AC3E}">
        <p14:creationId xmlns:p14="http://schemas.microsoft.com/office/powerpoint/2010/main" val="10381723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Official logo and cover slide of Minnesota Employment and Economic Development." title="Minnesota Employment and Economic Development"/>
          <p:cNvPicPr>
            <a:picLocks noChangeAspect="1"/>
          </p:cNvPicPr>
          <p:nvPr userDrawn="1"/>
        </p:nvPicPr>
        <p:blipFill rotWithShape="1">
          <a:blip r:embed="rId2">
            <a:extLst>
              <a:ext uri="{28A0092B-C50C-407E-A947-70E740481C1C}">
                <a14:useLocalDpi xmlns:a14="http://schemas.microsoft.com/office/drawing/2010/main" val="0"/>
              </a:ext>
            </a:extLst>
          </a:blip>
          <a:srcRect b="55556"/>
          <a:stretch/>
        </p:blipFill>
        <p:spPr>
          <a:xfrm>
            <a:off x="0" y="0"/>
            <a:ext cx="9144000" cy="3048000"/>
          </a:xfrm>
          <a:prstGeom prst="rect">
            <a:avLst/>
          </a:prstGeom>
        </p:spPr>
      </p:pic>
      <p:sp>
        <p:nvSpPr>
          <p:cNvPr id="2" name="Title 1"/>
          <p:cNvSpPr>
            <a:spLocks noGrp="1"/>
          </p:cNvSpPr>
          <p:nvPr>
            <p:ph type="ctrTitle"/>
          </p:nvPr>
        </p:nvSpPr>
        <p:spPr>
          <a:xfrm>
            <a:off x="457200" y="3276600"/>
            <a:ext cx="8077200" cy="800100"/>
          </a:xfrm>
        </p:spPr>
        <p:txBody>
          <a:bodyPr>
            <a:normAutofit/>
          </a:bodyPr>
          <a:lstStyle>
            <a:lvl1pPr algn="ctr">
              <a:defRPr sz="3600" b="1">
                <a:solidFill>
                  <a:srgbClr val="003865"/>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319868"/>
            <a:ext cx="8077200" cy="762000"/>
          </a:xfrm>
        </p:spPr>
        <p:txBody>
          <a:bodyPr>
            <a:normAutofit/>
          </a:bodyPr>
          <a:lstStyle>
            <a:lvl1pPr marL="0" indent="0" algn="ctr">
              <a:buNone/>
              <a:defRPr sz="2400">
                <a:solidFill>
                  <a:srgbClr val="00386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978E25-23D8-4545-8AE7-BE34076EB490}"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08E5C-4969-47AC-A2F5-55ED308CE674}" type="slidenum">
              <a:rPr lang="en-US" smtClean="0"/>
              <a:t>‹#›</a:t>
            </a:fld>
            <a:endParaRPr lang="en-US"/>
          </a:p>
        </p:txBody>
      </p:sp>
    </p:spTree>
    <p:extLst>
      <p:ext uri="{BB962C8B-B14F-4D97-AF65-F5344CB8AC3E}">
        <p14:creationId xmlns:p14="http://schemas.microsoft.com/office/powerpoint/2010/main" val="1193791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78E25-23D8-4545-8AE7-BE34076EB490}"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08E5C-4969-47AC-A2F5-55ED308CE674}" type="slidenum">
              <a:rPr lang="en-US" smtClean="0"/>
              <a:t>‹#›</a:t>
            </a:fld>
            <a:endParaRPr lang="en-US"/>
          </a:p>
        </p:txBody>
      </p:sp>
    </p:spTree>
    <p:extLst>
      <p:ext uri="{BB962C8B-B14F-4D97-AF65-F5344CB8AC3E}">
        <p14:creationId xmlns:p14="http://schemas.microsoft.com/office/powerpoint/2010/main" val="2145959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78E25-23D8-4545-8AE7-BE34076EB490}"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08E5C-4969-47AC-A2F5-55ED308CE674}" type="slidenum">
              <a:rPr lang="en-US" smtClean="0"/>
              <a:t>‹#›</a:t>
            </a:fld>
            <a:endParaRPr lang="en-US"/>
          </a:p>
        </p:txBody>
      </p:sp>
    </p:spTree>
    <p:extLst>
      <p:ext uri="{BB962C8B-B14F-4D97-AF65-F5344CB8AC3E}">
        <p14:creationId xmlns:p14="http://schemas.microsoft.com/office/powerpoint/2010/main" val="3888000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Background slide image with Minnesota Employment and Economic Development logo in lower right corner" title="Background image and logo"/>
          <p:cNvPicPr>
            <a:picLocks noChangeAspect="1"/>
          </p:cNvPicPr>
          <p:nvPr/>
        </p:nvPicPr>
        <p:blipFill rotWithShape="1">
          <a:blip r:embed="rId2">
            <a:extLst>
              <a:ext uri="{28A0092B-C50C-407E-A947-70E740481C1C}">
                <a14:useLocalDpi xmlns:a14="http://schemas.microsoft.com/office/drawing/2010/main" val="0"/>
              </a:ext>
            </a:extLst>
          </a:blip>
          <a:srcRect b="73333"/>
          <a:stretch/>
        </p:blipFill>
        <p:spPr>
          <a:xfrm>
            <a:off x="0" y="1"/>
            <a:ext cx="9144000" cy="1828800"/>
          </a:xfrm>
          <a:prstGeom prst="rect">
            <a:avLst/>
          </a:prstGeom>
        </p:spPr>
      </p:pic>
      <p:sp>
        <p:nvSpPr>
          <p:cNvPr id="2" name="Title 1"/>
          <p:cNvSpPr>
            <a:spLocks noGrp="1"/>
          </p:cNvSpPr>
          <p:nvPr>
            <p:ph type="title"/>
          </p:nvPr>
        </p:nvSpPr>
        <p:spPr>
          <a:xfrm>
            <a:off x="457200" y="609600"/>
            <a:ext cx="8229600" cy="990600"/>
          </a:xfrm>
        </p:spPr>
        <p:txBody>
          <a:bodyPr>
            <a:normAutofit/>
          </a:bodyPr>
          <a:lstStyle>
            <a:lvl1pPr algn="l">
              <a:defRPr sz="38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057400"/>
            <a:ext cx="8229600" cy="4826267"/>
          </a:xfrm>
        </p:spPr>
        <p:txBody>
          <a:bodyPr/>
          <a:lstStyle>
            <a:lvl1pPr>
              <a:buClr>
                <a:schemeClr val="accent3"/>
              </a:buClr>
              <a:defRPr>
                <a:solidFill>
                  <a:srgbClr val="003865"/>
                </a:solidFill>
              </a:defRPr>
            </a:lvl1pPr>
            <a:lvl2pPr>
              <a:buClr>
                <a:schemeClr val="accent3"/>
              </a:buClr>
              <a:defRPr>
                <a:solidFill>
                  <a:srgbClr val="003865"/>
                </a:solidFill>
              </a:defRPr>
            </a:lvl2pPr>
            <a:lvl3pPr>
              <a:buClr>
                <a:schemeClr val="accent3"/>
              </a:buClr>
              <a:defRPr>
                <a:solidFill>
                  <a:srgbClr val="003865"/>
                </a:solidFill>
              </a:defRPr>
            </a:lvl3pPr>
            <a:lvl4pPr>
              <a:buClr>
                <a:schemeClr val="accent3"/>
              </a:buClr>
              <a:defRPr>
                <a:solidFill>
                  <a:srgbClr val="003865"/>
                </a:solidFill>
              </a:defRPr>
            </a:lvl4pPr>
            <a:lvl5pPr>
              <a:buClr>
                <a:schemeClr val="accent3"/>
              </a:buClr>
              <a:defRPr>
                <a:solidFill>
                  <a:srgbClr val="00386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3124200" y="6492875"/>
            <a:ext cx="2895600" cy="365125"/>
          </a:xfrm>
        </p:spPr>
        <p:txBody>
          <a:bodyPr/>
          <a:lstStyle/>
          <a:p>
            <a:endParaRPr lang="en-US"/>
          </a:p>
        </p:txBody>
      </p:sp>
      <p:sp>
        <p:nvSpPr>
          <p:cNvPr id="6" name="Slide Number Placeholder 5"/>
          <p:cNvSpPr>
            <a:spLocks noGrp="1"/>
          </p:cNvSpPr>
          <p:nvPr>
            <p:ph type="sldNum" sz="quarter" idx="12"/>
          </p:nvPr>
        </p:nvSpPr>
        <p:spPr>
          <a:xfrm>
            <a:off x="76200" y="6492875"/>
            <a:ext cx="2667000" cy="365125"/>
          </a:xfrm>
        </p:spPr>
        <p:txBody>
          <a:bodyPr/>
          <a:lstStyle>
            <a:lvl1pPr algn="l">
              <a:defRPr/>
            </a:lvl1pPr>
          </a:lstStyle>
          <a:p>
            <a:fld id="{90D08E5C-4969-47AC-A2F5-55ED308CE674}" type="slidenum">
              <a:rPr lang="en-US" smtClean="0"/>
              <a:t>‹#›</a:t>
            </a:fld>
            <a:endParaRPr lang="en-US"/>
          </a:p>
        </p:txBody>
      </p:sp>
    </p:spTree>
    <p:extLst>
      <p:ext uri="{BB962C8B-B14F-4D97-AF65-F5344CB8AC3E}">
        <p14:creationId xmlns:p14="http://schemas.microsoft.com/office/powerpoint/2010/main" val="12720565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78E25-23D8-4545-8AE7-BE34076EB490}"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08E5C-4969-47AC-A2F5-55ED308CE674}" type="slidenum">
              <a:rPr lang="en-US" smtClean="0"/>
              <a:t>‹#›</a:t>
            </a:fld>
            <a:endParaRPr lang="en-US"/>
          </a:p>
        </p:txBody>
      </p:sp>
    </p:spTree>
    <p:extLst>
      <p:ext uri="{BB962C8B-B14F-4D97-AF65-F5344CB8AC3E}">
        <p14:creationId xmlns:p14="http://schemas.microsoft.com/office/powerpoint/2010/main" val="376952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978E25-23D8-4545-8AE7-BE34076EB490}"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08E5C-4969-47AC-A2F5-55ED308CE674}" type="slidenum">
              <a:rPr lang="en-US" smtClean="0"/>
              <a:t>‹#›</a:t>
            </a:fld>
            <a:endParaRPr lang="en-US"/>
          </a:p>
        </p:txBody>
      </p:sp>
    </p:spTree>
    <p:extLst>
      <p:ext uri="{BB962C8B-B14F-4D97-AF65-F5344CB8AC3E}">
        <p14:creationId xmlns:p14="http://schemas.microsoft.com/office/powerpoint/2010/main" val="1128281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978E25-23D8-4545-8AE7-BE34076EB490}" type="datetimeFigureOut">
              <a:rPr lang="en-US" smtClean="0"/>
              <a:t>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D08E5C-4969-47AC-A2F5-55ED308CE674}" type="slidenum">
              <a:rPr lang="en-US" smtClean="0"/>
              <a:t>‹#›</a:t>
            </a:fld>
            <a:endParaRPr lang="en-US"/>
          </a:p>
        </p:txBody>
      </p:sp>
    </p:spTree>
    <p:extLst>
      <p:ext uri="{BB962C8B-B14F-4D97-AF65-F5344CB8AC3E}">
        <p14:creationId xmlns:p14="http://schemas.microsoft.com/office/powerpoint/2010/main" val="2704122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978E25-23D8-4545-8AE7-BE34076EB490}" type="datetimeFigureOut">
              <a:rPr lang="en-US" smtClean="0"/>
              <a:t>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D08E5C-4969-47AC-A2F5-55ED308CE674}" type="slidenum">
              <a:rPr lang="en-US" smtClean="0"/>
              <a:t>‹#›</a:t>
            </a:fld>
            <a:endParaRPr lang="en-US"/>
          </a:p>
        </p:txBody>
      </p:sp>
    </p:spTree>
    <p:extLst>
      <p:ext uri="{BB962C8B-B14F-4D97-AF65-F5344CB8AC3E}">
        <p14:creationId xmlns:p14="http://schemas.microsoft.com/office/powerpoint/2010/main" val="187044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78E25-23D8-4545-8AE7-BE34076EB490}" type="datetimeFigureOut">
              <a:rPr lang="en-US" smtClean="0"/>
              <a:t>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D08E5C-4969-47AC-A2F5-55ED308CE674}" type="slidenum">
              <a:rPr lang="en-US" smtClean="0"/>
              <a:t>‹#›</a:t>
            </a:fld>
            <a:endParaRPr lang="en-US"/>
          </a:p>
        </p:txBody>
      </p:sp>
    </p:spTree>
    <p:extLst>
      <p:ext uri="{BB962C8B-B14F-4D97-AF65-F5344CB8AC3E}">
        <p14:creationId xmlns:p14="http://schemas.microsoft.com/office/powerpoint/2010/main" val="730081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78E25-23D8-4545-8AE7-BE34076EB490}"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08E5C-4969-47AC-A2F5-55ED308CE674}" type="slidenum">
              <a:rPr lang="en-US" smtClean="0"/>
              <a:t>‹#›</a:t>
            </a:fld>
            <a:endParaRPr lang="en-US"/>
          </a:p>
        </p:txBody>
      </p:sp>
    </p:spTree>
    <p:extLst>
      <p:ext uri="{BB962C8B-B14F-4D97-AF65-F5344CB8AC3E}">
        <p14:creationId xmlns:p14="http://schemas.microsoft.com/office/powerpoint/2010/main" val="126355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78E25-23D8-4545-8AE7-BE34076EB490}"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08E5C-4969-47AC-A2F5-55ED308CE674}" type="slidenum">
              <a:rPr lang="en-US" smtClean="0"/>
              <a:t>‹#›</a:t>
            </a:fld>
            <a:endParaRPr lang="en-US"/>
          </a:p>
        </p:txBody>
      </p:sp>
    </p:spTree>
    <p:extLst>
      <p:ext uri="{BB962C8B-B14F-4D97-AF65-F5344CB8AC3E}">
        <p14:creationId xmlns:p14="http://schemas.microsoft.com/office/powerpoint/2010/main" val="2708767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45000">
              <a:schemeClr val="bg1"/>
            </a:gs>
            <a:gs pos="83000">
              <a:schemeClr val="bg1"/>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78E25-23D8-4545-8AE7-BE34076EB490}" type="datetimeFigureOut">
              <a:rPr lang="en-US" smtClean="0"/>
              <a:t>1/30/2018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08E5C-4969-47AC-A2F5-55ED308CE674}" type="slidenum">
              <a:rPr lang="en-US" smtClean="0"/>
              <a:t>‹#›</a:t>
            </a:fld>
            <a:endParaRPr lang="en-US"/>
          </a:p>
        </p:txBody>
      </p:sp>
    </p:spTree>
    <p:extLst>
      <p:ext uri="{BB962C8B-B14F-4D97-AF65-F5344CB8AC3E}">
        <p14:creationId xmlns:p14="http://schemas.microsoft.com/office/powerpoint/2010/main" val="380868063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John.R.Olson@state.mn.u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05200"/>
            <a:ext cx="7848600" cy="1371600"/>
          </a:xfrm>
        </p:spPr>
        <p:txBody>
          <a:bodyPr>
            <a:normAutofit/>
          </a:bodyPr>
          <a:lstStyle/>
          <a:p>
            <a:r>
              <a:rPr lang="en-US" sz="4400" b="1" dirty="0" smtClean="0"/>
              <a:t>WIOA Youth Overview</a:t>
            </a:r>
            <a:endParaRPr lang="en-US" sz="4400" b="1" dirty="0"/>
          </a:p>
        </p:txBody>
      </p:sp>
      <p:sp>
        <p:nvSpPr>
          <p:cNvPr id="3" name="TextBox 2"/>
          <p:cNvSpPr txBox="1"/>
          <p:nvPr/>
        </p:nvSpPr>
        <p:spPr>
          <a:xfrm>
            <a:off x="5943600" y="5257800"/>
            <a:ext cx="2895600" cy="1200329"/>
          </a:xfrm>
          <a:prstGeom prst="rect">
            <a:avLst/>
          </a:prstGeom>
          <a:noFill/>
        </p:spPr>
        <p:txBody>
          <a:bodyPr wrap="square" rtlCol="0">
            <a:spAutoFit/>
          </a:bodyPr>
          <a:lstStyle/>
          <a:p>
            <a:r>
              <a:rPr lang="en-US" dirty="0" smtClean="0"/>
              <a:t>Kay Tracy &amp; John Olson</a:t>
            </a:r>
          </a:p>
          <a:p>
            <a:r>
              <a:rPr lang="en-US" dirty="0" smtClean="0"/>
              <a:t>Youth Services Team</a:t>
            </a:r>
          </a:p>
          <a:p>
            <a:r>
              <a:rPr lang="en-US" dirty="0" smtClean="0"/>
              <a:t>MN Dept. of Employment &amp; Economic Development</a:t>
            </a:r>
            <a:endParaRPr lang="en-US" dirty="0"/>
          </a:p>
        </p:txBody>
      </p:sp>
      <p:sp>
        <p:nvSpPr>
          <p:cNvPr id="4" name="TextBox 3"/>
          <p:cNvSpPr txBox="1"/>
          <p:nvPr/>
        </p:nvSpPr>
        <p:spPr>
          <a:xfrm>
            <a:off x="457200" y="6019800"/>
            <a:ext cx="2438400" cy="369332"/>
          </a:xfrm>
          <a:prstGeom prst="rect">
            <a:avLst/>
          </a:prstGeom>
          <a:noFill/>
        </p:spPr>
        <p:txBody>
          <a:bodyPr wrap="square" rtlCol="0">
            <a:spAutoFit/>
          </a:bodyPr>
          <a:lstStyle/>
          <a:p>
            <a:r>
              <a:rPr lang="en-US" dirty="0" smtClean="0"/>
              <a:t>December 11, 2017</a:t>
            </a:r>
            <a:endParaRPr lang="en-US" dirty="0"/>
          </a:p>
        </p:txBody>
      </p:sp>
    </p:spTree>
    <p:extLst>
      <p:ext uri="{BB962C8B-B14F-4D97-AF65-F5344CB8AC3E}">
        <p14:creationId xmlns:p14="http://schemas.microsoft.com/office/powerpoint/2010/main" val="1696903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dirty="0" smtClean="0"/>
              <a:t>Homeless/Runaway Criteria</a:t>
            </a:r>
            <a:endParaRPr lang="en-US" dirty="0"/>
          </a:p>
        </p:txBody>
      </p:sp>
      <p:sp>
        <p:nvSpPr>
          <p:cNvPr id="3" name="Content Placeholder 2"/>
          <p:cNvSpPr>
            <a:spLocks noGrp="1"/>
          </p:cNvSpPr>
          <p:nvPr>
            <p:ph idx="1"/>
          </p:nvPr>
        </p:nvSpPr>
        <p:spPr>
          <a:xfrm>
            <a:off x="457200" y="1752600"/>
            <a:ext cx="8229600" cy="4826267"/>
          </a:xfrm>
        </p:spPr>
        <p:txBody>
          <a:bodyPr>
            <a:normAutofit fontScale="92500" lnSpcReduction="20000"/>
          </a:bodyPr>
          <a:lstStyle/>
          <a:p>
            <a:pPr marL="0" indent="0">
              <a:buNone/>
            </a:pPr>
            <a:r>
              <a:rPr lang="en-US" dirty="0" smtClean="0"/>
              <a:t>A participant meets the homeless criteria if the participant, at program entry:</a:t>
            </a:r>
          </a:p>
          <a:p>
            <a:pPr marL="0" indent="0">
              <a:buNone/>
            </a:pPr>
            <a:endParaRPr lang="en-US" dirty="0" smtClean="0"/>
          </a:p>
          <a:p>
            <a:r>
              <a:rPr lang="en-US" dirty="0" smtClean="0"/>
              <a:t>(</a:t>
            </a:r>
            <a:r>
              <a:rPr lang="en-US" dirty="0"/>
              <a:t>a) Lacks a fixed, regular, and adequate nighttime residence; this includes a participant who:</a:t>
            </a:r>
          </a:p>
          <a:p>
            <a:pPr lvl="1"/>
            <a:r>
              <a:rPr lang="en-US" sz="2600" dirty="0"/>
              <a:t>(</a:t>
            </a:r>
            <a:r>
              <a:rPr lang="en-US" sz="2600" dirty="0" err="1"/>
              <a:t>i</a:t>
            </a:r>
            <a:r>
              <a:rPr lang="en-US" sz="2600" dirty="0"/>
              <a:t>) is sharing the housing of other persons due to loss of housing, economic hardship, or a similar reason;</a:t>
            </a:r>
          </a:p>
          <a:p>
            <a:pPr lvl="1"/>
            <a:r>
              <a:rPr lang="en-US" sz="2600" dirty="0"/>
              <a:t>(ii) is living in a motel, hotel, trailer park, or campground due to a lack of alternative adequate accommodations;</a:t>
            </a:r>
          </a:p>
          <a:p>
            <a:pPr lvl="1"/>
            <a:r>
              <a:rPr lang="en-US" sz="2600" dirty="0"/>
              <a:t>(iii) is living in an emergency or transitional shelter;</a:t>
            </a:r>
          </a:p>
          <a:p>
            <a:pPr lvl="1"/>
            <a:r>
              <a:rPr lang="en-US" sz="2600" dirty="0"/>
              <a:t>(iv) is abandoned in a hospital; or</a:t>
            </a:r>
          </a:p>
          <a:p>
            <a:pPr lvl="1"/>
            <a:r>
              <a:rPr lang="en-US" sz="2600" dirty="0"/>
              <a:t>(v) is awaiting foster care placement</a:t>
            </a:r>
            <a:r>
              <a:rPr lang="en-US" sz="2600" dirty="0" smtClean="0"/>
              <a:t>;</a:t>
            </a:r>
            <a:endParaRPr lang="en-US" sz="2600" dirty="0"/>
          </a:p>
        </p:txBody>
      </p:sp>
    </p:spTree>
    <p:extLst>
      <p:ext uri="{BB962C8B-B14F-4D97-AF65-F5344CB8AC3E}">
        <p14:creationId xmlns:p14="http://schemas.microsoft.com/office/powerpoint/2010/main" val="1164908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dirty="0" smtClean="0"/>
              <a:t>Homeless/Runaway Criteria (cont.)</a:t>
            </a:r>
            <a:endParaRPr lang="en-US" dirty="0"/>
          </a:p>
        </p:txBody>
      </p:sp>
      <p:sp>
        <p:nvSpPr>
          <p:cNvPr id="3" name="Content Placeholder 2"/>
          <p:cNvSpPr>
            <a:spLocks noGrp="1"/>
          </p:cNvSpPr>
          <p:nvPr>
            <p:ph idx="1"/>
          </p:nvPr>
        </p:nvSpPr>
        <p:spPr>
          <a:xfrm>
            <a:off x="457200" y="1752600"/>
            <a:ext cx="8229600" cy="4826267"/>
          </a:xfrm>
        </p:spPr>
        <p:txBody>
          <a:bodyPr>
            <a:normAutofit fontScale="70000" lnSpcReduction="20000"/>
          </a:bodyPr>
          <a:lstStyle/>
          <a:p>
            <a:pPr marL="0" indent="0">
              <a:buNone/>
            </a:pPr>
            <a:r>
              <a:rPr lang="en-US" dirty="0" smtClean="0"/>
              <a:t>A participant meets the homeless criteria if the participant, at program entry:</a:t>
            </a:r>
          </a:p>
          <a:p>
            <a:pPr marL="0" indent="0">
              <a:buNone/>
            </a:pPr>
            <a:endParaRPr lang="en-US" dirty="0" smtClean="0"/>
          </a:p>
          <a:p>
            <a:r>
              <a:rPr lang="en-US" dirty="0" smtClean="0"/>
              <a:t>(</a:t>
            </a:r>
            <a:r>
              <a:rPr lang="en-US" dirty="0"/>
              <a:t>b) Has a primary nighttime residence that is a public or private place not designed for or ordinarily used as a regular sleeping accommodation for human beings, such as a car, park, abandoned building, bus or train station, airport, or camping ground;</a:t>
            </a:r>
          </a:p>
          <a:p>
            <a:r>
              <a:rPr lang="en-US" dirty="0"/>
              <a:t>(c) Is a migratory child who in the preceding 36 months was required to move from one school district to another due to changes in the parent’s or parent’s spouse’s seasonal employment in agriculture, dairy, or fishing work; or</a:t>
            </a:r>
          </a:p>
          <a:p>
            <a:r>
              <a:rPr lang="en-US" dirty="0"/>
              <a:t>(d) Is under 18 years of age and absents himself or herself from home or place of legal residence without the permission of his or her family (i.e., runaway youth).</a:t>
            </a:r>
          </a:p>
        </p:txBody>
      </p:sp>
    </p:spTree>
    <p:extLst>
      <p:ext uri="{BB962C8B-B14F-4D97-AF65-F5344CB8AC3E}">
        <p14:creationId xmlns:p14="http://schemas.microsoft.com/office/powerpoint/2010/main" val="110809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r>
              <a:rPr lang="en-US" dirty="0" smtClean="0"/>
              <a:t>Homeless and/or Runaway at Time of Enrollment as Pct. Of Total Served by WDA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42974835"/>
              </p:ext>
            </p:extLst>
          </p:nvPr>
        </p:nvGraphicFramePr>
        <p:xfrm>
          <a:off x="762000" y="2057400"/>
          <a:ext cx="76200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5775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fontScale="90000"/>
          </a:bodyPr>
          <a:lstStyle/>
          <a:p>
            <a:r>
              <a:rPr lang="en-US" dirty="0" smtClean="0"/>
              <a:t>WIA Youth Performance: PY 2013 to 2015</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95729505"/>
              </p:ext>
            </p:extLst>
          </p:nvPr>
        </p:nvGraphicFramePr>
        <p:xfrm>
          <a:off x="457200" y="3962400"/>
          <a:ext cx="8229599" cy="1883570"/>
        </p:xfrm>
        <a:graphic>
          <a:graphicData uri="http://schemas.openxmlformats.org/drawingml/2006/table">
            <a:tbl>
              <a:tblPr/>
              <a:tblGrid>
                <a:gridCol w="1567049"/>
                <a:gridCol w="134911"/>
                <a:gridCol w="695313"/>
                <a:gridCol w="695313"/>
                <a:gridCol w="695313"/>
                <a:gridCol w="134911"/>
                <a:gridCol w="695313"/>
                <a:gridCol w="695313"/>
                <a:gridCol w="695313"/>
                <a:gridCol w="134911"/>
                <a:gridCol w="695313"/>
                <a:gridCol w="695313"/>
                <a:gridCol w="695313"/>
              </a:tblGrid>
              <a:tr h="194584">
                <a:tc>
                  <a:txBody>
                    <a:bodyPr/>
                    <a:lstStyle/>
                    <a:p>
                      <a:pPr algn="l" fontAlgn="b"/>
                      <a:r>
                        <a:rPr lang="en-US" sz="1100" b="1" i="0" u="none" strike="noStrike" dirty="0" smtClean="0">
                          <a:solidFill>
                            <a:srgbClr val="FF0000"/>
                          </a:solidFill>
                          <a:effectLst/>
                          <a:latin typeface="Calibri" panose="020F0502020204030204" pitchFamily="34" charset="0"/>
                        </a:rPr>
                        <a:t>Homeless/Runaway Youth</a:t>
                      </a: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PY 2013</a:t>
                      </a:r>
                    </a:p>
                  </a:txBody>
                  <a:tcPr marL="7783" marR="7783" marT="7783"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PY 2014</a:t>
                      </a:r>
                    </a:p>
                  </a:txBody>
                  <a:tcPr marL="7783" marR="7783" marT="7783"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PY 2015</a:t>
                      </a:r>
                    </a:p>
                  </a:txBody>
                  <a:tcPr marL="7783" marR="7783" marT="7783"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317">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a:effectLst/>
                          <a:latin typeface="Calibri" panose="020F0502020204030204" pitchFamily="34" charset="0"/>
                        </a:rPr>
                        <a:t>Percent of</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a:effectLst/>
                          <a:latin typeface="Calibri" panose="020F0502020204030204" pitchFamily="34" charset="0"/>
                        </a:rPr>
                        <a:t>Percent of</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a:effectLst/>
                          <a:latin typeface="Calibri" panose="020F0502020204030204" pitchFamily="34" charset="0"/>
                        </a:rPr>
                        <a:t>Percent of</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3450">
                <a:tc>
                  <a:txBody>
                    <a:bodyPr/>
                    <a:lstStyle/>
                    <a:p>
                      <a:pPr algn="l" fontAlgn="b"/>
                      <a:r>
                        <a:rPr lang="en-US" sz="1000" b="1" i="0" u="none" strike="noStrike" dirty="0" smtClean="0">
                          <a:effectLst/>
                          <a:latin typeface="Calibri" panose="020F0502020204030204" pitchFamily="34" charset="0"/>
                        </a:rPr>
                        <a:t>WIA Younger </a:t>
                      </a:r>
                      <a:r>
                        <a:rPr lang="en-US" sz="1000" b="1" i="0" u="none" strike="noStrike" dirty="0">
                          <a:effectLst/>
                          <a:latin typeface="Calibri" panose="020F0502020204030204" pitchFamily="34" charset="0"/>
                        </a:rPr>
                        <a:t>Youth</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a:effectLst/>
                          <a:latin typeface="Calibri" panose="020F0502020204030204" pitchFamily="34" charset="0"/>
                        </a:rPr>
                        <a:t>National</a:t>
                      </a:r>
                    </a:p>
                  </a:txBody>
                  <a:tcPr marL="7783" marR="7783" marT="77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Calibri" panose="020F0502020204030204" pitchFamily="34" charset="0"/>
                        </a:rPr>
                        <a:t>Minnesota</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Calibri" panose="020F0502020204030204" pitchFamily="34" charset="0"/>
                        </a:rPr>
                        <a:t>Nat. Avg.</a:t>
                      </a:r>
                    </a:p>
                  </a:txBody>
                  <a:tcPr marL="7783" marR="7783" marT="77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a:effectLst/>
                          <a:latin typeface="Calibri" panose="020F0502020204030204" pitchFamily="34" charset="0"/>
                        </a:rPr>
                        <a:t>National</a:t>
                      </a:r>
                    </a:p>
                  </a:txBody>
                  <a:tcPr marL="7783" marR="7783" marT="77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Calibri" panose="020F0502020204030204" pitchFamily="34" charset="0"/>
                        </a:rPr>
                        <a:t>Minnesota</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Calibri" panose="020F0502020204030204" pitchFamily="34" charset="0"/>
                        </a:rPr>
                        <a:t>Nat. Avg.</a:t>
                      </a:r>
                    </a:p>
                  </a:txBody>
                  <a:tcPr marL="7783" marR="7783" marT="77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a:effectLst/>
                          <a:latin typeface="Calibri" panose="020F0502020204030204" pitchFamily="34" charset="0"/>
                        </a:rPr>
                        <a:t>National</a:t>
                      </a:r>
                    </a:p>
                  </a:txBody>
                  <a:tcPr marL="7783" marR="7783" marT="77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Calibri" panose="020F0502020204030204" pitchFamily="34" charset="0"/>
                        </a:rPr>
                        <a:t>Minnesota</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Calibri" panose="020F0502020204030204" pitchFamily="34" charset="0"/>
                        </a:rPr>
                        <a:t>Nat. Avg.</a:t>
                      </a:r>
                    </a:p>
                  </a:txBody>
                  <a:tcPr marL="7783" marR="7783" marT="77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5667">
                <a:tc>
                  <a:txBody>
                    <a:bodyPr/>
                    <a:lstStyle/>
                    <a:p>
                      <a:pPr algn="l" fontAlgn="b"/>
                      <a:r>
                        <a:rPr lang="en-US" sz="900" b="0" i="0" u="none" strike="noStrike">
                          <a:effectLst/>
                          <a:latin typeface="Calibri" panose="020F0502020204030204" pitchFamily="34" charset="0"/>
                        </a:rPr>
                        <a:t>Skill Attainment Rate</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78.0%</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92.9%</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119.1%</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74.0%</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91.7%</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123.9%</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72.7%</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89.7%</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123.4%</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55667">
                <a:tc>
                  <a:txBody>
                    <a:bodyPr/>
                    <a:lstStyle/>
                    <a:p>
                      <a:pPr algn="l" fontAlgn="b"/>
                      <a:r>
                        <a:rPr lang="en-US" sz="900" b="0" i="0" u="none" strike="noStrike">
                          <a:effectLst/>
                          <a:latin typeface="Calibri" panose="020F0502020204030204" pitchFamily="34" charset="0"/>
                        </a:rPr>
                        <a:t>Diploma or Equivalent Rate</a:t>
                      </a: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60.9%</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91.2%</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149.8%</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58.6%</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84.2%</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143.7%</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53.8%</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63.0%</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117.1%</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55667">
                <a:tc>
                  <a:txBody>
                    <a:bodyPr/>
                    <a:lstStyle/>
                    <a:p>
                      <a:pPr algn="l" fontAlgn="b"/>
                      <a:r>
                        <a:rPr lang="en-US" sz="900" b="0" i="0" u="none" strike="noStrike">
                          <a:effectLst/>
                          <a:latin typeface="Calibri" panose="020F0502020204030204" pitchFamily="34" charset="0"/>
                        </a:rPr>
                        <a:t>Retention Rate</a:t>
                      </a: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59.6%</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96.4%</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161.7%</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65.7%</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71.7%</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109.1%</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66.0%</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88.0%</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133.3%</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32317">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a:noFill/>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a:noFill/>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a:noFill/>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r>
              <a:tr h="163450">
                <a:tc>
                  <a:txBody>
                    <a:bodyPr/>
                    <a:lstStyle/>
                    <a:p>
                      <a:pPr algn="l" fontAlgn="b"/>
                      <a:r>
                        <a:rPr lang="en-US" sz="1000" b="1" i="0" u="none" strike="noStrike" dirty="0" smtClean="0">
                          <a:effectLst/>
                          <a:latin typeface="Calibri" panose="020F0502020204030204" pitchFamily="34" charset="0"/>
                        </a:rPr>
                        <a:t>WIA Older </a:t>
                      </a:r>
                      <a:r>
                        <a:rPr lang="en-US" sz="1000" b="1" i="0" u="none" strike="noStrike" dirty="0">
                          <a:effectLst/>
                          <a:latin typeface="Calibri" panose="020F0502020204030204" pitchFamily="34" charset="0"/>
                        </a:rPr>
                        <a:t>Youth</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a:effectLst/>
                          <a:latin typeface="Calibri" panose="020F0502020204030204" pitchFamily="34" charset="0"/>
                        </a:rPr>
                        <a:t>National</a:t>
                      </a:r>
                    </a:p>
                  </a:txBody>
                  <a:tcPr marL="7783" marR="7783" marT="77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Calibri" panose="020F0502020204030204" pitchFamily="34" charset="0"/>
                        </a:rPr>
                        <a:t>Minnesota</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a:effectLst/>
                          <a:latin typeface="Calibri" panose="020F0502020204030204" pitchFamily="34" charset="0"/>
                        </a:rPr>
                        <a:t>National</a:t>
                      </a:r>
                    </a:p>
                  </a:txBody>
                  <a:tcPr marL="7783" marR="7783" marT="77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Calibri" panose="020F0502020204030204" pitchFamily="34" charset="0"/>
                        </a:rPr>
                        <a:t>Minnesota</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a:effectLst/>
                          <a:latin typeface="Calibri" panose="020F0502020204030204" pitchFamily="34" charset="0"/>
                        </a:rPr>
                        <a:t>National</a:t>
                      </a:r>
                    </a:p>
                  </a:txBody>
                  <a:tcPr marL="7783" marR="7783" marT="77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Calibri" panose="020F0502020204030204" pitchFamily="34" charset="0"/>
                        </a:rPr>
                        <a:t>Minnesota</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5667">
                <a:tc>
                  <a:txBody>
                    <a:bodyPr/>
                    <a:lstStyle/>
                    <a:p>
                      <a:pPr algn="l" fontAlgn="b"/>
                      <a:r>
                        <a:rPr lang="en-US" sz="900" b="0" i="0" u="none" strike="noStrike">
                          <a:effectLst/>
                          <a:latin typeface="Calibri" panose="020F0502020204030204" pitchFamily="34" charset="0"/>
                        </a:rPr>
                        <a:t>Entered Employment Rate</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63.7%</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76.4%</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119.9%</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69.8%</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90.5%</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129.7%</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67.6%</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80.4%</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118.9%</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55667">
                <a:tc>
                  <a:txBody>
                    <a:bodyPr/>
                    <a:lstStyle/>
                    <a:p>
                      <a:pPr algn="l" fontAlgn="b"/>
                      <a:r>
                        <a:rPr lang="en-US" sz="900" b="0" i="0" u="none" strike="noStrike">
                          <a:effectLst/>
                          <a:latin typeface="Calibri" panose="020F0502020204030204" pitchFamily="34" charset="0"/>
                        </a:rPr>
                        <a:t>Employment Retention Rate</a:t>
                      </a: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78.6%</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96.9%</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123.3%</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79.6%</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82.5%</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103.6%</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81.9%</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86.0%</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105.0%</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55667">
                <a:tc>
                  <a:txBody>
                    <a:bodyPr/>
                    <a:lstStyle/>
                    <a:p>
                      <a:pPr algn="l" fontAlgn="b"/>
                      <a:r>
                        <a:rPr lang="en-US" sz="900" b="0" i="0" u="none" strike="noStrike">
                          <a:effectLst/>
                          <a:latin typeface="Calibri" panose="020F0502020204030204" pitchFamily="34" charset="0"/>
                        </a:rPr>
                        <a:t>Earnings Change in Six Months</a:t>
                      </a: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$3,832</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$4,835</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126.2%</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$3,816</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$4,758</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124.7%</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$4,334</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$3,889</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89.7%</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3450">
                <a:tc>
                  <a:txBody>
                    <a:bodyPr/>
                    <a:lstStyle/>
                    <a:p>
                      <a:pPr algn="l" fontAlgn="b"/>
                      <a:r>
                        <a:rPr lang="en-US" sz="900" b="0" i="0" u="none" strike="noStrike">
                          <a:effectLst/>
                          <a:latin typeface="Calibri" panose="020F0502020204030204" pitchFamily="34" charset="0"/>
                        </a:rPr>
                        <a:t>Employment &amp; Credential Rate</a:t>
                      </a: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31.6%</a:t>
                      </a:r>
                    </a:p>
                  </a:txBody>
                  <a:tcPr marL="7783" marR="7783" marT="778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Calibri" panose="020F0502020204030204" pitchFamily="34" charset="0"/>
                        </a:rPr>
                        <a:t>45.0%</a:t>
                      </a:r>
                    </a:p>
                  </a:txBody>
                  <a:tcPr marL="7783" marR="7783" marT="7783"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Calibri" panose="020F0502020204030204" pitchFamily="34" charset="0"/>
                        </a:rPr>
                        <a:t>142.4%</a:t>
                      </a:r>
                    </a:p>
                  </a:txBody>
                  <a:tcPr marL="7783" marR="7783" marT="778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0" i="0" u="none" strike="noStrike" dirty="0">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30.9%</a:t>
                      </a:r>
                    </a:p>
                  </a:txBody>
                  <a:tcPr marL="7783" marR="7783" marT="778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Calibri" panose="020F0502020204030204" pitchFamily="34" charset="0"/>
                        </a:rPr>
                        <a:t>72.0%</a:t>
                      </a:r>
                    </a:p>
                  </a:txBody>
                  <a:tcPr marL="7783" marR="7783" marT="7783"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Calibri" panose="020F0502020204030204" pitchFamily="34" charset="0"/>
                        </a:rPr>
                        <a:t>233.0%</a:t>
                      </a:r>
                    </a:p>
                  </a:txBody>
                  <a:tcPr marL="7783" marR="7783" marT="778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33.6%</a:t>
                      </a:r>
                    </a:p>
                  </a:txBody>
                  <a:tcPr marL="7783" marR="7783" marT="778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Calibri" panose="020F0502020204030204" pitchFamily="34" charset="0"/>
                        </a:rPr>
                        <a:t>59.7%</a:t>
                      </a:r>
                    </a:p>
                  </a:txBody>
                  <a:tcPr marL="7783" marR="7783" marT="7783"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dirty="0">
                          <a:effectLst/>
                          <a:latin typeface="Calibri" panose="020F0502020204030204" pitchFamily="34" charset="0"/>
                        </a:rPr>
                        <a:t>177.7%</a:t>
                      </a:r>
                    </a:p>
                  </a:txBody>
                  <a:tcPr marL="7783" marR="7783" marT="778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192291464"/>
              </p:ext>
            </p:extLst>
          </p:nvPr>
        </p:nvGraphicFramePr>
        <p:xfrm>
          <a:off x="457200" y="1905000"/>
          <a:ext cx="8229599" cy="1852436"/>
        </p:xfrm>
        <a:graphic>
          <a:graphicData uri="http://schemas.openxmlformats.org/drawingml/2006/table">
            <a:tbl>
              <a:tblPr/>
              <a:tblGrid>
                <a:gridCol w="1567049"/>
                <a:gridCol w="134911"/>
                <a:gridCol w="695313"/>
                <a:gridCol w="695313"/>
                <a:gridCol w="695313"/>
                <a:gridCol w="134911"/>
                <a:gridCol w="695313"/>
                <a:gridCol w="695313"/>
                <a:gridCol w="695313"/>
                <a:gridCol w="134911"/>
                <a:gridCol w="695313"/>
                <a:gridCol w="695313"/>
                <a:gridCol w="695313"/>
              </a:tblGrid>
              <a:tr h="163450">
                <a:tc>
                  <a:txBody>
                    <a:bodyPr/>
                    <a:lstStyle/>
                    <a:p>
                      <a:pPr algn="l" fontAlgn="b"/>
                      <a:r>
                        <a:rPr lang="en-US" sz="1000" b="1" i="0" u="none" strike="noStrike" dirty="0">
                          <a:solidFill>
                            <a:srgbClr val="FF0000"/>
                          </a:solidFill>
                          <a:effectLst/>
                          <a:latin typeface="Calibri" panose="020F0502020204030204" pitchFamily="34" charset="0"/>
                        </a:rPr>
                        <a:t>All Youth</a:t>
                      </a: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PY 2013</a:t>
                      </a:r>
                    </a:p>
                  </a:txBody>
                  <a:tcPr marL="7783" marR="7783" marT="7783"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Calibri" panose="020F0502020204030204" pitchFamily="34" charset="0"/>
                        </a:rPr>
                        <a:t>PY 2014</a:t>
                      </a:r>
                    </a:p>
                  </a:txBody>
                  <a:tcPr marL="7783" marR="7783" marT="7783"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1" i="0" u="none" strike="noStrike">
                          <a:effectLst/>
                          <a:latin typeface="Calibri" panose="020F0502020204030204" pitchFamily="34" charset="0"/>
                        </a:rPr>
                        <a:t>PY 2015</a:t>
                      </a:r>
                    </a:p>
                  </a:txBody>
                  <a:tcPr marL="7783" marR="7783" marT="7783"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32317">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a:effectLst/>
                          <a:latin typeface="Calibri" panose="020F0502020204030204" pitchFamily="34" charset="0"/>
                        </a:rPr>
                        <a:t>Percent of</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a:effectLst/>
                          <a:latin typeface="Calibri" panose="020F0502020204030204" pitchFamily="34" charset="0"/>
                        </a:rPr>
                        <a:t>Percent of</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n-US" sz="800" b="0" i="0" u="none" strike="noStrike" dirty="0">
                          <a:effectLst/>
                          <a:latin typeface="Calibri" panose="020F0502020204030204" pitchFamily="34" charset="0"/>
                        </a:rPr>
                        <a:t> </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800" b="1" i="0" u="none" strike="noStrike">
                          <a:effectLst/>
                          <a:latin typeface="Calibri" panose="020F0502020204030204" pitchFamily="34" charset="0"/>
                        </a:rPr>
                        <a:t>Percent of</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r>
              <a:tr h="163450">
                <a:tc>
                  <a:txBody>
                    <a:bodyPr/>
                    <a:lstStyle/>
                    <a:p>
                      <a:pPr algn="l" fontAlgn="b"/>
                      <a:r>
                        <a:rPr lang="en-US" sz="1000" b="1" i="0" u="none" strike="noStrike">
                          <a:effectLst/>
                          <a:latin typeface="Calibri" panose="020F0502020204030204" pitchFamily="34" charset="0"/>
                        </a:rPr>
                        <a:t>Younger Youth</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a:effectLst/>
                          <a:latin typeface="Calibri" panose="020F0502020204030204" pitchFamily="34" charset="0"/>
                        </a:rPr>
                        <a:t>National</a:t>
                      </a:r>
                    </a:p>
                  </a:txBody>
                  <a:tcPr marL="7783" marR="7783" marT="77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Calibri" panose="020F0502020204030204" pitchFamily="34" charset="0"/>
                        </a:rPr>
                        <a:t>Minnesota</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Calibri" panose="020F0502020204030204" pitchFamily="34" charset="0"/>
                        </a:rPr>
                        <a:t>Nat. Avg.</a:t>
                      </a:r>
                    </a:p>
                  </a:txBody>
                  <a:tcPr marL="7783" marR="7783" marT="77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a:effectLst/>
                          <a:latin typeface="Calibri" panose="020F0502020204030204" pitchFamily="34" charset="0"/>
                        </a:rPr>
                        <a:t>National</a:t>
                      </a:r>
                    </a:p>
                  </a:txBody>
                  <a:tcPr marL="7783" marR="7783" marT="77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Calibri" panose="020F0502020204030204" pitchFamily="34" charset="0"/>
                        </a:rPr>
                        <a:t>Minnesota</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Calibri" panose="020F0502020204030204" pitchFamily="34" charset="0"/>
                        </a:rPr>
                        <a:t>Nat. Avg.</a:t>
                      </a:r>
                    </a:p>
                  </a:txBody>
                  <a:tcPr marL="7783" marR="7783" marT="77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a:effectLst/>
                          <a:latin typeface="Calibri" panose="020F0502020204030204" pitchFamily="34" charset="0"/>
                        </a:rPr>
                        <a:t>National</a:t>
                      </a:r>
                    </a:p>
                  </a:txBody>
                  <a:tcPr marL="7783" marR="7783" marT="77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800" b="1" i="0" u="none" strike="noStrike" dirty="0">
                          <a:effectLst/>
                          <a:latin typeface="Calibri" panose="020F0502020204030204" pitchFamily="34" charset="0"/>
                        </a:rPr>
                        <a:t>Minnesota</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800" b="1" i="0" u="none" strike="noStrike" dirty="0">
                          <a:effectLst/>
                          <a:latin typeface="Calibri" panose="020F0502020204030204" pitchFamily="34" charset="0"/>
                        </a:rPr>
                        <a:t>Nat. Avg.</a:t>
                      </a:r>
                    </a:p>
                  </a:txBody>
                  <a:tcPr marL="7783" marR="7783" marT="77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r>
              <a:tr h="155667">
                <a:tc>
                  <a:txBody>
                    <a:bodyPr/>
                    <a:lstStyle/>
                    <a:p>
                      <a:pPr algn="l" fontAlgn="b"/>
                      <a:r>
                        <a:rPr lang="en-US" sz="900" b="0" i="0" u="none" strike="noStrike">
                          <a:effectLst/>
                          <a:latin typeface="Calibri" panose="020F0502020204030204" pitchFamily="34" charset="0"/>
                        </a:rPr>
                        <a:t>Skill Attainment Rate</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82.0%</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95.4%</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116.3%</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77.1%</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97.3%</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126.2%</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78.4%</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94.7%</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120.8%</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55667">
                <a:tc>
                  <a:txBody>
                    <a:bodyPr/>
                    <a:lstStyle/>
                    <a:p>
                      <a:pPr algn="l" fontAlgn="b"/>
                      <a:r>
                        <a:rPr lang="en-US" sz="900" b="0" i="0" u="none" strike="noStrike">
                          <a:effectLst/>
                          <a:latin typeface="Calibri" panose="020F0502020204030204" pitchFamily="34" charset="0"/>
                        </a:rPr>
                        <a:t>Diploma or Equivalent Rate</a:t>
                      </a: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73.6%</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88.4%</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120.1%</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71.8%</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87.4%</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121.7%</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69.6%</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78.0%</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112.1%</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55667">
                <a:tc>
                  <a:txBody>
                    <a:bodyPr/>
                    <a:lstStyle/>
                    <a:p>
                      <a:pPr algn="l" fontAlgn="b"/>
                      <a:r>
                        <a:rPr lang="en-US" sz="900" b="0" i="0" u="none" strike="noStrike">
                          <a:effectLst/>
                          <a:latin typeface="Calibri" panose="020F0502020204030204" pitchFamily="34" charset="0"/>
                        </a:rPr>
                        <a:t>Retention Rate</a:t>
                      </a: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64.9%</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91.7%</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141.3%</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65.7%</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81.7%</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124.4%</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66.6%</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83.8%</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125.8%</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32317">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a:noFill/>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a:noFill/>
                    </a:lnR>
                    <a:lnT>
                      <a:noFill/>
                    </a:lnT>
                    <a:lnB>
                      <a:noFill/>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dirty="0">
                          <a:effectLst/>
                          <a:latin typeface="Calibri" panose="020F0502020204030204" pitchFamily="34" charset="0"/>
                        </a:rPr>
                        <a:t> </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a:noFill/>
                    </a:lnR>
                    <a:lnT>
                      <a:noFill/>
                    </a:lnT>
                    <a:lnB>
                      <a:noFill/>
                    </a:lnB>
                    <a:noFill/>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noFill/>
                  </a:tcPr>
                </a:tc>
              </a:tr>
              <a:tr h="163450">
                <a:tc>
                  <a:txBody>
                    <a:bodyPr/>
                    <a:lstStyle/>
                    <a:p>
                      <a:pPr algn="l" fontAlgn="b"/>
                      <a:r>
                        <a:rPr lang="en-US" sz="1000" b="1" i="0" u="none" strike="noStrike">
                          <a:effectLst/>
                          <a:latin typeface="Calibri" panose="020F0502020204030204" pitchFamily="34" charset="0"/>
                        </a:rPr>
                        <a:t>Older Youth</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a:effectLst/>
                          <a:latin typeface="Calibri" panose="020F0502020204030204" pitchFamily="34" charset="0"/>
                        </a:rPr>
                        <a:t>National</a:t>
                      </a:r>
                    </a:p>
                  </a:txBody>
                  <a:tcPr marL="7783" marR="7783" marT="77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Calibri" panose="020F0502020204030204" pitchFamily="34" charset="0"/>
                        </a:rPr>
                        <a:t>Minnesota</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a:effectLst/>
                          <a:latin typeface="Calibri" panose="020F0502020204030204" pitchFamily="34" charset="0"/>
                        </a:rPr>
                        <a:t>National</a:t>
                      </a:r>
                    </a:p>
                  </a:txBody>
                  <a:tcPr marL="7783" marR="7783" marT="77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Calibri" panose="020F0502020204030204" pitchFamily="34" charset="0"/>
                        </a:rPr>
                        <a:t>Minnesota</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effectLst/>
                          <a:latin typeface="Calibri" panose="020F0502020204030204" pitchFamily="34" charset="0"/>
                        </a:rPr>
                        <a:t>National</a:t>
                      </a:r>
                    </a:p>
                  </a:txBody>
                  <a:tcPr marL="7783" marR="7783" marT="7783"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800" b="1" i="0" u="none" strike="noStrike" dirty="0">
                          <a:effectLst/>
                          <a:latin typeface="Calibri" panose="020F0502020204030204" pitchFamily="34" charset="0"/>
                        </a:rPr>
                        <a:t>Minnesota</a:t>
                      </a:r>
                    </a:p>
                  </a:txBody>
                  <a:tcPr marL="7783" marR="7783" marT="778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dirty="0">
                          <a:effectLst/>
                          <a:latin typeface="Calibri" panose="020F0502020204030204" pitchFamily="34" charset="0"/>
                        </a:rPr>
                        <a:t> </a:t>
                      </a:r>
                    </a:p>
                  </a:txBody>
                  <a:tcPr marL="7783" marR="7783" marT="7783"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r>
              <a:tr h="155667">
                <a:tc>
                  <a:txBody>
                    <a:bodyPr/>
                    <a:lstStyle/>
                    <a:p>
                      <a:pPr algn="l" fontAlgn="b"/>
                      <a:r>
                        <a:rPr lang="en-US" sz="900" b="0" i="0" u="none" strike="noStrike">
                          <a:effectLst/>
                          <a:latin typeface="Calibri" panose="020F0502020204030204" pitchFamily="34" charset="0"/>
                        </a:rPr>
                        <a:t>Entered Employment Rate</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68.2%</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83.0%</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121.7%</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71.1%</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88.1%</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123.9%</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71.7%</a:t>
                      </a:r>
                    </a:p>
                  </a:txBody>
                  <a:tcPr marL="7783" marR="7783" marT="7783"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effectLst/>
                          <a:latin typeface="Calibri" panose="020F0502020204030204" pitchFamily="34" charset="0"/>
                        </a:rPr>
                        <a:t>82.4%</a:t>
                      </a:r>
                    </a:p>
                  </a:txBody>
                  <a:tcPr marL="7783" marR="7783" marT="7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dirty="0">
                          <a:effectLst/>
                          <a:latin typeface="Calibri" panose="020F0502020204030204" pitchFamily="34" charset="0"/>
                        </a:rPr>
                        <a:t>114.9%</a:t>
                      </a:r>
                    </a:p>
                  </a:txBody>
                  <a:tcPr marL="7783" marR="7783" marT="7783"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55667">
                <a:tc>
                  <a:txBody>
                    <a:bodyPr/>
                    <a:lstStyle/>
                    <a:p>
                      <a:pPr algn="l" fontAlgn="b"/>
                      <a:r>
                        <a:rPr lang="en-US" sz="900" b="0" i="0" u="none" strike="noStrike">
                          <a:effectLst/>
                          <a:latin typeface="Calibri" panose="020F0502020204030204" pitchFamily="34" charset="0"/>
                        </a:rPr>
                        <a:t>Employment Retention Rate</a:t>
                      </a: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82.6%</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91.2%</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110.4%</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83.0%</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89.9%</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108.3%</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85.5%</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89.0%</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104.1%</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55667">
                <a:tc>
                  <a:txBody>
                    <a:bodyPr/>
                    <a:lstStyle/>
                    <a:p>
                      <a:pPr algn="l" fontAlgn="b"/>
                      <a:r>
                        <a:rPr lang="en-US" sz="900" b="0" i="0" u="none" strike="noStrike">
                          <a:effectLst/>
                          <a:latin typeface="Calibri" panose="020F0502020204030204" pitchFamily="34" charset="0"/>
                        </a:rPr>
                        <a:t>Earnings Change in Six Months</a:t>
                      </a: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$4,485</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$5,786</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129.0%</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$4,455</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$5,310</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119.2%</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$4,820</a:t>
                      </a:r>
                    </a:p>
                  </a:txBody>
                  <a:tcPr marL="7783" marR="7783" marT="7783"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$6,382</a:t>
                      </a:r>
                    </a:p>
                  </a:txBody>
                  <a:tcPr marL="7783" marR="7783" marT="7783" marB="0" anchor="b">
                    <a:lnL>
                      <a:noFill/>
                    </a:lnL>
                    <a:lnR>
                      <a:noFill/>
                    </a:lnR>
                    <a:lnT>
                      <a:noFill/>
                    </a:lnT>
                    <a:lnB>
                      <a:noFill/>
                    </a:lnB>
                    <a:solidFill>
                      <a:srgbClr val="FFFFFF"/>
                    </a:solidFill>
                  </a:tcPr>
                </a:tc>
                <a:tc>
                  <a:txBody>
                    <a:bodyPr/>
                    <a:lstStyle/>
                    <a:p>
                      <a:pPr algn="ctr" fontAlgn="b"/>
                      <a:r>
                        <a:rPr lang="en-US" sz="900" b="0" i="0" u="none" strike="noStrike">
                          <a:effectLst/>
                          <a:latin typeface="Calibri" panose="020F0502020204030204" pitchFamily="34" charset="0"/>
                        </a:rPr>
                        <a:t>132.4%</a:t>
                      </a: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63450">
                <a:tc>
                  <a:txBody>
                    <a:bodyPr/>
                    <a:lstStyle/>
                    <a:p>
                      <a:pPr algn="l" fontAlgn="b"/>
                      <a:r>
                        <a:rPr lang="en-US" sz="900" b="0" i="0" u="none" strike="noStrike">
                          <a:effectLst/>
                          <a:latin typeface="Calibri" panose="020F0502020204030204" pitchFamily="34" charset="0"/>
                        </a:rPr>
                        <a:t>Employment &amp; Credential Rate</a:t>
                      </a:r>
                    </a:p>
                  </a:txBody>
                  <a:tcPr marL="7783" marR="7783" marT="7783" marB="0" anchor="b">
                    <a:lnL>
                      <a:noFill/>
                    </a:lnL>
                    <a:lnR>
                      <a:noFill/>
                    </a:lnR>
                    <a:lnT>
                      <a:noFill/>
                    </a:lnT>
                    <a:lnB>
                      <a:noFill/>
                    </a:lnB>
                  </a:tcPr>
                </a:tc>
                <a:tc>
                  <a:txBody>
                    <a:bodyPr/>
                    <a:lstStyle/>
                    <a:p>
                      <a:pPr algn="l" fontAlgn="b"/>
                      <a:endParaRPr lang="en-US" sz="800" b="0" i="0" u="none" strike="noStrike">
                        <a:effectLst/>
                        <a:latin typeface="Calibri" panose="020F0502020204030204" pitchFamily="34" charset="0"/>
                      </a:endParaRPr>
                    </a:p>
                  </a:txBody>
                  <a:tcPr marL="7783" marR="7783" marT="778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39.3%</a:t>
                      </a:r>
                    </a:p>
                  </a:txBody>
                  <a:tcPr marL="7783" marR="7783" marT="778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Calibri" panose="020F0502020204030204" pitchFamily="34" charset="0"/>
                        </a:rPr>
                        <a:t>58.3%</a:t>
                      </a:r>
                    </a:p>
                  </a:txBody>
                  <a:tcPr marL="7783" marR="7783" marT="7783"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Calibri" panose="020F0502020204030204" pitchFamily="34" charset="0"/>
                        </a:rPr>
                        <a:t>148.3%</a:t>
                      </a:r>
                    </a:p>
                  </a:txBody>
                  <a:tcPr marL="7783" marR="7783" marT="778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38.1%</a:t>
                      </a:r>
                    </a:p>
                  </a:txBody>
                  <a:tcPr marL="7783" marR="7783" marT="778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Calibri" panose="020F0502020204030204" pitchFamily="34" charset="0"/>
                        </a:rPr>
                        <a:t>68.5%</a:t>
                      </a:r>
                    </a:p>
                  </a:txBody>
                  <a:tcPr marL="7783" marR="7783" marT="7783"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Calibri" panose="020F0502020204030204" pitchFamily="34" charset="0"/>
                        </a:rPr>
                        <a:t>179.8%</a:t>
                      </a:r>
                    </a:p>
                  </a:txBody>
                  <a:tcPr marL="7783" marR="7783" marT="778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0" i="0" u="none" strike="noStrike">
                        <a:effectLst/>
                        <a:latin typeface="Calibri" panose="020F0502020204030204" pitchFamily="34" charset="0"/>
                      </a:endParaRPr>
                    </a:p>
                  </a:txBody>
                  <a:tcPr marL="7783" marR="7783" marT="77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effectLst/>
                          <a:latin typeface="Calibri" panose="020F0502020204030204" pitchFamily="34" charset="0"/>
                        </a:rPr>
                        <a:t>38.6%</a:t>
                      </a:r>
                    </a:p>
                  </a:txBody>
                  <a:tcPr marL="7783" marR="7783" marT="778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Calibri" panose="020F0502020204030204" pitchFamily="34" charset="0"/>
                        </a:rPr>
                        <a:t>60.1%</a:t>
                      </a:r>
                    </a:p>
                  </a:txBody>
                  <a:tcPr marL="7783" marR="7783" marT="7783"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dirty="0">
                          <a:effectLst/>
                          <a:latin typeface="Calibri" panose="020F0502020204030204" pitchFamily="34" charset="0"/>
                        </a:rPr>
                        <a:t>155.7%</a:t>
                      </a:r>
                    </a:p>
                  </a:txBody>
                  <a:tcPr marL="7783" marR="7783" marT="778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478866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5" name="Subtitle 4"/>
          <p:cNvSpPr>
            <a:spLocks noGrp="1"/>
          </p:cNvSpPr>
          <p:nvPr>
            <p:ph type="subTitle" idx="1"/>
          </p:nvPr>
        </p:nvSpPr>
        <p:spPr>
          <a:xfrm>
            <a:off x="457200" y="4319868"/>
            <a:ext cx="8077200" cy="1547532"/>
          </a:xfrm>
        </p:spPr>
        <p:txBody>
          <a:bodyPr>
            <a:normAutofit fontScale="92500" lnSpcReduction="10000"/>
          </a:bodyPr>
          <a:lstStyle/>
          <a:p>
            <a:r>
              <a:rPr lang="en-US" dirty="0" smtClean="0">
                <a:hlinkClick r:id="rId2"/>
              </a:rPr>
              <a:t>Kay.Tracy@state.mn.us</a:t>
            </a:r>
          </a:p>
          <a:p>
            <a:r>
              <a:rPr lang="en-US" dirty="0" smtClean="0"/>
              <a:t>651-259-7555</a:t>
            </a:r>
            <a:endParaRPr lang="en-US" dirty="0" smtClean="0">
              <a:hlinkClick r:id="rId2"/>
            </a:endParaRPr>
          </a:p>
          <a:p>
            <a:r>
              <a:rPr lang="en-US" dirty="0" smtClean="0">
                <a:hlinkClick r:id="rId2"/>
              </a:rPr>
              <a:t>John.R.Olson@state.mn.us</a:t>
            </a:r>
            <a:endParaRPr lang="en-US" dirty="0" smtClean="0"/>
          </a:p>
          <a:p>
            <a:r>
              <a:rPr lang="en-US" dirty="0" smtClean="0"/>
              <a:t>651-259-7547</a:t>
            </a:r>
            <a:endParaRPr lang="en-US" dirty="0"/>
          </a:p>
        </p:txBody>
      </p:sp>
    </p:spTree>
    <p:extLst>
      <p:ext uri="{BB962C8B-B14F-4D97-AF65-F5344CB8AC3E}">
        <p14:creationId xmlns:p14="http://schemas.microsoft.com/office/powerpoint/2010/main" val="115878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session</a:t>
            </a:r>
            <a:endParaRPr lang="en-US" dirty="0"/>
          </a:p>
        </p:txBody>
      </p:sp>
      <p:sp>
        <p:nvSpPr>
          <p:cNvPr id="3" name="Content Placeholder 2"/>
          <p:cNvSpPr>
            <a:spLocks noGrp="1"/>
          </p:cNvSpPr>
          <p:nvPr>
            <p:ph idx="1"/>
          </p:nvPr>
        </p:nvSpPr>
        <p:spPr>
          <a:xfrm>
            <a:off x="493986" y="2305761"/>
            <a:ext cx="6661324" cy="4525963"/>
          </a:xfrm>
        </p:spPr>
        <p:txBody>
          <a:bodyPr/>
          <a:lstStyle/>
          <a:p>
            <a:pPr marL="342900" indent="-342900">
              <a:buFont typeface="Wingdings" panose="05000000000000000000" pitchFamily="2" charset="2"/>
              <a:buChar char="q"/>
            </a:pPr>
            <a:r>
              <a:rPr lang="en-US" sz="2800" dirty="0" smtClean="0"/>
              <a:t>Negotiation Process</a:t>
            </a:r>
          </a:p>
          <a:p>
            <a:pPr marL="342900" indent="-342900">
              <a:buFont typeface="Wingdings" panose="05000000000000000000" pitchFamily="2" charset="2"/>
              <a:buChar char="q"/>
            </a:pPr>
            <a:r>
              <a:rPr lang="en-US" sz="2800" dirty="0" smtClean="0"/>
              <a:t>WIOA Youth Formula Program Allocations: National/State/Local</a:t>
            </a:r>
          </a:p>
          <a:p>
            <a:pPr marL="342900" indent="-342900">
              <a:buFont typeface="Wingdings" panose="05000000000000000000" pitchFamily="2" charset="2"/>
              <a:buChar char="q"/>
            </a:pPr>
            <a:r>
              <a:rPr lang="en-US" sz="2800" dirty="0" smtClean="0"/>
              <a:t>Federal Funding/Youth </a:t>
            </a:r>
            <a:r>
              <a:rPr lang="en-US" sz="2800" dirty="0"/>
              <a:t>S</a:t>
            </a:r>
            <a:r>
              <a:rPr lang="en-US" sz="2800" dirty="0" smtClean="0"/>
              <a:t>erved in Minnesota</a:t>
            </a:r>
          </a:p>
          <a:p>
            <a:pPr lvl="1" indent="-342900">
              <a:buFont typeface="Wingdings" panose="05000000000000000000" pitchFamily="2" charset="2"/>
              <a:buChar char="q"/>
            </a:pPr>
            <a:r>
              <a:rPr lang="en-US" sz="2400" dirty="0" smtClean="0"/>
              <a:t>Homeless/Runaway Youth Data</a:t>
            </a:r>
          </a:p>
          <a:p>
            <a:pPr lvl="1" indent="-342900">
              <a:buFont typeface="Wingdings" panose="05000000000000000000" pitchFamily="2" charset="2"/>
              <a:buChar char="q"/>
            </a:pPr>
            <a:r>
              <a:rPr lang="en-US" sz="2400" dirty="0" smtClean="0"/>
              <a:t>Other Populations; </a:t>
            </a:r>
            <a:r>
              <a:rPr lang="en-US" sz="2400" dirty="0" err="1" smtClean="0"/>
              <a:t>Exiter</a:t>
            </a:r>
            <a:r>
              <a:rPr lang="en-US" sz="2400" dirty="0" smtClean="0"/>
              <a:t> Comparisons</a:t>
            </a:r>
          </a:p>
          <a:p>
            <a:pPr lvl="1" indent="-342900">
              <a:buFont typeface="Wingdings" panose="05000000000000000000" pitchFamily="2" charset="2"/>
              <a:buChar char="q"/>
            </a:pPr>
            <a:r>
              <a:rPr lang="en-US" sz="2400" dirty="0" smtClean="0"/>
              <a:t>Performance Overview</a:t>
            </a:r>
          </a:p>
          <a:p>
            <a:pPr marL="342900" indent="-342900">
              <a:buFont typeface="Wingdings" panose="05000000000000000000" pitchFamily="2" charset="2"/>
              <a:buChar char="q"/>
            </a:pPr>
            <a:r>
              <a:rPr lang="en-US" sz="2800" dirty="0" smtClean="0"/>
              <a:t>Questions and Answers</a:t>
            </a:r>
            <a:endParaRPr lang="en-US" sz="2800" dirty="0"/>
          </a:p>
          <a:p>
            <a:pPr marL="0" indent="0">
              <a:buNone/>
            </a:pPr>
            <a:endParaRPr lang="en-US" dirty="0" smtClean="0"/>
          </a:p>
          <a:p>
            <a:pPr marL="342900" indent="-342900">
              <a:buFontTx/>
              <a:buChar char="-"/>
            </a:pPr>
            <a:endParaRPr lang="en-US" dirty="0"/>
          </a:p>
        </p:txBody>
      </p:sp>
    </p:spTree>
    <p:extLst>
      <p:ext uri="{BB962C8B-B14F-4D97-AF65-F5344CB8AC3E}">
        <p14:creationId xmlns:p14="http://schemas.microsoft.com/office/powerpoint/2010/main" val="169508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Negotiation Process</a:t>
            </a:r>
            <a:endParaRPr lang="en-US" dirty="0"/>
          </a:p>
        </p:txBody>
      </p:sp>
      <p:sp>
        <p:nvSpPr>
          <p:cNvPr id="3" name="Content Placeholder 2"/>
          <p:cNvSpPr>
            <a:spLocks noGrp="1"/>
          </p:cNvSpPr>
          <p:nvPr>
            <p:ph idx="1"/>
          </p:nvPr>
        </p:nvSpPr>
        <p:spPr/>
        <p:txBody>
          <a:bodyPr>
            <a:normAutofit/>
          </a:bodyPr>
          <a:lstStyle/>
          <a:p>
            <a:r>
              <a:rPr lang="en-US" sz="2800" dirty="0" smtClean="0"/>
              <a:t>DEED issues youth planning instructions in December.</a:t>
            </a:r>
          </a:p>
          <a:p>
            <a:r>
              <a:rPr lang="en-US" sz="2800" dirty="0" smtClean="0"/>
              <a:t>WDAs submit local </a:t>
            </a:r>
            <a:r>
              <a:rPr lang="en-US" sz="2800" dirty="0" err="1" smtClean="0"/>
              <a:t>workplan</a:t>
            </a:r>
            <a:r>
              <a:rPr lang="en-US" sz="2800" dirty="0" smtClean="0"/>
              <a:t> and local performance goals in April.</a:t>
            </a:r>
          </a:p>
          <a:p>
            <a:r>
              <a:rPr lang="en-US" sz="2800" dirty="0" smtClean="0"/>
              <a:t>DEED negotiates Minnesota state-level performance goals with DOL in May or early June.</a:t>
            </a:r>
          </a:p>
          <a:p>
            <a:r>
              <a:rPr lang="en-US" sz="2800" dirty="0" smtClean="0"/>
              <a:t>When state-level performance is set with DOL, the DEED Youth </a:t>
            </a:r>
            <a:r>
              <a:rPr lang="en-US" sz="2800" dirty="0"/>
              <a:t>T</a:t>
            </a:r>
            <a:r>
              <a:rPr lang="en-US" sz="2800" dirty="0" smtClean="0"/>
              <a:t>eam negotiates with each WDA to finalize “local” performance goals.</a:t>
            </a:r>
            <a:endParaRPr lang="en-US" sz="2800" dirty="0"/>
          </a:p>
        </p:txBody>
      </p:sp>
    </p:spTree>
    <p:extLst>
      <p:ext uri="{BB962C8B-B14F-4D97-AF65-F5344CB8AC3E}">
        <p14:creationId xmlns:p14="http://schemas.microsoft.com/office/powerpoint/2010/main" val="911606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r>
              <a:rPr lang="en-US" dirty="0" smtClean="0"/>
              <a:t>Sample Monthly Report under WIA </a:t>
            </a:r>
            <a:r>
              <a:rPr lang="en-US" sz="3600" dirty="0" smtClean="0"/>
              <a:t>(to be updated under WIOA)</a:t>
            </a:r>
            <a:endParaRPr lang="en-US" sz="3600" dirty="0"/>
          </a:p>
        </p:txBody>
      </p:sp>
      <p:pic>
        <p:nvPicPr>
          <p:cNvPr id="4" name="Content Placeholder 3"/>
          <p:cNvPicPr>
            <a:picLocks noGrp="1" noChangeAspect="1"/>
          </p:cNvPicPr>
          <p:nvPr>
            <p:ph idx="1"/>
          </p:nvPr>
        </p:nvPicPr>
        <p:blipFill rotWithShape="1">
          <a:blip r:embed="rId2"/>
          <a:srcRect r="4174" b="3875"/>
          <a:stretch/>
        </p:blipFill>
        <p:spPr>
          <a:xfrm>
            <a:off x="76200" y="1828800"/>
            <a:ext cx="4267200" cy="4991819"/>
          </a:xfrm>
          <a:prstGeom prst="rect">
            <a:avLst/>
          </a:prstGeom>
        </p:spPr>
      </p:pic>
      <p:sp>
        <p:nvSpPr>
          <p:cNvPr id="3" name="TextBox 2"/>
          <p:cNvSpPr txBox="1"/>
          <p:nvPr/>
        </p:nvSpPr>
        <p:spPr>
          <a:xfrm>
            <a:off x="4495800" y="1981200"/>
            <a:ext cx="4343400" cy="4001095"/>
          </a:xfrm>
          <a:prstGeom prst="rect">
            <a:avLst/>
          </a:prstGeom>
          <a:noFill/>
        </p:spPr>
        <p:txBody>
          <a:bodyPr wrap="square" rtlCol="0">
            <a:spAutoFit/>
          </a:bodyPr>
          <a:lstStyle/>
          <a:p>
            <a:pPr marL="285750" indent="-285750">
              <a:buFont typeface="Arial" panose="020B0604020202020204" pitchFamily="34" charset="0"/>
              <a:buChar char="•"/>
            </a:pPr>
            <a:r>
              <a:rPr lang="en-US" sz="1600" i="1" dirty="0" smtClean="0"/>
              <a:t>Source: US Dept. of Labor, WIASRD software</a:t>
            </a:r>
          </a:p>
          <a:p>
            <a:pPr marL="285750" indent="-285750">
              <a:buFont typeface="Arial" panose="020B0604020202020204" pitchFamily="34" charset="0"/>
              <a:buChar char="•"/>
            </a:pPr>
            <a:endParaRPr lang="en-US" sz="1600" i="1" dirty="0"/>
          </a:p>
          <a:p>
            <a:r>
              <a:rPr lang="en-US" sz="2400" dirty="0" smtClean="0"/>
              <a:t>Other Considerations:</a:t>
            </a:r>
            <a:br>
              <a:rPr lang="en-US" sz="2400" dirty="0" smtClean="0"/>
            </a:br>
            <a:endParaRPr lang="en-US" dirty="0" smtClean="0"/>
          </a:p>
          <a:p>
            <a:pPr marL="742950" lvl="1" indent="-285750">
              <a:buFont typeface="Arial" panose="020B0604020202020204" pitchFamily="34" charset="0"/>
              <a:buChar char="•"/>
            </a:pPr>
            <a:r>
              <a:rPr lang="en-US" sz="2000" dirty="0" smtClean="0"/>
              <a:t>Federal reporting is still under development; issues remain with quarterly reports and ability to generate outcomes at WDA level.</a:t>
            </a:r>
          </a:p>
          <a:p>
            <a:pPr marL="742950" lvl="1" indent="-285750">
              <a:buFont typeface="Arial" panose="020B0604020202020204" pitchFamily="34" charset="0"/>
              <a:buChar char="•"/>
            </a:pPr>
            <a:r>
              <a:rPr lang="en-US" sz="2000" dirty="0" err="1" smtClean="0"/>
              <a:t>MNPerforms</a:t>
            </a:r>
            <a:r>
              <a:rPr lang="en-US" sz="2000" dirty="0" smtClean="0"/>
              <a:t> software is also still being developed to provide monthly performance updates from Minnesota PIRL files.</a:t>
            </a:r>
            <a:endParaRPr lang="en-US" sz="2000" dirty="0"/>
          </a:p>
        </p:txBody>
      </p:sp>
    </p:spTree>
    <p:extLst>
      <p:ext uri="{BB962C8B-B14F-4D97-AF65-F5344CB8AC3E}">
        <p14:creationId xmlns:p14="http://schemas.microsoft.com/office/powerpoint/2010/main" val="146684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434" y="304800"/>
            <a:ext cx="8229600" cy="990600"/>
          </a:xfrm>
        </p:spPr>
        <p:txBody>
          <a:bodyPr>
            <a:normAutofit fontScale="90000"/>
          </a:bodyPr>
          <a:lstStyle/>
          <a:p>
            <a:r>
              <a:rPr lang="en-US" dirty="0" smtClean="0"/>
              <a:t>Federal Funding/Youth Served in Minnesota: </a:t>
            </a:r>
            <a:r>
              <a:rPr lang="en-US" sz="2700" dirty="0" smtClean="0"/>
              <a:t>2007 to 2017</a:t>
            </a:r>
            <a:endParaRPr lang="en-US" sz="27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9012973"/>
              </p:ext>
            </p:extLst>
          </p:nvPr>
        </p:nvGraphicFramePr>
        <p:xfrm>
          <a:off x="441434" y="1828800"/>
          <a:ext cx="8229600" cy="482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4660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fontScale="90000"/>
          </a:bodyPr>
          <a:lstStyle/>
          <a:p>
            <a:r>
              <a:rPr lang="en-US" dirty="0" smtClean="0"/>
              <a:t>Comparison of PY10 to PY17 WIA/WIOA Youth Allocations by WDA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70843487"/>
              </p:ext>
            </p:extLst>
          </p:nvPr>
        </p:nvGraphicFramePr>
        <p:xfrm>
          <a:off x="457200" y="2057400"/>
          <a:ext cx="82296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0515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31" y="304800"/>
            <a:ext cx="8229600" cy="990600"/>
          </a:xfrm>
        </p:spPr>
        <p:txBody>
          <a:bodyPr>
            <a:normAutofit fontScale="90000"/>
          </a:bodyPr>
          <a:lstStyle/>
          <a:p>
            <a:r>
              <a:rPr lang="en-US" dirty="0" smtClean="0"/>
              <a:t>Statutory WIOA Youth Allocation Formula</a:t>
            </a:r>
            <a:endParaRPr lang="en-US" dirty="0"/>
          </a:p>
        </p:txBody>
      </p:sp>
      <p:sp>
        <p:nvSpPr>
          <p:cNvPr id="3" name="Content Placeholder 2"/>
          <p:cNvSpPr>
            <a:spLocks noGrp="1"/>
          </p:cNvSpPr>
          <p:nvPr>
            <p:ph idx="1"/>
          </p:nvPr>
        </p:nvSpPr>
        <p:spPr/>
        <p:txBody>
          <a:bodyPr>
            <a:normAutofit fontScale="85000" lnSpcReduction="20000"/>
          </a:bodyPr>
          <a:lstStyle/>
          <a:p>
            <a:r>
              <a:rPr lang="en-US" dirty="0"/>
              <a:t>1/3 </a:t>
            </a:r>
            <a:r>
              <a:rPr lang="en-US" dirty="0" smtClean="0"/>
              <a:t>of allocation is </a:t>
            </a:r>
            <a:r>
              <a:rPr lang="en-US" dirty="0"/>
              <a:t>based on the </a:t>
            </a:r>
            <a:r>
              <a:rPr lang="en-US" dirty="0" smtClean="0"/>
              <a:t>WDA’s </a:t>
            </a:r>
            <a:r>
              <a:rPr lang="en-US" dirty="0"/>
              <a:t>relative share of the number of unemployed in areas with an unemployment rate of 6.5% or higher. </a:t>
            </a:r>
          </a:p>
          <a:p>
            <a:r>
              <a:rPr lang="en-US" dirty="0"/>
              <a:t>1/3 is based on the </a:t>
            </a:r>
            <a:r>
              <a:rPr lang="en-US" dirty="0" smtClean="0"/>
              <a:t>WDA’s </a:t>
            </a:r>
            <a:r>
              <a:rPr lang="en-US" dirty="0"/>
              <a:t>relative share of the number of unemployed in excess of 4.5% of the civilian labor force (in the </a:t>
            </a:r>
            <a:r>
              <a:rPr lang="en-US" dirty="0" smtClean="0"/>
              <a:t>WDA </a:t>
            </a:r>
            <a:r>
              <a:rPr lang="en-US" dirty="0"/>
              <a:t>or in the areas of substantial unemployment within the </a:t>
            </a:r>
            <a:r>
              <a:rPr lang="en-US" dirty="0" smtClean="0"/>
              <a:t>WDA—whichever </a:t>
            </a:r>
            <a:r>
              <a:rPr lang="en-US" dirty="0"/>
              <a:t>is higher). </a:t>
            </a:r>
          </a:p>
          <a:p>
            <a:r>
              <a:rPr lang="en-US" dirty="0"/>
              <a:t>1/3 is based on the </a:t>
            </a:r>
            <a:r>
              <a:rPr lang="en-US" dirty="0" smtClean="0"/>
              <a:t>WDA’s </a:t>
            </a:r>
            <a:r>
              <a:rPr lang="en-US" dirty="0"/>
              <a:t>relative share of the number of youth between the </a:t>
            </a:r>
            <a:r>
              <a:rPr lang="en-US" dirty="0">
                <a:solidFill>
                  <a:srgbClr val="FF0000"/>
                </a:solidFill>
              </a:rPr>
              <a:t>ages of 16 and 21 </a:t>
            </a:r>
            <a:r>
              <a:rPr lang="en-US" dirty="0"/>
              <a:t>whose income or family income is at or below poverty or below 70 percent of the lower living standard income level. CEPs have a statutory and slightly different—and more flexible—definition.</a:t>
            </a:r>
          </a:p>
          <a:p>
            <a:endParaRPr lang="en-US" dirty="0"/>
          </a:p>
        </p:txBody>
      </p:sp>
    </p:spTree>
    <p:extLst>
      <p:ext uri="{BB962C8B-B14F-4D97-AF65-F5344CB8AC3E}">
        <p14:creationId xmlns:p14="http://schemas.microsoft.com/office/powerpoint/2010/main" val="3250744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Long-Term Factors Influencing State/WDA-Level WIOA Allocations in Minnesota</a:t>
            </a:r>
            <a:endParaRPr lang="en-US" dirty="0"/>
          </a:p>
        </p:txBody>
      </p:sp>
      <p:sp>
        <p:nvSpPr>
          <p:cNvPr id="3" name="Content Placeholder 2"/>
          <p:cNvSpPr>
            <a:spLocks noGrp="1"/>
          </p:cNvSpPr>
          <p:nvPr>
            <p:ph idx="1"/>
          </p:nvPr>
        </p:nvSpPr>
        <p:spPr/>
        <p:txBody>
          <a:bodyPr>
            <a:normAutofit/>
          </a:bodyPr>
          <a:lstStyle/>
          <a:p>
            <a:r>
              <a:rPr lang="en-US" sz="2400" dirty="0" smtClean="0"/>
              <a:t>The current statutory formulas used for WIOA Youth allocations date back to the Job Training Partnership Act of 1982 (JTPA) and were also used under the Workforce Investment Act of 1998 (WIA).</a:t>
            </a:r>
          </a:p>
          <a:p>
            <a:r>
              <a:rPr lang="en-US" sz="2400" dirty="0" smtClean="0"/>
              <a:t>In 1982, Minnesota’s average annual unemployment rate was 7.9%; 2016 was 3.9%</a:t>
            </a:r>
          </a:p>
          <a:p>
            <a:r>
              <a:rPr lang="en-US" sz="2400" dirty="0" smtClean="0"/>
              <a:t>JTPA and WIA served youth between 14-21; WIOA is expanded to ages 14-24 at time of enrollment. Yet allocations only based on economically disadvantaged youth ages 16-21.</a:t>
            </a:r>
          </a:p>
        </p:txBody>
      </p:sp>
    </p:spTree>
    <p:extLst>
      <p:ext uri="{BB962C8B-B14F-4D97-AF65-F5344CB8AC3E}">
        <p14:creationId xmlns:p14="http://schemas.microsoft.com/office/powerpoint/2010/main" val="1240366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Recent Factors Influencing State/WDA-Level WIOA Allocations in Minnesota</a:t>
            </a:r>
            <a:endParaRPr lang="en-US" dirty="0"/>
          </a:p>
        </p:txBody>
      </p:sp>
      <p:sp>
        <p:nvSpPr>
          <p:cNvPr id="3" name="Content Placeholder 2"/>
          <p:cNvSpPr>
            <a:spLocks noGrp="1"/>
          </p:cNvSpPr>
          <p:nvPr>
            <p:ph idx="1"/>
          </p:nvPr>
        </p:nvSpPr>
        <p:spPr/>
        <p:txBody>
          <a:bodyPr>
            <a:normAutofit/>
          </a:bodyPr>
          <a:lstStyle/>
          <a:p>
            <a:r>
              <a:rPr lang="en-US" sz="2800" dirty="0" smtClean="0"/>
              <a:t>In PY 2016, five of 16 WDAs had ZERO Areas of Substantial Unemployment (ASUs) for the first time EVER.</a:t>
            </a:r>
          </a:p>
          <a:p>
            <a:r>
              <a:rPr lang="en-US" sz="2800" dirty="0" smtClean="0"/>
              <a:t>For PY 2017, four WDAs had zero ASUs. </a:t>
            </a:r>
          </a:p>
          <a:p>
            <a:r>
              <a:rPr lang="en-US" sz="2800" dirty="0" smtClean="0"/>
              <a:t>In PY 2017, DOL removed the 130 percent ceiling on the share of funds any WDA could receive.</a:t>
            </a:r>
          </a:p>
          <a:p>
            <a:r>
              <a:rPr lang="en-US" sz="2800" dirty="0" smtClean="0"/>
              <a:t>The 90 percent limiter remains in place.</a:t>
            </a:r>
            <a:endParaRPr lang="en-US" sz="2800" dirty="0"/>
          </a:p>
        </p:txBody>
      </p:sp>
    </p:spTree>
    <p:extLst>
      <p:ext uri="{BB962C8B-B14F-4D97-AF65-F5344CB8AC3E}">
        <p14:creationId xmlns:p14="http://schemas.microsoft.com/office/powerpoint/2010/main" val="1849893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ED_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AFBD12-78FB-4DD6-9293-EB87C7AB7D17}"/>
</file>

<file path=customXml/itemProps2.xml><?xml version="1.0" encoding="utf-8"?>
<ds:datastoreItem xmlns:ds="http://schemas.openxmlformats.org/officeDocument/2006/customXml" ds:itemID="{E98E2168-7CE9-449F-BD37-039B7D173AD8}"/>
</file>

<file path=customXml/itemProps3.xml><?xml version="1.0" encoding="utf-8"?>
<ds:datastoreItem xmlns:ds="http://schemas.openxmlformats.org/officeDocument/2006/customXml" ds:itemID="{21C8CD7A-77A7-46F9-B5F9-5FD799EE4952}"/>
</file>

<file path=docProps/app.xml><?xml version="1.0" encoding="utf-8"?>
<Properties xmlns="http://schemas.openxmlformats.org/officeDocument/2006/extended-properties" xmlns:vt="http://schemas.openxmlformats.org/officeDocument/2006/docPropsVTypes">
  <Template/>
  <TotalTime>1909</TotalTime>
  <Words>1268</Words>
  <Application>Microsoft Office PowerPoint</Application>
  <PresentationFormat>On-screen Show (4:3)</PresentationFormat>
  <Paragraphs>304</Paragraphs>
  <Slides>14</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DEED_PowerpointTemplate</vt:lpstr>
      <vt:lpstr>WIOA Youth Overview</vt:lpstr>
      <vt:lpstr>Today’s session</vt:lpstr>
      <vt:lpstr>Negotiation Process</vt:lpstr>
      <vt:lpstr>Sample Monthly Report under WIA (to be updated under WIOA)</vt:lpstr>
      <vt:lpstr>Federal Funding/Youth Served in Minnesota: 2007 to 2017</vt:lpstr>
      <vt:lpstr>Comparison of PY10 to PY17 WIA/WIOA Youth Allocations by WDA</vt:lpstr>
      <vt:lpstr>Statutory WIOA Youth Allocation Formula</vt:lpstr>
      <vt:lpstr>Long-Term Factors Influencing State/WDA-Level WIOA Allocations in Minnesota</vt:lpstr>
      <vt:lpstr>Recent Factors Influencing State/WDA-Level WIOA Allocations in Minnesota</vt:lpstr>
      <vt:lpstr>Homeless/Runaway Criteria</vt:lpstr>
      <vt:lpstr>Homeless/Runaway Criteria (cont.)</vt:lpstr>
      <vt:lpstr>Homeless and/or Runaway at Time of Enrollment as Pct. Of Total Served by WDA</vt:lpstr>
      <vt:lpstr>WIA Youth Performance: PY 2013 to 2015</vt:lpstr>
      <vt:lpstr>Questions?</vt:lpstr>
    </vt:vector>
  </TitlesOfParts>
  <Company>Employment &amp; Training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Workforce Innovation and Opportunity Act (WIOA) Youth Programming</dc:title>
  <dc:creator>ETA User</dc:creator>
  <cp:lastModifiedBy>Jenny Nelson</cp:lastModifiedBy>
  <cp:revision>99</cp:revision>
  <cp:lastPrinted>2017-12-07T14:32:45Z</cp:lastPrinted>
  <dcterms:created xsi:type="dcterms:W3CDTF">2015-11-12T13:57:47Z</dcterms:created>
  <dcterms:modified xsi:type="dcterms:W3CDTF">2018-01-30T14:40:23Z</dcterms:modified>
</cp:coreProperties>
</file>