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76" r:id="rId10"/>
    <p:sldId id="278" r:id="rId11"/>
    <p:sldId id="279" r:id="rId12"/>
    <p:sldId id="280" r:id="rId13"/>
    <p:sldId id="269" r:id="rId14"/>
    <p:sldId id="281" r:id="rId15"/>
    <p:sldId id="282" r:id="rId16"/>
    <p:sldId id="272" r:id="rId17"/>
    <p:sldId id="273" r:id="rId18"/>
    <p:sldId id="283" r:id="rId19"/>
  </p:sldIdLst>
  <p:sldSz cx="9144000" cy="6858000" type="screen4x3"/>
  <p:notesSz cx="9296400"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0B26"/>
    <a:srgbClr val="CCFF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587" autoAdjust="0"/>
  </p:normalViewPr>
  <p:slideViewPr>
    <p:cSldViewPr>
      <p:cViewPr varScale="1">
        <p:scale>
          <a:sx n="110" d="100"/>
          <a:sy n="110" d="100"/>
        </p:scale>
        <p:origin x="996" y="102"/>
      </p:cViewPr>
      <p:guideLst>
        <p:guide orient="horz" pos="2160"/>
        <p:guide pos="2880"/>
      </p:guideLst>
    </p:cSldViewPr>
  </p:slideViewPr>
  <p:outlineViewPr>
    <p:cViewPr>
      <p:scale>
        <a:sx n="33" d="100"/>
        <a:sy n="33" d="100"/>
      </p:scale>
      <p:origin x="228" y="221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429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265738" y="0"/>
            <a:ext cx="4029075" cy="3429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F7202F9-3259-47E1-9AFD-22C0829270D7}" type="datetimeFigureOut">
              <a:rPr lang="en-US"/>
              <a:pPr>
                <a:defRPr/>
              </a:pPr>
              <a:t>2/3/2016</a:t>
            </a:fld>
            <a:endParaRPr lang="en-US"/>
          </a:p>
        </p:txBody>
      </p:sp>
      <p:sp>
        <p:nvSpPr>
          <p:cNvPr id="4" name="Slide Image Placeholder 3"/>
          <p:cNvSpPr>
            <a:spLocks noGrp="1" noRot="1" noChangeAspect="1"/>
          </p:cNvSpPr>
          <p:nvPr>
            <p:ph type="sldImg" idx="2"/>
          </p:nvPr>
        </p:nvSpPr>
        <p:spPr>
          <a:xfrm>
            <a:off x="29337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30275" y="3257550"/>
            <a:ext cx="743585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513"/>
            <a:ext cx="4029075" cy="3429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265738" y="6513513"/>
            <a:ext cx="4029075"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D8C5626-D674-4FE7-8874-71C2174E19B4}" type="slidenum">
              <a:rPr lang="en-US" altLang="en-US"/>
              <a:pPr/>
              <a:t>‹#›</a:t>
            </a:fld>
            <a:endParaRPr lang="en-US" altLang="en-US"/>
          </a:p>
        </p:txBody>
      </p:sp>
    </p:spTree>
    <p:extLst>
      <p:ext uri="{BB962C8B-B14F-4D97-AF65-F5344CB8AC3E}">
        <p14:creationId xmlns:p14="http://schemas.microsoft.com/office/powerpoint/2010/main" val="3578315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F2628B0-0AAC-4828-8289-999BE4E6796C}" type="slidenum">
              <a:rPr lang="en-US" altLang="en-US"/>
              <a:pPr/>
              <a:t>1</a:t>
            </a:fld>
            <a:endParaRPr lang="en-US" altLang="en-US"/>
          </a:p>
        </p:txBody>
      </p:sp>
    </p:spTree>
    <p:extLst>
      <p:ext uri="{BB962C8B-B14F-4D97-AF65-F5344CB8AC3E}">
        <p14:creationId xmlns:p14="http://schemas.microsoft.com/office/powerpoint/2010/main" val="336715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A8DAD77-8CBB-43B5-84C9-E1DAEE2A3533}" type="slidenum">
              <a:rPr lang="en-US" altLang="en-US"/>
              <a:pPr/>
              <a:t>2</a:t>
            </a:fld>
            <a:endParaRPr lang="en-US" altLang="en-US"/>
          </a:p>
        </p:txBody>
      </p:sp>
    </p:spTree>
    <p:extLst>
      <p:ext uri="{BB962C8B-B14F-4D97-AF65-F5344CB8AC3E}">
        <p14:creationId xmlns:p14="http://schemas.microsoft.com/office/powerpoint/2010/main" val="226926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FAA911D-6354-4796-B5D2-22A38C8935CD}" type="datetime1">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6" name="Slide Number Placeholder 5"/>
          <p:cNvSpPr>
            <a:spLocks noGrp="1"/>
          </p:cNvSpPr>
          <p:nvPr>
            <p:ph type="sldNum" sz="quarter" idx="12"/>
          </p:nvPr>
        </p:nvSpPr>
        <p:spPr/>
        <p:txBody>
          <a:bodyPr/>
          <a:lstStyle>
            <a:lvl1pPr>
              <a:defRPr/>
            </a:lvl1pPr>
          </a:lstStyle>
          <a:p>
            <a:fld id="{39881C94-AE79-4DC9-8B67-0EA814F31047}" type="slidenum">
              <a:rPr lang="en-US" altLang="en-US"/>
              <a:pPr/>
              <a:t>‹#›</a:t>
            </a:fld>
            <a:endParaRPr lang="en-US" altLang="en-US"/>
          </a:p>
        </p:txBody>
      </p:sp>
    </p:spTree>
    <p:extLst>
      <p:ext uri="{BB962C8B-B14F-4D97-AF65-F5344CB8AC3E}">
        <p14:creationId xmlns:p14="http://schemas.microsoft.com/office/powerpoint/2010/main" val="3682804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5714DE-9806-4160-9E4B-D4BEBDC2F3D3}" type="datetime1">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6" name="Slide Number Placeholder 5"/>
          <p:cNvSpPr>
            <a:spLocks noGrp="1"/>
          </p:cNvSpPr>
          <p:nvPr>
            <p:ph type="sldNum" sz="quarter" idx="12"/>
          </p:nvPr>
        </p:nvSpPr>
        <p:spPr/>
        <p:txBody>
          <a:bodyPr/>
          <a:lstStyle>
            <a:lvl1pPr>
              <a:defRPr/>
            </a:lvl1pPr>
          </a:lstStyle>
          <a:p>
            <a:fld id="{F5A4F6C0-EC51-470B-869C-855E79F1472A}" type="slidenum">
              <a:rPr lang="en-US" altLang="en-US"/>
              <a:pPr/>
              <a:t>‹#›</a:t>
            </a:fld>
            <a:endParaRPr lang="en-US" altLang="en-US"/>
          </a:p>
        </p:txBody>
      </p:sp>
    </p:spTree>
    <p:extLst>
      <p:ext uri="{BB962C8B-B14F-4D97-AF65-F5344CB8AC3E}">
        <p14:creationId xmlns:p14="http://schemas.microsoft.com/office/powerpoint/2010/main" val="111457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AEB55B-9957-4390-BD0F-ED1585205830}" type="datetime1">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6" name="Slide Number Placeholder 5"/>
          <p:cNvSpPr>
            <a:spLocks noGrp="1"/>
          </p:cNvSpPr>
          <p:nvPr>
            <p:ph type="sldNum" sz="quarter" idx="12"/>
          </p:nvPr>
        </p:nvSpPr>
        <p:spPr/>
        <p:txBody>
          <a:bodyPr/>
          <a:lstStyle>
            <a:lvl1pPr>
              <a:defRPr/>
            </a:lvl1pPr>
          </a:lstStyle>
          <a:p>
            <a:fld id="{C0ED9408-1363-481F-AADD-B1AA03C98D03}" type="slidenum">
              <a:rPr lang="en-US" altLang="en-US"/>
              <a:pPr/>
              <a:t>‹#›</a:t>
            </a:fld>
            <a:endParaRPr lang="en-US" altLang="en-US"/>
          </a:p>
        </p:txBody>
      </p:sp>
    </p:spTree>
    <p:extLst>
      <p:ext uri="{BB962C8B-B14F-4D97-AF65-F5344CB8AC3E}">
        <p14:creationId xmlns:p14="http://schemas.microsoft.com/office/powerpoint/2010/main" val="168242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0A650A-E9EE-4EAB-B0AF-38601649AF58}" type="datetime1">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6" name="Slide Number Placeholder 5"/>
          <p:cNvSpPr>
            <a:spLocks noGrp="1"/>
          </p:cNvSpPr>
          <p:nvPr>
            <p:ph type="sldNum" sz="quarter" idx="12"/>
          </p:nvPr>
        </p:nvSpPr>
        <p:spPr/>
        <p:txBody>
          <a:bodyPr/>
          <a:lstStyle>
            <a:lvl1pPr>
              <a:defRPr/>
            </a:lvl1pPr>
          </a:lstStyle>
          <a:p>
            <a:fld id="{7846A91E-6FC0-437E-94D2-B505F4DF98ED}" type="slidenum">
              <a:rPr lang="en-US" altLang="en-US"/>
              <a:pPr/>
              <a:t>‹#›</a:t>
            </a:fld>
            <a:endParaRPr lang="en-US" altLang="en-US"/>
          </a:p>
        </p:txBody>
      </p:sp>
    </p:spTree>
    <p:extLst>
      <p:ext uri="{BB962C8B-B14F-4D97-AF65-F5344CB8AC3E}">
        <p14:creationId xmlns:p14="http://schemas.microsoft.com/office/powerpoint/2010/main" val="29402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28B708-AD53-4B9D-9E51-5DAC382F59CA}" type="datetime1">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6" name="Slide Number Placeholder 5"/>
          <p:cNvSpPr>
            <a:spLocks noGrp="1"/>
          </p:cNvSpPr>
          <p:nvPr>
            <p:ph type="sldNum" sz="quarter" idx="12"/>
          </p:nvPr>
        </p:nvSpPr>
        <p:spPr/>
        <p:txBody>
          <a:bodyPr/>
          <a:lstStyle>
            <a:lvl1pPr>
              <a:defRPr/>
            </a:lvl1pPr>
          </a:lstStyle>
          <a:p>
            <a:fld id="{66E1664A-CBA3-4009-82A9-519C346521AD}" type="slidenum">
              <a:rPr lang="en-US" altLang="en-US"/>
              <a:pPr/>
              <a:t>‹#›</a:t>
            </a:fld>
            <a:endParaRPr lang="en-US" altLang="en-US"/>
          </a:p>
        </p:txBody>
      </p:sp>
    </p:spTree>
    <p:extLst>
      <p:ext uri="{BB962C8B-B14F-4D97-AF65-F5344CB8AC3E}">
        <p14:creationId xmlns:p14="http://schemas.microsoft.com/office/powerpoint/2010/main" val="85897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11F0A94-B0E1-4E32-B062-182E784BB250}" type="datetime1">
              <a:rPr lang="en-US"/>
              <a:pPr>
                <a:defRPr/>
              </a:pPr>
              <a:t>2/3/2016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7" name="Slide Number Placeholder 5"/>
          <p:cNvSpPr>
            <a:spLocks noGrp="1"/>
          </p:cNvSpPr>
          <p:nvPr>
            <p:ph type="sldNum" sz="quarter" idx="12"/>
          </p:nvPr>
        </p:nvSpPr>
        <p:spPr/>
        <p:txBody>
          <a:bodyPr/>
          <a:lstStyle>
            <a:lvl1pPr>
              <a:defRPr/>
            </a:lvl1pPr>
          </a:lstStyle>
          <a:p>
            <a:fld id="{4E234494-D47E-41C8-9C00-A8825BD9F67E}" type="slidenum">
              <a:rPr lang="en-US" altLang="en-US"/>
              <a:pPr/>
              <a:t>‹#›</a:t>
            </a:fld>
            <a:endParaRPr lang="en-US" altLang="en-US"/>
          </a:p>
        </p:txBody>
      </p:sp>
    </p:spTree>
    <p:extLst>
      <p:ext uri="{BB962C8B-B14F-4D97-AF65-F5344CB8AC3E}">
        <p14:creationId xmlns:p14="http://schemas.microsoft.com/office/powerpoint/2010/main" val="84899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06D575-B456-4F5F-86A7-0710759B071E}" type="datetime1">
              <a:rPr lang="en-US"/>
              <a:pPr>
                <a:defRPr/>
              </a:pPr>
              <a:t>2/3/2016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9" name="Slide Number Placeholder 5"/>
          <p:cNvSpPr>
            <a:spLocks noGrp="1"/>
          </p:cNvSpPr>
          <p:nvPr>
            <p:ph type="sldNum" sz="quarter" idx="12"/>
          </p:nvPr>
        </p:nvSpPr>
        <p:spPr/>
        <p:txBody>
          <a:bodyPr/>
          <a:lstStyle>
            <a:lvl1pPr>
              <a:defRPr/>
            </a:lvl1pPr>
          </a:lstStyle>
          <a:p>
            <a:fld id="{69E7D1C1-3221-4C48-ADC1-A6A4036C8C04}" type="slidenum">
              <a:rPr lang="en-US" altLang="en-US"/>
              <a:pPr/>
              <a:t>‹#›</a:t>
            </a:fld>
            <a:endParaRPr lang="en-US" altLang="en-US"/>
          </a:p>
        </p:txBody>
      </p:sp>
    </p:spTree>
    <p:extLst>
      <p:ext uri="{BB962C8B-B14F-4D97-AF65-F5344CB8AC3E}">
        <p14:creationId xmlns:p14="http://schemas.microsoft.com/office/powerpoint/2010/main" val="218233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2DFA90B-7E58-44F5-9389-61B31341F7EE}" type="datetime1">
              <a:rPr lang="en-US"/>
              <a:pPr>
                <a:defRPr/>
              </a:pPr>
              <a:t>2/3/2016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5" name="Slide Number Placeholder 5"/>
          <p:cNvSpPr>
            <a:spLocks noGrp="1"/>
          </p:cNvSpPr>
          <p:nvPr>
            <p:ph type="sldNum" sz="quarter" idx="12"/>
          </p:nvPr>
        </p:nvSpPr>
        <p:spPr/>
        <p:txBody>
          <a:bodyPr/>
          <a:lstStyle>
            <a:lvl1pPr>
              <a:defRPr/>
            </a:lvl1pPr>
          </a:lstStyle>
          <a:p>
            <a:fld id="{C726C35F-D9CD-4875-804A-AEA1E2E46A58}" type="slidenum">
              <a:rPr lang="en-US" altLang="en-US"/>
              <a:pPr/>
              <a:t>‹#›</a:t>
            </a:fld>
            <a:endParaRPr lang="en-US" altLang="en-US"/>
          </a:p>
        </p:txBody>
      </p:sp>
      <p:sp>
        <p:nvSpPr>
          <p:cNvPr id="7" name="Content Placeholder 6"/>
          <p:cNvSpPr>
            <a:spLocks noGrp="1"/>
          </p:cNvSpPr>
          <p:nvPr>
            <p:ph sz="quarter" idx="13"/>
          </p:nvPr>
        </p:nvSpPr>
        <p:spPr>
          <a:xfrm>
            <a:off x="609600" y="1752600"/>
            <a:ext cx="26670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4"/>
          </p:nvPr>
        </p:nvSpPr>
        <p:spPr>
          <a:xfrm>
            <a:off x="3505200" y="1752600"/>
            <a:ext cx="25908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5"/>
          </p:nvPr>
        </p:nvSpPr>
        <p:spPr>
          <a:xfrm>
            <a:off x="6248400" y="1752600"/>
            <a:ext cx="24384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760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B38BB4-8760-4C8F-AD39-664669F0FBB3}" type="datetime1">
              <a:rPr lang="en-US"/>
              <a:pPr>
                <a:defRPr/>
              </a:pPr>
              <a:t>2/3/2016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4" name="Slide Number Placeholder 5"/>
          <p:cNvSpPr>
            <a:spLocks noGrp="1"/>
          </p:cNvSpPr>
          <p:nvPr>
            <p:ph type="sldNum" sz="quarter" idx="12"/>
          </p:nvPr>
        </p:nvSpPr>
        <p:spPr/>
        <p:txBody>
          <a:bodyPr/>
          <a:lstStyle>
            <a:lvl1pPr>
              <a:defRPr/>
            </a:lvl1pPr>
          </a:lstStyle>
          <a:p>
            <a:fld id="{204D5B47-7C4D-4602-B654-A5334985F0E4}" type="slidenum">
              <a:rPr lang="en-US" altLang="en-US"/>
              <a:pPr/>
              <a:t>‹#›</a:t>
            </a:fld>
            <a:endParaRPr lang="en-US" altLang="en-US"/>
          </a:p>
        </p:txBody>
      </p:sp>
    </p:spTree>
    <p:extLst>
      <p:ext uri="{BB962C8B-B14F-4D97-AF65-F5344CB8AC3E}">
        <p14:creationId xmlns:p14="http://schemas.microsoft.com/office/powerpoint/2010/main" val="283201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B16870-A544-46D7-9891-BD796FFDCBAA}" type="datetime1">
              <a:rPr lang="en-US"/>
              <a:pPr>
                <a:defRPr/>
              </a:pPr>
              <a:t>2/3/2016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7" name="Slide Number Placeholder 5"/>
          <p:cNvSpPr>
            <a:spLocks noGrp="1"/>
          </p:cNvSpPr>
          <p:nvPr>
            <p:ph type="sldNum" sz="quarter" idx="12"/>
          </p:nvPr>
        </p:nvSpPr>
        <p:spPr/>
        <p:txBody>
          <a:bodyPr/>
          <a:lstStyle>
            <a:lvl1pPr>
              <a:defRPr/>
            </a:lvl1pPr>
          </a:lstStyle>
          <a:p>
            <a:fld id="{9E1B81D7-03A8-4BB7-9DDA-DDC707D34466}" type="slidenum">
              <a:rPr lang="en-US" altLang="en-US"/>
              <a:pPr/>
              <a:t>‹#›</a:t>
            </a:fld>
            <a:endParaRPr lang="en-US" altLang="en-US"/>
          </a:p>
        </p:txBody>
      </p:sp>
    </p:spTree>
    <p:extLst>
      <p:ext uri="{BB962C8B-B14F-4D97-AF65-F5344CB8AC3E}">
        <p14:creationId xmlns:p14="http://schemas.microsoft.com/office/powerpoint/2010/main" val="160821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0BAE9D-D3E5-42C2-94EB-84AC58B2112F}" type="datetime1">
              <a:rPr lang="en-US"/>
              <a:pPr>
                <a:defRPr/>
              </a:pPr>
              <a:t>2/3/2016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Office of Youth Development</a:t>
            </a:r>
          </a:p>
        </p:txBody>
      </p:sp>
      <p:sp>
        <p:nvSpPr>
          <p:cNvPr id="7" name="Slide Number Placeholder 5"/>
          <p:cNvSpPr>
            <a:spLocks noGrp="1"/>
          </p:cNvSpPr>
          <p:nvPr>
            <p:ph type="sldNum" sz="quarter" idx="12"/>
          </p:nvPr>
        </p:nvSpPr>
        <p:spPr/>
        <p:txBody>
          <a:bodyPr/>
          <a:lstStyle>
            <a:lvl1pPr>
              <a:defRPr/>
            </a:lvl1pPr>
          </a:lstStyle>
          <a:p>
            <a:fld id="{C0274983-F30B-4E47-A9B1-618577D9942C}" type="slidenum">
              <a:rPr lang="en-US" altLang="en-US"/>
              <a:pPr/>
              <a:t>‹#›</a:t>
            </a:fld>
            <a:endParaRPr lang="en-US" altLang="en-US"/>
          </a:p>
        </p:txBody>
      </p:sp>
    </p:spTree>
    <p:extLst>
      <p:ext uri="{BB962C8B-B14F-4D97-AF65-F5344CB8AC3E}">
        <p14:creationId xmlns:p14="http://schemas.microsoft.com/office/powerpoint/2010/main" val="260505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D9D8C77-63D6-4639-AFB3-7177918485E7}" type="datetime1">
              <a:rPr lang="en-US"/>
              <a:pPr>
                <a:defRPr/>
              </a:pPr>
              <a:t>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US"/>
              <a:t>Office of Youth Development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4E1A57D-0272-46FE-9633-04880B34166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543050"/>
          </a:xfrm>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fontAlgn="auto">
              <a:spcAft>
                <a:spcPts val="0"/>
              </a:spcAft>
              <a:defRPr/>
            </a:pPr>
            <a:r>
              <a:rPr lang="en-US" dirty="0" smtClean="0">
                <a:solidFill>
                  <a:schemeClr val="tx1"/>
                </a:solidFill>
              </a:rPr>
              <a:t>The Minnesota</a:t>
            </a:r>
            <a:br>
              <a:rPr lang="en-US" dirty="0" smtClean="0">
                <a:solidFill>
                  <a:schemeClr val="tx1"/>
                </a:solidFill>
              </a:rPr>
            </a:br>
            <a:r>
              <a:rPr lang="en-US" dirty="0" err="1" smtClean="0">
                <a:solidFill>
                  <a:schemeClr val="tx1"/>
                </a:solidFill>
              </a:rPr>
              <a:t>Youthbuild</a:t>
            </a:r>
            <a:r>
              <a:rPr lang="en-US" dirty="0" smtClean="0">
                <a:solidFill>
                  <a:schemeClr val="tx1"/>
                </a:solidFill>
              </a:rPr>
              <a:t> Program</a:t>
            </a:r>
            <a:endParaRPr lang="en-US" dirty="0">
              <a:solidFill>
                <a:schemeClr val="tx1"/>
              </a:solidFill>
            </a:endParaRPr>
          </a:p>
        </p:txBody>
      </p:sp>
      <p:sp>
        <p:nvSpPr>
          <p:cNvPr id="3" name="Subtitle 2"/>
          <p:cNvSpPr>
            <a:spLocks noGrp="1"/>
          </p:cNvSpPr>
          <p:nvPr>
            <p:ph type="subTitle" idx="1"/>
          </p:nvPr>
        </p:nvSpPr>
        <p:spPr>
          <a:xfrm>
            <a:off x="1371600" y="3505200"/>
            <a:ext cx="6400800" cy="1905000"/>
          </a:xfrm>
        </p:spPr>
        <p:txBody>
          <a:bodyPr rtlCol="0">
            <a:normAutofit fontScale="62500" lnSpcReduction="20000"/>
          </a:bodyPr>
          <a:lstStyle/>
          <a:p>
            <a:pPr fontAlgn="auto">
              <a:spcAft>
                <a:spcPts val="0"/>
              </a:spcAft>
              <a:defRPr/>
            </a:pPr>
            <a:r>
              <a:rPr lang="en-US" sz="5100" dirty="0" smtClean="0">
                <a:solidFill>
                  <a:schemeClr val="tx1"/>
                </a:solidFill>
              </a:rPr>
              <a:t>Costs and Benefits to the</a:t>
            </a:r>
          </a:p>
          <a:p>
            <a:pPr fontAlgn="auto">
              <a:spcAft>
                <a:spcPts val="0"/>
              </a:spcAft>
              <a:defRPr/>
            </a:pPr>
            <a:r>
              <a:rPr lang="en-US" sz="5100" dirty="0" smtClean="0">
                <a:solidFill>
                  <a:schemeClr val="tx1"/>
                </a:solidFill>
              </a:rPr>
              <a:t>State of Minnesota</a:t>
            </a:r>
          </a:p>
          <a:p>
            <a:pPr fontAlgn="auto">
              <a:spcAft>
                <a:spcPts val="0"/>
              </a:spcAft>
              <a:defRPr/>
            </a:pPr>
            <a:endParaRPr lang="en-US" dirty="0">
              <a:solidFill>
                <a:schemeClr val="tx1"/>
              </a:solidFill>
            </a:endParaRPr>
          </a:p>
          <a:p>
            <a:pPr fontAlgn="auto">
              <a:spcAft>
                <a:spcPts val="0"/>
              </a:spcAft>
              <a:defRPr/>
            </a:pPr>
            <a:r>
              <a:rPr lang="en-US" dirty="0" smtClean="0">
                <a:solidFill>
                  <a:schemeClr val="tx1"/>
                </a:solidFill>
              </a:rPr>
              <a:t>Nancy Waisanen, Youthbuild Coordinator</a:t>
            </a:r>
          </a:p>
          <a:p>
            <a:pPr fontAlgn="auto">
              <a:spcAft>
                <a:spcPts val="0"/>
              </a:spcAft>
              <a:defRPr/>
            </a:pPr>
            <a:r>
              <a:rPr lang="en-US" dirty="0" smtClean="0">
                <a:solidFill>
                  <a:schemeClr val="tx1"/>
                </a:solidFill>
              </a:rPr>
              <a:t>February 5, 2011</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Example:  Calculating MN Income Tax Burden </a:t>
            </a:r>
          </a:p>
        </p:txBody>
      </p:sp>
      <p:sp>
        <p:nvSpPr>
          <p:cNvPr id="3" name="Footer Placeholder 2"/>
          <p:cNvSpPr>
            <a:spLocks noGrp="1"/>
          </p:cNvSpPr>
          <p:nvPr>
            <p:ph type="ftr" sz="quarter" idx="11"/>
          </p:nvPr>
        </p:nvSpPr>
        <p:spPr/>
        <p:txBody>
          <a:bodyPr/>
          <a:lstStyle/>
          <a:p>
            <a:pPr>
              <a:defRPr/>
            </a:pPr>
            <a:r>
              <a:rPr lang="en-US" smtClean="0"/>
              <a:t>Office of Youth Development</a:t>
            </a:r>
            <a:endParaRPr lang="en-US"/>
          </a:p>
        </p:txBody>
      </p:sp>
      <p:pic>
        <p:nvPicPr>
          <p:cNvPr id="7" name="Content Placeholder 6" descr="Average household income per annum for households without dependents"/>
          <p:cNvPicPr>
            <a:picLocks noGrp="1" noChangeAspect="1"/>
          </p:cNvPicPr>
          <p:nvPr>
            <p:ph sz="quarter" idx="13"/>
          </p:nvPr>
        </p:nvPicPr>
        <p:blipFill>
          <a:blip r:embed="rId2"/>
          <a:stretch>
            <a:fillRect/>
          </a:stretch>
        </p:blipFill>
        <p:spPr>
          <a:xfrm>
            <a:off x="3048000" y="2141448"/>
            <a:ext cx="5469434" cy="2133600"/>
          </a:xfrm>
          <a:prstGeom prst="rect">
            <a:avLst/>
          </a:prstGeom>
        </p:spPr>
      </p:pic>
      <p:pic>
        <p:nvPicPr>
          <p:cNvPr id="8" name="Content Placeholder 7" descr="Weighted average state income tax equation equaling to $942.85"/>
          <p:cNvPicPr>
            <a:picLocks noGrp="1" noChangeAspect="1"/>
          </p:cNvPicPr>
          <p:nvPr>
            <p:ph sz="quarter" idx="14"/>
          </p:nvPr>
        </p:nvPicPr>
        <p:blipFill>
          <a:blip r:embed="rId3"/>
          <a:stretch>
            <a:fillRect/>
          </a:stretch>
        </p:blipFill>
        <p:spPr>
          <a:xfrm>
            <a:off x="2133600" y="4724400"/>
            <a:ext cx="5031252" cy="823117"/>
          </a:xfrm>
          <a:prstGeom prst="rect">
            <a:avLst/>
          </a:prstGeom>
        </p:spPr>
      </p:pic>
      <p:sp>
        <p:nvSpPr>
          <p:cNvPr id="6" name="Content Placeholder 5"/>
          <p:cNvSpPr>
            <a:spLocks noGrp="1"/>
          </p:cNvSpPr>
          <p:nvPr>
            <p:ph sz="quarter" idx="15"/>
          </p:nvPr>
        </p:nvSpPr>
        <p:spPr>
          <a:xfrm>
            <a:off x="533400" y="2446248"/>
            <a:ext cx="2286000" cy="762000"/>
          </a:xfrm>
        </p:spPr>
        <p:txBody>
          <a:bodyPr/>
          <a:lstStyle/>
          <a:p>
            <a:pPr marL="0" lvl="0" indent="0" algn="ctr">
              <a:spcBef>
                <a:spcPct val="0"/>
              </a:spcBef>
              <a:buNone/>
            </a:pPr>
            <a:r>
              <a:rPr lang="en-US" altLang="en-US" sz="1800" dirty="0">
                <a:solidFill>
                  <a:srgbClr val="4F81BD"/>
                </a:solidFill>
                <a:latin typeface="Arial" panose="020B0604020202020204" pitchFamily="34" charset="0"/>
              </a:rPr>
              <a:t>Households without Dependents</a:t>
            </a:r>
          </a:p>
          <a:p>
            <a:endParaRPr lang="en-US" dirty="0"/>
          </a:p>
        </p:txBody>
      </p:sp>
    </p:spTree>
    <p:extLst>
      <p:ext uri="{BB962C8B-B14F-4D97-AF65-F5344CB8AC3E}">
        <p14:creationId xmlns:p14="http://schemas.microsoft.com/office/powerpoint/2010/main" val="1150703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Example:  Calculating MN Income Tax Burden </a:t>
            </a:r>
            <a:r>
              <a:rPr lang="en-US" dirty="0" smtClean="0"/>
              <a:t>continued</a:t>
            </a:r>
            <a:endParaRPr lang="en-US" dirty="0"/>
          </a:p>
        </p:txBody>
      </p:sp>
      <p:sp>
        <p:nvSpPr>
          <p:cNvPr id="3" name="Footer Placeholder 2"/>
          <p:cNvSpPr>
            <a:spLocks noGrp="1"/>
          </p:cNvSpPr>
          <p:nvPr>
            <p:ph type="ftr" sz="quarter" idx="11"/>
          </p:nvPr>
        </p:nvSpPr>
        <p:spPr/>
        <p:txBody>
          <a:bodyPr/>
          <a:lstStyle/>
          <a:p>
            <a:pPr>
              <a:defRPr/>
            </a:pPr>
            <a:r>
              <a:rPr lang="en-US" smtClean="0"/>
              <a:t>Office of Youth Development</a:t>
            </a:r>
            <a:endParaRPr lang="en-US"/>
          </a:p>
        </p:txBody>
      </p:sp>
      <p:pic>
        <p:nvPicPr>
          <p:cNvPr id="7" name="Content Placeholder 6" descr="Average household income per annum for households with dependents"/>
          <p:cNvPicPr>
            <a:picLocks noGrp="1" noChangeAspect="1"/>
          </p:cNvPicPr>
          <p:nvPr>
            <p:ph sz="quarter" idx="13"/>
          </p:nvPr>
        </p:nvPicPr>
        <p:blipFill>
          <a:blip r:embed="rId2"/>
          <a:stretch>
            <a:fillRect/>
          </a:stretch>
        </p:blipFill>
        <p:spPr>
          <a:xfrm>
            <a:off x="3473929" y="1905000"/>
            <a:ext cx="5091742" cy="2393468"/>
          </a:xfrm>
          <a:prstGeom prst="rect">
            <a:avLst/>
          </a:prstGeom>
        </p:spPr>
      </p:pic>
      <p:sp>
        <p:nvSpPr>
          <p:cNvPr id="5" name="Content Placeholder 4"/>
          <p:cNvSpPr>
            <a:spLocks noGrp="1"/>
          </p:cNvSpPr>
          <p:nvPr>
            <p:ph sz="quarter" idx="14"/>
          </p:nvPr>
        </p:nvSpPr>
        <p:spPr>
          <a:xfrm>
            <a:off x="876300" y="2535743"/>
            <a:ext cx="2362200" cy="685800"/>
          </a:xfrm>
        </p:spPr>
        <p:txBody>
          <a:bodyPr/>
          <a:lstStyle/>
          <a:p>
            <a:pPr marL="0" lvl="0" indent="0" algn="ctr">
              <a:spcBef>
                <a:spcPct val="0"/>
              </a:spcBef>
              <a:buNone/>
            </a:pPr>
            <a:r>
              <a:rPr lang="en-US" altLang="en-US" sz="1800" dirty="0">
                <a:solidFill>
                  <a:srgbClr val="4F81BD"/>
                </a:solidFill>
                <a:latin typeface="Arial" panose="020B0604020202020204" pitchFamily="34" charset="0"/>
              </a:rPr>
              <a:t>Households with Dependents</a:t>
            </a:r>
          </a:p>
          <a:p>
            <a:endParaRPr lang="en-US" dirty="0"/>
          </a:p>
        </p:txBody>
      </p:sp>
      <p:pic>
        <p:nvPicPr>
          <p:cNvPr id="8" name="Content Placeholder 7" descr="Weighted average state income tax equation equaling to $79.43"/>
          <p:cNvPicPr>
            <a:picLocks noGrp="1" noChangeAspect="1"/>
          </p:cNvPicPr>
          <p:nvPr>
            <p:ph sz="quarter" idx="15"/>
          </p:nvPr>
        </p:nvPicPr>
        <p:blipFill>
          <a:blip r:embed="rId3"/>
          <a:stretch>
            <a:fillRect/>
          </a:stretch>
        </p:blipFill>
        <p:spPr>
          <a:xfrm>
            <a:off x="2057400" y="4648200"/>
            <a:ext cx="5471892" cy="990600"/>
          </a:xfrm>
          <a:prstGeom prst="rect">
            <a:avLst/>
          </a:prstGeom>
        </p:spPr>
      </p:pic>
    </p:spTree>
    <p:extLst>
      <p:ext uri="{BB962C8B-B14F-4D97-AF65-F5344CB8AC3E}">
        <p14:creationId xmlns:p14="http://schemas.microsoft.com/office/powerpoint/2010/main" val="3651176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Example:  Calculating MN Income Tax Burden continued.</a:t>
            </a:r>
          </a:p>
        </p:txBody>
      </p:sp>
      <p:sp>
        <p:nvSpPr>
          <p:cNvPr id="3" name="Footer Placeholder 2"/>
          <p:cNvSpPr>
            <a:spLocks noGrp="1"/>
          </p:cNvSpPr>
          <p:nvPr>
            <p:ph type="ftr" sz="quarter" idx="11"/>
          </p:nvPr>
        </p:nvSpPr>
        <p:spPr/>
        <p:txBody>
          <a:bodyPr/>
          <a:lstStyle/>
          <a:p>
            <a:pPr>
              <a:defRPr/>
            </a:pPr>
            <a:r>
              <a:rPr lang="en-US" smtClean="0"/>
              <a:t>Office of Youth Development</a:t>
            </a:r>
            <a:endParaRPr lang="en-US"/>
          </a:p>
        </p:txBody>
      </p:sp>
      <p:sp>
        <p:nvSpPr>
          <p:cNvPr id="4" name="Content Placeholder 3"/>
          <p:cNvSpPr>
            <a:spLocks noGrp="1"/>
          </p:cNvSpPr>
          <p:nvPr>
            <p:ph sz="quarter" idx="13"/>
          </p:nvPr>
        </p:nvSpPr>
        <p:spPr>
          <a:xfrm>
            <a:off x="457200" y="2514600"/>
            <a:ext cx="2209800" cy="886665"/>
          </a:xfrm>
        </p:spPr>
        <p:txBody>
          <a:bodyPr/>
          <a:lstStyle/>
          <a:p>
            <a:pPr marL="0" lvl="0" indent="0" algn="ctr">
              <a:spcBef>
                <a:spcPct val="0"/>
              </a:spcBef>
              <a:buNone/>
            </a:pPr>
            <a:r>
              <a:rPr lang="en-US" altLang="en-US" sz="2000" dirty="0">
                <a:solidFill>
                  <a:srgbClr val="4F81BD"/>
                </a:solidFill>
                <a:latin typeface="Arial" panose="020B0604020202020204" pitchFamily="34" charset="0"/>
              </a:rPr>
              <a:t>For Average</a:t>
            </a:r>
          </a:p>
          <a:p>
            <a:pPr marL="0" lvl="0" indent="0" algn="ctr">
              <a:spcBef>
                <a:spcPct val="0"/>
              </a:spcBef>
              <a:buNone/>
            </a:pPr>
            <a:r>
              <a:rPr lang="en-US" altLang="en-US" sz="2000" dirty="0" err="1">
                <a:solidFill>
                  <a:srgbClr val="4F81BD"/>
                </a:solidFill>
                <a:latin typeface="Arial" panose="020B0604020202020204" pitchFamily="34" charset="0"/>
              </a:rPr>
              <a:t>Youthbuild</a:t>
            </a:r>
            <a:endParaRPr lang="en-US" altLang="en-US" sz="2000" dirty="0">
              <a:solidFill>
                <a:srgbClr val="4F81BD"/>
              </a:solidFill>
              <a:latin typeface="Arial" panose="020B0604020202020204" pitchFamily="34" charset="0"/>
            </a:endParaRPr>
          </a:p>
          <a:p>
            <a:pPr marL="0" lvl="0" indent="0" algn="ctr">
              <a:spcBef>
                <a:spcPct val="0"/>
              </a:spcBef>
              <a:buNone/>
            </a:pPr>
            <a:r>
              <a:rPr lang="en-US" altLang="en-US" sz="2000" dirty="0">
                <a:solidFill>
                  <a:srgbClr val="4F81BD"/>
                </a:solidFill>
                <a:latin typeface="Arial" panose="020B0604020202020204" pitchFamily="34" charset="0"/>
              </a:rPr>
              <a:t>Participant</a:t>
            </a:r>
          </a:p>
          <a:p>
            <a:endParaRPr lang="en-US" dirty="0"/>
          </a:p>
        </p:txBody>
      </p:sp>
      <p:sp>
        <p:nvSpPr>
          <p:cNvPr id="5" name="Content Placeholder 4"/>
          <p:cNvSpPr>
            <a:spLocks noGrp="1"/>
          </p:cNvSpPr>
          <p:nvPr>
            <p:ph sz="quarter" idx="14"/>
          </p:nvPr>
        </p:nvSpPr>
        <p:spPr>
          <a:xfrm>
            <a:off x="1524000" y="4754142"/>
            <a:ext cx="6477000" cy="990600"/>
          </a:xfrm>
        </p:spPr>
        <p:txBody>
          <a:bodyPr/>
          <a:lstStyle/>
          <a:p>
            <a:pPr lvl="0" algn="ctr">
              <a:buNone/>
            </a:pPr>
            <a:r>
              <a:rPr lang="en-US" altLang="en-US" sz="2400" dirty="0">
                <a:solidFill>
                  <a:prstClr val="black"/>
                </a:solidFill>
              </a:rPr>
              <a:t>(</a:t>
            </a:r>
            <a:r>
              <a:rPr lang="en-US" altLang="en-US" sz="2400" u="sng" dirty="0">
                <a:solidFill>
                  <a:srgbClr val="1F497D"/>
                </a:solidFill>
              </a:rPr>
              <a:t>254</a:t>
            </a:r>
            <a:r>
              <a:rPr lang="en-US" altLang="en-US" sz="2400" u="sng" dirty="0">
                <a:solidFill>
                  <a:prstClr val="black"/>
                </a:solidFill>
              </a:rPr>
              <a:t> x </a:t>
            </a:r>
            <a:r>
              <a:rPr lang="en-US" altLang="en-US" sz="2400" u="sng" dirty="0">
                <a:solidFill>
                  <a:srgbClr val="C00000"/>
                </a:solidFill>
              </a:rPr>
              <a:t>$942.85</a:t>
            </a:r>
            <a:r>
              <a:rPr lang="en-US" altLang="en-US" sz="2400" u="sng" dirty="0">
                <a:solidFill>
                  <a:prstClr val="black"/>
                </a:solidFill>
              </a:rPr>
              <a:t>) + (</a:t>
            </a:r>
            <a:r>
              <a:rPr lang="en-US" altLang="en-US" sz="2400" u="sng" dirty="0">
                <a:solidFill>
                  <a:srgbClr val="4F81BD"/>
                </a:solidFill>
              </a:rPr>
              <a:t>64</a:t>
            </a:r>
            <a:r>
              <a:rPr lang="en-US" altLang="en-US" sz="2400" u="sng" dirty="0">
                <a:solidFill>
                  <a:srgbClr val="1F497D"/>
                </a:solidFill>
              </a:rPr>
              <a:t> </a:t>
            </a:r>
            <a:r>
              <a:rPr lang="en-US" altLang="en-US" sz="2400" u="sng" dirty="0">
                <a:solidFill>
                  <a:prstClr val="black"/>
                </a:solidFill>
              </a:rPr>
              <a:t>x </a:t>
            </a:r>
            <a:r>
              <a:rPr lang="en-US" altLang="en-US" sz="2400" u="sng" dirty="0">
                <a:solidFill>
                  <a:srgbClr val="C00000"/>
                </a:solidFill>
              </a:rPr>
              <a:t>$79.43</a:t>
            </a:r>
            <a:r>
              <a:rPr lang="en-US" altLang="en-US" sz="2400" u="sng" dirty="0">
                <a:solidFill>
                  <a:prstClr val="black"/>
                </a:solidFill>
              </a:rPr>
              <a:t>) = </a:t>
            </a:r>
            <a:r>
              <a:rPr lang="en-US" altLang="en-US" sz="2400" u="sng" dirty="0">
                <a:solidFill>
                  <a:srgbClr val="008000"/>
                </a:solidFill>
              </a:rPr>
              <a:t>$770.16</a:t>
            </a:r>
          </a:p>
          <a:p>
            <a:pPr lvl="0">
              <a:buNone/>
            </a:pPr>
            <a:r>
              <a:rPr lang="en-US" altLang="en-US" sz="2400" dirty="0">
                <a:solidFill>
                  <a:srgbClr val="1F497D"/>
                </a:solidFill>
              </a:rPr>
              <a:t>                                    </a:t>
            </a:r>
            <a:r>
              <a:rPr lang="en-US" altLang="en-US" sz="2400" dirty="0" smtClean="0">
                <a:solidFill>
                  <a:srgbClr val="1F497D"/>
                </a:solidFill>
              </a:rPr>
              <a:t>      318</a:t>
            </a:r>
            <a:endParaRPr lang="en-US" altLang="en-US" sz="2400" dirty="0">
              <a:solidFill>
                <a:srgbClr val="1F497D"/>
              </a:solidFill>
            </a:endParaRPr>
          </a:p>
          <a:p>
            <a:endParaRPr lang="en-US" dirty="0"/>
          </a:p>
        </p:txBody>
      </p:sp>
      <p:pic>
        <p:nvPicPr>
          <p:cNvPr id="7" name="Content Placeholder 6" descr="Average household income per annum for average Youthbuild participant chart"/>
          <p:cNvPicPr>
            <a:picLocks noGrp="1" noChangeAspect="1"/>
          </p:cNvPicPr>
          <p:nvPr>
            <p:ph sz="quarter" idx="15"/>
          </p:nvPr>
        </p:nvPicPr>
        <p:blipFill>
          <a:blip r:embed="rId2"/>
          <a:stretch>
            <a:fillRect/>
          </a:stretch>
        </p:blipFill>
        <p:spPr>
          <a:xfrm>
            <a:off x="2667000" y="2151356"/>
            <a:ext cx="5992362" cy="2008933"/>
          </a:xfrm>
          <a:prstGeom prst="rect">
            <a:avLst/>
          </a:prstGeom>
        </p:spPr>
      </p:pic>
    </p:spTree>
    <p:extLst>
      <p:ext uri="{BB962C8B-B14F-4D97-AF65-F5344CB8AC3E}">
        <p14:creationId xmlns:p14="http://schemas.microsoft.com/office/powerpoint/2010/main" val="437265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marL="182880" algn="l" fontAlgn="auto">
              <a:spcAft>
                <a:spcPts val="0"/>
              </a:spcAft>
              <a:defRPr/>
            </a:pPr>
            <a:r>
              <a:rPr lang="en-US" dirty="0" smtClean="0">
                <a:solidFill>
                  <a:schemeClr val="tx1"/>
                </a:solidFill>
              </a:rPr>
              <a:t>Benefits:  Incarceration Avoidance</a:t>
            </a:r>
            <a:endParaRPr lang="en-US" dirty="0">
              <a:solidFill>
                <a:schemeClr val="tx1"/>
              </a:solidFill>
            </a:endParaRPr>
          </a:p>
        </p:txBody>
      </p:sp>
      <p:sp>
        <p:nvSpPr>
          <p:cNvPr id="14339" name="Content Placeholder 7"/>
          <p:cNvSpPr>
            <a:spLocks noGrp="1"/>
          </p:cNvSpPr>
          <p:nvPr>
            <p:ph idx="1"/>
          </p:nvPr>
        </p:nvSpPr>
        <p:spPr>
          <a:xfrm>
            <a:off x="457200" y="1600200"/>
            <a:ext cx="8229600" cy="4267200"/>
          </a:xfrm>
        </p:spPr>
        <p:txBody>
          <a:bodyPr/>
          <a:lstStyle/>
          <a:p>
            <a:r>
              <a:rPr lang="en-US" altLang="en-US" sz="2600" dirty="0" smtClean="0"/>
              <a:t>The model estimates outcomes </a:t>
            </a:r>
            <a:r>
              <a:rPr lang="en-US" altLang="en-US" sz="2600" i="1" dirty="0" smtClean="0"/>
              <a:t>only for individuals who have previously been arrested, convicted, or imprisoned.</a:t>
            </a:r>
          </a:p>
          <a:p>
            <a:pPr>
              <a:buFont typeface="Arial" panose="020B0604020202020204" pitchFamily="34" charset="0"/>
              <a:buNone/>
            </a:pPr>
            <a:endParaRPr lang="en-US" altLang="en-US" sz="2600" i="1" dirty="0" smtClean="0"/>
          </a:p>
          <a:p>
            <a:r>
              <a:rPr lang="en-US" altLang="en-US" sz="2600" i="1" dirty="0" smtClean="0"/>
              <a:t>Sixty-six percent (263) of </a:t>
            </a:r>
            <a:r>
              <a:rPr lang="en-US" altLang="en-US" sz="2600" i="1" dirty="0" err="1" smtClean="0"/>
              <a:t>Youthbuild</a:t>
            </a:r>
            <a:r>
              <a:rPr lang="en-US" altLang="en-US" sz="2600" i="1" dirty="0" smtClean="0"/>
              <a:t> PY 2002 participants had a prior criminal record.  Of these, 5.3% (14) were re-arrested, reconvicted, or imprisoned within two years of their enrollment in </a:t>
            </a:r>
            <a:r>
              <a:rPr lang="en-US" altLang="en-US" sz="2600" i="1" dirty="0" err="1" smtClean="0"/>
              <a:t>Youthbuild</a:t>
            </a:r>
            <a:r>
              <a:rPr lang="en-US" altLang="en-US" sz="2600" i="1"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Benefits:  Incarceration Avoidance cont’d</a:t>
            </a:r>
          </a:p>
        </p:txBody>
      </p:sp>
      <p:sp>
        <p:nvSpPr>
          <p:cNvPr id="4" name="Content Placeholder 3"/>
          <p:cNvSpPr>
            <a:spLocks noGrp="1"/>
          </p:cNvSpPr>
          <p:nvPr>
            <p:ph sz="half" idx="2"/>
          </p:nvPr>
        </p:nvSpPr>
        <p:spPr>
          <a:xfrm>
            <a:off x="457200" y="1676401"/>
            <a:ext cx="8077200" cy="1905000"/>
          </a:xfrm>
        </p:spPr>
        <p:txBody>
          <a:bodyPr/>
          <a:lstStyle/>
          <a:p>
            <a:pPr lvl="0"/>
            <a:r>
              <a:rPr lang="en-US" altLang="en-US" sz="2800" i="1" dirty="0">
                <a:solidFill>
                  <a:prstClr val="black"/>
                </a:solidFill>
              </a:rPr>
              <a:t>The two year recidivism rate for a similar cohort is 27%, according MN Department of Corrections 2001 report.  In a cohort of 263, this would translate to 71 individuals:</a:t>
            </a:r>
          </a:p>
          <a:p>
            <a:endParaRPr lang="en-US" dirty="0"/>
          </a:p>
        </p:txBody>
      </p:sp>
      <p:pic>
        <p:nvPicPr>
          <p:cNvPr id="8" name="Content Placeholder 7" descr="Youthbuild graduates re-entry rate comparison chart"/>
          <p:cNvPicPr>
            <a:picLocks noGrp="1" noChangeAspect="1"/>
          </p:cNvPicPr>
          <p:nvPr>
            <p:ph sz="quarter" idx="4"/>
          </p:nvPr>
        </p:nvPicPr>
        <p:blipFill>
          <a:blip r:embed="rId2"/>
          <a:stretch>
            <a:fillRect/>
          </a:stretch>
        </p:blipFill>
        <p:spPr>
          <a:xfrm>
            <a:off x="914400" y="3886200"/>
            <a:ext cx="7384967" cy="1905000"/>
          </a:xfrm>
          <a:prstGeom prst="rect">
            <a:avLst/>
          </a:prstGeom>
        </p:spPr>
      </p:pic>
      <p:sp>
        <p:nvSpPr>
          <p:cNvPr id="7" name="Footer Placeholder 6"/>
          <p:cNvSpPr>
            <a:spLocks noGrp="1"/>
          </p:cNvSpPr>
          <p:nvPr>
            <p:ph type="ftr" sz="quarter" idx="11"/>
          </p:nvPr>
        </p:nvSpPr>
        <p:spPr/>
        <p:txBody>
          <a:bodyPr/>
          <a:lstStyle/>
          <a:p>
            <a:pPr>
              <a:defRPr/>
            </a:pPr>
            <a:r>
              <a:rPr lang="en-US" smtClean="0"/>
              <a:t>Office of Youth Development</a:t>
            </a:r>
            <a:endParaRPr lang="en-US"/>
          </a:p>
        </p:txBody>
      </p:sp>
    </p:spTree>
    <p:extLst>
      <p:ext uri="{BB962C8B-B14F-4D97-AF65-F5344CB8AC3E}">
        <p14:creationId xmlns:p14="http://schemas.microsoft.com/office/powerpoint/2010/main" val="4022578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Benefits:  Incarceration Avoidance (Cont’d.)</a:t>
            </a:r>
          </a:p>
        </p:txBody>
      </p:sp>
      <p:pic>
        <p:nvPicPr>
          <p:cNvPr id="8" name="Content Placeholder 7" descr="Youthbuild graduates monthly costs comparison chart"/>
          <p:cNvPicPr>
            <a:picLocks noGrp="1" noChangeAspect="1"/>
          </p:cNvPicPr>
          <p:nvPr>
            <p:ph sz="half" idx="2"/>
          </p:nvPr>
        </p:nvPicPr>
        <p:blipFill>
          <a:blip r:embed="rId2"/>
          <a:stretch>
            <a:fillRect/>
          </a:stretch>
        </p:blipFill>
        <p:spPr>
          <a:xfrm>
            <a:off x="762000" y="1598548"/>
            <a:ext cx="7467600" cy="1932569"/>
          </a:xfrm>
          <a:prstGeom prst="rect">
            <a:avLst/>
          </a:prstGeom>
        </p:spPr>
      </p:pic>
      <p:sp>
        <p:nvSpPr>
          <p:cNvPr id="6" name="Content Placeholder 5"/>
          <p:cNvSpPr>
            <a:spLocks noGrp="1"/>
          </p:cNvSpPr>
          <p:nvPr>
            <p:ph sz="quarter" idx="4"/>
          </p:nvPr>
        </p:nvSpPr>
        <p:spPr>
          <a:xfrm>
            <a:off x="609601" y="3733800"/>
            <a:ext cx="8077200" cy="2286000"/>
          </a:xfrm>
        </p:spPr>
        <p:txBody>
          <a:bodyPr/>
          <a:lstStyle/>
          <a:p>
            <a:pPr lvl="0" fontAlgn="auto">
              <a:spcAft>
                <a:spcPts val="0"/>
              </a:spcAft>
              <a:defRPr/>
            </a:pPr>
            <a:r>
              <a:rPr lang="en-US" sz="1800" dirty="0">
                <a:solidFill>
                  <a:prstClr val="black"/>
                </a:solidFill>
              </a:rPr>
              <a:t>In 2001, the average cost per adult inmate per year was $31,485.</a:t>
            </a:r>
          </a:p>
          <a:p>
            <a:pPr lvl="0" fontAlgn="auto">
              <a:spcAft>
                <a:spcPts val="0"/>
              </a:spcAft>
              <a:buNone/>
              <a:defRPr/>
            </a:pPr>
            <a:endParaRPr lang="en-US" sz="600" dirty="0">
              <a:solidFill>
                <a:prstClr val="black"/>
              </a:solidFill>
            </a:endParaRPr>
          </a:p>
          <a:p>
            <a:pPr lvl="0" fontAlgn="auto">
              <a:spcAft>
                <a:spcPts val="0"/>
              </a:spcAft>
              <a:defRPr/>
            </a:pPr>
            <a:r>
              <a:rPr lang="en-US" sz="1800" dirty="0">
                <a:solidFill>
                  <a:prstClr val="black"/>
                </a:solidFill>
              </a:rPr>
              <a:t>The median prison sentence for adult offenders in 1994 was 30 months.  Furthermore, in Minnesota nearly all imprisoned offenders are required by law to serve at least two-thirds  of their sentence.  Thus it is assumed that the average prison sentence is 20 months.</a:t>
            </a:r>
            <a:r>
              <a:rPr lang="en-US" sz="1400" dirty="0">
                <a:solidFill>
                  <a:prstClr val="black"/>
                </a:solidFill>
              </a:rPr>
              <a:t/>
            </a:r>
            <a:br>
              <a:rPr lang="en-US" sz="1400" dirty="0">
                <a:solidFill>
                  <a:prstClr val="black"/>
                </a:solidFill>
              </a:rPr>
            </a:br>
            <a:endParaRPr lang="en-US" sz="800" dirty="0">
              <a:solidFill>
                <a:prstClr val="black"/>
              </a:solidFill>
            </a:endParaRPr>
          </a:p>
          <a:p>
            <a:pPr lvl="0" fontAlgn="auto">
              <a:spcAft>
                <a:spcPts val="0"/>
              </a:spcAft>
              <a:defRPr/>
            </a:pPr>
            <a:r>
              <a:rPr lang="en-US" sz="1800" dirty="0">
                <a:solidFill>
                  <a:prstClr val="black"/>
                </a:solidFill>
              </a:rPr>
              <a:t>Thus, it is estimated the State saved roughly $3 million for the PY 2002 cohort.</a:t>
            </a:r>
          </a:p>
          <a:p>
            <a:endParaRPr lang="en-US" dirty="0"/>
          </a:p>
        </p:txBody>
      </p:sp>
      <p:sp>
        <p:nvSpPr>
          <p:cNvPr id="7" name="Footer Placeholder 6"/>
          <p:cNvSpPr>
            <a:spLocks noGrp="1"/>
          </p:cNvSpPr>
          <p:nvPr>
            <p:ph type="ftr" sz="quarter" idx="11"/>
          </p:nvPr>
        </p:nvSpPr>
        <p:spPr/>
        <p:txBody>
          <a:bodyPr/>
          <a:lstStyle/>
          <a:p>
            <a:pPr>
              <a:defRPr/>
            </a:pPr>
            <a:r>
              <a:rPr lang="en-US" smtClean="0"/>
              <a:t>Office of Youth Development</a:t>
            </a:r>
            <a:endParaRPr lang="en-US"/>
          </a:p>
        </p:txBody>
      </p:sp>
    </p:spTree>
    <p:extLst>
      <p:ext uri="{BB962C8B-B14F-4D97-AF65-F5344CB8AC3E}">
        <p14:creationId xmlns:p14="http://schemas.microsoft.com/office/powerpoint/2010/main" val="139533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r>
              <a:rPr lang="en-US" altLang="en-US" sz="2800" smtClean="0"/>
              <a:t>Economic Multiplier</a:t>
            </a:r>
          </a:p>
          <a:p>
            <a:r>
              <a:rPr lang="en-US" altLang="en-US" sz="2800" smtClean="0"/>
              <a:t>Increased Employee Productivity</a:t>
            </a:r>
          </a:p>
          <a:p>
            <a:r>
              <a:rPr lang="en-US" altLang="en-US" sz="2800" smtClean="0"/>
              <a:t>Increased Federal Tax Revenues</a:t>
            </a:r>
          </a:p>
          <a:p>
            <a:r>
              <a:rPr lang="en-US" altLang="en-US" sz="2800" smtClean="0"/>
              <a:t>Reduced Probation, and Parole Costs</a:t>
            </a:r>
          </a:p>
          <a:p>
            <a:r>
              <a:rPr lang="en-US" altLang="en-US" sz="2800" smtClean="0"/>
              <a:t>Decreased Public Assistance Costs</a:t>
            </a:r>
          </a:p>
          <a:p>
            <a:r>
              <a:rPr lang="en-US" altLang="en-US" sz="2800" smtClean="0"/>
              <a:t>The benefits of affordable housing built by participants</a:t>
            </a:r>
          </a:p>
        </p:txBody>
      </p:sp>
      <p:sp>
        <p:nvSpPr>
          <p:cNvPr id="9"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marL="182880" algn="l" fontAlgn="auto">
              <a:spcAft>
                <a:spcPts val="0"/>
              </a:spcAft>
              <a:defRPr/>
            </a:pPr>
            <a:r>
              <a:rPr lang="en-US" dirty="0" smtClean="0">
                <a:solidFill>
                  <a:schemeClr val="tx1"/>
                </a:solidFill>
              </a:rPr>
              <a:t>Benefits:  Notable Exclusions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r>
              <a:rPr lang="en-US" altLang="en-US" dirty="0" smtClean="0"/>
              <a:t>In 2002, the state’s total cost of operating and administering </a:t>
            </a:r>
            <a:r>
              <a:rPr lang="en-US" altLang="en-US" dirty="0" err="1" smtClean="0"/>
              <a:t>Youthbuild</a:t>
            </a:r>
            <a:r>
              <a:rPr lang="en-US" altLang="en-US" dirty="0" smtClean="0"/>
              <a:t> for its 398 participants was $877,000.</a:t>
            </a:r>
          </a:p>
        </p:txBody>
      </p:sp>
      <p:sp>
        <p:nvSpPr>
          <p:cNvPr id="5"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Autofit/>
          </a:bodyPr>
          <a:lstStyle/>
          <a:p>
            <a:pPr marL="182880" algn="l" fontAlgn="auto">
              <a:spcAft>
                <a:spcPts val="0"/>
              </a:spcAft>
              <a:defRPr/>
            </a:pPr>
            <a:r>
              <a:rPr lang="en-US" sz="3400" dirty="0" smtClean="0">
                <a:solidFill>
                  <a:schemeClr val="tx1"/>
                </a:solidFill>
              </a:rPr>
              <a:t>Costs:  Investment by Minnesota  Taxpayers</a:t>
            </a:r>
            <a:endParaRPr lang="en-US" sz="34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Calculating Return on Investment (ROI)</a:t>
            </a:r>
          </a:p>
        </p:txBody>
      </p:sp>
      <p:sp>
        <p:nvSpPr>
          <p:cNvPr id="3" name="Footer Placeholder 2"/>
          <p:cNvSpPr>
            <a:spLocks noGrp="1"/>
          </p:cNvSpPr>
          <p:nvPr>
            <p:ph type="ftr" sz="quarter" idx="11"/>
          </p:nvPr>
        </p:nvSpPr>
        <p:spPr/>
        <p:txBody>
          <a:bodyPr/>
          <a:lstStyle/>
          <a:p>
            <a:pPr>
              <a:defRPr/>
            </a:pPr>
            <a:r>
              <a:rPr lang="en-US" smtClean="0"/>
              <a:t>Office of Youth Development</a:t>
            </a:r>
            <a:endParaRPr lang="en-US"/>
          </a:p>
        </p:txBody>
      </p:sp>
      <p:sp>
        <p:nvSpPr>
          <p:cNvPr id="4" name="Content Placeholder 3"/>
          <p:cNvSpPr>
            <a:spLocks noGrp="1"/>
          </p:cNvSpPr>
          <p:nvPr>
            <p:ph sz="quarter" idx="13"/>
          </p:nvPr>
        </p:nvSpPr>
        <p:spPr>
          <a:xfrm>
            <a:off x="609600" y="1752600"/>
            <a:ext cx="8077200" cy="2104056"/>
          </a:xfrm>
        </p:spPr>
        <p:txBody>
          <a:bodyPr/>
          <a:lstStyle/>
          <a:p>
            <a:r>
              <a:rPr lang="en-US" altLang="en-US" sz="3000" dirty="0">
                <a:solidFill>
                  <a:prstClr val="black"/>
                </a:solidFill>
              </a:rPr>
              <a:t>No discount is used; where necessary, a subtotal is </a:t>
            </a:r>
            <a:r>
              <a:rPr lang="en-US" altLang="en-US" sz="3000" dirty="0" smtClean="0">
                <a:solidFill>
                  <a:prstClr val="black"/>
                </a:solidFill>
              </a:rPr>
              <a:t>scaled</a:t>
            </a:r>
            <a:endParaRPr lang="en-US" altLang="en-US" sz="3000" dirty="0">
              <a:solidFill>
                <a:prstClr val="black"/>
              </a:solidFill>
            </a:endParaRPr>
          </a:p>
          <a:p>
            <a:r>
              <a:rPr lang="en-US" altLang="en-US" sz="3000" dirty="0">
                <a:solidFill>
                  <a:prstClr val="black"/>
                </a:solidFill>
              </a:rPr>
              <a:t>Thus, the two year ROI equals:  3.2 where ROI = (benefits-cost)/cost</a:t>
            </a:r>
          </a:p>
          <a:p>
            <a:endParaRPr lang="en-US" altLang="en-US" sz="3000" dirty="0" smtClean="0">
              <a:solidFill>
                <a:prstClr val="black"/>
              </a:solidFill>
            </a:endParaRPr>
          </a:p>
          <a:p>
            <a:pPr marL="0" indent="0">
              <a:buNone/>
            </a:pPr>
            <a:endParaRPr lang="en-US" dirty="0"/>
          </a:p>
        </p:txBody>
      </p:sp>
      <p:pic>
        <p:nvPicPr>
          <p:cNvPr id="7" name="Content Placeholder 6" descr="Benefits chart (increased state tax receipts and incarceration costs avoided)"/>
          <p:cNvPicPr>
            <a:picLocks noGrp="1" noChangeAspect="1"/>
          </p:cNvPicPr>
          <p:nvPr>
            <p:ph sz="quarter" idx="14"/>
          </p:nvPr>
        </p:nvPicPr>
        <p:blipFill>
          <a:blip r:embed="rId2"/>
          <a:stretch>
            <a:fillRect/>
          </a:stretch>
        </p:blipFill>
        <p:spPr>
          <a:xfrm>
            <a:off x="420189" y="4038600"/>
            <a:ext cx="4175674" cy="1981200"/>
          </a:xfrm>
          <a:prstGeom prst="rect">
            <a:avLst/>
          </a:prstGeom>
        </p:spPr>
      </p:pic>
      <p:pic>
        <p:nvPicPr>
          <p:cNvPr id="8" name="Content Placeholder 7" descr="Total costs chart (program administration costs) equaling to $877,000 for PY 2002."/>
          <p:cNvPicPr>
            <a:picLocks noGrp="1" noChangeAspect="1"/>
          </p:cNvPicPr>
          <p:nvPr>
            <p:ph sz="quarter" idx="15"/>
          </p:nvPr>
        </p:nvPicPr>
        <p:blipFill>
          <a:blip r:embed="rId3"/>
          <a:stretch>
            <a:fillRect/>
          </a:stretch>
        </p:blipFill>
        <p:spPr>
          <a:xfrm>
            <a:off x="4875298" y="4034246"/>
            <a:ext cx="4294828" cy="1931126"/>
          </a:xfrm>
          <a:prstGeom prst="rect">
            <a:avLst/>
          </a:prstGeom>
        </p:spPr>
      </p:pic>
    </p:spTree>
    <p:extLst>
      <p:ext uri="{BB962C8B-B14F-4D97-AF65-F5344CB8AC3E}">
        <p14:creationId xmlns:p14="http://schemas.microsoft.com/office/powerpoint/2010/main" val="171156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fontAlgn="auto">
              <a:spcAft>
                <a:spcPts val="0"/>
              </a:spcAft>
              <a:defRPr/>
            </a:pPr>
            <a:r>
              <a:rPr lang="en-US" dirty="0" smtClean="0">
                <a:solidFill>
                  <a:schemeClr val="tx1"/>
                </a:solidFill>
              </a:rPr>
              <a:t>Roadmap</a:t>
            </a:r>
            <a:endParaRPr lang="en-US" dirty="0">
              <a:solidFill>
                <a:schemeClr val="tx1"/>
              </a:solidFill>
            </a:endParaRPr>
          </a:p>
        </p:txBody>
      </p:sp>
      <p:sp>
        <p:nvSpPr>
          <p:cNvPr id="3075" name="Content Placeholder 2"/>
          <p:cNvSpPr>
            <a:spLocks noGrp="1"/>
          </p:cNvSpPr>
          <p:nvPr>
            <p:ph idx="1"/>
          </p:nvPr>
        </p:nvSpPr>
        <p:spPr/>
        <p:txBody>
          <a:bodyPr/>
          <a:lstStyle/>
          <a:p>
            <a:r>
              <a:rPr lang="en-US" altLang="en-US" dirty="0" smtClean="0"/>
              <a:t>Background</a:t>
            </a:r>
          </a:p>
          <a:p>
            <a:r>
              <a:rPr lang="en-US" altLang="en-US" dirty="0" smtClean="0"/>
              <a:t>Model Design</a:t>
            </a:r>
          </a:p>
          <a:p>
            <a:r>
              <a:rPr lang="en-US" altLang="en-US" dirty="0" smtClean="0"/>
              <a:t>Outcomes</a:t>
            </a:r>
          </a:p>
          <a:p>
            <a:r>
              <a:rPr lang="en-US" altLang="en-US" dirty="0" smtClean="0"/>
              <a:t>Benefits</a:t>
            </a:r>
          </a:p>
          <a:p>
            <a:r>
              <a:rPr lang="en-US" altLang="en-US" dirty="0" smtClean="0"/>
              <a:t>Costs</a:t>
            </a:r>
          </a:p>
          <a:p>
            <a:r>
              <a:rPr lang="en-US" altLang="en-US" dirty="0" smtClean="0"/>
              <a:t>Calculating Return on Investment (ROI) </a:t>
            </a:r>
            <a:r>
              <a:rPr lang="en-US" altLang="en-US" sz="2000" dirty="0" smtClean="0"/>
              <a:t>using direct benefits and costs to the State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fontScale="90000"/>
          </a:bodyPr>
          <a:lstStyle/>
          <a:p>
            <a:pPr fontAlgn="auto">
              <a:spcAft>
                <a:spcPts val="0"/>
              </a:spcAft>
              <a:defRPr/>
            </a:pPr>
            <a:r>
              <a:rPr lang="en-US" dirty="0" smtClean="0">
                <a:solidFill>
                  <a:schemeClr val="tx1"/>
                </a:solidFill>
              </a:rPr>
              <a:t>Background:  Minnesota Youthbuild</a:t>
            </a:r>
            <a:endParaRPr lang="en-US" dirty="0">
              <a:solidFill>
                <a:schemeClr val="tx1"/>
              </a:solidFill>
            </a:endParaRPr>
          </a:p>
        </p:txBody>
      </p:sp>
      <p:sp>
        <p:nvSpPr>
          <p:cNvPr id="4099" name="Content Placeholder 2"/>
          <p:cNvSpPr>
            <a:spLocks noGrp="1"/>
          </p:cNvSpPr>
          <p:nvPr>
            <p:ph idx="1"/>
          </p:nvPr>
        </p:nvSpPr>
        <p:spPr>
          <a:xfrm>
            <a:off x="381000" y="1600200"/>
            <a:ext cx="8153400" cy="4343400"/>
          </a:xfrm>
        </p:spPr>
        <p:txBody>
          <a:bodyPr/>
          <a:lstStyle/>
          <a:p>
            <a:pPr>
              <a:buFont typeface="Arial" panose="020B0604020202020204" pitchFamily="34" charset="0"/>
              <a:buNone/>
            </a:pPr>
            <a:r>
              <a:rPr lang="en-US" altLang="en-US" sz="2600" dirty="0" smtClean="0"/>
              <a:t>The Minnesota </a:t>
            </a:r>
            <a:r>
              <a:rPr lang="en-US" altLang="en-US" sz="2600" dirty="0" err="1" smtClean="0"/>
              <a:t>Youthbuild</a:t>
            </a:r>
            <a:r>
              <a:rPr lang="en-US" altLang="en-US" sz="2600" dirty="0" smtClean="0"/>
              <a:t> Program:</a:t>
            </a:r>
          </a:p>
          <a:p>
            <a:r>
              <a:rPr lang="en-US" altLang="en-US" sz="2600" dirty="0" smtClean="0"/>
              <a:t>Helps at-risk youth </a:t>
            </a:r>
            <a:br>
              <a:rPr lang="en-US" altLang="en-US" sz="2600" dirty="0" smtClean="0"/>
            </a:br>
            <a:r>
              <a:rPr lang="en-US" altLang="en-US" sz="2600" dirty="0" smtClean="0"/>
              <a:t>complete their high school </a:t>
            </a:r>
            <a:br>
              <a:rPr lang="en-US" altLang="en-US" sz="2600" dirty="0" smtClean="0"/>
            </a:br>
            <a:r>
              <a:rPr lang="en-US" altLang="en-US" sz="2600" dirty="0" smtClean="0"/>
              <a:t>education;</a:t>
            </a:r>
          </a:p>
          <a:p>
            <a:r>
              <a:rPr lang="en-US" altLang="en-US" sz="2600" dirty="0" smtClean="0"/>
              <a:t>Provides construction training </a:t>
            </a:r>
          </a:p>
          <a:p>
            <a:pPr>
              <a:buFont typeface="Arial" panose="020B0604020202020204" pitchFamily="34" charset="0"/>
              <a:buNone/>
            </a:pPr>
            <a:r>
              <a:rPr lang="en-US" altLang="en-US" sz="2600" dirty="0" smtClean="0"/>
              <a:t>	work  readiness, and leadership </a:t>
            </a:r>
            <a:br>
              <a:rPr lang="en-US" altLang="en-US" sz="2600" dirty="0" smtClean="0"/>
            </a:br>
            <a:r>
              <a:rPr lang="en-US" altLang="en-US" sz="2600" dirty="0" smtClean="0"/>
              <a:t>development training; </a:t>
            </a:r>
          </a:p>
          <a:p>
            <a:r>
              <a:rPr lang="en-US" altLang="en-US" sz="2600" dirty="0" smtClean="0"/>
              <a:t>Transitions youth into</a:t>
            </a:r>
            <a:br>
              <a:rPr lang="en-US" altLang="en-US" sz="2600" dirty="0" smtClean="0"/>
            </a:br>
            <a:r>
              <a:rPr lang="en-US" altLang="en-US" sz="2600" dirty="0" smtClean="0"/>
              <a:t>employment and/or post-</a:t>
            </a:r>
            <a:br>
              <a:rPr lang="en-US" altLang="en-US" sz="2600" dirty="0" smtClean="0"/>
            </a:br>
            <a:r>
              <a:rPr lang="en-US" altLang="en-US" sz="2600" dirty="0" smtClean="0"/>
              <a:t>secondary enrollment.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algn="l" fontAlgn="auto">
              <a:spcAft>
                <a:spcPts val="0"/>
              </a:spcAft>
              <a:defRPr/>
            </a:pPr>
            <a:r>
              <a:rPr lang="en-US" dirty="0" smtClean="0">
                <a:solidFill>
                  <a:schemeClr val="tx1"/>
                </a:solidFill>
              </a:rPr>
              <a:t>Background:  The ROI Study</a:t>
            </a:r>
            <a:endParaRPr lang="en-US" dirty="0">
              <a:solidFill>
                <a:schemeClr val="tx1"/>
              </a:solidFill>
            </a:endParaRPr>
          </a:p>
        </p:txBody>
      </p:sp>
      <p:sp>
        <p:nvSpPr>
          <p:cNvPr id="5123" name="Content Placeholder 2"/>
          <p:cNvSpPr>
            <a:spLocks noGrp="1"/>
          </p:cNvSpPr>
          <p:nvPr>
            <p:ph idx="1"/>
          </p:nvPr>
        </p:nvSpPr>
        <p:spPr/>
        <p:txBody>
          <a:bodyPr/>
          <a:lstStyle/>
          <a:p>
            <a:r>
              <a:rPr lang="en-US" altLang="en-US" sz="2600" dirty="0" smtClean="0"/>
              <a:t>The ROI estimates for Minnesota </a:t>
            </a:r>
            <a:r>
              <a:rPr lang="en-US" altLang="en-US" sz="2600" dirty="0" err="1" smtClean="0"/>
              <a:t>Youthbuild</a:t>
            </a:r>
            <a:r>
              <a:rPr lang="en-US" altLang="en-US" sz="2600" dirty="0" smtClean="0"/>
              <a:t> were part of a one-time study commissioned by the Minnesota </a:t>
            </a:r>
            <a:r>
              <a:rPr lang="en-US" altLang="en-US" sz="2600" dirty="0" err="1" smtClean="0"/>
              <a:t>Youthbuild</a:t>
            </a:r>
            <a:r>
              <a:rPr lang="en-US" altLang="en-US" sz="2600" dirty="0" smtClean="0"/>
              <a:t> Coalition.</a:t>
            </a:r>
          </a:p>
          <a:p>
            <a:pPr>
              <a:buFont typeface="Arial" panose="020B0604020202020204" pitchFamily="34" charset="0"/>
              <a:buNone/>
            </a:pPr>
            <a:endParaRPr lang="en-US" altLang="en-US" sz="1200" dirty="0" smtClean="0"/>
          </a:p>
          <a:p>
            <a:r>
              <a:rPr lang="en-US" altLang="en-US" sz="2600" dirty="0" smtClean="0"/>
              <a:t>The model estimates ROI from the perspective of the State of Minnesota over a two year period.</a:t>
            </a:r>
          </a:p>
          <a:p>
            <a:pPr>
              <a:buFont typeface="Arial" panose="020B0604020202020204" pitchFamily="34" charset="0"/>
              <a:buNone/>
            </a:pPr>
            <a:endParaRPr lang="en-US" altLang="en-US" sz="1200" dirty="0" smtClean="0"/>
          </a:p>
          <a:p>
            <a:r>
              <a:rPr lang="en-US" altLang="en-US" sz="2600" dirty="0" smtClean="0"/>
              <a:t>The study lacks a comparison group, but net impacts are estimated using research literature to surmise the characteristics of a theoretical comparison group.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marL="182880" algn="l" fontAlgn="auto">
              <a:spcAft>
                <a:spcPts val="0"/>
              </a:spcAft>
              <a:defRPr/>
            </a:pPr>
            <a:r>
              <a:rPr lang="en-US" dirty="0" smtClean="0">
                <a:solidFill>
                  <a:schemeClr val="tx1"/>
                </a:solidFill>
              </a:rPr>
              <a:t>Model Design:  the Cohort</a:t>
            </a:r>
            <a:endParaRPr lang="en-US" dirty="0">
              <a:solidFill>
                <a:schemeClr val="tx1"/>
              </a:solidFill>
            </a:endParaRPr>
          </a:p>
        </p:txBody>
      </p:sp>
      <p:sp>
        <p:nvSpPr>
          <p:cNvPr id="6147" name="Content Placeholder 2"/>
          <p:cNvSpPr>
            <a:spLocks noGrp="1"/>
          </p:cNvSpPr>
          <p:nvPr>
            <p:ph idx="1"/>
          </p:nvPr>
        </p:nvSpPr>
        <p:spPr/>
        <p:txBody>
          <a:bodyPr/>
          <a:lstStyle/>
          <a:p>
            <a:r>
              <a:rPr lang="en-US" altLang="en-US" sz="2400" dirty="0" smtClean="0"/>
              <a:t>The treatment cohort was defined as the new group of participants enrolled for an average of twelve months at the beginning of the yearly program cycle (July 2001 to June 2002).</a:t>
            </a:r>
          </a:p>
          <a:p>
            <a:r>
              <a:rPr lang="en-US" altLang="en-US" sz="2400" dirty="0" smtClean="0"/>
              <a:t>This group consisted of 398 youth (ages 16-24):</a:t>
            </a:r>
            <a:r>
              <a:rPr lang="en-US" altLang="en-US" sz="2600" dirty="0" smtClean="0"/>
              <a:t/>
            </a:r>
            <a:br>
              <a:rPr lang="en-US" altLang="en-US" sz="2600" dirty="0" smtClean="0"/>
            </a:br>
            <a:r>
              <a:rPr lang="en-US" altLang="en-US" sz="2000" dirty="0" smtClean="0"/>
              <a:t>- </a:t>
            </a:r>
            <a:r>
              <a:rPr lang="en-US" altLang="en-US" sz="2000" b="1" dirty="0" smtClean="0"/>
              <a:t>90% </a:t>
            </a:r>
            <a:r>
              <a:rPr lang="en-US" altLang="en-US" sz="2000" dirty="0" smtClean="0"/>
              <a:t>had dropped out of high school</a:t>
            </a:r>
          </a:p>
          <a:p>
            <a:pPr>
              <a:buFont typeface="Arial" panose="020B0604020202020204" pitchFamily="34" charset="0"/>
              <a:buNone/>
            </a:pPr>
            <a:r>
              <a:rPr lang="en-US" altLang="en-US" sz="100" dirty="0" smtClean="0"/>
              <a:t/>
            </a:r>
            <a:br>
              <a:rPr lang="en-US" altLang="en-US" sz="100" dirty="0" smtClean="0"/>
            </a:br>
            <a:r>
              <a:rPr lang="en-US" altLang="en-US" sz="2000" dirty="0" smtClean="0"/>
              <a:t>- </a:t>
            </a:r>
            <a:r>
              <a:rPr lang="en-US" altLang="en-US" sz="2000" b="1" dirty="0" smtClean="0"/>
              <a:t>66% </a:t>
            </a:r>
            <a:r>
              <a:rPr lang="en-US" altLang="en-US" sz="2000" dirty="0" smtClean="0"/>
              <a:t>were youth offenders</a:t>
            </a:r>
            <a:r>
              <a:rPr lang="en-US" altLang="en-US" sz="800" dirty="0" smtClean="0"/>
              <a:t/>
            </a:r>
            <a:br>
              <a:rPr lang="en-US" altLang="en-US" sz="800" dirty="0" smtClean="0"/>
            </a:br>
            <a:r>
              <a:rPr lang="en-US" altLang="en-US" sz="100" dirty="0" smtClean="0"/>
              <a:t/>
            </a:r>
            <a:br>
              <a:rPr lang="en-US" altLang="en-US" sz="100" dirty="0" smtClean="0"/>
            </a:br>
            <a:r>
              <a:rPr lang="en-US" altLang="en-US" sz="2000" dirty="0" smtClean="0"/>
              <a:t>- </a:t>
            </a:r>
            <a:r>
              <a:rPr lang="en-US" altLang="en-US" sz="2000" b="1" dirty="0" smtClean="0"/>
              <a:t>75% </a:t>
            </a:r>
            <a:r>
              <a:rPr lang="en-US" altLang="en-US" sz="2000" dirty="0" smtClean="0"/>
              <a:t>were on public assistance</a:t>
            </a:r>
          </a:p>
          <a:p>
            <a:pPr>
              <a:buFont typeface="Arial" panose="020B0604020202020204" pitchFamily="34" charset="0"/>
              <a:buNone/>
            </a:pPr>
            <a:r>
              <a:rPr lang="en-US" altLang="en-US" sz="100" dirty="0" smtClean="0"/>
              <a:t/>
            </a:r>
            <a:br>
              <a:rPr lang="en-US" altLang="en-US" sz="100" dirty="0" smtClean="0"/>
            </a:br>
            <a:r>
              <a:rPr lang="en-US" altLang="en-US" sz="2000" dirty="0" smtClean="0"/>
              <a:t>- </a:t>
            </a:r>
            <a:r>
              <a:rPr lang="en-US" altLang="en-US" sz="2000" b="1" dirty="0" smtClean="0"/>
              <a:t>55% </a:t>
            </a:r>
            <a:r>
              <a:rPr lang="en-US" altLang="en-US" sz="2000" dirty="0" smtClean="0"/>
              <a:t>had chemical abuse or use issues</a:t>
            </a:r>
          </a:p>
          <a:p>
            <a:pPr>
              <a:buFont typeface="Arial" panose="020B0604020202020204" pitchFamily="34" charset="0"/>
              <a:buNone/>
            </a:pPr>
            <a:r>
              <a:rPr lang="en-US" altLang="en-US" sz="100" dirty="0" smtClean="0"/>
              <a:t/>
            </a:r>
            <a:br>
              <a:rPr lang="en-US" altLang="en-US" sz="100" dirty="0" smtClean="0"/>
            </a:br>
            <a:r>
              <a:rPr lang="en-US" altLang="en-US" sz="2000" dirty="0" smtClean="0"/>
              <a:t>- </a:t>
            </a:r>
            <a:r>
              <a:rPr lang="en-US" altLang="en-US" sz="2000" b="1" dirty="0" smtClean="0"/>
              <a:t>33% </a:t>
            </a:r>
            <a:r>
              <a:rPr lang="en-US" altLang="en-US" sz="2000" dirty="0" smtClean="0"/>
              <a:t>had disabilities</a:t>
            </a:r>
          </a:p>
          <a:p>
            <a:pPr>
              <a:buFont typeface="Arial" panose="020B0604020202020204" pitchFamily="34" charset="0"/>
              <a:buNone/>
            </a:pPr>
            <a:r>
              <a:rPr lang="en-US" altLang="en-US" sz="100" dirty="0" smtClean="0"/>
              <a:t/>
            </a:r>
            <a:br>
              <a:rPr lang="en-US" altLang="en-US" sz="100" dirty="0" smtClean="0"/>
            </a:br>
            <a:r>
              <a:rPr lang="en-US" altLang="en-US" sz="2000" dirty="0" smtClean="0"/>
              <a:t>- </a:t>
            </a:r>
            <a:r>
              <a:rPr lang="en-US" altLang="en-US" sz="2000" b="1" dirty="0" smtClean="0"/>
              <a:t>23% </a:t>
            </a:r>
            <a:r>
              <a:rPr lang="en-US" altLang="en-US" sz="2000" dirty="0" smtClean="0"/>
              <a:t>had experienced homelessness</a:t>
            </a:r>
          </a:p>
          <a:p>
            <a:pPr>
              <a:buFont typeface="Arial" panose="020B0604020202020204" pitchFamily="34" charset="0"/>
              <a:buNone/>
            </a:pPr>
            <a:r>
              <a:rPr lang="en-US" altLang="en-US" sz="100" dirty="0" smtClean="0"/>
              <a:t/>
            </a:r>
            <a:br>
              <a:rPr lang="en-US" altLang="en-US" sz="100" dirty="0" smtClean="0"/>
            </a:br>
            <a:r>
              <a:rPr lang="en-US" altLang="en-US" sz="2000" dirty="0" smtClean="0"/>
              <a:t>- </a:t>
            </a:r>
            <a:r>
              <a:rPr lang="en-US" altLang="en-US" sz="2000" b="1" dirty="0" smtClean="0"/>
              <a:t>20%</a:t>
            </a:r>
            <a:r>
              <a:rPr lang="en-US" altLang="en-US" sz="2000" dirty="0" smtClean="0"/>
              <a:t> were pregnant or were teen parents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marL="182880" algn="l" fontAlgn="auto">
              <a:spcAft>
                <a:spcPts val="0"/>
              </a:spcAft>
              <a:defRPr/>
            </a:pPr>
            <a:r>
              <a:rPr lang="en-US" dirty="0" smtClean="0">
                <a:solidFill>
                  <a:schemeClr val="tx1"/>
                </a:solidFill>
              </a:rPr>
              <a:t>Model Design:  Data Collection</a:t>
            </a:r>
            <a:endParaRPr lang="en-US" dirty="0">
              <a:solidFill>
                <a:schemeClr val="tx1"/>
              </a:solidFill>
            </a:endParaRPr>
          </a:p>
        </p:txBody>
      </p:sp>
      <p:sp>
        <p:nvSpPr>
          <p:cNvPr id="7171" name="Content Placeholder 2"/>
          <p:cNvSpPr>
            <a:spLocks noGrp="1"/>
          </p:cNvSpPr>
          <p:nvPr>
            <p:ph idx="1"/>
          </p:nvPr>
        </p:nvSpPr>
        <p:spPr/>
        <p:txBody>
          <a:bodyPr/>
          <a:lstStyle/>
          <a:p>
            <a:r>
              <a:rPr lang="en-US" altLang="en-US" sz="2400" dirty="0" smtClean="0"/>
              <a:t>Program participants were tracked for up to four years after enrollment in the program.</a:t>
            </a:r>
          </a:p>
          <a:p>
            <a:r>
              <a:rPr lang="en-US" altLang="en-US" sz="2400" dirty="0" smtClean="0"/>
              <a:t>Data were collected 6, 12, and 24 months after exit:</a:t>
            </a:r>
            <a:br>
              <a:rPr lang="en-US" altLang="en-US" sz="2400" dirty="0" smtClean="0"/>
            </a:br>
            <a:r>
              <a:rPr lang="en-US" altLang="en-US" sz="2400" dirty="0" smtClean="0"/>
              <a:t>- Rates of unsubsidized employment</a:t>
            </a:r>
            <a:br>
              <a:rPr lang="en-US" altLang="en-US" sz="2400" dirty="0" smtClean="0"/>
            </a:br>
            <a:r>
              <a:rPr lang="en-US" altLang="en-US" sz="2400" dirty="0" smtClean="0"/>
              <a:t>- Hourly wages</a:t>
            </a:r>
            <a:br>
              <a:rPr lang="en-US" altLang="en-US" sz="2400" dirty="0" smtClean="0"/>
            </a:br>
            <a:r>
              <a:rPr lang="en-US" altLang="en-US" sz="2400" dirty="0" smtClean="0"/>
              <a:t>- Job Title</a:t>
            </a:r>
            <a:br>
              <a:rPr lang="en-US" altLang="en-US" sz="2400" dirty="0" smtClean="0"/>
            </a:br>
            <a:r>
              <a:rPr lang="en-US" altLang="en-US" sz="2400" dirty="0" smtClean="0"/>
              <a:t>- Enrollment in post-secondary institutions</a:t>
            </a:r>
          </a:p>
          <a:p>
            <a:r>
              <a:rPr lang="en-US" altLang="en-US" sz="2400" dirty="0" smtClean="0"/>
              <a:t>Re-arrest, re-conviction, and return rates to prison were collected for participants with one or more offenses prior to enrollment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marL="182880" algn="l" fontAlgn="auto">
              <a:spcAft>
                <a:spcPts val="0"/>
              </a:spcAft>
              <a:defRPr/>
            </a:pPr>
            <a:r>
              <a:rPr lang="en-US" dirty="0" smtClean="0">
                <a:solidFill>
                  <a:schemeClr val="tx1"/>
                </a:solidFill>
              </a:rPr>
              <a:t>Outcomes</a:t>
            </a:r>
            <a:endParaRPr lang="en-US" dirty="0">
              <a:solidFill>
                <a:schemeClr val="tx1"/>
              </a:solidFill>
            </a:endParaRP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None/>
              <a:defRPr/>
            </a:pPr>
            <a:r>
              <a:rPr lang="en-US" sz="2400" dirty="0" smtClean="0"/>
              <a:t>    </a:t>
            </a:r>
            <a:r>
              <a:rPr lang="en-US" sz="2600" dirty="0" smtClean="0"/>
              <a:t>Data collection revealed the following participant outcomes on which the ROI estimate was based:</a:t>
            </a:r>
            <a:r>
              <a:rPr lang="en-US" sz="2800" dirty="0" smtClean="0"/>
              <a:t/>
            </a:r>
            <a:br>
              <a:rPr lang="en-US" sz="2800" dirty="0" smtClean="0"/>
            </a:br>
            <a:endParaRPr lang="en-US" sz="1300" dirty="0" smtClean="0"/>
          </a:p>
          <a:p>
            <a:pPr marL="640080" fontAlgn="auto">
              <a:spcAft>
                <a:spcPts val="0"/>
              </a:spcAft>
              <a:defRPr/>
            </a:pPr>
            <a:r>
              <a:rPr lang="en-US" sz="2600" dirty="0" smtClean="0"/>
              <a:t>91% of participants successfully completed high school or obtained a GED</a:t>
            </a:r>
          </a:p>
          <a:p>
            <a:pPr marL="640080" fontAlgn="auto">
              <a:spcAft>
                <a:spcPts val="0"/>
              </a:spcAft>
              <a:defRPr/>
            </a:pPr>
            <a:r>
              <a:rPr lang="en-US" sz="2600" dirty="0" smtClean="0"/>
              <a:t>39% of participants entered post-secondary education</a:t>
            </a:r>
          </a:p>
          <a:p>
            <a:pPr marL="640080" fontAlgn="auto">
              <a:spcAft>
                <a:spcPts val="0"/>
              </a:spcAft>
              <a:defRPr/>
            </a:pPr>
            <a:r>
              <a:rPr lang="en-US" sz="2600" dirty="0" smtClean="0"/>
              <a:t>80% of participants entered unsubsidized employment, at an average wage of $11.60/hour</a:t>
            </a:r>
          </a:p>
          <a:p>
            <a:pPr marL="640080" fontAlgn="auto">
              <a:spcAft>
                <a:spcPts val="0"/>
              </a:spcAft>
              <a:defRPr/>
            </a:pPr>
            <a:r>
              <a:rPr lang="en-US" sz="2600" dirty="0" smtClean="0"/>
              <a:t>5% of participants with one or more offenses prior to enrollment were re-arrested and/or re-convicted within two years after enrollment in the program.</a:t>
            </a:r>
          </a:p>
          <a:p>
            <a:pPr marL="640080" fontAlgn="auto">
              <a:spcAft>
                <a:spcPts val="0"/>
              </a:spcAft>
              <a:defRPr/>
            </a:pPr>
            <a:endParaRPr lang="en-US" dirty="0" smtClean="0"/>
          </a:p>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lumMod val="20000"/>
                <a:lumOff val="80000"/>
              </a:schemeClr>
            </a:solidFill>
          </a:ln>
        </p:spPr>
        <p:style>
          <a:lnRef idx="1">
            <a:schemeClr val="accent2"/>
          </a:lnRef>
          <a:fillRef idx="3">
            <a:schemeClr val="accent2"/>
          </a:fillRef>
          <a:effectRef idx="2">
            <a:schemeClr val="accent2"/>
          </a:effectRef>
          <a:fontRef idx="minor">
            <a:schemeClr val="lt1"/>
          </a:fontRef>
        </p:style>
        <p:txBody>
          <a:bodyPr rtlCol="0">
            <a:normAutofit/>
          </a:bodyPr>
          <a:lstStyle/>
          <a:p>
            <a:pPr marL="182880" algn="l" fontAlgn="auto">
              <a:spcAft>
                <a:spcPts val="0"/>
              </a:spcAft>
              <a:defRPr/>
            </a:pPr>
            <a:r>
              <a:rPr lang="en-US" dirty="0" smtClean="0">
                <a:solidFill>
                  <a:schemeClr val="tx1"/>
                </a:solidFill>
              </a:rPr>
              <a:t>Benefits:  (Net) Increase in Wages</a:t>
            </a:r>
            <a:endParaRPr lang="en-US" dirty="0">
              <a:solidFill>
                <a:schemeClr val="tx1"/>
              </a:solidFill>
            </a:endParaRPr>
          </a:p>
        </p:txBody>
      </p:sp>
      <p:sp>
        <p:nvSpPr>
          <p:cNvPr id="9219" name="Content Placeholder 2"/>
          <p:cNvSpPr>
            <a:spLocks noGrp="1"/>
          </p:cNvSpPr>
          <p:nvPr>
            <p:ph idx="1"/>
          </p:nvPr>
        </p:nvSpPr>
        <p:spPr>
          <a:xfrm>
            <a:off x="457200" y="1524000"/>
            <a:ext cx="8229600" cy="4525963"/>
          </a:xfrm>
        </p:spPr>
        <p:txBody>
          <a:bodyPr/>
          <a:lstStyle/>
          <a:p>
            <a:r>
              <a:rPr lang="en-US" altLang="en-US" sz="2200" dirty="0" smtClean="0"/>
              <a:t>Program data shows that </a:t>
            </a:r>
            <a:r>
              <a:rPr lang="en-US" altLang="en-US" sz="2200" dirty="0" err="1" smtClean="0"/>
              <a:t>Youthbuild</a:t>
            </a:r>
            <a:r>
              <a:rPr lang="en-US" altLang="en-US" sz="2200" dirty="0" smtClean="0"/>
              <a:t> graduates find unsubsidized, full-time employment paying an initial wage of $11.60.</a:t>
            </a:r>
          </a:p>
          <a:p>
            <a:pPr>
              <a:buFont typeface="Arial" panose="020B0604020202020204" pitchFamily="34" charset="0"/>
              <a:buNone/>
            </a:pPr>
            <a:endParaRPr lang="en-US" altLang="en-US" sz="800" dirty="0" smtClean="0"/>
          </a:p>
          <a:p>
            <a:r>
              <a:rPr lang="en-US" altLang="en-US" sz="2200" dirty="0" smtClean="0"/>
              <a:t>In addition, fringe benefits of approximately 25% of wages have also been obtained by most </a:t>
            </a:r>
            <a:r>
              <a:rPr lang="en-US" altLang="en-US" sz="2200" dirty="0" err="1" smtClean="0"/>
              <a:t>Youthbuild</a:t>
            </a:r>
            <a:r>
              <a:rPr lang="en-US" altLang="en-US" sz="2200" dirty="0" smtClean="0"/>
              <a:t> graduates.</a:t>
            </a:r>
          </a:p>
          <a:p>
            <a:pPr>
              <a:buFont typeface="Arial" panose="020B0604020202020204" pitchFamily="34" charset="0"/>
              <a:buNone/>
            </a:pPr>
            <a:endParaRPr lang="en-US" altLang="en-US" sz="800" dirty="0" smtClean="0"/>
          </a:p>
          <a:p>
            <a:r>
              <a:rPr lang="en-US" altLang="en-US" sz="2200" dirty="0" smtClean="0"/>
              <a:t>The model assumes that, in the absence of training, </a:t>
            </a:r>
            <a:r>
              <a:rPr lang="en-US" altLang="en-US" sz="2200" dirty="0" err="1" smtClean="0"/>
              <a:t>Youthbuild</a:t>
            </a:r>
            <a:r>
              <a:rPr lang="en-US" altLang="en-US" sz="2200" dirty="0" smtClean="0"/>
              <a:t> participants  would have been employed at minimum wage ($5.15) with no fringe benefits.  This is based upon the research literature, including similar assumptions made by the State Demographers’ Office in “Measuring the Benefits of Twin Cities Rise” (1995).</a:t>
            </a:r>
          </a:p>
          <a:p>
            <a:pPr>
              <a:buFont typeface="Arial" panose="020B0604020202020204" pitchFamily="34" charset="0"/>
              <a:buNone/>
            </a:pPr>
            <a:endParaRPr lang="en-US" altLang="en-US" sz="800" dirty="0" smtClean="0"/>
          </a:p>
          <a:p>
            <a:r>
              <a:rPr lang="en-US" altLang="en-US" sz="2200" dirty="0" smtClean="0"/>
              <a:t>Thus, a </a:t>
            </a:r>
            <a:r>
              <a:rPr lang="en-US" altLang="en-US" sz="2200" dirty="0" err="1" smtClean="0"/>
              <a:t>Youthbuild</a:t>
            </a:r>
            <a:r>
              <a:rPr lang="en-US" altLang="en-US" sz="2200" dirty="0" smtClean="0"/>
              <a:t> graduate nets $6.45 more per hour than a similar non-participant.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Benefits:  Increased State Tax Revenues</a:t>
            </a:r>
          </a:p>
        </p:txBody>
      </p:sp>
      <p:sp>
        <p:nvSpPr>
          <p:cNvPr id="3" name="Content Placeholder 2"/>
          <p:cNvSpPr>
            <a:spLocks noGrp="1"/>
          </p:cNvSpPr>
          <p:nvPr>
            <p:ph sz="half" idx="1"/>
          </p:nvPr>
        </p:nvSpPr>
        <p:spPr>
          <a:xfrm>
            <a:off x="609600" y="1600201"/>
            <a:ext cx="7924800" cy="2590799"/>
          </a:xfrm>
        </p:spPr>
        <p:txBody>
          <a:bodyPr/>
          <a:lstStyle/>
          <a:p>
            <a:pPr lvl="0" fontAlgn="auto">
              <a:spcAft>
                <a:spcPts val="0"/>
              </a:spcAft>
              <a:defRPr/>
            </a:pPr>
            <a:r>
              <a:rPr lang="en-US" sz="1600" dirty="0">
                <a:solidFill>
                  <a:prstClr val="black"/>
                </a:solidFill>
              </a:rPr>
              <a:t>Increased state tax revenues (for income, sales, and excise taxes) are determined using the net increase in wages and the findings of the 2001 Minnesota Tax Incidence Study by the MN Department of Revenue</a:t>
            </a:r>
            <a:r>
              <a:rPr lang="en-US" sz="1600" dirty="0" smtClean="0">
                <a:solidFill>
                  <a:prstClr val="black"/>
                </a:solidFill>
              </a:rPr>
              <a:t>:</a:t>
            </a:r>
            <a:endParaRPr lang="en-US" sz="1600" dirty="0">
              <a:solidFill>
                <a:prstClr val="black"/>
              </a:solidFill>
            </a:endParaRPr>
          </a:p>
          <a:p>
            <a:pPr lvl="0" fontAlgn="auto">
              <a:spcAft>
                <a:spcPts val="0"/>
              </a:spcAft>
              <a:defRPr/>
            </a:pPr>
            <a:r>
              <a:rPr lang="en-US" sz="1600" dirty="0">
                <a:solidFill>
                  <a:prstClr val="black"/>
                </a:solidFill>
              </a:rPr>
              <a:t>Doing the math, this translates into $1,571-$463 = $1,108 in additional taxes for each </a:t>
            </a:r>
            <a:r>
              <a:rPr lang="en-US" sz="1600" dirty="0" err="1">
                <a:solidFill>
                  <a:prstClr val="black"/>
                </a:solidFill>
              </a:rPr>
              <a:t>Youthbuild</a:t>
            </a:r>
            <a:r>
              <a:rPr lang="en-US" sz="1600" dirty="0">
                <a:solidFill>
                  <a:prstClr val="black"/>
                </a:solidFill>
              </a:rPr>
              <a:t> graduate*.  This translates into a </a:t>
            </a:r>
            <a:r>
              <a:rPr lang="en-US" sz="1600" b="1" dirty="0">
                <a:solidFill>
                  <a:prstClr val="black"/>
                </a:solidFill>
              </a:rPr>
              <a:t>statewide increase of $352,605 in taxes collected.</a:t>
            </a:r>
            <a:br>
              <a:rPr lang="en-US" sz="1600" b="1" dirty="0">
                <a:solidFill>
                  <a:prstClr val="black"/>
                </a:solidFill>
              </a:rPr>
            </a:br>
            <a:r>
              <a:rPr lang="en-US" sz="1600" b="1" dirty="0">
                <a:solidFill>
                  <a:prstClr val="black"/>
                </a:solidFill>
              </a:rPr>
              <a:t/>
            </a:r>
            <a:br>
              <a:rPr lang="en-US" sz="1600" b="1" dirty="0">
                <a:solidFill>
                  <a:prstClr val="black"/>
                </a:solidFill>
              </a:rPr>
            </a:br>
            <a:r>
              <a:rPr lang="en-US" sz="1600" dirty="0">
                <a:solidFill>
                  <a:prstClr val="black"/>
                </a:solidFill>
              </a:rPr>
              <a:t>*This accounts for the 80% of participants (318 of 398) who found work.  The assumption is that the same proportion of individuals would have found work without participation in </a:t>
            </a:r>
            <a:r>
              <a:rPr lang="en-US" sz="1600" dirty="0" err="1">
                <a:solidFill>
                  <a:prstClr val="black"/>
                </a:solidFill>
              </a:rPr>
              <a:t>Youthbuild</a:t>
            </a:r>
            <a:r>
              <a:rPr lang="en-US" sz="1600" dirty="0">
                <a:solidFill>
                  <a:prstClr val="black"/>
                </a:solidFill>
              </a:rPr>
              <a:t>, but at a lower wage.</a:t>
            </a:r>
          </a:p>
          <a:p>
            <a:endParaRPr lang="en-US" dirty="0"/>
          </a:p>
        </p:txBody>
      </p:sp>
      <p:pic>
        <p:nvPicPr>
          <p:cNvPr id="6" name="Content Placeholder 5" descr="State tax by trained Youthbuild Graudate versus untrained youth graph"/>
          <p:cNvPicPr>
            <a:picLocks noGrp="1" noChangeAspect="1"/>
          </p:cNvPicPr>
          <p:nvPr>
            <p:ph sz="half" idx="2"/>
          </p:nvPr>
        </p:nvPicPr>
        <p:blipFill>
          <a:blip r:embed="rId2"/>
          <a:stretch>
            <a:fillRect/>
          </a:stretch>
        </p:blipFill>
        <p:spPr>
          <a:xfrm>
            <a:off x="1051640" y="4572001"/>
            <a:ext cx="6796959" cy="1760538"/>
          </a:xfrm>
          <a:prstGeom prst="rect">
            <a:avLst/>
          </a:prstGeom>
        </p:spPr>
      </p:pic>
      <p:sp>
        <p:nvSpPr>
          <p:cNvPr id="5" name="Footer Placeholder 4"/>
          <p:cNvSpPr>
            <a:spLocks noGrp="1"/>
          </p:cNvSpPr>
          <p:nvPr>
            <p:ph type="ftr" sz="quarter" idx="11"/>
          </p:nvPr>
        </p:nvSpPr>
        <p:spPr/>
        <p:txBody>
          <a:bodyPr/>
          <a:lstStyle/>
          <a:p>
            <a:pPr>
              <a:defRPr/>
            </a:pPr>
            <a:r>
              <a:rPr lang="en-US" smtClean="0"/>
              <a:t>Office of Youth Development</a:t>
            </a:r>
            <a:endParaRPr lang="en-US"/>
          </a:p>
        </p:txBody>
      </p:sp>
    </p:spTree>
    <p:extLst>
      <p:ext uri="{BB962C8B-B14F-4D97-AF65-F5344CB8AC3E}">
        <p14:creationId xmlns:p14="http://schemas.microsoft.com/office/powerpoint/2010/main" val="1056992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2231</TotalTime>
  <Words>763</Words>
  <Application>Microsoft Office PowerPoint</Application>
  <PresentationFormat>On-screen Show (4:3)</PresentationFormat>
  <Paragraphs>96</Paragraphs>
  <Slides>18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The Minnesota Youthbuild Program</vt:lpstr>
      <vt:lpstr>Roadmap</vt:lpstr>
      <vt:lpstr>Background:  Minnesota Youthbuild</vt:lpstr>
      <vt:lpstr>Background:  The ROI Study</vt:lpstr>
      <vt:lpstr>Model Design:  the Cohort</vt:lpstr>
      <vt:lpstr>Model Design:  Data Collection</vt:lpstr>
      <vt:lpstr>Outcomes</vt:lpstr>
      <vt:lpstr>Benefits:  (Net) Increase in Wages</vt:lpstr>
      <vt:lpstr>Benefits:  Increased State Tax Revenues</vt:lpstr>
      <vt:lpstr>Example:  Calculating MN Income Tax Burden </vt:lpstr>
      <vt:lpstr>Example:  Calculating MN Income Tax Burden continued</vt:lpstr>
      <vt:lpstr>Example:  Calculating MN Income Tax Burden continued.</vt:lpstr>
      <vt:lpstr>Benefits:  Incarceration Avoidance</vt:lpstr>
      <vt:lpstr>Benefits:  Incarceration Avoidance cont’d</vt:lpstr>
      <vt:lpstr>Benefits:  Incarceration Avoidance (Cont’d.)</vt:lpstr>
      <vt:lpstr>Benefits:  Notable Exclusions</vt:lpstr>
      <vt:lpstr>Costs:  Investment by Minnesota  Taxpayers</vt:lpstr>
      <vt:lpstr>Calculating Return on Investment (ROI)</vt:lpstr>
    </vt:vector>
  </TitlesOfParts>
  <Company>DEED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Minnesota Youthbuild Program</dc:title>
  <dc:subject>Youthbuild Return on Investment</dc:subject>
  <dc:creator>Nancy Waisanen</dc:creator>
  <cp:keywords>Cost and Benefits, Return on Investment</cp:keywords>
  <cp:lastModifiedBy>Jenny Nelson</cp:lastModifiedBy>
  <cp:revision>88</cp:revision>
  <dcterms:created xsi:type="dcterms:W3CDTF">2011-02-07T16:29:08Z</dcterms:created>
  <dcterms:modified xsi:type="dcterms:W3CDTF">2016-02-03T18:16:33Z</dcterms:modified>
</cp:coreProperties>
</file>