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8"/>
  </p:notesMasterIdLst>
  <p:handoutMasterIdLst>
    <p:handoutMasterId r:id="rId39"/>
  </p:handoutMasterIdLst>
  <p:sldIdLst>
    <p:sldId id="264" r:id="rId5"/>
    <p:sldId id="303" r:id="rId6"/>
    <p:sldId id="304" r:id="rId7"/>
    <p:sldId id="305" r:id="rId8"/>
    <p:sldId id="276" r:id="rId9"/>
    <p:sldId id="275" r:id="rId10"/>
    <p:sldId id="277" r:id="rId11"/>
    <p:sldId id="291" r:id="rId12"/>
    <p:sldId id="292" r:id="rId13"/>
    <p:sldId id="293" r:id="rId14"/>
    <p:sldId id="294" r:id="rId15"/>
    <p:sldId id="295" r:id="rId16"/>
    <p:sldId id="278" r:id="rId17"/>
    <p:sldId id="279" r:id="rId18"/>
    <p:sldId id="280" r:id="rId19"/>
    <p:sldId id="281" r:id="rId20"/>
    <p:sldId id="282" r:id="rId21"/>
    <p:sldId id="283" r:id="rId22"/>
    <p:sldId id="284" r:id="rId23"/>
    <p:sldId id="288" r:id="rId24"/>
    <p:sldId id="289" r:id="rId25"/>
    <p:sldId id="286" r:id="rId26"/>
    <p:sldId id="287" r:id="rId27"/>
    <p:sldId id="265" r:id="rId28"/>
    <p:sldId id="296" r:id="rId29"/>
    <p:sldId id="297" r:id="rId30"/>
    <p:sldId id="298" r:id="rId31"/>
    <p:sldId id="299" r:id="rId32"/>
    <p:sldId id="300" r:id="rId33"/>
    <p:sldId id="301" r:id="rId34"/>
    <p:sldId id="302" r:id="rId35"/>
    <p:sldId id="290" r:id="rId36"/>
    <p:sldId id="26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89884" autoAdjust="0"/>
  </p:normalViewPr>
  <p:slideViewPr>
    <p:cSldViewPr snapToGrid="0">
      <p:cViewPr varScale="1">
        <p:scale>
          <a:sx n="114" d="100"/>
          <a:sy n="114" d="100"/>
        </p:scale>
        <p:origin x="43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11/6/2020</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11/6/2020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32530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93989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82539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5E0E8-0788-4797-9983-C2C2D2603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2" name="Title 2"/>
          <p:cNvSpPr>
            <a:spLocks noGrp="1"/>
          </p:cNvSpPr>
          <p:nvPr>
            <p:ph type="ctrTitle" hasCustomPrompt="1"/>
          </p:nvPr>
        </p:nvSpPr>
        <p:spPr bwMode="white">
          <a:xfrm>
            <a:off x="266700" y="2953758"/>
            <a:ext cx="11658600" cy="1295182"/>
          </a:xfrm>
          <a:noFill/>
        </p:spPr>
        <p:txBody>
          <a:bodyPr wrap="square" lIns="182880" tIns="91440" rIns="182880" bIns="91440" anchor="ctr">
            <a:normAutofit/>
          </a:bodyPr>
          <a:lstStyle>
            <a:lvl1pPr algn="ctr">
              <a:defRPr sz="3600">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4406286"/>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11/6/2020</a:t>
            </a:fld>
            <a:endParaRPr lang="en-US" dirty="0"/>
          </a:p>
        </p:txBody>
      </p:sp>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A0960E9-F618-4D3C-A13D-633B9C5E32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11/6/2020</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11/6/2020</a:t>
            </a:fld>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E86B23F-38FC-49BD-83FB-47515709C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11/6/2020</a:t>
            </a:fld>
            <a:endParaRPr lang="en-US" dirty="0"/>
          </a:p>
        </p:txBody>
      </p:sp>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11/6/2020</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11/6/2020</a:t>
            </a:fld>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pic>
        <p:nvPicPr>
          <p:cNvPr id="13" name="Picture 12">
            <a:extLst>
              <a:ext uri="{FF2B5EF4-FFF2-40B4-BE49-F238E27FC236}">
                <a16:creationId xmlns:a16="http://schemas.microsoft.com/office/drawing/2014/main" id="{A3889DEE-3C1B-4241-958E-773D926E4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DDD21366-A0C8-424F-AB52-92ADBFEF7A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F2051B85-B470-414F-BB13-30B30A76CD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11/6/2020</a:t>
            </a:fld>
            <a:endParaRPr lang="en-US" dirty="0"/>
          </a:p>
        </p:txBody>
      </p:sp>
      <p:pic>
        <p:nvPicPr>
          <p:cNvPr id="4" name="Picture 3">
            <a:extLst>
              <a:ext uri="{FF2B5EF4-FFF2-40B4-BE49-F238E27FC236}">
                <a16:creationId xmlns:a16="http://schemas.microsoft.com/office/drawing/2014/main" id="{1647DF31-696F-4736-906B-17BCCF02AB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2653" y="2022348"/>
            <a:ext cx="6866694" cy="600041"/>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ED17029C-146D-40A9-9DD0-040E835DC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CA5941EE-6E7E-489C-8CC4-0F2A9370E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1D69CF5A-C6CF-486C-9B14-C9954E49C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007" y="6454763"/>
            <a:ext cx="1925917" cy="168295"/>
          </a:xfrm>
          <a:prstGeom prst="rect">
            <a:avLst/>
          </a:prstGeom>
        </p:spPr>
      </p:pic>
      <p:sp>
        <p:nvSpPr>
          <p:cNvPr id="1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5EA4A8DD-D0F5-44C1-B499-38111C8E48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96" y="6454763"/>
            <a:ext cx="1925917" cy="168295"/>
          </a:xfrm>
          <a:prstGeom prst="rect">
            <a:avLst/>
          </a:prstGeom>
        </p:spPr>
      </p:pic>
      <p:sp>
        <p:nvSpPr>
          <p:cNvPr id="15"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20">
            <a:extLst>
              <a:ext uri="{FF2B5EF4-FFF2-40B4-BE49-F238E27FC236}">
                <a16:creationId xmlns:a16="http://schemas.microsoft.com/office/drawing/2014/main" id="{130ECE39-2EDE-4E36-B5CD-24B36FDEA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0A539A61-E863-4510-A868-5207F12F0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9"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B8FCB8B6-B793-4699-BFED-9089DEE2D6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2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err="1"/>
              <a:t>mn.gov</a:t>
            </a:r>
            <a:r>
              <a:rPr lang="en-US" dirty="0"/>
              <a:t>/deed</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5" name="Picture 4">
            <a:extLst>
              <a:ext uri="{FF2B5EF4-FFF2-40B4-BE49-F238E27FC236}">
                <a16:creationId xmlns:a16="http://schemas.microsoft.com/office/drawing/2014/main" id="{C4B6782A-63E0-42F6-B8F1-B48206108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7" y="6182418"/>
            <a:ext cx="3613316" cy="315747"/>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11/6/2020</a:t>
            </a:fld>
            <a:endParaRPr lang="en-US" dirty="0"/>
          </a:p>
        </p:txBody>
      </p:sp>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pic>
        <p:nvPicPr>
          <p:cNvPr id="9" name="Picture 8">
            <a:extLst>
              <a:ext uri="{FF2B5EF4-FFF2-40B4-BE49-F238E27FC236}">
                <a16:creationId xmlns:a16="http://schemas.microsoft.com/office/drawing/2014/main" id="{D00F9A58-DD4F-4269-9BA6-03203467A5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0"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11/6/2020</a:t>
            </a:fld>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CF149A7D-ACE1-4D4F-9EDE-AFDAC9CAE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11/6/2020</a:t>
            </a:fld>
            <a:endParaRPr lang="en-US" dirty="0"/>
          </a:p>
        </p:txBody>
      </p:sp>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11/6/2020</a:t>
            </a:fld>
            <a:endParaRPr lang="en-US" dirty="0"/>
          </a:p>
        </p:txBody>
      </p:sp>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11/6/2020</a:t>
            </a:fld>
            <a:endParaRPr lang="en-US" dirty="0"/>
          </a:p>
        </p:txBody>
      </p:sp>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11/6/2020</a:t>
            </a:fld>
            <a:endParaRPr lang="en-US" dirty="0"/>
          </a:p>
        </p:txBody>
      </p:sp>
      <p:sp>
        <p:nvSpPr>
          <p:cNvPr id="8"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11/6/2020</a:t>
            </a:fld>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bg1"/>
                </a:solidFill>
              </a:defRPr>
            </a:lvl1pPr>
          </a:lstStyle>
          <a:p>
            <a:r>
              <a:rPr lang="en-US" dirty="0" err="1"/>
              <a:t>mn.gov</a:t>
            </a:r>
            <a:r>
              <a:rPr lang="en-US" dirty="0"/>
              <a:t>/deed</a:t>
            </a:r>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11/6/2020</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FA7AF7DA-B512-472F-BC23-F3520AA04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4211" y="715116"/>
            <a:ext cx="3892217" cy="340119"/>
          </a:xfrm>
          <a:prstGeom prst="rect">
            <a:avLst/>
          </a:prstGeom>
        </p:spPr>
      </p:pic>
      <p:sp>
        <p:nvSpPr>
          <p:cNvPr id="14"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5" name="Footer Placeholder 5"/>
          <p:cNvSpPr>
            <a:spLocks noGrp="1"/>
          </p:cNvSpPr>
          <p:nvPr>
            <p:ph type="ftr" sz="quarter" idx="12"/>
          </p:nvPr>
        </p:nvSpPr>
        <p:spPr bwMode="black">
          <a:xfrm>
            <a:off x="3302177" y="6356349"/>
            <a:ext cx="5587647" cy="365125"/>
          </a:xfrm>
          <a:prstGeom prst="rect">
            <a:avLst/>
          </a:prstGeom>
        </p:spPr>
        <p:txBody>
          <a:bodyPr/>
          <a:lstStyle>
            <a:lvl1pPr>
              <a:defRPr>
                <a:solidFill>
                  <a:schemeClr val="tx2"/>
                </a:solidFill>
              </a:defRPr>
            </a:lvl1pPr>
          </a:lstStyle>
          <a:p>
            <a:r>
              <a:rPr lang="en-US" dirty="0"/>
              <a:t>Optional Tagline Goes Here | mn.gov/deed</a:t>
            </a:r>
          </a:p>
        </p:txBody>
      </p:sp>
      <p:sp>
        <p:nvSpPr>
          <p:cNvPr id="4" name="Slide Number Placeholder 6"/>
          <p:cNvSpPr>
            <a:spLocks noGrp="1"/>
          </p:cNvSpPr>
          <p:nvPr>
            <p:ph type="sldNum" sz="quarter" idx="11"/>
          </p:nvPr>
        </p:nvSpPr>
        <p:spPr bwMode="black">
          <a:xfrm>
            <a:off x="9891132" y="6356350"/>
            <a:ext cx="1462668" cy="365125"/>
          </a:xfrm>
          <a:prstGeom prst="rect">
            <a:avLst/>
          </a:prstGeom>
        </p:spPr>
        <p:txBody>
          <a:bodyPr/>
          <a:lstStyle/>
          <a:p>
            <a:fld id="{48F63A3B-78C7-47BE-AE5E-E10140E04643}" type="slidenum">
              <a:rPr lang="en-US" smtClean="0"/>
              <a:pPr/>
              <a:t>‹#›</a:t>
            </a:fld>
            <a:endParaRPr lang="en-US" dirty="0"/>
          </a:p>
        </p:txBody>
      </p:sp>
      <p:pic>
        <p:nvPicPr>
          <p:cNvPr id="10" name="Picture 9">
            <a:extLst>
              <a:ext uri="{FF2B5EF4-FFF2-40B4-BE49-F238E27FC236}">
                <a16:creationId xmlns:a16="http://schemas.microsoft.com/office/drawing/2014/main" id="{4B952203-E8FB-4F5D-B5E5-77FD0A73D1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11/6/2020</a:t>
            </a:fld>
            <a:endParaRPr lang="en-US" dirty="0"/>
          </a:p>
        </p:txBody>
      </p:sp>
      <p:sp>
        <p:nvSpPr>
          <p:cNvPr id="5" name="Footer Placeholder 5"/>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11/6/2020</a:t>
            </a:fld>
            <a:endParaRPr lang="en-US" dirty="0"/>
          </a:p>
        </p:txBody>
      </p:sp>
      <p:sp>
        <p:nvSpPr>
          <p:cNvPr id="5" name="Footer Placeholder 4"/>
          <p:cNvSpPr>
            <a:spLocks noGrp="1"/>
          </p:cNvSpPr>
          <p:nvPr>
            <p:ph type="ftr" sz="quarter" idx="12"/>
          </p:nvPr>
        </p:nvSpPr>
        <p:spPr bwMode="black">
          <a:xfrm>
            <a:off x="3302177" y="6356349"/>
            <a:ext cx="5587647" cy="365125"/>
          </a:xfrm>
          <a:prstGeom prst="rect">
            <a:avLst/>
          </a:prstGeom>
        </p:spPr>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mn.gov/deed</a:t>
            </a:r>
          </a:p>
        </p:txBody>
      </p:sp>
      <p:sp>
        <p:nvSpPr>
          <p:cNvPr id="4" name="Slide Number Placeholder 5"/>
          <p:cNvSpPr>
            <a:spLocks noGrp="1"/>
          </p:cNvSpPr>
          <p:nvPr>
            <p:ph type="sldNum" sz="quarter" idx="11"/>
          </p:nvPr>
        </p:nvSpPr>
        <p:spPr bwMode="black">
          <a:xfrm>
            <a:off x="9891132" y="6356350"/>
            <a:ext cx="1462668" cy="365125"/>
          </a:xfrm>
          <a:prstGeom prst="rect">
            <a:avLst/>
          </a:prstGeom>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8C7BAF0-E7E3-434E-A402-8ECD4B8D5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11/6/2020</a:t>
            </a:fld>
            <a:endParaRPr lang="en-US" dirty="0"/>
          </a:p>
        </p:txBody>
      </p:sp>
      <p:sp>
        <p:nvSpPr>
          <p:cNvPr id="5" name="Footer Placeholder 4"/>
          <p:cNvSpPr>
            <a:spLocks noGrp="1"/>
          </p:cNvSpPr>
          <p:nvPr>
            <p:ph type="ftr" sz="quarter" idx="12"/>
          </p:nvPr>
        </p:nvSpPr>
        <p:spPr bwMode="white">
          <a:xfrm>
            <a:off x="3302177" y="6356349"/>
            <a:ext cx="5587647" cy="365125"/>
          </a:xfrm>
          <a:prstGeom prst="rect">
            <a:avLst/>
          </a:prstGeom>
        </p:spPr>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 mn.gov/deed</a:t>
            </a:r>
          </a:p>
        </p:txBody>
      </p:sp>
      <p:sp>
        <p:nvSpPr>
          <p:cNvPr id="4" name="Slide Number Placeholder 3"/>
          <p:cNvSpPr>
            <a:spLocks noGrp="1"/>
          </p:cNvSpPr>
          <p:nvPr>
            <p:ph type="sldNum" sz="quarter" idx="11"/>
          </p:nvPr>
        </p:nvSpPr>
        <p:spPr bwMode="white">
          <a:xfrm>
            <a:off x="9891132" y="6356350"/>
            <a:ext cx="1462668" cy="365125"/>
          </a:xfrm>
          <a:prstGeom prst="rect">
            <a:avLst/>
          </a:prstGeom>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59CC8D-961C-48E4-83B9-1AB85637D2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887" y="676285"/>
            <a:ext cx="4307106" cy="376373"/>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AE2ECF1A-EF2B-4612-A2CC-75778C9FDA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1"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pic>
        <p:nvPicPr>
          <p:cNvPr id="12" name="Picture 11">
            <a:extLst>
              <a:ext uri="{FF2B5EF4-FFF2-40B4-BE49-F238E27FC236}">
                <a16:creationId xmlns:a16="http://schemas.microsoft.com/office/drawing/2014/main" id="{1DC680A3-C5D3-4FFD-9C4F-F36C769746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
        <p:nvSpPr>
          <p:cNvPr id="13"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8E659527-B9B1-4F13-8C4F-F2223349C6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54763"/>
            <a:ext cx="1925917" cy="168295"/>
          </a:xfrm>
          <a:prstGeom prst="rect">
            <a:avLst/>
          </a:prstGeom>
        </p:spPr>
      </p:pic>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11/6/2020</a:t>
            </a:fld>
            <a:endParaRPr lang="en-US" dirty="0"/>
          </a:p>
        </p:txBody>
      </p:sp>
      <p:sp>
        <p:nvSpPr>
          <p:cNvPr id="7"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Bridgett.Backman@co.anoka.mn.u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peakpx.com/607925/3-person-silhouette"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anokacounty.us/3956/Money-Matters-Spending-Saving-Tip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hgleason@workforcecouncil.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pexels.com/photo/afternoon-friends-friendship-happiness-994208/" TargetMode="Externa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hyperlink" Target="mailto:Lynn.Douma@state.mn.us" TargetMode="External"/><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hyperlink" Target="https://mn.gov/deed/programs-services/office-youth-development/special/tan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Linda.DeHaven@minneapolismn.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pxhere.com/en/photo/1562959"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TANF Youth Innovation Projects – Strategies for Operating During COVID-19 Emergency</a:t>
            </a:r>
          </a:p>
        </p:txBody>
      </p:sp>
      <p:sp>
        <p:nvSpPr>
          <p:cNvPr id="4" name="Text Placeholder 3">
            <a:extLst>
              <a:ext uri="{FF2B5EF4-FFF2-40B4-BE49-F238E27FC236}">
                <a16:creationId xmlns:a16="http://schemas.microsoft.com/office/drawing/2014/main" id="{F4631EAF-2932-4A6A-B2EB-50F230BB21A4}"/>
              </a:ext>
            </a:extLst>
          </p:cNvPr>
          <p:cNvSpPr>
            <a:spLocks noGrp="1"/>
          </p:cNvSpPr>
          <p:nvPr>
            <p:ph type="body" sz="quarter" idx="17"/>
          </p:nvPr>
        </p:nvSpPr>
        <p:spPr/>
        <p:txBody>
          <a:bodyPr>
            <a:normAutofit fontScale="40000" lnSpcReduction="20000"/>
          </a:bodyPr>
          <a:lstStyle/>
          <a:p>
            <a:r>
              <a:rPr lang="en-US" sz="3300" dirty="0"/>
              <a:t>DEED Office of Youth Development</a:t>
            </a:r>
          </a:p>
          <a:p>
            <a:r>
              <a:rPr lang="en-US" sz="3400" dirty="0"/>
              <a:t>November 9, 2020</a:t>
            </a:r>
          </a:p>
        </p:txBody>
      </p:sp>
      <p:sp>
        <p:nvSpPr>
          <p:cNvPr id="8" name="Footer Placeholder 6"/>
          <p:cNvSpPr>
            <a:spLocks noGrp="1"/>
          </p:cNvSpPr>
          <p:nvPr>
            <p:ph type="ftr" sz="quarter" idx="3"/>
          </p:nvPr>
        </p:nvSpPr>
        <p:spPr bwMode="black">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F639-ED81-404D-87EB-E48B8FEEBA7E}"/>
              </a:ext>
            </a:extLst>
          </p:cNvPr>
          <p:cNvSpPr>
            <a:spLocks noGrp="1"/>
          </p:cNvSpPr>
          <p:nvPr>
            <p:ph type="title"/>
          </p:nvPr>
        </p:nvSpPr>
        <p:spPr/>
        <p:txBody>
          <a:bodyPr/>
          <a:lstStyle/>
          <a:p>
            <a:r>
              <a:rPr lang="en-US" dirty="0"/>
              <a:t>Training and Digital Services</a:t>
            </a:r>
          </a:p>
        </p:txBody>
      </p:sp>
      <p:sp>
        <p:nvSpPr>
          <p:cNvPr id="3" name="Content Placeholder 2">
            <a:extLst>
              <a:ext uri="{FF2B5EF4-FFF2-40B4-BE49-F238E27FC236}">
                <a16:creationId xmlns:a16="http://schemas.microsoft.com/office/drawing/2014/main" id="{7FDBE7E0-C768-4F5E-A1B7-31D529240AED}"/>
              </a:ext>
            </a:extLst>
          </p:cNvPr>
          <p:cNvSpPr>
            <a:spLocks noGrp="1"/>
          </p:cNvSpPr>
          <p:nvPr>
            <p:ph idx="1"/>
          </p:nvPr>
        </p:nvSpPr>
        <p:spPr/>
        <p:txBody>
          <a:bodyPr/>
          <a:lstStyle/>
          <a:p>
            <a:pPr lvl="0"/>
            <a:r>
              <a:rPr lang="en-US" sz="2800" dirty="0"/>
              <a:t>Offered online career exploration, GED Prep and Accuplacer prep/testing</a:t>
            </a:r>
          </a:p>
          <a:p>
            <a:pPr lvl="0"/>
            <a:r>
              <a:rPr lang="en-US" sz="2800" dirty="0"/>
              <a:t>Driver education to prepare for delivery jobs </a:t>
            </a:r>
          </a:p>
          <a:p>
            <a:pPr lvl="0"/>
            <a:r>
              <a:rPr lang="en-US" sz="2800" dirty="0"/>
              <a:t>Health Care Training </a:t>
            </a:r>
          </a:p>
          <a:p>
            <a:pPr lvl="1"/>
            <a:r>
              <a:rPr lang="en-US" sz="2400" dirty="0"/>
              <a:t>6 youth in Certified Nursing Assistant (CNA) online training, in-person clinical and assistance with board certification</a:t>
            </a:r>
          </a:p>
          <a:p>
            <a:pPr lvl="1"/>
            <a:r>
              <a:rPr lang="en-US" sz="2400" dirty="0"/>
              <a:t>11 youth in Basic Life Support (BLS) Training through Minneapolis College – online training and certification</a:t>
            </a:r>
          </a:p>
          <a:p>
            <a:endParaRPr lang="en-US" dirty="0"/>
          </a:p>
        </p:txBody>
      </p:sp>
      <p:sp>
        <p:nvSpPr>
          <p:cNvPr id="4" name="Footer Placeholder 3">
            <a:extLst>
              <a:ext uri="{FF2B5EF4-FFF2-40B4-BE49-F238E27FC236}">
                <a16:creationId xmlns:a16="http://schemas.microsoft.com/office/drawing/2014/main" id="{F9256848-BF19-4E2A-923B-D162F336FAFE}"/>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07678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A342-FC78-47CD-BEE0-D6ABCBD60F83}"/>
              </a:ext>
            </a:extLst>
          </p:cNvPr>
          <p:cNvSpPr>
            <a:spLocks noGrp="1"/>
          </p:cNvSpPr>
          <p:nvPr>
            <p:ph type="title"/>
          </p:nvPr>
        </p:nvSpPr>
        <p:spPr/>
        <p:txBody>
          <a:bodyPr/>
          <a:lstStyle/>
          <a:p>
            <a:r>
              <a:rPr lang="en-US" dirty="0"/>
              <a:t>New Opportunity</a:t>
            </a:r>
          </a:p>
        </p:txBody>
      </p:sp>
      <p:sp>
        <p:nvSpPr>
          <p:cNvPr id="3" name="Content Placeholder 2">
            <a:extLst>
              <a:ext uri="{FF2B5EF4-FFF2-40B4-BE49-F238E27FC236}">
                <a16:creationId xmlns:a16="http://schemas.microsoft.com/office/drawing/2014/main" id="{E94A9D42-B3CE-41C9-9E7C-71E2F23EEFA9}"/>
              </a:ext>
            </a:extLst>
          </p:cNvPr>
          <p:cNvSpPr>
            <a:spLocks noGrp="1"/>
          </p:cNvSpPr>
          <p:nvPr>
            <p:ph idx="1"/>
          </p:nvPr>
        </p:nvSpPr>
        <p:spPr/>
        <p:txBody>
          <a:bodyPr>
            <a:normAutofit fontScale="92500" lnSpcReduction="20000"/>
          </a:bodyPr>
          <a:lstStyle/>
          <a:p>
            <a:pPr lvl="0"/>
            <a:r>
              <a:rPr lang="en-US" dirty="0"/>
              <a:t>HCMC’s Hospital Equity and Inclusion Department brought forward a unique pilot model</a:t>
            </a:r>
          </a:p>
          <a:p>
            <a:pPr lvl="0"/>
            <a:r>
              <a:rPr lang="en-US" dirty="0"/>
              <a:t>Pilot to create a cadre of Healthcare Ambassadors - starting as a response to the pandemic but could continue post COVID-19</a:t>
            </a:r>
          </a:p>
          <a:p>
            <a:pPr lvl="0"/>
            <a:r>
              <a:rPr lang="en-US" dirty="0"/>
              <a:t>This internship would be focused on young women of color who have a career interest in healthcare or human services</a:t>
            </a:r>
          </a:p>
          <a:p>
            <a:pPr lvl="0"/>
            <a:r>
              <a:rPr lang="en-US" dirty="0"/>
              <a:t>The interns would receive the same type of online training  that the hospital staff receive</a:t>
            </a:r>
          </a:p>
          <a:p>
            <a:pPr lvl="0"/>
            <a:r>
              <a:rPr lang="en-US" dirty="0"/>
              <a:t>The Ambassadors would begin this year by doing telephonic outreach to see if people have questions about COVID-19 and deliver information as well as tangible support such as burner phones, food, face masks and hand sanitizer  </a:t>
            </a:r>
          </a:p>
          <a:p>
            <a:endParaRPr lang="en-US" dirty="0"/>
          </a:p>
        </p:txBody>
      </p:sp>
      <p:sp>
        <p:nvSpPr>
          <p:cNvPr id="4" name="Footer Placeholder 3">
            <a:extLst>
              <a:ext uri="{FF2B5EF4-FFF2-40B4-BE49-F238E27FC236}">
                <a16:creationId xmlns:a16="http://schemas.microsoft.com/office/drawing/2014/main" id="{D154BFA8-6519-4DA6-A66B-415946AFBBE5}"/>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51574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21EA-93E1-40D0-9F90-E312858C46D3}"/>
              </a:ext>
            </a:extLst>
          </p:cNvPr>
          <p:cNvSpPr>
            <a:spLocks noGrp="1"/>
          </p:cNvSpPr>
          <p:nvPr>
            <p:ph type="title"/>
          </p:nvPr>
        </p:nvSpPr>
        <p:spPr/>
        <p:txBody>
          <a:bodyPr/>
          <a:lstStyle/>
          <a:p>
            <a:r>
              <a:rPr lang="en-US" dirty="0"/>
              <a:t>Challenges of Implementing New Opportunity</a:t>
            </a:r>
          </a:p>
        </p:txBody>
      </p:sp>
      <p:sp>
        <p:nvSpPr>
          <p:cNvPr id="3" name="Content Placeholder 2">
            <a:extLst>
              <a:ext uri="{FF2B5EF4-FFF2-40B4-BE49-F238E27FC236}">
                <a16:creationId xmlns:a16="http://schemas.microsoft.com/office/drawing/2014/main" id="{5A6E2909-0712-468D-B554-B3673B7AAADA}"/>
              </a:ext>
            </a:extLst>
          </p:cNvPr>
          <p:cNvSpPr>
            <a:spLocks noGrp="1"/>
          </p:cNvSpPr>
          <p:nvPr>
            <p:ph idx="1"/>
          </p:nvPr>
        </p:nvSpPr>
        <p:spPr/>
        <p:txBody>
          <a:bodyPr>
            <a:normAutofit lnSpcReduction="10000"/>
          </a:bodyPr>
          <a:lstStyle/>
          <a:p>
            <a:pPr lvl="0"/>
            <a:r>
              <a:rPr lang="en-US" dirty="0"/>
              <a:t>Time frame was too short - hospital leadership was concerned that starting late summer and ending December 31 wouldn’t allow for full experience</a:t>
            </a:r>
          </a:p>
          <a:p>
            <a:pPr lvl="0"/>
            <a:r>
              <a:rPr lang="en-US" dirty="0"/>
              <a:t>Some potential youth were ineligible for MFIP because of receiving Unemployment Insurance benefits</a:t>
            </a:r>
          </a:p>
          <a:p>
            <a:pPr lvl="0"/>
            <a:r>
              <a:rPr lang="en-US" dirty="0"/>
              <a:t>Again, concerns about transportation and child care exposing participant and child to virus.</a:t>
            </a:r>
          </a:p>
          <a:p>
            <a:pPr lvl="0"/>
            <a:r>
              <a:rPr lang="en-US" dirty="0"/>
              <a:t>2 participants had children in child care centers that experienced a COVID outbreak – had to drop internship and quarantine for 2 weeks</a:t>
            </a:r>
          </a:p>
          <a:p>
            <a:pPr lvl="0"/>
            <a:r>
              <a:rPr lang="en-US" dirty="0"/>
              <a:t>We are hoping that this pilot can be used in our 2021 program </a:t>
            </a:r>
          </a:p>
          <a:p>
            <a:endParaRPr lang="en-US" dirty="0"/>
          </a:p>
        </p:txBody>
      </p:sp>
      <p:sp>
        <p:nvSpPr>
          <p:cNvPr id="4" name="Footer Placeholder 3">
            <a:extLst>
              <a:ext uri="{FF2B5EF4-FFF2-40B4-BE49-F238E27FC236}">
                <a16:creationId xmlns:a16="http://schemas.microsoft.com/office/drawing/2014/main" id="{CCD96042-E29C-484F-A516-A6AE637C80A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65568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Anoka County Job Training Center</a:t>
            </a:r>
          </a:p>
        </p:txBody>
      </p:sp>
      <p:sp>
        <p:nvSpPr>
          <p:cNvPr id="9" name="Text Placeholder 8"/>
          <p:cNvSpPr>
            <a:spLocks noGrp="1"/>
          </p:cNvSpPr>
          <p:nvPr>
            <p:ph type="body" sz="quarter" idx="18"/>
          </p:nvPr>
        </p:nvSpPr>
        <p:spPr>
          <a:xfrm>
            <a:off x="838200" y="5644884"/>
            <a:ext cx="10515600" cy="968352"/>
          </a:xfrm>
        </p:spPr>
        <p:txBody>
          <a:bodyPr>
            <a:normAutofit fontScale="92500" lnSpcReduction="10000"/>
          </a:bodyPr>
          <a:lstStyle/>
          <a:p>
            <a:r>
              <a:rPr lang="en-US" dirty="0"/>
              <a:t>Bridgett Backman| Employment Services Manager</a:t>
            </a:r>
          </a:p>
          <a:p>
            <a:r>
              <a:rPr lang="en-US" dirty="0">
                <a:hlinkClick r:id="rId3"/>
              </a:rPr>
              <a:t>Bridgett.Backman@co.anoka.mn.us</a:t>
            </a:r>
            <a:r>
              <a:rPr lang="en-US" dirty="0"/>
              <a:t> </a:t>
            </a:r>
          </a:p>
        </p:txBody>
      </p:sp>
      <p:pic>
        <p:nvPicPr>
          <p:cNvPr id="4" name="Picture Placeholder 3" descr="A sunset in the background&#10;&#10;Description automatically generated">
            <a:extLst>
              <a:ext uri="{FF2B5EF4-FFF2-40B4-BE49-F238E27FC236}">
                <a16:creationId xmlns:a16="http://schemas.microsoft.com/office/drawing/2014/main" id="{5150AFAD-D4B0-4A7F-A2E9-966959E145E7}"/>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3002" b="33002"/>
          <a:stretch>
            <a:fillRect/>
          </a:stretch>
        </p:blipFill>
        <p:spPr/>
      </p:pic>
    </p:spTree>
    <p:extLst>
      <p:ext uri="{BB962C8B-B14F-4D97-AF65-F5344CB8AC3E}">
        <p14:creationId xmlns:p14="http://schemas.microsoft.com/office/powerpoint/2010/main" val="71641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5E1B-C1D3-466E-9A72-D3E728D27360}"/>
              </a:ext>
            </a:extLst>
          </p:cNvPr>
          <p:cNvSpPr>
            <a:spLocks noGrp="1"/>
          </p:cNvSpPr>
          <p:nvPr>
            <p:ph type="title"/>
          </p:nvPr>
        </p:nvSpPr>
        <p:spPr/>
        <p:txBody>
          <a:bodyPr/>
          <a:lstStyle/>
          <a:p>
            <a:r>
              <a:rPr lang="en-US" dirty="0"/>
              <a:t>Pre-Pandemic Program</a:t>
            </a:r>
          </a:p>
        </p:txBody>
      </p:sp>
      <p:sp>
        <p:nvSpPr>
          <p:cNvPr id="3" name="Content Placeholder 2">
            <a:extLst>
              <a:ext uri="{FF2B5EF4-FFF2-40B4-BE49-F238E27FC236}">
                <a16:creationId xmlns:a16="http://schemas.microsoft.com/office/drawing/2014/main" id="{B4AAD630-9DB9-4CA3-9884-D8B8CA3FEEA4}"/>
              </a:ext>
            </a:extLst>
          </p:cNvPr>
          <p:cNvSpPr>
            <a:spLocks noGrp="1"/>
          </p:cNvSpPr>
          <p:nvPr>
            <p:ph idx="1"/>
          </p:nvPr>
        </p:nvSpPr>
        <p:spPr/>
        <p:txBody>
          <a:bodyPr/>
          <a:lstStyle/>
          <a:p>
            <a:pPr marL="0" indent="0">
              <a:buNone/>
            </a:pPr>
            <a:r>
              <a:rPr lang="en-US" dirty="0"/>
              <a:t>TANF Youth Innovation Program model pre-pandemic:</a:t>
            </a:r>
          </a:p>
          <a:p>
            <a:r>
              <a:rPr lang="en-US" dirty="0"/>
              <a:t>place eligible youth between 14-16 yrs. old, mostly in the summer months*, in work experience placements that fit their interests,  locations and or geographic considerations such as transportation and then worked to fill openings at existing or new job sites.</a:t>
            </a:r>
          </a:p>
          <a:p>
            <a:pPr marL="0" lvl="0" indent="0">
              <a:buNone/>
            </a:pPr>
            <a:r>
              <a:rPr lang="en-US" dirty="0"/>
              <a:t>Typically, we had no problems spending out our awarded funds and frequently requested additional funds if they became available.</a:t>
            </a:r>
          </a:p>
          <a:p>
            <a:pPr marL="0" lvl="0" indent="0">
              <a:buNone/>
            </a:pPr>
            <a:r>
              <a:rPr lang="en-US" dirty="0"/>
              <a:t>* Some youth worked into the school year.</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BFF068E0-1A4F-4F3C-A06D-50A8A99EAF40}"/>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3332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B323-E592-4456-BBFB-6F0DA599A6A0}"/>
              </a:ext>
            </a:extLst>
          </p:cNvPr>
          <p:cNvSpPr>
            <a:spLocks noGrp="1"/>
          </p:cNvSpPr>
          <p:nvPr>
            <p:ph type="title"/>
          </p:nvPr>
        </p:nvSpPr>
        <p:spPr/>
        <p:txBody>
          <a:bodyPr/>
          <a:lstStyle/>
          <a:p>
            <a:r>
              <a:rPr lang="en-US" dirty="0"/>
              <a:t>Changes/Adaptations</a:t>
            </a:r>
          </a:p>
        </p:txBody>
      </p:sp>
      <p:sp>
        <p:nvSpPr>
          <p:cNvPr id="3" name="Content Placeholder 2">
            <a:extLst>
              <a:ext uri="{FF2B5EF4-FFF2-40B4-BE49-F238E27FC236}">
                <a16:creationId xmlns:a16="http://schemas.microsoft.com/office/drawing/2014/main" id="{C5DE87C9-2BEC-4E4B-A183-62930A68293C}"/>
              </a:ext>
            </a:extLst>
          </p:cNvPr>
          <p:cNvSpPr>
            <a:spLocks noGrp="1"/>
          </p:cNvSpPr>
          <p:nvPr>
            <p:ph idx="1"/>
          </p:nvPr>
        </p:nvSpPr>
        <p:spPr/>
        <p:txBody>
          <a:bodyPr/>
          <a:lstStyle/>
          <a:p>
            <a:pPr marL="0" lvl="0" indent="0">
              <a:buNone/>
            </a:pPr>
            <a:r>
              <a:rPr lang="en-US" dirty="0"/>
              <a:t>Early on, we knew we were going to need to rethink almost all of our traditional approaches from outreach, to safety, to site options, etc.</a:t>
            </a:r>
          </a:p>
          <a:p>
            <a:pPr marL="0" lvl="0" indent="0">
              <a:buNone/>
            </a:pPr>
            <a:r>
              <a:rPr lang="en-US" dirty="0"/>
              <a:t>We pulled together a group of youth providers and hosted two Web Ex meetings, first to get a pulse of what other programs were planning and a second meeting a month or so later to see what programs actually did and what they learned. </a:t>
            </a:r>
          </a:p>
          <a:p>
            <a:pPr marL="0" lvl="0" indent="0">
              <a:buNone/>
            </a:pPr>
            <a:r>
              <a:rPr lang="en-US" dirty="0"/>
              <a:t>We explored the Earn &amp; Learn Models from other local areas and decided to shift to planning for that option later in the summer. </a:t>
            </a:r>
          </a:p>
          <a:p>
            <a:pPr marL="0" indent="0">
              <a:buNone/>
            </a:pPr>
            <a:endParaRPr lang="en-US" dirty="0"/>
          </a:p>
        </p:txBody>
      </p:sp>
      <p:sp>
        <p:nvSpPr>
          <p:cNvPr id="4" name="Footer Placeholder 3">
            <a:extLst>
              <a:ext uri="{FF2B5EF4-FFF2-40B4-BE49-F238E27FC236}">
                <a16:creationId xmlns:a16="http://schemas.microsoft.com/office/drawing/2014/main" id="{7B6F064C-7B88-4801-AB8B-892600939242}"/>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99442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AD0C-68C1-4DC1-B7AC-87528D2DBC99}"/>
              </a:ext>
            </a:extLst>
          </p:cNvPr>
          <p:cNvSpPr>
            <a:spLocks noGrp="1"/>
          </p:cNvSpPr>
          <p:nvPr>
            <p:ph type="title"/>
          </p:nvPr>
        </p:nvSpPr>
        <p:spPr/>
        <p:txBody>
          <a:bodyPr/>
          <a:lstStyle/>
          <a:p>
            <a:r>
              <a:rPr lang="en-US" dirty="0"/>
              <a:t>Earn &amp; Learn Model</a:t>
            </a:r>
          </a:p>
        </p:txBody>
      </p:sp>
      <p:sp>
        <p:nvSpPr>
          <p:cNvPr id="3" name="Content Placeholder 2">
            <a:extLst>
              <a:ext uri="{FF2B5EF4-FFF2-40B4-BE49-F238E27FC236}">
                <a16:creationId xmlns:a16="http://schemas.microsoft.com/office/drawing/2014/main" id="{3A218680-2231-48D7-9F25-7E785693DE66}"/>
              </a:ext>
            </a:extLst>
          </p:cNvPr>
          <p:cNvSpPr>
            <a:spLocks noGrp="1"/>
          </p:cNvSpPr>
          <p:nvPr>
            <p:ph idx="1"/>
          </p:nvPr>
        </p:nvSpPr>
        <p:spPr/>
        <p:txBody>
          <a:bodyPr/>
          <a:lstStyle/>
          <a:p>
            <a:r>
              <a:rPr lang="en-US" dirty="0"/>
              <a:t>Using a stipend model</a:t>
            </a:r>
          </a:p>
          <a:p>
            <a:r>
              <a:rPr lang="en-US" dirty="0"/>
              <a:t>Earn up to $50/week or $100 per pay period, max program earnings of $500 (additional weeks/earnings needs to be cleared with counselor first)</a:t>
            </a:r>
          </a:p>
          <a:p>
            <a:r>
              <a:rPr lang="en-US" dirty="0"/>
              <a:t>Access to Coursera was promoted; but also allowed other learning options such as classes offered by the YMCA, YIPA, and others.</a:t>
            </a:r>
          </a:p>
          <a:p>
            <a:r>
              <a:rPr lang="en-US" dirty="0"/>
              <a:t>Typically – if they are doing non-school required learning in the amount of 5 hrs. per week, they can earn the stipend – if they report into their counselors (that are acting as worksite supervisors in this model) with a call or email relaying what they focused on/learned that week. This is case noted.</a:t>
            </a:r>
          </a:p>
          <a:p>
            <a:endParaRPr lang="en-US" dirty="0"/>
          </a:p>
        </p:txBody>
      </p:sp>
      <p:sp>
        <p:nvSpPr>
          <p:cNvPr id="4" name="Footer Placeholder 3">
            <a:extLst>
              <a:ext uri="{FF2B5EF4-FFF2-40B4-BE49-F238E27FC236}">
                <a16:creationId xmlns:a16="http://schemas.microsoft.com/office/drawing/2014/main" id="{1AA2F04D-D238-435C-A4BA-4EF98D3B77A3}"/>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29152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6A3A-A12B-4CDD-BFEF-954F97A47215}"/>
              </a:ext>
            </a:extLst>
          </p:cNvPr>
          <p:cNvSpPr>
            <a:spLocks noGrp="1"/>
          </p:cNvSpPr>
          <p:nvPr>
            <p:ph type="title"/>
          </p:nvPr>
        </p:nvSpPr>
        <p:spPr/>
        <p:txBody>
          <a:bodyPr/>
          <a:lstStyle/>
          <a:p>
            <a:r>
              <a:rPr lang="en-US" dirty="0"/>
              <a:t>How the Plan Was Accomplished</a:t>
            </a:r>
          </a:p>
        </p:txBody>
      </p:sp>
      <p:sp>
        <p:nvSpPr>
          <p:cNvPr id="3" name="Content Placeholder 2">
            <a:extLst>
              <a:ext uri="{FF2B5EF4-FFF2-40B4-BE49-F238E27FC236}">
                <a16:creationId xmlns:a16="http://schemas.microsoft.com/office/drawing/2014/main" id="{06CC8BCC-B532-47FD-A1E4-DDC90B64AE8A}"/>
              </a:ext>
            </a:extLst>
          </p:cNvPr>
          <p:cNvSpPr>
            <a:spLocks noGrp="1"/>
          </p:cNvSpPr>
          <p:nvPr>
            <p:ph idx="1"/>
          </p:nvPr>
        </p:nvSpPr>
        <p:spPr/>
        <p:txBody>
          <a:bodyPr>
            <a:normAutofit fontScale="92500" lnSpcReduction="10000"/>
          </a:bodyPr>
          <a:lstStyle/>
          <a:p>
            <a:r>
              <a:rPr lang="en-US" dirty="0"/>
              <a:t>Created an internal plan.</a:t>
            </a:r>
          </a:p>
          <a:p>
            <a:r>
              <a:rPr lang="en-US" dirty="0"/>
              <a:t>Sought approval from our finance team.</a:t>
            </a:r>
          </a:p>
          <a:p>
            <a:r>
              <a:rPr lang="en-US" dirty="0"/>
              <a:t>Created a new tracking system to interface for payroll/payments.</a:t>
            </a:r>
          </a:p>
          <a:p>
            <a:r>
              <a:rPr lang="en-US" dirty="0"/>
              <a:t>Options: Built the plan to be flexible in design so we can adjust as needed. Some youth were in work experience and may finish or shift to EARN Model, other will only do the EARN model and others may start with EARN and then shift to a regular work experience or do both simultaneously.</a:t>
            </a:r>
          </a:p>
          <a:p>
            <a:r>
              <a:rPr lang="en-US" dirty="0"/>
              <a:t>Curated a list of possible of courses in Coursera as it was a time aligned resource.</a:t>
            </a:r>
          </a:p>
          <a:p>
            <a:r>
              <a:rPr lang="en-US" dirty="0"/>
              <a:t>Started to promote and build enrollments.</a:t>
            </a:r>
          </a:p>
          <a:p>
            <a:endParaRPr lang="en-US" dirty="0"/>
          </a:p>
        </p:txBody>
      </p:sp>
      <p:sp>
        <p:nvSpPr>
          <p:cNvPr id="4" name="Footer Placeholder 3">
            <a:extLst>
              <a:ext uri="{FF2B5EF4-FFF2-40B4-BE49-F238E27FC236}">
                <a16:creationId xmlns:a16="http://schemas.microsoft.com/office/drawing/2014/main" id="{8A9A7319-CC84-4CE4-8E1E-B64A3440AE4B}"/>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48319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C9B2-67E6-4735-8681-0F66F9BC4CEF}"/>
              </a:ext>
            </a:extLst>
          </p:cNvPr>
          <p:cNvSpPr>
            <a:spLocks noGrp="1"/>
          </p:cNvSpPr>
          <p:nvPr>
            <p:ph type="title"/>
          </p:nvPr>
        </p:nvSpPr>
        <p:spPr/>
        <p:txBody>
          <a:bodyPr/>
          <a:lstStyle/>
          <a:p>
            <a:r>
              <a:rPr lang="en-US" dirty="0"/>
              <a:t>How the Plan Was Accomplished, cont.</a:t>
            </a:r>
          </a:p>
        </p:txBody>
      </p:sp>
      <p:sp>
        <p:nvSpPr>
          <p:cNvPr id="3" name="Content Placeholder 2">
            <a:extLst>
              <a:ext uri="{FF2B5EF4-FFF2-40B4-BE49-F238E27FC236}">
                <a16:creationId xmlns:a16="http://schemas.microsoft.com/office/drawing/2014/main" id="{9B9EC305-3951-4611-AEE6-C72865393D05}"/>
              </a:ext>
            </a:extLst>
          </p:cNvPr>
          <p:cNvSpPr>
            <a:spLocks noGrp="1"/>
          </p:cNvSpPr>
          <p:nvPr>
            <p:ph idx="1"/>
          </p:nvPr>
        </p:nvSpPr>
        <p:spPr/>
        <p:txBody>
          <a:bodyPr>
            <a:normAutofit lnSpcReduction="10000"/>
          </a:bodyPr>
          <a:lstStyle/>
          <a:p>
            <a:r>
              <a:rPr lang="en-US" dirty="0"/>
              <a:t>Tracked as Work Readiness activity.</a:t>
            </a:r>
          </a:p>
          <a:p>
            <a:r>
              <a:rPr lang="en-US" dirty="0"/>
              <a:t>Anoka uses a sub type code in WF1 to track.</a:t>
            </a:r>
          </a:p>
          <a:p>
            <a:r>
              <a:rPr lang="en-US" dirty="0"/>
              <a:t>Anoka uses a local program in Workforce One Correspondence (data base driven structure) but you could use a spreadsheet (Excel style) to generate obligations in advance so accounting knows a payment will be coming due/payroll in process substitute.</a:t>
            </a:r>
          </a:p>
          <a:p>
            <a:r>
              <a:rPr lang="en-US" dirty="0"/>
              <a:t>Have asked for guidance (from DEED) on Coursera and possible MSG’s/credentials on the Adult side of programming.</a:t>
            </a:r>
          </a:p>
          <a:p>
            <a:r>
              <a:rPr lang="en-US" dirty="0"/>
              <a:t>Plan to evaluate and gather client feedback in an e-survey.</a:t>
            </a:r>
          </a:p>
          <a:p>
            <a:endParaRPr lang="en-US" dirty="0"/>
          </a:p>
        </p:txBody>
      </p:sp>
      <p:sp>
        <p:nvSpPr>
          <p:cNvPr id="4" name="Footer Placeholder 3">
            <a:extLst>
              <a:ext uri="{FF2B5EF4-FFF2-40B4-BE49-F238E27FC236}">
                <a16:creationId xmlns:a16="http://schemas.microsoft.com/office/drawing/2014/main" id="{7C81E23D-7F75-4564-819D-37C91D533E11}"/>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12349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A914-4C51-45F9-8B8C-D7C9FA83E016}"/>
              </a:ext>
            </a:extLst>
          </p:cNvPr>
          <p:cNvSpPr>
            <a:spLocks noGrp="1"/>
          </p:cNvSpPr>
          <p:nvPr>
            <p:ph type="title"/>
          </p:nvPr>
        </p:nvSpPr>
        <p:spPr/>
        <p:txBody>
          <a:bodyPr/>
          <a:lstStyle/>
          <a:p>
            <a:r>
              <a:rPr lang="en-US" dirty="0"/>
              <a:t>Noteworthy….</a:t>
            </a:r>
          </a:p>
        </p:txBody>
      </p:sp>
      <p:sp>
        <p:nvSpPr>
          <p:cNvPr id="3" name="Content Placeholder 2">
            <a:extLst>
              <a:ext uri="{FF2B5EF4-FFF2-40B4-BE49-F238E27FC236}">
                <a16:creationId xmlns:a16="http://schemas.microsoft.com/office/drawing/2014/main" id="{9F3B7407-76D2-4D7E-92B7-34FE64AF2459}"/>
              </a:ext>
            </a:extLst>
          </p:cNvPr>
          <p:cNvSpPr>
            <a:spLocks noGrp="1"/>
          </p:cNvSpPr>
          <p:nvPr>
            <p:ph idx="1"/>
          </p:nvPr>
        </p:nvSpPr>
        <p:spPr/>
        <p:txBody>
          <a:bodyPr/>
          <a:lstStyle/>
          <a:p>
            <a:r>
              <a:rPr lang="en-US" dirty="0"/>
              <a:t>Time intensive for finance</a:t>
            </a:r>
          </a:p>
          <a:p>
            <a:r>
              <a:rPr lang="en-US" dirty="0"/>
              <a:t>Time intensive for counselors</a:t>
            </a:r>
          </a:p>
          <a:p>
            <a:r>
              <a:rPr lang="en-US" dirty="0"/>
              <a:t>Can be a hard sell to clients (ISY) while taking classes online already </a:t>
            </a:r>
          </a:p>
          <a:p>
            <a:r>
              <a:rPr lang="en-US" dirty="0"/>
              <a:t>Can be a good option for youth with transportation issues or health issues</a:t>
            </a:r>
          </a:p>
          <a:p>
            <a:r>
              <a:rPr lang="en-US" dirty="0"/>
              <a:t>Creating a flyer vs. emails (text heavy with details) is a better option</a:t>
            </a:r>
          </a:p>
          <a:p>
            <a:r>
              <a:rPr lang="en-US" dirty="0"/>
              <a:t>Starting conversations with the youth early and often about this option as it can be a start and stop option (but we encourage them to complete a week at a time)</a:t>
            </a:r>
          </a:p>
          <a:p>
            <a:endParaRPr lang="en-US" dirty="0"/>
          </a:p>
        </p:txBody>
      </p:sp>
      <p:sp>
        <p:nvSpPr>
          <p:cNvPr id="4" name="Footer Placeholder 3">
            <a:extLst>
              <a:ext uri="{FF2B5EF4-FFF2-40B4-BE49-F238E27FC236}">
                <a16:creationId xmlns:a16="http://schemas.microsoft.com/office/drawing/2014/main" id="{B57D34BD-A6B2-4E13-84D9-D9C30428117B}"/>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30609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5351-CEF2-4758-B66B-EE96FB95346A}"/>
              </a:ext>
            </a:extLst>
          </p:cNvPr>
          <p:cNvSpPr>
            <a:spLocks noGrp="1"/>
          </p:cNvSpPr>
          <p:nvPr>
            <p:ph type="title"/>
          </p:nvPr>
        </p:nvSpPr>
        <p:spPr/>
        <p:txBody>
          <a:bodyPr/>
          <a:lstStyle/>
          <a:p>
            <a:r>
              <a:rPr lang="en-US" dirty="0"/>
              <a:t>TANF Youth Innovation Project Background</a:t>
            </a:r>
          </a:p>
        </p:txBody>
      </p:sp>
      <p:sp>
        <p:nvSpPr>
          <p:cNvPr id="3" name="Content Placeholder 2">
            <a:extLst>
              <a:ext uri="{FF2B5EF4-FFF2-40B4-BE49-F238E27FC236}">
                <a16:creationId xmlns:a16="http://schemas.microsoft.com/office/drawing/2014/main" id="{1ACE6660-F08F-4010-8EFE-C02EF77B1339}"/>
              </a:ext>
            </a:extLst>
          </p:cNvPr>
          <p:cNvSpPr>
            <a:spLocks noGrp="1"/>
          </p:cNvSpPr>
          <p:nvPr>
            <p:ph idx="1"/>
          </p:nvPr>
        </p:nvSpPr>
        <p:spPr/>
        <p:txBody>
          <a:bodyPr/>
          <a:lstStyle/>
          <a:p>
            <a:r>
              <a:rPr lang="en-US" dirty="0"/>
              <a:t>Funded by an Interagency Agreement between Minnesota Departments of Human Services (DHS) and Employment and Economic Development (DEED) using TANF funds</a:t>
            </a:r>
          </a:p>
          <a:p>
            <a:r>
              <a:rPr lang="en-US" dirty="0"/>
              <a:t>Partnership between DEED, DHS, and Minnesota Association of Workforce Boards (MAWB) </a:t>
            </a:r>
          </a:p>
          <a:p>
            <a:r>
              <a:rPr lang="en-US" dirty="0"/>
              <a:t>Project began in 2009 with a focus on teen parents and goal to improve long-term employment and educational outcomes and work participation rates</a:t>
            </a:r>
          </a:p>
          <a:p>
            <a:endParaRPr lang="en-US" dirty="0"/>
          </a:p>
        </p:txBody>
      </p:sp>
      <p:sp>
        <p:nvSpPr>
          <p:cNvPr id="4" name="Footer Placeholder 3">
            <a:extLst>
              <a:ext uri="{FF2B5EF4-FFF2-40B4-BE49-F238E27FC236}">
                <a16:creationId xmlns:a16="http://schemas.microsoft.com/office/drawing/2014/main" id="{FC178234-2CBE-4AA9-87EB-EA10F17D124F}"/>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2408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286A4-3E34-47DE-AE67-629B746B0ED0}"/>
              </a:ext>
            </a:extLst>
          </p:cNvPr>
          <p:cNvSpPr>
            <a:spLocks noGrp="1"/>
          </p:cNvSpPr>
          <p:nvPr>
            <p:ph type="title"/>
          </p:nvPr>
        </p:nvSpPr>
        <p:spPr/>
        <p:txBody>
          <a:bodyPr/>
          <a:lstStyle/>
          <a:p>
            <a:r>
              <a:rPr lang="en-US" dirty="0"/>
              <a:t>Screen Shot of Internal Tracking</a:t>
            </a:r>
          </a:p>
        </p:txBody>
      </p:sp>
      <p:pic>
        <p:nvPicPr>
          <p:cNvPr id="7" name="Picture Placeholder 6" descr="Graphical user interface, table&#10;&#10;Description automatically generated">
            <a:extLst>
              <a:ext uri="{FF2B5EF4-FFF2-40B4-BE49-F238E27FC236}">
                <a16:creationId xmlns:a16="http://schemas.microsoft.com/office/drawing/2014/main" id="{042DB6F5-D5AC-40B4-811D-689D726CF1F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858" b="6858"/>
          <a:stretch>
            <a:fillRect/>
          </a:stretch>
        </p:blipFill>
        <p:spPr/>
      </p:pic>
    </p:spTree>
    <p:extLst>
      <p:ext uri="{BB962C8B-B14F-4D97-AF65-F5344CB8AC3E}">
        <p14:creationId xmlns:p14="http://schemas.microsoft.com/office/powerpoint/2010/main" val="251844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286A4-3E34-47DE-AE67-629B746B0ED0}"/>
              </a:ext>
            </a:extLst>
          </p:cNvPr>
          <p:cNvSpPr>
            <a:spLocks noGrp="1"/>
          </p:cNvSpPr>
          <p:nvPr>
            <p:ph type="title"/>
          </p:nvPr>
        </p:nvSpPr>
        <p:spPr>
          <a:xfrm>
            <a:off x="930479" y="0"/>
            <a:ext cx="10515600" cy="1216025"/>
          </a:xfrm>
        </p:spPr>
        <p:txBody>
          <a:bodyPr/>
          <a:lstStyle/>
          <a:p>
            <a:r>
              <a:rPr lang="en-US" dirty="0"/>
              <a:t>Screen Shot of Internal Tracking</a:t>
            </a:r>
          </a:p>
        </p:txBody>
      </p:sp>
      <p:pic>
        <p:nvPicPr>
          <p:cNvPr id="6" name="Picture Placeholder 5" descr="Graphical user interface&#10;&#10;Description automatically generated">
            <a:extLst>
              <a:ext uri="{FF2B5EF4-FFF2-40B4-BE49-F238E27FC236}">
                <a16:creationId xmlns:a16="http://schemas.microsoft.com/office/drawing/2014/main" id="{85C2FFB5-1ED2-4D22-AD0F-DB4A69CB3D7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929" b="21929"/>
          <a:stretch>
            <a:fillRect/>
          </a:stretch>
        </p:blipFill>
        <p:spPr>
          <a:xfrm>
            <a:off x="1409580" y="1820410"/>
            <a:ext cx="9380885" cy="4723003"/>
          </a:xfrm>
        </p:spPr>
      </p:pic>
    </p:spTree>
    <p:extLst>
      <p:ext uri="{BB962C8B-B14F-4D97-AF65-F5344CB8AC3E}">
        <p14:creationId xmlns:p14="http://schemas.microsoft.com/office/powerpoint/2010/main" val="146802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AB17-7140-4949-952D-570BD2EF8FF0}"/>
              </a:ext>
            </a:extLst>
          </p:cNvPr>
          <p:cNvSpPr>
            <a:spLocks noGrp="1"/>
          </p:cNvSpPr>
          <p:nvPr>
            <p:ph type="title"/>
          </p:nvPr>
        </p:nvSpPr>
        <p:spPr/>
        <p:txBody>
          <a:bodyPr/>
          <a:lstStyle/>
          <a:p>
            <a:r>
              <a:rPr lang="en-US" dirty="0"/>
              <a:t>Results and Next Steps</a:t>
            </a:r>
          </a:p>
        </p:txBody>
      </p:sp>
      <p:sp>
        <p:nvSpPr>
          <p:cNvPr id="3" name="Content Placeholder 2">
            <a:extLst>
              <a:ext uri="{FF2B5EF4-FFF2-40B4-BE49-F238E27FC236}">
                <a16:creationId xmlns:a16="http://schemas.microsoft.com/office/drawing/2014/main" id="{D1967CE5-799B-4FF7-B0B3-E1040E9AD6FA}"/>
              </a:ext>
            </a:extLst>
          </p:cNvPr>
          <p:cNvSpPr>
            <a:spLocks noGrp="1"/>
          </p:cNvSpPr>
          <p:nvPr>
            <p:ph idx="1"/>
          </p:nvPr>
        </p:nvSpPr>
        <p:spPr/>
        <p:txBody>
          <a:bodyPr/>
          <a:lstStyle/>
          <a:p>
            <a:r>
              <a:rPr lang="en-US" dirty="0"/>
              <a:t>We enrolled fewer people and spent less per person than originally anticipated from the original grant application but are optimistic that some youth will find good benefits in this new flexible model for their individual needs, interests and future career planning.</a:t>
            </a:r>
          </a:p>
          <a:p>
            <a:r>
              <a:rPr lang="en-US" dirty="0"/>
              <a:t>We expected a slower year this year but hope next year to use what we build to offer another option for our participating youth that impacts them and their families in many positive ways.</a:t>
            </a:r>
          </a:p>
          <a:p>
            <a:endParaRPr lang="en-US" dirty="0"/>
          </a:p>
          <a:p>
            <a:endParaRPr lang="en-US" dirty="0"/>
          </a:p>
        </p:txBody>
      </p:sp>
      <p:sp>
        <p:nvSpPr>
          <p:cNvPr id="4" name="Footer Placeholder 3">
            <a:extLst>
              <a:ext uri="{FF2B5EF4-FFF2-40B4-BE49-F238E27FC236}">
                <a16:creationId xmlns:a16="http://schemas.microsoft.com/office/drawing/2014/main" id="{89B3C66A-E008-46E6-B41B-715D5C3EF132}"/>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89773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0B0A-9525-470B-A1A2-1082DAA92A0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7DD3A89-E058-41A5-8914-A2BC0DE6B241}"/>
              </a:ext>
            </a:extLst>
          </p:cNvPr>
          <p:cNvSpPr>
            <a:spLocks noGrp="1"/>
          </p:cNvSpPr>
          <p:nvPr>
            <p:ph idx="1"/>
          </p:nvPr>
        </p:nvSpPr>
        <p:spPr/>
        <p:txBody>
          <a:bodyPr>
            <a:normAutofit fontScale="92500" lnSpcReduction="20000"/>
          </a:bodyPr>
          <a:lstStyle/>
          <a:p>
            <a:r>
              <a:rPr lang="en-US" dirty="0"/>
              <a:t>Coursera List curated by Anoka staff (can send out after webinar)</a:t>
            </a:r>
          </a:p>
          <a:p>
            <a:r>
              <a:rPr lang="en-US" dirty="0"/>
              <a:t>Financial Literacy resources – live on Anoka website under Empowers:</a:t>
            </a:r>
          </a:p>
          <a:p>
            <a:pPr marL="0" lvl="0" indent="0">
              <a:buNone/>
            </a:pPr>
            <a:r>
              <a:rPr lang="en-US" dirty="0">
                <a:hlinkClick r:id="rId2"/>
              </a:rPr>
              <a:t>https://www.anokacounty.us/3956/Money-Matters-Spending-Saving-Tips</a:t>
            </a:r>
            <a:endParaRPr lang="en-US" dirty="0"/>
          </a:p>
          <a:p>
            <a:r>
              <a:rPr lang="en-US" dirty="0"/>
              <a:t>Updated Handbooks, samples of our handbooks include: </a:t>
            </a:r>
          </a:p>
          <a:p>
            <a:pPr lvl="1"/>
            <a:r>
              <a:rPr lang="en-US" dirty="0"/>
              <a:t>Job Search for Youth</a:t>
            </a:r>
          </a:p>
          <a:p>
            <a:pPr lvl="1"/>
            <a:r>
              <a:rPr lang="en-US" dirty="0"/>
              <a:t>Youth Work Experience* </a:t>
            </a:r>
          </a:p>
          <a:p>
            <a:pPr lvl="1"/>
            <a:r>
              <a:rPr lang="en-US" dirty="0"/>
              <a:t>Worksite Supervisor</a:t>
            </a:r>
          </a:p>
          <a:p>
            <a:pPr marL="0" indent="0">
              <a:buNone/>
            </a:pPr>
            <a:endParaRPr lang="en-US" sz="2200" dirty="0"/>
          </a:p>
          <a:p>
            <a:pPr marL="0" indent="0">
              <a:buNone/>
            </a:pPr>
            <a:r>
              <a:rPr lang="en-US" sz="2200" dirty="0"/>
              <a:t>*Includes a COVID section</a:t>
            </a:r>
          </a:p>
          <a:p>
            <a:endParaRPr lang="en-US" dirty="0"/>
          </a:p>
        </p:txBody>
      </p:sp>
      <p:sp>
        <p:nvSpPr>
          <p:cNvPr id="4" name="Footer Placeholder 3">
            <a:extLst>
              <a:ext uri="{FF2B5EF4-FFF2-40B4-BE49-F238E27FC236}">
                <a16:creationId xmlns:a16="http://schemas.microsoft.com/office/drawing/2014/main" id="{02B95D14-4320-4EE2-8273-EC40799E271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408273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South Central Workforce Council</a:t>
            </a:r>
          </a:p>
        </p:txBody>
      </p:sp>
      <p:sp>
        <p:nvSpPr>
          <p:cNvPr id="9" name="Text Placeholder 8"/>
          <p:cNvSpPr>
            <a:spLocks noGrp="1"/>
          </p:cNvSpPr>
          <p:nvPr>
            <p:ph type="body" sz="quarter" idx="18"/>
          </p:nvPr>
        </p:nvSpPr>
        <p:spPr>
          <a:xfrm>
            <a:off x="838200" y="5644884"/>
            <a:ext cx="10515600" cy="986825"/>
          </a:xfrm>
        </p:spPr>
        <p:txBody>
          <a:bodyPr>
            <a:normAutofit fontScale="92500" lnSpcReduction="10000"/>
          </a:bodyPr>
          <a:lstStyle/>
          <a:p>
            <a:r>
              <a:rPr lang="en-US" dirty="0"/>
              <a:t>Heather Gleason| Assistant Director</a:t>
            </a:r>
          </a:p>
          <a:p>
            <a:r>
              <a:rPr lang="en-US" dirty="0">
                <a:hlinkClick r:id="rId3"/>
              </a:rPr>
              <a:t>hgleason@workforcecouncil.org</a:t>
            </a:r>
            <a:r>
              <a:rPr lang="en-US" dirty="0"/>
              <a:t> </a:t>
            </a:r>
          </a:p>
        </p:txBody>
      </p:sp>
      <p:pic>
        <p:nvPicPr>
          <p:cNvPr id="7" name="Picture Placeholder 6" descr="A group of people on a beach&#10;&#10;Description automatically generated">
            <a:extLst>
              <a:ext uri="{FF2B5EF4-FFF2-40B4-BE49-F238E27FC236}">
                <a16:creationId xmlns:a16="http://schemas.microsoft.com/office/drawing/2014/main" id="{A66AA70A-1CDA-4EC0-9D70-09087156ED5F}"/>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5859" b="35859"/>
          <a:stretch>
            <a:fillRect/>
          </a:stretch>
        </p:blipFill>
        <p:spPr/>
      </p:pic>
    </p:spTree>
    <p:extLst>
      <p:ext uri="{BB962C8B-B14F-4D97-AF65-F5344CB8AC3E}">
        <p14:creationId xmlns:p14="http://schemas.microsoft.com/office/powerpoint/2010/main" val="898002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40B5-9B48-41EB-AAF2-8AD115C5DE7D}"/>
              </a:ext>
            </a:extLst>
          </p:cNvPr>
          <p:cNvSpPr>
            <a:spLocks noGrp="1"/>
          </p:cNvSpPr>
          <p:nvPr>
            <p:ph type="title"/>
          </p:nvPr>
        </p:nvSpPr>
        <p:spPr/>
        <p:txBody>
          <a:bodyPr/>
          <a:lstStyle/>
          <a:p>
            <a:r>
              <a:rPr lang="en-US" dirty="0"/>
              <a:t>South Central TANF Program</a:t>
            </a:r>
          </a:p>
        </p:txBody>
      </p:sp>
      <p:sp>
        <p:nvSpPr>
          <p:cNvPr id="3" name="Content Placeholder 2">
            <a:extLst>
              <a:ext uri="{FF2B5EF4-FFF2-40B4-BE49-F238E27FC236}">
                <a16:creationId xmlns:a16="http://schemas.microsoft.com/office/drawing/2014/main" id="{2828969C-E322-4842-B78D-C09E6B2238F2}"/>
              </a:ext>
            </a:extLst>
          </p:cNvPr>
          <p:cNvSpPr>
            <a:spLocks noGrp="1"/>
          </p:cNvSpPr>
          <p:nvPr>
            <p:ph idx="1"/>
          </p:nvPr>
        </p:nvSpPr>
        <p:spPr/>
        <p:txBody>
          <a:bodyPr>
            <a:normAutofit/>
          </a:bodyPr>
          <a:lstStyle/>
          <a:p>
            <a:pPr lvl="0"/>
            <a:r>
              <a:rPr lang="en-US" sz="2800" dirty="0"/>
              <a:t>9 Counties of South Central MN</a:t>
            </a:r>
          </a:p>
          <a:p>
            <a:r>
              <a:rPr lang="en-US" sz="2800" dirty="0"/>
              <a:t>MN Valley Action Council - Youth Services Provider</a:t>
            </a:r>
          </a:p>
          <a:p>
            <a:r>
              <a:rPr lang="en-US" sz="2800" dirty="0"/>
              <a:t>$32,000 TANF Youth Funds</a:t>
            </a:r>
          </a:p>
          <a:p>
            <a:r>
              <a:rPr lang="en-US" sz="2800" dirty="0"/>
              <a:t>Served 15 youth so far</a:t>
            </a:r>
          </a:p>
          <a:p>
            <a:endParaRPr lang="en-US" dirty="0"/>
          </a:p>
        </p:txBody>
      </p:sp>
      <p:sp>
        <p:nvSpPr>
          <p:cNvPr id="4" name="Footer Placeholder 3">
            <a:extLst>
              <a:ext uri="{FF2B5EF4-FFF2-40B4-BE49-F238E27FC236}">
                <a16:creationId xmlns:a16="http://schemas.microsoft.com/office/drawing/2014/main" id="{6F2F23B9-E0FC-45A4-8913-EA2945F18490}"/>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173630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E5DE-0446-48AE-97B6-4478B32781FE}"/>
              </a:ext>
            </a:extLst>
          </p:cNvPr>
          <p:cNvSpPr>
            <a:spLocks noGrp="1"/>
          </p:cNvSpPr>
          <p:nvPr>
            <p:ph type="title"/>
          </p:nvPr>
        </p:nvSpPr>
        <p:spPr/>
        <p:txBody>
          <a:bodyPr/>
          <a:lstStyle/>
          <a:p>
            <a:r>
              <a:rPr lang="en-US" dirty="0"/>
              <a:t>South Central Pre-Pandemic</a:t>
            </a:r>
          </a:p>
        </p:txBody>
      </p:sp>
      <p:sp>
        <p:nvSpPr>
          <p:cNvPr id="3" name="Content Placeholder 2">
            <a:extLst>
              <a:ext uri="{FF2B5EF4-FFF2-40B4-BE49-F238E27FC236}">
                <a16:creationId xmlns:a16="http://schemas.microsoft.com/office/drawing/2014/main" id="{E23D54BE-56EB-498C-B57D-57BDBFFB1E0F}"/>
              </a:ext>
            </a:extLst>
          </p:cNvPr>
          <p:cNvSpPr>
            <a:spLocks noGrp="1"/>
          </p:cNvSpPr>
          <p:nvPr>
            <p:ph idx="1"/>
          </p:nvPr>
        </p:nvSpPr>
        <p:spPr/>
        <p:txBody>
          <a:bodyPr>
            <a:normAutofit lnSpcReduction="10000"/>
          </a:bodyPr>
          <a:lstStyle/>
          <a:p>
            <a:pPr lvl="0"/>
            <a:r>
              <a:rPr lang="en-US" dirty="0"/>
              <a:t>Recruitment: MFIP Providers</a:t>
            </a:r>
          </a:p>
          <a:p>
            <a:pPr lvl="1"/>
            <a:r>
              <a:rPr lang="en-US" dirty="0"/>
              <a:t>5 of 9 counties MVAC is the youth provider and MFIP ES provider</a:t>
            </a:r>
          </a:p>
          <a:p>
            <a:pPr lvl="1"/>
            <a:r>
              <a:rPr lang="en-US" dirty="0"/>
              <a:t>Strong partnerships with MFIP providers</a:t>
            </a:r>
          </a:p>
          <a:p>
            <a:pPr lvl="0"/>
            <a:r>
              <a:rPr lang="en-US" dirty="0"/>
              <a:t>Services:</a:t>
            </a:r>
          </a:p>
          <a:p>
            <a:pPr lvl="1"/>
            <a:r>
              <a:rPr lang="en-US" dirty="0"/>
              <a:t>Career Counseling</a:t>
            </a:r>
          </a:p>
          <a:p>
            <a:pPr lvl="1"/>
            <a:r>
              <a:rPr lang="en-US" dirty="0"/>
              <a:t>Work Readiness</a:t>
            </a:r>
          </a:p>
          <a:p>
            <a:pPr lvl="1"/>
            <a:r>
              <a:rPr lang="en-US" dirty="0"/>
              <a:t>Work Experience – 12 weeks/200 hours</a:t>
            </a:r>
          </a:p>
          <a:p>
            <a:pPr lvl="1"/>
            <a:r>
              <a:rPr lang="en-US" dirty="0"/>
              <a:t>Training </a:t>
            </a:r>
          </a:p>
          <a:p>
            <a:pPr lvl="1"/>
            <a:r>
              <a:rPr lang="en-US" dirty="0"/>
              <a:t>Support Services</a:t>
            </a:r>
          </a:p>
          <a:p>
            <a:endParaRPr lang="en-US" dirty="0"/>
          </a:p>
        </p:txBody>
      </p:sp>
      <p:sp>
        <p:nvSpPr>
          <p:cNvPr id="4" name="Footer Placeholder 3">
            <a:extLst>
              <a:ext uri="{FF2B5EF4-FFF2-40B4-BE49-F238E27FC236}">
                <a16:creationId xmlns:a16="http://schemas.microsoft.com/office/drawing/2014/main" id="{A98A4B41-B8AD-4351-8828-D4D57BE88498}"/>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32931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5744-16A9-42AF-940D-7EE089BB4981}"/>
              </a:ext>
            </a:extLst>
          </p:cNvPr>
          <p:cNvSpPr>
            <a:spLocks noGrp="1"/>
          </p:cNvSpPr>
          <p:nvPr>
            <p:ph type="title"/>
          </p:nvPr>
        </p:nvSpPr>
        <p:spPr/>
        <p:txBody>
          <a:bodyPr/>
          <a:lstStyle/>
          <a:p>
            <a:r>
              <a:rPr lang="en-US" dirty="0"/>
              <a:t>Adjustments and Opportunities from Pandemic</a:t>
            </a:r>
          </a:p>
        </p:txBody>
      </p:sp>
      <p:sp>
        <p:nvSpPr>
          <p:cNvPr id="3" name="Content Placeholder 2">
            <a:extLst>
              <a:ext uri="{FF2B5EF4-FFF2-40B4-BE49-F238E27FC236}">
                <a16:creationId xmlns:a16="http://schemas.microsoft.com/office/drawing/2014/main" id="{5B6E70FE-03E6-4E94-9EC4-AB5A4B0227BC}"/>
              </a:ext>
            </a:extLst>
          </p:cNvPr>
          <p:cNvSpPr>
            <a:spLocks noGrp="1"/>
          </p:cNvSpPr>
          <p:nvPr>
            <p:ph idx="1"/>
          </p:nvPr>
        </p:nvSpPr>
        <p:spPr/>
        <p:txBody>
          <a:bodyPr/>
          <a:lstStyle/>
          <a:p>
            <a:pPr lvl="0"/>
            <a:r>
              <a:rPr lang="en-US" dirty="0"/>
              <a:t>Recruitment – Decreased customer traffic in MFIP</a:t>
            </a:r>
          </a:p>
          <a:p>
            <a:pPr lvl="2"/>
            <a:r>
              <a:rPr lang="en-US" sz="2400" dirty="0"/>
              <a:t>Energy Assistance</a:t>
            </a:r>
          </a:p>
          <a:p>
            <a:pPr lvl="2"/>
            <a:r>
              <a:rPr lang="en-US" sz="2400" dirty="0"/>
              <a:t>AGAIN Thrift Stores</a:t>
            </a:r>
          </a:p>
          <a:p>
            <a:pPr lvl="2"/>
            <a:r>
              <a:rPr lang="en-US" sz="2400" dirty="0"/>
              <a:t>Food Shelves</a:t>
            </a:r>
          </a:p>
          <a:p>
            <a:pPr lvl="2"/>
            <a:r>
              <a:rPr lang="en-US" sz="2400" dirty="0"/>
              <a:t>School Newsletters – Career Corner, Peach Jar</a:t>
            </a:r>
          </a:p>
          <a:p>
            <a:pPr lvl="2"/>
            <a:r>
              <a:rPr lang="en-US" sz="2400" dirty="0" err="1"/>
              <a:t>CareerForce</a:t>
            </a:r>
            <a:r>
              <a:rPr lang="en-US" sz="2400" dirty="0"/>
              <a:t> Partners</a:t>
            </a:r>
          </a:p>
          <a:p>
            <a:endParaRPr lang="en-US" dirty="0"/>
          </a:p>
        </p:txBody>
      </p:sp>
      <p:sp>
        <p:nvSpPr>
          <p:cNvPr id="4" name="Footer Placeholder 3">
            <a:extLst>
              <a:ext uri="{FF2B5EF4-FFF2-40B4-BE49-F238E27FC236}">
                <a16:creationId xmlns:a16="http://schemas.microsoft.com/office/drawing/2014/main" id="{B287CC74-7D5D-4D0B-9CE9-A50D2C39B222}"/>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66627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7037-A55B-4E6B-A092-8FC30EC1B86D}"/>
              </a:ext>
            </a:extLst>
          </p:cNvPr>
          <p:cNvSpPr>
            <a:spLocks noGrp="1"/>
          </p:cNvSpPr>
          <p:nvPr>
            <p:ph type="title"/>
          </p:nvPr>
        </p:nvSpPr>
        <p:spPr/>
        <p:txBody>
          <a:bodyPr/>
          <a:lstStyle/>
          <a:p>
            <a:r>
              <a:rPr lang="en-US" dirty="0"/>
              <a:t>Adjustments and Opportunities from Pandemic</a:t>
            </a:r>
          </a:p>
        </p:txBody>
      </p:sp>
      <p:sp>
        <p:nvSpPr>
          <p:cNvPr id="3" name="Content Placeholder 2">
            <a:extLst>
              <a:ext uri="{FF2B5EF4-FFF2-40B4-BE49-F238E27FC236}">
                <a16:creationId xmlns:a16="http://schemas.microsoft.com/office/drawing/2014/main" id="{A3913F89-D68A-4306-B528-31B02F520597}"/>
              </a:ext>
            </a:extLst>
          </p:cNvPr>
          <p:cNvSpPr>
            <a:spLocks noGrp="1"/>
          </p:cNvSpPr>
          <p:nvPr>
            <p:ph idx="1"/>
          </p:nvPr>
        </p:nvSpPr>
        <p:spPr/>
        <p:txBody>
          <a:bodyPr/>
          <a:lstStyle/>
          <a:p>
            <a:pPr lvl="1"/>
            <a:r>
              <a:rPr lang="en-US" sz="2800" dirty="0"/>
              <a:t>Virtual Recruitment</a:t>
            </a:r>
          </a:p>
          <a:p>
            <a:pPr lvl="2"/>
            <a:r>
              <a:rPr lang="en-US" sz="2400" dirty="0"/>
              <a:t>School Counselors Community of Practice</a:t>
            </a:r>
          </a:p>
          <a:p>
            <a:pPr lvl="2"/>
            <a:r>
              <a:rPr lang="en-US" sz="2400" dirty="0"/>
              <a:t>Work Based Learning Coordinator Community of Practice</a:t>
            </a:r>
          </a:p>
          <a:p>
            <a:pPr lvl="2"/>
            <a:r>
              <a:rPr lang="en-US" sz="2400" dirty="0"/>
              <a:t>County Networking Meetings</a:t>
            </a:r>
          </a:p>
          <a:p>
            <a:pPr lvl="2"/>
            <a:r>
              <a:rPr lang="en-US" sz="2400" dirty="0"/>
              <a:t>Homeless Prevention Response Teams</a:t>
            </a:r>
          </a:p>
          <a:p>
            <a:pPr lvl="2"/>
            <a:r>
              <a:rPr lang="en-US" sz="2400" dirty="0"/>
              <a:t>Virtual Classrooms</a:t>
            </a:r>
          </a:p>
          <a:p>
            <a:pPr lvl="2"/>
            <a:r>
              <a:rPr lang="en-US" sz="2400" dirty="0"/>
              <a:t>Social Media</a:t>
            </a:r>
          </a:p>
          <a:p>
            <a:endParaRPr lang="en-US" dirty="0"/>
          </a:p>
        </p:txBody>
      </p:sp>
      <p:sp>
        <p:nvSpPr>
          <p:cNvPr id="4" name="Footer Placeholder 3">
            <a:extLst>
              <a:ext uri="{FF2B5EF4-FFF2-40B4-BE49-F238E27FC236}">
                <a16:creationId xmlns:a16="http://schemas.microsoft.com/office/drawing/2014/main" id="{A92EC81E-107F-45B5-BB60-814F6D55901E}"/>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189663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1740-97BD-409E-9D21-81EBCBAFCFE4}"/>
              </a:ext>
            </a:extLst>
          </p:cNvPr>
          <p:cNvSpPr>
            <a:spLocks noGrp="1"/>
          </p:cNvSpPr>
          <p:nvPr>
            <p:ph type="title"/>
          </p:nvPr>
        </p:nvSpPr>
        <p:spPr/>
        <p:txBody>
          <a:bodyPr/>
          <a:lstStyle/>
          <a:p>
            <a:r>
              <a:rPr lang="en-US" dirty="0"/>
              <a:t>Adjustments and Opportunities from Pandemic</a:t>
            </a:r>
          </a:p>
        </p:txBody>
      </p:sp>
      <p:sp>
        <p:nvSpPr>
          <p:cNvPr id="3" name="Content Placeholder 2">
            <a:extLst>
              <a:ext uri="{FF2B5EF4-FFF2-40B4-BE49-F238E27FC236}">
                <a16:creationId xmlns:a16="http://schemas.microsoft.com/office/drawing/2014/main" id="{1560BEB6-4B5E-4CDB-A821-B21E687E4AF2}"/>
              </a:ext>
            </a:extLst>
          </p:cNvPr>
          <p:cNvSpPr>
            <a:spLocks noGrp="1"/>
          </p:cNvSpPr>
          <p:nvPr>
            <p:ph idx="1"/>
          </p:nvPr>
        </p:nvSpPr>
        <p:spPr/>
        <p:txBody>
          <a:bodyPr>
            <a:normAutofit lnSpcReduction="10000"/>
          </a:bodyPr>
          <a:lstStyle/>
          <a:p>
            <a:r>
              <a:rPr lang="en-US" dirty="0"/>
              <a:t>Soft Hand Off Referrals</a:t>
            </a:r>
          </a:p>
          <a:p>
            <a:pPr lvl="1"/>
            <a:r>
              <a:rPr lang="en-US" dirty="0"/>
              <a:t>Joint virtual meeting with youth/parent, youth counselor and referring organization</a:t>
            </a:r>
          </a:p>
          <a:p>
            <a:r>
              <a:rPr lang="en-US" dirty="0"/>
              <a:t>Work Experiences – Creative positions!</a:t>
            </a:r>
          </a:p>
          <a:p>
            <a:pPr lvl="1"/>
            <a:r>
              <a:rPr lang="en-US" dirty="0"/>
              <a:t>Outdoors – agriculture, groundskeeping</a:t>
            </a:r>
          </a:p>
          <a:p>
            <a:pPr lvl="1"/>
            <a:r>
              <a:rPr lang="en-US" dirty="0"/>
              <a:t>Increased demand - food shelves, retail</a:t>
            </a:r>
          </a:p>
          <a:p>
            <a:pPr lvl="1"/>
            <a:r>
              <a:rPr lang="en-US" dirty="0"/>
              <a:t>Remote work – scanning paperwork, assembling packets</a:t>
            </a:r>
          </a:p>
          <a:p>
            <a:r>
              <a:rPr lang="en-US" dirty="0"/>
              <a:t>Support Services </a:t>
            </a:r>
          </a:p>
          <a:p>
            <a:pPr lvl="1"/>
            <a:r>
              <a:rPr lang="en-US" dirty="0"/>
              <a:t>MVAC provided transportation to worksites with agency vehicles that were not in use during shutdown</a:t>
            </a:r>
          </a:p>
          <a:p>
            <a:endParaRPr lang="en-US" dirty="0"/>
          </a:p>
        </p:txBody>
      </p:sp>
      <p:sp>
        <p:nvSpPr>
          <p:cNvPr id="4" name="Footer Placeholder 3">
            <a:extLst>
              <a:ext uri="{FF2B5EF4-FFF2-40B4-BE49-F238E27FC236}">
                <a16:creationId xmlns:a16="http://schemas.microsoft.com/office/drawing/2014/main" id="{F33E8CF1-C3DC-4665-9C15-9952E9EFADC8}"/>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97643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1C5B-9ABE-41AB-A611-93F5693CC1BC}"/>
              </a:ext>
            </a:extLst>
          </p:cNvPr>
          <p:cNvSpPr>
            <a:spLocks noGrp="1"/>
          </p:cNvSpPr>
          <p:nvPr>
            <p:ph type="title"/>
          </p:nvPr>
        </p:nvSpPr>
        <p:spPr/>
        <p:txBody>
          <a:bodyPr/>
          <a:lstStyle/>
          <a:p>
            <a:r>
              <a:rPr lang="en-US" dirty="0"/>
              <a:t>Current Project</a:t>
            </a:r>
          </a:p>
        </p:txBody>
      </p:sp>
      <p:sp>
        <p:nvSpPr>
          <p:cNvPr id="3" name="Content Placeholder 2">
            <a:extLst>
              <a:ext uri="{FF2B5EF4-FFF2-40B4-BE49-F238E27FC236}">
                <a16:creationId xmlns:a16="http://schemas.microsoft.com/office/drawing/2014/main" id="{BBB28C77-6CE9-4B22-BE44-BD7EB00FBB86}"/>
              </a:ext>
            </a:extLst>
          </p:cNvPr>
          <p:cNvSpPr>
            <a:spLocks noGrp="1"/>
          </p:cNvSpPr>
          <p:nvPr>
            <p:ph idx="1"/>
          </p:nvPr>
        </p:nvSpPr>
        <p:spPr/>
        <p:txBody>
          <a:bodyPr/>
          <a:lstStyle/>
          <a:p>
            <a:r>
              <a:rPr lang="en-US" dirty="0"/>
              <a:t>Eligible participants:</a:t>
            </a:r>
          </a:p>
          <a:p>
            <a:pPr marL="971550" lvl="1" indent="-514350">
              <a:buAutoNum type="arabicParenR"/>
            </a:pPr>
            <a:r>
              <a:rPr lang="en-US" dirty="0"/>
              <a:t>Teen parents, ages 16-24, who receive cash benefits under MFIP</a:t>
            </a:r>
          </a:p>
          <a:p>
            <a:pPr marL="971550" lvl="1" indent="-514350">
              <a:buAutoNum type="arabicParenR"/>
            </a:pPr>
            <a:r>
              <a:rPr lang="en-US" dirty="0"/>
              <a:t>Youth, ages 14-18, who are on the cash grant in MFIP household</a:t>
            </a:r>
          </a:p>
          <a:p>
            <a:r>
              <a:rPr lang="en-US" dirty="0"/>
              <a:t>Served 151 youth in 2019 (40% teen parents, 60% youth in MFIP household)</a:t>
            </a:r>
          </a:p>
          <a:p>
            <a:r>
              <a:rPr lang="en-US" dirty="0"/>
              <a:t>Served 90 youth so far in 2020 (54% teen parents, 46% youth in MFIP household)</a:t>
            </a:r>
          </a:p>
          <a:p>
            <a:r>
              <a:rPr lang="en-US" dirty="0"/>
              <a:t>Allocation $300,000 per year</a:t>
            </a:r>
          </a:p>
          <a:p>
            <a:r>
              <a:rPr lang="en-US" dirty="0"/>
              <a:t>Period of project: March – December 31</a:t>
            </a:r>
          </a:p>
          <a:p>
            <a:endParaRPr lang="en-US" dirty="0"/>
          </a:p>
        </p:txBody>
      </p:sp>
      <p:sp>
        <p:nvSpPr>
          <p:cNvPr id="4" name="Footer Placeholder 3">
            <a:extLst>
              <a:ext uri="{FF2B5EF4-FFF2-40B4-BE49-F238E27FC236}">
                <a16:creationId xmlns:a16="http://schemas.microsoft.com/office/drawing/2014/main" id="{239A46A6-C9F9-45B0-8C96-2CBB8C452B0C}"/>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208291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E525-3C35-41C4-8B8F-C0AEEA0B773F}"/>
              </a:ext>
            </a:extLst>
          </p:cNvPr>
          <p:cNvSpPr>
            <a:spLocks noGrp="1"/>
          </p:cNvSpPr>
          <p:nvPr>
            <p:ph type="title"/>
          </p:nvPr>
        </p:nvSpPr>
        <p:spPr/>
        <p:txBody>
          <a:bodyPr/>
          <a:lstStyle/>
          <a:p>
            <a:r>
              <a:rPr lang="en-US" dirty="0"/>
              <a:t>Virtual Services – Skills for Success</a:t>
            </a:r>
          </a:p>
        </p:txBody>
      </p:sp>
      <p:sp>
        <p:nvSpPr>
          <p:cNvPr id="3" name="Content Placeholder 2">
            <a:extLst>
              <a:ext uri="{FF2B5EF4-FFF2-40B4-BE49-F238E27FC236}">
                <a16:creationId xmlns:a16="http://schemas.microsoft.com/office/drawing/2014/main" id="{0C3B7E05-C9C4-47D3-B72E-DF73877656E5}"/>
              </a:ext>
            </a:extLst>
          </p:cNvPr>
          <p:cNvSpPr>
            <a:spLocks noGrp="1"/>
          </p:cNvSpPr>
          <p:nvPr>
            <p:ph idx="1"/>
          </p:nvPr>
        </p:nvSpPr>
        <p:spPr/>
        <p:txBody>
          <a:bodyPr/>
          <a:lstStyle/>
          <a:p>
            <a:r>
              <a:rPr lang="en-US" dirty="0"/>
              <a:t>Skills for Success Videos - Featuring four local employers in healthcare, manufacturing, agriculture and construction</a:t>
            </a:r>
          </a:p>
          <a:p>
            <a:pPr lvl="1"/>
            <a:r>
              <a:rPr lang="en-US" dirty="0"/>
              <a:t>Employment Skills</a:t>
            </a:r>
          </a:p>
          <a:p>
            <a:pPr lvl="1"/>
            <a:r>
              <a:rPr lang="en-US" dirty="0"/>
              <a:t>Interviewing</a:t>
            </a:r>
          </a:p>
          <a:p>
            <a:pPr lvl="1"/>
            <a:r>
              <a:rPr lang="en-US" dirty="0"/>
              <a:t>Maintaining Employment</a:t>
            </a:r>
          </a:p>
          <a:p>
            <a:r>
              <a:rPr lang="en-US" dirty="0"/>
              <a:t>Teaser video will be distributed to schools soon!</a:t>
            </a:r>
          </a:p>
          <a:p>
            <a:pPr marL="0" indent="0">
              <a:buNone/>
            </a:pPr>
            <a:endParaRPr lang="en-US" dirty="0"/>
          </a:p>
        </p:txBody>
      </p:sp>
      <p:sp>
        <p:nvSpPr>
          <p:cNvPr id="4" name="Footer Placeholder 3">
            <a:extLst>
              <a:ext uri="{FF2B5EF4-FFF2-40B4-BE49-F238E27FC236}">
                <a16:creationId xmlns:a16="http://schemas.microsoft.com/office/drawing/2014/main" id="{B125079D-18F6-4958-BACD-46B0FFA022C5}"/>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8031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2D3F-00E7-4C5C-89E6-58D816C9F62E}"/>
              </a:ext>
            </a:extLst>
          </p:cNvPr>
          <p:cNvSpPr>
            <a:spLocks noGrp="1"/>
          </p:cNvSpPr>
          <p:nvPr>
            <p:ph type="title"/>
          </p:nvPr>
        </p:nvSpPr>
        <p:spPr/>
        <p:txBody>
          <a:bodyPr/>
          <a:lstStyle/>
          <a:p>
            <a:r>
              <a:rPr lang="en-US" dirty="0"/>
              <a:t>Virtual Services – “Get Started”</a:t>
            </a:r>
          </a:p>
        </p:txBody>
      </p:sp>
      <p:sp>
        <p:nvSpPr>
          <p:cNvPr id="3" name="Content Placeholder 2">
            <a:extLst>
              <a:ext uri="{FF2B5EF4-FFF2-40B4-BE49-F238E27FC236}">
                <a16:creationId xmlns:a16="http://schemas.microsoft.com/office/drawing/2014/main" id="{CE30FCA8-4DDA-4AB4-B1F1-7C317D866BE6}"/>
              </a:ext>
            </a:extLst>
          </p:cNvPr>
          <p:cNvSpPr>
            <a:spLocks noGrp="1"/>
          </p:cNvSpPr>
          <p:nvPr>
            <p:ph idx="1"/>
          </p:nvPr>
        </p:nvSpPr>
        <p:spPr/>
        <p:txBody>
          <a:bodyPr>
            <a:normAutofit lnSpcReduction="10000"/>
          </a:bodyPr>
          <a:lstStyle/>
          <a:p>
            <a:r>
              <a:rPr lang="en-US" dirty="0"/>
              <a:t>Best Practices from the City of Minneapolis, City of St. Paul and Anoka County – Thank you for sharing your great models!</a:t>
            </a:r>
          </a:p>
          <a:p>
            <a:r>
              <a:rPr lang="en-US" dirty="0"/>
              <a:t>“Get Started” Program </a:t>
            </a:r>
          </a:p>
          <a:p>
            <a:pPr lvl="1"/>
            <a:r>
              <a:rPr lang="en-US" dirty="0"/>
              <a:t>4 weeks @ 5 hours per week </a:t>
            </a:r>
          </a:p>
          <a:p>
            <a:pPr lvl="1"/>
            <a:r>
              <a:rPr lang="en-US" dirty="0"/>
              <a:t>1 hour per week with youth counselor</a:t>
            </a:r>
          </a:p>
          <a:p>
            <a:pPr lvl="1"/>
            <a:r>
              <a:rPr lang="en-US" dirty="0"/>
              <a:t>Earn $50 stipend for successfully completing weekly activities</a:t>
            </a:r>
          </a:p>
          <a:p>
            <a:pPr lvl="1"/>
            <a:r>
              <a:rPr lang="en-US" dirty="0"/>
              <a:t>Implementation January 2021</a:t>
            </a:r>
          </a:p>
          <a:p>
            <a:r>
              <a:rPr lang="en-US" dirty="0"/>
              <a:t>In the past, youth attended two workshops equaling 8 hours of work preparation.  “Get Started” = 20 </a:t>
            </a:r>
            <a:r>
              <a:rPr lang="en-US" dirty="0" err="1"/>
              <a:t>hrs</a:t>
            </a:r>
            <a:r>
              <a:rPr lang="en-US" dirty="0"/>
              <a:t> of work readiness instruction</a:t>
            </a:r>
          </a:p>
          <a:p>
            <a:endParaRPr lang="en-US" dirty="0"/>
          </a:p>
        </p:txBody>
      </p:sp>
      <p:sp>
        <p:nvSpPr>
          <p:cNvPr id="4" name="Footer Placeholder 3">
            <a:extLst>
              <a:ext uri="{FF2B5EF4-FFF2-40B4-BE49-F238E27FC236}">
                <a16:creationId xmlns:a16="http://schemas.microsoft.com/office/drawing/2014/main" id="{098327A3-C599-4C7C-9291-6E73F3914243}"/>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426167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A0EF00-CD2A-4AA8-B325-42C289E35EBF}"/>
              </a:ext>
            </a:extLst>
          </p:cNvPr>
          <p:cNvSpPr>
            <a:spLocks noGrp="1"/>
          </p:cNvSpPr>
          <p:nvPr>
            <p:ph type="pic" sz="quarter" idx="13"/>
          </p:nvPr>
        </p:nvSpPr>
        <p:spPr/>
      </p:sp>
      <p:sp>
        <p:nvSpPr>
          <p:cNvPr id="3" name="Title 2">
            <a:extLst>
              <a:ext uri="{FF2B5EF4-FFF2-40B4-BE49-F238E27FC236}">
                <a16:creationId xmlns:a16="http://schemas.microsoft.com/office/drawing/2014/main" id="{D5C5C812-75C4-4E83-BB10-25F9A3B6863A}"/>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237353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Lynn Douma, Program Coordinator</a:t>
            </a:r>
          </a:p>
          <a:p>
            <a:r>
              <a:rPr lang="en-US" sz="2800" dirty="0">
                <a:hlinkClick r:id="rId3"/>
              </a:rPr>
              <a:t>Lynn.Douma@state.mn.us</a:t>
            </a:r>
            <a:r>
              <a:rPr lang="en-US" sz="2800" dirty="0"/>
              <a:t> </a:t>
            </a:r>
          </a:p>
          <a:p>
            <a:r>
              <a:rPr lang="en-US" sz="2800" dirty="0"/>
              <a:t>651-259-7536</a:t>
            </a:r>
          </a:p>
          <a:p>
            <a:r>
              <a:rPr lang="en-US" sz="2800" dirty="0">
                <a:hlinkClick r:id="rId4"/>
              </a:rPr>
              <a:t>https://mn.gov/deed/programs-services/office-youth-development/special/tanf/</a:t>
            </a:r>
            <a:r>
              <a:rPr lang="en-US" sz="2800" dirty="0"/>
              <a:t> </a:t>
            </a:r>
          </a:p>
        </p:txBody>
      </p:sp>
    </p:spTree>
    <p:extLst>
      <p:ext uri="{BB962C8B-B14F-4D97-AF65-F5344CB8AC3E}">
        <p14:creationId xmlns:p14="http://schemas.microsoft.com/office/powerpoint/2010/main" val="24291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FFA4-1BD1-4AF7-B843-82C836181BC2}"/>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4DD199CE-F474-4245-82B8-1DF687C91FCC}"/>
              </a:ext>
            </a:extLst>
          </p:cNvPr>
          <p:cNvSpPr>
            <a:spLocks noGrp="1"/>
          </p:cNvSpPr>
          <p:nvPr>
            <p:ph idx="1"/>
          </p:nvPr>
        </p:nvSpPr>
        <p:spPr/>
        <p:txBody>
          <a:bodyPr/>
          <a:lstStyle/>
          <a:p>
            <a:r>
              <a:rPr lang="en-US" dirty="0"/>
              <a:t>Career counseling/labor market information</a:t>
            </a:r>
          </a:p>
          <a:p>
            <a:r>
              <a:rPr lang="en-US" dirty="0"/>
              <a:t>Work readiness training</a:t>
            </a:r>
          </a:p>
          <a:p>
            <a:r>
              <a:rPr lang="en-US" dirty="0"/>
              <a:t>Work experience (uses employer pre- and post-assessment of work readiness skills on the work site)</a:t>
            </a:r>
          </a:p>
          <a:p>
            <a:r>
              <a:rPr lang="en-US" dirty="0"/>
              <a:t>Introduction to career pathways</a:t>
            </a:r>
          </a:p>
          <a:p>
            <a:r>
              <a:rPr lang="en-US" dirty="0"/>
              <a:t>Preparation for post-secondary education and long-term employment opportunities</a:t>
            </a:r>
          </a:p>
          <a:p>
            <a:r>
              <a:rPr lang="en-US" dirty="0"/>
              <a:t>Financial literacy training</a:t>
            </a:r>
          </a:p>
          <a:p>
            <a:endParaRPr lang="en-US" dirty="0"/>
          </a:p>
        </p:txBody>
      </p:sp>
      <p:sp>
        <p:nvSpPr>
          <p:cNvPr id="4" name="Footer Placeholder 3">
            <a:extLst>
              <a:ext uri="{FF2B5EF4-FFF2-40B4-BE49-F238E27FC236}">
                <a16:creationId xmlns:a16="http://schemas.microsoft.com/office/drawing/2014/main" id="{2DE42B1E-BE5F-4F16-A208-8834CED7B699}"/>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72176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6BA3-AC1D-4262-BC00-0EE816EFB165}"/>
              </a:ext>
            </a:extLst>
          </p:cNvPr>
          <p:cNvSpPr>
            <a:spLocks noGrp="1"/>
          </p:cNvSpPr>
          <p:nvPr>
            <p:ph type="title"/>
          </p:nvPr>
        </p:nvSpPr>
        <p:spPr/>
        <p:txBody>
          <a:bodyPr/>
          <a:lstStyle/>
          <a:p>
            <a:r>
              <a:rPr lang="en-US" dirty="0"/>
              <a:t>Objectives of Today’s Webinar</a:t>
            </a:r>
          </a:p>
        </p:txBody>
      </p:sp>
      <p:sp>
        <p:nvSpPr>
          <p:cNvPr id="3" name="Content Placeholder 2">
            <a:extLst>
              <a:ext uri="{FF2B5EF4-FFF2-40B4-BE49-F238E27FC236}">
                <a16:creationId xmlns:a16="http://schemas.microsoft.com/office/drawing/2014/main" id="{274BC6EC-6C5D-497E-A07A-01D04E9F4E5F}"/>
              </a:ext>
            </a:extLst>
          </p:cNvPr>
          <p:cNvSpPr>
            <a:spLocks noGrp="1"/>
          </p:cNvSpPr>
          <p:nvPr>
            <p:ph idx="1"/>
          </p:nvPr>
        </p:nvSpPr>
        <p:spPr/>
        <p:txBody>
          <a:bodyPr/>
          <a:lstStyle/>
          <a:p>
            <a:r>
              <a:rPr lang="en-US" dirty="0"/>
              <a:t>Learn more about TANF Youth Innovation Project design in three local Workforce Development Areas</a:t>
            </a:r>
          </a:p>
          <a:p>
            <a:r>
              <a:rPr lang="en-US" dirty="0"/>
              <a:t>Identify challenges faced as a result of the COVID-19 pandemic</a:t>
            </a:r>
          </a:p>
          <a:p>
            <a:r>
              <a:rPr lang="en-US" dirty="0"/>
              <a:t>Share creative ideas to keep youth engaged and building skills and experience during the COVID-19 pandemic</a:t>
            </a:r>
          </a:p>
          <a:p>
            <a:r>
              <a:rPr lang="en-US" dirty="0"/>
              <a:t>Identify opportunities presented by the COVID-19 pandemic to improve service delivery</a:t>
            </a:r>
          </a:p>
          <a:p>
            <a:endParaRPr lang="en-US" dirty="0"/>
          </a:p>
          <a:p>
            <a:endParaRPr lang="en-US" dirty="0"/>
          </a:p>
        </p:txBody>
      </p:sp>
      <p:sp>
        <p:nvSpPr>
          <p:cNvPr id="4" name="Footer Placeholder 3">
            <a:extLst>
              <a:ext uri="{FF2B5EF4-FFF2-40B4-BE49-F238E27FC236}">
                <a16:creationId xmlns:a16="http://schemas.microsoft.com/office/drawing/2014/main" id="{9926A209-4387-476F-A353-BE01E1CFDD12}"/>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51205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F6E0-57DD-4569-B1A1-88936D224C8A}"/>
              </a:ext>
            </a:extLst>
          </p:cNvPr>
          <p:cNvSpPr>
            <a:spLocks noGrp="1"/>
          </p:cNvSpPr>
          <p:nvPr>
            <p:ph type="title"/>
          </p:nvPr>
        </p:nvSpPr>
        <p:spPr/>
        <p:txBody>
          <a:bodyPr/>
          <a:lstStyle/>
          <a:p>
            <a:r>
              <a:rPr lang="en-US" dirty="0"/>
              <a:t>Today’s Presenters</a:t>
            </a:r>
          </a:p>
        </p:txBody>
      </p:sp>
      <p:sp>
        <p:nvSpPr>
          <p:cNvPr id="5" name="Content Placeholder 4">
            <a:extLst>
              <a:ext uri="{FF2B5EF4-FFF2-40B4-BE49-F238E27FC236}">
                <a16:creationId xmlns:a16="http://schemas.microsoft.com/office/drawing/2014/main" id="{DB23C78C-9C31-4D86-AE0C-FC33CCAA68C5}"/>
              </a:ext>
            </a:extLst>
          </p:cNvPr>
          <p:cNvSpPr>
            <a:spLocks noGrp="1"/>
          </p:cNvSpPr>
          <p:nvPr>
            <p:ph idx="1"/>
          </p:nvPr>
        </p:nvSpPr>
        <p:spPr/>
        <p:txBody>
          <a:bodyPr/>
          <a:lstStyle/>
          <a:p>
            <a:r>
              <a:rPr lang="en-US" dirty="0"/>
              <a:t>Linda DeHaven, MFIP Program Manager, Minneapolis Employment and Training</a:t>
            </a:r>
          </a:p>
          <a:p>
            <a:r>
              <a:rPr lang="en-US" dirty="0"/>
              <a:t>Bridgett Backman, Employment Services Manager, Anoka County Job Training Center</a:t>
            </a:r>
          </a:p>
          <a:p>
            <a:r>
              <a:rPr lang="en-US" dirty="0"/>
              <a:t>Heather Gleason, Assistant Director, South Central Workforce Council</a:t>
            </a:r>
          </a:p>
          <a:p>
            <a:endParaRPr lang="en-US" dirty="0"/>
          </a:p>
        </p:txBody>
      </p:sp>
      <p:sp>
        <p:nvSpPr>
          <p:cNvPr id="4" name="Footer Placeholder 3">
            <a:extLst>
              <a:ext uri="{FF2B5EF4-FFF2-40B4-BE49-F238E27FC236}">
                <a16:creationId xmlns:a16="http://schemas.microsoft.com/office/drawing/2014/main" id="{F1E6886A-374A-4572-8C7D-DFBD4124058B}"/>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386391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Minneapolis Employment and Training</a:t>
            </a:r>
          </a:p>
        </p:txBody>
      </p:sp>
      <p:sp>
        <p:nvSpPr>
          <p:cNvPr id="9" name="Text Placeholder 8"/>
          <p:cNvSpPr>
            <a:spLocks noGrp="1"/>
          </p:cNvSpPr>
          <p:nvPr>
            <p:ph type="body" sz="quarter" idx="18"/>
          </p:nvPr>
        </p:nvSpPr>
        <p:spPr>
          <a:xfrm>
            <a:off x="838200" y="5644883"/>
            <a:ext cx="10515600" cy="1079189"/>
          </a:xfrm>
        </p:spPr>
        <p:txBody>
          <a:bodyPr>
            <a:normAutofit fontScale="92500" lnSpcReduction="10000"/>
          </a:bodyPr>
          <a:lstStyle/>
          <a:p>
            <a:r>
              <a:rPr lang="en-US" dirty="0"/>
              <a:t>Linda DeHaven| MFIP Program Manager</a:t>
            </a:r>
          </a:p>
          <a:p>
            <a:r>
              <a:rPr lang="en-US" dirty="0">
                <a:hlinkClick r:id="rId3"/>
              </a:rPr>
              <a:t>Linda.DeHaven@minneapolismn.gov</a:t>
            </a:r>
            <a:r>
              <a:rPr lang="en-US" dirty="0"/>
              <a:t> </a:t>
            </a:r>
          </a:p>
          <a:p>
            <a:endParaRPr lang="en-US" dirty="0"/>
          </a:p>
        </p:txBody>
      </p:sp>
      <p:pic>
        <p:nvPicPr>
          <p:cNvPr id="15" name="Picture Placeholder 14" descr="A picture containing outdoor, grass, water, field&#10;&#10;Description automatically generated">
            <a:extLst>
              <a:ext uri="{FF2B5EF4-FFF2-40B4-BE49-F238E27FC236}">
                <a16:creationId xmlns:a16="http://schemas.microsoft.com/office/drawing/2014/main" id="{5319AE09-DAAB-418D-9A38-8ADF499372AF}"/>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5690" b="35690"/>
          <a:stretch>
            <a:fillRect/>
          </a:stretch>
        </p:blipFill>
        <p:spPr/>
      </p:pic>
    </p:spTree>
    <p:extLst>
      <p:ext uri="{BB962C8B-B14F-4D97-AF65-F5344CB8AC3E}">
        <p14:creationId xmlns:p14="http://schemas.microsoft.com/office/powerpoint/2010/main" val="146320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1005-8CF8-4602-B4AF-DCA46F0D033F}"/>
              </a:ext>
            </a:extLst>
          </p:cNvPr>
          <p:cNvSpPr>
            <a:spLocks noGrp="1"/>
          </p:cNvSpPr>
          <p:nvPr>
            <p:ph type="title"/>
          </p:nvPr>
        </p:nvSpPr>
        <p:spPr/>
        <p:txBody>
          <a:bodyPr/>
          <a:lstStyle/>
          <a:p>
            <a:r>
              <a:rPr lang="en-US" dirty="0"/>
              <a:t>Pre-Pandemic Program Design</a:t>
            </a:r>
          </a:p>
        </p:txBody>
      </p:sp>
      <p:sp>
        <p:nvSpPr>
          <p:cNvPr id="3" name="Content Placeholder 2">
            <a:extLst>
              <a:ext uri="{FF2B5EF4-FFF2-40B4-BE49-F238E27FC236}">
                <a16:creationId xmlns:a16="http://schemas.microsoft.com/office/drawing/2014/main" id="{2BC115B0-143D-4D82-B4A0-FB00459F582D}"/>
              </a:ext>
            </a:extLst>
          </p:cNvPr>
          <p:cNvSpPr>
            <a:spLocks noGrp="1"/>
          </p:cNvSpPr>
          <p:nvPr>
            <p:ph idx="1"/>
          </p:nvPr>
        </p:nvSpPr>
        <p:spPr/>
        <p:txBody>
          <a:bodyPr/>
          <a:lstStyle/>
          <a:p>
            <a:pPr lvl="0"/>
            <a:r>
              <a:rPr lang="en-US" sz="2800" dirty="0"/>
              <a:t>Step Up Youth in MFIP households ages 14-18</a:t>
            </a:r>
          </a:p>
          <a:p>
            <a:pPr lvl="1"/>
            <a:r>
              <a:rPr lang="en-US" sz="2400" dirty="0"/>
              <a:t>Internships and work readiness training</a:t>
            </a:r>
          </a:p>
          <a:p>
            <a:pPr lvl="0"/>
            <a:r>
              <a:rPr lang="en-US" sz="2800" dirty="0"/>
              <a:t>MFIP Teen Parent ages 16-24 </a:t>
            </a:r>
          </a:p>
          <a:p>
            <a:pPr lvl="1"/>
            <a:r>
              <a:rPr lang="en-US" sz="2400" dirty="0"/>
              <a:t>Internships in health care and other pathways</a:t>
            </a:r>
          </a:p>
          <a:p>
            <a:pPr marL="0" indent="0">
              <a:buNone/>
            </a:pPr>
            <a:endParaRPr lang="en-US" dirty="0"/>
          </a:p>
        </p:txBody>
      </p:sp>
      <p:sp>
        <p:nvSpPr>
          <p:cNvPr id="4" name="Footer Placeholder 3">
            <a:extLst>
              <a:ext uri="{FF2B5EF4-FFF2-40B4-BE49-F238E27FC236}">
                <a16:creationId xmlns:a16="http://schemas.microsoft.com/office/drawing/2014/main" id="{0535F376-16A5-4329-918A-9F0A1BD58382}"/>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88559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EE6A-1DC9-44A8-AE93-66663A84C291}"/>
              </a:ext>
            </a:extLst>
          </p:cNvPr>
          <p:cNvSpPr>
            <a:spLocks noGrp="1"/>
          </p:cNvSpPr>
          <p:nvPr>
            <p:ph type="title"/>
          </p:nvPr>
        </p:nvSpPr>
        <p:spPr/>
        <p:txBody>
          <a:bodyPr/>
          <a:lstStyle/>
          <a:p>
            <a:r>
              <a:rPr lang="en-US" dirty="0"/>
              <a:t>Changes Due to the Pandemic</a:t>
            </a:r>
          </a:p>
        </p:txBody>
      </p:sp>
      <p:sp>
        <p:nvSpPr>
          <p:cNvPr id="3" name="Content Placeholder 2">
            <a:extLst>
              <a:ext uri="{FF2B5EF4-FFF2-40B4-BE49-F238E27FC236}">
                <a16:creationId xmlns:a16="http://schemas.microsoft.com/office/drawing/2014/main" id="{45A243CF-28F2-43F3-840A-8097AE9E6976}"/>
              </a:ext>
            </a:extLst>
          </p:cNvPr>
          <p:cNvSpPr>
            <a:spLocks noGrp="1"/>
          </p:cNvSpPr>
          <p:nvPr>
            <p:ph idx="1"/>
          </p:nvPr>
        </p:nvSpPr>
        <p:spPr/>
        <p:txBody>
          <a:bodyPr/>
          <a:lstStyle/>
          <a:p>
            <a:pPr lvl="0"/>
            <a:r>
              <a:rPr lang="en-US" dirty="0"/>
              <a:t>Focused on MFIP Teen Parents –  did not serve Step Up youth</a:t>
            </a:r>
          </a:p>
          <a:p>
            <a:pPr lvl="0"/>
            <a:r>
              <a:rPr lang="en-US" dirty="0"/>
              <a:t>Internships were done in-person using staggered scheduling, social distancing and full PPE</a:t>
            </a:r>
          </a:p>
          <a:p>
            <a:pPr lvl="0"/>
            <a:r>
              <a:rPr lang="en-US" dirty="0"/>
              <a:t>Fewer internships as students were concerned with exposure to virus for themselves, their children and other family members</a:t>
            </a:r>
          </a:p>
          <a:p>
            <a:pPr lvl="0"/>
            <a:r>
              <a:rPr lang="en-US" dirty="0"/>
              <a:t>Students were more comfortable with online training options as opposed to in-person jobs</a:t>
            </a:r>
          </a:p>
          <a:p>
            <a:pPr lvl="0"/>
            <a:r>
              <a:rPr lang="en-US" dirty="0"/>
              <a:t>Therefore, we increased the amount of training opportunities </a:t>
            </a:r>
          </a:p>
          <a:p>
            <a:endParaRPr lang="en-US" dirty="0"/>
          </a:p>
        </p:txBody>
      </p:sp>
      <p:sp>
        <p:nvSpPr>
          <p:cNvPr id="4" name="Footer Placeholder 3">
            <a:extLst>
              <a:ext uri="{FF2B5EF4-FFF2-40B4-BE49-F238E27FC236}">
                <a16:creationId xmlns:a16="http://schemas.microsoft.com/office/drawing/2014/main" id="{741899F0-E124-4CFB-B43C-461CAAC415E6}"/>
              </a:ext>
            </a:extLst>
          </p:cNvPr>
          <p:cNvSpPr>
            <a:spLocks noGrp="1"/>
          </p:cNvSpPr>
          <p:nvPr>
            <p:ph type="ftr" sz="quarter" idx="3"/>
          </p:nvPr>
        </p:nvSpPr>
        <p:spPr/>
        <p:txBody>
          <a:bodyPr/>
          <a:lstStyle/>
          <a:p>
            <a:r>
              <a:rPr lang="en-US"/>
              <a:t>mn.gov/deed</a:t>
            </a:r>
            <a:endParaRPr lang="en-US" dirty="0"/>
          </a:p>
        </p:txBody>
      </p:sp>
    </p:spTree>
    <p:extLst>
      <p:ext uri="{BB962C8B-B14F-4D97-AF65-F5344CB8AC3E}">
        <p14:creationId xmlns:p14="http://schemas.microsoft.com/office/powerpoint/2010/main" val="1681698161"/>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A83DAB-7D6A-4D1F-89F1-C56FD178C40E}" vid="{217DB3C4-729D-4F01-A68A-84F721C64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2" ma:contentTypeDescription="Create a new document." ma:contentTypeScope="" ma:versionID="f898ad89bf71ced6359d71250effdaca">
  <xsd:schema xmlns:xsd="http://www.w3.org/2001/XMLSchema" xmlns:xs="http://www.w3.org/2001/XMLSchema" xmlns:p="http://schemas.microsoft.com/office/2006/metadata/properties" xmlns:ns3="ec5ffc2c-0589-4753-b34a-4c035d4e7b7e" targetNamespace="http://schemas.microsoft.com/office/2006/metadata/properties" ma:root="true" ma:fieldsID="5bc6ae547dafb556761e6af153889da5" ns3:_="">
    <xsd:import namespace="ec5ffc2c-0589-4753-b34a-4c035d4e7b7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ADEDB4-1B07-4BCC-80B7-52C9FA8D3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ec5ffc2c-0589-4753-b34a-4c035d4e7b7e"/>
    <ds:schemaRef ds:uri="http://www.w3.org/XML/1998/namespac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of Minnesota</Template>
  <TotalTime>331</TotalTime>
  <Words>1977</Words>
  <Application>Microsoft Office PowerPoint</Application>
  <PresentationFormat>Widescreen</PresentationFormat>
  <Paragraphs>208</Paragraphs>
  <Slides>33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Minnesota</vt:lpstr>
      <vt:lpstr>TANF Youth Innovation Projects – Strategies for Operating During COVID-19 Emergency</vt:lpstr>
      <vt:lpstr>TANF Youth Innovation Project Background</vt:lpstr>
      <vt:lpstr>Current Project</vt:lpstr>
      <vt:lpstr>Activities</vt:lpstr>
      <vt:lpstr>Objectives of Today’s Webinar</vt:lpstr>
      <vt:lpstr>Today’s Presenters</vt:lpstr>
      <vt:lpstr>Minneapolis Employment and Training</vt:lpstr>
      <vt:lpstr>Pre-Pandemic Program Design</vt:lpstr>
      <vt:lpstr>Changes Due to the Pandemic</vt:lpstr>
      <vt:lpstr>Training and Digital Services</vt:lpstr>
      <vt:lpstr>New Opportunity</vt:lpstr>
      <vt:lpstr>Challenges of Implementing New Opportunity</vt:lpstr>
      <vt:lpstr>Anoka County Job Training Center</vt:lpstr>
      <vt:lpstr>Pre-Pandemic Program</vt:lpstr>
      <vt:lpstr>Changes/Adaptations</vt:lpstr>
      <vt:lpstr>Earn &amp; Learn Model</vt:lpstr>
      <vt:lpstr>How the Plan Was Accomplished</vt:lpstr>
      <vt:lpstr>How the Plan Was Accomplished, cont.</vt:lpstr>
      <vt:lpstr>Noteworthy….</vt:lpstr>
      <vt:lpstr>Screen Shot of Internal Tracking</vt:lpstr>
      <vt:lpstr>Screen Shot of Internal Tracking</vt:lpstr>
      <vt:lpstr>Results and Next Steps</vt:lpstr>
      <vt:lpstr>Resources</vt:lpstr>
      <vt:lpstr>South Central Workforce Council</vt:lpstr>
      <vt:lpstr>South Central TANF Program</vt:lpstr>
      <vt:lpstr>South Central Pre-Pandemic</vt:lpstr>
      <vt:lpstr>Adjustments and Opportunities from Pandemic</vt:lpstr>
      <vt:lpstr>Adjustments and Opportunities from Pandemic</vt:lpstr>
      <vt:lpstr>Adjustments and Opportunities from Pandemic</vt:lpstr>
      <vt:lpstr>Virtual Services – Skills for Success</vt:lpstr>
      <vt:lpstr>Virtual Services – “Get Started”</vt:lpstr>
      <vt:lpstr>Questions?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TANF Youth Innovation Projects - Strategies for Operating During COVID-19 Emergency</dc:title>
  <dc:subject>TANF Youth Innovation Project</dc:subject>
  <dc:creator>Douma, Lynn (DEED)</dc:creator>
  <cp:keywords>TANF Youth</cp:keywords>
  <dc:description/>
  <cp:lastModifiedBy>Douma, Lynn (DEED)</cp:lastModifiedBy>
  <cp:revision>39</cp:revision>
  <cp:lastPrinted>2017-03-14T16:27:36Z</cp:lastPrinted>
  <dcterms:created xsi:type="dcterms:W3CDTF">2019-08-09T15:36:59Z</dcterms:created>
  <dcterms:modified xsi:type="dcterms:W3CDTF">2020-11-06T19:51:53Z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y fmtid="{D5CDD505-2E9C-101B-9397-08002B2CF9AE}" pid="3" name="ContentTypeId">
    <vt:lpwstr>0x0101005284D9526CAB864C9DC248A6AA2C129E</vt:lpwstr>
  </property>
</Properties>
</file>