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256" r:id="rId5"/>
    <p:sldId id="297" r:id="rId6"/>
    <p:sldId id="316" r:id="rId7"/>
    <p:sldId id="259" r:id="rId8"/>
    <p:sldId id="381" r:id="rId9"/>
    <p:sldId id="360" r:id="rId10"/>
    <p:sldId id="384" r:id="rId11"/>
    <p:sldId id="375" r:id="rId12"/>
    <p:sldId id="348" r:id="rId13"/>
    <p:sldId id="376" r:id="rId14"/>
    <p:sldId id="373" r:id="rId15"/>
    <p:sldId id="382" r:id="rId16"/>
    <p:sldId id="296" r:id="rId17"/>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5" autoAdjust="0"/>
    <p:restoredTop sz="86449" autoAdjust="0"/>
  </p:normalViewPr>
  <p:slideViewPr>
    <p:cSldViewPr snapToGrid="0">
      <p:cViewPr varScale="1">
        <p:scale>
          <a:sx n="61" d="100"/>
          <a:sy n="61" d="100"/>
        </p:scale>
        <p:origin x="48" y="264"/>
      </p:cViewPr>
      <p:guideLst/>
    </p:cSldViewPr>
  </p:slideViewPr>
  <p:outlineViewPr>
    <p:cViewPr>
      <p:scale>
        <a:sx n="33" d="100"/>
        <a:sy n="33" d="100"/>
      </p:scale>
      <p:origin x="0" y="-383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DAA42E6C-0560-4077-9C5E-A86265809657}" type="datetimeFigureOut">
              <a:rPr lang="en-US" smtClean="0"/>
              <a:t>11/26/2023</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365C0D1F-39A7-495D-BC8F-B64DEC7C4EBC}" type="slidenum">
              <a:rPr lang="en-US" smtClean="0"/>
              <a:t>‹#›</a:t>
            </a:fld>
            <a:endParaRPr lang="en-US"/>
          </a:p>
        </p:txBody>
      </p:sp>
    </p:spTree>
    <p:extLst>
      <p:ext uri="{BB962C8B-B14F-4D97-AF65-F5344CB8AC3E}">
        <p14:creationId xmlns:p14="http://schemas.microsoft.com/office/powerpoint/2010/main" val="232845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0DFA7DA1-2046-4A4C-9D95-F384C3CB858E}" type="datetimeFigureOut">
              <a:rPr lang="en-US" smtClean="0"/>
              <a:t>11/26/2023</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20326790-FD1F-4A8C-A939-22BEADE740B8}" type="slidenum">
              <a:rPr lang="en-US" smtClean="0"/>
              <a:t>‹#›</a:t>
            </a:fld>
            <a:endParaRPr lang="en-US"/>
          </a:p>
        </p:txBody>
      </p:sp>
    </p:spTree>
    <p:extLst>
      <p:ext uri="{BB962C8B-B14F-4D97-AF65-F5344CB8AC3E}">
        <p14:creationId xmlns:p14="http://schemas.microsoft.com/office/powerpoint/2010/main" val="2206486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88F102-E8D4-4AB7-B1BE-9B68D8414F31}" type="slidenum">
              <a:rPr lang="en-US" smtClean="0"/>
              <a:t>3</a:t>
            </a:fld>
            <a:endParaRPr lang="en-US" dirty="0"/>
          </a:p>
        </p:txBody>
      </p:sp>
    </p:spTree>
    <p:extLst>
      <p:ext uri="{BB962C8B-B14F-4D97-AF65-F5344CB8AC3E}">
        <p14:creationId xmlns:p14="http://schemas.microsoft.com/office/powerpoint/2010/main" val="738997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88F102-E8D4-4AB7-B1BE-9B68D8414F31}" type="slidenum">
              <a:rPr lang="en-US" smtClean="0"/>
              <a:t>8</a:t>
            </a:fld>
            <a:endParaRPr lang="en-US" dirty="0"/>
          </a:p>
        </p:txBody>
      </p:sp>
    </p:spTree>
    <p:extLst>
      <p:ext uri="{BB962C8B-B14F-4D97-AF65-F5344CB8AC3E}">
        <p14:creationId xmlns:p14="http://schemas.microsoft.com/office/powerpoint/2010/main" val="1951626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88F102-E8D4-4AB7-B1BE-9B68D8414F31}" type="slidenum">
              <a:rPr lang="en-US" smtClean="0"/>
              <a:t>9</a:t>
            </a:fld>
            <a:endParaRPr lang="en-US" dirty="0"/>
          </a:p>
        </p:txBody>
      </p:sp>
      <p:sp>
        <p:nvSpPr>
          <p:cNvPr id="5" name="Date Placeholder 4"/>
          <p:cNvSpPr>
            <a:spLocks noGrp="1"/>
          </p:cNvSpPr>
          <p:nvPr>
            <p:ph type="dt" idx="11"/>
          </p:nvPr>
        </p:nvSpPr>
        <p:spPr/>
        <p:txBody>
          <a:bodyPr/>
          <a:lstStyle/>
          <a:p>
            <a:fld id="{4A519E3C-D55E-4611-A09F-2AFDE3951A11}" type="datetime1">
              <a:rPr lang="en-US" smtClean="0"/>
              <a:t>11/26/2023</a:t>
            </a:fld>
            <a:endParaRPr lang="en-US" dirty="0"/>
          </a:p>
        </p:txBody>
      </p:sp>
    </p:spTree>
    <p:extLst>
      <p:ext uri="{BB962C8B-B14F-4D97-AF65-F5344CB8AC3E}">
        <p14:creationId xmlns:p14="http://schemas.microsoft.com/office/powerpoint/2010/main" val="2627592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88F102-E8D4-4AB7-B1BE-9B68D8414F31}" type="slidenum">
              <a:rPr lang="en-US" smtClean="0"/>
              <a:t>10</a:t>
            </a:fld>
            <a:endParaRPr lang="en-US" dirty="0"/>
          </a:p>
        </p:txBody>
      </p:sp>
    </p:spTree>
    <p:extLst>
      <p:ext uri="{BB962C8B-B14F-4D97-AF65-F5344CB8AC3E}">
        <p14:creationId xmlns:p14="http://schemas.microsoft.com/office/powerpoint/2010/main" val="2930458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88F102-E8D4-4AB7-B1BE-9B68D8414F31}" type="slidenum">
              <a:rPr lang="en-US" smtClean="0"/>
              <a:t>11</a:t>
            </a:fld>
            <a:endParaRPr lang="en-US" dirty="0"/>
          </a:p>
        </p:txBody>
      </p:sp>
    </p:spTree>
    <p:extLst>
      <p:ext uri="{BB962C8B-B14F-4D97-AF65-F5344CB8AC3E}">
        <p14:creationId xmlns:p14="http://schemas.microsoft.com/office/powerpoint/2010/main" val="1307809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88F102-E8D4-4AB7-B1BE-9B68D8414F31}" type="slidenum">
              <a:rPr lang="en-US" smtClean="0"/>
              <a:t>12</a:t>
            </a:fld>
            <a:endParaRPr lang="en-US" dirty="0"/>
          </a:p>
        </p:txBody>
      </p:sp>
    </p:spTree>
    <p:extLst>
      <p:ext uri="{BB962C8B-B14F-4D97-AF65-F5344CB8AC3E}">
        <p14:creationId xmlns:p14="http://schemas.microsoft.com/office/powerpoint/2010/main" val="11973212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2469470"/>
            <a:ext cx="9144000" cy="1922916"/>
          </a:xfrm>
        </p:spPr>
        <p:txBody>
          <a:bodyPr anchor="b"/>
          <a:lstStyle>
            <a:lvl1pPr algn="ctr">
              <a:defRPr sz="6000">
                <a:solidFill>
                  <a:srgbClr val="002060"/>
                </a:solidFill>
              </a:defRPr>
            </a:lvl1pPr>
          </a:lstStyle>
          <a:p>
            <a:r>
              <a:rPr lang="en-US" dirty="0"/>
              <a:t>Click to edit Master title style</a:t>
            </a:r>
          </a:p>
        </p:txBody>
      </p:sp>
      <p:sp>
        <p:nvSpPr>
          <p:cNvPr id="3" name="Subtitle 2"/>
          <p:cNvSpPr>
            <a:spLocks noGrp="1"/>
          </p:cNvSpPr>
          <p:nvPr>
            <p:ph type="subTitle" idx="1"/>
          </p:nvPr>
        </p:nvSpPr>
        <p:spPr>
          <a:xfrm>
            <a:off x="1524000" y="4563836"/>
            <a:ext cx="9144000" cy="2465614"/>
          </a:xfrm>
        </p:spPr>
        <p:txBody>
          <a:bodyPr/>
          <a:lstStyle>
            <a:lvl1pPr marL="0" indent="0" algn="ctr">
              <a:buNone/>
              <a:defRPr sz="2400">
                <a:solidFill>
                  <a:srgbClr val="00206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19AD04F1-6541-4066-BA60-CF412AA74CAD}" type="datetimeFigureOut">
              <a:rPr lang="en-US" smtClean="0"/>
              <a:t>11/26/2023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A3FF72-AB63-4C11-B334-D2294D73B24A}" type="slidenum">
              <a:rPr lang="en-US" smtClean="0"/>
              <a:t>‹#›</a:t>
            </a:fld>
            <a:endParaRPr lang="en-US"/>
          </a:p>
        </p:txBody>
      </p:sp>
    </p:spTree>
    <p:extLst>
      <p:ext uri="{BB962C8B-B14F-4D97-AF65-F5344CB8AC3E}">
        <p14:creationId xmlns:p14="http://schemas.microsoft.com/office/powerpoint/2010/main" val="2878741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AD04F1-6541-4066-BA60-CF412AA74CAD}" type="datetimeFigureOut">
              <a:rPr lang="en-US" smtClean="0"/>
              <a:t>11/26/2023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A3FF72-AB63-4C11-B334-D2294D73B24A}" type="slidenum">
              <a:rPr lang="en-US" smtClean="0"/>
              <a:t>‹#›</a:t>
            </a:fld>
            <a:endParaRPr lang="en-US"/>
          </a:p>
        </p:txBody>
      </p:sp>
    </p:spTree>
    <p:extLst>
      <p:ext uri="{BB962C8B-B14F-4D97-AF65-F5344CB8AC3E}">
        <p14:creationId xmlns:p14="http://schemas.microsoft.com/office/powerpoint/2010/main" val="2506612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AD04F1-6541-4066-BA60-CF412AA74CAD}" type="datetimeFigureOut">
              <a:rPr lang="en-US" smtClean="0"/>
              <a:t>11/26/2023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A3FF72-AB63-4C11-B334-D2294D73B24A}" type="slidenum">
              <a:rPr lang="en-US" smtClean="0"/>
              <a:t>‹#›</a:t>
            </a:fld>
            <a:endParaRPr lang="en-US"/>
          </a:p>
        </p:txBody>
      </p:sp>
    </p:spTree>
    <p:extLst>
      <p:ext uri="{BB962C8B-B14F-4D97-AF65-F5344CB8AC3E}">
        <p14:creationId xmlns:p14="http://schemas.microsoft.com/office/powerpoint/2010/main" val="3108269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909637"/>
            <a:ext cx="10515600" cy="1325563"/>
          </a:xfrm>
        </p:spPr>
        <p:txBody>
          <a:bodyPr/>
          <a:lstStyle>
            <a:lvl1pPr>
              <a:defRPr b="1">
                <a:solidFill>
                  <a:srgbClr val="002060"/>
                </a:solidFill>
              </a:defRPr>
            </a:lvl1pPr>
          </a:lstStyle>
          <a:p>
            <a:r>
              <a:rPr lang="en-US" dirty="0"/>
              <a:t>Click to edit Master title style</a:t>
            </a:r>
          </a:p>
        </p:txBody>
      </p:sp>
      <p:sp>
        <p:nvSpPr>
          <p:cNvPr id="3" name="Content Placeholder 2"/>
          <p:cNvSpPr>
            <a:spLocks noGrp="1"/>
          </p:cNvSpPr>
          <p:nvPr>
            <p:ph idx="1"/>
          </p:nvPr>
        </p:nvSpPr>
        <p:spPr>
          <a:xfrm>
            <a:off x="838200" y="2370137"/>
            <a:ext cx="10515600" cy="4351338"/>
          </a:xfr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9AD04F1-6541-4066-BA60-CF412AA74CAD}" type="datetimeFigureOut">
              <a:rPr lang="en-US" smtClean="0"/>
              <a:t>11/26/2023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A3FF72-AB63-4C11-B334-D2294D73B24A}" type="slidenum">
              <a:rPr lang="en-US" smtClean="0"/>
              <a:t>‹#›</a:t>
            </a:fld>
            <a:endParaRPr lang="en-US"/>
          </a:p>
        </p:txBody>
      </p:sp>
    </p:spTree>
    <p:extLst>
      <p:ext uri="{BB962C8B-B14F-4D97-AF65-F5344CB8AC3E}">
        <p14:creationId xmlns:p14="http://schemas.microsoft.com/office/powerpoint/2010/main" val="3913163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AD04F1-6541-4066-BA60-CF412AA74CAD}" type="datetimeFigureOut">
              <a:rPr lang="en-US" smtClean="0"/>
              <a:t>11/26/2023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A3FF72-AB63-4C11-B334-D2294D73B24A}" type="slidenum">
              <a:rPr lang="en-US" smtClean="0"/>
              <a:t>‹#›</a:t>
            </a:fld>
            <a:endParaRPr lang="en-US"/>
          </a:p>
        </p:txBody>
      </p:sp>
    </p:spTree>
    <p:extLst>
      <p:ext uri="{BB962C8B-B14F-4D97-AF65-F5344CB8AC3E}">
        <p14:creationId xmlns:p14="http://schemas.microsoft.com/office/powerpoint/2010/main" val="2135937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9AD04F1-6541-4066-BA60-CF412AA74CAD}" type="datetimeFigureOut">
              <a:rPr lang="en-US" smtClean="0"/>
              <a:t>11/26/2023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A3FF72-AB63-4C11-B334-D2294D73B24A}" type="slidenum">
              <a:rPr lang="en-US" smtClean="0"/>
              <a:t>‹#›</a:t>
            </a:fld>
            <a:endParaRPr lang="en-US"/>
          </a:p>
        </p:txBody>
      </p:sp>
    </p:spTree>
    <p:extLst>
      <p:ext uri="{BB962C8B-B14F-4D97-AF65-F5344CB8AC3E}">
        <p14:creationId xmlns:p14="http://schemas.microsoft.com/office/powerpoint/2010/main" val="91836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118507"/>
            <a:ext cx="10515600" cy="572181"/>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9AD04F1-6541-4066-BA60-CF412AA74CAD}" type="datetimeFigureOut">
              <a:rPr lang="en-US" smtClean="0"/>
              <a:t>11/26/2023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A3FF72-AB63-4C11-B334-D2294D73B24A}" type="slidenum">
              <a:rPr lang="en-US" smtClean="0"/>
              <a:t>‹#›</a:t>
            </a:fld>
            <a:endParaRPr lang="en-US"/>
          </a:p>
        </p:txBody>
      </p:sp>
    </p:spTree>
    <p:extLst>
      <p:ext uri="{BB962C8B-B14F-4D97-AF65-F5344CB8AC3E}">
        <p14:creationId xmlns:p14="http://schemas.microsoft.com/office/powerpoint/2010/main" val="2177177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9AD04F1-6541-4066-BA60-CF412AA74CAD}" type="datetimeFigureOut">
              <a:rPr lang="en-US" smtClean="0"/>
              <a:t>11/26/2023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A3FF72-AB63-4C11-B334-D2294D73B24A}" type="slidenum">
              <a:rPr lang="en-US" smtClean="0"/>
              <a:t>‹#›</a:t>
            </a:fld>
            <a:endParaRPr lang="en-US"/>
          </a:p>
        </p:txBody>
      </p:sp>
    </p:spTree>
    <p:extLst>
      <p:ext uri="{BB962C8B-B14F-4D97-AF65-F5344CB8AC3E}">
        <p14:creationId xmlns:p14="http://schemas.microsoft.com/office/powerpoint/2010/main" val="3286227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AD04F1-6541-4066-BA60-CF412AA74CAD}" type="datetimeFigureOut">
              <a:rPr lang="en-US" smtClean="0"/>
              <a:t>11/26/2023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A3FF72-AB63-4C11-B334-D2294D73B24A}" type="slidenum">
              <a:rPr lang="en-US" smtClean="0"/>
              <a:t>‹#›</a:t>
            </a:fld>
            <a:endParaRPr lang="en-US"/>
          </a:p>
        </p:txBody>
      </p:sp>
    </p:spTree>
    <p:extLst>
      <p:ext uri="{BB962C8B-B14F-4D97-AF65-F5344CB8AC3E}">
        <p14:creationId xmlns:p14="http://schemas.microsoft.com/office/powerpoint/2010/main" val="765697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AD04F1-6541-4066-BA60-CF412AA74CAD}" type="datetimeFigureOut">
              <a:rPr lang="en-US" smtClean="0"/>
              <a:t>11/26/2023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A3FF72-AB63-4C11-B334-D2294D73B24A}" type="slidenum">
              <a:rPr lang="en-US" smtClean="0"/>
              <a:t>‹#›</a:t>
            </a:fld>
            <a:endParaRPr lang="en-US"/>
          </a:p>
        </p:txBody>
      </p:sp>
    </p:spTree>
    <p:extLst>
      <p:ext uri="{BB962C8B-B14F-4D97-AF65-F5344CB8AC3E}">
        <p14:creationId xmlns:p14="http://schemas.microsoft.com/office/powerpoint/2010/main" val="4287653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AD04F1-6541-4066-BA60-CF412AA74CAD}" type="datetimeFigureOut">
              <a:rPr lang="en-US" smtClean="0"/>
              <a:t>11/26/2023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A3FF72-AB63-4C11-B334-D2294D73B24A}" type="slidenum">
              <a:rPr lang="en-US" smtClean="0"/>
              <a:t>‹#›</a:t>
            </a:fld>
            <a:endParaRPr lang="en-US"/>
          </a:p>
        </p:txBody>
      </p:sp>
    </p:spTree>
    <p:extLst>
      <p:ext uri="{BB962C8B-B14F-4D97-AF65-F5344CB8AC3E}">
        <p14:creationId xmlns:p14="http://schemas.microsoft.com/office/powerpoint/2010/main" val="2503083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1175657"/>
            <a:ext cx="10515600" cy="67015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2122715"/>
            <a:ext cx="10515600" cy="375217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AD04F1-6541-4066-BA60-CF412AA74CAD}" type="datetimeFigureOut">
              <a:rPr lang="en-US" smtClean="0"/>
              <a:t>11/26/2023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A3FF72-AB63-4C11-B334-D2294D73B24A}" type="slidenum">
              <a:rPr lang="en-US" smtClean="0"/>
              <a:t>‹#›</a:t>
            </a:fld>
            <a:endParaRPr lang="en-US"/>
          </a:p>
        </p:txBody>
      </p:sp>
    </p:spTree>
    <p:extLst>
      <p:ext uri="{BB962C8B-B14F-4D97-AF65-F5344CB8AC3E}">
        <p14:creationId xmlns:p14="http://schemas.microsoft.com/office/powerpoint/2010/main" val="290194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Cory.Schmid@state.mn.u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Cory.Schmid@state.mn.u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revisor.mn.gov/statutes/cite/116L.365" TargetMode="External"/><Relationship Id="rId5" Type="http://schemas.openxmlformats.org/officeDocument/2006/relationships/hyperlink" Target="https://www.revisor.mn.gov/statutes/cite/116L.361" TargetMode="Externa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ebapps.dol.gov/elaws/whd/flsa/cl/exemptions.asp" TargetMode="External"/><Relationship Id="rId2" Type="http://schemas.openxmlformats.org/officeDocument/2006/relationships/hyperlink" Target="https://www.revisor.mn.gov/rules/5200.091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revisor.mn.gov/statutes/cite/124D.68"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t>SFY 24-25 MN Youthbuild Program New Grantee Overview – Part 2</a:t>
            </a:r>
          </a:p>
        </p:txBody>
      </p:sp>
      <p:sp>
        <p:nvSpPr>
          <p:cNvPr id="3" name="Subtitle 2"/>
          <p:cNvSpPr>
            <a:spLocks noGrp="1"/>
          </p:cNvSpPr>
          <p:nvPr>
            <p:ph type="subTitle" idx="1"/>
          </p:nvPr>
        </p:nvSpPr>
        <p:spPr/>
        <p:txBody>
          <a:bodyPr/>
          <a:lstStyle/>
          <a:p>
            <a:r>
              <a:rPr lang="en-US" dirty="0"/>
              <a:t>Minnesota Dept. of Employment &amp; Economic Development</a:t>
            </a:r>
          </a:p>
          <a:p>
            <a:r>
              <a:rPr lang="en-US" dirty="0"/>
              <a:t>Office of Youth Development</a:t>
            </a:r>
          </a:p>
          <a:p>
            <a:r>
              <a:rPr lang="en-US" dirty="0"/>
              <a:t>October 20, 2023</a:t>
            </a:r>
          </a:p>
        </p:txBody>
      </p:sp>
    </p:spTree>
    <p:extLst>
      <p:ext uri="{BB962C8B-B14F-4D97-AF65-F5344CB8AC3E}">
        <p14:creationId xmlns:p14="http://schemas.microsoft.com/office/powerpoint/2010/main" val="2935744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963" y="0"/>
            <a:ext cx="10095723" cy="990600"/>
          </a:xfrm>
        </p:spPr>
        <p:txBody>
          <a:bodyPr>
            <a:normAutofit/>
          </a:bodyPr>
          <a:lstStyle/>
          <a:p>
            <a:r>
              <a:rPr lang="en-US" sz="3200" dirty="0">
                <a:solidFill>
                  <a:schemeClr val="bg1"/>
                </a:solidFill>
              </a:rPr>
              <a:t>Eligible Construction and Rehabilitation Projects </a:t>
            </a:r>
            <a:br>
              <a:rPr lang="en-US" sz="3200" dirty="0">
                <a:solidFill>
                  <a:schemeClr val="bg1"/>
                </a:solidFill>
              </a:rPr>
            </a:br>
            <a:r>
              <a:rPr lang="en-US" sz="3200" dirty="0">
                <a:solidFill>
                  <a:schemeClr val="bg1"/>
                </a:solidFill>
              </a:rPr>
              <a:t>under M.S. 116L.361-116L.366</a:t>
            </a:r>
          </a:p>
        </p:txBody>
      </p:sp>
      <p:sp>
        <p:nvSpPr>
          <p:cNvPr id="3" name="Content Placeholder 2"/>
          <p:cNvSpPr>
            <a:spLocks noGrp="1"/>
          </p:cNvSpPr>
          <p:nvPr>
            <p:ph idx="1"/>
          </p:nvPr>
        </p:nvSpPr>
        <p:spPr>
          <a:xfrm>
            <a:off x="625151" y="1149220"/>
            <a:ext cx="10941698" cy="5626012"/>
          </a:xfrm>
        </p:spPr>
        <p:txBody>
          <a:bodyPr>
            <a:normAutofit fontScale="70000" lnSpcReduction="20000"/>
          </a:bodyPr>
          <a:lstStyle/>
          <a:p>
            <a:pPr marL="0" indent="0">
              <a:buNone/>
            </a:pPr>
            <a:r>
              <a:rPr lang="en-US" sz="2900" b="0" i="0" u="none" strike="noStrike" baseline="0" dirty="0"/>
              <a:t>The work experience (and construction and safety training) component must include projects that result in the rehabilitation, improvement, or construction of:</a:t>
            </a:r>
          </a:p>
          <a:p>
            <a:pPr marL="0" indent="0">
              <a:buNone/>
            </a:pPr>
            <a:endParaRPr lang="en-US" sz="2900" b="0" i="0" u="none" strike="noStrike" baseline="0" dirty="0"/>
          </a:p>
          <a:p>
            <a:pPr lvl="1"/>
            <a:r>
              <a:rPr lang="en-US" sz="2900" b="0" i="0" u="none" strike="noStrike" baseline="0" dirty="0">
                <a:cs typeface="Calibri" panose="020F0502020204030204" pitchFamily="34" charset="0"/>
              </a:rPr>
              <a:t>R</a:t>
            </a:r>
            <a:r>
              <a:rPr lang="en-US" sz="2900" b="0" i="0" u="none" strike="noStrike" baseline="0" dirty="0"/>
              <a:t>esidential units for low-income families or individuals, or homeless persons; </a:t>
            </a:r>
          </a:p>
          <a:p>
            <a:pPr lvl="1"/>
            <a:r>
              <a:rPr lang="en-US" sz="2900" b="0" i="0" u="none" strike="noStrike" baseline="0" dirty="0"/>
              <a:t>Improvements to the energy efficiency and environmental health of residential units and other green jobs purposes; such as insulating, air sealing, caulking, weather stripping as needed and installing solar panels or energy-efficient windows. </a:t>
            </a:r>
          </a:p>
          <a:p>
            <a:pPr lvl="1"/>
            <a:r>
              <a:rPr lang="en-US" sz="2900" b="0" i="0" u="none" strike="noStrike" baseline="0" dirty="0"/>
              <a:t>Facilities and ancillary structures (raised bed gardens, sheds, etc.) to support community garden projects for low-income communities; or </a:t>
            </a:r>
          </a:p>
          <a:p>
            <a:pPr lvl="1"/>
            <a:r>
              <a:rPr lang="en-US" sz="2900" b="0" i="0" u="none" strike="noStrike" baseline="0" dirty="0"/>
              <a:t>Facilities and incidental structures which provide education, social service, or health services and serve low-income communities or families and individuals.  Examples of eligible facilities include the following:</a:t>
            </a:r>
          </a:p>
          <a:p>
            <a:pPr marL="457200" lvl="1" indent="0">
              <a:buNone/>
            </a:pPr>
            <a:endParaRPr lang="en-US" sz="2900" b="0" i="0" u="none" strike="noStrike" baseline="0" dirty="0"/>
          </a:p>
          <a:p>
            <a:pPr marL="969963" indent="0" algn="l">
              <a:buNone/>
            </a:pPr>
            <a:r>
              <a:rPr lang="en-US" sz="2900" b="0" i="0" u="none" strike="noStrike" baseline="0" dirty="0"/>
              <a:t>(1) Head Start or day care centers, playhouses or other incidental structures;     </a:t>
            </a:r>
          </a:p>
          <a:p>
            <a:pPr marL="969963" indent="0" algn="l">
              <a:buNone/>
            </a:pPr>
            <a:r>
              <a:rPr lang="en-US" sz="2900" b="0" i="0" u="none" strike="noStrike" baseline="0" dirty="0"/>
              <a:t>(2) Homeless or battered women</a:t>
            </a:r>
            <a:r>
              <a:rPr lang="en-US" sz="2900" dirty="0"/>
              <a:t> </a:t>
            </a:r>
            <a:r>
              <a:rPr lang="en-US" sz="2900" b="0" i="0" u="none" strike="noStrike" baseline="0" dirty="0"/>
              <a:t>shelters;</a:t>
            </a:r>
          </a:p>
          <a:p>
            <a:pPr marL="969963" indent="0" algn="l">
              <a:buNone/>
            </a:pPr>
            <a:r>
              <a:rPr lang="en-US" sz="2900" b="0" i="0" u="none" strike="noStrike" baseline="0" dirty="0"/>
              <a:t>(3) transitional housing and tiny houses;</a:t>
            </a:r>
          </a:p>
          <a:p>
            <a:pPr marL="969963" indent="0" algn="l">
              <a:buNone/>
            </a:pPr>
            <a:r>
              <a:rPr lang="en-US" sz="2900" b="0" i="0" u="none" strike="noStrike" baseline="0" dirty="0"/>
              <a:t>(4) youth or senior citizen centers;   </a:t>
            </a:r>
          </a:p>
          <a:p>
            <a:pPr marL="969963" indent="0" algn="l">
              <a:buNone/>
            </a:pPr>
            <a:r>
              <a:rPr lang="en-US" sz="2900" b="0" i="0" u="none" strike="noStrike" baseline="0" dirty="0"/>
              <a:t>(5) community health centers; and     </a:t>
            </a:r>
          </a:p>
          <a:p>
            <a:pPr marL="969963" indent="0" algn="l">
              <a:buNone/>
            </a:pPr>
            <a:r>
              <a:rPr lang="en-US" sz="2900" b="0" i="0" u="none" strike="noStrike" baseline="0" dirty="0"/>
              <a:t>(6) community garden facilities.</a:t>
            </a:r>
          </a:p>
          <a:p>
            <a:pPr lvl="1"/>
            <a:endParaRPr lang="en-US" sz="2000" dirty="0"/>
          </a:p>
          <a:p>
            <a:pPr lvl="1"/>
            <a:endParaRPr lang="en-US" dirty="0"/>
          </a:p>
        </p:txBody>
      </p:sp>
    </p:spTree>
    <p:extLst>
      <p:ext uri="{BB962C8B-B14F-4D97-AF65-F5344CB8AC3E}">
        <p14:creationId xmlns:p14="http://schemas.microsoft.com/office/powerpoint/2010/main" val="3928064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032" y="182554"/>
            <a:ext cx="9810205" cy="990600"/>
          </a:xfrm>
        </p:spPr>
        <p:txBody>
          <a:bodyPr>
            <a:normAutofit fontScale="90000"/>
          </a:bodyPr>
          <a:lstStyle/>
          <a:p>
            <a:r>
              <a:rPr lang="en-US" sz="4200" dirty="0">
                <a:solidFill>
                  <a:schemeClr val="bg1"/>
                </a:solidFill>
              </a:rPr>
              <a:t>Components of Youthbuild Program Model</a:t>
            </a:r>
            <a:br>
              <a:rPr lang="en-US" dirty="0"/>
            </a:br>
            <a:endParaRPr lang="en-US" dirty="0"/>
          </a:p>
        </p:txBody>
      </p:sp>
      <p:sp>
        <p:nvSpPr>
          <p:cNvPr id="3" name="Content Placeholder 2"/>
          <p:cNvSpPr>
            <a:spLocks noGrp="1"/>
          </p:cNvSpPr>
          <p:nvPr>
            <p:ph idx="1"/>
          </p:nvPr>
        </p:nvSpPr>
        <p:spPr>
          <a:xfrm>
            <a:off x="139959" y="1054360"/>
            <a:ext cx="11663265" cy="5281368"/>
          </a:xfrm>
        </p:spPr>
        <p:txBody>
          <a:bodyPr>
            <a:normAutofit fontScale="85000" lnSpcReduction="20000"/>
          </a:bodyPr>
          <a:lstStyle/>
          <a:p>
            <a:pPr lvl="1">
              <a:spcBef>
                <a:spcPts val="0"/>
              </a:spcBef>
            </a:pPr>
            <a:r>
              <a:rPr lang="en-US" sz="2500" dirty="0">
                <a:effectLst/>
                <a:ea typeface="Calibri" panose="020F0502020204030204" pitchFamily="34" charset="0"/>
                <a:cs typeface="Calibri" panose="020F0502020204030204" pitchFamily="34" charset="0"/>
              </a:rPr>
              <a:t>Construction skills and safety training combined with work experience in a project-based setting which results in at least one eligible building project.  Training may be, in part, in a classroom or workshop setting, and then combined with work experience on a construction building site.  Recommended training/work experience over </a:t>
            </a:r>
            <a:r>
              <a:rPr lang="en-US" sz="2500" dirty="0">
                <a:ea typeface="Calibri" panose="020F0502020204030204" pitchFamily="34" charset="0"/>
                <a:cs typeface="Calibri" panose="020F0502020204030204" pitchFamily="34" charset="0"/>
              </a:rPr>
              <a:t>a 12-month period is about 400 hours or more per youth.</a:t>
            </a:r>
            <a:r>
              <a:rPr lang="en-US" sz="2500" dirty="0">
                <a:effectLst/>
                <a:ea typeface="Calibri" panose="020F0502020204030204" pitchFamily="34" charset="0"/>
                <a:cs typeface="Calibri" panose="020F0502020204030204" pitchFamily="34" charset="0"/>
              </a:rPr>
              <a:t> </a:t>
            </a:r>
          </a:p>
          <a:p>
            <a:pPr marL="457200" lvl="1" indent="0">
              <a:spcBef>
                <a:spcPts val="0"/>
              </a:spcBef>
              <a:buNone/>
            </a:pPr>
            <a:endParaRPr lang="en-US" sz="800" dirty="0">
              <a:ea typeface="Calibri" panose="020F0502020204030204" pitchFamily="34" charset="0"/>
              <a:cs typeface="Calibri" panose="020F0502020204030204" pitchFamily="34" charset="0"/>
            </a:endParaRPr>
          </a:p>
          <a:p>
            <a:pPr lvl="1">
              <a:spcBef>
                <a:spcPts val="0"/>
              </a:spcBef>
            </a:pPr>
            <a:r>
              <a:rPr lang="en-US" sz="2500" dirty="0">
                <a:effectLst/>
                <a:ea typeface="Calibri" panose="020F0502020204030204" pitchFamily="34" charset="0"/>
                <a:cs typeface="Calibri" panose="020F0502020204030204" pitchFamily="34" charset="0"/>
              </a:rPr>
              <a:t>Employment preparation services</a:t>
            </a:r>
            <a:r>
              <a:rPr lang="en-US" sz="2500" dirty="0">
                <a:ea typeface="Calibri" panose="020F0502020204030204" pitchFamily="34" charset="0"/>
                <a:cs typeface="Calibri" panose="020F0502020204030204" pitchFamily="34" charset="0"/>
              </a:rPr>
              <a:t> </a:t>
            </a:r>
            <a:r>
              <a:rPr lang="en-US" sz="2500" dirty="0">
                <a:effectLst/>
                <a:ea typeface="Calibri" panose="020F0502020204030204" pitchFamily="34" charset="0"/>
                <a:cs typeface="Calibri" panose="020F0502020204030204" pitchFamily="34" charset="0"/>
              </a:rPr>
              <a:t>include work readiness training, leadership development, peer support, career planning and exploration</a:t>
            </a:r>
            <a:r>
              <a:rPr lang="en-US" sz="2500" dirty="0">
                <a:ea typeface="Calibri" panose="020F0502020204030204" pitchFamily="34" charset="0"/>
                <a:cs typeface="Calibri" panose="020F0502020204030204" pitchFamily="34" charset="0"/>
              </a:rPr>
              <a:t>, l</a:t>
            </a:r>
            <a:r>
              <a:rPr lang="en-US" sz="2500" dirty="0">
                <a:effectLst/>
                <a:ea typeface="Calibri" panose="020F0502020204030204" pitchFamily="34" charset="0"/>
                <a:cs typeface="Calibri" panose="020F0502020204030204" pitchFamily="34" charset="0"/>
              </a:rPr>
              <a:t>ife skills, financial literacy, job search skills, and post-secondary education support.  Recommended hours in employment preparation over a 12-month period is about 3</a:t>
            </a:r>
            <a:r>
              <a:rPr lang="en-US" sz="2500" dirty="0">
                <a:ea typeface="Calibri" panose="020F0502020204030204" pitchFamily="34" charset="0"/>
                <a:cs typeface="Calibri" panose="020F0502020204030204" pitchFamily="34" charset="0"/>
              </a:rPr>
              <a:t>00 hours or more per youth.</a:t>
            </a:r>
            <a:r>
              <a:rPr lang="en-US" sz="2500" dirty="0">
                <a:effectLst/>
                <a:ea typeface="Calibri" panose="020F0502020204030204" pitchFamily="34" charset="0"/>
                <a:cs typeface="Calibri" panose="020F0502020204030204" pitchFamily="34" charset="0"/>
              </a:rPr>
              <a:t>  </a:t>
            </a:r>
          </a:p>
          <a:p>
            <a:pPr marL="457200" lvl="1" indent="0">
              <a:spcBef>
                <a:spcPts val="0"/>
              </a:spcBef>
              <a:buNone/>
            </a:pPr>
            <a:endParaRPr lang="en-US" sz="800" dirty="0">
              <a:ea typeface="Calibri" panose="020F0502020204030204" pitchFamily="34" charset="0"/>
              <a:cs typeface="Times New Roman" panose="02020603050405020304" pitchFamily="18" charset="0"/>
            </a:endParaRPr>
          </a:p>
          <a:p>
            <a:pPr lvl="1">
              <a:spcBef>
                <a:spcPts val="0"/>
              </a:spcBef>
            </a:pPr>
            <a:r>
              <a:rPr lang="en-US" sz="2500" dirty="0">
                <a:effectLst/>
                <a:ea typeface="Calibri" panose="020F0502020204030204" pitchFamily="34" charset="0"/>
                <a:cs typeface="Calibri" panose="020F0502020204030204" pitchFamily="34" charset="0"/>
              </a:rPr>
              <a:t>Case management, counseling, and support services to reduce barriers to successful completion and placement.  Counselors typically advise youth for about an hour per week. For youth interested in the building trades, goals should include obtaining a driver’s license and insured reliable vehicle.</a:t>
            </a:r>
          </a:p>
          <a:p>
            <a:pPr marL="457200" lvl="1" indent="0">
              <a:spcBef>
                <a:spcPts val="0"/>
              </a:spcBef>
              <a:buNone/>
            </a:pPr>
            <a:endParaRPr lang="en-US" sz="800" dirty="0">
              <a:ea typeface="Calibri" panose="020F0502020204030204" pitchFamily="34" charset="0"/>
              <a:cs typeface="Times New Roman" panose="02020603050405020304" pitchFamily="18" charset="0"/>
            </a:endParaRPr>
          </a:p>
          <a:p>
            <a:pPr lvl="1">
              <a:spcBef>
                <a:spcPts val="0"/>
              </a:spcBef>
            </a:pPr>
            <a:r>
              <a:rPr lang="en-US" sz="2500" dirty="0">
                <a:effectLst/>
                <a:ea typeface="Calibri" panose="020F0502020204030204" pitchFamily="34" charset="0"/>
                <a:cs typeface="Calibri" panose="020F0502020204030204" pitchFamily="34" charset="0"/>
              </a:rPr>
              <a:t>A secondary education component in which participants are enrolled and working to complete their secondary high school education.  This may be separate from direct programming when a local school is a partner.  Youthbuild staff must track academic progress and provide tutoring and support as needed for successful completion of diploma or GED.   </a:t>
            </a:r>
          </a:p>
          <a:p>
            <a:pPr marL="457200" lvl="1" indent="0">
              <a:spcBef>
                <a:spcPts val="0"/>
              </a:spcBef>
              <a:buNone/>
            </a:pPr>
            <a:endParaRPr lang="en-US" sz="800" dirty="0">
              <a:effectLst/>
              <a:ea typeface="Calibri" panose="020F0502020204030204" pitchFamily="34" charset="0"/>
              <a:cs typeface="Calibri" panose="020F0502020204030204" pitchFamily="34" charset="0"/>
            </a:endParaRPr>
          </a:p>
          <a:p>
            <a:pPr lvl="1">
              <a:spcBef>
                <a:spcPts val="0"/>
              </a:spcBef>
            </a:pPr>
            <a:r>
              <a:rPr lang="en-US" sz="2500" dirty="0">
                <a:effectLst/>
                <a:ea typeface="Calibri" panose="020F0502020204030204" pitchFamily="34" charset="0"/>
                <a:cs typeface="Times New Roman" panose="02020603050405020304" pitchFamily="18" charset="0"/>
              </a:rPr>
              <a:t>P</a:t>
            </a:r>
            <a:r>
              <a:rPr lang="en-US" sz="2500" dirty="0">
                <a:effectLst/>
                <a:ea typeface="Calibri" panose="020F0502020204030204" pitchFamily="34" charset="0"/>
                <a:cs typeface="Calibri" panose="020F0502020204030204" pitchFamily="34" charset="0"/>
              </a:rPr>
              <a:t>lacement assistance and support for employment in the registered apprenticeship and the building trades; alternatively, placement assistance in post-secondary education, occupational training, or employment in a career or occupational field of interest may also be pursued. Placement assistance is typically provided to participants near completion and 12-months after exiting the program, as needed.  </a:t>
            </a:r>
            <a:endParaRPr lang="en-US" sz="25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0462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827468"/>
            <a:ext cx="7396065" cy="990600"/>
          </a:xfrm>
        </p:spPr>
        <p:txBody>
          <a:bodyPr/>
          <a:lstStyle/>
          <a:p>
            <a:r>
              <a:rPr lang="en-US" dirty="0"/>
              <a:t>Local Partnerships</a:t>
            </a:r>
          </a:p>
        </p:txBody>
      </p:sp>
      <p:sp>
        <p:nvSpPr>
          <p:cNvPr id="3" name="Content Placeholder 2"/>
          <p:cNvSpPr>
            <a:spLocks noGrp="1"/>
          </p:cNvSpPr>
          <p:nvPr>
            <p:ph idx="1"/>
          </p:nvPr>
        </p:nvSpPr>
        <p:spPr>
          <a:xfrm>
            <a:off x="609599" y="1968759"/>
            <a:ext cx="11146971" cy="4696255"/>
          </a:xfrm>
        </p:spPr>
        <p:txBody>
          <a:bodyPr>
            <a:normAutofit/>
          </a:bodyPr>
          <a:lstStyle/>
          <a:p>
            <a:r>
              <a:rPr lang="en-US" sz="3000" dirty="0"/>
              <a:t>Collaboration between the Grantee and local and regional partner organizations is key to successful programming.  </a:t>
            </a:r>
          </a:p>
          <a:p>
            <a:pPr lvl="1"/>
            <a:r>
              <a:rPr lang="en-US" sz="2200" dirty="0">
                <a:latin typeface="Calibri" panose="020F0502020204030204" pitchFamily="34" charset="0"/>
                <a:ea typeface="Calibri" panose="020F0502020204030204" pitchFamily="34" charset="0"/>
                <a:cs typeface="Calibri" panose="020F0502020204030204" pitchFamily="34" charset="0"/>
              </a:rPr>
              <a:t>A public or charter </a:t>
            </a:r>
            <a:r>
              <a:rPr lang="en-US" sz="2200" dirty="0">
                <a:effectLst/>
                <a:latin typeface="Calibri" panose="020F0502020204030204" pitchFamily="34" charset="0"/>
                <a:ea typeface="Calibri" panose="020F0502020204030204" pitchFamily="34" charset="0"/>
                <a:cs typeface="Calibri" panose="020F0502020204030204" pitchFamily="34" charset="0"/>
              </a:rPr>
              <a:t>high school, Adult Basic Education or GED provider; such as Transitions Plus, Minneapolis Academy and Career Center, Wellstone International, and more.</a:t>
            </a:r>
          </a:p>
          <a:p>
            <a:pPr lvl="1"/>
            <a:r>
              <a:rPr lang="en-US" sz="2200" dirty="0">
                <a:latin typeface="Calibri" panose="020F0502020204030204" pitchFamily="34" charset="0"/>
                <a:ea typeface="Calibri" panose="020F0502020204030204" pitchFamily="34" charset="0"/>
                <a:cs typeface="Calibri" panose="020F0502020204030204" pitchFamily="34" charset="0"/>
              </a:rPr>
              <a:t>A</a:t>
            </a:r>
            <a:r>
              <a:rPr lang="en-US" sz="2200" dirty="0">
                <a:effectLst/>
                <a:latin typeface="Calibri" panose="020F0502020204030204" pitchFamily="34" charset="0"/>
                <a:ea typeface="Calibri" panose="020F0502020204030204" pitchFamily="34" charset="0"/>
                <a:cs typeface="Calibri" panose="020F0502020204030204" pitchFamily="34" charset="0"/>
              </a:rPr>
              <a:t> housing development/management organization or agency (or applicant experience and ability to develop and mange their own affordable housing), </a:t>
            </a:r>
          </a:p>
          <a:p>
            <a:pPr lvl="1"/>
            <a:r>
              <a:rPr lang="en-US" sz="2200" dirty="0">
                <a:latin typeface="Calibri" panose="020F0502020204030204" pitchFamily="34" charset="0"/>
                <a:ea typeface="Calibri" panose="020F0502020204030204" pitchFamily="34" charset="0"/>
                <a:cs typeface="Calibri" panose="020F0502020204030204" pitchFamily="34" charset="0"/>
              </a:rPr>
              <a:t>Local </a:t>
            </a:r>
            <a:r>
              <a:rPr lang="en-US" sz="2200" dirty="0">
                <a:effectLst/>
                <a:latin typeface="Calibri" panose="020F0502020204030204" pitchFamily="34" charset="0"/>
                <a:ea typeface="Calibri" panose="020F0502020204030204" pitchFamily="34" charset="0"/>
                <a:cs typeface="Calibri" panose="020F0502020204030204" pitchFamily="34" charset="0"/>
              </a:rPr>
              <a:t>Workforce Development (WDA), such as City of Minneapolis or Hennepin County, or  local non-profit organization that provides workforce training services to youth,</a:t>
            </a:r>
          </a:p>
          <a:p>
            <a:pPr lvl="1"/>
            <a:r>
              <a:rPr lang="en-US" sz="2200" dirty="0">
                <a:latin typeface="Calibri" panose="020F0502020204030204" pitchFamily="34" charset="0"/>
                <a:ea typeface="Calibri" panose="020F0502020204030204" pitchFamily="34" charset="0"/>
                <a:cs typeface="Calibri" panose="020F0502020204030204" pitchFamily="34" charset="0"/>
              </a:rPr>
              <a:t>Local</a:t>
            </a:r>
            <a:r>
              <a:rPr lang="en-US" sz="2200" dirty="0">
                <a:effectLst/>
                <a:latin typeface="Calibri" panose="020F0502020204030204" pitchFamily="34" charset="0"/>
                <a:ea typeface="Calibri" panose="020F0502020204030204" pitchFamily="34" charset="0"/>
                <a:cs typeface="Calibri" panose="020F0502020204030204" pitchFamily="34" charset="0"/>
              </a:rPr>
              <a:t> employer (s), such as construction contractor or company, a building trades organization, or apprenticeship training center, </a:t>
            </a:r>
            <a:endParaRPr lang="en-US" sz="2200" dirty="0">
              <a:latin typeface="Calibri" panose="020F0502020204030204" pitchFamily="34" charset="0"/>
              <a:ea typeface="Calibri" panose="020F0502020204030204" pitchFamily="34" charset="0"/>
              <a:cs typeface="Calibri" panose="020F0502020204030204" pitchFamily="34" charset="0"/>
            </a:endParaRPr>
          </a:p>
          <a:p>
            <a:pPr lvl="1"/>
            <a:r>
              <a:rPr lang="en-US" dirty="0">
                <a:latin typeface="Calibri" panose="020F0502020204030204" pitchFamily="34" charset="0"/>
                <a:ea typeface="Calibri" panose="020F0502020204030204" pitchFamily="34" charset="0"/>
                <a:cs typeface="Calibri" panose="020F0502020204030204" pitchFamily="34" charset="0"/>
              </a:rPr>
              <a:t>P</a:t>
            </a:r>
            <a:r>
              <a:rPr lang="en-US" dirty="0">
                <a:effectLst/>
                <a:latin typeface="Calibri" panose="020F0502020204030204" pitchFamily="34" charset="0"/>
                <a:ea typeface="Calibri" panose="020F0502020204030204" pitchFamily="34" charset="0"/>
                <a:cs typeface="Calibri" panose="020F0502020204030204" pitchFamily="34" charset="0"/>
              </a:rPr>
              <a:t>ost-secondary education or occupational certificate training provider,</a:t>
            </a:r>
          </a:p>
          <a:p>
            <a:pPr lvl="1"/>
            <a:r>
              <a:rPr lang="en-US" dirty="0">
                <a:latin typeface="Calibri" panose="020F0502020204030204" pitchFamily="34" charset="0"/>
                <a:ea typeface="Calibri" panose="020F0502020204030204" pitchFamily="34" charset="0"/>
                <a:cs typeface="Calibri" panose="020F0502020204030204" pitchFamily="34" charset="0"/>
              </a:rPr>
              <a:t>O</a:t>
            </a:r>
            <a:r>
              <a:rPr lang="en-US" dirty="0">
                <a:effectLst/>
                <a:latin typeface="Calibri" panose="020F0502020204030204" pitchFamily="34" charset="0"/>
                <a:ea typeface="Calibri" panose="020F0502020204030204" pitchFamily="34" charset="0"/>
                <a:cs typeface="Calibri" panose="020F0502020204030204" pitchFamily="34" charset="0"/>
              </a:rPr>
              <a:t>ther community organizations and local service agencies.  </a:t>
            </a:r>
          </a:p>
          <a:p>
            <a:endParaRPr lang="en-US" dirty="0"/>
          </a:p>
        </p:txBody>
      </p:sp>
    </p:spTree>
    <p:extLst>
      <p:ext uri="{BB962C8B-B14F-4D97-AF65-F5344CB8AC3E}">
        <p14:creationId xmlns:p14="http://schemas.microsoft.com/office/powerpoint/2010/main" val="3111455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r>
              <a:rPr lang="en-US" dirty="0"/>
              <a:t>If you have any questions please bring them up at this time,  Otherwise, you may contact me at </a:t>
            </a:r>
            <a:r>
              <a:rPr lang="en-US" dirty="0">
                <a:hlinkClick r:id="rId2"/>
              </a:rPr>
              <a:t>nancy.waisanen@state.mn.us</a:t>
            </a:r>
            <a:r>
              <a:rPr lang="en-US" dirty="0"/>
              <a:t>.</a:t>
            </a:r>
          </a:p>
          <a:p>
            <a:pPr marL="0" indent="0">
              <a:buNone/>
            </a:pPr>
            <a:endParaRPr lang="en-US" dirty="0"/>
          </a:p>
        </p:txBody>
      </p:sp>
    </p:spTree>
    <p:extLst>
      <p:ext uri="{BB962C8B-B14F-4D97-AF65-F5344CB8AC3E}">
        <p14:creationId xmlns:p14="http://schemas.microsoft.com/office/powerpoint/2010/main" val="250470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during today’s webinar!</a:t>
            </a:r>
          </a:p>
        </p:txBody>
      </p:sp>
      <p:sp>
        <p:nvSpPr>
          <p:cNvPr id="3" name="Content Placeholder 2"/>
          <p:cNvSpPr>
            <a:spLocks noGrp="1"/>
          </p:cNvSpPr>
          <p:nvPr>
            <p:ph idx="1"/>
          </p:nvPr>
        </p:nvSpPr>
        <p:spPr/>
        <p:txBody>
          <a:bodyPr/>
          <a:lstStyle/>
          <a:p>
            <a:r>
              <a:rPr lang="en-US" dirty="0"/>
              <a:t>If you have questions regarding today’s presentation—or anything relating to the MN Youthbuild statutory requirements or your work plan and budget, feel free to bring it up during the webinar or e-mail me at </a:t>
            </a:r>
            <a:r>
              <a:rPr lang="en-US" dirty="0">
                <a:hlinkClick r:id="rId2"/>
              </a:rPr>
              <a:t>nancy.waisanen@state.mn.us</a:t>
            </a:r>
            <a:r>
              <a:rPr lang="en-US" dirty="0"/>
              <a:t> </a:t>
            </a:r>
          </a:p>
          <a:p>
            <a:pPr marL="0" indent="0">
              <a:buNone/>
            </a:pPr>
            <a:endParaRPr lang="en-US" dirty="0"/>
          </a:p>
        </p:txBody>
      </p:sp>
    </p:spTree>
    <p:extLst>
      <p:ext uri="{BB962C8B-B14F-4D97-AF65-F5344CB8AC3E}">
        <p14:creationId xmlns:p14="http://schemas.microsoft.com/office/powerpoint/2010/main" val="3415573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title" idx="4294967295"/>
          </p:nvPr>
        </p:nvSpPr>
        <p:spPr>
          <a:xfrm>
            <a:off x="4456113" y="-231775"/>
            <a:ext cx="7656512" cy="1371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25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2060"/>
                </a:solidFill>
                <a:effectLst/>
                <a:uLnTx/>
                <a:uFillTx/>
                <a:latin typeface="+mn-lt"/>
                <a:ea typeface="+mn-ea"/>
                <a:cs typeface="+mn-cs"/>
              </a:rPr>
              <a: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0" i="0" u="none" strike="noStrike" kern="1200" cap="none" spc="0" normalizeH="0" baseline="0" noProof="0" dirty="0">
                <a:ln>
                  <a:noFill/>
                </a:ln>
                <a:solidFill>
                  <a:schemeClr val="bg1"/>
                </a:solidFill>
                <a:effectLst/>
                <a:uLnTx/>
                <a:uFillTx/>
                <a:latin typeface="+mn-lt"/>
                <a:ea typeface="+mn-ea"/>
                <a:cs typeface="+mn-cs"/>
              </a:rPr>
              <a:t>MN Youthbuild Program Overview</a:t>
            </a:r>
            <a:endParaRPr kumimoji="0" lang="en-US" sz="4400" b="0" i="0" u="none" strike="noStrike" kern="1200" cap="none" spc="0" normalizeH="0" baseline="0" noProof="0" dirty="0">
              <a:ln>
                <a:noFill/>
              </a:ln>
              <a:solidFill>
                <a:srgbClr val="002060"/>
              </a:solidFill>
              <a:effectLst/>
              <a:uLnTx/>
              <a:uFillTx/>
              <a:latin typeface="+mn-lt"/>
              <a:ea typeface="+mn-ea"/>
              <a:cs typeface="+mn-cs"/>
            </a:endParaRPr>
          </a:p>
        </p:txBody>
      </p:sp>
      <p:pic>
        <p:nvPicPr>
          <p:cNvPr id="4" name="Picture 3" descr="Youthbuild Program Overview">
            <a:extLst>
              <a:ext uri="{FF2B5EF4-FFF2-40B4-BE49-F238E27FC236}">
                <a16:creationId xmlns:a16="http://schemas.microsoft.com/office/drawing/2014/main" id="{6051F52C-7F44-58F2-0AA8-686CD5F825C9}"/>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31518" t="14285" r="32589" b="4286"/>
          <a:stretch/>
        </p:blipFill>
        <p:spPr>
          <a:xfrm>
            <a:off x="0" y="968015"/>
            <a:ext cx="4615543" cy="5889985"/>
          </a:xfrm>
          <a:prstGeom prst="rect">
            <a:avLst/>
          </a:prstGeom>
        </p:spPr>
      </p:pic>
      <p:sp>
        <p:nvSpPr>
          <p:cNvPr id="7" name="Content Placeholder 2">
            <a:extLst>
              <a:ext uri="{FF2B5EF4-FFF2-40B4-BE49-F238E27FC236}">
                <a16:creationId xmlns:a16="http://schemas.microsoft.com/office/drawing/2014/main" id="{32417607-92C5-A3AD-26AC-511D02A1C3AB}"/>
              </a:ext>
            </a:extLst>
          </p:cNvPr>
          <p:cNvSpPr txBox="1">
            <a:spLocks/>
          </p:cNvSpPr>
          <p:nvPr/>
        </p:nvSpPr>
        <p:spPr>
          <a:xfrm>
            <a:off x="4584712" y="950925"/>
            <a:ext cx="7398630" cy="55871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3"/>
              </a:buClr>
              <a:buFont typeface="Arial" panose="020B0604020202020204" pitchFamily="34" charset="0"/>
              <a:buChar char="•"/>
              <a:defRPr sz="3200" kern="1200">
                <a:solidFill>
                  <a:srgbClr val="003865"/>
                </a:solidFill>
                <a:latin typeface="+mn-lt"/>
                <a:ea typeface="+mn-ea"/>
                <a:cs typeface="+mn-cs"/>
              </a:defRPr>
            </a:lvl1pPr>
            <a:lvl2pPr marL="742950" indent="-285750" algn="l" defTabSz="914400" rtl="0" eaLnBrk="1" latinLnBrk="0" hangingPunct="1">
              <a:spcBef>
                <a:spcPct val="20000"/>
              </a:spcBef>
              <a:buClr>
                <a:schemeClr val="accent3"/>
              </a:buClr>
              <a:buFont typeface="Arial" panose="020B0604020202020204" pitchFamily="34" charset="0"/>
              <a:buChar char="–"/>
              <a:defRPr sz="2800" kern="1200">
                <a:solidFill>
                  <a:srgbClr val="003865"/>
                </a:solidFill>
                <a:latin typeface="+mn-lt"/>
                <a:ea typeface="+mn-ea"/>
                <a:cs typeface="+mn-cs"/>
              </a:defRPr>
            </a:lvl2pPr>
            <a:lvl3pPr marL="1143000" indent="-228600" algn="l" defTabSz="914400" rtl="0" eaLnBrk="1" latinLnBrk="0" hangingPunct="1">
              <a:spcBef>
                <a:spcPct val="20000"/>
              </a:spcBef>
              <a:buClr>
                <a:schemeClr val="accent3"/>
              </a:buClr>
              <a:buFont typeface="Arial" panose="020B0604020202020204" pitchFamily="34" charset="0"/>
              <a:buChar char="•"/>
              <a:defRPr sz="2400" kern="1200">
                <a:solidFill>
                  <a:srgbClr val="003865"/>
                </a:solidFill>
                <a:latin typeface="+mn-lt"/>
                <a:ea typeface="+mn-ea"/>
                <a:cs typeface="+mn-cs"/>
              </a:defRPr>
            </a:lvl3pPr>
            <a:lvl4pPr marL="1600200" indent="-228600" algn="l" defTabSz="914400" rtl="0" eaLnBrk="1" latinLnBrk="0" hangingPunct="1">
              <a:spcBef>
                <a:spcPct val="20000"/>
              </a:spcBef>
              <a:buClr>
                <a:schemeClr val="accent3"/>
              </a:buClr>
              <a:buFont typeface="Arial" panose="020B0604020202020204" pitchFamily="34" charset="0"/>
              <a:buChar char="–"/>
              <a:defRPr sz="2000" kern="1200">
                <a:solidFill>
                  <a:srgbClr val="003865"/>
                </a:solidFill>
                <a:latin typeface="+mn-lt"/>
                <a:ea typeface="+mn-ea"/>
                <a:cs typeface="+mn-cs"/>
              </a:defRPr>
            </a:lvl4pPr>
            <a:lvl5pPr marL="2057400" indent="-228600" algn="l" defTabSz="914400" rtl="0" eaLnBrk="1" latinLnBrk="0" hangingPunct="1">
              <a:spcBef>
                <a:spcPct val="20000"/>
              </a:spcBef>
              <a:buClr>
                <a:schemeClr val="accent3"/>
              </a:buClr>
              <a:buFont typeface="Arial" panose="020B0604020202020204" pitchFamily="34" charset="0"/>
              <a:buChar char="»"/>
              <a:defRPr sz="2000" kern="1200">
                <a:solidFill>
                  <a:srgbClr val="00386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en-US" sz="1900" dirty="0"/>
              <a:t>MN Youthbuild is a codified state-funded program. Statutory Authority can be found at </a:t>
            </a:r>
            <a:r>
              <a:rPr lang="en-US" sz="1900" dirty="0">
                <a:hlinkClick r:id="rId5"/>
              </a:rPr>
              <a:t>116L.361</a:t>
            </a:r>
            <a:r>
              <a:rPr lang="en-US" sz="1900" dirty="0"/>
              <a:t> to </a:t>
            </a:r>
            <a:r>
              <a:rPr lang="en-US" sz="1900" dirty="0">
                <a:hlinkClick r:id="rId6"/>
              </a:rPr>
              <a:t>116L.366</a:t>
            </a:r>
            <a:r>
              <a:rPr lang="en-US" sz="1900" dirty="0"/>
              <a:t>.  The statute is detailed and precise, covering: (1) Definition of terms, (2) Eligible participants and building projects, (3) Required program components, and (4) Grantee reporting requirements.</a:t>
            </a:r>
          </a:p>
          <a:p>
            <a:pPr marL="396875" indent="0">
              <a:spcBef>
                <a:spcPts val="0"/>
              </a:spcBef>
              <a:buSzPct val="75000"/>
              <a:buNone/>
            </a:pPr>
            <a:endParaRPr lang="en-US" sz="800" dirty="0"/>
          </a:p>
          <a:p>
            <a:pPr>
              <a:spcBef>
                <a:spcPts val="0"/>
              </a:spcBef>
            </a:pPr>
            <a:r>
              <a:rPr lang="en-US" sz="1800" dirty="0"/>
              <a:t>The Youthbuild Program provides eligible youth, ages 16-24, construction and safety skills training and work experience while building affordable housing and other eligible building structures.  Participants also receive case management, career guidance and planning, support services, and employment preparation services such as work readiness, leadership, and life skills training. While enrolled, youth must be working towards their secondary education diploma or GED.  Upon program completion, youth receive p</a:t>
            </a:r>
            <a:r>
              <a:rPr lang="en-US" sz="1800" dirty="0">
                <a:effectLst/>
                <a:ea typeface="Calibri" panose="020F0502020204030204" pitchFamily="34" charset="0"/>
              </a:rPr>
              <a:t>lacement support in employment, post-secondary or other occupational </a:t>
            </a:r>
            <a:r>
              <a:rPr lang="en-US" sz="1800" dirty="0">
                <a:ea typeface="Calibri" panose="020F0502020204030204" pitchFamily="34" charset="0"/>
              </a:rPr>
              <a:t>skills </a:t>
            </a:r>
            <a:r>
              <a:rPr lang="en-US" sz="1800" dirty="0">
                <a:effectLst/>
                <a:ea typeface="Calibri" panose="020F0502020204030204" pitchFamily="34" charset="0"/>
              </a:rPr>
              <a:t>training. </a:t>
            </a:r>
          </a:p>
          <a:p>
            <a:pPr marL="576263">
              <a:spcBef>
                <a:spcPts val="0"/>
              </a:spcBef>
            </a:pPr>
            <a:endParaRPr lang="en-US" sz="800" dirty="0"/>
          </a:p>
          <a:p>
            <a:pPr>
              <a:spcBef>
                <a:spcPts val="0"/>
              </a:spcBef>
            </a:pPr>
            <a:r>
              <a:rPr lang="en-US" sz="1900" dirty="0"/>
              <a:t>Currently, MN Youthbuild has fourteen program locations across Minnesota (seven in Greater MN and seven in the metro area) serving about 500 youth per year in active participation and the 12-month follow-up period.  </a:t>
            </a:r>
          </a:p>
        </p:txBody>
      </p:sp>
    </p:spTree>
    <p:extLst>
      <p:ext uri="{BB962C8B-B14F-4D97-AF65-F5344CB8AC3E}">
        <p14:creationId xmlns:p14="http://schemas.microsoft.com/office/powerpoint/2010/main" val="1932637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Legal and Statutory Requirements of the MN Youthbuild Program</a:t>
            </a:r>
          </a:p>
        </p:txBody>
      </p:sp>
      <p:sp>
        <p:nvSpPr>
          <p:cNvPr id="5" name="Text Placeholder 4"/>
          <p:cNvSpPr>
            <a:spLocks noGrp="1"/>
          </p:cNvSpPr>
          <p:nvPr>
            <p:ph type="body" idx="1"/>
          </p:nvPr>
        </p:nvSpPr>
        <p:spPr/>
        <p:txBody>
          <a:bodyPr/>
          <a:lstStyle/>
          <a:p>
            <a:r>
              <a:rPr lang="en-US" dirty="0"/>
              <a:t>SFY 24 – SFY 25 MN Youthbuild Grants</a:t>
            </a:r>
          </a:p>
        </p:txBody>
      </p:sp>
    </p:spTree>
    <p:extLst>
      <p:ext uri="{BB962C8B-B14F-4D97-AF65-F5344CB8AC3E}">
        <p14:creationId xmlns:p14="http://schemas.microsoft.com/office/powerpoint/2010/main" val="3657665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EE1BA-3EB6-4096-8F88-7BAF736ABEB8}"/>
              </a:ext>
            </a:extLst>
          </p:cNvPr>
          <p:cNvSpPr>
            <a:spLocks noGrp="1"/>
          </p:cNvSpPr>
          <p:nvPr>
            <p:ph type="title"/>
          </p:nvPr>
        </p:nvSpPr>
        <p:spPr>
          <a:xfrm>
            <a:off x="335902" y="74645"/>
            <a:ext cx="11457992" cy="990600"/>
          </a:xfrm>
        </p:spPr>
        <p:txBody>
          <a:bodyPr>
            <a:normAutofit fontScale="90000"/>
          </a:bodyPr>
          <a:lstStyle/>
          <a:p>
            <a:r>
              <a:rPr lang="en-US" dirty="0">
                <a:solidFill>
                  <a:schemeClr val="bg1"/>
                </a:solidFill>
              </a:rPr>
              <a:t>Compliance with Child Labor Laws and Davis Bacon Act</a:t>
            </a:r>
          </a:p>
        </p:txBody>
      </p:sp>
      <p:sp>
        <p:nvSpPr>
          <p:cNvPr id="3" name="Content Placeholder 2">
            <a:extLst>
              <a:ext uri="{FF2B5EF4-FFF2-40B4-BE49-F238E27FC236}">
                <a16:creationId xmlns:a16="http://schemas.microsoft.com/office/drawing/2014/main" id="{9A7FFC33-4DDC-4974-9184-91DF7E594AF6}"/>
              </a:ext>
            </a:extLst>
          </p:cNvPr>
          <p:cNvSpPr>
            <a:spLocks noGrp="1"/>
          </p:cNvSpPr>
          <p:nvPr>
            <p:ph idx="1"/>
          </p:nvPr>
        </p:nvSpPr>
        <p:spPr>
          <a:xfrm>
            <a:off x="578498" y="1308618"/>
            <a:ext cx="10972800" cy="5166827"/>
          </a:xfrm>
        </p:spPr>
        <p:txBody>
          <a:bodyPr>
            <a:noAutofit/>
          </a:bodyPr>
          <a:lstStyle/>
          <a:p>
            <a:pPr>
              <a:spcBef>
                <a:spcPts val="0"/>
              </a:spcBef>
            </a:pPr>
            <a:r>
              <a:rPr lang="en-US" dirty="0">
                <a:effectLst/>
                <a:latin typeface="Calibri" panose="020F0502020204030204" pitchFamily="34" charset="0"/>
                <a:ea typeface="Calibri" panose="020F0502020204030204" pitchFamily="34" charset="0"/>
                <a:cs typeface="Times New Roman" panose="02020603050405020304" pitchFamily="18" charset="0"/>
              </a:rPr>
              <a:t>Grantees are allowed to offer stipends, wages, and incentives to youth </a:t>
            </a:r>
            <a:r>
              <a:rPr lang="en-US" dirty="0">
                <a:latin typeface="Calibri" panose="020F0502020204030204" pitchFamily="34" charset="0"/>
                <a:ea typeface="Calibri" panose="020F0502020204030204" pitchFamily="34" charset="0"/>
                <a:cs typeface="Times New Roman" panose="02020603050405020304" pitchFamily="18" charset="0"/>
              </a:rPr>
              <a:t>for their participation in one or more program activities</a:t>
            </a:r>
            <a:r>
              <a:rPr lang="en-US"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spcBef>
                <a:spcPts val="0"/>
              </a:spcBef>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DEED recommends the use of stipends (rather than wages) to youth while training/work experience on a construction or project site to avoid any legal or compliance issues with child labor laws or Davis Bacon Act provisions. </a:t>
            </a:r>
          </a:p>
          <a:p>
            <a:pPr marL="0" indent="0">
              <a:spcBef>
                <a:spcPts val="0"/>
              </a:spcBef>
              <a:buNone/>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State and federal child labor </a:t>
            </a:r>
            <a:r>
              <a:rPr lang="en-US" dirty="0">
                <a:effectLst/>
                <a:latin typeface="Calibri" panose="020F0502020204030204" pitchFamily="34" charset="0"/>
                <a:ea typeface="Times New Roman" panose="02020603050405020304" pitchFamily="18" charset="0"/>
                <a:cs typeface="Times New Roman" panose="02020603050405020304" pitchFamily="18" charset="0"/>
              </a:rPr>
              <a:t>law</a:t>
            </a:r>
            <a:r>
              <a:rPr lang="en-US" dirty="0">
                <a:effectLst/>
                <a:latin typeface="Calibri" panose="020F0502020204030204" pitchFamily="34" charset="0"/>
                <a:ea typeface="Times New Roman" panose="02020603050405020304" pitchFamily="18" charset="0"/>
                <a:cs typeface="Calibri" panose="020F0502020204030204" pitchFamily="34" charset="0"/>
              </a:rPr>
              <a:t> generally prohibits workers under the age of 18 from working on a construction site or operating hazardous machinery. </a:t>
            </a:r>
          </a:p>
          <a:p>
            <a:pPr marL="0" indent="0">
              <a:spcBef>
                <a:spcPts val="0"/>
              </a:spcBef>
              <a:buNone/>
            </a:pP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a:spcBef>
                <a:spcPts val="0"/>
              </a:spcBef>
            </a:pPr>
            <a:r>
              <a:rPr lang="en-US" dirty="0">
                <a:latin typeface="Calibri" panose="020F0502020204030204" pitchFamily="34" charset="0"/>
                <a:cs typeface="Calibri" panose="020F0502020204030204" pitchFamily="34" charset="0"/>
              </a:rPr>
              <a:t>Davis Bacon Act provisions require all employees to be paid prevailing wages when working on state- or federally funded construction sites, including affordable housing projects.</a:t>
            </a:r>
            <a:endParaRPr lang="en-US" dirty="0"/>
          </a:p>
        </p:txBody>
      </p:sp>
    </p:spTree>
    <p:extLst>
      <p:ext uri="{BB962C8B-B14F-4D97-AF65-F5344CB8AC3E}">
        <p14:creationId xmlns:p14="http://schemas.microsoft.com/office/powerpoint/2010/main" val="4068737382"/>
      </p:ext>
    </p:extLst>
  </p:cSld>
  <p:clrMapOvr>
    <a:masterClrMapping/>
  </p:clrMapOvr>
  <mc:AlternateContent xmlns:mc="http://schemas.openxmlformats.org/markup-compatibility/2006" xmlns:p14="http://schemas.microsoft.com/office/powerpoint/2010/main">
    <mc:Choice Requires="p14">
      <p:transition spd="slow" p14:dur="2000" advTm="129065"/>
    </mc:Choice>
    <mc:Fallback xmlns="">
      <p:transition spd="slow" advTm="12906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7FFC33-4DDC-4974-9184-91DF7E594AF6}"/>
              </a:ext>
            </a:extLst>
          </p:cNvPr>
          <p:cNvSpPr>
            <a:spLocks noGrp="1"/>
          </p:cNvSpPr>
          <p:nvPr>
            <p:ph type="title" idx="4294967295"/>
          </p:nvPr>
        </p:nvSpPr>
        <p:spPr>
          <a:xfrm>
            <a:off x="552450" y="990600"/>
            <a:ext cx="10671175" cy="54816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The MN Youthbuild Program is recognized by MN Department of Labor and Industry (DLI) as an approved training program under MN Rules 5200.0930. This currently exempts 16- and 17-year-old Youthbuild participants from certain </a:t>
            </a:r>
            <a:r>
              <a:rPr kumimoji="0" lang="en-US" sz="2400" b="0" i="0" u="sng" strike="noStrike" kern="1200" cap="none" spc="0" normalizeH="0" baseline="0" noProof="0" dirty="0">
                <a:ln>
                  <a:noFill/>
                </a:ln>
                <a:solidFill>
                  <a:srgbClr val="0000FF"/>
                </a:solidFill>
                <a:effectLst/>
                <a:uLnTx/>
                <a:uFillTx/>
                <a:latin typeface="Calibri" panose="020F0502020204030204" pitchFamily="34" charset="0"/>
                <a:ea typeface="Times New Roman" panose="02020603050405020304" pitchFamily="18" charset="0"/>
                <a:cs typeface="Calibri" panose="020F0502020204030204" pitchFamily="34" charset="0"/>
                <a:hlinkClick r:id="rId2"/>
              </a:rPr>
              <a:t>prohibited work activities</a:t>
            </a:r>
            <a:r>
              <a:rPr kumimoji="0" lang="en-US" sz="2400" b="0"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 as long as work experience and training meet </a:t>
            </a:r>
            <a:r>
              <a:rPr kumimoji="0" lang="en-US" sz="2400" b="0" i="0" u="sng" strike="noStrike" kern="1200" cap="none" spc="0" normalizeH="0" baseline="0" noProof="0" dirty="0">
                <a:ln>
                  <a:noFill/>
                </a:ln>
                <a:solidFill>
                  <a:srgbClr val="0000FF"/>
                </a:solidFill>
                <a:effectLst/>
                <a:uLnTx/>
                <a:uFillTx/>
                <a:latin typeface="Calibri" panose="020F0502020204030204" pitchFamily="34" charset="0"/>
                <a:ea typeface="Times New Roman" panose="02020603050405020304" pitchFamily="18" charset="0"/>
                <a:cs typeface="Calibri" panose="020F0502020204030204" pitchFamily="34" charset="0"/>
                <a:hlinkClick r:id="rId3"/>
              </a:rPr>
              <a:t>conditions listed under federal child labor law exemptions from hazardous occupations.</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800" b="0" i="0" u="sng" strike="noStrike" kern="1200" cap="none" spc="0" normalizeH="0" baseline="0" noProof="0" dirty="0">
              <a:ln>
                <a:noFill/>
              </a:ln>
              <a:solidFill>
                <a:srgbClr val="0000FF"/>
              </a:solidFill>
              <a:effectLst/>
              <a:uLnTx/>
              <a:uFillTx/>
              <a:latin typeface="Calibri" panose="020F0502020204030204" pitchFamily="34" charset="0"/>
              <a:ea typeface="Times New Roman" panose="02020603050405020304" pitchFamily="18" charset="0"/>
              <a:cs typeface="Calibri" panose="020F0502020204030204" pitchFamily="34" charset="0"/>
              <a:hlinkClick r:id="rId3"/>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800" b="0" i="0" u="sng" strike="noStrike" kern="1200" cap="none" spc="0" normalizeH="0" baseline="0" noProof="0" dirty="0">
              <a:ln>
                <a:noFill/>
              </a:ln>
              <a:solidFill>
                <a:srgbClr val="0000FF"/>
              </a:solidFill>
              <a:effectLst/>
              <a:uLnTx/>
              <a:uFillTx/>
              <a:latin typeface="Calibri" panose="020F0502020204030204" pitchFamily="34" charset="0"/>
              <a:ea typeface="Times New Roman" panose="02020603050405020304" pitchFamily="18" charset="0"/>
              <a:cs typeface="Calibri" panose="020F0502020204030204" pitchFamily="34" charset="0"/>
              <a:hlinkClick r:id="rId3"/>
            </a:endParaRP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Times New Roman" panose="02020603050405020304" pitchFamily="18" charset="0"/>
              </a:rPr>
              <a:t>Applicants who wi</a:t>
            </a:r>
            <a:r>
              <a:rPr kumimoji="0" lang="en-US" sz="2400" b="0"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sh to serve 16- and 17-year-old youth </a:t>
            </a:r>
            <a:r>
              <a:rPr kumimoji="0" lang="en-US" sz="2400" b="0" i="1"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and</a:t>
            </a:r>
            <a:r>
              <a:rPr kumimoji="0" lang="en-US" sz="2400" b="0"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 pay youth wages for construction training/work experience must comply with state and federal </a:t>
            </a:r>
            <a:r>
              <a:rPr kumimoji="0" lang="en-US" sz="2400" b="0"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Times New Roman" panose="02020603050405020304" pitchFamily="18" charset="0"/>
              </a:rPr>
              <a:t>child </a:t>
            </a:r>
            <a:r>
              <a:rPr kumimoji="0" lang="en-US" sz="2400" b="0" i="0" u="none" strike="noStrike" kern="1200" cap="none" spc="0" normalizeH="0" baseline="0" noProof="0" dirty="0">
                <a:ln>
                  <a:noFill/>
                </a:ln>
                <a:solidFill>
                  <a:srgbClr val="002060"/>
                </a:solidFill>
                <a:effectLst/>
                <a:uLnTx/>
                <a:uFillTx/>
                <a:latin typeface="+mn-lt"/>
                <a:ea typeface="Times New Roman" panose="02020603050405020304" pitchFamily="18" charset="0"/>
                <a:cs typeface="Times New Roman" panose="02020603050405020304" pitchFamily="18" charset="0"/>
              </a:rPr>
              <a:t>labor laws. Limited apprentice/student-learner exemptions apply to hazardous work duties (*roofing/work on or about a roof, excavation operations, power-driven circular saws, reciprocating saws, band saws, guillotine shears, chain saws, wood chippers, and abrasive cutting discs, machines for woodworking, metal forming, punching, shearing).  Exemptions are allowed when the following conditions are met: </a:t>
            </a:r>
            <a:r>
              <a:rPr kumimoji="0" lang="en-US" sz="1800" b="0" i="0" u="none" strike="noStrike" kern="1200" cap="none" spc="0" normalizeH="0" baseline="0" noProof="0" dirty="0">
                <a:ln>
                  <a:noFill/>
                </a:ln>
                <a:solidFill>
                  <a:schemeClr val="accent5">
                    <a:lumMod val="50000"/>
                  </a:schemeClr>
                </a:solidFill>
                <a:effectLst/>
                <a:uLnTx/>
                <a:uFillTx/>
                <a:latin typeface="Helvetica Neue"/>
                <a:ea typeface="+mn-ea"/>
                <a:cs typeface="+mn-cs"/>
              </a:rPr>
              <a:t>(1) Work is incidental to the training; (2) Work shall be intermittent, for short periods of time, and under the direct and close supervision of a qualified, experienced person; (3) Student learners are given safety instruction; and (4) A schedule of organized and progressive work processes to be performed on the job has been prepared.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srgbClr val="222222"/>
              </a:solidFill>
              <a:effectLst/>
              <a:uLnTx/>
              <a:uFillTx/>
              <a:latin typeface="Helvetica Neue"/>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srgbClr val="222222"/>
              </a:solidFill>
              <a:effectLst/>
              <a:uLnTx/>
              <a:uFillTx/>
              <a:latin typeface="Helvetica Neue"/>
              <a:ea typeface="+mn-ea"/>
              <a:cs typeface="+mn-cs"/>
            </a:endParaRP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800" b="0" i="0" u="sng" strike="noStrike" kern="1200" cap="none" spc="0" normalizeH="0" baseline="0" noProof="0" dirty="0">
              <a:ln>
                <a:noFill/>
              </a:ln>
              <a:solidFill>
                <a:srgbClr val="0000FF"/>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2060"/>
              </a:solidFill>
              <a:effectLst/>
              <a:uLnTx/>
              <a:uFillTx/>
              <a:latin typeface="+mn-lt"/>
              <a:ea typeface="+mn-ea"/>
              <a:cs typeface="+mn-cs"/>
            </a:endParaRPr>
          </a:p>
        </p:txBody>
      </p:sp>
      <p:sp>
        <p:nvSpPr>
          <p:cNvPr id="5" name="Title 5">
            <a:extLst>
              <a:ext uri="{FF2B5EF4-FFF2-40B4-BE49-F238E27FC236}">
                <a16:creationId xmlns:a16="http://schemas.microsoft.com/office/drawing/2014/main" id="{93ABF150-CE38-AE5F-33E3-2D926021BFC7}"/>
              </a:ext>
            </a:extLst>
          </p:cNvPr>
          <p:cNvSpPr>
            <a:spLocks noGrp="1"/>
          </p:cNvSpPr>
          <p:nvPr>
            <p:ph type="title"/>
          </p:nvPr>
        </p:nvSpPr>
        <p:spPr>
          <a:xfrm>
            <a:off x="739035" y="1"/>
            <a:ext cx="10406849" cy="990600"/>
          </a:xfrm>
        </p:spPr>
        <p:txBody>
          <a:bodyPr/>
          <a:lstStyle/>
          <a:p>
            <a:r>
              <a:rPr lang="en-US" dirty="0">
                <a:solidFill>
                  <a:schemeClr val="bg1"/>
                </a:solidFill>
              </a:rPr>
              <a:t>Cont.  2</a:t>
            </a:r>
          </a:p>
        </p:txBody>
      </p:sp>
    </p:spTree>
    <p:extLst>
      <p:ext uri="{BB962C8B-B14F-4D97-AF65-F5344CB8AC3E}">
        <p14:creationId xmlns:p14="http://schemas.microsoft.com/office/powerpoint/2010/main" val="4094618993"/>
      </p:ext>
    </p:extLst>
  </p:cSld>
  <p:clrMapOvr>
    <a:masterClrMapping/>
  </p:clrMapOvr>
  <mc:AlternateContent xmlns:mc="http://schemas.openxmlformats.org/markup-compatibility/2006" xmlns:p14="http://schemas.microsoft.com/office/powerpoint/2010/main">
    <mc:Choice Requires="p14">
      <p:transition spd="slow" p14:dur="2000" advTm="284917"/>
    </mc:Choice>
    <mc:Fallback xmlns="">
      <p:transition spd="slow" advTm="28491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7FFC33-4DDC-4974-9184-91DF7E594AF6}"/>
              </a:ext>
            </a:extLst>
          </p:cNvPr>
          <p:cNvSpPr>
            <a:spLocks noGrp="1"/>
          </p:cNvSpPr>
          <p:nvPr>
            <p:ph idx="1"/>
          </p:nvPr>
        </p:nvSpPr>
        <p:spPr>
          <a:xfrm>
            <a:off x="552531" y="990600"/>
            <a:ext cx="10671109" cy="5481735"/>
          </a:xfrm>
        </p:spPr>
        <p:txBody>
          <a:bodyPr>
            <a:noAutofit/>
          </a:bodyPr>
          <a:lstStyle/>
          <a:p>
            <a:pPr marL="0" indent="0">
              <a:spcBef>
                <a:spcPts val="0"/>
              </a:spcBef>
              <a:buNone/>
            </a:pPr>
            <a:endParaRPr lang="en-US" sz="8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endParaRPr>
          </a:p>
          <a:p>
            <a:pPr>
              <a:spcBef>
                <a:spcPts val="0"/>
              </a:spcBef>
            </a:pPr>
            <a:r>
              <a:rPr lang="en-US" sz="2400" dirty="0">
                <a:effectLst/>
                <a:latin typeface="Calibri" panose="020F0502020204030204" pitchFamily="34" charset="0"/>
                <a:ea typeface="Times New Roman" panose="02020603050405020304" pitchFamily="18" charset="0"/>
                <a:cs typeface="Calibri" panose="020F0502020204030204" pitchFamily="34" charset="0"/>
              </a:rPr>
              <a:t>Youth who receive a stipend, rather than a wage, are not considered </a:t>
            </a:r>
            <a:r>
              <a:rPr lang="en-US" sz="2400" i="1" dirty="0">
                <a:effectLst/>
                <a:latin typeface="Calibri" panose="020F0502020204030204" pitchFamily="34" charset="0"/>
                <a:ea typeface="Times New Roman" panose="02020603050405020304" pitchFamily="18" charset="0"/>
                <a:cs typeface="Calibri" panose="020F0502020204030204" pitchFamily="34" charset="0"/>
              </a:rPr>
              <a:t>employees</a:t>
            </a:r>
            <a:r>
              <a:rPr lang="en-US" sz="2400" dirty="0">
                <a:effectLst/>
                <a:latin typeface="Calibri" panose="020F0502020204030204" pitchFamily="34" charset="0"/>
                <a:ea typeface="Times New Roman" panose="02020603050405020304" pitchFamily="18" charset="0"/>
                <a:cs typeface="Calibri" panose="020F0502020204030204" pitchFamily="34" charset="0"/>
              </a:rPr>
              <a:t> with respect to state and federal child labor and Davis-Bacon Act regulations.</a:t>
            </a:r>
          </a:p>
          <a:p>
            <a:pPr marL="0" indent="0">
              <a:spcBef>
                <a:spcPts val="0"/>
              </a:spcBef>
              <a:buNone/>
            </a:pP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sz="2400" dirty="0">
                <a:effectLst/>
                <a:latin typeface="Calibri" panose="020F0502020204030204" pitchFamily="34" charset="0"/>
                <a:ea typeface="Calibri" panose="020F0502020204030204" pitchFamily="34" charset="0"/>
                <a:cs typeface="Times New Roman" panose="02020603050405020304" pitchFamily="18" charset="0"/>
              </a:rPr>
              <a:t>Incentives may also be provided to participants to encourage completion of goals, such as earning an education, occupational, or safety credential/certificate. </a:t>
            </a:r>
          </a:p>
          <a:p>
            <a:pPr marL="0" indent="0">
              <a:spcBef>
                <a:spcPts val="0"/>
              </a:spcBef>
              <a:buNone/>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sz="2400" dirty="0">
                <a:effectLst/>
                <a:latin typeface="Calibri" panose="020F0502020204030204" pitchFamily="34" charset="0"/>
                <a:ea typeface="Calibri" panose="020F0502020204030204" pitchFamily="34" charset="0"/>
                <a:cs typeface="Times New Roman" panose="02020603050405020304" pitchFamily="18" charset="0"/>
              </a:rPr>
              <a:t>Local programs must have written policies and procedures in place when offering stipends and incentives to youth participants.</a:t>
            </a:r>
          </a:p>
          <a:p>
            <a:endParaRPr lang="en-US" sz="2400" dirty="0"/>
          </a:p>
        </p:txBody>
      </p:sp>
      <p:sp>
        <p:nvSpPr>
          <p:cNvPr id="6" name="Title 5">
            <a:extLst>
              <a:ext uri="{FF2B5EF4-FFF2-40B4-BE49-F238E27FC236}">
                <a16:creationId xmlns:a16="http://schemas.microsoft.com/office/drawing/2014/main" id="{D0716DCC-2BF0-3FF2-F64F-D9EA3E47E88B}"/>
              </a:ext>
            </a:extLst>
          </p:cNvPr>
          <p:cNvSpPr>
            <a:spLocks noGrp="1"/>
          </p:cNvSpPr>
          <p:nvPr>
            <p:ph type="title"/>
          </p:nvPr>
        </p:nvSpPr>
        <p:spPr>
          <a:xfrm>
            <a:off x="739035" y="1"/>
            <a:ext cx="10406849" cy="990600"/>
          </a:xfrm>
        </p:spPr>
        <p:txBody>
          <a:bodyPr/>
          <a:lstStyle/>
          <a:p>
            <a:r>
              <a:rPr lang="en-US" dirty="0">
                <a:solidFill>
                  <a:schemeClr val="bg1"/>
                </a:solidFill>
              </a:rPr>
              <a:t>Cont.  3</a:t>
            </a:r>
          </a:p>
        </p:txBody>
      </p:sp>
    </p:spTree>
    <p:extLst>
      <p:ext uri="{BB962C8B-B14F-4D97-AF65-F5344CB8AC3E}">
        <p14:creationId xmlns:p14="http://schemas.microsoft.com/office/powerpoint/2010/main" val="3436734117"/>
      </p:ext>
    </p:extLst>
  </p:cSld>
  <p:clrMapOvr>
    <a:masterClrMapping/>
  </p:clrMapOvr>
  <mc:AlternateContent xmlns:mc="http://schemas.openxmlformats.org/markup-compatibility/2006" xmlns:p14="http://schemas.microsoft.com/office/powerpoint/2010/main">
    <mc:Choice Requires="p14">
      <p:transition spd="slow" p14:dur="2000" advTm="284917"/>
    </mc:Choice>
    <mc:Fallback xmlns="">
      <p:transition spd="slow" advTm="28491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1156316" cy="990600"/>
          </a:xfrm>
        </p:spPr>
        <p:txBody>
          <a:bodyPr>
            <a:normAutofit fontScale="90000"/>
          </a:bodyPr>
          <a:lstStyle/>
          <a:p>
            <a:r>
              <a:rPr lang="en-US" dirty="0">
                <a:solidFill>
                  <a:schemeClr val="bg1"/>
                </a:solidFill>
              </a:rPr>
              <a:t>Participant Eligibility under M.S. 116L.361-116L.366</a:t>
            </a:r>
          </a:p>
        </p:txBody>
      </p:sp>
      <p:sp>
        <p:nvSpPr>
          <p:cNvPr id="3" name="Content Placeholder 2"/>
          <p:cNvSpPr>
            <a:spLocks noGrp="1"/>
          </p:cNvSpPr>
          <p:nvPr>
            <p:ph idx="1"/>
          </p:nvPr>
        </p:nvSpPr>
        <p:spPr>
          <a:xfrm>
            <a:off x="609600" y="1391651"/>
            <a:ext cx="10972800" cy="4074697"/>
          </a:xfrm>
        </p:spPr>
        <p:txBody>
          <a:bodyPr>
            <a:normAutofit fontScale="62500" lnSpcReduction="20000"/>
          </a:bodyPr>
          <a:lstStyle/>
          <a:p>
            <a:pPr marL="0" indent="0">
              <a:buNone/>
            </a:pPr>
            <a:endParaRPr lang="en-US" sz="3000" dirty="0"/>
          </a:p>
          <a:p>
            <a:pPr marL="0" indent="0">
              <a:spcBef>
                <a:spcPts val="1200"/>
              </a:spcBef>
              <a:buNone/>
            </a:pPr>
            <a:r>
              <a:rPr lang="en-US" sz="5800" dirty="0"/>
              <a:t>Eligible participants must be between the ages of 16 and 24, </a:t>
            </a:r>
            <a:r>
              <a:rPr lang="en-US" sz="5800" i="1" dirty="0"/>
              <a:t>and</a:t>
            </a:r>
            <a:r>
              <a:rPr lang="en-US" sz="5800" dirty="0"/>
              <a:t> be  </a:t>
            </a:r>
          </a:p>
          <a:p>
            <a:pPr lvl="1">
              <a:spcBef>
                <a:spcPts val="1200"/>
              </a:spcBef>
            </a:pPr>
            <a:r>
              <a:rPr lang="en-US" sz="5800" dirty="0"/>
              <a:t>economically disadvantaged </a:t>
            </a:r>
            <a:r>
              <a:rPr lang="en-US" sz="5800" i="1" dirty="0"/>
              <a:t>or</a:t>
            </a:r>
            <a:r>
              <a:rPr lang="en-US" sz="5800" dirty="0"/>
              <a:t> eligible for the high school  </a:t>
            </a:r>
            <a:r>
              <a:rPr lang="en-US" sz="5800" dirty="0">
                <a:hlinkClick r:id="rId3"/>
              </a:rPr>
              <a:t>Graduation Incentives Program</a:t>
            </a:r>
            <a:r>
              <a:rPr lang="en-US" sz="5800" dirty="0"/>
              <a:t>* </a:t>
            </a:r>
          </a:p>
          <a:p>
            <a:pPr marL="457200" lvl="1" indent="0">
              <a:spcBef>
                <a:spcPts val="1200"/>
              </a:spcBef>
              <a:buNone/>
            </a:pPr>
            <a:r>
              <a:rPr lang="en-US" sz="5800" i="1" dirty="0"/>
              <a:t>  and</a:t>
            </a:r>
            <a:r>
              <a:rPr lang="en-US" sz="5800" dirty="0"/>
              <a:t>  </a:t>
            </a:r>
          </a:p>
          <a:p>
            <a:pPr lvl="1">
              <a:spcBef>
                <a:spcPts val="1200"/>
              </a:spcBef>
            </a:pPr>
            <a:r>
              <a:rPr lang="en-US" sz="5800" dirty="0"/>
              <a:t>have not completed a high school diploma or its equivalent and be at-risk of dropping out of high school </a:t>
            </a:r>
            <a:r>
              <a:rPr lang="en-US" sz="5800" i="1" dirty="0"/>
              <a:t>or</a:t>
            </a:r>
            <a:r>
              <a:rPr lang="en-US" sz="5800" dirty="0"/>
              <a:t> have dropped out. </a:t>
            </a:r>
          </a:p>
        </p:txBody>
      </p:sp>
    </p:spTree>
    <p:extLst>
      <p:ext uri="{BB962C8B-B14F-4D97-AF65-F5344CB8AC3E}">
        <p14:creationId xmlns:p14="http://schemas.microsoft.com/office/powerpoint/2010/main" val="2456766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5552"/>
            <a:ext cx="10515600" cy="1325563"/>
          </a:xfrm>
        </p:spPr>
        <p:txBody>
          <a:bodyPr/>
          <a:lstStyle/>
          <a:p>
            <a:r>
              <a:rPr lang="en-US" dirty="0">
                <a:solidFill>
                  <a:schemeClr val="bg1"/>
                </a:solidFill>
              </a:rPr>
              <a:t>Definitions of Eligible Participant Terms</a:t>
            </a:r>
          </a:p>
        </p:txBody>
      </p:sp>
      <p:sp>
        <p:nvSpPr>
          <p:cNvPr id="3" name="Content Placeholder 2"/>
          <p:cNvSpPr>
            <a:spLocks noGrp="1"/>
          </p:cNvSpPr>
          <p:nvPr>
            <p:ph idx="1"/>
          </p:nvPr>
        </p:nvSpPr>
        <p:spPr>
          <a:xfrm>
            <a:off x="544285" y="1134697"/>
            <a:ext cx="11258940" cy="5521464"/>
          </a:xfrm>
        </p:spPr>
        <p:txBody>
          <a:bodyPr>
            <a:normAutofit fontScale="92500" lnSpcReduction="20000"/>
          </a:bodyPr>
          <a:lstStyle/>
          <a:p>
            <a:pPr algn="l">
              <a:spcBef>
                <a:spcPts val="1800"/>
              </a:spcBef>
            </a:pPr>
            <a:r>
              <a:rPr lang="en-US" sz="2200" u="sng" dirty="0"/>
              <a:t>Dropped out of high school</a:t>
            </a:r>
            <a:r>
              <a:rPr lang="en-US" sz="2200" dirty="0"/>
              <a:t>: youth </a:t>
            </a:r>
            <a:r>
              <a:rPr lang="en-US" sz="2200" b="0" i="0" u="none" strike="noStrike" baseline="0" dirty="0"/>
              <a:t>who are not attending school and have not received a secondary school diploma or its equivalent</a:t>
            </a:r>
            <a:r>
              <a:rPr lang="en-US" sz="2200" dirty="0"/>
              <a:t>.</a:t>
            </a:r>
          </a:p>
          <a:p>
            <a:pPr algn="l">
              <a:spcBef>
                <a:spcPts val="1800"/>
              </a:spcBef>
            </a:pPr>
            <a:r>
              <a:rPr lang="en-US" sz="2200" u="sng" dirty="0"/>
              <a:t>At-risk for dropping out</a:t>
            </a:r>
            <a:r>
              <a:rPr lang="en-US" sz="2200" dirty="0"/>
              <a:t>: </a:t>
            </a:r>
            <a:r>
              <a:rPr lang="en-US" sz="2200" b="0" i="0" u="none" strike="noStrike" baseline="0" dirty="0"/>
              <a:t>youth currently enrolled in school or a GED/high school equivalency program and who, in the opinion of an official of the school, are in danger of dropping out of the school.  This may include youth experiencing barriers or challenges to school success.</a:t>
            </a:r>
            <a:endParaRPr lang="en-US" sz="2200" dirty="0"/>
          </a:p>
          <a:p>
            <a:pPr>
              <a:spcBef>
                <a:spcPts val="1800"/>
              </a:spcBef>
            </a:pPr>
            <a:r>
              <a:rPr lang="en-US" sz="2200" u="sng" dirty="0"/>
              <a:t>Economically disadvantaged</a:t>
            </a:r>
            <a:r>
              <a:rPr lang="en-US" sz="2200" dirty="0"/>
              <a:t>:</a:t>
            </a:r>
            <a:r>
              <a:rPr lang="en-US" sz="2200" b="1" dirty="0"/>
              <a:t> </a:t>
            </a:r>
            <a:r>
              <a:rPr lang="en-US" sz="2200" dirty="0"/>
              <a:t>An individual whose income is no higher than 100% of the poverty level.  Youth who are eligible to receive or are receiving free school lunch are considered to be economically disadvantaged.</a:t>
            </a:r>
          </a:p>
          <a:p>
            <a:pPr algn="l">
              <a:spcBef>
                <a:spcPts val="1800"/>
              </a:spcBef>
            </a:pPr>
            <a:r>
              <a:rPr lang="en-US" sz="2200" u="sng" dirty="0"/>
              <a:t>Eligible for the High School Graduation Incentives Program</a:t>
            </a:r>
            <a:r>
              <a:rPr lang="en-US" sz="2200" dirty="0"/>
              <a:t>: </a:t>
            </a:r>
            <a:r>
              <a:rPr lang="en-US" sz="2200" b="0" i="0" u="none" strike="noStrike" baseline="0" dirty="0"/>
              <a:t>A pupil under the age of 21, if the pupil: (1) performs substantially below the performance level for pupils of the same age in a locally determined achievement test; (2) is behind in satisfactorily completing coursework or obtaining credits for graduation; (3) is pregnant or is a parent; (4) has been assessed as chemically dependent; (5) has been excluded or expelled according to sections 121A.40 to 121A.56; (6) has been referred by a school district for enrollment in an eligible program or a program pursuant to section 124D.69; (7) is a victim of physical or sexual abuse; (8) has experienced mental health problems; (9) has experienced homelessness sometime within six months before requesting a transfer to an eligible program; (10) speaks English as a second language or has limited English proficiency; or (11) has withdrawn from school or has been chronically truant; or (12) is being treated in a hospital in the seven-county metropolitan area for cancer or other life threatening illness or is the sibling of an eligible pupil who is being currently treated, and resides with the pupil's family at least 60 miles beyond the outside boundary of the seven-county metropolitan area.</a:t>
            </a:r>
          </a:p>
        </p:txBody>
      </p:sp>
      <p:sp>
        <p:nvSpPr>
          <p:cNvPr id="4" name="Slide Number Placeholder 3"/>
          <p:cNvSpPr>
            <a:spLocks noGrp="1"/>
          </p:cNvSpPr>
          <p:nvPr>
            <p:ph type="sldNum" sz="quarter" idx="12"/>
          </p:nvPr>
        </p:nvSpPr>
        <p:spPr/>
        <p:txBody>
          <a:bodyPr/>
          <a:lstStyle/>
          <a:p>
            <a:fld id="{DC0CDB00-2D61-4BF6-AFF9-4B5C11325907}" type="slidenum">
              <a:rPr lang="en-US" smtClean="0">
                <a:solidFill>
                  <a:schemeClr val="tx1"/>
                </a:solidFill>
              </a:rPr>
              <a:t>9</a:t>
            </a:fld>
            <a:endParaRPr lang="en-US" dirty="0">
              <a:solidFill>
                <a:schemeClr val="tx1"/>
              </a:solidFill>
            </a:endParaRPr>
          </a:p>
        </p:txBody>
      </p:sp>
    </p:spTree>
    <p:extLst>
      <p:ext uri="{BB962C8B-B14F-4D97-AF65-F5344CB8AC3E}">
        <p14:creationId xmlns:p14="http://schemas.microsoft.com/office/powerpoint/2010/main" val="16392396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04D13C42D15884F9CB3A4AE99DB0A8F" ma:contentTypeVersion="11" ma:contentTypeDescription="Create a new document." ma:contentTypeScope="" ma:versionID="65ba601ff210b096aab9d9bab2103e43">
  <xsd:schema xmlns:xsd="http://www.w3.org/2001/XMLSchema" xmlns:xs="http://www.w3.org/2001/XMLSchema" xmlns:p="http://schemas.microsoft.com/office/2006/metadata/properties" xmlns:ns2="1cd47f14-7087-4e70-834b-3e31bb072a55" xmlns:ns3="http://schemas.microsoft.com/sharepoint/v4" targetNamespace="http://schemas.microsoft.com/office/2006/metadata/properties" ma:root="true" ma:fieldsID="e2e697e2d244a82ed94f6157180b86f2" ns2:_="" ns3:_="">
    <xsd:import namespace="1cd47f14-7087-4e70-834b-3e31bb072a55"/>
    <xsd:import namespace="http://schemas.microsoft.com/sharepoint/v4"/>
    <xsd:element name="properties">
      <xsd:complexType>
        <xsd:sequence>
          <xsd:element name="documentManagement">
            <xsd:complexType>
              <xsd:all>
                <xsd:element ref="ns2:Stock_x0020__x0023_" minOccurs="0"/>
                <xsd:element ref="ns2:Form_x0020__x0023_" minOccurs="0"/>
                <xsd:element ref="ns2:PPM_x0020_Chapter" minOccurs="0"/>
                <xsd:element ref="ns2:Contact" minOccurs="0"/>
                <xsd:element ref="ns2:Category" minOccurs="0"/>
                <xsd:element ref="ns2:Accessibility_x0020_Check_x0020_Done" minOccurs="0"/>
                <xsd:element ref="ns2:Accessibility_x0020_Passed" minOccurs="0"/>
                <xsd:element ref="ns3:IconOverlay" minOccurs="0"/>
                <xsd:element ref="ns2:Task_x002f_Fun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d47f14-7087-4e70-834b-3e31bb072a55" elementFormDefault="qualified">
    <xsd:import namespace="http://schemas.microsoft.com/office/2006/documentManagement/types"/>
    <xsd:import namespace="http://schemas.microsoft.com/office/infopath/2007/PartnerControls"/>
    <xsd:element name="Stock_x0020__x0023_" ma:index="4" nillable="true" ma:displayName="Stock #" ma:internalName="Stock_x0020__x0023_" ma:readOnly="false">
      <xsd:simpleType>
        <xsd:restriction base="dms:Text">
          <xsd:maxLength value="255"/>
        </xsd:restriction>
      </xsd:simpleType>
    </xsd:element>
    <xsd:element name="Form_x0020__x0023_" ma:index="5" nillable="true" ma:displayName="Form #" ma:internalName="Form_x0020__x0023_" ma:readOnly="false">
      <xsd:simpleType>
        <xsd:restriction base="dms:Text">
          <xsd:maxLength value="255"/>
        </xsd:restriction>
      </xsd:simpleType>
    </xsd:element>
    <xsd:element name="PPM_x0020_Chapter" ma:index="6" nillable="true" ma:displayName="PPM Chapter" ma:format="Hyperlink" ma:internalName="PPM_x0020_Chapter"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Contact" ma:index="7" nillable="true" ma:displayName="Contact" ma:format="Dropdown" ma:internalName="Contact" ma:readOnly="false">
      <xsd:simpleType>
        <xsd:union memberTypes="dms:Text">
          <xsd:simpleType>
            <xsd:restriction base="dms:Choice">
              <xsd:enumeration value="Operations"/>
            </xsd:restriction>
          </xsd:simpleType>
        </xsd:union>
      </xsd:simpleType>
    </xsd:element>
    <xsd:element name="Category" ma:index="8" nillable="true" ma:displayName="Category" ma:format="Dropdown" ma:indexed="true" ma:internalName="Category" ma:readOnly="false">
      <xsd:simpleType>
        <xsd:union memberTypes="dms:Text">
          <xsd:simpleType>
            <xsd:restriction base="dms:Choice">
              <xsd:enumeration value="Records Retention"/>
            </xsd:restriction>
          </xsd:simpleType>
        </xsd:union>
      </xsd:simpleType>
    </xsd:element>
    <xsd:element name="Accessibility_x0020_Check_x0020_Done" ma:index="9" nillable="true" ma:displayName="Accessibility Check Done" ma:default="0" ma:internalName="Accessibility_x0020_Check_x0020_Done" ma:readOnly="false">
      <xsd:simpleType>
        <xsd:restriction base="dms:Boolean"/>
      </xsd:simpleType>
    </xsd:element>
    <xsd:element name="Accessibility_x0020_Passed" ma:index="10" nillable="true" ma:displayName="Accessibility Passed" ma:default="0" ma:internalName="Accessibility_x0020_Passed" ma:readOnly="false">
      <xsd:simpleType>
        <xsd:restriction base="dms:Boolean"/>
      </xsd:simpleType>
    </xsd:element>
    <xsd:element name="Task_x002f_Function" ma:index="16" nillable="true" ma:displayName="Task/Function" ma:default="Select Task/Function" ma:format="Dropdown" ma:internalName="Task_x002f_Function">
      <xsd:simpleType>
        <xsd:restriction base="dms:Choice">
          <xsd:enumeration value="Select Task/Function"/>
          <xsd:enumeration value="Communication Tools"/>
          <xsd:enumeration value="Purchase/Billing"/>
          <xsd:enumeration value="IT Services"/>
          <xsd:enumeration value="Access"/>
          <xsd:enumeration value="Grants"/>
          <xsd:enumeration value="Events/Meetings"/>
          <xsd:enumeration value="Hiring"/>
          <xsd:enumeration value="Separation"/>
          <xsd:enumeration value="Safety"/>
          <xsd:enumeration value="Employee Hours"/>
          <xsd:enumeration value="Reimbursement"/>
          <xsd:enumeration value="Travel"/>
          <xsd:enumeration value="Employee Resources"/>
          <xsd:enumeration value="CareerForce"/>
          <xsd:enumeration value="Records Retention"/>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5"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orm_x0020__x0023_ xmlns="1cd47f14-7087-4e70-834b-3e31bb072a55" xsi:nil="true"/>
    <Category xmlns="1cd47f14-7087-4e70-834b-3e31bb072a55">Template</Category>
    <PPM_x0020_Chapter xmlns="1cd47f14-7087-4e70-834b-3e31bb072a55">
      <Url xsi:nil="true"/>
      <Description xsi:nil="true"/>
    </PPM_x0020_Chapter>
    <Accessibility_x0020_Check_x0020_Done xmlns="1cd47f14-7087-4e70-834b-3e31bb072a55">true</Accessibility_x0020_Check_x0020_Done>
    <Accessibility_x0020_Passed xmlns="1cd47f14-7087-4e70-834b-3e31bb072a55">true</Accessibility_x0020_Passed>
    <Contact xmlns="1cd47f14-7087-4e70-834b-3e31bb072a55">Communications</Contact>
    <Stock_x0020__x0023_ xmlns="1cd47f14-7087-4e70-834b-3e31bb072a55" xsi:nil="true"/>
    <IconOverlay xmlns="http://schemas.microsoft.com/sharepoint/v4" xsi:nil="true"/>
    <Task_x002f_Function xmlns="1cd47f14-7087-4e70-834b-3e31bb072a55">Communication Tools</Task_x002f_Function>
  </documentManagement>
</p:properties>
</file>

<file path=customXml/itemProps1.xml><?xml version="1.0" encoding="utf-8"?>
<ds:datastoreItem xmlns:ds="http://schemas.openxmlformats.org/officeDocument/2006/customXml" ds:itemID="{FC811994-D017-4B8F-B209-978F51752D93}">
  <ds:schemaRefs>
    <ds:schemaRef ds:uri="http://schemas.microsoft.com/sharepoint/v3/contenttype/forms"/>
  </ds:schemaRefs>
</ds:datastoreItem>
</file>

<file path=customXml/itemProps2.xml><?xml version="1.0" encoding="utf-8"?>
<ds:datastoreItem xmlns:ds="http://schemas.openxmlformats.org/officeDocument/2006/customXml" ds:itemID="{82C8A245-CDF7-4C13-8BB2-83F0C50C4B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d47f14-7087-4e70-834b-3e31bb072a55"/>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F7FD382-E97A-4C99-8AF0-3ADD36BF7F10}">
  <ds:schemaRefs>
    <ds:schemaRef ds:uri="http://schemas.microsoft.com/office/infopath/2007/PartnerControls"/>
    <ds:schemaRef ds:uri="http://schemas.microsoft.com/office/2006/metadata/properties"/>
    <ds:schemaRef ds:uri="http://purl.org/dc/elements/1.1/"/>
    <ds:schemaRef ds:uri="http://purl.org/dc/terms/"/>
    <ds:schemaRef ds:uri="http://www.w3.org/XML/1998/namespace"/>
    <ds:schemaRef ds:uri="http://schemas.microsoft.com/office/2006/documentManagement/types"/>
    <ds:schemaRef ds:uri="http://schemas.openxmlformats.org/package/2006/metadata/core-properties"/>
    <ds:schemaRef ds:uri="http://schemas.microsoft.com/sharepoint/v4"/>
    <ds:schemaRef ds:uri="1cd47f14-7087-4e70-834b-3e31bb072a55"/>
    <ds:schemaRef ds:uri="http://purl.org/dc/dcmitype/"/>
  </ds:schemaRefs>
</ds:datastoreItem>
</file>

<file path=docMetadata/LabelInfo.xml><?xml version="1.0" encoding="utf-8"?>
<clbl:labelList xmlns:clbl="http://schemas.microsoft.com/office/2020/mipLabelMetadata">
  <clbl:label id="{eb14b046-24c4-4519-8f26-b89c2159828c}" enabled="0" method="" siteId="{eb14b046-24c4-4519-8f26-b89c2159828c}" removed="1"/>
</clbl:labelList>
</file>

<file path=docProps/app.xml><?xml version="1.0" encoding="utf-8"?>
<Properties xmlns="http://schemas.openxmlformats.org/officeDocument/2006/extended-properties" xmlns:vt="http://schemas.openxmlformats.org/officeDocument/2006/docPropsVTypes">
  <TotalTime>11153</TotalTime>
  <Words>1821</Words>
  <Application>Microsoft Office PowerPoint</Application>
  <PresentationFormat>Widescreen</PresentationFormat>
  <Paragraphs>92</Paragraphs>
  <Slides>13</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Helvetica Neue</vt:lpstr>
      <vt:lpstr>Office Theme</vt:lpstr>
      <vt:lpstr>SFY 24-25 MN Youthbuild Program New Grantee Overview – Part 2</vt:lpstr>
      <vt:lpstr>Questions during today’s webinar!</vt:lpstr>
      <vt:lpstr>/////// MN Youthbuild Program Overview</vt:lpstr>
      <vt:lpstr>Legal and Statutory Requirements of the MN Youthbuild Program</vt:lpstr>
      <vt:lpstr>Compliance with Child Labor Laws and Davis Bacon Act</vt:lpstr>
      <vt:lpstr>The MN Youthbuild Program is recognized by MN Department of Labor and Industry (DLI) as an approved training program under MN Rules 5200.0930. This currently exempts 16- and 17-year-old Youthbuild participants from certain prohibited work activities as long as work experience and training meet conditions listed under federal child labor law exemptions from hazardous occupations.   Applicants who wish to serve 16- and 17-year-old youth and pay youth wages for construction training/work experience must comply with state and federal child labor laws. Limited apprentice/student-learner exemptions apply to hazardous work duties (*roofing/work on or about a roof, excavation operations, power-driven circular saws, reciprocating saws, band saws, guillotine shears, chain saws, wood chippers, and abrasive cutting discs, machines for woodworking, metal forming, punching, shearing).  Exemptions are allowed when the following conditions are met: (1) Work is incidental to the training; (2) Work shall be intermittent, for short periods of time, and under the direct and close supervision of a qualified, experienced person; (3) Student learners are given safety instruction; and (4) A schedule of organized and progressive work processes to be performed on the job has been prepared.    </vt:lpstr>
      <vt:lpstr>Cont.  3</vt:lpstr>
      <vt:lpstr>Participant Eligibility under M.S. 116L.361-116L.366</vt:lpstr>
      <vt:lpstr>Definitions of Eligible Participant Terms</vt:lpstr>
      <vt:lpstr>Eligible Construction and Rehabilitation Projects  under M.S. 116L.361-116L.366</vt:lpstr>
      <vt:lpstr>Components of Youthbuild Program Model </vt:lpstr>
      <vt:lpstr>Local Partnerships</vt:lpstr>
      <vt:lpstr>Questions?</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DEED PowerPoint Presentation</dc:title>
  <dc:creator>Heidi A Johnson</dc:creator>
  <cp:lastModifiedBy>Waisanen, Nancy (DEED)</cp:lastModifiedBy>
  <cp:revision>65</cp:revision>
  <cp:lastPrinted>2019-07-11T18:31:41Z</cp:lastPrinted>
  <dcterms:created xsi:type="dcterms:W3CDTF">2018-05-09T16:28:15Z</dcterms:created>
  <dcterms:modified xsi:type="dcterms:W3CDTF">2023-11-26T23:01:23Z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0x010100E04D13C42D15884F9CB3A4AE99DB0A8F</vt:lpwstr>
  </property>
</Properties>
</file>