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40"/>
  </p:notesMasterIdLst>
  <p:sldIdLst>
    <p:sldId id="532" r:id="rId5"/>
    <p:sldId id="533" r:id="rId6"/>
    <p:sldId id="268" r:id="rId7"/>
    <p:sldId id="780" r:id="rId8"/>
    <p:sldId id="804" r:id="rId9"/>
    <p:sldId id="792" r:id="rId10"/>
    <p:sldId id="805" r:id="rId11"/>
    <p:sldId id="802" r:id="rId12"/>
    <p:sldId id="807" r:id="rId13"/>
    <p:sldId id="806" r:id="rId14"/>
    <p:sldId id="798" r:id="rId15"/>
    <p:sldId id="799" r:id="rId16"/>
    <p:sldId id="808" r:id="rId17"/>
    <p:sldId id="497" r:id="rId18"/>
    <p:sldId id="277" r:id="rId19"/>
    <p:sldId id="513" r:id="rId20"/>
    <p:sldId id="515" r:id="rId21"/>
    <p:sldId id="810" r:id="rId22"/>
    <p:sldId id="787" r:id="rId23"/>
    <p:sldId id="790" r:id="rId24"/>
    <p:sldId id="811" r:id="rId25"/>
    <p:sldId id="812" r:id="rId26"/>
    <p:sldId id="803" r:id="rId27"/>
    <p:sldId id="788" r:id="rId28"/>
    <p:sldId id="789" r:id="rId29"/>
    <p:sldId id="793" r:id="rId30"/>
    <p:sldId id="794" r:id="rId31"/>
    <p:sldId id="795" r:id="rId32"/>
    <p:sldId id="796" r:id="rId33"/>
    <p:sldId id="797" r:id="rId34"/>
    <p:sldId id="771" r:id="rId35"/>
    <p:sldId id="809" r:id="rId36"/>
    <p:sldId id="813" r:id="rId37"/>
    <p:sldId id="534" r:id="rId38"/>
    <p:sldId id="260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deen, Sara (DEED)" initials="SS(" lastIdx="2" clrIdx="0">
    <p:extLst>
      <p:ext uri="{19B8F6BF-5375-455C-9EA6-DF929625EA0E}">
        <p15:presenceInfo xmlns:p15="http://schemas.microsoft.com/office/powerpoint/2012/main" userId="S::Sara.Sundeen@state.mn.us::d38873f6-bdb7-44cb-96ac-55642078ec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1DC"/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2" dt="2022-02-01T15:32:19.5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7672" autoAdjust="0"/>
  </p:normalViewPr>
  <p:slideViewPr>
    <p:cSldViewPr snapToGrid="0">
      <p:cViewPr varScale="1">
        <p:scale>
          <a:sx n="34" d="100"/>
          <a:sy n="34" d="100"/>
        </p:scale>
        <p:origin x="21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deen, Sara (DEED)" userId="d38873f6-bdb7-44cb-96ac-55642078ec13" providerId="ADAL" clId="{CE0FBC4C-70E2-4E1B-AC19-09B8C357D6A2}"/>
    <pc:docChg chg="custSel modSld">
      <pc:chgData name="Sundeen, Sara (DEED)" userId="d38873f6-bdb7-44cb-96ac-55642078ec13" providerId="ADAL" clId="{CE0FBC4C-70E2-4E1B-AC19-09B8C357D6A2}" dt="2022-02-01T16:08:54.977" v="2107" actId="6549"/>
      <pc:docMkLst>
        <pc:docMk/>
      </pc:docMkLst>
      <pc:sldChg chg="modNotesTx">
        <pc:chgData name="Sundeen, Sara (DEED)" userId="d38873f6-bdb7-44cb-96ac-55642078ec13" providerId="ADAL" clId="{CE0FBC4C-70E2-4E1B-AC19-09B8C357D6A2}" dt="2022-02-01T16:08:44.428" v="2104" actId="6549"/>
        <pc:sldMkLst>
          <pc:docMk/>
          <pc:sldMk cId="95856232" sldId="794"/>
        </pc:sldMkLst>
      </pc:sldChg>
      <pc:sldChg chg="modNotesTx">
        <pc:chgData name="Sundeen, Sara (DEED)" userId="d38873f6-bdb7-44cb-96ac-55642078ec13" providerId="ADAL" clId="{CE0FBC4C-70E2-4E1B-AC19-09B8C357D6A2}" dt="2022-02-01T16:08:48.813" v="2105" actId="6549"/>
        <pc:sldMkLst>
          <pc:docMk/>
          <pc:sldMk cId="8161186" sldId="795"/>
        </pc:sldMkLst>
      </pc:sldChg>
      <pc:sldChg chg="modNotesTx">
        <pc:chgData name="Sundeen, Sara (DEED)" userId="d38873f6-bdb7-44cb-96ac-55642078ec13" providerId="ADAL" clId="{CE0FBC4C-70E2-4E1B-AC19-09B8C357D6A2}" dt="2022-02-01T16:08:52.239" v="2106" actId="6549"/>
        <pc:sldMkLst>
          <pc:docMk/>
          <pc:sldMk cId="2974022223" sldId="796"/>
        </pc:sldMkLst>
      </pc:sldChg>
      <pc:sldChg chg="modSp mod modNotesTx">
        <pc:chgData name="Sundeen, Sara (DEED)" userId="d38873f6-bdb7-44cb-96ac-55642078ec13" providerId="ADAL" clId="{CE0FBC4C-70E2-4E1B-AC19-09B8C357D6A2}" dt="2022-02-01T16:08:54.977" v="2107" actId="6549"/>
        <pc:sldMkLst>
          <pc:docMk/>
          <pc:sldMk cId="900015072" sldId="797"/>
        </pc:sldMkLst>
        <pc:spChg chg="mod">
          <ac:chgData name="Sundeen, Sara (DEED)" userId="d38873f6-bdb7-44cb-96ac-55642078ec13" providerId="ADAL" clId="{CE0FBC4C-70E2-4E1B-AC19-09B8C357D6A2}" dt="2022-02-01T15:19:35.012" v="27" actId="27636"/>
          <ac:spMkLst>
            <pc:docMk/>
            <pc:sldMk cId="900015072" sldId="797"/>
            <ac:spMk id="3" creationId="{AFC3235A-D1D3-431E-ABBA-D62207CFF3ED}"/>
          </ac:spMkLst>
        </pc:spChg>
      </pc:sldChg>
    </pc:docChg>
  </pc:docChgLst>
  <pc:docChgLst>
    <pc:chgData name="Babine, Kim (DEED)" userId="f6c0dd01-8abc-4e25-bfd5-6772bd7ae075" providerId="ADAL" clId="{784890A5-1534-4617-BF3B-F241B651C5F3}"/>
    <pc:docChg chg="custSel modSld">
      <pc:chgData name="Babine, Kim (DEED)" userId="f6c0dd01-8abc-4e25-bfd5-6772bd7ae075" providerId="ADAL" clId="{784890A5-1534-4617-BF3B-F241B651C5F3}" dt="2022-02-01T14:53:03.894" v="37" actId="478"/>
      <pc:docMkLst>
        <pc:docMk/>
      </pc:docMkLst>
      <pc:sldChg chg="modNotesTx">
        <pc:chgData name="Babine, Kim (DEED)" userId="f6c0dd01-8abc-4e25-bfd5-6772bd7ae075" providerId="ADAL" clId="{784890A5-1534-4617-BF3B-F241B651C5F3}" dt="2022-02-01T14:52:32.945" v="26" actId="20577"/>
        <pc:sldMkLst>
          <pc:docMk/>
          <pc:sldMk cId="2148270586" sldId="268"/>
        </pc:sldMkLst>
      </pc:sldChg>
      <pc:sldChg chg="modNotesTx">
        <pc:chgData name="Babine, Kim (DEED)" userId="f6c0dd01-8abc-4e25-bfd5-6772bd7ae075" providerId="ADAL" clId="{784890A5-1534-4617-BF3B-F241B651C5F3}" dt="2022-02-01T14:52:17.805" v="20" actId="20577"/>
        <pc:sldMkLst>
          <pc:docMk/>
          <pc:sldMk cId="1923750967" sldId="277"/>
        </pc:sldMkLst>
      </pc:sldChg>
      <pc:sldChg chg="modNotesTx">
        <pc:chgData name="Babine, Kim (DEED)" userId="f6c0dd01-8abc-4e25-bfd5-6772bd7ae075" providerId="ADAL" clId="{784890A5-1534-4617-BF3B-F241B651C5F3}" dt="2022-02-01T14:52:20.084" v="21" actId="20577"/>
        <pc:sldMkLst>
          <pc:docMk/>
          <pc:sldMk cId="1412391062" sldId="497"/>
        </pc:sldMkLst>
      </pc:sldChg>
      <pc:sldChg chg="modNotesTx">
        <pc:chgData name="Babine, Kim (DEED)" userId="f6c0dd01-8abc-4e25-bfd5-6772bd7ae075" providerId="ADAL" clId="{784890A5-1534-4617-BF3B-F241B651C5F3}" dt="2022-02-01T14:52:15.214" v="19" actId="20577"/>
        <pc:sldMkLst>
          <pc:docMk/>
          <pc:sldMk cId="3298851169" sldId="513"/>
        </pc:sldMkLst>
      </pc:sldChg>
      <pc:sldChg chg="modNotesTx">
        <pc:chgData name="Babine, Kim (DEED)" userId="f6c0dd01-8abc-4e25-bfd5-6772bd7ae075" providerId="ADAL" clId="{784890A5-1534-4617-BF3B-F241B651C5F3}" dt="2022-02-01T14:52:13.796" v="18" actId="20577"/>
        <pc:sldMkLst>
          <pc:docMk/>
          <pc:sldMk cId="4273495269" sldId="515"/>
        </pc:sldMkLst>
      </pc:sldChg>
      <pc:sldChg chg="modNotesTx">
        <pc:chgData name="Babine, Kim (DEED)" userId="f6c0dd01-8abc-4e25-bfd5-6772bd7ae075" providerId="ADAL" clId="{784890A5-1534-4617-BF3B-F241B651C5F3}" dt="2022-02-01T14:51:40.038" v="0" actId="20577"/>
        <pc:sldMkLst>
          <pc:docMk/>
          <pc:sldMk cId="3543135188" sldId="533"/>
        </pc:sldMkLst>
      </pc:sldChg>
      <pc:sldChg chg="modNotesTx">
        <pc:chgData name="Babine, Kim (DEED)" userId="f6c0dd01-8abc-4e25-bfd5-6772bd7ae075" providerId="ADAL" clId="{784890A5-1534-4617-BF3B-F241B651C5F3}" dt="2022-02-01T14:51:44.825" v="1" actId="20577"/>
        <pc:sldMkLst>
          <pc:docMk/>
          <pc:sldMk cId="3637738601" sldId="534"/>
        </pc:sldMkLst>
      </pc:sldChg>
      <pc:sldChg chg="modNotesTx">
        <pc:chgData name="Babine, Kim (DEED)" userId="f6c0dd01-8abc-4e25-bfd5-6772bd7ae075" providerId="ADAL" clId="{784890A5-1534-4617-BF3B-F241B651C5F3}" dt="2022-02-01T14:51:49.107" v="4" actId="20577"/>
        <pc:sldMkLst>
          <pc:docMk/>
          <pc:sldMk cId="2191687092" sldId="771"/>
        </pc:sldMkLst>
      </pc:sldChg>
      <pc:sldChg chg="modNotesTx">
        <pc:chgData name="Babine, Kim (DEED)" userId="f6c0dd01-8abc-4e25-bfd5-6772bd7ae075" providerId="ADAL" clId="{784890A5-1534-4617-BF3B-F241B651C5F3}" dt="2022-02-01T14:52:34.362" v="27" actId="20577"/>
        <pc:sldMkLst>
          <pc:docMk/>
          <pc:sldMk cId="3218871288" sldId="780"/>
        </pc:sldMkLst>
      </pc:sldChg>
      <pc:sldChg chg="modNotesTx">
        <pc:chgData name="Babine, Kim (DEED)" userId="f6c0dd01-8abc-4e25-bfd5-6772bd7ae075" providerId="ADAL" clId="{784890A5-1534-4617-BF3B-F241B651C5F3}" dt="2022-02-01T14:52:11.028" v="16" actId="20577"/>
        <pc:sldMkLst>
          <pc:docMk/>
          <pc:sldMk cId="1084286126" sldId="787"/>
        </pc:sldMkLst>
      </pc:sldChg>
      <pc:sldChg chg="modNotesTx">
        <pc:chgData name="Babine, Kim (DEED)" userId="f6c0dd01-8abc-4e25-bfd5-6772bd7ae075" providerId="ADAL" clId="{784890A5-1534-4617-BF3B-F241B651C5F3}" dt="2022-02-01T14:52:02.651" v="11" actId="20577"/>
        <pc:sldMkLst>
          <pc:docMk/>
          <pc:sldMk cId="1209258779" sldId="788"/>
        </pc:sldMkLst>
      </pc:sldChg>
      <pc:sldChg chg="modNotesTx">
        <pc:chgData name="Babine, Kim (DEED)" userId="f6c0dd01-8abc-4e25-bfd5-6772bd7ae075" providerId="ADAL" clId="{784890A5-1534-4617-BF3B-F241B651C5F3}" dt="2022-02-01T14:52:00.323" v="10" actId="20577"/>
        <pc:sldMkLst>
          <pc:docMk/>
          <pc:sldMk cId="3351234291" sldId="789"/>
        </pc:sldMkLst>
      </pc:sldChg>
      <pc:sldChg chg="modNotesTx">
        <pc:chgData name="Babine, Kim (DEED)" userId="f6c0dd01-8abc-4e25-bfd5-6772bd7ae075" providerId="ADAL" clId="{784890A5-1534-4617-BF3B-F241B651C5F3}" dt="2022-02-01T14:52:09.750" v="15" actId="20577"/>
        <pc:sldMkLst>
          <pc:docMk/>
          <pc:sldMk cId="2360448634" sldId="790"/>
        </pc:sldMkLst>
      </pc:sldChg>
      <pc:sldChg chg="modNotesTx">
        <pc:chgData name="Babine, Kim (DEED)" userId="f6c0dd01-8abc-4e25-bfd5-6772bd7ae075" providerId="ADAL" clId="{784890A5-1534-4617-BF3B-F241B651C5F3}" dt="2022-02-01T14:52:37.253" v="29" actId="20577"/>
        <pc:sldMkLst>
          <pc:docMk/>
          <pc:sldMk cId="494635038" sldId="792"/>
        </pc:sldMkLst>
      </pc:sldChg>
      <pc:sldChg chg="modNotesTx">
        <pc:chgData name="Babine, Kim (DEED)" userId="f6c0dd01-8abc-4e25-bfd5-6772bd7ae075" providerId="ADAL" clId="{784890A5-1534-4617-BF3B-F241B651C5F3}" dt="2022-02-01T14:51:58.835" v="9" actId="20577"/>
        <pc:sldMkLst>
          <pc:docMk/>
          <pc:sldMk cId="2729191027" sldId="793"/>
        </pc:sldMkLst>
      </pc:sldChg>
      <pc:sldChg chg="modNotesTx">
        <pc:chgData name="Babine, Kim (DEED)" userId="f6c0dd01-8abc-4e25-bfd5-6772bd7ae075" providerId="ADAL" clId="{784890A5-1534-4617-BF3B-F241B651C5F3}" dt="2022-02-01T14:51:57.245" v="8" actId="20577"/>
        <pc:sldMkLst>
          <pc:docMk/>
          <pc:sldMk cId="95856232" sldId="794"/>
        </pc:sldMkLst>
      </pc:sldChg>
      <pc:sldChg chg="modNotesTx">
        <pc:chgData name="Babine, Kim (DEED)" userId="f6c0dd01-8abc-4e25-bfd5-6772bd7ae075" providerId="ADAL" clId="{784890A5-1534-4617-BF3B-F241B651C5F3}" dt="2022-02-01T14:51:54.716" v="7" actId="20577"/>
        <pc:sldMkLst>
          <pc:docMk/>
          <pc:sldMk cId="8161186" sldId="795"/>
        </pc:sldMkLst>
      </pc:sldChg>
      <pc:sldChg chg="modNotesTx">
        <pc:chgData name="Babine, Kim (DEED)" userId="f6c0dd01-8abc-4e25-bfd5-6772bd7ae075" providerId="ADAL" clId="{784890A5-1534-4617-BF3B-F241B651C5F3}" dt="2022-02-01T14:51:53.022" v="6" actId="20577"/>
        <pc:sldMkLst>
          <pc:docMk/>
          <pc:sldMk cId="2974022223" sldId="796"/>
        </pc:sldMkLst>
      </pc:sldChg>
      <pc:sldChg chg="delSp mod modNotesTx">
        <pc:chgData name="Babine, Kim (DEED)" userId="f6c0dd01-8abc-4e25-bfd5-6772bd7ae075" providerId="ADAL" clId="{784890A5-1534-4617-BF3B-F241B651C5F3}" dt="2022-02-01T14:53:03.894" v="37" actId="478"/>
        <pc:sldMkLst>
          <pc:docMk/>
          <pc:sldMk cId="900015072" sldId="797"/>
        </pc:sldMkLst>
        <pc:spChg chg="del">
          <ac:chgData name="Babine, Kim (DEED)" userId="f6c0dd01-8abc-4e25-bfd5-6772bd7ae075" providerId="ADAL" clId="{784890A5-1534-4617-BF3B-F241B651C5F3}" dt="2022-02-01T14:53:03.894" v="37" actId="478"/>
          <ac:spMkLst>
            <pc:docMk/>
            <pc:sldMk cId="900015072" sldId="797"/>
            <ac:spMk id="4" creationId="{08D7C9E7-B432-483B-BB4C-861980263A14}"/>
          </ac:spMkLst>
        </pc:spChg>
      </pc:sldChg>
      <pc:sldChg chg="delSp mod modNotesTx">
        <pc:chgData name="Babine, Kim (DEED)" userId="f6c0dd01-8abc-4e25-bfd5-6772bd7ae075" providerId="ADAL" clId="{784890A5-1534-4617-BF3B-F241B651C5F3}" dt="2022-02-01T14:52:48.163" v="36" actId="478"/>
        <pc:sldMkLst>
          <pc:docMk/>
          <pc:sldMk cId="2661991862" sldId="798"/>
        </pc:sldMkLst>
        <pc:spChg chg="del">
          <ac:chgData name="Babine, Kim (DEED)" userId="f6c0dd01-8abc-4e25-bfd5-6772bd7ae075" providerId="ADAL" clId="{784890A5-1534-4617-BF3B-F241B651C5F3}" dt="2022-02-01T14:52:48.163" v="36" actId="478"/>
          <ac:spMkLst>
            <pc:docMk/>
            <pc:sldMk cId="2661991862" sldId="798"/>
            <ac:spMk id="4" creationId="{9285A548-7EC3-446E-8217-0B9A0C6E8D5C}"/>
          </ac:spMkLst>
        </pc:spChg>
      </pc:sldChg>
      <pc:sldChg chg="modNotesTx">
        <pc:chgData name="Babine, Kim (DEED)" userId="f6c0dd01-8abc-4e25-bfd5-6772bd7ae075" providerId="ADAL" clId="{784890A5-1534-4617-BF3B-F241B651C5F3}" dt="2022-02-01T14:52:23.816" v="23" actId="20577"/>
        <pc:sldMkLst>
          <pc:docMk/>
          <pc:sldMk cId="54143873" sldId="799"/>
        </pc:sldMkLst>
      </pc:sldChg>
      <pc:sldChg chg="modNotesTx">
        <pc:chgData name="Babine, Kim (DEED)" userId="f6c0dd01-8abc-4e25-bfd5-6772bd7ae075" providerId="ADAL" clId="{784890A5-1534-4617-BF3B-F241B651C5F3}" dt="2022-02-01T14:52:40.163" v="31" actId="20577"/>
        <pc:sldMkLst>
          <pc:docMk/>
          <pc:sldMk cId="1927614470" sldId="802"/>
        </pc:sldMkLst>
      </pc:sldChg>
      <pc:sldChg chg="modNotesTx">
        <pc:chgData name="Babine, Kim (DEED)" userId="f6c0dd01-8abc-4e25-bfd5-6772bd7ae075" providerId="ADAL" clId="{784890A5-1534-4617-BF3B-F241B651C5F3}" dt="2022-02-01T14:52:03.878" v="12" actId="20577"/>
        <pc:sldMkLst>
          <pc:docMk/>
          <pc:sldMk cId="809298939" sldId="803"/>
        </pc:sldMkLst>
      </pc:sldChg>
      <pc:sldChg chg="modNotesTx">
        <pc:chgData name="Babine, Kim (DEED)" userId="f6c0dd01-8abc-4e25-bfd5-6772bd7ae075" providerId="ADAL" clId="{784890A5-1534-4617-BF3B-F241B651C5F3}" dt="2022-02-01T14:52:35.714" v="28" actId="20577"/>
        <pc:sldMkLst>
          <pc:docMk/>
          <pc:sldMk cId="3742919133" sldId="804"/>
        </pc:sldMkLst>
      </pc:sldChg>
      <pc:sldChg chg="modNotesTx">
        <pc:chgData name="Babine, Kim (DEED)" userId="f6c0dd01-8abc-4e25-bfd5-6772bd7ae075" providerId="ADAL" clId="{784890A5-1534-4617-BF3B-F241B651C5F3}" dt="2022-02-01T14:52:38.608" v="30" actId="20577"/>
        <pc:sldMkLst>
          <pc:docMk/>
          <pc:sldMk cId="304541045" sldId="805"/>
        </pc:sldMkLst>
      </pc:sldChg>
      <pc:sldChg chg="modNotesTx">
        <pc:chgData name="Babine, Kim (DEED)" userId="f6c0dd01-8abc-4e25-bfd5-6772bd7ae075" providerId="ADAL" clId="{784890A5-1534-4617-BF3B-F241B651C5F3}" dt="2022-02-01T14:52:44.011" v="34" actId="20577"/>
        <pc:sldMkLst>
          <pc:docMk/>
          <pc:sldMk cId="3095688682" sldId="806"/>
        </pc:sldMkLst>
      </pc:sldChg>
      <pc:sldChg chg="modNotesTx">
        <pc:chgData name="Babine, Kim (DEED)" userId="f6c0dd01-8abc-4e25-bfd5-6772bd7ae075" providerId="ADAL" clId="{784890A5-1534-4617-BF3B-F241B651C5F3}" dt="2022-02-01T14:52:41.468" v="32" actId="20577"/>
        <pc:sldMkLst>
          <pc:docMk/>
          <pc:sldMk cId="3138165647" sldId="807"/>
        </pc:sldMkLst>
      </pc:sldChg>
      <pc:sldChg chg="modNotesTx">
        <pc:chgData name="Babine, Kim (DEED)" userId="f6c0dd01-8abc-4e25-bfd5-6772bd7ae075" providerId="ADAL" clId="{784890A5-1534-4617-BF3B-F241B651C5F3}" dt="2022-02-01T14:52:21.300" v="22" actId="20577"/>
        <pc:sldMkLst>
          <pc:docMk/>
          <pc:sldMk cId="1182455880" sldId="808"/>
        </pc:sldMkLst>
      </pc:sldChg>
      <pc:sldChg chg="modNotesTx">
        <pc:chgData name="Babine, Kim (DEED)" userId="f6c0dd01-8abc-4e25-bfd5-6772bd7ae075" providerId="ADAL" clId="{784890A5-1534-4617-BF3B-F241B651C5F3}" dt="2022-02-01T14:51:47.652" v="3" actId="20577"/>
        <pc:sldMkLst>
          <pc:docMk/>
          <pc:sldMk cId="3204600787" sldId="809"/>
        </pc:sldMkLst>
      </pc:sldChg>
      <pc:sldChg chg="modNotesTx">
        <pc:chgData name="Babine, Kim (DEED)" userId="f6c0dd01-8abc-4e25-bfd5-6772bd7ae075" providerId="ADAL" clId="{784890A5-1534-4617-BF3B-F241B651C5F3}" dt="2022-02-01T14:52:12.380" v="17" actId="20577"/>
        <pc:sldMkLst>
          <pc:docMk/>
          <pc:sldMk cId="1312959392" sldId="810"/>
        </pc:sldMkLst>
      </pc:sldChg>
      <pc:sldChg chg="modNotesTx">
        <pc:chgData name="Babine, Kim (DEED)" userId="f6c0dd01-8abc-4e25-bfd5-6772bd7ae075" providerId="ADAL" clId="{784890A5-1534-4617-BF3B-F241B651C5F3}" dt="2022-02-01T14:52:06.634" v="14" actId="20577"/>
        <pc:sldMkLst>
          <pc:docMk/>
          <pc:sldMk cId="1713257849" sldId="811"/>
        </pc:sldMkLst>
      </pc:sldChg>
      <pc:sldChg chg="modNotesTx">
        <pc:chgData name="Babine, Kim (DEED)" userId="f6c0dd01-8abc-4e25-bfd5-6772bd7ae075" providerId="ADAL" clId="{784890A5-1534-4617-BF3B-F241B651C5F3}" dt="2022-02-01T14:52:05.214" v="13" actId="20577"/>
        <pc:sldMkLst>
          <pc:docMk/>
          <pc:sldMk cId="766784744" sldId="812"/>
        </pc:sldMkLst>
      </pc:sldChg>
      <pc:sldChg chg="modNotesTx">
        <pc:chgData name="Babine, Kim (DEED)" userId="f6c0dd01-8abc-4e25-bfd5-6772bd7ae075" providerId="ADAL" clId="{784890A5-1534-4617-BF3B-F241B651C5F3}" dt="2022-02-01T14:51:46.148" v="2" actId="20577"/>
        <pc:sldMkLst>
          <pc:docMk/>
          <pc:sldMk cId="485379011" sldId="81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950CAC-3252-4B9E-8A9D-B7166400E0C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8BB289D-7C1C-4711-9D3A-F2970F2BF21A}">
      <dgm:prSet phldrT="[Text]"/>
      <dgm:spPr/>
      <dgm:t>
        <a:bodyPr/>
        <a:lstStyle/>
        <a:p>
          <a:r>
            <a:rPr lang="en-US"/>
            <a:t>New RFP Published:</a:t>
          </a:r>
          <a:br>
            <a:rPr lang="en-US"/>
          </a:br>
          <a:br>
            <a:rPr lang="en-US"/>
          </a:br>
          <a:r>
            <a:rPr lang="en-US"/>
            <a:t>February</a:t>
          </a:r>
        </a:p>
      </dgm:t>
    </dgm:pt>
    <dgm:pt modelId="{B34EC15A-9BA4-4B79-B28E-6676E6E8D145}" type="parTrans" cxnId="{F6D0A19A-BD9F-4EF4-A525-A10AE1DF1C77}">
      <dgm:prSet/>
      <dgm:spPr/>
      <dgm:t>
        <a:bodyPr/>
        <a:lstStyle/>
        <a:p>
          <a:endParaRPr lang="en-US"/>
        </a:p>
      </dgm:t>
    </dgm:pt>
    <dgm:pt modelId="{A9AC0F91-82DA-4646-AE8E-848365452556}" type="sibTrans" cxnId="{F6D0A19A-BD9F-4EF4-A525-A10AE1DF1C77}">
      <dgm:prSet/>
      <dgm:spPr/>
      <dgm:t>
        <a:bodyPr/>
        <a:lstStyle/>
        <a:p>
          <a:endParaRPr lang="en-US"/>
        </a:p>
      </dgm:t>
    </dgm:pt>
    <dgm:pt modelId="{B1E7177D-7D18-4F14-9E76-1D21BF85D6C1}">
      <dgm:prSet phldrT="[Text]"/>
      <dgm:spPr/>
      <dgm:t>
        <a:bodyPr/>
        <a:lstStyle/>
        <a:p>
          <a:pPr rtl="0"/>
          <a:r>
            <a:rPr lang="en-US"/>
            <a:t>Applications Due: </a:t>
          </a:r>
          <a:br>
            <a:rPr lang="en-US"/>
          </a:br>
          <a:br>
            <a:rPr lang="en-US"/>
          </a:br>
          <a:r>
            <a:rPr lang="en-US"/>
            <a:t>April</a:t>
          </a:r>
        </a:p>
      </dgm:t>
    </dgm:pt>
    <dgm:pt modelId="{7B8D846F-9B98-4E28-8C5B-0D70BEAB0800}" type="parTrans" cxnId="{A3FF06B4-2BB7-4F9A-8CB8-4F983E04D1C6}">
      <dgm:prSet/>
      <dgm:spPr/>
      <dgm:t>
        <a:bodyPr/>
        <a:lstStyle/>
        <a:p>
          <a:endParaRPr lang="en-US"/>
        </a:p>
      </dgm:t>
    </dgm:pt>
    <dgm:pt modelId="{BEDEE9E5-7F2E-4130-BE91-26013D77B174}" type="sibTrans" cxnId="{A3FF06B4-2BB7-4F9A-8CB8-4F983E04D1C6}">
      <dgm:prSet/>
      <dgm:spPr/>
      <dgm:t>
        <a:bodyPr/>
        <a:lstStyle/>
        <a:p>
          <a:endParaRPr lang="en-US"/>
        </a:p>
      </dgm:t>
    </dgm:pt>
    <dgm:pt modelId="{2EBE8477-70DA-4CFF-A15E-3B0699152895}">
      <dgm:prSet phldrT="[Text]"/>
      <dgm:spPr/>
      <dgm:t>
        <a:bodyPr/>
        <a:lstStyle/>
        <a:p>
          <a:r>
            <a:rPr lang="en-US"/>
            <a:t>Contract Consultations</a:t>
          </a:r>
          <a:br>
            <a:rPr lang="en-US"/>
          </a:br>
          <a:br>
            <a:rPr lang="en-US"/>
          </a:br>
          <a:r>
            <a:rPr lang="en-US"/>
            <a:t>March, April, May</a:t>
          </a:r>
        </a:p>
      </dgm:t>
    </dgm:pt>
    <dgm:pt modelId="{234F0356-C6B7-4543-9183-6400E2B0B950}" type="parTrans" cxnId="{1594E697-C370-4ED7-BAA6-1AF689C0344D}">
      <dgm:prSet/>
      <dgm:spPr/>
      <dgm:t>
        <a:bodyPr/>
        <a:lstStyle/>
        <a:p>
          <a:endParaRPr lang="en-US"/>
        </a:p>
      </dgm:t>
    </dgm:pt>
    <dgm:pt modelId="{79C7DBE2-477E-4225-817D-60DB65BDFC25}" type="sibTrans" cxnId="{1594E697-C370-4ED7-BAA6-1AF689C0344D}">
      <dgm:prSet/>
      <dgm:spPr/>
      <dgm:t>
        <a:bodyPr/>
        <a:lstStyle/>
        <a:p>
          <a:endParaRPr lang="en-US"/>
        </a:p>
      </dgm:t>
    </dgm:pt>
    <dgm:pt modelId="{018143C2-2EC6-4F7E-959E-26261F288751}">
      <dgm:prSet phldrT="[Text]"/>
      <dgm:spPr/>
      <dgm:t>
        <a:bodyPr/>
        <a:lstStyle/>
        <a:p>
          <a:r>
            <a:rPr lang="en-US"/>
            <a:t>Contract Development: </a:t>
          </a:r>
          <a:br>
            <a:rPr lang="en-US"/>
          </a:br>
          <a:br>
            <a:rPr lang="en-US"/>
          </a:br>
          <a:r>
            <a:rPr lang="en-US"/>
            <a:t>April, May</a:t>
          </a:r>
        </a:p>
      </dgm:t>
    </dgm:pt>
    <dgm:pt modelId="{5B626EF4-375C-49E5-A0A2-6A671920F1F8}" type="parTrans" cxnId="{6E9979FD-F76B-426A-9F83-A7816C092662}">
      <dgm:prSet/>
      <dgm:spPr/>
      <dgm:t>
        <a:bodyPr/>
        <a:lstStyle/>
        <a:p>
          <a:endParaRPr lang="en-US"/>
        </a:p>
      </dgm:t>
    </dgm:pt>
    <dgm:pt modelId="{5A464D57-EE9A-404F-A31F-0EB9F59C1861}" type="sibTrans" cxnId="{6E9979FD-F76B-426A-9F83-A7816C092662}">
      <dgm:prSet/>
      <dgm:spPr/>
      <dgm:t>
        <a:bodyPr/>
        <a:lstStyle/>
        <a:p>
          <a:endParaRPr lang="en-US"/>
        </a:p>
      </dgm:t>
    </dgm:pt>
    <dgm:pt modelId="{B33BA258-CF64-4517-8089-CA9005F7D801}">
      <dgm:prSet phldrT="[Text]"/>
      <dgm:spPr/>
      <dgm:t>
        <a:bodyPr/>
        <a:lstStyle/>
        <a:p>
          <a:pPr rtl="0"/>
          <a:r>
            <a:rPr lang="en-US"/>
            <a:t>Contract Execution: </a:t>
          </a:r>
          <a:br>
            <a:rPr lang="en-US"/>
          </a:br>
          <a:br>
            <a:rPr lang="en-US"/>
          </a:br>
          <a:r>
            <a:rPr lang="en-US"/>
            <a:t>May, Early June</a:t>
          </a:r>
        </a:p>
      </dgm:t>
    </dgm:pt>
    <dgm:pt modelId="{57B5EB28-E260-4718-94EB-577E9BA8E836}" type="parTrans" cxnId="{B2822CD1-5011-454F-AFAB-48DA17A1A3D0}">
      <dgm:prSet/>
      <dgm:spPr/>
      <dgm:t>
        <a:bodyPr/>
        <a:lstStyle/>
        <a:p>
          <a:endParaRPr lang="en-US"/>
        </a:p>
      </dgm:t>
    </dgm:pt>
    <dgm:pt modelId="{BA0ABBB7-5C26-4B3B-A87A-051DBA7F0776}" type="sibTrans" cxnId="{B2822CD1-5011-454F-AFAB-48DA17A1A3D0}">
      <dgm:prSet/>
      <dgm:spPr/>
      <dgm:t>
        <a:bodyPr/>
        <a:lstStyle/>
        <a:p>
          <a:endParaRPr lang="en-US"/>
        </a:p>
      </dgm:t>
    </dgm:pt>
    <dgm:pt modelId="{3BCA6E29-2158-4499-9529-7B3057D54523}">
      <dgm:prSet phldrT="[Text]"/>
      <dgm:spPr/>
      <dgm:t>
        <a:bodyPr/>
        <a:lstStyle/>
        <a:p>
          <a:pPr rtl="0"/>
          <a:r>
            <a:rPr lang="en-US"/>
            <a:t>Partners Prepare Applications</a:t>
          </a:r>
          <a:br>
            <a:rPr lang="en-US"/>
          </a:br>
          <a:br>
            <a:rPr lang="en-US"/>
          </a:br>
          <a:r>
            <a:rPr lang="en-US"/>
            <a:t>February, March</a:t>
          </a:r>
        </a:p>
      </dgm:t>
    </dgm:pt>
    <dgm:pt modelId="{83B5E7C8-3577-4E8F-9807-EF6F96D040A9}" type="parTrans" cxnId="{7CCEFB57-9C2D-404C-8C75-61FF5C88E58A}">
      <dgm:prSet/>
      <dgm:spPr/>
      <dgm:t>
        <a:bodyPr/>
        <a:lstStyle/>
        <a:p>
          <a:endParaRPr lang="en-US"/>
        </a:p>
      </dgm:t>
    </dgm:pt>
    <dgm:pt modelId="{6D671B6E-8591-4F96-B1F6-09309587A9B0}" type="sibTrans" cxnId="{7CCEFB57-9C2D-404C-8C75-61FF5C88E58A}">
      <dgm:prSet/>
      <dgm:spPr/>
      <dgm:t>
        <a:bodyPr/>
        <a:lstStyle/>
        <a:p>
          <a:endParaRPr lang="en-US"/>
        </a:p>
      </dgm:t>
    </dgm:pt>
    <dgm:pt modelId="{826B8D2E-5AF8-40BD-931A-4CA5BD5CCE6C}" type="pres">
      <dgm:prSet presAssocID="{19950CAC-3252-4B9E-8A9D-B7166400E0C5}" presName="Name0" presStyleCnt="0">
        <dgm:presLayoutVars>
          <dgm:dir/>
          <dgm:animLvl val="lvl"/>
          <dgm:resizeHandles val="exact"/>
        </dgm:presLayoutVars>
      </dgm:prSet>
      <dgm:spPr/>
    </dgm:pt>
    <dgm:pt modelId="{89999ADE-7FFD-48D4-9F41-4EBA40FE57DE}" type="pres">
      <dgm:prSet presAssocID="{E8BB289D-7C1C-4711-9D3A-F2970F2BF21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F8E68260-804C-42C1-B68A-F3B19A87E14C}" type="pres">
      <dgm:prSet presAssocID="{A9AC0F91-82DA-4646-AE8E-848365452556}" presName="parTxOnlySpace" presStyleCnt="0"/>
      <dgm:spPr/>
    </dgm:pt>
    <dgm:pt modelId="{2C1589CF-000B-4B3E-AFD7-01C2C1561C77}" type="pres">
      <dgm:prSet presAssocID="{3BCA6E29-2158-4499-9529-7B3057D5452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78E05DF4-111E-4A19-A9D6-33324543E33E}" type="pres">
      <dgm:prSet presAssocID="{6D671B6E-8591-4F96-B1F6-09309587A9B0}" presName="parTxOnlySpace" presStyleCnt="0"/>
      <dgm:spPr/>
    </dgm:pt>
    <dgm:pt modelId="{F27D7BCC-27E5-4909-B880-EC340C6ECDF7}" type="pres">
      <dgm:prSet presAssocID="{B1E7177D-7D18-4F14-9E76-1D21BF85D6C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2724F23B-CFD0-4FF6-81D6-9051EB7D1361}" type="pres">
      <dgm:prSet presAssocID="{BEDEE9E5-7F2E-4130-BE91-26013D77B174}" presName="parTxOnlySpace" presStyleCnt="0"/>
      <dgm:spPr/>
    </dgm:pt>
    <dgm:pt modelId="{3AF83448-6731-48AB-A950-201D32B127A7}" type="pres">
      <dgm:prSet presAssocID="{2EBE8477-70DA-4CFF-A15E-3B069915289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1CF02E7C-D263-4F21-8E40-02D3AF062DF0}" type="pres">
      <dgm:prSet presAssocID="{79C7DBE2-477E-4225-817D-60DB65BDFC25}" presName="parTxOnlySpace" presStyleCnt="0"/>
      <dgm:spPr/>
    </dgm:pt>
    <dgm:pt modelId="{5BA4DF66-EAAC-4FEB-AD9C-1CBD0390916F}" type="pres">
      <dgm:prSet presAssocID="{018143C2-2EC6-4F7E-959E-26261F288751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E435AF29-507D-4BC0-B57E-AB72A85B936C}" type="pres">
      <dgm:prSet presAssocID="{5A464D57-EE9A-404F-A31F-0EB9F59C1861}" presName="parTxOnlySpace" presStyleCnt="0"/>
      <dgm:spPr/>
    </dgm:pt>
    <dgm:pt modelId="{2884DCF3-9039-4C60-81DF-84EFCD020A6C}" type="pres">
      <dgm:prSet presAssocID="{B33BA258-CF64-4517-8089-CA9005F7D801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A31D12E-8592-40F7-A756-58BD5B805569}" type="presOf" srcId="{3BCA6E29-2158-4499-9529-7B3057D54523}" destId="{2C1589CF-000B-4B3E-AFD7-01C2C1561C77}" srcOrd="0" destOrd="0" presId="urn:microsoft.com/office/officeart/2005/8/layout/chevron1"/>
    <dgm:cxn modelId="{F143715D-5C0F-419F-83A7-AFF70F05F527}" type="presOf" srcId="{B33BA258-CF64-4517-8089-CA9005F7D801}" destId="{2884DCF3-9039-4C60-81DF-84EFCD020A6C}" srcOrd="0" destOrd="0" presId="urn:microsoft.com/office/officeart/2005/8/layout/chevron1"/>
    <dgm:cxn modelId="{0671AB6B-57AB-421B-ABB1-1EA3DE4FB55A}" type="presOf" srcId="{2EBE8477-70DA-4CFF-A15E-3B0699152895}" destId="{3AF83448-6731-48AB-A950-201D32B127A7}" srcOrd="0" destOrd="0" presId="urn:microsoft.com/office/officeart/2005/8/layout/chevron1"/>
    <dgm:cxn modelId="{D89B7575-6590-43D8-834E-08CF69E19066}" type="presOf" srcId="{B1E7177D-7D18-4F14-9E76-1D21BF85D6C1}" destId="{F27D7BCC-27E5-4909-B880-EC340C6ECDF7}" srcOrd="0" destOrd="0" presId="urn:microsoft.com/office/officeart/2005/8/layout/chevron1"/>
    <dgm:cxn modelId="{7CCEFB57-9C2D-404C-8C75-61FF5C88E58A}" srcId="{19950CAC-3252-4B9E-8A9D-B7166400E0C5}" destId="{3BCA6E29-2158-4499-9529-7B3057D54523}" srcOrd="1" destOrd="0" parTransId="{83B5E7C8-3577-4E8F-9807-EF6F96D040A9}" sibTransId="{6D671B6E-8591-4F96-B1F6-09309587A9B0}"/>
    <dgm:cxn modelId="{FFEB5D7E-5A7D-4C7D-A9C0-C00DEE3251AB}" type="presOf" srcId="{19950CAC-3252-4B9E-8A9D-B7166400E0C5}" destId="{826B8D2E-5AF8-40BD-931A-4CA5BD5CCE6C}" srcOrd="0" destOrd="0" presId="urn:microsoft.com/office/officeart/2005/8/layout/chevron1"/>
    <dgm:cxn modelId="{1594E697-C370-4ED7-BAA6-1AF689C0344D}" srcId="{19950CAC-3252-4B9E-8A9D-B7166400E0C5}" destId="{2EBE8477-70DA-4CFF-A15E-3B0699152895}" srcOrd="3" destOrd="0" parTransId="{234F0356-C6B7-4543-9183-6400E2B0B950}" sibTransId="{79C7DBE2-477E-4225-817D-60DB65BDFC25}"/>
    <dgm:cxn modelId="{F6D0A19A-BD9F-4EF4-A525-A10AE1DF1C77}" srcId="{19950CAC-3252-4B9E-8A9D-B7166400E0C5}" destId="{E8BB289D-7C1C-4711-9D3A-F2970F2BF21A}" srcOrd="0" destOrd="0" parTransId="{B34EC15A-9BA4-4B79-B28E-6676E6E8D145}" sibTransId="{A9AC0F91-82DA-4646-AE8E-848365452556}"/>
    <dgm:cxn modelId="{AEB041A9-DD8A-4B34-ACD0-2F1430D76898}" type="presOf" srcId="{E8BB289D-7C1C-4711-9D3A-F2970F2BF21A}" destId="{89999ADE-7FFD-48D4-9F41-4EBA40FE57DE}" srcOrd="0" destOrd="0" presId="urn:microsoft.com/office/officeart/2005/8/layout/chevron1"/>
    <dgm:cxn modelId="{A3FF06B4-2BB7-4F9A-8CB8-4F983E04D1C6}" srcId="{19950CAC-3252-4B9E-8A9D-B7166400E0C5}" destId="{B1E7177D-7D18-4F14-9E76-1D21BF85D6C1}" srcOrd="2" destOrd="0" parTransId="{7B8D846F-9B98-4E28-8C5B-0D70BEAB0800}" sibTransId="{BEDEE9E5-7F2E-4130-BE91-26013D77B174}"/>
    <dgm:cxn modelId="{A3AF5BC5-1964-421C-9E72-D81B815D7133}" type="presOf" srcId="{018143C2-2EC6-4F7E-959E-26261F288751}" destId="{5BA4DF66-EAAC-4FEB-AD9C-1CBD0390916F}" srcOrd="0" destOrd="0" presId="urn:microsoft.com/office/officeart/2005/8/layout/chevron1"/>
    <dgm:cxn modelId="{B2822CD1-5011-454F-AFAB-48DA17A1A3D0}" srcId="{19950CAC-3252-4B9E-8A9D-B7166400E0C5}" destId="{B33BA258-CF64-4517-8089-CA9005F7D801}" srcOrd="5" destOrd="0" parTransId="{57B5EB28-E260-4718-94EB-577E9BA8E836}" sibTransId="{BA0ABBB7-5C26-4B3B-A87A-051DBA7F0776}"/>
    <dgm:cxn modelId="{6E9979FD-F76B-426A-9F83-A7816C092662}" srcId="{19950CAC-3252-4B9E-8A9D-B7166400E0C5}" destId="{018143C2-2EC6-4F7E-959E-26261F288751}" srcOrd="4" destOrd="0" parTransId="{5B626EF4-375C-49E5-A0A2-6A671920F1F8}" sibTransId="{5A464D57-EE9A-404F-A31F-0EB9F59C1861}"/>
    <dgm:cxn modelId="{F8E15955-40AE-4A65-8EC7-134ADA9E5B85}" type="presParOf" srcId="{826B8D2E-5AF8-40BD-931A-4CA5BD5CCE6C}" destId="{89999ADE-7FFD-48D4-9F41-4EBA40FE57DE}" srcOrd="0" destOrd="0" presId="urn:microsoft.com/office/officeart/2005/8/layout/chevron1"/>
    <dgm:cxn modelId="{B929EEAF-F661-4EDE-9243-5828D8EDB9A6}" type="presParOf" srcId="{826B8D2E-5AF8-40BD-931A-4CA5BD5CCE6C}" destId="{F8E68260-804C-42C1-B68A-F3B19A87E14C}" srcOrd="1" destOrd="0" presId="urn:microsoft.com/office/officeart/2005/8/layout/chevron1"/>
    <dgm:cxn modelId="{B97A0DCF-89C8-4E02-A344-447D67DEE532}" type="presParOf" srcId="{826B8D2E-5AF8-40BD-931A-4CA5BD5CCE6C}" destId="{2C1589CF-000B-4B3E-AFD7-01C2C1561C77}" srcOrd="2" destOrd="0" presId="urn:microsoft.com/office/officeart/2005/8/layout/chevron1"/>
    <dgm:cxn modelId="{1F2ACEAD-91A5-4D33-877C-9BE02558530A}" type="presParOf" srcId="{826B8D2E-5AF8-40BD-931A-4CA5BD5CCE6C}" destId="{78E05DF4-111E-4A19-A9D6-33324543E33E}" srcOrd="3" destOrd="0" presId="urn:microsoft.com/office/officeart/2005/8/layout/chevron1"/>
    <dgm:cxn modelId="{8435A9B9-3BBC-4F82-94BF-5A97F7322836}" type="presParOf" srcId="{826B8D2E-5AF8-40BD-931A-4CA5BD5CCE6C}" destId="{F27D7BCC-27E5-4909-B880-EC340C6ECDF7}" srcOrd="4" destOrd="0" presId="urn:microsoft.com/office/officeart/2005/8/layout/chevron1"/>
    <dgm:cxn modelId="{EDD04263-ED49-42D7-B126-CA5D538C4149}" type="presParOf" srcId="{826B8D2E-5AF8-40BD-931A-4CA5BD5CCE6C}" destId="{2724F23B-CFD0-4FF6-81D6-9051EB7D1361}" srcOrd="5" destOrd="0" presId="urn:microsoft.com/office/officeart/2005/8/layout/chevron1"/>
    <dgm:cxn modelId="{895C67C8-6D80-41DD-9F33-A2B0BCFDB2A7}" type="presParOf" srcId="{826B8D2E-5AF8-40BD-931A-4CA5BD5CCE6C}" destId="{3AF83448-6731-48AB-A950-201D32B127A7}" srcOrd="6" destOrd="0" presId="urn:microsoft.com/office/officeart/2005/8/layout/chevron1"/>
    <dgm:cxn modelId="{067C8710-AC0A-45F3-8610-A3D2585BB97E}" type="presParOf" srcId="{826B8D2E-5AF8-40BD-931A-4CA5BD5CCE6C}" destId="{1CF02E7C-D263-4F21-8E40-02D3AF062DF0}" srcOrd="7" destOrd="0" presId="urn:microsoft.com/office/officeart/2005/8/layout/chevron1"/>
    <dgm:cxn modelId="{72EFF1C5-7E8B-49E5-9D72-20B38E291F37}" type="presParOf" srcId="{826B8D2E-5AF8-40BD-931A-4CA5BD5CCE6C}" destId="{5BA4DF66-EAAC-4FEB-AD9C-1CBD0390916F}" srcOrd="8" destOrd="0" presId="urn:microsoft.com/office/officeart/2005/8/layout/chevron1"/>
    <dgm:cxn modelId="{D0EA0AF9-9A13-4F3A-BDC5-E32B00003C77}" type="presParOf" srcId="{826B8D2E-5AF8-40BD-931A-4CA5BD5CCE6C}" destId="{E435AF29-507D-4BC0-B57E-AB72A85B936C}" srcOrd="9" destOrd="0" presId="urn:microsoft.com/office/officeart/2005/8/layout/chevron1"/>
    <dgm:cxn modelId="{C3AF13E0-CD5E-4755-9C36-113ADFBB57D0}" type="presParOf" srcId="{826B8D2E-5AF8-40BD-931A-4CA5BD5CCE6C}" destId="{2884DCF3-9039-4C60-81DF-84EFCD020A6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950CAC-3252-4B9E-8A9D-B7166400E0C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8BB289D-7C1C-4711-9D3A-F2970F2BF21A}">
      <dgm:prSet phldrT="[Text]"/>
      <dgm:spPr/>
      <dgm:t>
        <a:bodyPr/>
        <a:lstStyle/>
        <a:p>
          <a:r>
            <a:rPr lang="en-US"/>
            <a:t>New RFP Published:</a:t>
          </a:r>
          <a:br>
            <a:rPr lang="en-US"/>
          </a:br>
          <a:br>
            <a:rPr lang="en-US"/>
          </a:br>
          <a:r>
            <a:rPr lang="en-US"/>
            <a:t>February</a:t>
          </a:r>
        </a:p>
      </dgm:t>
    </dgm:pt>
    <dgm:pt modelId="{B34EC15A-9BA4-4B79-B28E-6676E6E8D145}" type="parTrans" cxnId="{F6D0A19A-BD9F-4EF4-A525-A10AE1DF1C77}">
      <dgm:prSet/>
      <dgm:spPr/>
      <dgm:t>
        <a:bodyPr/>
        <a:lstStyle/>
        <a:p>
          <a:endParaRPr lang="en-US"/>
        </a:p>
      </dgm:t>
    </dgm:pt>
    <dgm:pt modelId="{A9AC0F91-82DA-4646-AE8E-848365452556}" type="sibTrans" cxnId="{F6D0A19A-BD9F-4EF4-A525-A10AE1DF1C77}">
      <dgm:prSet/>
      <dgm:spPr/>
      <dgm:t>
        <a:bodyPr/>
        <a:lstStyle/>
        <a:p>
          <a:endParaRPr lang="en-US"/>
        </a:p>
      </dgm:t>
    </dgm:pt>
    <dgm:pt modelId="{B1E7177D-7D18-4F14-9E76-1D21BF85D6C1}">
      <dgm:prSet phldrT="[Text]"/>
      <dgm:spPr/>
      <dgm:t>
        <a:bodyPr/>
        <a:lstStyle/>
        <a:p>
          <a:pPr rtl="0"/>
          <a:r>
            <a:rPr lang="en-US"/>
            <a:t>Applications Due: </a:t>
          </a:r>
          <a:br>
            <a:rPr lang="en-US"/>
          </a:br>
          <a:br>
            <a:rPr lang="en-US"/>
          </a:br>
          <a:r>
            <a:rPr lang="en-US"/>
            <a:t>April</a:t>
          </a:r>
        </a:p>
      </dgm:t>
    </dgm:pt>
    <dgm:pt modelId="{7B8D846F-9B98-4E28-8C5B-0D70BEAB0800}" type="parTrans" cxnId="{A3FF06B4-2BB7-4F9A-8CB8-4F983E04D1C6}">
      <dgm:prSet/>
      <dgm:spPr/>
      <dgm:t>
        <a:bodyPr/>
        <a:lstStyle/>
        <a:p>
          <a:endParaRPr lang="en-US"/>
        </a:p>
      </dgm:t>
    </dgm:pt>
    <dgm:pt modelId="{BEDEE9E5-7F2E-4130-BE91-26013D77B174}" type="sibTrans" cxnId="{A3FF06B4-2BB7-4F9A-8CB8-4F983E04D1C6}">
      <dgm:prSet/>
      <dgm:spPr/>
      <dgm:t>
        <a:bodyPr/>
        <a:lstStyle/>
        <a:p>
          <a:endParaRPr lang="en-US"/>
        </a:p>
      </dgm:t>
    </dgm:pt>
    <dgm:pt modelId="{2EBE8477-70DA-4CFF-A15E-3B0699152895}">
      <dgm:prSet phldrT="[Text]"/>
      <dgm:spPr/>
      <dgm:t>
        <a:bodyPr/>
        <a:lstStyle/>
        <a:p>
          <a:r>
            <a:rPr lang="en-US"/>
            <a:t>Contract Consultations</a:t>
          </a:r>
          <a:br>
            <a:rPr lang="en-US"/>
          </a:br>
          <a:br>
            <a:rPr lang="en-US"/>
          </a:br>
          <a:r>
            <a:rPr lang="en-US"/>
            <a:t>March, April, May</a:t>
          </a:r>
        </a:p>
      </dgm:t>
    </dgm:pt>
    <dgm:pt modelId="{234F0356-C6B7-4543-9183-6400E2B0B950}" type="parTrans" cxnId="{1594E697-C370-4ED7-BAA6-1AF689C0344D}">
      <dgm:prSet/>
      <dgm:spPr/>
      <dgm:t>
        <a:bodyPr/>
        <a:lstStyle/>
        <a:p>
          <a:endParaRPr lang="en-US"/>
        </a:p>
      </dgm:t>
    </dgm:pt>
    <dgm:pt modelId="{79C7DBE2-477E-4225-817D-60DB65BDFC25}" type="sibTrans" cxnId="{1594E697-C370-4ED7-BAA6-1AF689C0344D}">
      <dgm:prSet/>
      <dgm:spPr/>
      <dgm:t>
        <a:bodyPr/>
        <a:lstStyle/>
        <a:p>
          <a:endParaRPr lang="en-US"/>
        </a:p>
      </dgm:t>
    </dgm:pt>
    <dgm:pt modelId="{018143C2-2EC6-4F7E-959E-26261F288751}">
      <dgm:prSet phldrT="[Text]"/>
      <dgm:spPr/>
      <dgm:t>
        <a:bodyPr/>
        <a:lstStyle/>
        <a:p>
          <a:r>
            <a:rPr lang="en-US"/>
            <a:t>Contract Development: </a:t>
          </a:r>
          <a:br>
            <a:rPr lang="en-US"/>
          </a:br>
          <a:br>
            <a:rPr lang="en-US"/>
          </a:br>
          <a:r>
            <a:rPr lang="en-US"/>
            <a:t>April, May</a:t>
          </a:r>
        </a:p>
      </dgm:t>
    </dgm:pt>
    <dgm:pt modelId="{5B626EF4-375C-49E5-A0A2-6A671920F1F8}" type="parTrans" cxnId="{6E9979FD-F76B-426A-9F83-A7816C092662}">
      <dgm:prSet/>
      <dgm:spPr/>
      <dgm:t>
        <a:bodyPr/>
        <a:lstStyle/>
        <a:p>
          <a:endParaRPr lang="en-US"/>
        </a:p>
      </dgm:t>
    </dgm:pt>
    <dgm:pt modelId="{5A464D57-EE9A-404F-A31F-0EB9F59C1861}" type="sibTrans" cxnId="{6E9979FD-F76B-426A-9F83-A7816C092662}">
      <dgm:prSet/>
      <dgm:spPr/>
      <dgm:t>
        <a:bodyPr/>
        <a:lstStyle/>
        <a:p>
          <a:endParaRPr lang="en-US"/>
        </a:p>
      </dgm:t>
    </dgm:pt>
    <dgm:pt modelId="{B33BA258-CF64-4517-8089-CA9005F7D801}">
      <dgm:prSet phldrT="[Text]"/>
      <dgm:spPr/>
      <dgm:t>
        <a:bodyPr/>
        <a:lstStyle/>
        <a:p>
          <a:pPr rtl="0"/>
          <a:r>
            <a:rPr lang="en-US"/>
            <a:t>Contract Execution: </a:t>
          </a:r>
          <a:br>
            <a:rPr lang="en-US"/>
          </a:br>
          <a:br>
            <a:rPr lang="en-US"/>
          </a:br>
          <a:r>
            <a:rPr lang="en-US"/>
            <a:t>May, Early June</a:t>
          </a:r>
        </a:p>
      </dgm:t>
    </dgm:pt>
    <dgm:pt modelId="{57B5EB28-E260-4718-94EB-577E9BA8E836}" type="parTrans" cxnId="{B2822CD1-5011-454F-AFAB-48DA17A1A3D0}">
      <dgm:prSet/>
      <dgm:spPr/>
      <dgm:t>
        <a:bodyPr/>
        <a:lstStyle/>
        <a:p>
          <a:endParaRPr lang="en-US"/>
        </a:p>
      </dgm:t>
    </dgm:pt>
    <dgm:pt modelId="{BA0ABBB7-5C26-4B3B-A87A-051DBA7F0776}" type="sibTrans" cxnId="{B2822CD1-5011-454F-AFAB-48DA17A1A3D0}">
      <dgm:prSet/>
      <dgm:spPr/>
      <dgm:t>
        <a:bodyPr/>
        <a:lstStyle/>
        <a:p>
          <a:endParaRPr lang="en-US"/>
        </a:p>
      </dgm:t>
    </dgm:pt>
    <dgm:pt modelId="{3BCA6E29-2158-4499-9529-7B3057D54523}">
      <dgm:prSet phldrT="[Text]"/>
      <dgm:spPr/>
      <dgm:t>
        <a:bodyPr/>
        <a:lstStyle/>
        <a:p>
          <a:pPr rtl="0"/>
          <a:r>
            <a:rPr lang="en-US"/>
            <a:t>Partners Prepare Applications</a:t>
          </a:r>
          <a:br>
            <a:rPr lang="en-US"/>
          </a:br>
          <a:br>
            <a:rPr lang="en-US"/>
          </a:br>
          <a:r>
            <a:rPr lang="en-US"/>
            <a:t>February, March</a:t>
          </a:r>
        </a:p>
      </dgm:t>
    </dgm:pt>
    <dgm:pt modelId="{83B5E7C8-3577-4E8F-9807-EF6F96D040A9}" type="parTrans" cxnId="{7CCEFB57-9C2D-404C-8C75-61FF5C88E58A}">
      <dgm:prSet/>
      <dgm:spPr/>
      <dgm:t>
        <a:bodyPr/>
        <a:lstStyle/>
        <a:p>
          <a:endParaRPr lang="en-US"/>
        </a:p>
      </dgm:t>
    </dgm:pt>
    <dgm:pt modelId="{6D671B6E-8591-4F96-B1F6-09309587A9B0}" type="sibTrans" cxnId="{7CCEFB57-9C2D-404C-8C75-61FF5C88E58A}">
      <dgm:prSet/>
      <dgm:spPr/>
      <dgm:t>
        <a:bodyPr/>
        <a:lstStyle/>
        <a:p>
          <a:endParaRPr lang="en-US"/>
        </a:p>
      </dgm:t>
    </dgm:pt>
    <dgm:pt modelId="{826B8D2E-5AF8-40BD-931A-4CA5BD5CCE6C}" type="pres">
      <dgm:prSet presAssocID="{19950CAC-3252-4B9E-8A9D-B7166400E0C5}" presName="Name0" presStyleCnt="0">
        <dgm:presLayoutVars>
          <dgm:dir/>
          <dgm:animLvl val="lvl"/>
          <dgm:resizeHandles val="exact"/>
        </dgm:presLayoutVars>
      </dgm:prSet>
      <dgm:spPr/>
    </dgm:pt>
    <dgm:pt modelId="{89999ADE-7FFD-48D4-9F41-4EBA40FE57DE}" type="pres">
      <dgm:prSet presAssocID="{E8BB289D-7C1C-4711-9D3A-F2970F2BF21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F8E68260-804C-42C1-B68A-F3B19A87E14C}" type="pres">
      <dgm:prSet presAssocID="{A9AC0F91-82DA-4646-AE8E-848365452556}" presName="parTxOnlySpace" presStyleCnt="0"/>
      <dgm:spPr/>
    </dgm:pt>
    <dgm:pt modelId="{2C1589CF-000B-4B3E-AFD7-01C2C1561C77}" type="pres">
      <dgm:prSet presAssocID="{3BCA6E29-2158-4499-9529-7B3057D5452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78E05DF4-111E-4A19-A9D6-33324543E33E}" type="pres">
      <dgm:prSet presAssocID="{6D671B6E-8591-4F96-B1F6-09309587A9B0}" presName="parTxOnlySpace" presStyleCnt="0"/>
      <dgm:spPr/>
    </dgm:pt>
    <dgm:pt modelId="{F27D7BCC-27E5-4909-B880-EC340C6ECDF7}" type="pres">
      <dgm:prSet presAssocID="{B1E7177D-7D18-4F14-9E76-1D21BF85D6C1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2724F23B-CFD0-4FF6-81D6-9051EB7D1361}" type="pres">
      <dgm:prSet presAssocID="{BEDEE9E5-7F2E-4130-BE91-26013D77B174}" presName="parTxOnlySpace" presStyleCnt="0"/>
      <dgm:spPr/>
    </dgm:pt>
    <dgm:pt modelId="{3AF83448-6731-48AB-A950-201D32B127A7}" type="pres">
      <dgm:prSet presAssocID="{2EBE8477-70DA-4CFF-A15E-3B069915289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1CF02E7C-D263-4F21-8E40-02D3AF062DF0}" type="pres">
      <dgm:prSet presAssocID="{79C7DBE2-477E-4225-817D-60DB65BDFC25}" presName="parTxOnlySpace" presStyleCnt="0"/>
      <dgm:spPr/>
    </dgm:pt>
    <dgm:pt modelId="{5BA4DF66-EAAC-4FEB-AD9C-1CBD0390916F}" type="pres">
      <dgm:prSet presAssocID="{018143C2-2EC6-4F7E-959E-26261F288751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E435AF29-507D-4BC0-B57E-AB72A85B936C}" type="pres">
      <dgm:prSet presAssocID="{5A464D57-EE9A-404F-A31F-0EB9F59C1861}" presName="parTxOnlySpace" presStyleCnt="0"/>
      <dgm:spPr/>
    </dgm:pt>
    <dgm:pt modelId="{2884DCF3-9039-4C60-81DF-84EFCD020A6C}" type="pres">
      <dgm:prSet presAssocID="{B33BA258-CF64-4517-8089-CA9005F7D801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A31D12E-8592-40F7-A756-58BD5B805569}" type="presOf" srcId="{3BCA6E29-2158-4499-9529-7B3057D54523}" destId="{2C1589CF-000B-4B3E-AFD7-01C2C1561C77}" srcOrd="0" destOrd="0" presId="urn:microsoft.com/office/officeart/2005/8/layout/chevron1"/>
    <dgm:cxn modelId="{F143715D-5C0F-419F-83A7-AFF70F05F527}" type="presOf" srcId="{B33BA258-CF64-4517-8089-CA9005F7D801}" destId="{2884DCF3-9039-4C60-81DF-84EFCD020A6C}" srcOrd="0" destOrd="0" presId="urn:microsoft.com/office/officeart/2005/8/layout/chevron1"/>
    <dgm:cxn modelId="{0671AB6B-57AB-421B-ABB1-1EA3DE4FB55A}" type="presOf" srcId="{2EBE8477-70DA-4CFF-A15E-3B0699152895}" destId="{3AF83448-6731-48AB-A950-201D32B127A7}" srcOrd="0" destOrd="0" presId="urn:microsoft.com/office/officeart/2005/8/layout/chevron1"/>
    <dgm:cxn modelId="{D89B7575-6590-43D8-834E-08CF69E19066}" type="presOf" srcId="{B1E7177D-7D18-4F14-9E76-1D21BF85D6C1}" destId="{F27D7BCC-27E5-4909-B880-EC340C6ECDF7}" srcOrd="0" destOrd="0" presId="urn:microsoft.com/office/officeart/2005/8/layout/chevron1"/>
    <dgm:cxn modelId="{7CCEFB57-9C2D-404C-8C75-61FF5C88E58A}" srcId="{19950CAC-3252-4B9E-8A9D-B7166400E0C5}" destId="{3BCA6E29-2158-4499-9529-7B3057D54523}" srcOrd="1" destOrd="0" parTransId="{83B5E7C8-3577-4E8F-9807-EF6F96D040A9}" sibTransId="{6D671B6E-8591-4F96-B1F6-09309587A9B0}"/>
    <dgm:cxn modelId="{FFEB5D7E-5A7D-4C7D-A9C0-C00DEE3251AB}" type="presOf" srcId="{19950CAC-3252-4B9E-8A9D-B7166400E0C5}" destId="{826B8D2E-5AF8-40BD-931A-4CA5BD5CCE6C}" srcOrd="0" destOrd="0" presId="urn:microsoft.com/office/officeart/2005/8/layout/chevron1"/>
    <dgm:cxn modelId="{1594E697-C370-4ED7-BAA6-1AF689C0344D}" srcId="{19950CAC-3252-4B9E-8A9D-B7166400E0C5}" destId="{2EBE8477-70DA-4CFF-A15E-3B0699152895}" srcOrd="3" destOrd="0" parTransId="{234F0356-C6B7-4543-9183-6400E2B0B950}" sibTransId="{79C7DBE2-477E-4225-817D-60DB65BDFC25}"/>
    <dgm:cxn modelId="{F6D0A19A-BD9F-4EF4-A525-A10AE1DF1C77}" srcId="{19950CAC-3252-4B9E-8A9D-B7166400E0C5}" destId="{E8BB289D-7C1C-4711-9D3A-F2970F2BF21A}" srcOrd="0" destOrd="0" parTransId="{B34EC15A-9BA4-4B79-B28E-6676E6E8D145}" sibTransId="{A9AC0F91-82DA-4646-AE8E-848365452556}"/>
    <dgm:cxn modelId="{AEB041A9-DD8A-4B34-ACD0-2F1430D76898}" type="presOf" srcId="{E8BB289D-7C1C-4711-9D3A-F2970F2BF21A}" destId="{89999ADE-7FFD-48D4-9F41-4EBA40FE57DE}" srcOrd="0" destOrd="0" presId="urn:microsoft.com/office/officeart/2005/8/layout/chevron1"/>
    <dgm:cxn modelId="{A3FF06B4-2BB7-4F9A-8CB8-4F983E04D1C6}" srcId="{19950CAC-3252-4B9E-8A9D-B7166400E0C5}" destId="{B1E7177D-7D18-4F14-9E76-1D21BF85D6C1}" srcOrd="2" destOrd="0" parTransId="{7B8D846F-9B98-4E28-8C5B-0D70BEAB0800}" sibTransId="{BEDEE9E5-7F2E-4130-BE91-26013D77B174}"/>
    <dgm:cxn modelId="{A3AF5BC5-1964-421C-9E72-D81B815D7133}" type="presOf" srcId="{018143C2-2EC6-4F7E-959E-26261F288751}" destId="{5BA4DF66-EAAC-4FEB-AD9C-1CBD0390916F}" srcOrd="0" destOrd="0" presId="urn:microsoft.com/office/officeart/2005/8/layout/chevron1"/>
    <dgm:cxn modelId="{B2822CD1-5011-454F-AFAB-48DA17A1A3D0}" srcId="{19950CAC-3252-4B9E-8A9D-B7166400E0C5}" destId="{B33BA258-CF64-4517-8089-CA9005F7D801}" srcOrd="5" destOrd="0" parTransId="{57B5EB28-E260-4718-94EB-577E9BA8E836}" sibTransId="{BA0ABBB7-5C26-4B3B-A87A-051DBA7F0776}"/>
    <dgm:cxn modelId="{6E9979FD-F76B-426A-9F83-A7816C092662}" srcId="{19950CAC-3252-4B9E-8A9D-B7166400E0C5}" destId="{018143C2-2EC6-4F7E-959E-26261F288751}" srcOrd="4" destOrd="0" parTransId="{5B626EF4-375C-49E5-A0A2-6A671920F1F8}" sibTransId="{5A464D57-EE9A-404F-A31F-0EB9F59C1861}"/>
    <dgm:cxn modelId="{F8E15955-40AE-4A65-8EC7-134ADA9E5B85}" type="presParOf" srcId="{826B8D2E-5AF8-40BD-931A-4CA5BD5CCE6C}" destId="{89999ADE-7FFD-48D4-9F41-4EBA40FE57DE}" srcOrd="0" destOrd="0" presId="urn:microsoft.com/office/officeart/2005/8/layout/chevron1"/>
    <dgm:cxn modelId="{B929EEAF-F661-4EDE-9243-5828D8EDB9A6}" type="presParOf" srcId="{826B8D2E-5AF8-40BD-931A-4CA5BD5CCE6C}" destId="{F8E68260-804C-42C1-B68A-F3B19A87E14C}" srcOrd="1" destOrd="0" presId="urn:microsoft.com/office/officeart/2005/8/layout/chevron1"/>
    <dgm:cxn modelId="{B97A0DCF-89C8-4E02-A344-447D67DEE532}" type="presParOf" srcId="{826B8D2E-5AF8-40BD-931A-4CA5BD5CCE6C}" destId="{2C1589CF-000B-4B3E-AFD7-01C2C1561C77}" srcOrd="2" destOrd="0" presId="urn:microsoft.com/office/officeart/2005/8/layout/chevron1"/>
    <dgm:cxn modelId="{1F2ACEAD-91A5-4D33-877C-9BE02558530A}" type="presParOf" srcId="{826B8D2E-5AF8-40BD-931A-4CA5BD5CCE6C}" destId="{78E05DF4-111E-4A19-A9D6-33324543E33E}" srcOrd="3" destOrd="0" presId="urn:microsoft.com/office/officeart/2005/8/layout/chevron1"/>
    <dgm:cxn modelId="{8435A9B9-3BBC-4F82-94BF-5A97F7322836}" type="presParOf" srcId="{826B8D2E-5AF8-40BD-931A-4CA5BD5CCE6C}" destId="{F27D7BCC-27E5-4909-B880-EC340C6ECDF7}" srcOrd="4" destOrd="0" presId="urn:microsoft.com/office/officeart/2005/8/layout/chevron1"/>
    <dgm:cxn modelId="{EDD04263-ED49-42D7-B126-CA5D538C4149}" type="presParOf" srcId="{826B8D2E-5AF8-40BD-931A-4CA5BD5CCE6C}" destId="{2724F23B-CFD0-4FF6-81D6-9051EB7D1361}" srcOrd="5" destOrd="0" presId="urn:microsoft.com/office/officeart/2005/8/layout/chevron1"/>
    <dgm:cxn modelId="{895C67C8-6D80-41DD-9F33-A2B0BCFDB2A7}" type="presParOf" srcId="{826B8D2E-5AF8-40BD-931A-4CA5BD5CCE6C}" destId="{3AF83448-6731-48AB-A950-201D32B127A7}" srcOrd="6" destOrd="0" presId="urn:microsoft.com/office/officeart/2005/8/layout/chevron1"/>
    <dgm:cxn modelId="{067C8710-AC0A-45F3-8610-A3D2585BB97E}" type="presParOf" srcId="{826B8D2E-5AF8-40BD-931A-4CA5BD5CCE6C}" destId="{1CF02E7C-D263-4F21-8E40-02D3AF062DF0}" srcOrd="7" destOrd="0" presId="urn:microsoft.com/office/officeart/2005/8/layout/chevron1"/>
    <dgm:cxn modelId="{72EFF1C5-7E8B-49E5-9D72-20B38E291F37}" type="presParOf" srcId="{826B8D2E-5AF8-40BD-931A-4CA5BD5CCE6C}" destId="{5BA4DF66-EAAC-4FEB-AD9C-1CBD0390916F}" srcOrd="8" destOrd="0" presId="urn:microsoft.com/office/officeart/2005/8/layout/chevron1"/>
    <dgm:cxn modelId="{D0EA0AF9-9A13-4F3A-BDC5-E32B00003C77}" type="presParOf" srcId="{826B8D2E-5AF8-40BD-931A-4CA5BD5CCE6C}" destId="{E435AF29-507D-4BC0-B57E-AB72A85B936C}" srcOrd="9" destOrd="0" presId="urn:microsoft.com/office/officeart/2005/8/layout/chevron1"/>
    <dgm:cxn modelId="{C3AF13E0-CD5E-4755-9C36-113ADFBB57D0}" type="presParOf" srcId="{826B8D2E-5AF8-40BD-931A-4CA5BD5CCE6C}" destId="{2884DCF3-9039-4C60-81DF-84EFCD020A6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99ADE-7FFD-48D4-9F41-4EBA40FE57DE}">
      <dsp:nvSpPr>
        <dsp:cNvPr id="0" name=""/>
        <dsp:cNvSpPr/>
      </dsp:nvSpPr>
      <dsp:spPr>
        <a:xfrm>
          <a:off x="5830" y="1281615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New RFP Published: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February</a:t>
          </a:r>
        </a:p>
      </dsp:txBody>
      <dsp:txXfrm>
        <a:off x="439601" y="1281615"/>
        <a:ext cx="1301313" cy="867541"/>
      </dsp:txXfrm>
    </dsp:sp>
    <dsp:sp modelId="{2C1589CF-000B-4B3E-AFD7-01C2C1561C77}">
      <dsp:nvSpPr>
        <dsp:cNvPr id="0" name=""/>
        <dsp:cNvSpPr/>
      </dsp:nvSpPr>
      <dsp:spPr>
        <a:xfrm>
          <a:off x="1957799" y="1281615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Partners Prepare Applications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February, March</a:t>
          </a:r>
        </a:p>
      </dsp:txBody>
      <dsp:txXfrm>
        <a:off x="2391570" y="1281615"/>
        <a:ext cx="1301313" cy="867541"/>
      </dsp:txXfrm>
    </dsp:sp>
    <dsp:sp modelId="{F27D7BCC-27E5-4909-B880-EC340C6ECDF7}">
      <dsp:nvSpPr>
        <dsp:cNvPr id="0" name=""/>
        <dsp:cNvSpPr/>
      </dsp:nvSpPr>
      <dsp:spPr>
        <a:xfrm>
          <a:off x="3909769" y="1281615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Applications Due: 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April</a:t>
          </a:r>
        </a:p>
      </dsp:txBody>
      <dsp:txXfrm>
        <a:off x="4343540" y="1281615"/>
        <a:ext cx="1301313" cy="867541"/>
      </dsp:txXfrm>
    </dsp:sp>
    <dsp:sp modelId="{3AF83448-6731-48AB-A950-201D32B127A7}">
      <dsp:nvSpPr>
        <dsp:cNvPr id="0" name=""/>
        <dsp:cNvSpPr/>
      </dsp:nvSpPr>
      <dsp:spPr>
        <a:xfrm>
          <a:off x="5861738" y="1281615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Contract Consultations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March, April, May</a:t>
          </a:r>
        </a:p>
      </dsp:txBody>
      <dsp:txXfrm>
        <a:off x="6295509" y="1281615"/>
        <a:ext cx="1301313" cy="867541"/>
      </dsp:txXfrm>
    </dsp:sp>
    <dsp:sp modelId="{5BA4DF66-EAAC-4FEB-AD9C-1CBD0390916F}">
      <dsp:nvSpPr>
        <dsp:cNvPr id="0" name=""/>
        <dsp:cNvSpPr/>
      </dsp:nvSpPr>
      <dsp:spPr>
        <a:xfrm>
          <a:off x="7813708" y="1281615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Contract Development: 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April, May</a:t>
          </a:r>
        </a:p>
      </dsp:txBody>
      <dsp:txXfrm>
        <a:off x="8247479" y="1281615"/>
        <a:ext cx="1301313" cy="867541"/>
      </dsp:txXfrm>
    </dsp:sp>
    <dsp:sp modelId="{2884DCF3-9039-4C60-81DF-84EFCD020A6C}">
      <dsp:nvSpPr>
        <dsp:cNvPr id="0" name=""/>
        <dsp:cNvSpPr/>
      </dsp:nvSpPr>
      <dsp:spPr>
        <a:xfrm>
          <a:off x="9765677" y="1281615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Contract Execution: 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May, Early June</a:t>
          </a:r>
        </a:p>
      </dsp:txBody>
      <dsp:txXfrm>
        <a:off x="10199448" y="1281615"/>
        <a:ext cx="1301313" cy="8675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99ADE-7FFD-48D4-9F41-4EBA40FE57DE}">
      <dsp:nvSpPr>
        <dsp:cNvPr id="0" name=""/>
        <dsp:cNvSpPr/>
      </dsp:nvSpPr>
      <dsp:spPr>
        <a:xfrm>
          <a:off x="5830" y="2251372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New RFP Published: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February</a:t>
          </a:r>
        </a:p>
      </dsp:txBody>
      <dsp:txXfrm>
        <a:off x="439601" y="2251372"/>
        <a:ext cx="1301313" cy="867541"/>
      </dsp:txXfrm>
    </dsp:sp>
    <dsp:sp modelId="{2C1589CF-000B-4B3E-AFD7-01C2C1561C77}">
      <dsp:nvSpPr>
        <dsp:cNvPr id="0" name=""/>
        <dsp:cNvSpPr/>
      </dsp:nvSpPr>
      <dsp:spPr>
        <a:xfrm>
          <a:off x="1957799" y="2251372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Partners Prepare Applications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February, March</a:t>
          </a:r>
        </a:p>
      </dsp:txBody>
      <dsp:txXfrm>
        <a:off x="2391570" y="2251372"/>
        <a:ext cx="1301313" cy="867541"/>
      </dsp:txXfrm>
    </dsp:sp>
    <dsp:sp modelId="{F27D7BCC-27E5-4909-B880-EC340C6ECDF7}">
      <dsp:nvSpPr>
        <dsp:cNvPr id="0" name=""/>
        <dsp:cNvSpPr/>
      </dsp:nvSpPr>
      <dsp:spPr>
        <a:xfrm>
          <a:off x="3909769" y="2251372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Applications Due: 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April</a:t>
          </a:r>
        </a:p>
      </dsp:txBody>
      <dsp:txXfrm>
        <a:off x="4343540" y="2251372"/>
        <a:ext cx="1301313" cy="867541"/>
      </dsp:txXfrm>
    </dsp:sp>
    <dsp:sp modelId="{3AF83448-6731-48AB-A950-201D32B127A7}">
      <dsp:nvSpPr>
        <dsp:cNvPr id="0" name=""/>
        <dsp:cNvSpPr/>
      </dsp:nvSpPr>
      <dsp:spPr>
        <a:xfrm>
          <a:off x="5861738" y="2251372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Contract Consultations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March, April, May</a:t>
          </a:r>
        </a:p>
      </dsp:txBody>
      <dsp:txXfrm>
        <a:off x="6295509" y="2251372"/>
        <a:ext cx="1301313" cy="867541"/>
      </dsp:txXfrm>
    </dsp:sp>
    <dsp:sp modelId="{5BA4DF66-EAAC-4FEB-AD9C-1CBD0390916F}">
      <dsp:nvSpPr>
        <dsp:cNvPr id="0" name=""/>
        <dsp:cNvSpPr/>
      </dsp:nvSpPr>
      <dsp:spPr>
        <a:xfrm>
          <a:off x="7813708" y="2251372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Contract Development: 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April, May</a:t>
          </a:r>
        </a:p>
      </dsp:txBody>
      <dsp:txXfrm>
        <a:off x="8247479" y="2251372"/>
        <a:ext cx="1301313" cy="867541"/>
      </dsp:txXfrm>
    </dsp:sp>
    <dsp:sp modelId="{2884DCF3-9039-4C60-81DF-84EFCD020A6C}">
      <dsp:nvSpPr>
        <dsp:cNvPr id="0" name=""/>
        <dsp:cNvSpPr/>
      </dsp:nvSpPr>
      <dsp:spPr>
        <a:xfrm>
          <a:off x="9765677" y="2251372"/>
          <a:ext cx="2168854" cy="867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Contract Execution: </a:t>
          </a:r>
          <a:br>
            <a:rPr lang="en-US" sz="1300" kern="1200"/>
          </a:br>
          <a:br>
            <a:rPr lang="en-US" sz="1300" kern="1200"/>
          </a:br>
          <a:r>
            <a:rPr lang="en-US" sz="1300" kern="1200"/>
            <a:t>May, Early June</a:t>
          </a:r>
        </a:p>
      </dsp:txBody>
      <dsp:txXfrm>
        <a:off x="10199448" y="2251372"/>
        <a:ext cx="1301313" cy="867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377E3-2559-4B8F-B16C-96F45ED8DF8C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7B984-2B2F-4F69-83A0-404058A2A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0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14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15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32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3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19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9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41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46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252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61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15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13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31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437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333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159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681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347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705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710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1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723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15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460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893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469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322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85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59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4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36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73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97B984-2B2F-4F69-83A0-404058A2A6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36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24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  <a:p>
            <a:r>
              <a:rPr lang="en-US" sz="1800"/>
              <a:t>Date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9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>
            <a:noAutofit/>
          </a:bodyPr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32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8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20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20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0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67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1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58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00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99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35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7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84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  <a:p>
            <a:r>
              <a:rPr lang="en-US" sz="1800"/>
              <a:t>Date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685" y="1767293"/>
            <a:ext cx="6118629" cy="79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31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49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75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7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147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416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28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7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99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1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  <a:p>
            <a:r>
              <a:rPr lang="en-US" sz="1800"/>
              <a:t>Date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38875"/>
            <a:ext cx="4776107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735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44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34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800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</a:t>
            </a:r>
            <a:br>
              <a:rPr lang="en-US"/>
            </a:br>
            <a:r>
              <a:rPr lang="en-US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715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682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913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13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066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814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577" y="409575"/>
            <a:ext cx="4928340" cy="63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5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7225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0"/>
            <a:r>
              <a:rPr lang="en-US"/>
              <a:t>firstname.lastname@state.mn.us</a:t>
            </a:r>
          </a:p>
          <a:p>
            <a:pPr lvl="0"/>
            <a:r>
              <a:rPr lang="en-US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mn.gov/deed/</a:t>
            </a:r>
            <a:r>
              <a:rPr lang="en-US" err="1">
                <a:solidFill>
                  <a:schemeClr val="tx2"/>
                </a:solidFill>
              </a:rPr>
              <a:t>vrs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577" y="588185"/>
            <a:ext cx="3550492" cy="4602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577" y="409575"/>
            <a:ext cx="4928340" cy="63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5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err="1"/>
              <a:t>Firstname</a:t>
            </a:r>
            <a:r>
              <a:rPr lang="en-US" sz="1800"/>
              <a:t> </a:t>
            </a:r>
            <a:r>
              <a:rPr lang="en-US" sz="1800" err="1"/>
              <a:t>Lastname</a:t>
            </a:r>
            <a:r>
              <a:rPr lang="en-US" sz="180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577" y="614458"/>
            <a:ext cx="3550492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0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1914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7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>
            <a:normAutofit/>
          </a:bodyPr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2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5570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6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mn.gov/deed/</a:t>
            </a:r>
            <a:r>
              <a:rPr lang="en-US" err="1"/>
              <a:t>vrs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4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1" r:id="rId22"/>
    <p:sldLayoutId id="2147483682" r:id="rId23"/>
    <p:sldLayoutId id="2147483683" r:id="rId24"/>
    <p:sldLayoutId id="2147483684" r:id="rId25"/>
    <p:sldLayoutId id="2147483685" r:id="rId26"/>
    <p:sldLayoutId id="2147483686" r:id="rId27"/>
    <p:sldLayoutId id="2147483687" r:id="rId28"/>
    <p:sldLayoutId id="2147483697" r:id="rId29"/>
    <p:sldLayoutId id="2147483698" r:id="rId30"/>
    <p:sldLayoutId id="2147483699" r:id="rId31"/>
    <p:sldLayoutId id="2147483700" r:id="rId32"/>
    <p:sldLayoutId id="2147483701" r:id="rId33"/>
    <p:sldLayoutId id="2147483702" r:id="rId34"/>
    <p:sldLayoutId id="2147483703" r:id="rId35"/>
    <p:sldLayoutId id="2147483704" r:id="rId36"/>
    <p:sldLayoutId id="2147483705" r:id="rId37"/>
    <p:sldLayoutId id="2147483706" r:id="rId38"/>
    <p:sldLayoutId id="2147483707" r:id="rId39"/>
    <p:sldLayoutId id="2147483708" r:id="rId4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neen.Oien@state.mn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forms.office.com/Pages/ResponsePage.aspx?id=RrAU68QkGUWPJricIVmCjLskeLmPGlxFoq2oFbqZ2CVUNUdNQVZYOEs3WFk0MkgyVTg4V002Tkc3TS4u" TargetMode="External"/><Relationship Id="rId4" Type="http://schemas.openxmlformats.org/officeDocument/2006/relationships/hyperlink" Target="mailto:Jessica.Outhwaite@state.mn.us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RrAU68QkGUWPJricIVmCjLskeLmPGlxFoq2oFbqZ2CVUNUdNQVZYOEs3WFk0MkgyVTg4V002Tkc3TS4u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RrAU68QkGUWPJricIVmCjLskeLmPGlxFoq2oFbqZ2CVUNUdNQVZYOEs3WFk0MkgyVTg4V002Tkc3TS4u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n.gov/deed/job-seekers/disabilities/partners/listing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E40C-3E5B-4B88-91E2-488B64A3D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VRS Community Partners + VRS Staff Forum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825AF-5996-4C18-A8DA-A3ECDCFD4B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February 1, 2022</a:t>
            </a:r>
          </a:p>
        </p:txBody>
      </p:sp>
    </p:spTree>
    <p:extLst>
      <p:ext uri="{BB962C8B-B14F-4D97-AF65-F5344CB8AC3E}">
        <p14:creationId xmlns:p14="http://schemas.microsoft.com/office/powerpoint/2010/main" val="3074966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4253-5872-4B0A-9F53-D734A0A2C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Contract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F7828-BC6F-4F32-BF9E-C7E46334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All new contracts will be on a 2-year term. </a:t>
            </a:r>
          </a:p>
          <a:p>
            <a:r>
              <a:rPr lang="en-US" sz="3200"/>
              <a:t>For CRPs, there will be the option to extend the contract each year up to an additional 3 years total after that first term.</a:t>
            </a:r>
            <a:endParaRPr lang="en-US" sz="3200"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4B4C-330C-4A01-9FE8-7A534BEA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Diversity, Equity, Inclusion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D10B-B263-4EE9-9B5D-5E1A8A0E0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The new application for a Professional Technical contract with VRS will include a section of questions related to your agency’s commitment to Diversity, Equity, and Inclusion. </a:t>
            </a:r>
            <a:endParaRPr lang="en-US" sz="2400"/>
          </a:p>
          <a:p>
            <a:r>
              <a:rPr lang="en-US" sz="2400" dirty="0"/>
              <a:t>This section will include an attestation that the partner agency is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committed to staff training practices that result in providing services that are culturally informed, affirming, and appropriate to the served individual’s lived experience.</a:t>
            </a:r>
            <a:endParaRPr lang="en-US" sz="2400" dirty="0"/>
          </a:p>
          <a:p>
            <a:r>
              <a:rPr lang="en-US" sz="2400" dirty="0"/>
              <a:t>The State of MN, DEED leadership, and VRS are all focused on a deeper commitment to advancing DEI growth within our work. </a:t>
            </a:r>
            <a:endParaRPr lang="en-US" sz="2400"/>
          </a:p>
          <a:p>
            <a:r>
              <a:rPr lang="en-US" sz="2400" dirty="0"/>
              <a:t>The Community Partnerships team wants to advertise your agency’s diverse backgrounds and skills to better help our individuals make a fully informed choice of service provider. </a:t>
            </a:r>
          </a:p>
        </p:txBody>
      </p:sp>
    </p:spTree>
    <p:extLst>
      <p:ext uri="{BB962C8B-B14F-4D97-AF65-F5344CB8AC3E}">
        <p14:creationId xmlns:p14="http://schemas.microsoft.com/office/powerpoint/2010/main" val="266199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4B4C-330C-4A01-9FE8-7A534BEA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Amendment Requests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D10B-B263-4EE9-9B5D-5E1A8A0E0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Any current amendment requests between today (2/1/22) and June 30, 2022 will be considered on a case-by-case basis. </a:t>
            </a:r>
          </a:p>
          <a:p>
            <a:pPr lvl="1"/>
            <a:r>
              <a:rPr lang="en-US"/>
              <a:t>Contract liaison </a:t>
            </a:r>
            <a:r>
              <a:rPr lang="en-US" dirty="0"/>
              <a:t>will </a:t>
            </a:r>
            <a:r>
              <a:rPr lang="en-US"/>
              <a:t>consider short-term necessity of amendment and determine if an amendment is appropriate for the few months remaining of the current contract term. </a:t>
            </a:r>
          </a:p>
        </p:txBody>
      </p:sp>
    </p:spTree>
    <p:extLst>
      <p:ext uri="{BB962C8B-B14F-4D97-AF65-F5344CB8AC3E}">
        <p14:creationId xmlns:p14="http://schemas.microsoft.com/office/powerpoint/2010/main" val="54143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433C-C7B8-4720-9BB7-8C480642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Contract Timeline Recap</a:t>
            </a:r>
          </a:p>
        </p:txBody>
      </p:sp>
      <p:graphicFrame>
        <p:nvGraphicFramePr>
          <p:cNvPr id="5" name="Content Placeholder 4" descr="Graphic with steps in contracting process: &#10;&#10;-New RFP Published: February&#10;-Partners Prepare Applications:&#10;February, March&#10;-Applications Due: April&#10;-Contract Consultations: March, April, May&#10;-Contract Development: April, May&#10;Contract Execution: May, Early June&#10;">
            <a:extLst>
              <a:ext uri="{FF2B5EF4-FFF2-40B4-BE49-F238E27FC236}">
                <a16:creationId xmlns:a16="http://schemas.microsoft.com/office/drawing/2014/main" id="{DC3F439C-166F-4036-91EA-3E40072988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439114"/>
              </p:ext>
            </p:extLst>
          </p:nvPr>
        </p:nvGraphicFramePr>
        <p:xfrm>
          <a:off x="138223" y="1335314"/>
          <a:ext cx="11940363" cy="5370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245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8D95-08B3-4F10-B7AF-87E55258D2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COVID Testing and Vaccination Policy</a:t>
            </a:r>
          </a:p>
        </p:txBody>
      </p:sp>
    </p:spTree>
    <p:extLst>
      <p:ext uri="{BB962C8B-B14F-4D97-AF65-F5344CB8AC3E}">
        <p14:creationId xmlns:p14="http://schemas.microsoft.com/office/powerpoint/2010/main" val="1412391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C76F-59EB-444F-91E9-4DC15AB1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Did the State Issue this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5BBE2-8397-4167-9EF8-C5E4B333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State issued State Policy #1446 in September of 2021</a:t>
            </a:r>
            <a:r>
              <a:rPr lang="en-US"/>
              <a:t> to respond to the challenges created by the COVID-19 pandemic</a:t>
            </a:r>
            <a:r>
              <a:rPr lang="en-US" dirty="0"/>
              <a:t>.</a:t>
            </a:r>
          </a:p>
          <a:p>
            <a:r>
              <a:rPr lang="en-US" dirty="0"/>
              <a:t>State Policy #1446 is intended to ensure the safety of state staff, Community Partner staff, and the people we serve.</a:t>
            </a:r>
          </a:p>
        </p:txBody>
      </p:sp>
    </p:spTree>
    <p:extLst>
      <p:ext uri="{BB962C8B-B14F-4D97-AF65-F5344CB8AC3E}">
        <p14:creationId xmlns:p14="http://schemas.microsoft.com/office/powerpoint/2010/main" val="1923750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8434-4D37-49FB-B24C-60ACE3B9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the Policy Require?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11E7B-45CA-49EB-9F19-FC5D7C0FF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Policy #1446 requires VRS Community Partners who hold a Master P/T Contract to</a:t>
            </a:r>
            <a:r>
              <a:rPr lang="en-US"/>
              <a:t>:</a:t>
            </a:r>
          </a:p>
          <a:p>
            <a:pPr lvl="1"/>
            <a:r>
              <a:rPr lang="en-US"/>
              <a:t>Track</a:t>
            </a:r>
            <a:r>
              <a:rPr lang="en-US" dirty="0"/>
              <a:t> and maintain data regarding proof of full COVID-19 vaccination </a:t>
            </a:r>
            <a:endParaRPr lang="en-US"/>
          </a:p>
          <a:p>
            <a:pPr marL="457200" lvl="1" indent="0">
              <a:buNone/>
            </a:pPr>
            <a:r>
              <a:rPr lang="en-US"/>
              <a:t>	</a:t>
            </a:r>
            <a:r>
              <a:rPr lang="en-US" dirty="0"/>
              <a:t>or</a:t>
            </a:r>
            <a:r>
              <a:rPr lang="en-US"/>
              <a:t> </a:t>
            </a:r>
          </a:p>
          <a:p>
            <a:pPr lvl="1"/>
            <a:r>
              <a:rPr lang="en-US"/>
              <a:t>Track and maintain data regarding proof of</a:t>
            </a:r>
            <a:r>
              <a:rPr lang="en-US" dirty="0"/>
              <a:t> weekly negative COVID-19 testing results.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51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D4B2-DD8E-4D37-BEE2-5D2DF65CC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Where can my employees find testing?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73FEE-B20A-4DB0-BA9B-230524FE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testing sites across the state that are free and don’t require an individual to be symptomatic.</a:t>
            </a:r>
          </a:p>
          <a:p>
            <a:r>
              <a:rPr lang="en-US"/>
              <a:t>Minnesotans can also order free at home tests through both the State and Federal government.</a:t>
            </a:r>
          </a:p>
          <a:p>
            <a:pPr lvl="0"/>
            <a:r>
              <a:rPr lang="en-US"/>
              <a:t>Questions? Connect with VRS Community Partners Team with: Anne Paulson, Sara Sundeen, Janeen Oien or Jess Outhwaite</a:t>
            </a:r>
          </a:p>
        </p:txBody>
      </p:sp>
    </p:spTree>
    <p:extLst>
      <p:ext uri="{BB962C8B-B14F-4D97-AF65-F5344CB8AC3E}">
        <p14:creationId xmlns:p14="http://schemas.microsoft.com/office/powerpoint/2010/main" val="4273495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51E28-6E34-40E4-AFDA-01B6549C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“Compliance” and “Non-Compliance” with Policy #1446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5CD85-94FF-4B47-AB9A-1CA83F9D3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i="0"/>
              <a:t>Compliance</a:t>
            </a:r>
            <a:r>
              <a:rPr lang="en-US" i="0"/>
              <a:t> means: </a:t>
            </a:r>
          </a:p>
          <a:p>
            <a:pPr lvl="1"/>
            <a:r>
              <a:rPr lang="en-US"/>
              <a:t>Y</a:t>
            </a:r>
            <a:r>
              <a:rPr lang="en-US" i="0"/>
              <a:t>our organization has a policy to track and maintain data regarding proof of full COVID-19 vaccination or proof of weekly negative COVID-19 testing results,</a:t>
            </a:r>
          </a:p>
          <a:p>
            <a:pPr marL="457200" lvl="1" indent="0">
              <a:buNone/>
            </a:pPr>
            <a:r>
              <a:rPr lang="en-US" i="0"/>
              <a:t>	and </a:t>
            </a:r>
          </a:p>
          <a:p>
            <a:pPr lvl="1"/>
            <a:r>
              <a:rPr lang="en-US"/>
              <a:t>Y</a:t>
            </a:r>
            <a:r>
              <a:rPr lang="en-US" i="0"/>
              <a:t>our organization is following </a:t>
            </a:r>
            <a:r>
              <a:rPr lang="en-US"/>
              <a:t>y</a:t>
            </a:r>
            <a:r>
              <a:rPr lang="en-US" i="0"/>
              <a:t>our organization’s policy. </a:t>
            </a:r>
          </a:p>
          <a:p>
            <a:r>
              <a:rPr lang="en-US" b="1" i="0"/>
              <a:t>Non-compliance</a:t>
            </a:r>
            <a:r>
              <a:rPr lang="en-US" i="0"/>
              <a:t> means:</a:t>
            </a:r>
          </a:p>
          <a:p>
            <a:pPr lvl="1"/>
            <a:r>
              <a:rPr lang="en-US"/>
              <a:t>Y</a:t>
            </a:r>
            <a:r>
              <a:rPr lang="en-US" i="0"/>
              <a:t>our organization does not have a policy to track and maintain data regarding proof of full COVID-19 vaccination or proof of weekly negative COVID-19 testing results,</a:t>
            </a:r>
          </a:p>
          <a:p>
            <a:pPr marL="457200" lvl="1" indent="0">
              <a:buNone/>
            </a:pPr>
            <a:r>
              <a:rPr lang="en-US" i="0"/>
              <a:t>	and/or</a:t>
            </a:r>
          </a:p>
          <a:p>
            <a:pPr lvl="1"/>
            <a:r>
              <a:rPr lang="en-US"/>
              <a:t>Y</a:t>
            </a:r>
            <a:r>
              <a:rPr lang="en-US" i="0"/>
              <a:t>our organization is not following</a:t>
            </a:r>
            <a:r>
              <a:rPr lang="en-US"/>
              <a:t> y</a:t>
            </a:r>
            <a:r>
              <a:rPr lang="en-US" i="0"/>
              <a:t>our organization’s policy, </a:t>
            </a:r>
          </a:p>
          <a:p>
            <a:pPr marL="457200" lvl="1" indent="0">
              <a:buNone/>
            </a:pPr>
            <a:r>
              <a:rPr lang="en-US"/>
              <a:t>	</a:t>
            </a:r>
            <a:r>
              <a:rPr lang="en-US" i="0"/>
              <a:t>and/or</a:t>
            </a:r>
          </a:p>
          <a:p>
            <a:pPr lvl="1"/>
            <a:r>
              <a:rPr lang="en-US"/>
              <a:t>Your organization does not respond to the survey form requesting information on your organization’s policy.</a:t>
            </a:r>
          </a:p>
          <a:p>
            <a:pPr lvl="1"/>
            <a:endParaRPr lang="en-US" i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59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DE160-05D6-4E2B-82AD-EC35BEC7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Timeline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61432-0BA9-43C2-86E0-812C3B385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1335281"/>
            <a:ext cx="10813774" cy="4841682"/>
          </a:xfrm>
        </p:spPr>
        <p:txBody>
          <a:bodyPr vert="horz" lIns="228600" tIns="548640" rIns="274320" bIns="45720" rtlCol="0" anchor="t">
            <a:normAutofit fontScale="92500"/>
          </a:bodyPr>
          <a:lstStyle/>
          <a:p>
            <a:r>
              <a:rPr lang="en-US" b="1" dirty="0">
                <a:cs typeface="Calibri"/>
              </a:rPr>
              <a:t>February: </a:t>
            </a:r>
            <a:r>
              <a:rPr lang="en-US" dirty="0">
                <a:cs typeface="Calibri"/>
              </a:rPr>
              <a:t>Communication, Communication, Communication!</a:t>
            </a:r>
            <a:endParaRPr lang="en-US" sz="1800">
              <a:cs typeface="Calibri"/>
            </a:endParaRPr>
          </a:p>
          <a:p>
            <a:r>
              <a:rPr lang="en-US" b="1" dirty="0">
                <a:cs typeface="Calibri"/>
              </a:rPr>
              <a:t>March: </a:t>
            </a:r>
            <a:r>
              <a:rPr lang="en-US">
                <a:cs typeface="Calibri"/>
              </a:rPr>
              <a:t>Collect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>
                <a:cs typeface="Calibri"/>
              </a:rPr>
              <a:t>March 1 - 14 – Collect Information from Community Partners on Compliance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>
                <a:cs typeface="Calibri"/>
              </a:rPr>
              <a:t> March 15 - 31 – Follow-up with Community Partners who are not in Compliance</a:t>
            </a:r>
          </a:p>
          <a:p>
            <a:r>
              <a:rPr lang="en-US" b="1" dirty="0">
                <a:cs typeface="Calibri"/>
              </a:rPr>
              <a:t>April: </a:t>
            </a:r>
            <a:r>
              <a:rPr lang="en-US">
                <a:cs typeface="Calibri"/>
              </a:rPr>
              <a:t>Collect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>
                <a:cs typeface="Calibri"/>
              </a:rPr>
              <a:t>April 1 - 14 – Collect Information from Community Partners on Compliance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>
                <a:cs typeface="Calibri"/>
              </a:rPr>
              <a:t> April 15 - 31 – VRS will initiate a process to discontinue new authorizations to the Community Partner and cancel current authorizations.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428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F39F4-19B6-4D1A-B49C-EFBA0309C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VRS Community Partners + VRS Staff Forum</a:t>
            </a:r>
            <a:br>
              <a:rPr lang="en-US"/>
            </a:br>
            <a:r>
              <a:rPr lang="en-US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782ED-4F67-4946-B405-5F5A4DB67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/>
              <a:t>Welcome to the VRS Community Partners + VRS Staff Forum.</a:t>
            </a:r>
          </a:p>
          <a:p>
            <a:pPr lvl="0"/>
            <a:r>
              <a:rPr lang="en-US" b="1"/>
              <a:t>ASL Interpreters</a:t>
            </a:r>
            <a:r>
              <a:rPr lang="en-US"/>
              <a:t> are designated as “co-hosts”, so they appear at the top of your participant list. If you need ability to “multi-pin” please message </a:t>
            </a:r>
            <a:r>
              <a:rPr lang="en-US">
                <a:hlinkClick r:id="rId3"/>
              </a:rPr>
              <a:t>Janeen.Oien@state.mn.us </a:t>
            </a:r>
            <a:r>
              <a:rPr lang="en-US"/>
              <a:t>or </a:t>
            </a:r>
            <a:r>
              <a:rPr lang="en-US">
                <a:hlinkClick r:id="rId4"/>
              </a:rPr>
              <a:t>Jessica.Outhwaite@state.mn.us</a:t>
            </a:r>
            <a:r>
              <a:rPr lang="en-US"/>
              <a:t>.</a:t>
            </a:r>
          </a:p>
          <a:p>
            <a:pPr lvl="0"/>
            <a:r>
              <a:rPr lang="en-US" b="1"/>
              <a:t>Closed Captioning</a:t>
            </a:r>
            <a:r>
              <a:rPr lang="en-US"/>
              <a:t> is available. A livestream is linked in the chat.</a:t>
            </a:r>
          </a:p>
          <a:p>
            <a:r>
              <a:rPr lang="en-US" b="1"/>
              <a:t>Your name</a:t>
            </a:r>
            <a:r>
              <a:rPr lang="en-US"/>
              <a:t>: please change the name that Zoom displays to your first and last name. An easy way to rename is: 1) go to the participant list and find your name, 2) hover over your name, 3) select “more,” 4) select “rename.”</a:t>
            </a:r>
          </a:p>
          <a:p>
            <a:pPr lvl="0"/>
            <a:r>
              <a:rPr lang="en-US" b="1"/>
              <a:t>Questions and Comments:</a:t>
            </a:r>
            <a:r>
              <a:rPr lang="en-US"/>
              <a:t> Please submit feedback, questions, comments via Microsoft Form: </a:t>
            </a:r>
            <a:r>
              <a:rPr lang="en-US">
                <a:hlinkClick r:id="rId5"/>
              </a:rPr>
              <a:t>https://forms.office.com/Pages/ResponsePage.aspx?id=RrAU68QkGUWPJricIVmCjLskeLmPGlxFoq2oFbqZ2CVUNUdNQVZYOEs3WFk0MkgyVTg4V002Tkc3TS4u</a:t>
            </a:r>
            <a:endParaRPr lang="en-US"/>
          </a:p>
          <a:p>
            <a:pPr lvl="0"/>
            <a:r>
              <a:rPr lang="en-US" b="1"/>
              <a:t>Microphones: </a:t>
            </a:r>
            <a:r>
              <a:rPr lang="en-US"/>
              <a:t>Please keep your microphone muted throughout the meeting.</a:t>
            </a:r>
          </a:p>
          <a:p>
            <a:r>
              <a:rPr lang="en-US" b="1"/>
              <a:t>Technical Issues: </a:t>
            </a:r>
            <a:r>
              <a:rPr lang="en-US"/>
              <a:t>If you have technical issues, please contact </a:t>
            </a:r>
            <a:r>
              <a:rPr lang="en-US">
                <a:hlinkClick r:id="rId3"/>
              </a:rPr>
              <a:t>Janeen.Oien@state.mn.us </a:t>
            </a:r>
            <a:r>
              <a:rPr lang="en-US"/>
              <a:t>or </a:t>
            </a:r>
            <a:r>
              <a:rPr lang="en-US">
                <a:hlinkClick r:id="rId4"/>
              </a:rPr>
              <a:t>Jessica.Outhwaite@state.mn.us</a:t>
            </a:r>
            <a:r>
              <a:rPr lang="en-US"/>
              <a:t>.</a:t>
            </a:r>
          </a:p>
          <a:p>
            <a:r>
              <a:rPr lang="en-US" b="1"/>
              <a:t>Recording: </a:t>
            </a:r>
            <a:r>
              <a:rPr lang="en-US"/>
              <a:t>The session will be recorded and posted to the VRS website along with the agenda, presentation, and transcript.</a:t>
            </a:r>
          </a:p>
        </p:txBody>
      </p:sp>
    </p:spTree>
    <p:extLst>
      <p:ext uri="{BB962C8B-B14F-4D97-AF65-F5344CB8AC3E}">
        <p14:creationId xmlns:p14="http://schemas.microsoft.com/office/powerpoint/2010/main" val="3543135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AB1E-C16E-4D65-AB0B-7B43B2189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Questions</a:t>
            </a:r>
            <a:r>
              <a:rPr lang="en-US">
                <a:cs typeface="Calibri"/>
              </a:rPr>
              <a:t> on Survey Form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B7A87-280F-47BD-98FE-66A2FD7DC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335281"/>
            <a:ext cx="11224592" cy="5021068"/>
          </a:xfrm>
        </p:spPr>
        <p:txBody>
          <a:bodyPr vert="horz" lIns="228600" tIns="548640" rIns="274320" bIns="45720" rtlCol="0" anchor="ctr">
            <a:noAutofit/>
          </a:bodyPr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2000">
                <a:cs typeface="Calibri"/>
              </a:rPr>
              <a:t>Here are the questions that will be on the survey form.</a:t>
            </a:r>
          </a:p>
          <a:p>
            <a:pPr lvl="1">
              <a:spcBef>
                <a:spcPts val="0"/>
              </a:spcBef>
            </a:pPr>
            <a:r>
              <a:rPr lang="en-US" sz="1800" b="0" i="0">
                <a:solidFill>
                  <a:srgbClr val="333333"/>
                </a:solidFill>
                <a:effectLst/>
              </a:rPr>
              <a:t>Are any of your staff providing in-person services </a:t>
            </a:r>
            <a:r>
              <a:rPr lang="en-US" sz="1800">
                <a:solidFill>
                  <a:srgbClr val="333333"/>
                </a:solidFill>
              </a:rPr>
              <a:t>to individuals </a:t>
            </a:r>
            <a:r>
              <a:rPr lang="en-US" sz="1800" b="0" i="0">
                <a:solidFill>
                  <a:srgbClr val="333333"/>
                </a:solidFill>
                <a:effectLst/>
              </a:rPr>
              <a:t>through a VRS/SSB contracted service?</a:t>
            </a:r>
          </a:p>
          <a:p>
            <a:pPr lvl="1">
              <a:spcBef>
                <a:spcPts val="0"/>
              </a:spcBef>
            </a:pPr>
            <a:r>
              <a:rPr lang="en-US" sz="1800" b="0" i="0">
                <a:solidFill>
                  <a:srgbClr val="333333"/>
                </a:solidFill>
                <a:effectLst/>
              </a:rPr>
              <a:t>Does your organization have a policy in place to track and maintain data regarding proof of full COVID-19 vaccination or proof of weekly negative COVID-19 testing results for employees serving </a:t>
            </a:r>
            <a:r>
              <a:rPr lang="en-US" sz="1800">
                <a:solidFill>
                  <a:srgbClr val="333333"/>
                </a:solidFill>
              </a:rPr>
              <a:t>individuals </a:t>
            </a:r>
            <a:r>
              <a:rPr lang="en-US" sz="1800" b="0" i="0">
                <a:solidFill>
                  <a:srgbClr val="333333"/>
                </a:solidFill>
                <a:effectLst/>
              </a:rPr>
              <a:t>through a VRS/SSB contracted service? (Yes/No)</a:t>
            </a:r>
          </a:p>
          <a:p>
            <a:pPr lvl="1">
              <a:spcBef>
                <a:spcPts val="0"/>
              </a:spcBef>
            </a:pPr>
            <a:r>
              <a:rPr lang="en-US" sz="1800" b="0" i="0">
                <a:solidFill>
                  <a:srgbClr val="333333"/>
                </a:solidFill>
                <a:effectLst/>
              </a:rPr>
              <a:t>Is your organization following your organization’s policy to track and maintain data regarding proof of full COVID-19 vaccination or proof of weekly negative COVID-19 testing results for employees serving individuals through a VRS/SSB contracted service? (Yes/No)</a:t>
            </a:r>
          </a:p>
          <a:p>
            <a:pPr lvl="1">
              <a:spcBef>
                <a:spcPts val="0"/>
              </a:spcBef>
            </a:pPr>
            <a:r>
              <a:rPr lang="en-US" sz="1800" b="0" i="0">
                <a:solidFill>
                  <a:srgbClr val="333333"/>
                </a:solidFill>
                <a:effectLst/>
              </a:rPr>
              <a:t>If no:</a:t>
            </a:r>
          </a:p>
          <a:p>
            <a:pPr lvl="2">
              <a:spcBef>
                <a:spcPts val="0"/>
              </a:spcBef>
            </a:pPr>
            <a:r>
              <a:rPr lang="en-US" sz="1800">
                <a:solidFill>
                  <a:srgbClr val="333333"/>
                </a:solidFill>
              </a:rPr>
              <a:t>Do you have plans to get into compliance? </a:t>
            </a:r>
          </a:p>
          <a:p>
            <a:pPr lvl="2">
              <a:spcBef>
                <a:spcPts val="0"/>
              </a:spcBef>
            </a:pPr>
            <a:r>
              <a:rPr lang="en-US" sz="1800">
                <a:solidFill>
                  <a:srgbClr val="333333"/>
                </a:solidFill>
              </a:rPr>
              <a:t>If you plan to get into compliance, please share </a:t>
            </a:r>
            <a:r>
              <a:rPr lang="en-US" sz="1800" b="0" i="0">
                <a:solidFill>
                  <a:srgbClr val="333333"/>
                </a:solidFill>
                <a:effectLst/>
              </a:rPr>
              <a:t>details of what steps you are taking to comply and what your timeline to achieve that is.</a:t>
            </a:r>
          </a:p>
        </p:txBody>
      </p:sp>
    </p:spTree>
    <p:extLst>
      <p:ext uri="{BB962C8B-B14F-4D97-AF65-F5344CB8AC3E}">
        <p14:creationId xmlns:p14="http://schemas.microsoft.com/office/powerpoint/2010/main" val="2360448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7977E-25E2-41E3-91B0-06E5F8E0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 for Non-Compliance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25136-47CD-4056-845B-6BE140CC9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>
                <a:cs typeface="Calibri"/>
              </a:rPr>
              <a:t>VRS will initiate a process to </a:t>
            </a:r>
            <a:r>
              <a:rPr lang="en-US" sz="3200" b="1">
                <a:cs typeface="Calibri"/>
              </a:rPr>
              <a:t>discontinue new authorizations </a:t>
            </a:r>
            <a:r>
              <a:rPr lang="en-US" sz="3200">
                <a:cs typeface="Calibri"/>
              </a:rPr>
              <a:t>to the Community Partner and </a:t>
            </a:r>
            <a:r>
              <a:rPr lang="en-US" sz="3200" b="1">
                <a:cs typeface="Calibri"/>
              </a:rPr>
              <a:t>cancel current authorizations </a:t>
            </a:r>
            <a:r>
              <a:rPr lang="en-US" sz="3200">
                <a:cs typeface="Calibri"/>
              </a:rPr>
              <a:t>if a Community Partner is not in compliance.</a:t>
            </a:r>
          </a:p>
          <a:p>
            <a:r>
              <a:rPr lang="en-US" sz="3200">
                <a:cs typeface="Calibri"/>
              </a:rPr>
              <a:t>VRS will consider </a:t>
            </a:r>
            <a:r>
              <a:rPr lang="en-US" sz="3200" b="1">
                <a:cs typeface="Calibri"/>
              </a:rPr>
              <a:t>cancelling a current contract </a:t>
            </a:r>
            <a:r>
              <a:rPr lang="en-US" sz="3200">
                <a:cs typeface="Calibri"/>
              </a:rPr>
              <a:t>if a Community Partner is not in compliance but may simply let them expire with no authorizations June 30.</a:t>
            </a:r>
          </a:p>
          <a:p>
            <a:r>
              <a:rPr lang="en-US" sz="3200">
                <a:cs typeface="Calibri"/>
              </a:rPr>
              <a:t>VRS will </a:t>
            </a:r>
            <a:r>
              <a:rPr lang="en-US" sz="3200" b="1">
                <a:cs typeface="Calibri"/>
              </a:rPr>
              <a:t>not award a new P/T Contract </a:t>
            </a:r>
            <a:r>
              <a:rPr lang="en-US" sz="3200">
                <a:cs typeface="Calibri"/>
              </a:rPr>
              <a:t>starting </a:t>
            </a:r>
            <a:r>
              <a:rPr lang="en-US">
                <a:cs typeface="Calibri"/>
              </a:rPr>
              <a:t>July 1, 2022</a:t>
            </a:r>
            <a:r>
              <a:rPr lang="en-US" sz="3200">
                <a:cs typeface="Calibri"/>
              </a:rPr>
              <a:t> to a Community Partner if they are not in compliance.</a:t>
            </a:r>
          </a:p>
        </p:txBody>
      </p:sp>
    </p:spTree>
    <p:extLst>
      <p:ext uri="{BB962C8B-B14F-4D97-AF65-F5344CB8AC3E}">
        <p14:creationId xmlns:p14="http://schemas.microsoft.com/office/powerpoint/2010/main" val="1713257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E2C3D-0313-436D-8C1B-D157680A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April 15 Non-Compliance: No New Authorizations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6BAF6-1EA3-44A4-8BC5-B6520348F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Starting April 15:</a:t>
            </a:r>
          </a:p>
          <a:p>
            <a:pPr lvl="1"/>
            <a:r>
              <a:rPr lang="en-US"/>
              <a:t>VRS staff will work to stop new authorizations to Community Partners not in compliance.</a:t>
            </a:r>
          </a:p>
          <a:p>
            <a:r>
              <a:rPr lang="en-US"/>
              <a:t>If a Community Partner comes into compliance, new authorizations can begin again.</a:t>
            </a:r>
          </a:p>
          <a:p>
            <a:r>
              <a:rPr lang="en-US" sz="3200"/>
              <a:t>VRS staff: you’ll receive additional information about the VRS internal process to accomplish this in the coming weeks.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4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BDF6-9084-4121-9CE7-AA79BEBA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April 15 </a:t>
            </a:r>
            <a:r>
              <a:rPr lang="en-US" dirty="0"/>
              <a:t>Non-Compliance</a:t>
            </a:r>
            <a:r>
              <a:rPr lang="en-US"/>
              <a:t>: Cancel Current Authorizations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07BE3-00B5-4E78-A16D-C9932D561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Starting April 15:</a:t>
            </a:r>
          </a:p>
          <a:p>
            <a:pPr lvl="1"/>
            <a:r>
              <a:rPr lang="en-US" sz="2000"/>
              <a:t>VRS staff will send a notification to a Community Partner out of compliance to cancel current authorizations.</a:t>
            </a:r>
          </a:p>
          <a:p>
            <a:pPr lvl="1"/>
            <a:r>
              <a:rPr lang="en-US" sz="2000"/>
              <a:t>Authorizations will end 30 days after notification is sent.</a:t>
            </a:r>
          </a:p>
          <a:p>
            <a:pPr lvl="1"/>
            <a:r>
              <a:rPr lang="en-US" sz="2000"/>
              <a:t>VRS Community Partners will have 90 days from end of authorization to invoice for all services rendered.</a:t>
            </a:r>
          </a:p>
          <a:p>
            <a:r>
              <a:rPr lang="en-US" sz="2000"/>
              <a:t>If a Community Partner comes into compliance, new authorizations can begin again.</a:t>
            </a:r>
          </a:p>
          <a:p>
            <a:r>
              <a:rPr lang="en-US" sz="2000"/>
              <a:t>VRS staff: you’ll receive additional information about the VRS internal process to accomplish this in the coming weeks. </a:t>
            </a:r>
          </a:p>
          <a:p>
            <a:pPr lvl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09298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9DE12-1646-45B8-B04A-92B6CD818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Minnesota Department of Human Rights Forms</a:t>
            </a:r>
          </a:p>
        </p:txBody>
      </p:sp>
    </p:spTree>
    <p:extLst>
      <p:ext uri="{BB962C8B-B14F-4D97-AF65-F5344CB8AC3E}">
        <p14:creationId xmlns:p14="http://schemas.microsoft.com/office/powerpoint/2010/main" val="1209258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A155-DFC6-44B6-8656-C6372DC6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MDHR Certification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BE4BC-C0B5-4575-A808-93F5C3EA1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228600" tIns="548640" rIns="274320" bIns="45720" rtlCol="0" anchor="t">
            <a:normAutofit fontScale="85000" lnSpcReduction="20000"/>
          </a:bodyPr>
          <a:lstStyle/>
          <a:p>
            <a:r>
              <a:rPr lang="en-US"/>
              <a:t>There are certain certifications a contract holder with the state of Minnesota must maintain with </a:t>
            </a:r>
            <a:r>
              <a:rPr lang="en-US" dirty="0"/>
              <a:t>the Minnesota Department of Human Rights</a:t>
            </a:r>
            <a:r>
              <a:rPr lang="en-US"/>
              <a:t>.</a:t>
            </a:r>
            <a:r>
              <a:rPr lang="en-US" dirty="0"/>
              <a:t> </a:t>
            </a:r>
            <a:endParaRPr lang="en-US"/>
          </a:p>
          <a:p>
            <a:r>
              <a:rPr lang="en-US"/>
              <a:t>A </a:t>
            </a:r>
            <a:r>
              <a:rPr lang="en-US" dirty="0"/>
              <a:t>Workforce </a:t>
            </a:r>
            <a:r>
              <a:rPr lang="en-US"/>
              <a:t>Certificate is required for any Community Partner that employs 40 or more employees and whose contract will exceed $100,000. </a:t>
            </a:r>
          </a:p>
          <a:p>
            <a:r>
              <a:rPr lang="en-US"/>
              <a:t>An </a:t>
            </a:r>
            <a:r>
              <a:rPr lang="en-US" dirty="0"/>
              <a:t>Equal Pay Certificate</a:t>
            </a:r>
            <a:r>
              <a:rPr lang="en-US"/>
              <a:t> is required for any Community Partner whose contract will exceed $500,000. </a:t>
            </a:r>
          </a:p>
          <a:p>
            <a:r>
              <a:rPr lang="en-US"/>
              <a:t>Community Partners provide the necessary certifications when applying for a VRS P/T contract.</a:t>
            </a:r>
          </a:p>
        </p:txBody>
      </p:sp>
    </p:spTree>
    <p:extLst>
      <p:ext uri="{BB962C8B-B14F-4D97-AF65-F5344CB8AC3E}">
        <p14:creationId xmlns:p14="http://schemas.microsoft.com/office/powerpoint/2010/main" val="3351234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67EF3-585B-4216-B440-818DCE49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</a:t>
            </a:r>
            <a:r>
              <a:rPr lang="en-US" dirty="0"/>
              <a:t>MDHR Forms</a:t>
            </a:r>
            <a:r>
              <a:rPr lang="en-US"/>
              <a:t> Expire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82656-CBE4-47EF-B8B9-C1046B3FC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228600" tIns="548640" rIns="274320" bIns="45720" rtlCol="0" anchor="t">
            <a:normAutofit fontScale="92500" lnSpcReduction="20000"/>
          </a:bodyPr>
          <a:lstStyle/>
          <a:p>
            <a:r>
              <a:rPr lang="en-US"/>
              <a:t>If either one of your MDHR </a:t>
            </a:r>
            <a:r>
              <a:rPr lang="en-US" dirty="0"/>
              <a:t>forms expire</a:t>
            </a:r>
            <a:r>
              <a:rPr lang="en-US"/>
              <a:t>: </a:t>
            </a:r>
          </a:p>
          <a:p>
            <a:pPr lvl="1"/>
            <a:r>
              <a:rPr lang="en-US"/>
              <a:t>SWIFT</a:t>
            </a:r>
            <a:r>
              <a:rPr lang="en-US" dirty="0"/>
              <a:t> </a:t>
            </a:r>
            <a:r>
              <a:rPr lang="en-US"/>
              <a:t>will not allow VRS to generate </a:t>
            </a:r>
            <a:r>
              <a:rPr lang="en-US" dirty="0"/>
              <a:t>new authorizations </a:t>
            </a:r>
            <a:r>
              <a:rPr lang="en-US"/>
              <a:t>or payments to be made. </a:t>
            </a:r>
          </a:p>
          <a:p>
            <a:pPr lvl="1"/>
            <a:r>
              <a:rPr lang="en-US"/>
              <a:t>SWIFT will not allow new contracts or contract amendments to be executed</a:t>
            </a:r>
            <a:r>
              <a:rPr lang="en-US" dirty="0"/>
              <a:t>.</a:t>
            </a:r>
            <a:endParaRPr lang="en-US">
              <a:cs typeface="Calibri"/>
            </a:endParaRPr>
          </a:p>
          <a:p>
            <a:r>
              <a:rPr lang="en-US"/>
              <a:t>This interrupts services to individuals</a:t>
            </a:r>
            <a:r>
              <a:rPr lang="en-US" dirty="0"/>
              <a:t>.</a:t>
            </a:r>
            <a:endParaRPr lang="en-US"/>
          </a:p>
          <a:p>
            <a:r>
              <a:rPr lang="en-US"/>
              <a:t>It </a:t>
            </a:r>
            <a:r>
              <a:rPr lang="en-US" dirty="0"/>
              <a:t>is </a:t>
            </a:r>
            <a:r>
              <a:rPr lang="en-US"/>
              <a:t>the responsibility of the Community Partner to track the expiration date of your forms and ensure you renew your forms well ahead of its expiration date.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91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6CDD3-0663-4B06-AF6A-140AC15703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Introducing: </a:t>
            </a:r>
            <a:r>
              <a:rPr lang="en-US" dirty="0"/>
              <a:t>Community </a:t>
            </a:r>
            <a:r>
              <a:rPr lang="en-US"/>
              <a:t>Partner Conversations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6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E3AF-1684-46E9-B3B5-E1FE8899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Partners Conversations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2BDF8-2CF1-4F74-9BFB-84442BF95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Monthly opportunity for VRS Community Partners to connect with each other and VRS Community Partnerships Program Specialists</a:t>
            </a:r>
          </a:p>
          <a:p>
            <a:r>
              <a:rPr lang="en-US" dirty="0"/>
              <a:t>Each month will have a training topic and time for questions and answers</a:t>
            </a:r>
          </a:p>
          <a:p>
            <a:r>
              <a:rPr lang="en-US" dirty="0"/>
              <a:t>The first session will be March 2, 2022 from 8:30-9:30</a:t>
            </a:r>
          </a:p>
          <a:p>
            <a:r>
              <a:rPr lang="en-US" dirty="0"/>
              <a:t>This will occur monthly on the first Wednesday of the month from 8:30-9:30 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B4E4-196C-4C2B-AAD5-3D670F18C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Attend?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50082-E60B-43DE-9EC3-973492C11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community partner staff is welcome to attend</a:t>
            </a:r>
          </a:p>
          <a:p>
            <a:pPr lvl="1"/>
            <a:r>
              <a:rPr lang="en-US" dirty="0"/>
              <a:t>Community Partner Managers</a:t>
            </a:r>
          </a:p>
          <a:p>
            <a:pPr lvl="1"/>
            <a:r>
              <a:rPr lang="en-US" dirty="0"/>
              <a:t>Community Partner Supervisors</a:t>
            </a:r>
          </a:p>
          <a:p>
            <a:pPr lvl="1"/>
            <a:r>
              <a:rPr lang="en-US" dirty="0"/>
              <a:t>Community Partner Specialists: placement, job coaches, trainers, etc.</a:t>
            </a:r>
          </a:p>
          <a:p>
            <a:pPr lvl="1"/>
            <a:r>
              <a:rPr lang="en-US" dirty="0"/>
              <a:t>Community Partner Support Staff: Billing/invoicing, database managers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2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C76F-59EB-444F-91E9-4DC15AB1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5BBE2-8397-4167-9EF8-C5E4B333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/>
              <a:t>Welcome: </a:t>
            </a:r>
            <a:r>
              <a:rPr lang="en-US"/>
              <a:t>Kim Babine, VRS Director of Community Partnerships</a:t>
            </a:r>
          </a:p>
          <a:p>
            <a:pPr lvl="0"/>
            <a:r>
              <a:rPr lang="en-US" b="1"/>
              <a:t>VR Program Contracting Updates: </a:t>
            </a:r>
            <a:r>
              <a:rPr lang="en-US"/>
              <a:t>Janeen Oien, VR Community Partnerships Program Specialist</a:t>
            </a:r>
          </a:p>
          <a:p>
            <a:r>
              <a:rPr lang="en-US" b="1"/>
              <a:t>State COVID Vaccination/Testing Policy for P/T Contract Holders: </a:t>
            </a:r>
            <a:r>
              <a:rPr lang="en-US"/>
              <a:t>Jess Outhwaite, VR Community Partnerships Program Specialist</a:t>
            </a:r>
          </a:p>
          <a:p>
            <a:r>
              <a:rPr lang="en-US" b="1"/>
              <a:t>MDHR Certifications: </a:t>
            </a:r>
            <a:r>
              <a:rPr lang="en-US"/>
              <a:t>Anne Paulson, VR Community Partnerships Program Specialist</a:t>
            </a:r>
          </a:p>
          <a:p>
            <a:r>
              <a:rPr lang="en-US" b="1"/>
              <a:t>Announcing Community Partner Conversations: </a:t>
            </a:r>
            <a:r>
              <a:rPr lang="en-US"/>
              <a:t>Sara Sundeen</a:t>
            </a:r>
            <a:r>
              <a:rPr lang="en-US" b="1"/>
              <a:t>, </a:t>
            </a:r>
            <a:r>
              <a:rPr lang="en-US"/>
              <a:t>VR Community Partnerships Program Specialist</a:t>
            </a:r>
          </a:p>
          <a:p>
            <a:pPr lvl="0"/>
            <a:r>
              <a:rPr lang="en-US" b="1"/>
              <a:t>Q&amp;A: </a:t>
            </a:r>
            <a:r>
              <a:rPr lang="en-US"/>
              <a:t>Kim Babine</a:t>
            </a:r>
          </a:p>
          <a:p>
            <a:pPr lvl="0"/>
            <a:r>
              <a:rPr lang="en-US" b="1"/>
              <a:t>Wrap Up: </a:t>
            </a:r>
            <a:r>
              <a:rPr lang="en-US"/>
              <a:t>Kim Babine</a:t>
            </a:r>
            <a:endParaRPr lang="en-US" b="1"/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48270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80E1-87F0-4C41-A9F5-128916751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Monthly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3235A-D1D3-431E-ABBA-D62207CFF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(How to) Market your organization to local offices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2022 PT Contract Conversations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Navigating the Community Partnership Website and resources available to partners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Invoicing Tips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Contract Q &amp; 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writing tips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WF1 Access  </a:t>
            </a:r>
          </a:p>
        </p:txBody>
      </p:sp>
    </p:spTree>
    <p:extLst>
      <p:ext uri="{BB962C8B-B14F-4D97-AF65-F5344CB8AC3E}">
        <p14:creationId xmlns:p14="http://schemas.microsoft.com/office/powerpoint/2010/main" val="900015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4B48F3A-570C-4CF9-88FE-C9B8F3F4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– Questions and Answers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A97FA5B-4E57-417F-8A21-BE1CD650A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205" y="1678675"/>
            <a:ext cx="5744571" cy="5026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Please submit questions and comments using the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Microsoft Form linked in the chat and listed below.</a:t>
            </a:r>
          </a:p>
          <a:p>
            <a:r>
              <a:rPr lang="en-US" sz="1600" i="1"/>
              <a:t>What services do you have trouble staffing for? </a:t>
            </a:r>
          </a:p>
          <a:p>
            <a:r>
              <a:rPr lang="en-US" sz="1600" i="1"/>
              <a:t>What contracted services are unclear/confusing?</a:t>
            </a:r>
          </a:p>
          <a:p>
            <a:endParaRPr lang="en-US" sz="1600" i="1"/>
          </a:p>
          <a:p>
            <a:pPr marL="0" indent="0">
              <a:buNone/>
            </a:pPr>
            <a:r>
              <a:rPr lang="en-US" sz="1600">
                <a:hlinkClick r:id="rId3"/>
              </a:rPr>
              <a:t>https://forms.office.com/Pages/ResponsePage.aspx?id=RrAU68QkGUWPJricIVmCjLskeLmPGlxFoq2oFbqZ2CVUNUdNQVZYOEs3WFk0MkgyVTg4V002Tkc3TS4u</a:t>
            </a:r>
            <a:endParaRPr lang="en-US" sz="1600"/>
          </a:p>
          <a:p>
            <a:endParaRPr lang="en-US" sz="1600"/>
          </a:p>
        </p:txBody>
      </p:sp>
      <p:pic>
        <p:nvPicPr>
          <p:cNvPr id="4" name="Picture">
            <a:extLst>
              <a:ext uri="{FF2B5EF4-FFF2-40B4-BE49-F238E27FC236}">
                <a16:creationId xmlns:a16="http://schemas.microsoft.com/office/drawing/2014/main" id="{665F738C-6BA2-4CBA-8C28-C627BBD7B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776" y="1678675"/>
            <a:ext cx="5181600" cy="410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87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E3295-569B-4B1A-B357-F2195F398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Forum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5CC84-EAB7-4512-A787-FDBFB8AAD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We’d love to hear your feedback on our VRS Community Partner + VRS Staff Forums. Please provide your thoughts in the Microsoft Form used for the Q and A. The forum feedback questions are at the end of the form.</a:t>
            </a:r>
          </a:p>
          <a:p>
            <a:pPr marL="0" indent="0">
              <a:buNone/>
            </a:pPr>
            <a:r>
              <a:rPr lang="en-US" sz="2000">
                <a:hlinkClick r:id="rId3"/>
              </a:rPr>
              <a:t>https://forms.office.com/Pages/ResponsePage.aspx?id=RrAU68QkGUWPJricIVmCjLskeLmPGlxFoq2oFbqZ2CVUNUdNQVZYOEs3WFk0MkgyVTg4V002Tkc3TS4u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04600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FA05-2FCF-4D19-A135-3758ADF6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VRS Community Partnerships Program Specialists </a:t>
            </a:r>
            <a:br>
              <a:rPr lang="en-US"/>
            </a:br>
            <a:r>
              <a:rPr lang="en-US"/>
              <a:t>for VR Program Contracts and Contracted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00205-5A66-48E7-8FD6-F273CA9C4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find out which Community Partnerships Program Specialist is the dedicated liaison for a particular Community Partner, go to: </a:t>
            </a:r>
            <a:r>
              <a:rPr lang="en-US" sz="1800" i="1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https://mn.gov/deed/job-seekers/disabilities/partners/listing.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Janeen Oien: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Partnerships Program Specialist, 763-204-1354, Janeen.Oien@state.mn.us.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Jess Outhwaite: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Partnerships Program Specialist, 763-233-8829, Jessica.Outhwaite@state.mn.us.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Anne Paulson: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Partnerships Program Specialist, 651-259-7135, Anne.Paulson@state.mn.us.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Sara Sundeen: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Partnerships Program Specialist, 651-247-9121, Sara.Sundeen@state.mn.us.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800" i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79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6210-C14B-4B24-A6D9-E80283E79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pic>
        <p:nvPicPr>
          <p:cNvPr id="6" name="Picture">
            <a:extLst>
              <a:ext uri="{FF2B5EF4-FFF2-40B4-BE49-F238E27FC236}">
                <a16:creationId xmlns:a16="http://schemas.microsoft.com/office/drawing/2014/main" id="{317D7E2B-7FE2-4B33-BC10-3C0EA0555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057" y="1544624"/>
            <a:ext cx="5103886" cy="502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7386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Funding Notice</a:t>
            </a:r>
          </a:p>
        </p:txBody>
      </p:sp>
      <p:sp>
        <p:nvSpPr>
          <p:cNvPr id="3" name="Content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/>
              <a:t>The VR program receives 74.05 percent of its funding through a grant from the U.S. Department of Education. For federal fiscal year 2019, the total amount of grant funds awarded were $41,796,129. The remaining 25.5 percent of the costs ($14,300,000) were funded by Minnesota state appropriations.</a:t>
            </a:r>
          </a:p>
        </p:txBody>
      </p:sp>
    </p:spTree>
    <p:extLst>
      <p:ext uri="{BB962C8B-B14F-4D97-AF65-F5344CB8AC3E}">
        <p14:creationId xmlns:p14="http://schemas.microsoft.com/office/powerpoint/2010/main" val="178436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E0B9A-CB31-4246-8C3E-61F3DD3E06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2022 P/T Contract Cycle</a:t>
            </a:r>
          </a:p>
        </p:txBody>
      </p:sp>
    </p:spTree>
    <p:extLst>
      <p:ext uri="{BB962C8B-B14F-4D97-AF65-F5344CB8AC3E}">
        <p14:creationId xmlns:p14="http://schemas.microsoft.com/office/powerpoint/2010/main" val="321887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433C-C7B8-4720-9BB7-8C480642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Contract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5E276-B797-46C1-B49B-0AC00579F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1984968"/>
          </a:xfrm>
        </p:spPr>
        <p:txBody>
          <a:bodyPr/>
          <a:lstStyle/>
          <a:p>
            <a:r>
              <a:rPr lang="en-US"/>
              <a:t>Most P/T Contracts Expire June 30, 2022.</a:t>
            </a:r>
          </a:p>
          <a:p>
            <a:r>
              <a:rPr lang="en-US"/>
              <a:t>New P/T Contracts must be executed before that date.</a:t>
            </a:r>
          </a:p>
        </p:txBody>
      </p:sp>
      <p:graphicFrame>
        <p:nvGraphicFramePr>
          <p:cNvPr id="5" name="Content Placeholder 4" descr="Graphic with steps in contracting process: &#10;&#10;-New RFP Published: February&#10;-Partners Prepare Applications:&#10;February, March&#10;-Applications Due: April&#10;-Contract Consultations: March, April, May&#10;-Contract Development: April, May&#10;Contract Execution: May, Early June&#10;">
            <a:extLst>
              <a:ext uri="{FF2B5EF4-FFF2-40B4-BE49-F238E27FC236}">
                <a16:creationId xmlns:a16="http://schemas.microsoft.com/office/drawing/2014/main" id="{DC3F439C-166F-4036-91EA-3E40072988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177421"/>
              </p:ext>
            </p:extLst>
          </p:nvPr>
        </p:nvGraphicFramePr>
        <p:xfrm>
          <a:off x="138223" y="3274828"/>
          <a:ext cx="11940363" cy="3430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291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4B4C-330C-4A01-9FE8-7A534BEA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Process</a:t>
            </a:r>
            <a:r>
              <a:rPr lang="en-US"/>
              <a:t>: RFP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D10B-B263-4EE9-9B5D-5E1A8A0E0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RFP Publication</a:t>
            </a:r>
          </a:p>
          <a:p>
            <a:pPr lvl="1"/>
            <a:r>
              <a:rPr lang="en-US"/>
              <a:t>Expected Publication: February</a:t>
            </a:r>
          </a:p>
          <a:p>
            <a:pPr lvl="1"/>
            <a:r>
              <a:rPr lang="en-US"/>
              <a:t>RFP will be posted </a:t>
            </a:r>
            <a:r>
              <a:rPr lang="en-US" dirty="0"/>
              <a:t>on our Community Partners webpage,</a:t>
            </a:r>
            <a:r>
              <a:rPr lang="en-US"/>
              <a:t> in </a:t>
            </a:r>
            <a:r>
              <a:rPr lang="en-US" dirty="0"/>
              <a:t>SWIFT</a:t>
            </a:r>
            <a:r>
              <a:rPr lang="en-US"/>
              <a:t> “events”, and we’ll send an email notice that it is posted</a:t>
            </a:r>
            <a:r>
              <a:rPr lang="en-US" dirty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B85C-27A0-4FC7-9F72-34D507B7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Contract Process: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5FFF8-7B6A-48DF-95D2-1D930FADF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Application form will be posted at time of RFP publication.</a:t>
            </a:r>
          </a:p>
          <a:p>
            <a:r>
              <a:rPr lang="en-US"/>
              <a:t>We’ll give a specific date when applications can be submitted. (Expected: March)</a:t>
            </a:r>
          </a:p>
          <a:p>
            <a:r>
              <a:rPr lang="en-US"/>
              <a:t>We’ll give a specific date when applications are due in order to guarantee a Community Partner’s contract is ready and waiting to begin July 1, 2022. (Expected: April)</a:t>
            </a:r>
          </a:p>
          <a:p>
            <a:r>
              <a:rPr lang="en-US"/>
              <a:t>If you submit your application after the deadline that is given, VRS will not guarantee your contract will be executed by July 1, 2022 and you may have a break in your ability to provide services.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4B4C-330C-4A01-9FE8-7A534BEA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Contract Process: Review and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D10B-B263-4EE9-9B5D-5E1A8A0E0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228600" tIns="548640" rIns="274320" bIns="45720" rtlCol="0" anchor="t">
            <a:normAutofit lnSpcReduction="10000"/>
          </a:bodyPr>
          <a:lstStyle/>
          <a:p>
            <a:r>
              <a:rPr lang="en-US" sz="3000"/>
              <a:t>Consultation with Community Partnerships Program Specialist (Expected: March, April, May)</a:t>
            </a:r>
          </a:p>
          <a:p>
            <a:r>
              <a:rPr lang="en-US" sz="3000"/>
              <a:t>Virtual (MS Teams, Zoom)</a:t>
            </a:r>
          </a:p>
          <a:p>
            <a:r>
              <a:rPr lang="en-US" sz="3000"/>
              <a:t>Purpose: to discuss proposed services and fees.</a:t>
            </a:r>
          </a:p>
          <a:p>
            <a:r>
              <a:rPr lang="en-US" sz="3000"/>
              <a:t>If requesting rate increases, please prepare a rationale as to why a rate increase is necessary including a breakdown of (wages vs. administrative expenses, etc.) in any increased costs.</a:t>
            </a:r>
            <a:endParaRPr lang="en-US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7614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207B-B927-4699-9175-DE9CFE34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Contract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B44DB-4E0C-4F46-8009-8CC111A55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Contracts Executed: Early June for July 1 start date</a:t>
            </a:r>
          </a:p>
          <a:p>
            <a:r>
              <a:rPr lang="en-US"/>
              <a:t>Avoid rush of contracts through VRS, DEED-fiscal, and Office of State Procurement at the end of the state fiscal year.</a:t>
            </a:r>
          </a:p>
        </p:txBody>
      </p:sp>
    </p:spTree>
    <p:extLst>
      <p:ext uri="{BB962C8B-B14F-4D97-AF65-F5344CB8AC3E}">
        <p14:creationId xmlns:p14="http://schemas.microsoft.com/office/powerpoint/2010/main" val="3138165647"/>
      </p:ext>
    </p:extLst>
  </p:cSld>
  <p:clrMapOvr>
    <a:masterClrMapping/>
  </p:clrMapOvr>
</p:sld>
</file>

<file path=ppt/theme/theme1.xml><?xml version="1.0" encoding="utf-8"?>
<a:theme xmlns:a="http://schemas.openxmlformats.org/drawingml/2006/main" name="VRS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93D596E30C246A4425C1E9556D1FF" ma:contentTypeVersion="11" ma:contentTypeDescription="Create a new document." ma:contentTypeScope="" ma:versionID="3e360c757cad35b1ef2e12028d57b690">
  <xsd:schema xmlns:xsd="http://www.w3.org/2001/XMLSchema" xmlns:xs="http://www.w3.org/2001/XMLSchema" xmlns:p="http://schemas.microsoft.com/office/2006/metadata/properties" xmlns:ns2="40c83977-6b2b-4c69-b9b0-7e1b87b944f7" xmlns:ns3="edce8105-c61d-4b94-981d-5daf3603042a" targetNamespace="http://schemas.microsoft.com/office/2006/metadata/properties" ma:root="true" ma:fieldsID="71eaf9dba46234125204843d1eb5db93" ns2:_="" ns3:_="">
    <xsd:import namespace="40c83977-6b2b-4c69-b9b0-7e1b87b944f7"/>
    <xsd:import namespace="edce8105-c61d-4b94-981d-5daf360304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83977-6b2b-4c69-b9b0-7e1b87b944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e8105-c61d-4b94-981d-5daf3603042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F61F18-87EE-45B1-8BE4-2C7387ECAEF6}"/>
</file>

<file path=customXml/itemProps2.xml><?xml version="1.0" encoding="utf-8"?>
<ds:datastoreItem xmlns:ds="http://schemas.openxmlformats.org/officeDocument/2006/customXml" ds:itemID="{CA6C3670-A219-4CA5-BD5A-A87F0AC65B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4EB90E-7198-4639-A1D1-ECD39C378D6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fff41837-5838-4dec-ad5d-0fd8d2f0516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5469566-ff15-40dd-a806-b3ff38c3d56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8311</TotalTime>
  <Words>2318</Words>
  <Application>Microsoft Office PowerPoint</Application>
  <PresentationFormat>Widescreen</PresentationFormat>
  <Paragraphs>207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Open Sans</vt:lpstr>
      <vt:lpstr>Symbol</vt:lpstr>
      <vt:lpstr>Wingdings</vt:lpstr>
      <vt:lpstr>VRS</vt:lpstr>
      <vt:lpstr>VRS Community Partners + VRS Staff Forum</vt:lpstr>
      <vt:lpstr>VRS Community Partners + VRS Staff Forum Housekeeping</vt:lpstr>
      <vt:lpstr>Agenda</vt:lpstr>
      <vt:lpstr>2022 P/T Contract Cycle</vt:lpstr>
      <vt:lpstr>Contract Timeline</vt:lpstr>
      <vt:lpstr>Contract Process: RFP</vt:lpstr>
      <vt:lpstr>Contract Process: Applications</vt:lpstr>
      <vt:lpstr>Contract Process: Review and Consultation</vt:lpstr>
      <vt:lpstr>Contract Execution</vt:lpstr>
      <vt:lpstr>Contract Term</vt:lpstr>
      <vt:lpstr>Diversity, Equity, Inclusion changes</vt:lpstr>
      <vt:lpstr>Amendment Requests</vt:lpstr>
      <vt:lpstr>Contract Timeline Recap</vt:lpstr>
      <vt:lpstr>COVID Testing and Vaccination Policy</vt:lpstr>
      <vt:lpstr>Why Did the State Issue this Policy?</vt:lpstr>
      <vt:lpstr>What Does the Policy Require?</vt:lpstr>
      <vt:lpstr>Where can my employees find testing? </vt:lpstr>
      <vt:lpstr>“Compliance” and “Non-Compliance” with Policy #1446</vt:lpstr>
      <vt:lpstr>Timeline</vt:lpstr>
      <vt:lpstr>Questions on Survey Form</vt:lpstr>
      <vt:lpstr>Consequence for Non-Compliance</vt:lpstr>
      <vt:lpstr>April 15 Non-Compliance: No New Authorizations</vt:lpstr>
      <vt:lpstr>April 15 Non-Compliance: Cancel Current Authorizations</vt:lpstr>
      <vt:lpstr>Minnesota Department of Human Rights Forms</vt:lpstr>
      <vt:lpstr>MDHR Certification </vt:lpstr>
      <vt:lpstr>If MDHR Forms Expire</vt:lpstr>
      <vt:lpstr>Introducing: Community Partner Conversations</vt:lpstr>
      <vt:lpstr>Community Partners Conversations</vt:lpstr>
      <vt:lpstr>Who Should Attend?</vt:lpstr>
      <vt:lpstr>Proposed Monthly Topics</vt:lpstr>
      <vt:lpstr>Discussion – Questions and Answers</vt:lpstr>
      <vt:lpstr>Forum Feedback</vt:lpstr>
      <vt:lpstr>VRS Community Partnerships Program Specialists  for VR Program Contracts and Contracted Services</vt:lpstr>
      <vt:lpstr>Thank you!</vt:lpstr>
      <vt:lpstr>Funding Notice</vt:lpstr>
    </vt:vector>
  </TitlesOfParts>
  <Company>DEED VRS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subject>Templates</dc:subject>
  <dc:creator>Kim Babine</dc:creator>
  <cp:lastModifiedBy>Sundeen, Sara (DEED)</cp:lastModifiedBy>
  <cp:revision>7</cp:revision>
  <dcterms:created xsi:type="dcterms:W3CDTF">2013-12-20T19:47:01Z</dcterms:created>
  <dcterms:modified xsi:type="dcterms:W3CDTF">2022-02-01T16:08:57Z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0x01010082E93D596E30C246A4425C1E9556D1FF</vt:lpwstr>
  </property>
</Properties>
</file>