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52"/>
  </p:notesMasterIdLst>
  <p:handoutMasterIdLst>
    <p:handoutMasterId r:id="rId53"/>
  </p:handoutMasterIdLst>
  <p:sldIdLst>
    <p:sldId id="550" r:id="rId5"/>
    <p:sldId id="2147472141" r:id="rId6"/>
    <p:sldId id="332" r:id="rId7"/>
    <p:sldId id="570" r:id="rId8"/>
    <p:sldId id="2147472146" r:id="rId9"/>
    <p:sldId id="258" r:id="rId10"/>
    <p:sldId id="259" r:id="rId11"/>
    <p:sldId id="260" r:id="rId12"/>
    <p:sldId id="261" r:id="rId13"/>
    <p:sldId id="262" r:id="rId14"/>
    <p:sldId id="265" r:id="rId15"/>
    <p:sldId id="264" r:id="rId16"/>
    <p:sldId id="266" r:id="rId17"/>
    <p:sldId id="267" r:id="rId18"/>
    <p:sldId id="268" r:id="rId19"/>
    <p:sldId id="269" r:id="rId20"/>
    <p:sldId id="270" r:id="rId21"/>
    <p:sldId id="2147472144" r:id="rId22"/>
    <p:sldId id="2147472129" r:id="rId23"/>
    <p:sldId id="334" r:id="rId24"/>
    <p:sldId id="552" r:id="rId25"/>
    <p:sldId id="2147472161" r:id="rId26"/>
    <p:sldId id="2147472162" r:id="rId27"/>
    <p:sldId id="2147472163" r:id="rId28"/>
    <p:sldId id="2147472164" r:id="rId29"/>
    <p:sldId id="575" r:id="rId30"/>
    <p:sldId id="2147472165" r:id="rId31"/>
    <p:sldId id="2147472153" r:id="rId32"/>
    <p:sldId id="2147472149" r:id="rId33"/>
    <p:sldId id="2147472152" r:id="rId34"/>
    <p:sldId id="2147472166" r:id="rId35"/>
    <p:sldId id="2147472160" r:id="rId36"/>
    <p:sldId id="2147472168" r:id="rId37"/>
    <p:sldId id="2147472170" r:id="rId38"/>
    <p:sldId id="2147472169" r:id="rId39"/>
    <p:sldId id="2147472167" r:id="rId40"/>
    <p:sldId id="578" r:id="rId41"/>
    <p:sldId id="2147472148" r:id="rId42"/>
    <p:sldId id="2147472159" r:id="rId43"/>
    <p:sldId id="2147472151" r:id="rId44"/>
    <p:sldId id="2147472154" r:id="rId45"/>
    <p:sldId id="2147472155" r:id="rId46"/>
    <p:sldId id="2147472157" r:id="rId47"/>
    <p:sldId id="2147472147" r:id="rId48"/>
    <p:sldId id="339" r:id="rId49"/>
    <p:sldId id="347" r:id="rId50"/>
    <p:sldId id="568" r:id="rId51"/>
  </p:sldIdLst>
  <p:sldSz cx="12192000" cy="6858000"/>
  <p:notesSz cx="158115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w, Stephanie (DEED)" initials="SS(" lastIdx="9" clrIdx="0">
    <p:extLst>
      <p:ext uri="{19B8F6BF-5375-455C-9EA6-DF929625EA0E}">
        <p15:presenceInfo xmlns:p15="http://schemas.microsoft.com/office/powerpoint/2012/main" userId="S::Stephanie.Shaw@state.mn.us::538d7590-4c95-4f9d-b83b-a40c6869e7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865"/>
    <a:srgbClr val="DCE1E8"/>
    <a:srgbClr val="C4CDDA"/>
    <a:srgbClr val="78BE21"/>
    <a:srgbClr val="E8E8E8"/>
    <a:srgbClr val="0D0D0D"/>
    <a:srgbClr val="B20738"/>
    <a:srgbClr val="00A3E2"/>
    <a:srgbClr val="2C2C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3482" autoAdjust="0"/>
  </p:normalViewPr>
  <p:slideViewPr>
    <p:cSldViewPr snapToGrid="0">
      <p:cViewPr varScale="1">
        <p:scale>
          <a:sx n="67" d="100"/>
          <a:sy n="67" d="100"/>
        </p:scale>
        <p:origin x="822" y="7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080"/>
    </p:cViewPr>
  </p:sorterViewPr>
  <p:notesViewPr>
    <p:cSldViewPr snapToGrid="0">
      <p:cViewPr varScale="1">
        <p:scale>
          <a:sx n="181" d="100"/>
          <a:sy n="181" d="100"/>
        </p:scale>
        <p:origin x="132" y="-33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image" Target="../media/image21.png"/><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image" Target="../media/image21.png"/><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21727E-A28C-40CE-8C45-1CE63506C7E3}" type="doc">
      <dgm:prSet loTypeId="urn:microsoft.com/office/officeart/2008/layout/HexagonCluster" loCatId="picture" qsTypeId="urn:microsoft.com/office/officeart/2005/8/quickstyle/simple1" qsCatId="simple" csTypeId="urn:microsoft.com/office/officeart/2005/8/colors/accent1_2" csCatId="accent1" phldr="1"/>
      <dgm:spPr/>
      <dgm:t>
        <a:bodyPr/>
        <a:lstStyle/>
        <a:p>
          <a:endParaRPr lang="en-US"/>
        </a:p>
      </dgm:t>
    </dgm:pt>
    <dgm:pt modelId="{30D80FF0-0E2F-4655-B4AC-80A938348A6F}">
      <dgm:prSet phldrT="[Text]"/>
      <dgm:spPr/>
      <dgm:t>
        <a:bodyPr/>
        <a:lstStyle/>
        <a:p>
          <a:r>
            <a:rPr lang="en-US" dirty="0"/>
            <a:t>Community Engagement</a:t>
          </a:r>
        </a:p>
      </dgm:t>
    </dgm:pt>
    <dgm:pt modelId="{3AE2FF5D-D7B7-4B08-A00F-2921DD0ED984}" type="parTrans" cxnId="{60DA59A9-31C3-4BAF-9A0A-B34FB4D81ED1}">
      <dgm:prSet/>
      <dgm:spPr/>
      <dgm:t>
        <a:bodyPr/>
        <a:lstStyle/>
        <a:p>
          <a:endParaRPr lang="en-US"/>
        </a:p>
      </dgm:t>
    </dgm:pt>
    <dgm:pt modelId="{C99032A0-DEEE-4BE3-9788-0001EA5AD665}" type="sibTrans" cxnId="{60DA59A9-31C3-4BAF-9A0A-B34FB4D81ED1}">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7000" b="-7000"/>
          </a:stretch>
        </a:blipFill>
      </dgm:spPr>
      <dgm:t>
        <a:bodyPr/>
        <a:lstStyle/>
        <a:p>
          <a:endParaRPr lang="en-US"/>
        </a:p>
      </dgm:t>
    </dgm:pt>
    <dgm:pt modelId="{1279E3CD-B4B9-462A-8211-C14E82243D13}">
      <dgm:prSet phldrT="[Text]"/>
      <dgm:spPr/>
      <dgm:t>
        <a:bodyPr/>
        <a:lstStyle/>
        <a:p>
          <a:r>
            <a:rPr lang="en-US" dirty="0"/>
            <a:t>Workforce</a:t>
          </a:r>
        </a:p>
      </dgm:t>
    </dgm:pt>
    <dgm:pt modelId="{F02388AB-B7DE-43A0-A301-7C27AF502B80}" type="parTrans" cxnId="{4C5FB9BF-1C06-4727-8B8E-F67D12EC3960}">
      <dgm:prSet/>
      <dgm:spPr/>
      <dgm:t>
        <a:bodyPr/>
        <a:lstStyle/>
        <a:p>
          <a:endParaRPr lang="en-US"/>
        </a:p>
      </dgm:t>
    </dgm:pt>
    <dgm:pt modelId="{9CEA49A9-002F-4220-AE27-CC306536BA57}" type="sibTrans" cxnId="{4C5FB9BF-1C06-4727-8B8E-F67D12EC3960}">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dgm:spPr>
      <dgm:t>
        <a:bodyPr/>
        <a:lstStyle/>
        <a:p>
          <a:endParaRPr lang="en-US"/>
        </a:p>
      </dgm:t>
    </dgm:pt>
    <dgm:pt modelId="{A41BB8DD-D76B-4B4B-B771-E32E72E4092B}">
      <dgm:prSet phldrT="[Text]"/>
      <dgm:spPr/>
      <dgm:t>
        <a:bodyPr/>
        <a:lstStyle/>
        <a:p>
          <a:r>
            <a:rPr lang="en-US" dirty="0"/>
            <a:t>Tax Base/Financial Assistance</a:t>
          </a:r>
        </a:p>
      </dgm:t>
    </dgm:pt>
    <dgm:pt modelId="{ED8A83E6-5AB2-48FE-B9CB-B9A0F7E7B107}" type="parTrans" cxnId="{07C2B838-DCF0-46E4-AB0F-282A74679DB5}">
      <dgm:prSet/>
      <dgm:spPr/>
      <dgm:t>
        <a:bodyPr/>
        <a:lstStyle/>
        <a:p>
          <a:endParaRPr lang="en-US"/>
        </a:p>
      </dgm:t>
    </dgm:pt>
    <dgm:pt modelId="{6A1FC9F0-F3BE-4D3B-85FE-6141119C742E}" type="sibTrans" cxnId="{07C2B838-DCF0-46E4-AB0F-282A74679DB5}">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dgm:spPr>
      <dgm:t>
        <a:bodyPr/>
        <a:lstStyle/>
        <a:p>
          <a:endParaRPr lang="en-US"/>
        </a:p>
      </dgm:t>
    </dgm:pt>
    <dgm:pt modelId="{AFD63694-C564-46D3-894A-E0C3DD687DA1}">
      <dgm:prSet phldrT="[Text]"/>
      <dgm:spPr/>
      <dgm:t>
        <a:bodyPr/>
        <a:lstStyle/>
        <a:p>
          <a:r>
            <a:rPr lang="en-US" dirty="0"/>
            <a:t>Re-use of Assets</a:t>
          </a:r>
        </a:p>
      </dgm:t>
    </dgm:pt>
    <dgm:pt modelId="{0B14D260-A3DA-4BF3-9FDB-C54D32626AA3}" type="parTrans" cxnId="{C86742B0-922A-4D30-B63E-E398EAEACAC8}">
      <dgm:prSet/>
      <dgm:spPr/>
      <dgm:t>
        <a:bodyPr/>
        <a:lstStyle/>
        <a:p>
          <a:endParaRPr lang="en-US"/>
        </a:p>
      </dgm:t>
    </dgm:pt>
    <dgm:pt modelId="{502551C4-0328-4FBD-8812-6B4CDF938041}" type="sibTrans" cxnId="{C86742B0-922A-4D30-B63E-E398EAEACAC8}">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5000" r="-15000"/>
          </a:stretch>
        </a:blipFill>
      </dgm:spPr>
      <dgm:t>
        <a:bodyPr/>
        <a:lstStyle/>
        <a:p>
          <a:endParaRPr lang="en-US"/>
        </a:p>
      </dgm:t>
    </dgm:pt>
    <dgm:pt modelId="{6D9DB0A3-D7A4-45E7-8C88-C4372049827B}">
      <dgm:prSet phldrT="[Text]"/>
      <dgm:spPr/>
      <dgm:t>
        <a:bodyPr/>
        <a:lstStyle/>
        <a:p>
          <a:r>
            <a:rPr lang="en-US" dirty="0"/>
            <a:t>Economic Diversification</a:t>
          </a:r>
        </a:p>
      </dgm:t>
    </dgm:pt>
    <dgm:pt modelId="{09DFDE9D-FA03-4C3E-90B5-7626AA864C36}" type="parTrans" cxnId="{B26689C1-5E8E-4A77-8A52-77B9E46BE592}">
      <dgm:prSet/>
      <dgm:spPr/>
      <dgm:t>
        <a:bodyPr/>
        <a:lstStyle/>
        <a:p>
          <a:endParaRPr lang="en-US"/>
        </a:p>
      </dgm:t>
    </dgm:pt>
    <dgm:pt modelId="{450C3862-B8AA-4322-AE0C-7E22578041DE}" type="sibTrans" cxnId="{B26689C1-5E8E-4A77-8A52-77B9E46BE592}">
      <dgm:prSet/>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14000" r="-14000"/>
          </a:stretch>
        </a:blipFill>
      </dgm:spPr>
      <dgm:t>
        <a:bodyPr/>
        <a:lstStyle/>
        <a:p>
          <a:endParaRPr lang="en-US"/>
        </a:p>
      </dgm:t>
    </dgm:pt>
    <dgm:pt modelId="{592B0781-930B-455C-854E-6501AC4029D0}">
      <dgm:prSet/>
      <dgm:spPr/>
      <dgm:t>
        <a:bodyPr/>
        <a:lstStyle/>
        <a:p>
          <a:r>
            <a:rPr lang="en-US" dirty="0"/>
            <a:t>Other</a:t>
          </a:r>
        </a:p>
      </dgm:t>
    </dgm:pt>
    <dgm:pt modelId="{94D9BF3C-88F8-4BB5-B4DA-A823855B6F55}" type="parTrans" cxnId="{C04A6066-0C7D-4D6B-82AD-FD9D9575C919}">
      <dgm:prSet/>
      <dgm:spPr/>
      <dgm:t>
        <a:bodyPr/>
        <a:lstStyle/>
        <a:p>
          <a:endParaRPr lang="en-US"/>
        </a:p>
      </dgm:t>
    </dgm:pt>
    <dgm:pt modelId="{1F6DEB68-DC7B-4B94-854C-42EA31BE4CAB}" type="sibTrans" cxnId="{C04A6066-0C7D-4D6B-82AD-FD9D9575C919}">
      <dgm:prSet/>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2000" r="-22000"/>
          </a:stretch>
        </a:blipFill>
      </dgm:spPr>
      <dgm:t>
        <a:bodyPr/>
        <a:lstStyle/>
        <a:p>
          <a:endParaRPr lang="en-US"/>
        </a:p>
      </dgm:t>
    </dgm:pt>
    <dgm:pt modelId="{B77238ED-074E-458F-BD10-0F8D3C9FF71C}" type="pres">
      <dgm:prSet presAssocID="{2121727E-A28C-40CE-8C45-1CE63506C7E3}" presName="Name0" presStyleCnt="0">
        <dgm:presLayoutVars>
          <dgm:chMax val="21"/>
          <dgm:chPref val="21"/>
        </dgm:presLayoutVars>
      </dgm:prSet>
      <dgm:spPr/>
    </dgm:pt>
    <dgm:pt modelId="{96F2B8C8-1061-4177-A243-36F3C49BF25F}" type="pres">
      <dgm:prSet presAssocID="{30D80FF0-0E2F-4655-B4AC-80A938348A6F}" presName="text1" presStyleCnt="0"/>
      <dgm:spPr/>
    </dgm:pt>
    <dgm:pt modelId="{FC777978-0B6A-4761-88F6-2454DBA9A4B6}" type="pres">
      <dgm:prSet presAssocID="{30D80FF0-0E2F-4655-B4AC-80A938348A6F}" presName="textRepeatNode" presStyleLbl="alignNode1" presStyleIdx="0" presStyleCnt="6">
        <dgm:presLayoutVars>
          <dgm:chMax val="0"/>
          <dgm:chPref val="0"/>
          <dgm:bulletEnabled val="1"/>
        </dgm:presLayoutVars>
      </dgm:prSet>
      <dgm:spPr/>
    </dgm:pt>
    <dgm:pt modelId="{A4ED8DBE-D522-4AEC-868A-AB8BE9C3DB2B}" type="pres">
      <dgm:prSet presAssocID="{30D80FF0-0E2F-4655-B4AC-80A938348A6F}" presName="textaccent1" presStyleCnt="0"/>
      <dgm:spPr/>
    </dgm:pt>
    <dgm:pt modelId="{C1488DD6-5BA6-4A81-A66E-1FACC9121A84}" type="pres">
      <dgm:prSet presAssocID="{30D80FF0-0E2F-4655-B4AC-80A938348A6F}" presName="accentRepeatNode" presStyleLbl="solidAlignAcc1" presStyleIdx="0" presStyleCnt="12"/>
      <dgm:spPr/>
    </dgm:pt>
    <dgm:pt modelId="{6367619D-87FC-4E95-B593-ED1DB767CD81}" type="pres">
      <dgm:prSet presAssocID="{C99032A0-DEEE-4BE3-9788-0001EA5AD665}" presName="image1" presStyleCnt="0"/>
      <dgm:spPr/>
    </dgm:pt>
    <dgm:pt modelId="{54FD7B80-FDED-4573-8E60-ABDFA0A7E3CA}" type="pres">
      <dgm:prSet presAssocID="{C99032A0-DEEE-4BE3-9788-0001EA5AD665}" presName="imageRepeatNode" presStyleLbl="alignAcc1" presStyleIdx="0" presStyleCnt="6"/>
      <dgm:spPr/>
    </dgm:pt>
    <dgm:pt modelId="{B5FF9143-5FE6-42D7-B1D4-029DE1BD968F}" type="pres">
      <dgm:prSet presAssocID="{C99032A0-DEEE-4BE3-9788-0001EA5AD665}" presName="imageaccent1" presStyleCnt="0"/>
      <dgm:spPr/>
    </dgm:pt>
    <dgm:pt modelId="{88C15542-9C0A-4CDF-B19B-FD3481A2C395}" type="pres">
      <dgm:prSet presAssocID="{C99032A0-DEEE-4BE3-9788-0001EA5AD665}" presName="accentRepeatNode" presStyleLbl="solidAlignAcc1" presStyleIdx="1" presStyleCnt="12"/>
      <dgm:spPr/>
    </dgm:pt>
    <dgm:pt modelId="{5954C833-A568-4DC1-8FCE-93BC3DDE82A3}" type="pres">
      <dgm:prSet presAssocID="{1279E3CD-B4B9-462A-8211-C14E82243D13}" presName="text2" presStyleCnt="0"/>
      <dgm:spPr/>
    </dgm:pt>
    <dgm:pt modelId="{ED288E0C-D30F-405E-9F13-D69D3B0834E6}" type="pres">
      <dgm:prSet presAssocID="{1279E3CD-B4B9-462A-8211-C14E82243D13}" presName="textRepeatNode" presStyleLbl="alignNode1" presStyleIdx="1" presStyleCnt="6">
        <dgm:presLayoutVars>
          <dgm:chMax val="0"/>
          <dgm:chPref val="0"/>
          <dgm:bulletEnabled val="1"/>
        </dgm:presLayoutVars>
      </dgm:prSet>
      <dgm:spPr/>
    </dgm:pt>
    <dgm:pt modelId="{32747481-4C87-4229-8EA6-E08FD1734A87}" type="pres">
      <dgm:prSet presAssocID="{1279E3CD-B4B9-462A-8211-C14E82243D13}" presName="textaccent2" presStyleCnt="0"/>
      <dgm:spPr/>
    </dgm:pt>
    <dgm:pt modelId="{8E59038A-5591-4409-84D4-B019DFEDFF54}" type="pres">
      <dgm:prSet presAssocID="{1279E3CD-B4B9-462A-8211-C14E82243D13}" presName="accentRepeatNode" presStyleLbl="solidAlignAcc1" presStyleIdx="2" presStyleCnt="12"/>
      <dgm:spPr/>
    </dgm:pt>
    <dgm:pt modelId="{A59C2B06-1215-422B-8C94-1B37A7A4251C}" type="pres">
      <dgm:prSet presAssocID="{9CEA49A9-002F-4220-AE27-CC306536BA57}" presName="image2" presStyleCnt="0"/>
      <dgm:spPr/>
    </dgm:pt>
    <dgm:pt modelId="{2B4B65D8-A7BD-43FF-AD68-6F3370DD3F31}" type="pres">
      <dgm:prSet presAssocID="{9CEA49A9-002F-4220-AE27-CC306536BA57}" presName="imageRepeatNode" presStyleLbl="alignAcc1" presStyleIdx="1" presStyleCnt="6"/>
      <dgm:spPr/>
    </dgm:pt>
    <dgm:pt modelId="{6C21E25E-4202-42B5-9B33-88185CAA9D80}" type="pres">
      <dgm:prSet presAssocID="{9CEA49A9-002F-4220-AE27-CC306536BA57}" presName="imageaccent2" presStyleCnt="0"/>
      <dgm:spPr/>
    </dgm:pt>
    <dgm:pt modelId="{02F92A39-8FE8-4E4E-AD4C-4D7259706C48}" type="pres">
      <dgm:prSet presAssocID="{9CEA49A9-002F-4220-AE27-CC306536BA57}" presName="accentRepeatNode" presStyleLbl="solidAlignAcc1" presStyleIdx="3" presStyleCnt="12"/>
      <dgm:spPr/>
    </dgm:pt>
    <dgm:pt modelId="{21FA8B3C-7310-4E20-A171-ECDA3A600B21}" type="pres">
      <dgm:prSet presAssocID="{A41BB8DD-D76B-4B4B-B771-E32E72E4092B}" presName="text3" presStyleCnt="0"/>
      <dgm:spPr/>
    </dgm:pt>
    <dgm:pt modelId="{7C09B904-5D19-4076-B840-924797B9A3F6}" type="pres">
      <dgm:prSet presAssocID="{A41BB8DD-D76B-4B4B-B771-E32E72E4092B}" presName="textRepeatNode" presStyleLbl="alignNode1" presStyleIdx="2" presStyleCnt="6">
        <dgm:presLayoutVars>
          <dgm:chMax val="0"/>
          <dgm:chPref val="0"/>
          <dgm:bulletEnabled val="1"/>
        </dgm:presLayoutVars>
      </dgm:prSet>
      <dgm:spPr/>
    </dgm:pt>
    <dgm:pt modelId="{BDE06C53-9DB4-4934-9FDB-370EB67FB25D}" type="pres">
      <dgm:prSet presAssocID="{A41BB8DD-D76B-4B4B-B771-E32E72E4092B}" presName="textaccent3" presStyleCnt="0"/>
      <dgm:spPr/>
    </dgm:pt>
    <dgm:pt modelId="{189C74C4-3B4B-4817-AC85-F0340D0B3408}" type="pres">
      <dgm:prSet presAssocID="{A41BB8DD-D76B-4B4B-B771-E32E72E4092B}" presName="accentRepeatNode" presStyleLbl="solidAlignAcc1" presStyleIdx="4" presStyleCnt="12"/>
      <dgm:spPr/>
    </dgm:pt>
    <dgm:pt modelId="{6259A87B-A568-4A6F-80AF-762709DF0BAA}" type="pres">
      <dgm:prSet presAssocID="{6A1FC9F0-F3BE-4D3B-85FE-6141119C742E}" presName="image3" presStyleCnt="0"/>
      <dgm:spPr/>
    </dgm:pt>
    <dgm:pt modelId="{63B98E76-B76B-4A27-8BF3-5B318369B2ED}" type="pres">
      <dgm:prSet presAssocID="{6A1FC9F0-F3BE-4D3B-85FE-6141119C742E}" presName="imageRepeatNode" presStyleLbl="alignAcc1" presStyleIdx="2" presStyleCnt="6"/>
      <dgm:spPr/>
    </dgm:pt>
    <dgm:pt modelId="{12732338-5102-4360-BD54-5F5FB22FF746}" type="pres">
      <dgm:prSet presAssocID="{6A1FC9F0-F3BE-4D3B-85FE-6141119C742E}" presName="imageaccent3" presStyleCnt="0"/>
      <dgm:spPr/>
    </dgm:pt>
    <dgm:pt modelId="{DBE6348E-2B2F-443A-A6AD-F819763033BE}" type="pres">
      <dgm:prSet presAssocID="{6A1FC9F0-F3BE-4D3B-85FE-6141119C742E}" presName="accentRepeatNode" presStyleLbl="solidAlignAcc1" presStyleIdx="5" presStyleCnt="12"/>
      <dgm:spPr/>
    </dgm:pt>
    <dgm:pt modelId="{CC911B43-D014-4571-86D9-B26F75FD15F5}" type="pres">
      <dgm:prSet presAssocID="{AFD63694-C564-46D3-894A-E0C3DD687DA1}" presName="text4" presStyleCnt="0"/>
      <dgm:spPr/>
    </dgm:pt>
    <dgm:pt modelId="{A719AD51-6F67-4045-84E6-23974E7374BE}" type="pres">
      <dgm:prSet presAssocID="{AFD63694-C564-46D3-894A-E0C3DD687DA1}" presName="textRepeatNode" presStyleLbl="alignNode1" presStyleIdx="3" presStyleCnt="6">
        <dgm:presLayoutVars>
          <dgm:chMax val="0"/>
          <dgm:chPref val="0"/>
          <dgm:bulletEnabled val="1"/>
        </dgm:presLayoutVars>
      </dgm:prSet>
      <dgm:spPr/>
    </dgm:pt>
    <dgm:pt modelId="{74190257-8C40-4C4F-9DB4-2AF1F2EDEFE7}" type="pres">
      <dgm:prSet presAssocID="{AFD63694-C564-46D3-894A-E0C3DD687DA1}" presName="textaccent4" presStyleCnt="0"/>
      <dgm:spPr/>
    </dgm:pt>
    <dgm:pt modelId="{4B9C1006-EE56-4F5A-9CFD-318FE1F3C29C}" type="pres">
      <dgm:prSet presAssocID="{AFD63694-C564-46D3-894A-E0C3DD687DA1}" presName="accentRepeatNode" presStyleLbl="solidAlignAcc1" presStyleIdx="6" presStyleCnt="12"/>
      <dgm:spPr/>
    </dgm:pt>
    <dgm:pt modelId="{810F8388-8821-4606-87C7-38E85E5D33D9}" type="pres">
      <dgm:prSet presAssocID="{502551C4-0328-4FBD-8812-6B4CDF938041}" presName="image4" presStyleCnt="0"/>
      <dgm:spPr/>
    </dgm:pt>
    <dgm:pt modelId="{54C7718E-2608-4B2B-BA5E-9CBF533E8BF6}" type="pres">
      <dgm:prSet presAssocID="{502551C4-0328-4FBD-8812-6B4CDF938041}" presName="imageRepeatNode" presStyleLbl="alignAcc1" presStyleIdx="3" presStyleCnt="6"/>
      <dgm:spPr/>
    </dgm:pt>
    <dgm:pt modelId="{048B2C8A-C0C6-4034-A4B6-E62E9B189755}" type="pres">
      <dgm:prSet presAssocID="{502551C4-0328-4FBD-8812-6B4CDF938041}" presName="imageaccent4" presStyleCnt="0"/>
      <dgm:spPr/>
    </dgm:pt>
    <dgm:pt modelId="{92C42061-7942-4DF2-BA18-4BE67D18FDDC}" type="pres">
      <dgm:prSet presAssocID="{502551C4-0328-4FBD-8812-6B4CDF938041}" presName="accentRepeatNode" presStyleLbl="solidAlignAcc1" presStyleIdx="7" presStyleCnt="12"/>
      <dgm:spPr/>
    </dgm:pt>
    <dgm:pt modelId="{B4484809-C2B2-4F26-A191-0EA8B556DFEA}" type="pres">
      <dgm:prSet presAssocID="{6D9DB0A3-D7A4-45E7-8C88-C4372049827B}" presName="text5" presStyleCnt="0"/>
      <dgm:spPr/>
    </dgm:pt>
    <dgm:pt modelId="{0386A16F-91F1-4B92-BC85-F7AB36DE0700}" type="pres">
      <dgm:prSet presAssocID="{6D9DB0A3-D7A4-45E7-8C88-C4372049827B}" presName="textRepeatNode" presStyleLbl="alignNode1" presStyleIdx="4" presStyleCnt="6">
        <dgm:presLayoutVars>
          <dgm:chMax val="0"/>
          <dgm:chPref val="0"/>
          <dgm:bulletEnabled val="1"/>
        </dgm:presLayoutVars>
      </dgm:prSet>
      <dgm:spPr/>
    </dgm:pt>
    <dgm:pt modelId="{92BA529C-2988-4BBD-B1AE-ADF3188B8220}" type="pres">
      <dgm:prSet presAssocID="{6D9DB0A3-D7A4-45E7-8C88-C4372049827B}" presName="textaccent5" presStyleCnt="0"/>
      <dgm:spPr/>
    </dgm:pt>
    <dgm:pt modelId="{5D7E34FD-4D5A-4C9C-B2E1-85AEA4B8B321}" type="pres">
      <dgm:prSet presAssocID="{6D9DB0A3-D7A4-45E7-8C88-C4372049827B}" presName="accentRepeatNode" presStyleLbl="solidAlignAcc1" presStyleIdx="8" presStyleCnt="12"/>
      <dgm:spPr/>
    </dgm:pt>
    <dgm:pt modelId="{907FBE13-C33B-4C37-B1B9-41F7073F1FA0}" type="pres">
      <dgm:prSet presAssocID="{450C3862-B8AA-4322-AE0C-7E22578041DE}" presName="image5" presStyleCnt="0"/>
      <dgm:spPr/>
    </dgm:pt>
    <dgm:pt modelId="{ECC6D07A-7B35-402A-B230-5CBED95B90B8}" type="pres">
      <dgm:prSet presAssocID="{450C3862-B8AA-4322-AE0C-7E22578041DE}" presName="imageRepeatNode" presStyleLbl="alignAcc1" presStyleIdx="4" presStyleCnt="6"/>
      <dgm:spPr/>
    </dgm:pt>
    <dgm:pt modelId="{2DF91EA6-A28C-4308-943B-139EBAA9B675}" type="pres">
      <dgm:prSet presAssocID="{450C3862-B8AA-4322-AE0C-7E22578041DE}" presName="imageaccent5" presStyleCnt="0"/>
      <dgm:spPr/>
    </dgm:pt>
    <dgm:pt modelId="{071B0476-A549-4B20-86A6-F5811F214F1A}" type="pres">
      <dgm:prSet presAssocID="{450C3862-B8AA-4322-AE0C-7E22578041DE}" presName="accentRepeatNode" presStyleLbl="solidAlignAcc1" presStyleIdx="9" presStyleCnt="12"/>
      <dgm:spPr/>
    </dgm:pt>
    <dgm:pt modelId="{04715C5B-2D7C-472C-8F6D-1626FAF8BA47}" type="pres">
      <dgm:prSet presAssocID="{592B0781-930B-455C-854E-6501AC4029D0}" presName="text6" presStyleCnt="0"/>
      <dgm:spPr/>
    </dgm:pt>
    <dgm:pt modelId="{47F77EDC-3B84-4EC2-A0E5-A198E08D7300}" type="pres">
      <dgm:prSet presAssocID="{592B0781-930B-455C-854E-6501AC4029D0}" presName="textRepeatNode" presStyleLbl="alignNode1" presStyleIdx="5" presStyleCnt="6">
        <dgm:presLayoutVars>
          <dgm:chMax val="0"/>
          <dgm:chPref val="0"/>
          <dgm:bulletEnabled val="1"/>
        </dgm:presLayoutVars>
      </dgm:prSet>
      <dgm:spPr/>
    </dgm:pt>
    <dgm:pt modelId="{061C852D-04CC-461F-8351-F7ED66A238AF}" type="pres">
      <dgm:prSet presAssocID="{592B0781-930B-455C-854E-6501AC4029D0}" presName="textaccent6" presStyleCnt="0"/>
      <dgm:spPr/>
    </dgm:pt>
    <dgm:pt modelId="{ABB711A3-414F-4724-9590-47B1D9AEDB35}" type="pres">
      <dgm:prSet presAssocID="{592B0781-930B-455C-854E-6501AC4029D0}" presName="accentRepeatNode" presStyleLbl="solidAlignAcc1" presStyleIdx="10" presStyleCnt="12"/>
      <dgm:spPr/>
    </dgm:pt>
    <dgm:pt modelId="{981FA938-5BA4-4C90-A4AC-F5C955B294A8}" type="pres">
      <dgm:prSet presAssocID="{1F6DEB68-DC7B-4B94-854C-42EA31BE4CAB}" presName="image6" presStyleCnt="0"/>
      <dgm:spPr/>
    </dgm:pt>
    <dgm:pt modelId="{EB064D54-F70E-406D-9E0D-766FDFE0F541}" type="pres">
      <dgm:prSet presAssocID="{1F6DEB68-DC7B-4B94-854C-42EA31BE4CAB}" presName="imageRepeatNode" presStyleLbl="alignAcc1" presStyleIdx="5" presStyleCnt="6"/>
      <dgm:spPr/>
    </dgm:pt>
    <dgm:pt modelId="{0D3ACCDA-79A7-4C7B-8098-E515A4A44BAF}" type="pres">
      <dgm:prSet presAssocID="{1F6DEB68-DC7B-4B94-854C-42EA31BE4CAB}" presName="imageaccent6" presStyleCnt="0"/>
      <dgm:spPr/>
    </dgm:pt>
    <dgm:pt modelId="{E31FFB11-E82E-40EA-849F-54F57C05701B}" type="pres">
      <dgm:prSet presAssocID="{1F6DEB68-DC7B-4B94-854C-42EA31BE4CAB}" presName="accentRepeatNode" presStyleLbl="solidAlignAcc1" presStyleIdx="11" presStyleCnt="12"/>
      <dgm:spPr/>
    </dgm:pt>
  </dgm:ptLst>
  <dgm:cxnLst>
    <dgm:cxn modelId="{34FAEA04-FB58-41B6-9F62-F7998D0DA6E0}" type="presOf" srcId="{6A1FC9F0-F3BE-4D3B-85FE-6141119C742E}" destId="{63B98E76-B76B-4A27-8BF3-5B318369B2ED}" srcOrd="0" destOrd="0" presId="urn:microsoft.com/office/officeart/2008/layout/HexagonCluster"/>
    <dgm:cxn modelId="{A6551111-5C15-4A1B-A421-739B46A6DEAC}" type="presOf" srcId="{6D9DB0A3-D7A4-45E7-8C88-C4372049827B}" destId="{0386A16F-91F1-4B92-BC85-F7AB36DE0700}" srcOrd="0" destOrd="0" presId="urn:microsoft.com/office/officeart/2008/layout/HexagonCluster"/>
    <dgm:cxn modelId="{5D1E1312-8E58-42A2-824D-DC47498D52B7}" type="presOf" srcId="{AFD63694-C564-46D3-894A-E0C3DD687DA1}" destId="{A719AD51-6F67-4045-84E6-23974E7374BE}" srcOrd="0" destOrd="0" presId="urn:microsoft.com/office/officeart/2008/layout/HexagonCluster"/>
    <dgm:cxn modelId="{9214571C-31CD-4CCD-B677-3DBF7BDFA8CF}" type="presOf" srcId="{502551C4-0328-4FBD-8812-6B4CDF938041}" destId="{54C7718E-2608-4B2B-BA5E-9CBF533E8BF6}" srcOrd="0" destOrd="0" presId="urn:microsoft.com/office/officeart/2008/layout/HexagonCluster"/>
    <dgm:cxn modelId="{1686FC23-9990-4163-A804-1F327FF3604D}" type="presOf" srcId="{450C3862-B8AA-4322-AE0C-7E22578041DE}" destId="{ECC6D07A-7B35-402A-B230-5CBED95B90B8}" srcOrd="0" destOrd="0" presId="urn:microsoft.com/office/officeart/2008/layout/HexagonCluster"/>
    <dgm:cxn modelId="{07C2B838-DCF0-46E4-AB0F-282A74679DB5}" srcId="{2121727E-A28C-40CE-8C45-1CE63506C7E3}" destId="{A41BB8DD-D76B-4B4B-B771-E32E72E4092B}" srcOrd="2" destOrd="0" parTransId="{ED8A83E6-5AB2-48FE-B9CB-B9A0F7E7B107}" sibTransId="{6A1FC9F0-F3BE-4D3B-85FE-6141119C742E}"/>
    <dgm:cxn modelId="{C04A6066-0C7D-4D6B-82AD-FD9D9575C919}" srcId="{2121727E-A28C-40CE-8C45-1CE63506C7E3}" destId="{592B0781-930B-455C-854E-6501AC4029D0}" srcOrd="5" destOrd="0" parTransId="{94D9BF3C-88F8-4BB5-B4DA-A823855B6F55}" sibTransId="{1F6DEB68-DC7B-4B94-854C-42EA31BE4CAB}"/>
    <dgm:cxn modelId="{0928514A-91AA-401E-8E1F-4C0EEEA646F1}" type="presOf" srcId="{A41BB8DD-D76B-4B4B-B771-E32E72E4092B}" destId="{7C09B904-5D19-4076-B840-924797B9A3F6}" srcOrd="0" destOrd="0" presId="urn:microsoft.com/office/officeart/2008/layout/HexagonCluster"/>
    <dgm:cxn modelId="{163FEC6D-48AD-4615-B063-4B1CC40686A2}" type="presOf" srcId="{2121727E-A28C-40CE-8C45-1CE63506C7E3}" destId="{B77238ED-074E-458F-BD10-0F8D3C9FF71C}" srcOrd="0" destOrd="0" presId="urn:microsoft.com/office/officeart/2008/layout/HexagonCluster"/>
    <dgm:cxn modelId="{2EF54853-EED8-46C2-AC54-6720683B8EDC}" type="presOf" srcId="{592B0781-930B-455C-854E-6501AC4029D0}" destId="{47F77EDC-3B84-4EC2-A0E5-A198E08D7300}" srcOrd="0" destOrd="0" presId="urn:microsoft.com/office/officeart/2008/layout/HexagonCluster"/>
    <dgm:cxn modelId="{60DA59A9-31C3-4BAF-9A0A-B34FB4D81ED1}" srcId="{2121727E-A28C-40CE-8C45-1CE63506C7E3}" destId="{30D80FF0-0E2F-4655-B4AC-80A938348A6F}" srcOrd="0" destOrd="0" parTransId="{3AE2FF5D-D7B7-4B08-A00F-2921DD0ED984}" sibTransId="{C99032A0-DEEE-4BE3-9788-0001EA5AD665}"/>
    <dgm:cxn modelId="{C86742B0-922A-4D30-B63E-E398EAEACAC8}" srcId="{2121727E-A28C-40CE-8C45-1CE63506C7E3}" destId="{AFD63694-C564-46D3-894A-E0C3DD687DA1}" srcOrd="3" destOrd="0" parTransId="{0B14D260-A3DA-4BF3-9FDB-C54D32626AA3}" sibTransId="{502551C4-0328-4FBD-8812-6B4CDF938041}"/>
    <dgm:cxn modelId="{4C5FB9BF-1C06-4727-8B8E-F67D12EC3960}" srcId="{2121727E-A28C-40CE-8C45-1CE63506C7E3}" destId="{1279E3CD-B4B9-462A-8211-C14E82243D13}" srcOrd="1" destOrd="0" parTransId="{F02388AB-B7DE-43A0-A301-7C27AF502B80}" sibTransId="{9CEA49A9-002F-4220-AE27-CC306536BA57}"/>
    <dgm:cxn modelId="{B26689C1-5E8E-4A77-8A52-77B9E46BE592}" srcId="{2121727E-A28C-40CE-8C45-1CE63506C7E3}" destId="{6D9DB0A3-D7A4-45E7-8C88-C4372049827B}" srcOrd="4" destOrd="0" parTransId="{09DFDE9D-FA03-4C3E-90B5-7626AA864C36}" sibTransId="{450C3862-B8AA-4322-AE0C-7E22578041DE}"/>
    <dgm:cxn modelId="{0E9549CE-6954-4F67-9AE5-ED55872F976B}" type="presOf" srcId="{1279E3CD-B4B9-462A-8211-C14E82243D13}" destId="{ED288E0C-D30F-405E-9F13-D69D3B0834E6}" srcOrd="0" destOrd="0" presId="urn:microsoft.com/office/officeart/2008/layout/HexagonCluster"/>
    <dgm:cxn modelId="{D99CC1D1-D683-423D-9B0F-8D6C23629155}" type="presOf" srcId="{30D80FF0-0E2F-4655-B4AC-80A938348A6F}" destId="{FC777978-0B6A-4761-88F6-2454DBA9A4B6}" srcOrd="0" destOrd="0" presId="urn:microsoft.com/office/officeart/2008/layout/HexagonCluster"/>
    <dgm:cxn modelId="{B1D3F6D5-7C3D-416A-9B99-BA7D898F3E83}" type="presOf" srcId="{C99032A0-DEEE-4BE3-9788-0001EA5AD665}" destId="{54FD7B80-FDED-4573-8E60-ABDFA0A7E3CA}" srcOrd="0" destOrd="0" presId="urn:microsoft.com/office/officeart/2008/layout/HexagonCluster"/>
    <dgm:cxn modelId="{1A0E86EA-B5C3-4495-ADAC-7E76BB2F2583}" type="presOf" srcId="{1F6DEB68-DC7B-4B94-854C-42EA31BE4CAB}" destId="{EB064D54-F70E-406D-9E0D-766FDFE0F541}" srcOrd="0" destOrd="0" presId="urn:microsoft.com/office/officeart/2008/layout/HexagonCluster"/>
    <dgm:cxn modelId="{BD0C43F2-276B-4181-8E6B-02278A0D9B1D}" type="presOf" srcId="{9CEA49A9-002F-4220-AE27-CC306536BA57}" destId="{2B4B65D8-A7BD-43FF-AD68-6F3370DD3F31}" srcOrd="0" destOrd="0" presId="urn:microsoft.com/office/officeart/2008/layout/HexagonCluster"/>
    <dgm:cxn modelId="{C10FE8C4-6633-4993-89B6-52FF79B69ECE}" type="presParOf" srcId="{B77238ED-074E-458F-BD10-0F8D3C9FF71C}" destId="{96F2B8C8-1061-4177-A243-36F3C49BF25F}" srcOrd="0" destOrd="0" presId="urn:microsoft.com/office/officeart/2008/layout/HexagonCluster"/>
    <dgm:cxn modelId="{0FAE4A64-DC06-453D-A5B2-1F22EC4C4CEB}" type="presParOf" srcId="{96F2B8C8-1061-4177-A243-36F3C49BF25F}" destId="{FC777978-0B6A-4761-88F6-2454DBA9A4B6}" srcOrd="0" destOrd="0" presId="urn:microsoft.com/office/officeart/2008/layout/HexagonCluster"/>
    <dgm:cxn modelId="{159FDFB5-58BA-479C-9A11-AC3A7303C36E}" type="presParOf" srcId="{B77238ED-074E-458F-BD10-0F8D3C9FF71C}" destId="{A4ED8DBE-D522-4AEC-868A-AB8BE9C3DB2B}" srcOrd="1" destOrd="0" presId="urn:microsoft.com/office/officeart/2008/layout/HexagonCluster"/>
    <dgm:cxn modelId="{25DEEC39-C97F-40B4-B530-88D58C1831F8}" type="presParOf" srcId="{A4ED8DBE-D522-4AEC-868A-AB8BE9C3DB2B}" destId="{C1488DD6-5BA6-4A81-A66E-1FACC9121A84}" srcOrd="0" destOrd="0" presId="urn:microsoft.com/office/officeart/2008/layout/HexagonCluster"/>
    <dgm:cxn modelId="{5E24034B-3F22-491C-8801-C004E731A581}" type="presParOf" srcId="{B77238ED-074E-458F-BD10-0F8D3C9FF71C}" destId="{6367619D-87FC-4E95-B593-ED1DB767CD81}" srcOrd="2" destOrd="0" presId="urn:microsoft.com/office/officeart/2008/layout/HexagonCluster"/>
    <dgm:cxn modelId="{B2ACDFEC-5C29-421A-9E91-B0A2E47D3ABF}" type="presParOf" srcId="{6367619D-87FC-4E95-B593-ED1DB767CD81}" destId="{54FD7B80-FDED-4573-8E60-ABDFA0A7E3CA}" srcOrd="0" destOrd="0" presId="urn:microsoft.com/office/officeart/2008/layout/HexagonCluster"/>
    <dgm:cxn modelId="{297CF342-B0EF-4876-868E-ACEFA7A1FEC3}" type="presParOf" srcId="{B77238ED-074E-458F-BD10-0F8D3C9FF71C}" destId="{B5FF9143-5FE6-42D7-B1D4-029DE1BD968F}" srcOrd="3" destOrd="0" presId="urn:microsoft.com/office/officeart/2008/layout/HexagonCluster"/>
    <dgm:cxn modelId="{B0FC9E99-7F80-477A-BC57-48A84FF5B22C}" type="presParOf" srcId="{B5FF9143-5FE6-42D7-B1D4-029DE1BD968F}" destId="{88C15542-9C0A-4CDF-B19B-FD3481A2C395}" srcOrd="0" destOrd="0" presId="urn:microsoft.com/office/officeart/2008/layout/HexagonCluster"/>
    <dgm:cxn modelId="{1C9B2931-E3C1-4B90-BDF2-A05ABB5F5924}" type="presParOf" srcId="{B77238ED-074E-458F-BD10-0F8D3C9FF71C}" destId="{5954C833-A568-4DC1-8FCE-93BC3DDE82A3}" srcOrd="4" destOrd="0" presId="urn:microsoft.com/office/officeart/2008/layout/HexagonCluster"/>
    <dgm:cxn modelId="{1CCD98FD-9A1D-4016-A434-7A2ADC82D874}" type="presParOf" srcId="{5954C833-A568-4DC1-8FCE-93BC3DDE82A3}" destId="{ED288E0C-D30F-405E-9F13-D69D3B0834E6}" srcOrd="0" destOrd="0" presId="urn:microsoft.com/office/officeart/2008/layout/HexagonCluster"/>
    <dgm:cxn modelId="{C5EB7BC8-A136-4351-9213-00BF5ABFA784}" type="presParOf" srcId="{B77238ED-074E-458F-BD10-0F8D3C9FF71C}" destId="{32747481-4C87-4229-8EA6-E08FD1734A87}" srcOrd="5" destOrd="0" presId="urn:microsoft.com/office/officeart/2008/layout/HexagonCluster"/>
    <dgm:cxn modelId="{3E7B5FE4-D00E-4254-8C16-7CCC6F6CBC46}" type="presParOf" srcId="{32747481-4C87-4229-8EA6-E08FD1734A87}" destId="{8E59038A-5591-4409-84D4-B019DFEDFF54}" srcOrd="0" destOrd="0" presId="urn:microsoft.com/office/officeart/2008/layout/HexagonCluster"/>
    <dgm:cxn modelId="{FD728F54-3730-4588-B127-DAA7323B5023}" type="presParOf" srcId="{B77238ED-074E-458F-BD10-0F8D3C9FF71C}" destId="{A59C2B06-1215-422B-8C94-1B37A7A4251C}" srcOrd="6" destOrd="0" presId="urn:microsoft.com/office/officeart/2008/layout/HexagonCluster"/>
    <dgm:cxn modelId="{05FF4653-DC3E-4684-8688-26CDCD884025}" type="presParOf" srcId="{A59C2B06-1215-422B-8C94-1B37A7A4251C}" destId="{2B4B65D8-A7BD-43FF-AD68-6F3370DD3F31}" srcOrd="0" destOrd="0" presId="urn:microsoft.com/office/officeart/2008/layout/HexagonCluster"/>
    <dgm:cxn modelId="{5B38A7CB-8881-466F-B143-0D8B46559DD1}" type="presParOf" srcId="{B77238ED-074E-458F-BD10-0F8D3C9FF71C}" destId="{6C21E25E-4202-42B5-9B33-88185CAA9D80}" srcOrd="7" destOrd="0" presId="urn:microsoft.com/office/officeart/2008/layout/HexagonCluster"/>
    <dgm:cxn modelId="{C5FD737A-7F76-4DD1-87C8-4235ADDC4514}" type="presParOf" srcId="{6C21E25E-4202-42B5-9B33-88185CAA9D80}" destId="{02F92A39-8FE8-4E4E-AD4C-4D7259706C48}" srcOrd="0" destOrd="0" presId="urn:microsoft.com/office/officeart/2008/layout/HexagonCluster"/>
    <dgm:cxn modelId="{F64C8C93-41E5-4550-92C9-47E6E24410AE}" type="presParOf" srcId="{B77238ED-074E-458F-BD10-0F8D3C9FF71C}" destId="{21FA8B3C-7310-4E20-A171-ECDA3A600B21}" srcOrd="8" destOrd="0" presId="urn:microsoft.com/office/officeart/2008/layout/HexagonCluster"/>
    <dgm:cxn modelId="{A82A55B2-4451-4079-A9FE-B31EAA466D72}" type="presParOf" srcId="{21FA8B3C-7310-4E20-A171-ECDA3A600B21}" destId="{7C09B904-5D19-4076-B840-924797B9A3F6}" srcOrd="0" destOrd="0" presId="urn:microsoft.com/office/officeart/2008/layout/HexagonCluster"/>
    <dgm:cxn modelId="{C49BBECB-5D84-4581-82BB-3582F7FE9ACF}" type="presParOf" srcId="{B77238ED-074E-458F-BD10-0F8D3C9FF71C}" destId="{BDE06C53-9DB4-4934-9FDB-370EB67FB25D}" srcOrd="9" destOrd="0" presId="urn:microsoft.com/office/officeart/2008/layout/HexagonCluster"/>
    <dgm:cxn modelId="{01919E3D-0C0A-4D8D-99DB-60576339DAE9}" type="presParOf" srcId="{BDE06C53-9DB4-4934-9FDB-370EB67FB25D}" destId="{189C74C4-3B4B-4817-AC85-F0340D0B3408}" srcOrd="0" destOrd="0" presId="urn:microsoft.com/office/officeart/2008/layout/HexagonCluster"/>
    <dgm:cxn modelId="{9EF1871F-A1E7-4344-9834-F2FB8AE602FB}" type="presParOf" srcId="{B77238ED-074E-458F-BD10-0F8D3C9FF71C}" destId="{6259A87B-A568-4A6F-80AF-762709DF0BAA}" srcOrd="10" destOrd="0" presId="urn:microsoft.com/office/officeart/2008/layout/HexagonCluster"/>
    <dgm:cxn modelId="{8B1D136B-CAAE-4086-9CDA-D8558E04CA41}" type="presParOf" srcId="{6259A87B-A568-4A6F-80AF-762709DF0BAA}" destId="{63B98E76-B76B-4A27-8BF3-5B318369B2ED}" srcOrd="0" destOrd="0" presId="urn:microsoft.com/office/officeart/2008/layout/HexagonCluster"/>
    <dgm:cxn modelId="{6159A5C0-144E-41DA-ADB3-11B169364781}" type="presParOf" srcId="{B77238ED-074E-458F-BD10-0F8D3C9FF71C}" destId="{12732338-5102-4360-BD54-5F5FB22FF746}" srcOrd="11" destOrd="0" presId="urn:microsoft.com/office/officeart/2008/layout/HexagonCluster"/>
    <dgm:cxn modelId="{180796C1-E86F-43AC-864F-12E1651420BE}" type="presParOf" srcId="{12732338-5102-4360-BD54-5F5FB22FF746}" destId="{DBE6348E-2B2F-443A-A6AD-F819763033BE}" srcOrd="0" destOrd="0" presId="urn:microsoft.com/office/officeart/2008/layout/HexagonCluster"/>
    <dgm:cxn modelId="{E210DBD8-58D5-445D-8C19-AF00EC0C8B2D}" type="presParOf" srcId="{B77238ED-074E-458F-BD10-0F8D3C9FF71C}" destId="{CC911B43-D014-4571-86D9-B26F75FD15F5}" srcOrd="12" destOrd="0" presId="urn:microsoft.com/office/officeart/2008/layout/HexagonCluster"/>
    <dgm:cxn modelId="{4ABB8F85-C322-46D3-A404-6CF81E2C13F7}" type="presParOf" srcId="{CC911B43-D014-4571-86D9-B26F75FD15F5}" destId="{A719AD51-6F67-4045-84E6-23974E7374BE}" srcOrd="0" destOrd="0" presId="urn:microsoft.com/office/officeart/2008/layout/HexagonCluster"/>
    <dgm:cxn modelId="{D8EBAB57-679B-40AA-8187-9B806521C09D}" type="presParOf" srcId="{B77238ED-074E-458F-BD10-0F8D3C9FF71C}" destId="{74190257-8C40-4C4F-9DB4-2AF1F2EDEFE7}" srcOrd="13" destOrd="0" presId="urn:microsoft.com/office/officeart/2008/layout/HexagonCluster"/>
    <dgm:cxn modelId="{38366C9B-047C-4FD1-BC71-5C967B4BFEC5}" type="presParOf" srcId="{74190257-8C40-4C4F-9DB4-2AF1F2EDEFE7}" destId="{4B9C1006-EE56-4F5A-9CFD-318FE1F3C29C}" srcOrd="0" destOrd="0" presId="urn:microsoft.com/office/officeart/2008/layout/HexagonCluster"/>
    <dgm:cxn modelId="{5352DEED-27BB-4E57-B775-C4EAFF4D38DC}" type="presParOf" srcId="{B77238ED-074E-458F-BD10-0F8D3C9FF71C}" destId="{810F8388-8821-4606-87C7-38E85E5D33D9}" srcOrd="14" destOrd="0" presId="urn:microsoft.com/office/officeart/2008/layout/HexagonCluster"/>
    <dgm:cxn modelId="{EE80EC1B-E5B0-4FDA-83DD-726A03FD5E50}" type="presParOf" srcId="{810F8388-8821-4606-87C7-38E85E5D33D9}" destId="{54C7718E-2608-4B2B-BA5E-9CBF533E8BF6}" srcOrd="0" destOrd="0" presId="urn:microsoft.com/office/officeart/2008/layout/HexagonCluster"/>
    <dgm:cxn modelId="{33811BEA-24AB-45BB-B77B-3E436BFD437D}" type="presParOf" srcId="{B77238ED-074E-458F-BD10-0F8D3C9FF71C}" destId="{048B2C8A-C0C6-4034-A4B6-E62E9B189755}" srcOrd="15" destOrd="0" presId="urn:microsoft.com/office/officeart/2008/layout/HexagonCluster"/>
    <dgm:cxn modelId="{06DE3899-4A86-433C-A17C-C3D1746116A0}" type="presParOf" srcId="{048B2C8A-C0C6-4034-A4B6-E62E9B189755}" destId="{92C42061-7942-4DF2-BA18-4BE67D18FDDC}" srcOrd="0" destOrd="0" presId="urn:microsoft.com/office/officeart/2008/layout/HexagonCluster"/>
    <dgm:cxn modelId="{341651D0-C2C6-4D97-AA57-66E9E81C4C5C}" type="presParOf" srcId="{B77238ED-074E-458F-BD10-0F8D3C9FF71C}" destId="{B4484809-C2B2-4F26-A191-0EA8B556DFEA}" srcOrd="16" destOrd="0" presId="urn:microsoft.com/office/officeart/2008/layout/HexagonCluster"/>
    <dgm:cxn modelId="{50E5BA95-D9B0-45E0-AFE3-CEAEF4A2522C}" type="presParOf" srcId="{B4484809-C2B2-4F26-A191-0EA8B556DFEA}" destId="{0386A16F-91F1-4B92-BC85-F7AB36DE0700}" srcOrd="0" destOrd="0" presId="urn:microsoft.com/office/officeart/2008/layout/HexagonCluster"/>
    <dgm:cxn modelId="{B38489B4-1251-4557-A907-53B5968EEC17}" type="presParOf" srcId="{B77238ED-074E-458F-BD10-0F8D3C9FF71C}" destId="{92BA529C-2988-4BBD-B1AE-ADF3188B8220}" srcOrd="17" destOrd="0" presId="urn:microsoft.com/office/officeart/2008/layout/HexagonCluster"/>
    <dgm:cxn modelId="{583C70FA-7FE8-4482-B39E-02DF762BA19F}" type="presParOf" srcId="{92BA529C-2988-4BBD-B1AE-ADF3188B8220}" destId="{5D7E34FD-4D5A-4C9C-B2E1-85AEA4B8B321}" srcOrd="0" destOrd="0" presId="urn:microsoft.com/office/officeart/2008/layout/HexagonCluster"/>
    <dgm:cxn modelId="{E52843F8-D59E-4A7C-8843-11FA217452C3}" type="presParOf" srcId="{B77238ED-074E-458F-BD10-0F8D3C9FF71C}" destId="{907FBE13-C33B-4C37-B1B9-41F7073F1FA0}" srcOrd="18" destOrd="0" presId="urn:microsoft.com/office/officeart/2008/layout/HexagonCluster"/>
    <dgm:cxn modelId="{FF23B558-F6F7-482F-9927-A56A04A6B1BB}" type="presParOf" srcId="{907FBE13-C33B-4C37-B1B9-41F7073F1FA0}" destId="{ECC6D07A-7B35-402A-B230-5CBED95B90B8}" srcOrd="0" destOrd="0" presId="urn:microsoft.com/office/officeart/2008/layout/HexagonCluster"/>
    <dgm:cxn modelId="{EE61E6D6-60C1-4734-A653-89E6EDC4470F}" type="presParOf" srcId="{B77238ED-074E-458F-BD10-0F8D3C9FF71C}" destId="{2DF91EA6-A28C-4308-943B-139EBAA9B675}" srcOrd="19" destOrd="0" presId="urn:microsoft.com/office/officeart/2008/layout/HexagonCluster"/>
    <dgm:cxn modelId="{95AAEC4E-F667-4207-B67F-168C0C9215DC}" type="presParOf" srcId="{2DF91EA6-A28C-4308-943B-139EBAA9B675}" destId="{071B0476-A549-4B20-86A6-F5811F214F1A}" srcOrd="0" destOrd="0" presId="urn:microsoft.com/office/officeart/2008/layout/HexagonCluster"/>
    <dgm:cxn modelId="{9EF9BA32-BCE1-4062-AA58-831C4327BFC2}" type="presParOf" srcId="{B77238ED-074E-458F-BD10-0F8D3C9FF71C}" destId="{04715C5B-2D7C-472C-8F6D-1626FAF8BA47}" srcOrd="20" destOrd="0" presId="urn:microsoft.com/office/officeart/2008/layout/HexagonCluster"/>
    <dgm:cxn modelId="{F9C0090E-252A-4698-AAC9-987A753EEDBE}" type="presParOf" srcId="{04715C5B-2D7C-472C-8F6D-1626FAF8BA47}" destId="{47F77EDC-3B84-4EC2-A0E5-A198E08D7300}" srcOrd="0" destOrd="0" presId="urn:microsoft.com/office/officeart/2008/layout/HexagonCluster"/>
    <dgm:cxn modelId="{2241C040-ADF0-4DF9-8643-FCDA8D26539D}" type="presParOf" srcId="{B77238ED-074E-458F-BD10-0F8D3C9FF71C}" destId="{061C852D-04CC-461F-8351-F7ED66A238AF}" srcOrd="21" destOrd="0" presId="urn:microsoft.com/office/officeart/2008/layout/HexagonCluster"/>
    <dgm:cxn modelId="{566F528C-4D16-4727-8EAE-55047556F0B4}" type="presParOf" srcId="{061C852D-04CC-461F-8351-F7ED66A238AF}" destId="{ABB711A3-414F-4724-9590-47B1D9AEDB35}" srcOrd="0" destOrd="0" presId="urn:microsoft.com/office/officeart/2008/layout/HexagonCluster"/>
    <dgm:cxn modelId="{1C0CB80A-4DE3-4222-A3F6-CDCCB1B772FF}" type="presParOf" srcId="{B77238ED-074E-458F-BD10-0F8D3C9FF71C}" destId="{981FA938-5BA4-4C90-A4AC-F5C955B294A8}" srcOrd="22" destOrd="0" presId="urn:microsoft.com/office/officeart/2008/layout/HexagonCluster"/>
    <dgm:cxn modelId="{05B63296-5B03-46C6-AEF5-240E5ACCE390}" type="presParOf" srcId="{981FA938-5BA4-4C90-A4AC-F5C955B294A8}" destId="{EB064D54-F70E-406D-9E0D-766FDFE0F541}" srcOrd="0" destOrd="0" presId="urn:microsoft.com/office/officeart/2008/layout/HexagonCluster"/>
    <dgm:cxn modelId="{51266529-A59F-4EE8-8B05-49AC0EE8D8BF}" type="presParOf" srcId="{B77238ED-074E-458F-BD10-0F8D3C9FF71C}" destId="{0D3ACCDA-79A7-4C7B-8098-E515A4A44BAF}" srcOrd="23" destOrd="0" presId="urn:microsoft.com/office/officeart/2008/layout/HexagonCluster"/>
    <dgm:cxn modelId="{87B14D46-916C-4360-94C7-5E4E18A3C043}" type="presParOf" srcId="{0D3ACCDA-79A7-4C7B-8098-E515A4A44BAF}" destId="{E31FFB11-E82E-40EA-849F-54F57C05701B}"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77978-0B6A-4761-88F6-2454DBA9A4B6}">
      <dsp:nvSpPr>
        <dsp:cNvPr id="0" name=""/>
        <dsp:cNvSpPr/>
      </dsp:nvSpPr>
      <dsp:spPr>
        <a:xfrm>
          <a:off x="2289433" y="2364886"/>
          <a:ext cx="1657785" cy="1423514"/>
        </a:xfrm>
        <a:prstGeom prst="hexagon">
          <a:avLst>
            <a:gd name="adj" fmla="val 25000"/>
            <a:gd name="vf" fmla="val 11547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Community Engagement</a:t>
          </a:r>
        </a:p>
      </dsp:txBody>
      <dsp:txXfrm>
        <a:off x="2546208" y="2585375"/>
        <a:ext cx="1144235" cy="982536"/>
      </dsp:txXfrm>
    </dsp:sp>
    <dsp:sp modelId="{C1488DD6-5BA6-4A81-A66E-1FACC9121A84}">
      <dsp:nvSpPr>
        <dsp:cNvPr id="0" name=""/>
        <dsp:cNvSpPr/>
      </dsp:nvSpPr>
      <dsp:spPr>
        <a:xfrm>
          <a:off x="2328987" y="3001480"/>
          <a:ext cx="193378" cy="166825"/>
        </a:xfrm>
        <a:prstGeom prst="hexagon">
          <a:avLst>
            <a:gd name="adj" fmla="val 25000"/>
            <a:gd name="vf" fmla="val 115470"/>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FD7B80-FDED-4573-8E60-ABDFA0A7E3CA}">
      <dsp:nvSpPr>
        <dsp:cNvPr id="0" name=""/>
        <dsp:cNvSpPr/>
      </dsp:nvSpPr>
      <dsp:spPr>
        <a:xfrm>
          <a:off x="862823" y="1577965"/>
          <a:ext cx="1657785" cy="1423514"/>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7000" b="-7000"/>
          </a:stretch>
        </a:blip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C15542-9C0A-4CDF-B19B-FD3481A2C395}">
      <dsp:nvSpPr>
        <dsp:cNvPr id="0" name=""/>
        <dsp:cNvSpPr/>
      </dsp:nvSpPr>
      <dsp:spPr>
        <a:xfrm>
          <a:off x="1998485" y="2812656"/>
          <a:ext cx="193378" cy="166825"/>
        </a:xfrm>
        <a:prstGeom prst="hexagon">
          <a:avLst>
            <a:gd name="adj" fmla="val 25000"/>
            <a:gd name="vf" fmla="val 115470"/>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288E0C-D30F-405E-9F13-D69D3B0834E6}">
      <dsp:nvSpPr>
        <dsp:cNvPr id="0" name=""/>
        <dsp:cNvSpPr/>
      </dsp:nvSpPr>
      <dsp:spPr>
        <a:xfrm>
          <a:off x="3716042" y="1573841"/>
          <a:ext cx="1657785" cy="1423514"/>
        </a:xfrm>
        <a:prstGeom prst="hexagon">
          <a:avLst>
            <a:gd name="adj" fmla="val 25000"/>
            <a:gd name="vf" fmla="val 11547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US" sz="1500" kern="1200" dirty="0"/>
            <a:t>Workforce</a:t>
          </a:r>
        </a:p>
      </dsp:txBody>
      <dsp:txXfrm>
        <a:off x="3972817" y="1794330"/>
        <a:ext cx="1144235" cy="982536"/>
      </dsp:txXfrm>
    </dsp:sp>
    <dsp:sp modelId="{8E59038A-5591-4409-84D4-B019DFEDFF54}">
      <dsp:nvSpPr>
        <dsp:cNvPr id="0" name=""/>
        <dsp:cNvSpPr/>
      </dsp:nvSpPr>
      <dsp:spPr>
        <a:xfrm>
          <a:off x="4856978" y="2804865"/>
          <a:ext cx="193378" cy="166825"/>
        </a:xfrm>
        <a:prstGeom prst="hexagon">
          <a:avLst>
            <a:gd name="adj" fmla="val 25000"/>
            <a:gd name="vf" fmla="val 115470"/>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4B65D8-A7BD-43FF-AD68-6F3370DD3F31}">
      <dsp:nvSpPr>
        <dsp:cNvPr id="0" name=""/>
        <dsp:cNvSpPr/>
      </dsp:nvSpPr>
      <dsp:spPr>
        <a:xfrm>
          <a:off x="5141772" y="2362136"/>
          <a:ext cx="1657785" cy="1423514"/>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F92A39-8FE8-4E4E-AD4C-4D7259706C48}">
      <dsp:nvSpPr>
        <dsp:cNvPr id="0" name=""/>
        <dsp:cNvSpPr/>
      </dsp:nvSpPr>
      <dsp:spPr>
        <a:xfrm>
          <a:off x="5182206" y="2995522"/>
          <a:ext cx="193378" cy="166825"/>
        </a:xfrm>
        <a:prstGeom prst="hexagon">
          <a:avLst>
            <a:gd name="adj" fmla="val 25000"/>
            <a:gd name="vf" fmla="val 115470"/>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09B904-5D19-4076-B840-924797B9A3F6}">
      <dsp:nvSpPr>
        <dsp:cNvPr id="0" name=""/>
        <dsp:cNvSpPr/>
      </dsp:nvSpPr>
      <dsp:spPr>
        <a:xfrm>
          <a:off x="2289433" y="791503"/>
          <a:ext cx="1657785" cy="1423514"/>
        </a:xfrm>
        <a:prstGeom prst="hexagon">
          <a:avLst>
            <a:gd name="adj" fmla="val 25000"/>
            <a:gd name="vf" fmla="val 11547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US" sz="1500" kern="1200" dirty="0"/>
            <a:t>Tax Base/Financial Assistance</a:t>
          </a:r>
        </a:p>
      </dsp:txBody>
      <dsp:txXfrm>
        <a:off x="2546208" y="1011992"/>
        <a:ext cx="1144235" cy="982536"/>
      </dsp:txXfrm>
    </dsp:sp>
    <dsp:sp modelId="{189C74C4-3B4B-4817-AC85-F0340D0B3408}">
      <dsp:nvSpPr>
        <dsp:cNvPr id="0" name=""/>
        <dsp:cNvSpPr/>
      </dsp:nvSpPr>
      <dsp:spPr>
        <a:xfrm>
          <a:off x="3425094" y="818543"/>
          <a:ext cx="193378" cy="166825"/>
        </a:xfrm>
        <a:prstGeom prst="hexagon">
          <a:avLst>
            <a:gd name="adj" fmla="val 25000"/>
            <a:gd name="vf" fmla="val 115470"/>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B98E76-B76B-4A27-8BF3-5B318369B2ED}">
      <dsp:nvSpPr>
        <dsp:cNvPr id="0" name=""/>
        <dsp:cNvSpPr/>
      </dsp:nvSpPr>
      <dsp:spPr>
        <a:xfrm>
          <a:off x="3716042" y="0"/>
          <a:ext cx="1657785" cy="1423514"/>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E6348E-2B2F-443A-A6AD-F819763033BE}">
      <dsp:nvSpPr>
        <dsp:cNvPr id="0" name=""/>
        <dsp:cNvSpPr/>
      </dsp:nvSpPr>
      <dsp:spPr>
        <a:xfrm>
          <a:off x="3762629" y="630636"/>
          <a:ext cx="193378" cy="166825"/>
        </a:xfrm>
        <a:prstGeom prst="hexagon">
          <a:avLst>
            <a:gd name="adj" fmla="val 25000"/>
            <a:gd name="vf" fmla="val 115470"/>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19AD51-6F67-4045-84E6-23974E7374BE}">
      <dsp:nvSpPr>
        <dsp:cNvPr id="0" name=""/>
        <dsp:cNvSpPr/>
      </dsp:nvSpPr>
      <dsp:spPr>
        <a:xfrm>
          <a:off x="5141772" y="788295"/>
          <a:ext cx="1657785" cy="1423514"/>
        </a:xfrm>
        <a:prstGeom prst="hexagon">
          <a:avLst>
            <a:gd name="adj" fmla="val 25000"/>
            <a:gd name="vf" fmla="val 11547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US" sz="1500" kern="1200" dirty="0"/>
            <a:t>Re-use of Assets</a:t>
          </a:r>
        </a:p>
      </dsp:txBody>
      <dsp:txXfrm>
        <a:off x="5398547" y="1008784"/>
        <a:ext cx="1144235" cy="982536"/>
      </dsp:txXfrm>
    </dsp:sp>
    <dsp:sp modelId="{4B9C1006-EE56-4F5A-9CFD-318FE1F3C29C}">
      <dsp:nvSpPr>
        <dsp:cNvPr id="0" name=""/>
        <dsp:cNvSpPr/>
      </dsp:nvSpPr>
      <dsp:spPr>
        <a:xfrm>
          <a:off x="6576292" y="1418931"/>
          <a:ext cx="193378" cy="166825"/>
        </a:xfrm>
        <a:prstGeom prst="hexagon">
          <a:avLst>
            <a:gd name="adj" fmla="val 25000"/>
            <a:gd name="vf" fmla="val 115470"/>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C7718E-2608-4B2B-BA5E-9CBF533E8BF6}">
      <dsp:nvSpPr>
        <dsp:cNvPr id="0" name=""/>
        <dsp:cNvSpPr/>
      </dsp:nvSpPr>
      <dsp:spPr>
        <a:xfrm>
          <a:off x="6568381" y="1588506"/>
          <a:ext cx="1657785" cy="1423514"/>
        </a:xfrm>
        <a:prstGeom prst="hexagon">
          <a:avLst>
            <a:gd name="adj" fmla="val 25000"/>
            <a:gd name="vf" fmla="val 11547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5000" r="-15000"/>
          </a:stretch>
        </a:blip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C42061-7942-4DF2-BA18-4BE67D18FDDC}">
      <dsp:nvSpPr>
        <dsp:cNvPr id="0" name=""/>
        <dsp:cNvSpPr/>
      </dsp:nvSpPr>
      <dsp:spPr>
        <a:xfrm>
          <a:off x="6891852" y="1614172"/>
          <a:ext cx="193378" cy="166825"/>
        </a:xfrm>
        <a:prstGeom prst="hexagon">
          <a:avLst>
            <a:gd name="adj" fmla="val 25000"/>
            <a:gd name="vf" fmla="val 115470"/>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86A16F-91F1-4B92-BC85-F7AB36DE0700}">
      <dsp:nvSpPr>
        <dsp:cNvPr id="0" name=""/>
        <dsp:cNvSpPr/>
      </dsp:nvSpPr>
      <dsp:spPr>
        <a:xfrm>
          <a:off x="6568381" y="15124"/>
          <a:ext cx="1657785" cy="1423514"/>
        </a:xfrm>
        <a:prstGeom prst="hexagon">
          <a:avLst>
            <a:gd name="adj" fmla="val 25000"/>
            <a:gd name="vf" fmla="val 11547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US" sz="1500" kern="1200" dirty="0"/>
            <a:t>Economic Diversification</a:t>
          </a:r>
        </a:p>
      </dsp:txBody>
      <dsp:txXfrm>
        <a:off x="6825156" y="235613"/>
        <a:ext cx="1144235" cy="982536"/>
      </dsp:txXfrm>
    </dsp:sp>
    <dsp:sp modelId="{5D7E34FD-4D5A-4C9C-B2E1-85AEA4B8B321}">
      <dsp:nvSpPr>
        <dsp:cNvPr id="0" name=""/>
        <dsp:cNvSpPr/>
      </dsp:nvSpPr>
      <dsp:spPr>
        <a:xfrm>
          <a:off x="8002902" y="653093"/>
          <a:ext cx="193378" cy="166825"/>
        </a:xfrm>
        <a:prstGeom prst="hexagon">
          <a:avLst>
            <a:gd name="adj" fmla="val 25000"/>
            <a:gd name="vf" fmla="val 115470"/>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C6D07A-7B35-402A-B230-5CBED95B90B8}">
      <dsp:nvSpPr>
        <dsp:cNvPr id="0" name=""/>
        <dsp:cNvSpPr/>
      </dsp:nvSpPr>
      <dsp:spPr>
        <a:xfrm>
          <a:off x="7994991" y="809377"/>
          <a:ext cx="1657785" cy="1423514"/>
        </a:xfrm>
        <a:prstGeom prst="hexagon">
          <a:avLst>
            <a:gd name="adj" fmla="val 25000"/>
            <a:gd name="vf" fmla="val 11547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4000" r="-14000"/>
          </a:stretch>
        </a:blip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1B0476-A549-4B20-86A6-F5811F214F1A}">
      <dsp:nvSpPr>
        <dsp:cNvPr id="0" name=""/>
        <dsp:cNvSpPr/>
      </dsp:nvSpPr>
      <dsp:spPr>
        <a:xfrm>
          <a:off x="8325493" y="841001"/>
          <a:ext cx="193378" cy="166825"/>
        </a:xfrm>
        <a:prstGeom prst="hexagon">
          <a:avLst>
            <a:gd name="adj" fmla="val 25000"/>
            <a:gd name="vf" fmla="val 115470"/>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F77EDC-3B84-4EC2-A0E5-A198E08D7300}">
      <dsp:nvSpPr>
        <dsp:cNvPr id="0" name=""/>
        <dsp:cNvSpPr/>
      </dsp:nvSpPr>
      <dsp:spPr>
        <a:xfrm>
          <a:off x="7994991" y="2380468"/>
          <a:ext cx="1657785" cy="1423514"/>
        </a:xfrm>
        <a:prstGeom prst="hexagon">
          <a:avLst>
            <a:gd name="adj" fmla="val 25000"/>
            <a:gd name="vf" fmla="val 11547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US" sz="1500" kern="1200" dirty="0"/>
            <a:t>Other</a:t>
          </a:r>
        </a:p>
      </dsp:txBody>
      <dsp:txXfrm>
        <a:off x="8251766" y="2600957"/>
        <a:ext cx="1144235" cy="982536"/>
      </dsp:txXfrm>
    </dsp:sp>
    <dsp:sp modelId="{ABB711A3-414F-4724-9590-47B1D9AEDB35}">
      <dsp:nvSpPr>
        <dsp:cNvPr id="0" name=""/>
        <dsp:cNvSpPr/>
      </dsp:nvSpPr>
      <dsp:spPr>
        <a:xfrm>
          <a:off x="8323735" y="3627075"/>
          <a:ext cx="193378" cy="166825"/>
        </a:xfrm>
        <a:prstGeom prst="hexagon">
          <a:avLst>
            <a:gd name="adj" fmla="val 25000"/>
            <a:gd name="vf" fmla="val 115470"/>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064D54-F70E-406D-9E0D-766FDFE0F541}">
      <dsp:nvSpPr>
        <dsp:cNvPr id="0" name=""/>
        <dsp:cNvSpPr/>
      </dsp:nvSpPr>
      <dsp:spPr>
        <a:xfrm>
          <a:off x="6568381" y="3159598"/>
          <a:ext cx="1657785" cy="1423514"/>
        </a:xfrm>
        <a:prstGeom prst="hexagon">
          <a:avLst>
            <a:gd name="adj" fmla="val 25000"/>
            <a:gd name="vf" fmla="val 11547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2000" r="-22000"/>
          </a:stretch>
        </a:blip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1FFB11-E82E-40EA-849F-54F57C05701B}">
      <dsp:nvSpPr>
        <dsp:cNvPr id="0" name=""/>
        <dsp:cNvSpPr/>
      </dsp:nvSpPr>
      <dsp:spPr>
        <a:xfrm>
          <a:off x="8016087" y="3784276"/>
          <a:ext cx="193378" cy="166825"/>
        </a:xfrm>
        <a:prstGeom prst="hexagon">
          <a:avLst>
            <a:gd name="adj" fmla="val 25000"/>
            <a:gd name="vf" fmla="val 115470"/>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694364" cy="2009958"/>
          </a:xfrm>
          <a:prstGeom prst="rect">
            <a:avLst/>
          </a:prstGeom>
        </p:spPr>
        <p:txBody>
          <a:bodyPr vert="horz" lIns="92487" tIns="46244" rIns="92487" bIns="46244" rtlCol="0"/>
          <a:lstStyle>
            <a:lvl1pPr algn="l">
              <a:defRPr sz="1200"/>
            </a:lvl1pPr>
          </a:lstStyle>
          <a:p>
            <a:endParaRPr lang="en-US" dirty="0">
              <a:latin typeface="Calibri" panose="020F0502020204030204" pitchFamily="34" charset="0"/>
            </a:endParaRPr>
          </a:p>
        </p:txBody>
      </p:sp>
      <p:sp>
        <p:nvSpPr>
          <p:cNvPr id="3" name="Date Placeholder 2"/>
          <p:cNvSpPr>
            <a:spLocks noGrp="1"/>
          </p:cNvSpPr>
          <p:nvPr>
            <p:ph type="dt" sz="quarter" idx="1"/>
          </p:nvPr>
        </p:nvSpPr>
        <p:spPr>
          <a:xfrm>
            <a:off x="907644" y="2"/>
            <a:ext cx="694364" cy="2009958"/>
          </a:xfrm>
          <a:prstGeom prst="rect">
            <a:avLst/>
          </a:prstGeom>
        </p:spPr>
        <p:txBody>
          <a:bodyPr vert="horz" lIns="92487" tIns="46244" rIns="92487" bIns="46244" rtlCol="0"/>
          <a:lstStyle>
            <a:lvl1pPr algn="r">
              <a:defRPr sz="1200"/>
            </a:lvl1pPr>
          </a:lstStyle>
          <a:p>
            <a:fld id="{F2A04DE5-F1A9-4D45-BF54-BEFDBA739CA2}" type="datetimeFigureOut">
              <a:rPr lang="en-US" smtClean="0">
                <a:latin typeface="Calibri" panose="020F0502020204030204" pitchFamily="34" charset="0"/>
              </a:rPr>
              <a:t>8/25/2022</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0" y="38050130"/>
            <a:ext cx="694364" cy="2009954"/>
          </a:xfrm>
          <a:prstGeom prst="rect">
            <a:avLst/>
          </a:prstGeom>
        </p:spPr>
        <p:txBody>
          <a:bodyPr vert="horz" lIns="92487" tIns="46244" rIns="92487" bIns="46244" rtlCol="0" anchor="b"/>
          <a:lstStyle>
            <a:lvl1pPr algn="l">
              <a:defRPr sz="1200"/>
            </a:lvl1pPr>
          </a:lstStyle>
          <a:p>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907644" y="38050130"/>
            <a:ext cx="694364" cy="2009954"/>
          </a:xfrm>
          <a:prstGeom prst="rect">
            <a:avLst/>
          </a:prstGeom>
        </p:spPr>
        <p:txBody>
          <a:bodyPr vert="horz" lIns="92487" tIns="46244" rIns="92487" bIns="46244" rtlCol="0" anchor="b"/>
          <a:lstStyle>
            <a:lvl1pPr algn="r">
              <a:defRPr sz="1200"/>
            </a:lvl1pPr>
          </a:lstStyle>
          <a:p>
            <a:fld id="{F3886E1E-70B3-41D2-AD41-BEE4979EC759}"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694364" cy="2009958"/>
          </a:xfrm>
          <a:prstGeom prst="rect">
            <a:avLst/>
          </a:prstGeom>
        </p:spPr>
        <p:txBody>
          <a:bodyPr vert="horz" lIns="92487" tIns="46244" rIns="92487" bIns="46244"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907644" y="2"/>
            <a:ext cx="694364" cy="2009958"/>
          </a:xfrm>
          <a:prstGeom prst="rect">
            <a:avLst/>
          </a:prstGeom>
        </p:spPr>
        <p:txBody>
          <a:bodyPr vert="horz" lIns="92487" tIns="46244" rIns="92487" bIns="46244" rtlCol="0"/>
          <a:lstStyle>
            <a:lvl1pPr algn="r">
              <a:defRPr sz="1200">
                <a:latin typeface="Calibri" panose="020F0502020204030204" pitchFamily="34" charset="0"/>
              </a:defRPr>
            </a:lvl1pPr>
          </a:lstStyle>
          <a:p>
            <a:fld id="{A50CD39D-89B0-4C68-805A-35C75A7C20C8}" type="datetimeFigureOut">
              <a:rPr lang="en-US" smtClean="0"/>
              <a:pPr/>
              <a:t>8/25/2022</a:t>
            </a:fld>
            <a:endParaRPr lang="en-US" dirty="0"/>
          </a:p>
        </p:txBody>
      </p:sp>
      <p:sp>
        <p:nvSpPr>
          <p:cNvPr id="4" name="Slide Image Placeholder 3"/>
          <p:cNvSpPr>
            <a:spLocks noGrp="1" noRot="1" noChangeAspect="1"/>
          </p:cNvSpPr>
          <p:nvPr>
            <p:ph type="sldImg" idx="2"/>
          </p:nvPr>
        </p:nvSpPr>
        <p:spPr>
          <a:xfrm>
            <a:off x="-11212513" y="5005388"/>
            <a:ext cx="24028401" cy="13515975"/>
          </a:xfrm>
          <a:prstGeom prst="rect">
            <a:avLst/>
          </a:prstGeom>
          <a:noFill/>
          <a:ln w="12700">
            <a:solidFill>
              <a:prstClr val="black"/>
            </a:solidFill>
          </a:ln>
        </p:spPr>
        <p:txBody>
          <a:bodyPr vert="horz" lIns="92487" tIns="46244" rIns="92487" bIns="46244" rtlCol="0" anchor="ctr"/>
          <a:lstStyle/>
          <a:p>
            <a:endParaRPr lang="en-US" dirty="0"/>
          </a:p>
        </p:txBody>
      </p:sp>
      <p:sp>
        <p:nvSpPr>
          <p:cNvPr id="5" name="Notes Placeholder 4"/>
          <p:cNvSpPr>
            <a:spLocks noGrp="1"/>
          </p:cNvSpPr>
          <p:nvPr>
            <p:ph type="body" sz="quarter" idx="3"/>
          </p:nvPr>
        </p:nvSpPr>
        <p:spPr>
          <a:xfrm>
            <a:off x="160238" y="19278917"/>
            <a:ext cx="1281903" cy="15773660"/>
          </a:xfrm>
          <a:prstGeom prst="rect">
            <a:avLst/>
          </a:prstGeom>
        </p:spPr>
        <p:txBody>
          <a:bodyPr vert="horz" lIns="92487" tIns="46244" rIns="92487" bIns="4624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38050130"/>
            <a:ext cx="694364" cy="2009954"/>
          </a:xfrm>
          <a:prstGeom prst="rect">
            <a:avLst/>
          </a:prstGeom>
        </p:spPr>
        <p:txBody>
          <a:bodyPr vert="horz" lIns="92487" tIns="46244" rIns="92487" bIns="46244"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907644" y="38050130"/>
            <a:ext cx="694364" cy="2009954"/>
          </a:xfrm>
          <a:prstGeom prst="rect">
            <a:avLst/>
          </a:prstGeom>
        </p:spPr>
        <p:txBody>
          <a:bodyPr vert="horz" lIns="92487" tIns="46244" rIns="92487" bIns="46244" rtlCol="0" anchor="b"/>
          <a:lstStyle>
            <a:lvl1pPr algn="r">
              <a:defRPr sz="1200">
                <a:latin typeface="Calibri" panose="020F050202020403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C00000"/>
              </a:solidFill>
            </a:endParaRPr>
          </a:p>
        </p:txBody>
      </p:sp>
      <p:sp>
        <p:nvSpPr>
          <p:cNvPr id="5" name="Slide Number Placeholder 4">
            <a:extLst>
              <a:ext uri="{FF2B5EF4-FFF2-40B4-BE49-F238E27FC236}">
                <a16:creationId xmlns:a16="http://schemas.microsoft.com/office/drawing/2014/main" id="{0759E8D5-FD81-4F11-B048-5554D07E638E}"/>
              </a:ext>
            </a:extLst>
          </p:cNvPr>
          <p:cNvSpPr>
            <a:spLocks noGrp="1"/>
          </p:cNvSpPr>
          <p:nvPr>
            <p:ph type="sldNum" sz="quarter" idx="5"/>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471596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Abby</a:t>
            </a:r>
          </a:p>
        </p:txBody>
      </p:sp>
      <p:sp>
        <p:nvSpPr>
          <p:cNvPr id="5" name="Slide Number Placeholder 4">
            <a:extLst>
              <a:ext uri="{FF2B5EF4-FFF2-40B4-BE49-F238E27FC236}">
                <a16:creationId xmlns:a16="http://schemas.microsoft.com/office/drawing/2014/main" id="{9A2EFA1B-9CB0-45E9-8864-4662F37C7151}"/>
              </a:ext>
            </a:extLst>
          </p:cNvPr>
          <p:cNvSpPr>
            <a:spLocks noGrp="1"/>
          </p:cNvSpPr>
          <p:nvPr>
            <p:ph type="sldNum" sz="quarter" idx="5"/>
          </p:nvPr>
        </p:nvSpPr>
        <p:spPr/>
        <p:txBody>
          <a:bodyPr/>
          <a:lstStyle/>
          <a:p>
            <a:fld id="{F9F08466-AEA7-4FC0-9459-6A32F61DA297}" type="slidenum">
              <a:rPr lang="en-US" smtClean="0"/>
              <a:pPr/>
              <a:t>27</a:t>
            </a:fld>
            <a:endParaRPr lang="en-US" dirty="0"/>
          </a:p>
        </p:txBody>
      </p:sp>
    </p:spTree>
    <p:extLst>
      <p:ext uri="{BB962C8B-B14F-4D97-AF65-F5344CB8AC3E}">
        <p14:creationId xmlns:p14="http://schemas.microsoft.com/office/powerpoint/2010/main" val="2242785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28</a:t>
            </a:fld>
            <a:endParaRPr lang="en-US" dirty="0"/>
          </a:p>
        </p:txBody>
      </p:sp>
    </p:spTree>
    <p:extLst>
      <p:ext uri="{BB962C8B-B14F-4D97-AF65-F5344CB8AC3E}">
        <p14:creationId xmlns:p14="http://schemas.microsoft.com/office/powerpoint/2010/main" val="784667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Marshall </a:t>
            </a:r>
          </a:p>
        </p:txBody>
      </p:sp>
      <p:sp>
        <p:nvSpPr>
          <p:cNvPr id="4" name="Slide Number Placeholder 3"/>
          <p:cNvSpPr>
            <a:spLocks noGrp="1"/>
          </p:cNvSpPr>
          <p:nvPr>
            <p:ph type="sldNum" sz="quarter" idx="5"/>
          </p:nvPr>
        </p:nvSpPr>
        <p:spPr/>
        <p:txBody>
          <a:bodyPr/>
          <a:lstStyle/>
          <a:p>
            <a:fld id="{F9F08466-AEA7-4FC0-9459-6A32F61DA297}" type="slidenum">
              <a:rPr lang="en-US" smtClean="0"/>
              <a:pPr/>
              <a:t>37</a:t>
            </a:fld>
            <a:endParaRPr lang="en-US" dirty="0"/>
          </a:p>
        </p:txBody>
      </p:sp>
    </p:spTree>
    <p:extLst>
      <p:ext uri="{BB962C8B-B14F-4D97-AF65-F5344CB8AC3E}">
        <p14:creationId xmlns:p14="http://schemas.microsoft.com/office/powerpoint/2010/main" val="943426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85D4C478-939B-421C-9A7D-E7D84067F544}"/>
              </a:ext>
            </a:extLst>
          </p:cNvPr>
          <p:cNvSpPr>
            <a:spLocks noGrp="1"/>
          </p:cNvSpPr>
          <p:nvPr>
            <p:ph type="sldNum" sz="quarter" idx="5"/>
          </p:nvPr>
        </p:nvSpPr>
        <p:spPr/>
        <p:txBody>
          <a:bodyPr/>
          <a:lstStyle/>
          <a:p>
            <a:fld id="{F9F08466-AEA7-4FC0-9459-6A32F61DA297}" type="slidenum">
              <a:rPr lang="en-US" smtClean="0"/>
              <a:pPr/>
              <a:t>45</a:t>
            </a:fld>
            <a:endParaRPr lang="en-US" dirty="0"/>
          </a:p>
        </p:txBody>
      </p:sp>
    </p:spTree>
    <p:extLst>
      <p:ext uri="{BB962C8B-B14F-4D97-AF65-F5344CB8AC3E}">
        <p14:creationId xmlns:p14="http://schemas.microsoft.com/office/powerpoint/2010/main" val="230428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CB1F445E-8ED7-4231-BBE2-B7ADD5FF4B82}"/>
              </a:ext>
            </a:extLst>
          </p:cNvPr>
          <p:cNvSpPr>
            <a:spLocks noGrp="1"/>
          </p:cNvSpPr>
          <p:nvPr>
            <p:ph type="sldNum" sz="quarter" idx="5"/>
          </p:nvPr>
        </p:nvSpPr>
        <p:spPr/>
        <p:txBody>
          <a:bodyPr/>
          <a:lstStyle/>
          <a:p>
            <a:fld id="{F9F08466-AEA7-4FC0-9459-6A32F61DA297}" type="slidenum">
              <a:rPr lang="en-US" smtClean="0"/>
              <a:pPr/>
              <a:t>46</a:t>
            </a:fld>
            <a:endParaRPr lang="en-US" dirty="0"/>
          </a:p>
        </p:txBody>
      </p:sp>
    </p:spTree>
    <p:extLst>
      <p:ext uri="{BB962C8B-B14F-4D97-AF65-F5344CB8AC3E}">
        <p14:creationId xmlns:p14="http://schemas.microsoft.com/office/powerpoint/2010/main" val="2132752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ADB3C83B-C05F-468D-AB3E-6A1D755094FC}"/>
              </a:ext>
            </a:extLst>
          </p:cNvPr>
          <p:cNvSpPr>
            <a:spLocks noGrp="1"/>
          </p:cNvSpPr>
          <p:nvPr>
            <p:ph type="sldNum" sz="quarter" idx="5"/>
          </p:nvPr>
        </p:nvSpPr>
        <p:spPr/>
        <p:txBody>
          <a:bodyPr/>
          <a:lstStyle/>
          <a:p>
            <a:fld id="{F9F08466-AEA7-4FC0-9459-6A32F61DA297}" type="slidenum">
              <a:rPr lang="en-US" smtClean="0"/>
              <a:pPr/>
              <a:t>47</a:t>
            </a:fld>
            <a:endParaRPr lang="en-US" dirty="0"/>
          </a:p>
        </p:txBody>
      </p:sp>
    </p:spTree>
    <p:extLst>
      <p:ext uri="{BB962C8B-B14F-4D97-AF65-F5344CB8AC3E}">
        <p14:creationId xmlns:p14="http://schemas.microsoft.com/office/powerpoint/2010/main" val="1924458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C00000"/>
              </a:solidFill>
            </a:endParaRPr>
          </a:p>
        </p:txBody>
      </p:sp>
      <p:sp>
        <p:nvSpPr>
          <p:cNvPr id="5" name="Slide Number Placeholder 4">
            <a:extLst>
              <a:ext uri="{FF2B5EF4-FFF2-40B4-BE49-F238E27FC236}">
                <a16:creationId xmlns:a16="http://schemas.microsoft.com/office/drawing/2014/main" id="{D86A910F-9170-4D7F-9F5D-0F316ED359E2}"/>
              </a:ext>
            </a:extLst>
          </p:cNvPr>
          <p:cNvSpPr>
            <a:spLocks noGrp="1"/>
          </p:cNvSpPr>
          <p:nvPr>
            <p:ph type="sldNum" sz="quarter" idx="5"/>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1883117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Mayor </a:t>
            </a:r>
            <a:r>
              <a:rPr lang="en-US" sz="1800" b="0" dirty="0">
                <a:solidFill>
                  <a:srgbClr val="0D0D0D"/>
                </a:solidFill>
                <a:effectLst/>
                <a:ea typeface="Times New Roman" panose="02020603050405020304" pitchFamily="18" charset="0"/>
              </a:rPr>
              <a:t>Dave </a:t>
            </a:r>
            <a:r>
              <a:rPr lang="en-US" sz="1800" b="0" dirty="0" err="1">
                <a:solidFill>
                  <a:srgbClr val="0D0D0D"/>
                </a:solidFill>
                <a:effectLst/>
                <a:ea typeface="Times New Roman" panose="02020603050405020304" pitchFamily="18" charset="0"/>
              </a:rPr>
              <a:t>Smiglewski</a:t>
            </a: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3084392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5A349F39-3EEE-4876-96AA-ED3621CA110B}"/>
              </a:ext>
            </a:extLst>
          </p:cNvPr>
          <p:cNvSpPr>
            <a:spLocks noGrp="1"/>
          </p:cNvSpPr>
          <p:nvPr>
            <p:ph type="sldNum" sz="quarter" idx="5"/>
          </p:nvPr>
        </p:nvSpPr>
        <p:spPr/>
        <p:txBody>
          <a:bodyPr/>
          <a:lstStyle/>
          <a:p>
            <a:fld id="{F9F08466-AEA7-4FC0-9459-6A32F61DA297}" type="slidenum">
              <a:rPr lang="en-US" smtClean="0"/>
              <a:pPr/>
              <a:t>20</a:t>
            </a:fld>
            <a:endParaRPr lang="en-US" dirty="0"/>
          </a:p>
        </p:txBody>
      </p:sp>
    </p:spTree>
    <p:extLst>
      <p:ext uri="{BB962C8B-B14F-4D97-AF65-F5344CB8AC3E}">
        <p14:creationId xmlns:p14="http://schemas.microsoft.com/office/powerpoint/2010/main" val="826567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endParaRPr>
          </a:p>
        </p:txBody>
      </p:sp>
      <p:sp>
        <p:nvSpPr>
          <p:cNvPr id="5" name="Slide Number Placeholder 4">
            <a:extLst>
              <a:ext uri="{FF2B5EF4-FFF2-40B4-BE49-F238E27FC236}">
                <a16:creationId xmlns:a16="http://schemas.microsoft.com/office/drawing/2014/main" id="{6360E547-5993-430A-A9EC-66D5C605EE5A}"/>
              </a:ext>
            </a:extLst>
          </p:cNvPr>
          <p:cNvSpPr>
            <a:spLocks noGrp="1"/>
          </p:cNvSpPr>
          <p:nvPr>
            <p:ph type="sldNum" sz="quarter" idx="5"/>
          </p:nvPr>
        </p:nvSpPr>
        <p:spPr/>
        <p:txBody>
          <a:bodyPr/>
          <a:lstStyle/>
          <a:p>
            <a:fld id="{F9F08466-AEA7-4FC0-9459-6A32F61DA297}" type="slidenum">
              <a:rPr lang="en-US" smtClean="0"/>
              <a:pPr/>
              <a:t>21</a:t>
            </a:fld>
            <a:endParaRPr lang="en-US" dirty="0"/>
          </a:p>
        </p:txBody>
      </p:sp>
    </p:spTree>
    <p:extLst>
      <p:ext uri="{BB962C8B-B14F-4D97-AF65-F5344CB8AC3E}">
        <p14:creationId xmlns:p14="http://schemas.microsoft.com/office/powerpoint/2010/main" val="4205655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Michael Child’s Jr.</a:t>
            </a:r>
          </a:p>
        </p:txBody>
      </p:sp>
      <p:sp>
        <p:nvSpPr>
          <p:cNvPr id="5" name="Slide Number Placeholder 4">
            <a:extLst>
              <a:ext uri="{FF2B5EF4-FFF2-40B4-BE49-F238E27FC236}">
                <a16:creationId xmlns:a16="http://schemas.microsoft.com/office/drawing/2014/main" id="{1AFEA582-9F0C-4607-B66C-CE990B44D260}"/>
              </a:ext>
            </a:extLst>
          </p:cNvPr>
          <p:cNvSpPr>
            <a:spLocks noGrp="1"/>
          </p:cNvSpPr>
          <p:nvPr>
            <p:ph type="sldNum" sz="quarter" idx="5"/>
          </p:nvPr>
        </p:nvSpPr>
        <p:spPr/>
        <p:txBody>
          <a:bodyPr/>
          <a:lstStyle/>
          <a:p>
            <a:fld id="{F9F08466-AEA7-4FC0-9459-6A32F61DA297}" type="slidenum">
              <a:rPr lang="en-US" smtClean="0"/>
              <a:pPr/>
              <a:t>22</a:t>
            </a:fld>
            <a:endParaRPr lang="en-US" dirty="0"/>
          </a:p>
        </p:txBody>
      </p:sp>
    </p:spTree>
    <p:extLst>
      <p:ext uri="{BB962C8B-B14F-4D97-AF65-F5344CB8AC3E}">
        <p14:creationId xmlns:p14="http://schemas.microsoft.com/office/powerpoint/2010/main" val="617897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Tamara</a:t>
            </a:r>
          </a:p>
        </p:txBody>
      </p:sp>
      <p:sp>
        <p:nvSpPr>
          <p:cNvPr id="5" name="Slide Number Placeholder 4">
            <a:extLst>
              <a:ext uri="{FF2B5EF4-FFF2-40B4-BE49-F238E27FC236}">
                <a16:creationId xmlns:a16="http://schemas.microsoft.com/office/drawing/2014/main" id="{95DED91F-90A7-4493-A83A-01227602F203}"/>
              </a:ext>
            </a:extLst>
          </p:cNvPr>
          <p:cNvSpPr>
            <a:spLocks noGrp="1"/>
          </p:cNvSpPr>
          <p:nvPr>
            <p:ph type="sldNum" sz="quarter" idx="5"/>
          </p:nvPr>
        </p:nvSpPr>
        <p:spPr/>
        <p:txBody>
          <a:bodyPr/>
          <a:lstStyle/>
          <a:p>
            <a:fld id="{F9F08466-AEA7-4FC0-9459-6A32F61DA297}" type="slidenum">
              <a:rPr lang="en-US" smtClean="0"/>
              <a:pPr/>
              <a:t>24</a:t>
            </a:fld>
            <a:endParaRPr lang="en-US" dirty="0"/>
          </a:p>
        </p:txBody>
      </p:sp>
    </p:spTree>
    <p:extLst>
      <p:ext uri="{BB962C8B-B14F-4D97-AF65-F5344CB8AC3E}">
        <p14:creationId xmlns:p14="http://schemas.microsoft.com/office/powerpoint/2010/main" val="4030324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Mayor Mary</a:t>
            </a:r>
          </a:p>
        </p:txBody>
      </p:sp>
      <p:sp>
        <p:nvSpPr>
          <p:cNvPr id="5" name="Slide Number Placeholder 4">
            <a:extLst>
              <a:ext uri="{FF2B5EF4-FFF2-40B4-BE49-F238E27FC236}">
                <a16:creationId xmlns:a16="http://schemas.microsoft.com/office/drawing/2014/main" id="{2DE20187-DD62-492A-A3C3-2411D3F7F121}"/>
              </a:ext>
            </a:extLst>
          </p:cNvPr>
          <p:cNvSpPr>
            <a:spLocks noGrp="1"/>
          </p:cNvSpPr>
          <p:nvPr>
            <p:ph type="sldNum" sz="quarter" idx="5"/>
          </p:nvPr>
        </p:nvSpPr>
        <p:spPr/>
        <p:txBody>
          <a:bodyPr/>
          <a:lstStyle/>
          <a:p>
            <a:fld id="{F9F08466-AEA7-4FC0-9459-6A32F61DA297}" type="slidenum">
              <a:rPr lang="en-US" smtClean="0"/>
              <a:pPr/>
              <a:t>25</a:t>
            </a:fld>
            <a:endParaRPr lang="en-US" dirty="0"/>
          </a:p>
        </p:txBody>
      </p:sp>
    </p:spTree>
    <p:extLst>
      <p:ext uri="{BB962C8B-B14F-4D97-AF65-F5344CB8AC3E}">
        <p14:creationId xmlns:p14="http://schemas.microsoft.com/office/powerpoint/2010/main" val="281404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Mayor Mary</a:t>
            </a:r>
          </a:p>
        </p:txBody>
      </p:sp>
      <p:sp>
        <p:nvSpPr>
          <p:cNvPr id="5" name="Slide Number Placeholder 4">
            <a:extLst>
              <a:ext uri="{FF2B5EF4-FFF2-40B4-BE49-F238E27FC236}">
                <a16:creationId xmlns:a16="http://schemas.microsoft.com/office/drawing/2014/main" id="{2DE20187-DD62-492A-A3C3-2411D3F7F121}"/>
              </a:ext>
            </a:extLst>
          </p:cNvPr>
          <p:cNvSpPr>
            <a:spLocks noGrp="1"/>
          </p:cNvSpPr>
          <p:nvPr>
            <p:ph type="sldNum" sz="quarter" idx="5"/>
          </p:nvPr>
        </p:nvSpPr>
        <p:spPr/>
        <p:txBody>
          <a:bodyPr/>
          <a:lstStyle/>
          <a:p>
            <a:fld id="{F9F08466-AEA7-4FC0-9459-6A32F61DA297}" type="slidenum">
              <a:rPr lang="en-US" smtClean="0"/>
              <a:pPr/>
              <a:t>26</a:t>
            </a:fld>
            <a:endParaRPr lang="en-US" dirty="0"/>
          </a:p>
        </p:txBody>
      </p:sp>
    </p:spTree>
    <p:extLst>
      <p:ext uri="{BB962C8B-B14F-4D97-AF65-F5344CB8AC3E}">
        <p14:creationId xmlns:p14="http://schemas.microsoft.com/office/powerpoint/2010/main" val="2814045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p:bg bwMode="gray">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E5E0E8-0788-4797-9983-C2C2D26038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12" name="Title 2"/>
          <p:cNvSpPr>
            <a:spLocks noGrp="1"/>
          </p:cNvSpPr>
          <p:nvPr>
            <p:ph type="ctrTitle" hasCustomPrompt="1"/>
          </p:nvPr>
        </p:nvSpPr>
        <p:spPr bwMode="white">
          <a:xfrm>
            <a:off x="266700" y="2953758"/>
            <a:ext cx="11658600" cy="1295182"/>
          </a:xfrm>
          <a:noFill/>
        </p:spPr>
        <p:txBody>
          <a:bodyPr wrap="square" lIns="182880" tIns="91440" rIns="182880" bIns="91440" anchor="ctr">
            <a:normAutofit/>
          </a:bodyPr>
          <a:lstStyle>
            <a:lvl1pPr algn="ctr">
              <a:defRPr sz="3600">
                <a:solidFill>
                  <a:srgbClr val="003865"/>
                </a:solidFill>
              </a:defRPr>
            </a:lvl1pPr>
          </a:lstStyle>
          <a:p>
            <a:r>
              <a:rPr lang="en-US" dirty="0"/>
              <a:t>Click to enter the slideshow title</a:t>
            </a:r>
          </a:p>
        </p:txBody>
      </p:sp>
      <p:sp>
        <p:nvSpPr>
          <p:cNvPr id="6" name="Text Placeholder 4"/>
          <p:cNvSpPr>
            <a:spLocks noGrp="1"/>
          </p:cNvSpPr>
          <p:nvPr>
            <p:ph type="body" sz="quarter" idx="17" hasCustomPrompt="1"/>
          </p:nvPr>
        </p:nvSpPr>
        <p:spPr bwMode="black">
          <a:xfrm>
            <a:off x="838200" y="4406286"/>
            <a:ext cx="10515600" cy="711465"/>
          </a:xfrm>
        </p:spPr>
        <p:txBody>
          <a:bodyPr>
            <a:normAutofit/>
          </a:bodyPr>
          <a:lstStyle>
            <a:lvl1pPr marL="0" indent="0" algn="ctr">
              <a:buNone/>
              <a:defRPr sz="2400">
                <a:solidFill>
                  <a:schemeClr val="tx2"/>
                </a:solidFill>
              </a:defRPr>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68119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a:noFill/>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pic>
        <p:nvPicPr>
          <p:cNvPr id="10" name="Picture 9">
            <a:extLst>
              <a:ext uri="{FF2B5EF4-FFF2-40B4-BE49-F238E27FC236}">
                <a16:creationId xmlns:a16="http://schemas.microsoft.com/office/drawing/2014/main" id="{5A0960E9-F618-4D3C-A13D-633B9C5E32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2359765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 mn.gov/deed</a:t>
            </a:r>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Blu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 mn.gov/deed</a:t>
            </a:r>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pic>
        <p:nvPicPr>
          <p:cNvPr id="8" name="Picture 7">
            <a:extLst>
              <a:ext uri="{FF2B5EF4-FFF2-40B4-BE49-F238E27FC236}">
                <a16:creationId xmlns:a16="http://schemas.microsoft.com/office/drawing/2014/main" id="{3E86B23F-38FC-49BD-83FB-47515709C2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3824870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olid White, Image)">
    <p:bg bwMode="black">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13" name="Content Placeholder 2"/>
          <p:cNvSpPr>
            <a:spLocks noGrp="1"/>
          </p:cNvSpPr>
          <p:nvPr>
            <p:ph sz="quarter" idx="10"/>
          </p:nvPr>
        </p:nvSpPr>
        <p:spPr bwMode="white">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3"/>
          <p:cNvSpPr>
            <a:spLocks noGrp="1"/>
          </p:cNvSpPr>
          <p:nvPr>
            <p:ph type="pic" sz="quarter" idx="13"/>
          </p:nvPr>
        </p:nvSpPr>
        <p:spPr bwMode="ltGray">
          <a:xfrm>
            <a:off x="7653566" y="1364826"/>
            <a:ext cx="4538434" cy="4538434"/>
          </a:xfrm>
        </p:spPr>
        <p:txBody>
          <a:bodyPr/>
          <a:lstStyle>
            <a:lvl1pPr>
              <a:buClr>
                <a:schemeClr val="tx1"/>
              </a:buClr>
              <a:defRPr>
                <a:solidFill>
                  <a:schemeClr val="tx2"/>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tx2"/>
                </a:solidFill>
              </a:defRPr>
            </a:lvl1pPr>
          </a:lstStyle>
          <a:p>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tx1"/>
                </a:solidFill>
              </a:rPr>
              <a:t>|</a:t>
            </a:r>
            <a:r>
              <a:rPr lang="en-US" dirty="0"/>
              <a:t> mn.gov/deed</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3926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Dark, Image)">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1"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 mn.gov/deed</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Solid Blue, Imag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0"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 mn.gov/deed</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Image)">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7" name="Content Placeholder 2"/>
          <p:cNvSpPr>
            <a:spLocks noGrp="1"/>
          </p:cNvSpPr>
          <p:nvPr>
            <p:ph sz="quarter" idx="10"/>
          </p:nvPr>
        </p:nvSpPr>
        <p:spPr bwMode="gray">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a:t>Click icon to add picture</a:t>
            </a:r>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10" name="Slide Number Placeholder 6"/>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pic>
        <p:nvPicPr>
          <p:cNvPr id="13" name="Picture 12">
            <a:extLst>
              <a:ext uri="{FF2B5EF4-FFF2-40B4-BE49-F238E27FC236}">
                <a16:creationId xmlns:a16="http://schemas.microsoft.com/office/drawing/2014/main" id="{A3889DEE-3C1B-4241-958E-773D926E4D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2986490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age (4-Up Vertical)">
    <p:bg bwMode="gray">
      <p:bgPr>
        <a:solidFill>
          <a:srgbClr val="E8E8E8"/>
        </a:solidFill>
        <a:effectLst/>
      </p:bgPr>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2139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5"/>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7"/>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33272"/>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9"/>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DDD21366-A0C8-424F-AB52-92ADBFEF7A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232780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3 Up Vertical)">
    <p:bg>
      <p:bgPr>
        <a:solidFill>
          <a:srgbClr val="E8E8E8"/>
        </a:solidFill>
        <a:effectLst/>
      </p:bgPr>
    </p:bg>
    <p:spTree>
      <p:nvGrpSpPr>
        <p:cNvPr id="1" name=""/>
        <p:cNvGrpSpPr/>
        <p:nvPr/>
      </p:nvGrpSpPr>
      <p:grpSpPr>
        <a:xfrm>
          <a:off x="0" y="0"/>
          <a:ext cx="0" cy="0"/>
          <a:chOff x="0" y="0"/>
          <a:chExt cx="0" cy="0"/>
        </a:xfrm>
      </p:grpSpPr>
      <p:sp>
        <p:nvSpPr>
          <p:cNvPr id="20"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5"/>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7"/>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9"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F2051B85-B470-414F-BB13-30B30A76CD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2960824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Reversed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userDrawn="1"/>
        </p:nvSpPr>
        <p:spPr bwMode="ltGray">
          <a:xfrm>
            <a:off x="0" y="4092604"/>
            <a:ext cx="12192000" cy="1295182"/>
          </a:xfrm>
          <a:prstGeom prst="rect">
            <a:avLst/>
          </a:prstGeom>
          <a:solidFill>
            <a:schemeClr val="accent2"/>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3" name="Title 2"/>
          <p:cNvSpPr>
            <a:spLocks noGrp="1"/>
          </p:cNvSpPr>
          <p:nvPr>
            <p:ph type="ctrTitle" hasCustomPrompt="1"/>
          </p:nvPr>
        </p:nvSpPr>
        <p:spPr bwMode="black">
          <a:xfrm>
            <a:off x="266700" y="4092602"/>
            <a:ext cx="11658600" cy="1295182"/>
          </a:xfrm>
          <a:noFill/>
        </p:spPr>
        <p:txBody>
          <a:bodyPr wrap="square" lIns="182880" tIns="91440" rIns="182880" bIns="91440" anchor="ctr">
            <a:normAutofit/>
          </a:bodyPr>
          <a:lstStyle>
            <a:lvl1pPr algn="ctr">
              <a:defRPr sz="3600">
                <a:solidFill>
                  <a:schemeClr val="tx2"/>
                </a:solidFill>
              </a:defRPr>
            </a:lvl1pPr>
          </a:lstStyle>
          <a:p>
            <a:r>
              <a:rPr lang="en-US" dirty="0"/>
              <a:t>Click to enter the slideshow title</a:t>
            </a:r>
          </a:p>
        </p:txBody>
      </p:sp>
      <p:sp>
        <p:nvSpPr>
          <p:cNvPr id="3" name="Rectangle 3"/>
          <p:cNvSpPr/>
          <p:nvPr userDrawn="1"/>
        </p:nvSpPr>
        <p:spPr bwMode="white">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4" name="Picture 3">
            <a:extLst>
              <a:ext uri="{FF2B5EF4-FFF2-40B4-BE49-F238E27FC236}">
                <a16:creationId xmlns:a16="http://schemas.microsoft.com/office/drawing/2014/main" id="{1647DF31-696F-4736-906B-17BCCF02AB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2653" y="2022348"/>
            <a:ext cx="6866694" cy="600041"/>
          </a:xfrm>
          <a:prstGeom prst="rect">
            <a:avLst/>
          </a:prstGeom>
        </p:spPr>
      </p:pic>
    </p:spTree>
    <p:extLst>
      <p:ext uri="{BB962C8B-B14F-4D97-AF65-F5344CB8AC3E}">
        <p14:creationId xmlns:p14="http://schemas.microsoft.com/office/powerpoint/2010/main" val="3697389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4-Up Horizontal)">
    <p:bg bwMode="gray">
      <p:bgPr>
        <a:solidFill>
          <a:srgbClr val="E8E8E8"/>
        </a:solidFill>
        <a:effectLst/>
      </p:bgPr>
    </p:bg>
    <p:spTree>
      <p:nvGrpSpPr>
        <p:cNvPr id="1" name=""/>
        <p:cNvGrpSpPr/>
        <p:nvPr/>
      </p:nvGrpSpPr>
      <p:grpSpPr>
        <a:xfrm>
          <a:off x="0" y="0"/>
          <a:ext cx="0" cy="0"/>
          <a:chOff x="0" y="0"/>
          <a:chExt cx="0" cy="0"/>
        </a:xfrm>
      </p:grpSpPr>
      <p:sp>
        <p:nvSpPr>
          <p:cNvPr id="21"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9" name="Picture Placeholder 3"/>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4"/>
          <p:cNvSpPr>
            <a:spLocks noGrp="1"/>
          </p:cNvSpPr>
          <p:nvPr>
            <p:ph type="body" sz="quarter" idx="16"/>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3" name="Picture Placeholder 5"/>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6"/>
          <p:cNvSpPr>
            <a:spLocks noGrp="1"/>
          </p:cNvSpPr>
          <p:nvPr>
            <p:ph type="body" sz="quarter" idx="15"/>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7"/>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8"/>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9"/>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10"/>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ED17029C-146D-40A9-9DD0-040E835DC9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2263256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2-Up Horizontal)">
    <p:bg>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9" name="Picture Placeholder 3"/>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4"/>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5"/>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6"/>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5"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CA5941EE-6E7E-489C-8CC4-0F2A9370E9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434532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s (4-Up Vertical)">
    <p:bg bwMode="gray">
      <p:bgRef idx="1001">
        <a:schemeClr val="bg1"/>
      </p:bgRef>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9"/>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9"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a:extLst>
              <a:ext uri="{FF2B5EF4-FFF2-40B4-BE49-F238E27FC236}">
                <a16:creationId xmlns:a16="http://schemas.microsoft.com/office/drawing/2014/main" id="{1D69CF5A-C6CF-486C-9B14-C9954E49C1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007" y="6454763"/>
            <a:ext cx="1925917" cy="168295"/>
          </a:xfrm>
          <a:prstGeom prst="rect">
            <a:avLst/>
          </a:prstGeom>
        </p:spPr>
      </p:pic>
    </p:spTree>
    <p:extLst>
      <p:ext uri="{BB962C8B-B14F-4D97-AF65-F5344CB8AC3E}">
        <p14:creationId xmlns:p14="http://schemas.microsoft.com/office/powerpoint/2010/main" val="3723646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cons (3-Up Vertic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1697855"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73242"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4936052"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8174249"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49636"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20"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9"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5EA4A8DD-D0F5-44C1-B499-38111C8E48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896" y="6454763"/>
            <a:ext cx="1925917" cy="168295"/>
          </a:xfrm>
          <a:prstGeom prst="rect">
            <a:avLst/>
          </a:prstGeom>
        </p:spPr>
      </p:pic>
    </p:spTree>
    <p:extLst>
      <p:ext uri="{BB962C8B-B14F-4D97-AF65-F5344CB8AC3E}">
        <p14:creationId xmlns:p14="http://schemas.microsoft.com/office/powerpoint/2010/main" val="1347374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cons (4-Up Horizontal)">
    <p:bg bwMode="gray">
      <p:bgRef idx="1001">
        <a:schemeClr val="bg1"/>
      </p:bgRef>
    </p:bg>
    <p:spTree>
      <p:nvGrpSpPr>
        <p:cNvPr id="1" name=""/>
        <p:cNvGrpSpPr/>
        <p:nvPr/>
      </p:nvGrpSpPr>
      <p:grpSpPr>
        <a:xfrm>
          <a:off x="0" y="0"/>
          <a:ext cx="0" cy="0"/>
          <a:chOff x="0" y="0"/>
          <a:chExt cx="0" cy="0"/>
        </a:xfrm>
      </p:grpSpPr>
      <p:sp>
        <p:nvSpPr>
          <p:cNvPr id="24"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3"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3"/>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5"/>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6"/>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7"/>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8"/>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9"/>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10"/>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6"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1" name="Picture 20">
            <a:extLst>
              <a:ext uri="{FF2B5EF4-FFF2-40B4-BE49-F238E27FC236}">
                <a16:creationId xmlns:a16="http://schemas.microsoft.com/office/drawing/2014/main" id="{130ECE39-2EDE-4E36-B5CD-24B36FDEAA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402069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s (2-Up Horizont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3"/>
          <p:cNvSpPr>
            <a:spLocks noGrp="1"/>
          </p:cNvSpPr>
          <p:nvPr>
            <p:ph type="pic" sz="quarter" idx="13" hasCustomPrompt="1"/>
          </p:nvPr>
        </p:nvSpPr>
        <p:spPr bwMode="gray">
          <a:xfrm>
            <a:off x="806332"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p:nvPr>
        </p:nvSpPr>
        <p:spPr bwMode="black">
          <a:xfrm>
            <a:off x="2876550"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5"/>
          <p:cNvSpPr>
            <a:spLocks noGrp="1"/>
          </p:cNvSpPr>
          <p:nvPr>
            <p:ph type="pic" sz="quarter" idx="17" hasCustomPrompt="1"/>
          </p:nvPr>
        </p:nvSpPr>
        <p:spPr bwMode="gray">
          <a:xfrm>
            <a:off x="6199805"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6"/>
          <p:cNvSpPr>
            <a:spLocks noGrp="1"/>
          </p:cNvSpPr>
          <p:nvPr>
            <p:ph type="body" sz="quarter" idx="18"/>
          </p:nvPr>
        </p:nvSpPr>
        <p:spPr bwMode="black">
          <a:xfrm>
            <a:off x="8270023"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6"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0A539A61-E863-4510-A868-5207F12F00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192281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cons or Objects (10-Up)">
    <p:spTree>
      <p:nvGrpSpPr>
        <p:cNvPr id="1" name=""/>
        <p:cNvGrpSpPr/>
        <p:nvPr/>
      </p:nvGrpSpPr>
      <p:grpSpPr>
        <a:xfrm>
          <a:off x="0" y="0"/>
          <a:ext cx="0" cy="0"/>
          <a:chOff x="0" y="0"/>
          <a:chExt cx="0" cy="0"/>
        </a:xfrm>
      </p:grpSpPr>
      <p:sp>
        <p:nvSpPr>
          <p:cNvPr id="2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7" name="Content Placeholder 3"/>
          <p:cNvSpPr>
            <a:spLocks noGrp="1"/>
          </p:cNvSpPr>
          <p:nvPr>
            <p:ph sz="half" idx="15" hasCustomPrompt="1"/>
          </p:nvPr>
        </p:nvSpPr>
        <p:spPr>
          <a:xfrm>
            <a:off x="301038" y="1600201"/>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5" name="Content Placeholder 4"/>
          <p:cNvSpPr>
            <a:spLocks noGrp="1"/>
          </p:cNvSpPr>
          <p:nvPr>
            <p:ph sz="half" idx="27" hasCustomPrompt="1"/>
          </p:nvPr>
        </p:nvSpPr>
        <p:spPr>
          <a:xfrm>
            <a:off x="2676908" y="1600200"/>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6" name="Content Placeholder 5"/>
          <p:cNvSpPr>
            <a:spLocks noGrp="1"/>
          </p:cNvSpPr>
          <p:nvPr>
            <p:ph sz="half" idx="28" hasCustomPrompt="1"/>
          </p:nvPr>
        </p:nvSpPr>
        <p:spPr>
          <a:xfrm>
            <a:off x="5061185" y="1600202"/>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8" name="Content Placeholder 6"/>
          <p:cNvSpPr>
            <a:spLocks noGrp="1"/>
          </p:cNvSpPr>
          <p:nvPr>
            <p:ph sz="half" idx="29" hasCustomPrompt="1"/>
          </p:nvPr>
        </p:nvSpPr>
        <p:spPr>
          <a:xfrm>
            <a:off x="7450666" y="1600200"/>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9" name="Content Placeholder 7"/>
          <p:cNvSpPr>
            <a:spLocks noGrp="1"/>
          </p:cNvSpPr>
          <p:nvPr>
            <p:ph sz="half" idx="30" hasCustomPrompt="1"/>
          </p:nvPr>
        </p:nvSpPr>
        <p:spPr>
          <a:xfrm>
            <a:off x="9809451" y="1600199"/>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5" name="Content Placeholder 8"/>
          <p:cNvSpPr>
            <a:spLocks noGrp="1"/>
          </p:cNvSpPr>
          <p:nvPr>
            <p:ph sz="half" idx="31" hasCustomPrompt="1"/>
          </p:nvPr>
        </p:nvSpPr>
        <p:spPr>
          <a:xfrm>
            <a:off x="295833" y="4000500"/>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6" name="Content Placeholder 9"/>
          <p:cNvSpPr>
            <a:spLocks noGrp="1"/>
          </p:cNvSpPr>
          <p:nvPr>
            <p:ph sz="half" idx="32" hasCustomPrompt="1"/>
          </p:nvPr>
        </p:nvSpPr>
        <p:spPr>
          <a:xfrm>
            <a:off x="2671704" y="4000499"/>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7" name="Content Placeholder 10"/>
          <p:cNvSpPr>
            <a:spLocks noGrp="1"/>
          </p:cNvSpPr>
          <p:nvPr>
            <p:ph sz="half" idx="33" hasCustomPrompt="1"/>
          </p:nvPr>
        </p:nvSpPr>
        <p:spPr>
          <a:xfrm>
            <a:off x="5055980" y="4000501"/>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8" name="Content Placeholder 11"/>
          <p:cNvSpPr>
            <a:spLocks noGrp="1"/>
          </p:cNvSpPr>
          <p:nvPr>
            <p:ph sz="half" idx="34" hasCustomPrompt="1"/>
          </p:nvPr>
        </p:nvSpPr>
        <p:spPr>
          <a:xfrm>
            <a:off x="7445462" y="4000499"/>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9" name="Content Placeholder 12"/>
          <p:cNvSpPr>
            <a:spLocks noGrp="1"/>
          </p:cNvSpPr>
          <p:nvPr>
            <p:ph sz="half" idx="35" hasCustomPrompt="1"/>
          </p:nvPr>
        </p:nvSpPr>
        <p:spPr>
          <a:xfrm>
            <a:off x="9804246" y="4000498"/>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21" name="Footer Placeholder 1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22" name="Slide Number Placeholder 1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
        <p:nvSpPr>
          <p:cNvPr id="25" name="Rectangle 16"/>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6" name="Picture 25">
            <a:extLst>
              <a:ext uri="{FF2B5EF4-FFF2-40B4-BE49-F238E27FC236}">
                <a16:creationId xmlns:a16="http://schemas.microsoft.com/office/drawing/2014/main" id="{B8FCB8B6-B793-4699-BFED-9089DEE2D6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31377337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Blue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2"/>
            <a:ext cx="12192000" cy="5638797"/>
          </a:xfrm>
        </p:spPr>
        <p:txBody>
          <a:bodyPr/>
          <a:lstStyle/>
          <a:p>
            <a:r>
              <a:rPr lang="en-US"/>
              <a:t>Click icon to add picture</a:t>
            </a:r>
          </a:p>
        </p:txBody>
      </p:sp>
      <p:sp>
        <p:nvSpPr>
          <p:cNvPr id="5" name="Rectangle 2"/>
          <p:cNvSpPr txBox="1">
            <a:spLocks/>
          </p:cNvSpPr>
          <p:nvPr userDrawn="1"/>
        </p:nvSpPr>
        <p:spPr bwMode="black">
          <a:xfrm>
            <a:off x="-1" y="5638800"/>
            <a:ext cx="12192000" cy="1219200"/>
          </a:xfrm>
          <a:prstGeom prst="rect">
            <a:avLst/>
          </a:prstGeom>
          <a:solidFill>
            <a:srgbClr val="003865"/>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1045112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Dark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2"/>
            <a:ext cx="12192000" cy="5638799"/>
          </a:xfrm>
        </p:spPr>
        <p:txBody>
          <a:bodyPr/>
          <a:lstStyle/>
          <a:p>
            <a:r>
              <a:rPr lang="en-US"/>
              <a:t>Click icon to add picture</a:t>
            </a:r>
          </a:p>
        </p:txBody>
      </p:sp>
      <p:sp>
        <p:nvSpPr>
          <p:cNvPr id="5" name="Rectangle 2"/>
          <p:cNvSpPr txBox="1">
            <a:spLocks/>
          </p:cNvSpPr>
          <p:nvPr userDrawn="1"/>
        </p:nvSpPr>
        <p:spPr bwMode="black">
          <a:xfrm>
            <a:off x="-1" y="5638801"/>
            <a:ext cx="12192000" cy="1219200"/>
          </a:xfrm>
          <a:prstGeom prst="rect">
            <a:avLst/>
          </a:prstGeom>
          <a:solidFill>
            <a:srgbClr val="0D0D0D">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3297887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ig Image (Green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3"/>
            <a:ext cx="12192000" cy="5638798"/>
          </a:xfrm>
        </p:spPr>
        <p:txBody>
          <a:bodyPr/>
          <a:lstStyle/>
          <a:p>
            <a:r>
              <a:rPr lang="en-US"/>
              <a:t>Click icon to add picture</a:t>
            </a:r>
          </a:p>
        </p:txBody>
      </p:sp>
      <p:sp>
        <p:nvSpPr>
          <p:cNvPr id="5" name="Rectangle 2"/>
          <p:cNvSpPr txBox="1">
            <a:spLocks/>
          </p:cNvSpPr>
          <p:nvPr userDrawn="1"/>
        </p:nvSpPr>
        <p:spPr bwMode="auto">
          <a:xfrm>
            <a:off x="0" y="5638800"/>
            <a:ext cx="12192000" cy="1219200"/>
          </a:xfrm>
          <a:prstGeom prst="rect">
            <a:avLst/>
          </a:prstGeom>
          <a:solidFill>
            <a:srgbClr val="78BE21"/>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a:t>Click to edit title</a:t>
            </a:r>
          </a:p>
        </p:txBody>
      </p:sp>
    </p:spTree>
    <p:extLst>
      <p:ext uri="{BB962C8B-B14F-4D97-AF65-F5344CB8AC3E}">
        <p14:creationId xmlns:p14="http://schemas.microsoft.com/office/powerpoint/2010/main" val="1634237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8" name="Rectangle 1"/>
          <p:cNvSpPr txBox="1">
            <a:spLocks/>
          </p:cNvSpPr>
          <p:nvPr userDrawn="1"/>
        </p:nvSpPr>
        <p:spPr bwMode="black">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3477837"/>
            <a:ext cx="11658600" cy="1295182"/>
          </a:xfrm>
          <a:no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3"/>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6" name="Picture Placeholder 7"/>
          <p:cNvSpPr>
            <a:spLocks noGrp="1"/>
          </p:cNvSpPr>
          <p:nvPr>
            <p:ph type="pic" sz="quarter" idx="17"/>
          </p:nvPr>
        </p:nvSpPr>
        <p:spPr bwMode="gray">
          <a:xfrm>
            <a:off x="0" y="0"/>
            <a:ext cx="12192000" cy="3380732"/>
          </a:xfrm>
        </p:spPr>
        <p:txBody>
          <a:bodyPr/>
          <a:lstStyle/>
          <a:p>
            <a:r>
              <a:rPr lang="en-US"/>
              <a:t>Click icon to add picture</a:t>
            </a:r>
            <a:endParaRPr lang="en-US" dirty="0"/>
          </a:p>
        </p:txBody>
      </p:sp>
      <p:pic>
        <p:nvPicPr>
          <p:cNvPr id="5" name="Picture 4">
            <a:extLst>
              <a:ext uri="{FF2B5EF4-FFF2-40B4-BE49-F238E27FC236}">
                <a16:creationId xmlns:a16="http://schemas.microsoft.com/office/drawing/2014/main" id="{C4B6782A-63E0-42F6-B8F1-B482061085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127" y="6182418"/>
            <a:ext cx="3613316" cy="315747"/>
          </a:xfrm>
          <a:prstGeom prst="rect">
            <a:avLst/>
          </a:prstGeom>
        </p:spPr>
      </p:pic>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ig Image (Light Gray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3"/>
            <a:ext cx="12192000" cy="5638798"/>
          </a:xfrm>
        </p:spPr>
        <p:txBody>
          <a:bodyPr/>
          <a:lstStyle/>
          <a:p>
            <a:r>
              <a:rPr lang="en-US"/>
              <a:t>Click icon to add picture</a:t>
            </a:r>
          </a:p>
        </p:txBody>
      </p:sp>
      <p:sp>
        <p:nvSpPr>
          <p:cNvPr id="5" name="Rectangle 2"/>
          <p:cNvSpPr txBox="1">
            <a:spLocks/>
          </p:cNvSpPr>
          <p:nvPr userDrawn="1"/>
        </p:nvSpPr>
        <p:spPr bwMode="auto">
          <a:xfrm>
            <a:off x="0" y="5638800"/>
            <a:ext cx="12192000" cy="1219200"/>
          </a:xfrm>
          <a:prstGeom prst="rect">
            <a:avLst/>
          </a:prstGeom>
          <a:solidFill>
            <a:srgbClr val="E8E8E8">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a:t>Click to edit title</a:t>
            </a:r>
          </a:p>
        </p:txBody>
      </p:sp>
    </p:spTree>
    <p:extLst>
      <p:ext uri="{BB962C8B-B14F-4D97-AF65-F5344CB8AC3E}">
        <p14:creationId xmlns:p14="http://schemas.microsoft.com/office/powerpoint/2010/main" val="17037976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creenshot (Dark Horizont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8"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endParaRPr lang="en-US" dirty="0"/>
          </a:p>
        </p:txBody>
      </p:sp>
      <p:sp>
        <p:nvSpPr>
          <p:cNvPr id="7"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 mn.gov/deed</a:t>
            </a:r>
          </a:p>
        </p:txBody>
      </p:sp>
      <p:sp>
        <p:nvSpPr>
          <p:cNvPr id="9"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creenshot (Dark Vertic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1"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639915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Full Window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pic>
        <p:nvPicPr>
          <p:cNvPr id="12"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6487256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Gray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2"/>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7"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11" name="Slide Number Placeholder 7"/>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dirty="0"/>
          </a:p>
        </p:txBody>
      </p:sp>
      <p:pic>
        <p:nvPicPr>
          <p:cNvPr id="9" name="Picture 8">
            <a:extLst>
              <a:ext uri="{FF2B5EF4-FFF2-40B4-BE49-F238E27FC236}">
                <a16:creationId xmlns:a16="http://schemas.microsoft.com/office/drawing/2014/main" id="{D00F9A58-DD4F-4269-9BA6-03203467A5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10090378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creenshot (Light Gray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7" name="Text Placeholder 2"/>
          <p:cNvSpPr>
            <a:spLocks noGrp="1"/>
          </p:cNvSpPr>
          <p:nvPr>
            <p:ph type="body" sz="quarter" idx="11"/>
          </p:nvPr>
        </p:nvSpPr>
        <p:spPr bwMode="black">
          <a:xfrm>
            <a:off x="838200" y="1365203"/>
            <a:ext cx="10515600" cy="156718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4"/>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8942905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creenshot (Full Window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pic>
        <p:nvPicPr>
          <p:cNvPr id="9"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0"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0647510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creenshot (Blue Horizont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 mn.gov/deed</a:t>
            </a:r>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creenshot (Blue Vertic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4"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40340284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creenshot (Full Window Blue)">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pic>
        <p:nvPicPr>
          <p:cNvPr id="6"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575713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Title 2"/>
          <p:cNvSpPr>
            <a:spLocks noGrp="1"/>
          </p:cNvSpPr>
          <p:nvPr>
            <p:ph type="title"/>
          </p:nvPr>
        </p:nvSpPr>
        <p:spPr bwMode="white">
          <a:xfrm>
            <a:off x="838200" y="-1"/>
            <a:ext cx="10515600" cy="1216025"/>
          </a:xfrm>
          <a:noFill/>
        </p:spPr>
        <p:txBody>
          <a:bodyPr lIns="45720" rIns="45720">
            <a:normAutofit/>
          </a:bodyPr>
          <a:lstStyle>
            <a:lvl1pPr algn="r">
              <a:defRPr sz="3600">
                <a:solidFill>
                  <a:schemeClr val="bg1"/>
                </a:solidFill>
              </a:defRPr>
            </a:lvl1pPr>
          </a:lstStyle>
          <a:p>
            <a:r>
              <a:rPr lang="en-US"/>
              <a:t>Click to edit Master title style</a:t>
            </a:r>
            <a:endParaRPr lang="en-US" dirty="0"/>
          </a:p>
        </p:txBody>
      </p:sp>
      <p:sp>
        <p:nvSpPr>
          <p:cNvPr id="12" name="Table Placeholder 3"/>
          <p:cNvSpPr>
            <a:spLocks noGrp="1"/>
          </p:cNvSpPr>
          <p:nvPr>
            <p:ph type="tbl" sz="quarter" idx="13"/>
          </p:nvPr>
        </p:nvSpPr>
        <p:spPr bwMode="gray">
          <a:xfrm>
            <a:off x="838200" y="1335088"/>
            <a:ext cx="10515600" cy="4841875"/>
          </a:xfrm>
        </p:spPr>
        <p:txBody>
          <a:bodyPr/>
          <a:lstStyle/>
          <a:p>
            <a:r>
              <a:rPr lang="en-US"/>
              <a:t>Click icon to add table</a:t>
            </a:r>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CF149A7D-ACE1-4D4F-9EDE-AFDAC9CAED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creenshot (Computer)">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4"/>
          <p:cNvSpPr>
            <a:spLocks noGrp="1"/>
          </p:cNvSpPr>
          <p:nvPr>
            <p:ph type="pic" sz="quarter" idx="10" hasCustomPrompt="1"/>
          </p:nvPr>
        </p:nvSpPr>
        <p:spPr bwMode="gray">
          <a:xfrm>
            <a:off x="4976787" y="691882"/>
            <a:ext cx="6300787" cy="3411537"/>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 mn.gov/deed</a:t>
            </a:r>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creenshot (Computer, Tablet, Phone)">
    <p:bg bwMode="black">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8417"/>
          <a:stretch/>
        </p:blipFill>
        <p:spPr bwMode="gray">
          <a:xfrm>
            <a:off x="513807" y="300788"/>
            <a:ext cx="11412844" cy="6506515"/>
          </a:xfrm>
          <a:prstGeom prst="rect">
            <a:avLst/>
          </a:prstGeom>
        </p:spPr>
      </p:pic>
      <p:sp>
        <p:nvSpPr>
          <p:cNvPr id="13" name="Title 2"/>
          <p:cNvSpPr>
            <a:spLocks noGrp="1"/>
          </p:cNvSpPr>
          <p:nvPr>
            <p:ph type="title" hasCustomPrompt="1"/>
          </p:nvPr>
        </p:nvSpPr>
        <p:spPr bwMode="white">
          <a:xfrm>
            <a:off x="815897" y="287066"/>
            <a:ext cx="3521927" cy="2734914"/>
          </a:xfrm>
        </p:spPr>
        <p:txBody>
          <a:bodyPr/>
          <a:lstStyle>
            <a:lvl1pPr>
              <a:defRPr b="0">
                <a:solidFill>
                  <a:schemeClr val="tx1"/>
                </a:solidFill>
              </a:defRPr>
            </a:lvl1pPr>
          </a:lstStyle>
          <a:p>
            <a:r>
              <a:rPr lang="en-US" dirty="0"/>
              <a:t>Click to edit title</a:t>
            </a:r>
          </a:p>
        </p:txBody>
      </p:sp>
      <p:sp>
        <p:nvSpPr>
          <p:cNvPr id="15" name="Picture Placeholder 3"/>
          <p:cNvSpPr>
            <a:spLocks noGrp="1"/>
          </p:cNvSpPr>
          <p:nvPr>
            <p:ph type="pic" sz="quarter" idx="10" hasCustomPrompt="1"/>
          </p:nvPr>
        </p:nvSpPr>
        <p:spPr bwMode="gray">
          <a:xfrm>
            <a:off x="4976788" y="691883"/>
            <a:ext cx="6298572" cy="3369130"/>
          </a:xfrm>
        </p:spPr>
        <p:txBody>
          <a:bodyPr/>
          <a:lstStyle>
            <a:lvl1pPr>
              <a:defRPr/>
            </a:lvl1pPr>
          </a:lstStyle>
          <a:p>
            <a:r>
              <a:rPr lang="en-US" dirty="0"/>
              <a:t>Click icon to insert screenshot</a:t>
            </a:r>
          </a:p>
        </p:txBody>
      </p:sp>
      <p:sp>
        <p:nvSpPr>
          <p:cNvPr id="12" name="Picture Placeholder 4"/>
          <p:cNvSpPr>
            <a:spLocks noGrp="1"/>
          </p:cNvSpPr>
          <p:nvPr>
            <p:ph type="pic" sz="quarter" idx="13" hasCustomPrompt="1"/>
          </p:nvPr>
        </p:nvSpPr>
        <p:spPr bwMode="gray">
          <a:xfrm>
            <a:off x="2393577" y="3413074"/>
            <a:ext cx="1848970" cy="2458337"/>
          </a:xfrm>
        </p:spPr>
        <p:txBody>
          <a:bodyPr>
            <a:normAutofit/>
          </a:bodyPr>
          <a:lstStyle>
            <a:lvl1pPr>
              <a:defRPr sz="2200"/>
            </a:lvl1pPr>
          </a:lstStyle>
          <a:p>
            <a:r>
              <a:rPr lang="en-US" dirty="0"/>
              <a:t>Click icon to insert screenshot</a:t>
            </a:r>
          </a:p>
        </p:txBody>
      </p:sp>
      <p:sp>
        <p:nvSpPr>
          <p:cNvPr id="17" name="Picture Placeholder 5"/>
          <p:cNvSpPr>
            <a:spLocks noGrp="1"/>
          </p:cNvSpPr>
          <p:nvPr>
            <p:ph type="pic" sz="quarter" idx="14" hasCustomPrompt="1"/>
          </p:nvPr>
        </p:nvSpPr>
        <p:spPr bwMode="gray">
          <a:xfrm>
            <a:off x="968188" y="4352926"/>
            <a:ext cx="894231" cy="1570503"/>
          </a:xfrm>
        </p:spPr>
        <p:txBody>
          <a:bodyPr>
            <a:normAutofit/>
          </a:bodyPr>
          <a:lstStyle>
            <a:lvl1pPr marL="171450" indent="-171450">
              <a:buFont typeface="Arial" panose="020B0604020202020204" pitchFamily="34" charset="0"/>
              <a:buChar char="•"/>
              <a:defRPr sz="950"/>
            </a:lvl1pPr>
          </a:lstStyle>
          <a:p>
            <a:r>
              <a:rPr lang="en-US" dirty="0"/>
              <a:t>Click icon to insert screenshot</a:t>
            </a:r>
          </a:p>
        </p:txBody>
      </p:sp>
      <p:sp>
        <p:nvSpPr>
          <p:cNvPr id="10" name="Date Placeholder 6"/>
          <p:cNvSpPr>
            <a:spLocks noGrp="1"/>
          </p:cNvSpPr>
          <p:nvPr>
            <p:ph type="dt" sz="half" idx="11"/>
          </p:nvPr>
        </p:nvSpPr>
        <p:spPr bwMode="white">
          <a:xfrm>
            <a:off x="838200" y="6356350"/>
            <a:ext cx="1358590" cy="365125"/>
          </a:xfrm>
        </p:spPr>
        <p:txBody>
          <a:bodyPr/>
          <a:lstStyle>
            <a:lvl1pPr>
              <a:defRPr>
                <a:solidFill>
                  <a:schemeClr val="tx2"/>
                </a:solidFill>
              </a:defRPr>
            </a:lvl1pPr>
          </a:lstStyle>
          <a:p>
            <a:endParaRPr lang="en-US" dirty="0"/>
          </a:p>
        </p:txBody>
      </p:sp>
      <p:sp>
        <p:nvSpPr>
          <p:cNvPr id="9" name="Footer Placeholder 7"/>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tx1"/>
                </a:solidFill>
              </a:rPr>
              <a:t>|</a:t>
            </a:r>
            <a:r>
              <a:rPr lang="en-US" dirty="0"/>
              <a:t> mn.gov/deed</a:t>
            </a:r>
          </a:p>
        </p:txBody>
      </p:sp>
      <p:sp>
        <p:nvSpPr>
          <p:cNvPr id="11" name="Slide Number Placeholder 8"/>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763675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3"/>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endParaRPr lang="en-US" dirty="0"/>
          </a:p>
        </p:txBody>
      </p:sp>
      <p:sp>
        <p:nvSpPr>
          <p:cNvPr id="9"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 mn.gov/deed</a:t>
            </a:r>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Dark Background)">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3"/>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endParaRPr lang="en-US" dirty="0"/>
          </a:p>
        </p:txBody>
      </p:sp>
      <p:sp>
        <p:nvSpPr>
          <p:cNvPr id="18"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 mn.gov/deed</a:t>
            </a:r>
          </a:p>
        </p:txBody>
      </p:sp>
      <p:sp>
        <p:nvSpPr>
          <p:cNvPr id="1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 Background (Blue Title, Overlay)">
    <p:spTree>
      <p:nvGrpSpPr>
        <p:cNvPr id="1" name=""/>
        <p:cNvGrpSpPr/>
        <p:nvPr/>
      </p:nvGrpSpPr>
      <p:grpSpPr>
        <a:xfrm>
          <a:off x="0" y="0"/>
          <a:ext cx="0" cy="0"/>
          <a:chOff x="0" y="0"/>
          <a:chExt cx="0" cy="0"/>
        </a:xfrm>
      </p:grpSpPr>
      <p:sp>
        <p:nvSpPr>
          <p:cNvPr id="1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9" name="Picture Placeholder 3"/>
          <p:cNvSpPr>
            <a:spLocks noGrp="1"/>
          </p:cNvSpPr>
          <p:nvPr>
            <p:ph type="pic" sz="quarter" idx="13" hasCustomPrompt="1"/>
          </p:nvPr>
        </p:nvSpPr>
        <p:spPr bwMode="gray">
          <a:xfrm>
            <a:off x="0" y="1219198"/>
            <a:ext cx="12192000" cy="5638802"/>
          </a:xfrm>
        </p:spPr>
        <p:txBody>
          <a:bodyPr/>
          <a:lstStyle/>
          <a:p>
            <a:r>
              <a:rPr lang="en-US" dirty="0"/>
              <a:t>Click Icon to add picture</a:t>
            </a:r>
          </a:p>
        </p:txBody>
      </p:sp>
      <p:sp>
        <p:nvSpPr>
          <p:cNvPr id="7" name="Content Placeholder 4"/>
          <p:cNvSpPr>
            <a:spLocks noGrp="1"/>
          </p:cNvSpPr>
          <p:nvPr>
            <p:ph idx="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762339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to Background (White Title, Blue Overlay)">
    <p:spTree>
      <p:nvGrpSpPr>
        <p:cNvPr id="1" name=""/>
        <p:cNvGrpSpPr/>
        <p:nvPr/>
      </p:nvGrpSpPr>
      <p:grpSpPr>
        <a:xfrm>
          <a:off x="0" y="0"/>
          <a:ext cx="0" cy="0"/>
          <a:chOff x="0" y="0"/>
          <a:chExt cx="0" cy="0"/>
        </a:xfrm>
      </p:grpSpPr>
      <p:sp>
        <p:nvSpPr>
          <p:cNvPr id="8"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9" name="Picture Placeholder 2"/>
          <p:cNvSpPr>
            <a:spLocks noGrp="1"/>
          </p:cNvSpPr>
          <p:nvPr>
            <p:ph type="pic" sz="quarter" idx="13" hasCustomPrompt="1"/>
          </p:nvPr>
        </p:nvSpPr>
        <p:spPr bwMode="gray">
          <a:xfrm>
            <a:off x="0" y="1219198"/>
            <a:ext cx="12192000" cy="5638802"/>
          </a:xfrm>
        </p:spPr>
        <p:txBody>
          <a:bodyPr/>
          <a:lstStyle>
            <a:lvl1pPr>
              <a:defRPr baseline="0"/>
            </a:lvl1pPr>
          </a:lstStyle>
          <a:p>
            <a:r>
              <a:rPr lang="en-US" dirty="0"/>
              <a:t>Click Icon to add picture</a:t>
            </a:r>
          </a:p>
        </p:txBody>
      </p:sp>
      <p:sp>
        <p:nvSpPr>
          <p:cNvPr id="7" name="Content Placeholder 3"/>
          <p:cNvSpPr>
            <a:spLocks noGrp="1"/>
          </p:cNvSpPr>
          <p:nvPr>
            <p:ph idx="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94880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Background (Blue Circle)">
    <p:bg bwMode="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endParaRPr lang="en-US" dirty="0"/>
          </a:p>
        </p:txBody>
      </p:sp>
      <p:sp>
        <p:nvSpPr>
          <p:cNvPr id="9" name="Title 2"/>
          <p:cNvSpPr>
            <a:spLocks noGrp="1"/>
          </p:cNvSpPr>
          <p:nvPr>
            <p:ph type="title" hasCustomPrompt="1"/>
          </p:nvPr>
        </p:nvSpPr>
        <p:spPr bwMode="auto">
          <a:xfrm>
            <a:off x="6304108"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Tree>
    <p:extLst>
      <p:ext uri="{BB962C8B-B14F-4D97-AF65-F5344CB8AC3E}">
        <p14:creationId xmlns:p14="http://schemas.microsoft.com/office/powerpoint/2010/main" val="40922583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Background (Multiple Circles)">
    <p:bg>
      <p:bgPr>
        <a:solidFill>
          <a:schemeClr val="bg1"/>
        </a:solidFill>
        <a:effectLst/>
      </p:bgPr>
    </p:bg>
    <p:spTree>
      <p:nvGrpSpPr>
        <p:cNvPr id="1" name=""/>
        <p:cNvGrpSpPr/>
        <p:nvPr/>
      </p:nvGrpSpPr>
      <p:grpSpPr>
        <a:xfrm>
          <a:off x="0" y="0"/>
          <a:ext cx="0" cy="0"/>
          <a:chOff x="0" y="0"/>
          <a:chExt cx="0" cy="0"/>
        </a:xfrm>
      </p:grpSpPr>
      <p:sp>
        <p:nvSpPr>
          <p:cNvPr id="10" name="Picture Placeholder 1"/>
          <p:cNvSpPr>
            <a:spLocks noGrp="1"/>
          </p:cNvSpPr>
          <p:nvPr>
            <p:ph type="pic" sz="quarter" idx="15"/>
          </p:nvPr>
        </p:nvSpPr>
        <p:spPr bwMode="gray">
          <a:xfrm>
            <a:off x="0" y="0"/>
            <a:ext cx="12192000" cy="6858000"/>
          </a:xfrm>
        </p:spPr>
        <p:txBody>
          <a:bodyPr/>
          <a:lstStyle/>
          <a:p>
            <a:r>
              <a:rPr lang="en-US"/>
              <a:t>Click icon to add picture</a:t>
            </a:r>
            <a:endParaRPr lang="en-US" dirty="0"/>
          </a:p>
        </p:txBody>
      </p:sp>
      <p:sp>
        <p:nvSpPr>
          <p:cNvPr id="8" name="Title 2"/>
          <p:cNvSpPr>
            <a:spLocks noGrp="1"/>
          </p:cNvSpPr>
          <p:nvPr>
            <p:ph type="title" hasCustomPrompt="1"/>
          </p:nvPr>
        </p:nvSpPr>
        <p:spPr bwMode="auto">
          <a:xfrm>
            <a:off x="7289728" y="901318"/>
            <a:ext cx="4661388" cy="4661388"/>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12" name="Text Placeholder 3"/>
          <p:cNvSpPr>
            <a:spLocks noGrp="1"/>
          </p:cNvSpPr>
          <p:nvPr>
            <p:ph type="body" sz="quarter" idx="16" hasCustomPrompt="1"/>
          </p:nvPr>
        </p:nvSpPr>
        <p:spPr bwMode="auto">
          <a:xfrm>
            <a:off x="6054753" y="398666"/>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13" name="Text Placeholder 4"/>
          <p:cNvSpPr>
            <a:spLocks noGrp="1"/>
          </p:cNvSpPr>
          <p:nvPr>
            <p:ph type="body" sz="quarter" idx="17" hasCustomPrompt="1"/>
          </p:nvPr>
        </p:nvSpPr>
        <p:spPr bwMode="auto">
          <a:xfrm>
            <a:off x="5679058" y="3827626"/>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29110042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or Statement (Blue Box, Photo BG)">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p>
        </p:txBody>
      </p:sp>
      <p:sp>
        <p:nvSpPr>
          <p:cNvPr id="5" name="Title 2"/>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Tree>
    <p:extLst>
      <p:ext uri="{BB962C8B-B14F-4D97-AF65-F5344CB8AC3E}">
        <p14:creationId xmlns:p14="http://schemas.microsoft.com/office/powerpoint/2010/main" val="2067717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or Statement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2"/>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3"/>
          <p:cNvSpPr>
            <a:spLocks noGrp="1"/>
          </p:cNvSpPr>
          <p:nvPr>
            <p:ph type="dt" sz="half" idx="10"/>
          </p:nvPr>
        </p:nvSpPr>
        <p:spPr bwMode="white"/>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 mn.gov/deed</a:t>
            </a:r>
          </a:p>
        </p:txBody>
      </p:sp>
      <p:sp>
        <p:nvSpPr>
          <p:cNvPr id="4" name="Slide Number Placeholder 5"/>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2" name="Rectangle 1"/>
          <p:cNvSpPr txBox="1">
            <a:spLocks/>
          </p:cNvSpPr>
          <p:nvPr userDrawn="1"/>
        </p:nvSpPr>
        <p:spPr bwMode="black">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4188564"/>
            <a:ext cx="11658600" cy="1199223"/>
          </a:xfrm>
          <a:no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3"/>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sp>
        <p:nvSpPr>
          <p:cNvPr id="11" name="Picture Placeholder 9"/>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pic>
        <p:nvPicPr>
          <p:cNvPr id="13" name="Picture 12">
            <a:extLst>
              <a:ext uri="{FF2B5EF4-FFF2-40B4-BE49-F238E27FC236}">
                <a16:creationId xmlns:a16="http://schemas.microsoft.com/office/drawing/2014/main" id="{FA7AF7DA-B512-472F-BC23-F3520AA049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4211" y="715116"/>
            <a:ext cx="3892217" cy="340119"/>
          </a:xfrm>
          <a:prstGeom prst="rect">
            <a:avLst/>
          </a:prstGeom>
        </p:spPr>
      </p:pic>
    </p:spTree>
    <p:extLst>
      <p:ext uri="{BB962C8B-B14F-4D97-AF65-F5344CB8AC3E}">
        <p14:creationId xmlns:p14="http://schemas.microsoft.com/office/powerpoint/2010/main" val="20822502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Light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1"/>
          <p:cNvSpPr txBox="1">
            <a:spLocks/>
          </p:cNvSpPr>
          <p:nvPr userDrawn="1"/>
        </p:nvSpPr>
        <p:spPr bwMode="black">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389685"/>
            <a:ext cx="11658600" cy="1340989"/>
          </a:xfrm>
          <a:no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3"/>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2"/>
                </a:solidFill>
              </a:defRPr>
            </a:lvl1pPr>
          </a:lstStyle>
          <a:p>
            <a:pPr lvl="0"/>
            <a:r>
              <a:rPr lang="en-US" dirty="0"/>
              <a:t>Make a secondary statement here.</a:t>
            </a:r>
          </a:p>
        </p:txBody>
      </p:sp>
      <p:sp>
        <p:nvSpPr>
          <p:cNvPr id="5" name="Footer Placeholder 5"/>
          <p:cNvSpPr>
            <a:spLocks noGrp="1"/>
          </p:cNvSpPr>
          <p:nvPr>
            <p:ph type="ftr" sz="quarter" idx="12"/>
          </p:nvPr>
        </p:nvSpPr>
        <p:spPr bwMode="black"/>
        <p:txBody>
          <a:bodyPr/>
          <a:lstStyle>
            <a:lvl1pPr>
              <a:defRPr>
                <a:solidFill>
                  <a:schemeClr val="tx2"/>
                </a:solidFill>
              </a:defRPr>
            </a:lvl1pPr>
          </a:lstStyle>
          <a:p>
            <a:r>
              <a:rPr lang="en-US" dirty="0"/>
              <a:t>Optional Tagline Goes Here | mn.gov/deed</a:t>
            </a:r>
          </a:p>
        </p:txBody>
      </p:sp>
      <p:sp>
        <p:nvSpPr>
          <p:cNvPr id="4" name="Slide Number Placeholder 6"/>
          <p:cNvSpPr>
            <a:spLocks noGrp="1"/>
          </p:cNvSpPr>
          <p:nvPr>
            <p:ph type="sldNum" sz="quarter" idx="11"/>
          </p:nvPr>
        </p:nvSpPr>
        <p:spPr bwMode="black"/>
        <p:txBody>
          <a:bodyPr/>
          <a:lstStyle/>
          <a:p>
            <a:fld id="{48F63A3B-78C7-47BE-AE5E-E10140E04643}" type="slidenum">
              <a:rPr lang="en-US" smtClean="0"/>
              <a:pPr/>
              <a:t>‹#›</a:t>
            </a:fld>
            <a:endParaRPr lang="en-US" dirty="0"/>
          </a:p>
        </p:txBody>
      </p:sp>
      <p:pic>
        <p:nvPicPr>
          <p:cNvPr id="10" name="Picture 9">
            <a:extLst>
              <a:ext uri="{FF2B5EF4-FFF2-40B4-BE49-F238E27FC236}">
                <a16:creationId xmlns:a16="http://schemas.microsoft.com/office/drawing/2014/main" id="{4B952203-E8FB-4F5D-B5E5-77FD0A73D1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39309155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or Statement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4" hasCustomPrompt="1"/>
          </p:nvPr>
        </p:nvSpPr>
        <p:spPr bwMode="gray">
          <a:xfrm>
            <a:off x="0" y="0"/>
            <a:ext cx="12192000" cy="6858000"/>
          </a:xfrm>
        </p:spPr>
        <p:txBody>
          <a:bodyPr/>
          <a:lstStyle>
            <a:lvl1pPr>
              <a:defRPr/>
            </a:lvl1pPr>
          </a:lstStyle>
          <a:p>
            <a:r>
              <a:rPr lang="en-US" dirty="0"/>
              <a:t>Click icon to edit background picture</a:t>
            </a:r>
          </a:p>
        </p:txBody>
      </p:sp>
      <p:sp>
        <p:nvSpPr>
          <p:cNvPr id="12" name="Title 2"/>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3"/>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4"/>
          <p:cNvSpPr>
            <a:spLocks noGrp="1"/>
          </p:cNvSpPr>
          <p:nvPr>
            <p:ph type="dt" sz="half" idx="10"/>
          </p:nvPr>
        </p:nvSpPr>
        <p:spPr bwMode="white"/>
        <p:txBody>
          <a:bodyPr/>
          <a:lstStyle>
            <a:lvl1pPr>
              <a:defRPr>
                <a:solidFill>
                  <a:schemeClr val="bg1"/>
                </a:solidFill>
              </a:defRPr>
            </a:lvl1pPr>
          </a:lstStyle>
          <a:p>
            <a:endParaRPr lang="en-US" dirty="0"/>
          </a:p>
        </p:txBody>
      </p:sp>
      <p:sp>
        <p:nvSpPr>
          <p:cNvPr id="5" name="Footer Placeholder 5"/>
          <p:cNvSpPr>
            <a:spLocks noGrp="1"/>
          </p:cNvSpPr>
          <p:nvPr>
            <p:ph type="ftr" sz="quarter" idx="12"/>
          </p:nvPr>
        </p:nvSpPr>
        <p:spPr bwMode="white"/>
        <p:txBody>
          <a:bodyPr/>
          <a:lstStyle>
            <a:lvl1pPr>
              <a:defRPr>
                <a:solidFill>
                  <a:schemeClr val="bg1"/>
                </a:solidFill>
              </a:defRPr>
            </a:lvl1pPr>
          </a:lstStyle>
          <a:p>
            <a:r>
              <a:rPr lang="en-US"/>
              <a:t>Optional Tagline Goes Here | mn.gov/deed</a:t>
            </a:r>
            <a:endParaRPr lang="en-US" dirty="0"/>
          </a:p>
        </p:txBody>
      </p:sp>
      <p:sp>
        <p:nvSpPr>
          <p:cNvPr id="4" name="Slide Number Placeholder 6"/>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auto">
      <p:bgPr>
        <a:solidFill>
          <a:srgbClr val="E8E8E8"/>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651380"/>
            <a:ext cx="11658600" cy="1733266"/>
          </a:xfrm>
          <a:no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2"/>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2"/>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3"/>
          <p:cNvSpPr>
            <a:spLocks noGrp="1"/>
          </p:cNvSpPr>
          <p:nvPr>
            <p:ph type="dt" sz="half" idx="10"/>
          </p:nvPr>
        </p:nvSpPr>
        <p:spPr bwMode="black"/>
        <p:txBody>
          <a:bodyPr/>
          <a:lstStyle>
            <a:lvl1pPr>
              <a:defRPr>
                <a:solidFill>
                  <a:schemeClr val="tx2"/>
                </a:solidFill>
              </a:defRPr>
            </a:lvl1pPr>
          </a:lstStyle>
          <a:p>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a:solidFill>
                  <a:schemeClr val="tx2"/>
                </a:solidFill>
              </a:rPr>
              <a:t>Optional Tagline Goes Here</a:t>
            </a:r>
            <a:r>
              <a:rPr lang="en-US" dirty="0"/>
              <a:t> </a:t>
            </a:r>
            <a:r>
              <a:rPr lang="en-US" dirty="0">
                <a:solidFill>
                  <a:schemeClr val="accent1"/>
                </a:solidFill>
              </a:rPr>
              <a:t>|</a:t>
            </a:r>
            <a:r>
              <a:rPr lang="en-US" dirty="0"/>
              <a:t> </a:t>
            </a:r>
            <a:r>
              <a:rPr lang="en-US" dirty="0">
                <a:solidFill>
                  <a:schemeClr val="tx2"/>
                </a:solidFill>
              </a:rPr>
              <a:t>mn.gov/deed</a:t>
            </a:r>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8C7BAF0-E7E3-434E-A402-8ECD4B8D5D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6887" y="676285"/>
            <a:ext cx="4307106" cy="376373"/>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white"/>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 mn.gov/deed</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559CC8D-961C-48E4-83B9-1AB85637D2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6887" y="676285"/>
            <a:ext cx="4307106" cy="376373"/>
          </a:xfrm>
          <a:prstGeom prst="rect">
            <a:avLst/>
          </a:prstGeom>
        </p:spPr>
      </p:pic>
    </p:spTree>
    <p:extLst>
      <p:ext uri="{BB962C8B-B14F-4D97-AF65-F5344CB8AC3E}">
        <p14:creationId xmlns:p14="http://schemas.microsoft.com/office/powerpoint/2010/main" val="21096085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l="2597" r="2415"/>
          <a:stretch>
            <a:fillRect/>
          </a:stretch>
        </p:blipFill>
        <p:spPr bwMode="auto">
          <a:xfrm>
            <a:off x="0" y="1981201"/>
            <a:ext cx="12192000"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3254375"/>
            <a:ext cx="10363200"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1828800" y="4495800"/>
            <a:ext cx="85344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Slide Number Placeholder 5">
            <a:extLst>
              <a:ext uri="{FF2B5EF4-FFF2-40B4-BE49-F238E27FC236}">
                <a16:creationId xmlns:a16="http://schemas.microsoft.com/office/drawing/2014/main" id="{151E8F40-B6DE-4F23-BB5B-1B1BEFB81AF0}"/>
              </a:ext>
            </a:extLst>
          </p:cNvPr>
          <p:cNvSpPr>
            <a:spLocks noGrp="1"/>
          </p:cNvSpPr>
          <p:nvPr>
            <p:ph type="sldNum" sz="quarter" idx="4"/>
          </p:nvPr>
        </p:nvSpPr>
        <p:spPr>
          <a:xfrm>
            <a:off x="10555108" y="6204745"/>
            <a:ext cx="1027291" cy="365125"/>
          </a:xfrm>
          <a:prstGeom prst="rect">
            <a:avLst/>
          </a:prstGeom>
        </p:spPr>
        <p:txBody>
          <a:bodyPr vert="horz" lIns="91440" tIns="45720" rIns="91440" bIns="45720" rtlCol="0" anchor="ctr"/>
          <a:lstStyle>
            <a:lvl1pPr algn="r">
              <a:defRPr sz="900">
                <a:solidFill>
                  <a:schemeClr val="accent2"/>
                </a:solidFill>
              </a:defRPr>
            </a:lvl1pPr>
          </a:lstStyle>
          <a:p>
            <a:fld id="{0D9BC459-2F03-4693-A486-121B633AC348}" type="slidenum">
              <a:rPr lang="en-US" smtClean="0"/>
              <a:t>‹#›</a:t>
            </a:fld>
            <a:endParaRPr lang="en-US"/>
          </a:p>
        </p:txBody>
      </p:sp>
    </p:spTree>
    <p:extLst>
      <p:ext uri="{BB962C8B-B14F-4D97-AF65-F5344CB8AC3E}">
        <p14:creationId xmlns:p14="http://schemas.microsoft.com/office/powerpoint/2010/main" val="20413606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8766" y="6126164"/>
            <a:ext cx="229446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1219200"/>
            <a:ext cx="2540000" cy="152400"/>
          </a:xfrm>
          <a:prstGeom prst="rect">
            <a:avLst/>
          </a:prstGeom>
          <a:solidFill>
            <a:srgbClr val="4D84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2641600" y="1219200"/>
            <a:ext cx="95504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p:txBody>
          <a:bodyPr/>
          <a:lstStyle>
            <a:lvl1pPr>
              <a:defRPr i="0">
                <a:latin typeface="Tahoma" pitchFamily="34" charset="0"/>
                <a:cs typeface="Tahoma"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EB744479-49A6-43F5-99D3-F32675FF06EB}"/>
              </a:ext>
            </a:extLst>
          </p:cNvPr>
          <p:cNvSpPr>
            <a:spLocks noGrp="1"/>
          </p:cNvSpPr>
          <p:nvPr>
            <p:ph type="sldNum" sz="quarter" idx="4"/>
          </p:nvPr>
        </p:nvSpPr>
        <p:spPr>
          <a:xfrm>
            <a:off x="10555108" y="6204745"/>
            <a:ext cx="1027291" cy="365125"/>
          </a:xfrm>
          <a:prstGeom prst="rect">
            <a:avLst/>
          </a:prstGeom>
        </p:spPr>
        <p:txBody>
          <a:bodyPr vert="horz" lIns="91440" tIns="45720" rIns="91440" bIns="45720" rtlCol="0" anchor="ctr"/>
          <a:lstStyle>
            <a:lvl1pPr algn="r">
              <a:defRPr sz="900">
                <a:solidFill>
                  <a:schemeClr val="accent2"/>
                </a:solidFill>
              </a:defRPr>
            </a:lvl1pPr>
          </a:lstStyle>
          <a:p>
            <a:fld id="{0D9BC459-2F03-4693-A486-121B633AC348}" type="slidenum">
              <a:rPr lang="en-US" smtClean="0"/>
              <a:t>‹#›</a:t>
            </a:fld>
            <a:endParaRPr lang="en-US"/>
          </a:p>
        </p:txBody>
      </p:sp>
    </p:spTree>
    <p:extLst>
      <p:ext uri="{BB962C8B-B14F-4D97-AF65-F5344CB8AC3E}">
        <p14:creationId xmlns:p14="http://schemas.microsoft.com/office/powerpoint/2010/main" val="23770193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6134" y="6126163"/>
            <a:ext cx="229446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1219200"/>
            <a:ext cx="2540000" cy="152400"/>
          </a:xfrm>
          <a:prstGeom prst="rect">
            <a:avLst/>
          </a:prstGeom>
          <a:solidFill>
            <a:srgbClr val="4D84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ectangle 8"/>
          <p:cNvSpPr/>
          <p:nvPr/>
        </p:nvSpPr>
        <p:spPr>
          <a:xfrm>
            <a:off x="2641600" y="1219200"/>
            <a:ext cx="95504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p:txBody>
          <a:bodyPr/>
          <a:lstStyle>
            <a:lvl1pPr>
              <a:defRPr>
                <a:latin typeface="Tahoma" pitchFamily="34" charset="0"/>
                <a:cs typeface="Tahoma"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noAutofit/>
          </a:bodyPr>
          <a:lstStyle>
            <a:lvl1pPr marL="0" indent="0">
              <a:buNone/>
              <a:defRPr sz="20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D3EFAEE8-043A-4474-9C28-2748CFD11F41}"/>
              </a:ext>
            </a:extLst>
          </p:cNvPr>
          <p:cNvSpPr>
            <a:spLocks noGrp="1"/>
          </p:cNvSpPr>
          <p:nvPr>
            <p:ph type="sldNum" sz="quarter" idx="10"/>
          </p:nvPr>
        </p:nvSpPr>
        <p:spPr>
          <a:xfrm>
            <a:off x="10555108" y="6204745"/>
            <a:ext cx="1027291" cy="365125"/>
          </a:xfrm>
          <a:prstGeom prst="rect">
            <a:avLst/>
          </a:prstGeom>
        </p:spPr>
        <p:txBody>
          <a:bodyPr vert="horz" lIns="91440" tIns="45720" rIns="91440" bIns="45720" rtlCol="0" anchor="ctr"/>
          <a:lstStyle>
            <a:lvl1pPr algn="r">
              <a:defRPr sz="900">
                <a:solidFill>
                  <a:schemeClr val="accent2"/>
                </a:solidFill>
              </a:defRPr>
            </a:lvl1pPr>
          </a:lstStyle>
          <a:p>
            <a:fld id="{0D9BC459-2F03-4693-A486-121B633AC348}" type="slidenum">
              <a:rPr lang="en-US" smtClean="0"/>
              <a:t>‹#›</a:t>
            </a:fld>
            <a:endParaRPr lang="en-US"/>
          </a:p>
        </p:txBody>
      </p:sp>
    </p:spTree>
    <p:extLst>
      <p:ext uri="{BB962C8B-B14F-4D97-AF65-F5344CB8AC3E}">
        <p14:creationId xmlns:p14="http://schemas.microsoft.com/office/powerpoint/2010/main" val="29184684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8766" y="6126164"/>
            <a:ext cx="229446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1219200"/>
            <a:ext cx="2540000" cy="152400"/>
          </a:xfrm>
          <a:prstGeom prst="rect">
            <a:avLst/>
          </a:prstGeom>
          <a:solidFill>
            <a:srgbClr val="4D84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Rectangle 6"/>
          <p:cNvSpPr/>
          <p:nvPr/>
        </p:nvSpPr>
        <p:spPr>
          <a:xfrm>
            <a:off x="2641600" y="1219200"/>
            <a:ext cx="95504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p:txBody>
          <a:bodyPr/>
          <a:lstStyle>
            <a:lvl1pPr>
              <a:defRPr>
                <a:latin typeface="Tahoma" pitchFamily="34" charset="0"/>
                <a:cs typeface="Tahoma"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CA728618-F087-4484-B4ED-2BFD2CC2884D}"/>
              </a:ext>
            </a:extLst>
          </p:cNvPr>
          <p:cNvSpPr>
            <a:spLocks noGrp="1"/>
          </p:cNvSpPr>
          <p:nvPr>
            <p:ph type="sldNum" sz="quarter" idx="4"/>
          </p:nvPr>
        </p:nvSpPr>
        <p:spPr>
          <a:xfrm>
            <a:off x="10555108" y="6204745"/>
            <a:ext cx="1027291" cy="365125"/>
          </a:xfrm>
          <a:prstGeom prst="rect">
            <a:avLst/>
          </a:prstGeom>
        </p:spPr>
        <p:txBody>
          <a:bodyPr vert="horz" lIns="91440" tIns="45720" rIns="91440" bIns="45720" rtlCol="0" anchor="ctr"/>
          <a:lstStyle>
            <a:lvl1pPr algn="r">
              <a:defRPr sz="900">
                <a:solidFill>
                  <a:schemeClr val="accent2"/>
                </a:solidFill>
              </a:defRPr>
            </a:lvl1pPr>
          </a:lstStyle>
          <a:p>
            <a:fld id="{0D9BC459-2F03-4693-A486-121B633AC348}" type="slidenum">
              <a:rPr lang="en-US" smtClean="0"/>
              <a:t>‹#›</a:t>
            </a:fld>
            <a:endParaRPr lang="en-US"/>
          </a:p>
        </p:txBody>
      </p:sp>
    </p:spTree>
    <p:extLst>
      <p:ext uri="{BB962C8B-B14F-4D97-AF65-F5344CB8AC3E}">
        <p14:creationId xmlns:p14="http://schemas.microsoft.com/office/powerpoint/2010/main" val="930066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hite)">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ctr">
              <a:defRPr sz="5400" b="1">
                <a:solidFill>
                  <a:schemeClr val="bg1"/>
                </a:solidFill>
              </a:defRPr>
            </a:lvl1pPr>
          </a:lstStyle>
          <a:p>
            <a:endParaRPr lang="en-US" dirty="0"/>
          </a:p>
        </p:txBody>
      </p:sp>
      <p:sp>
        <p:nvSpPr>
          <p:cNvPr id="3" name="Content Placeholder 3"/>
          <p:cNvSpPr>
            <a:spLocks noGrp="1"/>
          </p:cNvSpPr>
          <p:nvPr>
            <p:ph idx="1"/>
          </p:nvPr>
        </p:nvSpPr>
        <p:spPr bwMode="gray">
          <a:xfrm>
            <a:off x="838200" y="1594624"/>
            <a:ext cx="10515600" cy="4582339"/>
          </a:xfrm>
          <a:noFill/>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AE2ECF1A-EF2B-4612-A2CC-75778C9FDA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353249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7"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3" name="Content Placeholder 3"/>
          <p:cNvSpPr>
            <a:spLocks noGrp="1"/>
          </p:cNvSpPr>
          <p:nvPr>
            <p:ph sz="half" idx="1"/>
          </p:nvPr>
        </p:nvSpPr>
        <p:spPr bwMode="gray">
          <a:xfrm>
            <a:off x="838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bwMode="gray">
          <a:xfrm>
            <a:off x="6172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pic>
        <p:nvPicPr>
          <p:cNvPr id="12" name="Picture 11">
            <a:extLst>
              <a:ext uri="{FF2B5EF4-FFF2-40B4-BE49-F238E27FC236}">
                <a16:creationId xmlns:a16="http://schemas.microsoft.com/office/drawing/2014/main" id="{1DC680A3-C5D3-4FFD-9C4F-F36C769746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71661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Boxed)">
    <p:bg bwMode="auto">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 name="Rectangle 1"/>
          <p:cNvSpPr/>
          <p:nvPr userDrawn="1"/>
        </p:nvSpPr>
        <p:spPr>
          <a:xfrm>
            <a:off x="838200" y="1335281"/>
            <a:ext cx="10515600" cy="484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p:cNvSpPr>
            <a:spLocks noGrp="1"/>
          </p:cNvSpPr>
          <p:nvPr>
            <p:ph idx="1"/>
          </p:nvPr>
        </p:nvSpPr>
        <p:spPr bwMode="gray">
          <a:xfrm>
            <a:off x="838200" y="1335281"/>
            <a:ext cx="10515600" cy="4841683"/>
          </a:xfrm>
          <a:noFill/>
        </p:spPr>
        <p:txBody>
          <a:bodyPr lIns="182880" tIns="301752" rIns="18288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pic>
        <p:nvPicPr>
          <p:cNvPr id="10" name="Picture 9">
            <a:extLst>
              <a:ext uri="{FF2B5EF4-FFF2-40B4-BE49-F238E27FC236}">
                <a16:creationId xmlns:a16="http://schemas.microsoft.com/office/drawing/2014/main" id="{ED2BB05C-0FE5-4B9D-9A15-CAA5A8AAB5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63076"/>
            <a:ext cx="1925917" cy="168295"/>
          </a:xfrm>
          <a:prstGeom prst="rect">
            <a:avLst/>
          </a:prstGeom>
        </p:spPr>
      </p:pic>
    </p:spTree>
    <p:extLst>
      <p:ext uri="{BB962C8B-B14F-4D97-AF65-F5344CB8AC3E}">
        <p14:creationId xmlns:p14="http://schemas.microsoft.com/office/powerpoint/2010/main" val="34858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6"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0" name="Rectangle 9"/>
          <p:cNvSpPr/>
          <p:nvPr userDrawn="1"/>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3"/>
          <p:cNvSpPr>
            <a:spLocks noGrp="1"/>
          </p:cNvSpPr>
          <p:nvPr>
            <p:ph sz="half" idx="1"/>
          </p:nvPr>
        </p:nvSpPr>
        <p:spPr bwMode="gray">
          <a:xfrm>
            <a:off x="838200" y="1594624"/>
            <a:ext cx="5181600" cy="4582339"/>
          </a:xfrm>
          <a:noFill/>
        </p:spPr>
        <p:txBody>
          <a:bodyPr lIns="182880" tIns="18288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p:cNvSpPr>
            <a:spLocks noGrp="1"/>
          </p:cNvSpPr>
          <p:nvPr>
            <p:ph sz="half" idx="2"/>
          </p:nvPr>
        </p:nvSpPr>
        <p:spPr bwMode="gray">
          <a:xfrm>
            <a:off x="6172200" y="1594624"/>
            <a:ext cx="5181600" cy="4582339"/>
          </a:xfrm>
          <a:noFill/>
        </p:spPr>
        <p:txBody>
          <a:bodyPr lIns="182880" tIns="18288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8E659527-B9B1-4F13-8C4F-F2223349C6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35538010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black">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99" r:id="rId1"/>
    <p:sldLayoutId id="2147483788" r:id="rId2"/>
    <p:sldLayoutId id="2147483787" r:id="rId3"/>
    <p:sldLayoutId id="2147483795" r:id="rId4"/>
    <p:sldLayoutId id="2147483711" r:id="rId5"/>
    <p:sldLayoutId id="2147483712" r:id="rId6"/>
    <p:sldLayoutId id="2147483790" r:id="rId7"/>
    <p:sldLayoutId id="2147483789" r:id="rId8"/>
    <p:sldLayoutId id="2147483714" r:id="rId9"/>
    <p:sldLayoutId id="2147483780" r:id="rId10"/>
    <p:sldLayoutId id="2147483773" r:id="rId11"/>
    <p:sldLayoutId id="2147483800" r:id="rId12"/>
    <p:sldLayoutId id="2147483688" r:id="rId13"/>
    <p:sldLayoutId id="2147483826" r:id="rId14"/>
    <p:sldLayoutId id="2147483801" r:id="rId15"/>
    <p:sldLayoutId id="2147483802" r:id="rId16"/>
    <p:sldLayoutId id="2147483803" r:id="rId17"/>
    <p:sldLayoutId id="2147483744" r:id="rId18"/>
    <p:sldLayoutId id="2147483793" r:id="rId19"/>
    <p:sldLayoutId id="2147483767" r:id="rId20"/>
    <p:sldLayoutId id="2147483771" r:id="rId21"/>
    <p:sldLayoutId id="2147483772" r:id="rId22"/>
    <p:sldLayoutId id="2147483820" r:id="rId23"/>
    <p:sldLayoutId id="2147483769" r:id="rId24"/>
    <p:sldLayoutId id="2147483770" r:id="rId25"/>
    <p:sldLayoutId id="2147483829" r:id="rId26"/>
    <p:sldLayoutId id="2147483732" r:id="rId27"/>
    <p:sldLayoutId id="2147483794" r:id="rId28"/>
    <p:sldLayoutId id="2147483733" r:id="rId29"/>
    <p:sldLayoutId id="2147483821" r:id="rId30"/>
    <p:sldLayoutId id="2147483805" r:id="rId31"/>
    <p:sldLayoutId id="2147483806" r:id="rId32"/>
    <p:sldLayoutId id="2147483822" r:id="rId33"/>
    <p:sldLayoutId id="2147483750" r:id="rId34"/>
    <p:sldLayoutId id="2147483765" r:id="rId35"/>
    <p:sldLayoutId id="2147483823" r:id="rId36"/>
    <p:sldLayoutId id="2147483809" r:id="rId37"/>
    <p:sldLayoutId id="2147483808" r:id="rId38"/>
    <p:sldLayoutId id="2147483824" r:id="rId39"/>
    <p:sldLayoutId id="2147483781" r:id="rId40"/>
    <p:sldLayoutId id="2147483825" r:id="rId41"/>
    <p:sldLayoutId id="2147483807" r:id="rId42"/>
    <p:sldLayoutId id="2147483819" r:id="rId43"/>
    <p:sldLayoutId id="2147483738" r:id="rId44"/>
    <p:sldLayoutId id="2147483739" r:id="rId45"/>
    <p:sldLayoutId id="2147483754" r:id="rId46"/>
    <p:sldLayoutId id="2147483755" r:id="rId47"/>
    <p:sldLayoutId id="2147483759" r:id="rId48"/>
    <p:sldLayoutId id="2147483753" r:id="rId49"/>
    <p:sldLayoutId id="2147483763" r:id="rId50"/>
    <p:sldLayoutId id="2147483762" r:id="rId51"/>
    <p:sldLayoutId id="2147483797" r:id="rId52"/>
    <p:sldLayoutId id="2147483827" r:id="rId53"/>
    <p:sldLayoutId id="2147483830" r:id="rId54"/>
    <p:sldLayoutId id="2147483831" r:id="rId55"/>
    <p:sldLayoutId id="2147483832" r:id="rId56"/>
    <p:sldLayoutId id="2147483833" r:id="rId5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6.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2" Type="http://schemas.openxmlformats.org/officeDocument/2006/relationships/hyperlink" Target="mailto:SAZahrt@flaherty-hood.com" TargetMode="External"/><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76F6C2F-FDD1-4105-A8E3-B0B897ADC62F}"/>
              </a:ext>
            </a:extLst>
          </p:cNvPr>
          <p:cNvSpPr>
            <a:spLocks noGrp="1"/>
          </p:cNvSpPr>
          <p:nvPr>
            <p:ph type="ctrTitle"/>
          </p:nvPr>
        </p:nvSpPr>
        <p:spPr/>
        <p:txBody>
          <a:bodyPr/>
          <a:lstStyle/>
          <a:p>
            <a:r>
              <a:rPr lang="en-US" sz="3600" dirty="0"/>
              <a:t>Energy Transition Advisory Committee</a:t>
            </a:r>
            <a:endParaRPr lang="en-US" dirty="0"/>
          </a:p>
        </p:txBody>
      </p:sp>
      <p:sp>
        <p:nvSpPr>
          <p:cNvPr id="9" name="Text Placeholder 8">
            <a:extLst>
              <a:ext uri="{FF2B5EF4-FFF2-40B4-BE49-F238E27FC236}">
                <a16:creationId xmlns:a16="http://schemas.microsoft.com/office/drawing/2014/main" id="{4B082EA6-52DC-4209-9919-D89F2E27AD7D}"/>
              </a:ext>
            </a:extLst>
          </p:cNvPr>
          <p:cNvSpPr>
            <a:spLocks noGrp="1"/>
          </p:cNvSpPr>
          <p:nvPr>
            <p:ph type="body" sz="quarter" idx="18"/>
          </p:nvPr>
        </p:nvSpPr>
        <p:spPr/>
        <p:txBody>
          <a:bodyPr/>
          <a:lstStyle/>
          <a:p>
            <a:r>
              <a:rPr lang="en-US" dirty="0"/>
              <a:t>City of Granite Falls &amp; Virtual -   August 30, 2022</a:t>
            </a:r>
          </a:p>
          <a:p>
            <a:r>
              <a:rPr lang="en-US" dirty="0"/>
              <a:t>Impacted Community- Coal Plant</a:t>
            </a:r>
          </a:p>
        </p:txBody>
      </p:sp>
      <p:pic>
        <p:nvPicPr>
          <p:cNvPr id="11" name="Picture Placeholder 10" descr="A factory with smoke coming out of it&#10;&#10;Description automatically generated with low confidence">
            <a:extLst>
              <a:ext uri="{FF2B5EF4-FFF2-40B4-BE49-F238E27FC236}">
                <a16:creationId xmlns:a16="http://schemas.microsoft.com/office/drawing/2014/main" id="{862CE01A-C6EA-4EF2-91A1-59582ADA336A}"/>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t="28032" b="28032"/>
          <a:stretch>
            <a:fillRect/>
          </a:stretch>
        </p:blipFill>
        <p:spPr/>
      </p:pic>
    </p:spTree>
    <p:extLst>
      <p:ext uri="{BB962C8B-B14F-4D97-AF65-F5344CB8AC3E}">
        <p14:creationId xmlns:p14="http://schemas.microsoft.com/office/powerpoint/2010/main" val="3607548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078D4-D06A-38FC-DAA7-B12C570AC78C}"/>
              </a:ext>
            </a:extLst>
          </p:cNvPr>
          <p:cNvSpPr>
            <a:spLocks noGrp="1"/>
          </p:cNvSpPr>
          <p:nvPr>
            <p:ph type="title"/>
          </p:nvPr>
        </p:nvSpPr>
        <p:spPr/>
        <p:txBody>
          <a:bodyPr/>
          <a:lstStyle/>
          <a:p>
            <a:r>
              <a:rPr lang="en-US" dirty="0"/>
              <a:t>About CUC</a:t>
            </a:r>
          </a:p>
        </p:txBody>
      </p:sp>
      <p:sp>
        <p:nvSpPr>
          <p:cNvPr id="3" name="Content Placeholder 2">
            <a:extLst>
              <a:ext uri="{FF2B5EF4-FFF2-40B4-BE49-F238E27FC236}">
                <a16:creationId xmlns:a16="http://schemas.microsoft.com/office/drawing/2014/main" id="{3BD40929-5561-F8C3-9402-54FFDC3BD0FE}"/>
              </a:ext>
            </a:extLst>
          </p:cNvPr>
          <p:cNvSpPr>
            <a:spLocks noGrp="1"/>
          </p:cNvSpPr>
          <p:nvPr>
            <p:ph idx="1"/>
          </p:nvPr>
        </p:nvSpPr>
        <p:spPr>
          <a:xfrm>
            <a:off x="609600" y="1600201"/>
            <a:ext cx="10972799" cy="4336365"/>
          </a:xfrm>
        </p:spPr>
        <p:txBody>
          <a:bodyPr>
            <a:normAutofit fontScale="92500" lnSpcReduction="20000"/>
          </a:bodyPr>
          <a:lstStyle/>
          <a:p>
            <a:r>
              <a:rPr lang="en-US" sz="2800" dirty="0"/>
              <a:t>Formed in 1997</a:t>
            </a:r>
          </a:p>
          <a:p>
            <a:endParaRPr lang="en-US" sz="2800" dirty="0"/>
          </a:p>
          <a:p>
            <a:r>
              <a:rPr lang="en-US" sz="2800" dirty="0"/>
              <a:t>Cities formed the Coalition to have their interests represented at the legislature</a:t>
            </a:r>
          </a:p>
          <a:p>
            <a:endParaRPr lang="en-US" sz="2800" dirty="0"/>
          </a:p>
          <a:p>
            <a:r>
              <a:rPr lang="en-US" sz="2800" dirty="0"/>
              <a:t>Historically focused on taxation</a:t>
            </a:r>
          </a:p>
          <a:p>
            <a:endParaRPr lang="en-US" sz="2800" dirty="0"/>
          </a:p>
          <a:p>
            <a:r>
              <a:rPr lang="en-US" sz="2800" dirty="0"/>
              <a:t>Cities collectively represent nearly 50,000 residents</a:t>
            </a:r>
          </a:p>
        </p:txBody>
      </p:sp>
      <p:sp>
        <p:nvSpPr>
          <p:cNvPr id="4" name="Slide Number Placeholder 3">
            <a:extLst>
              <a:ext uri="{FF2B5EF4-FFF2-40B4-BE49-F238E27FC236}">
                <a16:creationId xmlns:a16="http://schemas.microsoft.com/office/drawing/2014/main" id="{45606351-730A-695C-4FA4-CAF31B98270D}"/>
              </a:ext>
            </a:extLst>
          </p:cNvPr>
          <p:cNvSpPr>
            <a:spLocks noGrp="1"/>
          </p:cNvSpPr>
          <p:nvPr>
            <p:ph type="sldNum" sz="quarter" idx="4"/>
          </p:nvPr>
        </p:nvSpPr>
        <p:spPr/>
        <p:txBody>
          <a:bodyPr/>
          <a:lstStyle/>
          <a:p>
            <a:fld id="{0D9BC459-2F03-4693-A486-121B633AC348}" type="slidenum">
              <a:rPr lang="en-US" smtClean="0"/>
              <a:t>10</a:t>
            </a:fld>
            <a:endParaRPr lang="en-US"/>
          </a:p>
        </p:txBody>
      </p:sp>
    </p:spTree>
    <p:extLst>
      <p:ext uri="{BB962C8B-B14F-4D97-AF65-F5344CB8AC3E}">
        <p14:creationId xmlns:p14="http://schemas.microsoft.com/office/powerpoint/2010/main" val="346870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307A9-9FC0-894D-333D-BFAFF0A56A45}"/>
              </a:ext>
            </a:extLst>
          </p:cNvPr>
          <p:cNvSpPr>
            <a:spLocks noGrp="1"/>
          </p:cNvSpPr>
          <p:nvPr>
            <p:ph type="title"/>
          </p:nvPr>
        </p:nvSpPr>
        <p:spPr/>
        <p:txBody>
          <a:bodyPr/>
          <a:lstStyle/>
          <a:p>
            <a:r>
              <a:rPr lang="en-US" dirty="0"/>
              <a:t>Why does CUC exist? </a:t>
            </a:r>
          </a:p>
        </p:txBody>
      </p:sp>
      <p:sp>
        <p:nvSpPr>
          <p:cNvPr id="3" name="Text Placeholder 2">
            <a:extLst>
              <a:ext uri="{FF2B5EF4-FFF2-40B4-BE49-F238E27FC236}">
                <a16:creationId xmlns:a16="http://schemas.microsoft.com/office/drawing/2014/main" id="{D1E0A2DA-9B89-E7B4-E110-B5F673CDDF0B}"/>
              </a:ext>
            </a:extLst>
          </p:cNvPr>
          <p:cNvSpPr>
            <a:spLocks noGrp="1"/>
          </p:cNvSpPr>
          <p:nvPr>
            <p:ph type="body" idx="1"/>
          </p:nvPr>
        </p:nvSpPr>
        <p:spPr/>
        <p:txBody>
          <a:bodyPr/>
          <a:lstStyle/>
          <a:p>
            <a:pPr algn="ctr"/>
            <a:r>
              <a:rPr lang="en-US" sz="2000" dirty="0"/>
              <a:t>Host Community Tax Base Includes: </a:t>
            </a:r>
          </a:p>
        </p:txBody>
      </p:sp>
      <p:sp>
        <p:nvSpPr>
          <p:cNvPr id="5" name="Text Placeholder 4">
            <a:extLst>
              <a:ext uri="{FF2B5EF4-FFF2-40B4-BE49-F238E27FC236}">
                <a16:creationId xmlns:a16="http://schemas.microsoft.com/office/drawing/2014/main" id="{D38872F2-E594-0034-AAA5-0BDB869897FE}"/>
              </a:ext>
            </a:extLst>
          </p:cNvPr>
          <p:cNvSpPr>
            <a:spLocks noGrp="1"/>
          </p:cNvSpPr>
          <p:nvPr>
            <p:ph type="body" sz="quarter" idx="3"/>
          </p:nvPr>
        </p:nvSpPr>
        <p:spPr/>
        <p:txBody>
          <a:bodyPr/>
          <a:lstStyle/>
          <a:p>
            <a:pPr algn="ctr"/>
            <a:r>
              <a:rPr lang="en-US" sz="2000" dirty="0"/>
              <a:t>Utility property is often the largest share</a:t>
            </a:r>
          </a:p>
        </p:txBody>
      </p:sp>
      <p:sp>
        <p:nvSpPr>
          <p:cNvPr id="7" name="Slide Number Placeholder 6">
            <a:extLst>
              <a:ext uri="{FF2B5EF4-FFF2-40B4-BE49-F238E27FC236}">
                <a16:creationId xmlns:a16="http://schemas.microsoft.com/office/drawing/2014/main" id="{C4A4E37A-672F-C9C0-9B2A-678C9C997D99}"/>
              </a:ext>
            </a:extLst>
          </p:cNvPr>
          <p:cNvSpPr>
            <a:spLocks noGrp="1"/>
          </p:cNvSpPr>
          <p:nvPr>
            <p:ph type="sldNum" sz="quarter" idx="10"/>
          </p:nvPr>
        </p:nvSpPr>
        <p:spPr/>
        <p:txBody>
          <a:bodyPr/>
          <a:lstStyle/>
          <a:p>
            <a:fld id="{0D9BC459-2F03-4693-A486-121B633AC348}" type="slidenum">
              <a:rPr lang="en-US" smtClean="0"/>
              <a:t>11</a:t>
            </a:fld>
            <a:endParaRPr lang="en-US"/>
          </a:p>
        </p:txBody>
      </p:sp>
      <p:pic>
        <p:nvPicPr>
          <p:cNvPr id="8" name="Content Placeholder 5" descr="Shape&#10;&#10;Description automatically generated with low confidence">
            <a:extLst>
              <a:ext uri="{FF2B5EF4-FFF2-40B4-BE49-F238E27FC236}">
                <a16:creationId xmlns:a16="http://schemas.microsoft.com/office/drawing/2014/main" id="{B27CBC50-A7F3-F67E-ACD8-E6D488F7E2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890457" y="2885892"/>
            <a:ext cx="136347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Shape&#10;&#10;Description automatically generated with low confidence">
            <a:extLst>
              <a:ext uri="{FF2B5EF4-FFF2-40B4-BE49-F238E27FC236}">
                <a16:creationId xmlns:a16="http://schemas.microsoft.com/office/drawing/2014/main" id="{49123F4C-0B84-1DA0-A731-17CADF12A2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3946" y="3677503"/>
            <a:ext cx="1363478" cy="1143001"/>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AA8A30E6-F392-BC58-E67A-A8EB576402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6901" y="4391680"/>
            <a:ext cx="1597045" cy="1338799"/>
          </a:xfrm>
          <a:prstGeom prst="rect">
            <a:avLst/>
          </a:prstGeom>
        </p:spPr>
      </p:pic>
      <p:sp>
        <p:nvSpPr>
          <p:cNvPr id="11" name="Flowchart: Connector 10">
            <a:extLst>
              <a:ext uri="{FF2B5EF4-FFF2-40B4-BE49-F238E27FC236}">
                <a16:creationId xmlns:a16="http://schemas.microsoft.com/office/drawing/2014/main" id="{4EAD9940-0E0D-61B8-2B1E-60B0CAF27982}"/>
              </a:ext>
            </a:extLst>
          </p:cNvPr>
          <p:cNvSpPr/>
          <p:nvPr/>
        </p:nvSpPr>
        <p:spPr>
          <a:xfrm>
            <a:off x="1123247" y="2404740"/>
            <a:ext cx="3904035" cy="3688525"/>
          </a:xfrm>
          <a:prstGeom prst="flowChartConnector">
            <a:avLst/>
          </a:prstGeom>
          <a:noFill/>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Chart, pie chart&#10;&#10;Description automatically generated">
            <a:extLst>
              <a:ext uri="{FF2B5EF4-FFF2-40B4-BE49-F238E27FC236}">
                <a16:creationId xmlns:a16="http://schemas.microsoft.com/office/drawing/2014/main" id="{CFAB8DF9-9C44-4682-84F5-D016F62CA7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1501" y="2339360"/>
            <a:ext cx="4517252" cy="3786803"/>
          </a:xfrm>
          <a:prstGeom prst="rect">
            <a:avLst/>
          </a:prstGeom>
        </p:spPr>
      </p:pic>
    </p:spTree>
    <p:extLst>
      <p:ext uri="{BB962C8B-B14F-4D97-AF65-F5344CB8AC3E}">
        <p14:creationId xmlns:p14="http://schemas.microsoft.com/office/powerpoint/2010/main" val="3168722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EC767-50DA-4518-9879-9D9FDFDBC462}"/>
              </a:ext>
            </a:extLst>
          </p:cNvPr>
          <p:cNvSpPr>
            <a:spLocks noGrp="1"/>
          </p:cNvSpPr>
          <p:nvPr>
            <p:ph type="title"/>
          </p:nvPr>
        </p:nvSpPr>
        <p:spPr>
          <a:xfrm>
            <a:off x="609600" y="274638"/>
            <a:ext cx="10972800" cy="1143000"/>
          </a:xfrm>
        </p:spPr>
        <p:txBody>
          <a:bodyPr wrap="square" anchor="ctr">
            <a:normAutofit/>
          </a:bodyPr>
          <a:lstStyle/>
          <a:p>
            <a:r>
              <a:rPr lang="en-US" dirty="0"/>
              <a:t>How CUC came to transition work</a:t>
            </a:r>
          </a:p>
        </p:txBody>
      </p:sp>
      <p:sp>
        <p:nvSpPr>
          <p:cNvPr id="3" name="Content Placeholder 2">
            <a:extLst>
              <a:ext uri="{FF2B5EF4-FFF2-40B4-BE49-F238E27FC236}">
                <a16:creationId xmlns:a16="http://schemas.microsoft.com/office/drawing/2014/main" id="{A7478557-48B3-C3A1-0323-D9A27C990D5A}"/>
              </a:ext>
            </a:extLst>
          </p:cNvPr>
          <p:cNvSpPr>
            <a:spLocks noGrp="1"/>
          </p:cNvSpPr>
          <p:nvPr>
            <p:ph sz="half" idx="1"/>
          </p:nvPr>
        </p:nvSpPr>
        <p:spPr>
          <a:xfrm>
            <a:off x="609600" y="1600201"/>
            <a:ext cx="5384800" cy="4525963"/>
          </a:xfrm>
        </p:spPr>
        <p:txBody>
          <a:bodyPr wrap="square" anchor="t">
            <a:normAutofit fontScale="92500" lnSpcReduction="10000"/>
          </a:bodyPr>
          <a:lstStyle/>
          <a:p>
            <a:r>
              <a:rPr lang="en-US" sz="2400" dirty="0"/>
              <a:t>CUC was not formed to address power plant closures, but found itself naturally positioned to do so</a:t>
            </a:r>
          </a:p>
          <a:p>
            <a:endParaRPr lang="en-US" sz="2400" dirty="0"/>
          </a:p>
          <a:p>
            <a:r>
              <a:rPr lang="en-US" sz="2400" dirty="0"/>
              <a:t>Xcel 2015 IRP was a key turning point (proposed the early retirement of </a:t>
            </a:r>
            <a:r>
              <a:rPr lang="en-US" sz="2400" dirty="0" err="1"/>
              <a:t>Sherco</a:t>
            </a:r>
            <a:r>
              <a:rPr lang="en-US" sz="2400" dirty="0"/>
              <a:t> units 1 and 2)</a:t>
            </a:r>
          </a:p>
          <a:p>
            <a:endParaRPr lang="en-US" sz="2400" dirty="0"/>
          </a:p>
          <a:p>
            <a:r>
              <a:rPr lang="en-US" sz="2400" dirty="0"/>
              <a:t>“We don’t know the answers, and sometimes we don’t even know the questions.” </a:t>
            </a:r>
          </a:p>
        </p:txBody>
      </p:sp>
      <p:pic>
        <p:nvPicPr>
          <p:cNvPr id="8" name="Picture 7" descr="A picture containing sky, outdoor, building, factory&#10;&#10;Description automatically generated">
            <a:extLst>
              <a:ext uri="{FF2B5EF4-FFF2-40B4-BE49-F238E27FC236}">
                <a16:creationId xmlns:a16="http://schemas.microsoft.com/office/drawing/2014/main" id="{FE882238-4D2C-4ED8-0266-D3834DE096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7600" y="2907380"/>
            <a:ext cx="5384800" cy="1911604"/>
          </a:xfrm>
          <a:prstGeom prst="rect">
            <a:avLst/>
          </a:prstGeom>
          <a:noFill/>
        </p:spPr>
      </p:pic>
      <p:sp>
        <p:nvSpPr>
          <p:cNvPr id="4" name="Slide Number Placeholder 3">
            <a:extLst>
              <a:ext uri="{FF2B5EF4-FFF2-40B4-BE49-F238E27FC236}">
                <a16:creationId xmlns:a16="http://schemas.microsoft.com/office/drawing/2014/main" id="{77D06939-6BA5-520C-1D34-E61255EB2662}"/>
              </a:ext>
            </a:extLst>
          </p:cNvPr>
          <p:cNvSpPr>
            <a:spLocks noGrp="1"/>
          </p:cNvSpPr>
          <p:nvPr>
            <p:ph type="sldNum" sz="quarter" idx="4"/>
          </p:nvPr>
        </p:nvSpPr>
        <p:spPr>
          <a:xfrm>
            <a:off x="10555108" y="6204745"/>
            <a:ext cx="1027291" cy="365125"/>
          </a:xfrm>
        </p:spPr>
        <p:txBody>
          <a:bodyPr anchor="ctr">
            <a:normAutofit/>
          </a:bodyPr>
          <a:lstStyle/>
          <a:p>
            <a:pPr>
              <a:spcAft>
                <a:spcPts val="600"/>
              </a:spcAft>
            </a:pPr>
            <a:fld id="{0D9BC459-2F03-4693-A486-121B633AC348}" type="slidenum">
              <a:rPr lang="en-US" smtClean="0"/>
              <a:pPr>
                <a:spcAft>
                  <a:spcPts val="600"/>
                </a:spcAft>
              </a:pPr>
              <a:t>12</a:t>
            </a:fld>
            <a:endParaRPr lang="en-US"/>
          </a:p>
        </p:txBody>
      </p:sp>
    </p:spTree>
    <p:extLst>
      <p:ext uri="{BB962C8B-B14F-4D97-AF65-F5344CB8AC3E}">
        <p14:creationId xmlns:p14="http://schemas.microsoft.com/office/powerpoint/2010/main" val="2538161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2FB23-E0E0-6ACB-3CF7-1E12AAE61DAF}"/>
              </a:ext>
            </a:extLst>
          </p:cNvPr>
          <p:cNvSpPr>
            <a:spLocks noGrp="1"/>
          </p:cNvSpPr>
          <p:nvPr>
            <p:ph type="title"/>
          </p:nvPr>
        </p:nvSpPr>
        <p:spPr/>
        <p:txBody>
          <a:bodyPr/>
          <a:lstStyle/>
          <a:p>
            <a:r>
              <a:rPr lang="en-US" dirty="0"/>
              <a:t>Timeline of CUC transition work</a:t>
            </a:r>
          </a:p>
        </p:txBody>
      </p:sp>
      <p:sp>
        <p:nvSpPr>
          <p:cNvPr id="3" name="Content Placeholder 2">
            <a:extLst>
              <a:ext uri="{FF2B5EF4-FFF2-40B4-BE49-F238E27FC236}">
                <a16:creationId xmlns:a16="http://schemas.microsoft.com/office/drawing/2014/main" id="{95AFD557-92D3-AF2E-C865-8172AA286450}"/>
              </a:ext>
            </a:extLst>
          </p:cNvPr>
          <p:cNvSpPr>
            <a:spLocks noGrp="1"/>
          </p:cNvSpPr>
          <p:nvPr>
            <p:ph idx="1"/>
          </p:nvPr>
        </p:nvSpPr>
        <p:spPr/>
        <p:txBody>
          <a:bodyPr>
            <a:normAutofit fontScale="77500" lnSpcReduction="20000"/>
          </a:bodyPr>
          <a:lstStyle/>
          <a:p>
            <a:r>
              <a:rPr lang="en-US" sz="1800" dirty="0"/>
              <a:t>2017-18: Community-led efforts to understand the coming transition. This work led to the CEE-authored impact study published in 2020.</a:t>
            </a:r>
          </a:p>
          <a:p>
            <a:pPr marL="0" indent="0">
              <a:buNone/>
            </a:pPr>
            <a:endParaRPr lang="en-US" sz="1800" dirty="0"/>
          </a:p>
          <a:p>
            <a:r>
              <a:rPr lang="en-US" sz="1800" dirty="0"/>
              <a:t>2019-20: Formulated Community Energy Transition Grant legislation and introduced to legislature in 2019. Legislation passed in May, 2020.</a:t>
            </a:r>
          </a:p>
          <a:p>
            <a:pPr marL="0" indent="0">
              <a:buNone/>
            </a:pPr>
            <a:endParaRPr lang="en-US" sz="1800" dirty="0"/>
          </a:p>
          <a:p>
            <a:r>
              <a:rPr lang="en-US" sz="1800" dirty="0"/>
              <a:t>2020-21: Developed Energy Transition Office legislation and introduced in March, 2021. Legislation passed in June, 2021.</a:t>
            </a:r>
          </a:p>
          <a:p>
            <a:endParaRPr lang="en-US" sz="1800" dirty="0"/>
          </a:p>
          <a:p>
            <a:r>
              <a:rPr lang="en-US" sz="1800" dirty="0"/>
              <a:t>2022: Formulated and introduced tax base transition aid bill and upgrades/additional funding for CET grants. Both programs were included in final omnibus bills that the legislature failed to adopt. </a:t>
            </a:r>
          </a:p>
          <a:p>
            <a:endParaRPr lang="en-US" sz="1800" dirty="0"/>
          </a:p>
          <a:p>
            <a:r>
              <a:rPr lang="en-US" sz="1800" dirty="0"/>
              <a:t>Today: Actively engaged in ETAC/transition work as well as issues that impact ongoing plant operations.</a:t>
            </a:r>
          </a:p>
        </p:txBody>
      </p:sp>
      <p:sp>
        <p:nvSpPr>
          <p:cNvPr id="4" name="Slide Number Placeholder 3">
            <a:extLst>
              <a:ext uri="{FF2B5EF4-FFF2-40B4-BE49-F238E27FC236}">
                <a16:creationId xmlns:a16="http://schemas.microsoft.com/office/drawing/2014/main" id="{22DDF65C-1376-E0C7-0084-410F78889935}"/>
              </a:ext>
            </a:extLst>
          </p:cNvPr>
          <p:cNvSpPr>
            <a:spLocks noGrp="1"/>
          </p:cNvSpPr>
          <p:nvPr>
            <p:ph type="sldNum" sz="quarter" idx="4"/>
          </p:nvPr>
        </p:nvSpPr>
        <p:spPr/>
        <p:txBody>
          <a:bodyPr/>
          <a:lstStyle/>
          <a:p>
            <a:fld id="{0D9BC459-2F03-4693-A486-121B633AC348}" type="slidenum">
              <a:rPr lang="en-US" smtClean="0"/>
              <a:t>13</a:t>
            </a:fld>
            <a:endParaRPr lang="en-US"/>
          </a:p>
        </p:txBody>
      </p:sp>
    </p:spTree>
    <p:extLst>
      <p:ext uri="{BB962C8B-B14F-4D97-AF65-F5344CB8AC3E}">
        <p14:creationId xmlns:p14="http://schemas.microsoft.com/office/powerpoint/2010/main" val="3762589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EF59B-195C-3384-7F3E-340EDCF61145}"/>
              </a:ext>
            </a:extLst>
          </p:cNvPr>
          <p:cNvSpPr>
            <a:spLocks noGrp="1"/>
          </p:cNvSpPr>
          <p:nvPr>
            <p:ph type="title"/>
          </p:nvPr>
        </p:nvSpPr>
        <p:spPr/>
        <p:txBody>
          <a:bodyPr/>
          <a:lstStyle/>
          <a:p>
            <a:r>
              <a:rPr lang="en-US" dirty="0"/>
              <a:t>CUC transition work</a:t>
            </a:r>
          </a:p>
        </p:txBody>
      </p:sp>
      <p:pic>
        <p:nvPicPr>
          <p:cNvPr id="7" name="Content Placeholder 6" descr="A picture containing text, outdoor, sky, road&#10;&#10;Description automatically generated">
            <a:extLst>
              <a:ext uri="{FF2B5EF4-FFF2-40B4-BE49-F238E27FC236}">
                <a16:creationId xmlns:a16="http://schemas.microsoft.com/office/drawing/2014/main" id="{50508349-AA9E-104F-BE89-2ED03BE562D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600" y="2133314"/>
            <a:ext cx="5384800" cy="3459734"/>
          </a:xfrm>
        </p:spPr>
      </p:pic>
      <p:sp>
        <p:nvSpPr>
          <p:cNvPr id="4" name="Content Placeholder 3">
            <a:extLst>
              <a:ext uri="{FF2B5EF4-FFF2-40B4-BE49-F238E27FC236}">
                <a16:creationId xmlns:a16="http://schemas.microsoft.com/office/drawing/2014/main" id="{CC112621-44DE-AB9F-3538-01CC17818FA4}"/>
              </a:ext>
            </a:extLst>
          </p:cNvPr>
          <p:cNvSpPr>
            <a:spLocks noGrp="1"/>
          </p:cNvSpPr>
          <p:nvPr>
            <p:ph sz="half" idx="2"/>
          </p:nvPr>
        </p:nvSpPr>
        <p:spPr/>
        <p:txBody>
          <a:bodyPr>
            <a:normAutofit lnSpcReduction="10000"/>
          </a:bodyPr>
          <a:lstStyle/>
          <a:p>
            <a:r>
              <a:rPr lang="en-US" sz="2000" dirty="0"/>
              <a:t>But the CUC’s big picture efforts are only part of the story.</a:t>
            </a:r>
          </a:p>
          <a:p>
            <a:endParaRPr lang="en-US" sz="2000" dirty="0"/>
          </a:p>
          <a:p>
            <a:r>
              <a:rPr lang="en-US" sz="2000" dirty="0"/>
              <a:t>In the meantime, every host community in the state has been working tirelessly to prepare and/or cope with the impact of impending retirements.</a:t>
            </a:r>
          </a:p>
          <a:p>
            <a:endParaRPr lang="en-US" sz="2000" dirty="0"/>
          </a:p>
          <a:p>
            <a:r>
              <a:rPr lang="en-US" sz="2000" dirty="0"/>
              <a:t>Each of these communities has a story and a massive task in front of it. CUC’s role is to push for the tools to help make their goals a reality.</a:t>
            </a:r>
          </a:p>
        </p:txBody>
      </p:sp>
      <p:sp>
        <p:nvSpPr>
          <p:cNvPr id="5" name="Slide Number Placeholder 4">
            <a:extLst>
              <a:ext uri="{FF2B5EF4-FFF2-40B4-BE49-F238E27FC236}">
                <a16:creationId xmlns:a16="http://schemas.microsoft.com/office/drawing/2014/main" id="{70EE5FC5-8338-BC7A-D169-D75312955E99}"/>
              </a:ext>
            </a:extLst>
          </p:cNvPr>
          <p:cNvSpPr>
            <a:spLocks noGrp="1"/>
          </p:cNvSpPr>
          <p:nvPr>
            <p:ph type="sldNum" sz="quarter" idx="4"/>
          </p:nvPr>
        </p:nvSpPr>
        <p:spPr/>
        <p:txBody>
          <a:bodyPr/>
          <a:lstStyle/>
          <a:p>
            <a:fld id="{0D9BC459-2F03-4693-A486-121B633AC348}" type="slidenum">
              <a:rPr lang="en-US" smtClean="0"/>
              <a:t>14</a:t>
            </a:fld>
            <a:endParaRPr lang="en-US"/>
          </a:p>
        </p:txBody>
      </p:sp>
    </p:spTree>
    <p:extLst>
      <p:ext uri="{BB962C8B-B14F-4D97-AF65-F5344CB8AC3E}">
        <p14:creationId xmlns:p14="http://schemas.microsoft.com/office/powerpoint/2010/main" val="3397352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C5F89-719E-9BD3-F257-101BAD41DB70}"/>
              </a:ext>
            </a:extLst>
          </p:cNvPr>
          <p:cNvSpPr>
            <a:spLocks noGrp="1"/>
          </p:cNvSpPr>
          <p:nvPr>
            <p:ph type="title"/>
          </p:nvPr>
        </p:nvSpPr>
        <p:spPr/>
        <p:txBody>
          <a:bodyPr/>
          <a:lstStyle/>
          <a:p>
            <a:r>
              <a:rPr lang="en-US" dirty="0"/>
              <a:t>CUC goals for ETAC and transition plan</a:t>
            </a:r>
          </a:p>
        </p:txBody>
      </p:sp>
      <p:sp>
        <p:nvSpPr>
          <p:cNvPr id="3" name="Content Placeholder 2">
            <a:extLst>
              <a:ext uri="{FF2B5EF4-FFF2-40B4-BE49-F238E27FC236}">
                <a16:creationId xmlns:a16="http://schemas.microsoft.com/office/drawing/2014/main" id="{78C9E285-88E8-BB8C-B156-3C5BCE43F485}"/>
              </a:ext>
            </a:extLst>
          </p:cNvPr>
          <p:cNvSpPr>
            <a:spLocks noGrp="1"/>
          </p:cNvSpPr>
          <p:nvPr>
            <p:ph idx="1"/>
          </p:nvPr>
        </p:nvSpPr>
        <p:spPr/>
        <p:txBody>
          <a:bodyPr>
            <a:normAutofit fontScale="85000" lnSpcReduction="20000"/>
          </a:bodyPr>
          <a:lstStyle/>
          <a:p>
            <a:r>
              <a:rPr lang="en-US" sz="2400" dirty="0"/>
              <a:t>Address gaps in the state’s ability to support communities and workers</a:t>
            </a:r>
          </a:p>
          <a:p>
            <a:endParaRPr lang="en-US" sz="2400" dirty="0"/>
          </a:p>
          <a:p>
            <a:r>
              <a:rPr lang="en-US" sz="2400" dirty="0"/>
              <a:t>Gain a seat at the table in power plant closure discussions</a:t>
            </a:r>
          </a:p>
          <a:p>
            <a:endParaRPr lang="en-US" sz="2400" dirty="0"/>
          </a:p>
          <a:p>
            <a:r>
              <a:rPr lang="en-US" sz="2400" dirty="0"/>
              <a:t>Produce actionable recommendations for the legislature and the communities themselves</a:t>
            </a:r>
          </a:p>
          <a:p>
            <a:endParaRPr lang="en-US" sz="2400" dirty="0"/>
          </a:p>
          <a:p>
            <a:r>
              <a:rPr lang="en-US" sz="2400" dirty="0"/>
              <a:t>Position Minnesota to harness federal resources</a:t>
            </a:r>
          </a:p>
          <a:p>
            <a:endParaRPr lang="en-US" sz="2400" dirty="0"/>
          </a:p>
          <a:p>
            <a:r>
              <a:rPr lang="en-US" sz="2400" dirty="0"/>
              <a:t>Continue to identify and address both known and unknown impacts</a:t>
            </a:r>
          </a:p>
        </p:txBody>
      </p:sp>
      <p:sp>
        <p:nvSpPr>
          <p:cNvPr id="4" name="Slide Number Placeholder 3">
            <a:extLst>
              <a:ext uri="{FF2B5EF4-FFF2-40B4-BE49-F238E27FC236}">
                <a16:creationId xmlns:a16="http://schemas.microsoft.com/office/drawing/2014/main" id="{945F0825-B1AC-255F-3B1A-16765ACEC6DE}"/>
              </a:ext>
            </a:extLst>
          </p:cNvPr>
          <p:cNvSpPr>
            <a:spLocks noGrp="1"/>
          </p:cNvSpPr>
          <p:nvPr>
            <p:ph type="sldNum" sz="quarter" idx="4"/>
          </p:nvPr>
        </p:nvSpPr>
        <p:spPr/>
        <p:txBody>
          <a:bodyPr/>
          <a:lstStyle/>
          <a:p>
            <a:fld id="{0D9BC459-2F03-4693-A486-121B633AC348}" type="slidenum">
              <a:rPr lang="en-US" smtClean="0"/>
              <a:t>15</a:t>
            </a:fld>
            <a:endParaRPr lang="en-US"/>
          </a:p>
        </p:txBody>
      </p:sp>
    </p:spTree>
    <p:extLst>
      <p:ext uri="{BB962C8B-B14F-4D97-AF65-F5344CB8AC3E}">
        <p14:creationId xmlns:p14="http://schemas.microsoft.com/office/powerpoint/2010/main" val="2301053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C3CFE-A1C3-33A4-7A25-034B05CA70E7}"/>
              </a:ext>
            </a:extLst>
          </p:cNvPr>
          <p:cNvSpPr>
            <a:spLocks noGrp="1"/>
          </p:cNvSpPr>
          <p:nvPr>
            <p:ph type="title"/>
          </p:nvPr>
        </p:nvSpPr>
        <p:spPr/>
        <p:txBody>
          <a:bodyPr/>
          <a:lstStyle/>
          <a:p>
            <a:r>
              <a:rPr lang="en-US" dirty="0"/>
              <a:t>Discussion of other CUC work/research</a:t>
            </a:r>
          </a:p>
        </p:txBody>
      </p:sp>
      <p:sp>
        <p:nvSpPr>
          <p:cNvPr id="3" name="Content Placeholder 2">
            <a:extLst>
              <a:ext uri="{FF2B5EF4-FFF2-40B4-BE49-F238E27FC236}">
                <a16:creationId xmlns:a16="http://schemas.microsoft.com/office/drawing/2014/main" id="{93573D68-1971-62D2-9AF7-028542B55062}"/>
              </a:ext>
            </a:extLst>
          </p:cNvPr>
          <p:cNvSpPr>
            <a:spLocks noGrp="1"/>
          </p:cNvSpPr>
          <p:nvPr>
            <p:ph idx="1"/>
          </p:nvPr>
        </p:nvSpPr>
        <p:spPr/>
        <p:txBody>
          <a:bodyPr/>
          <a:lstStyle/>
          <a:p>
            <a:r>
              <a:rPr lang="en-US" dirty="0"/>
              <a:t>The CUC plays an ongoing role in providing insight to member cities on taxes, monitoring legislation, and participating in Public Utilities Commission dockets.</a:t>
            </a:r>
          </a:p>
          <a:p>
            <a:endParaRPr lang="en-US" dirty="0"/>
          </a:p>
          <a:p>
            <a:r>
              <a:rPr lang="en-US" dirty="0"/>
              <a:t>Local leaders continue to lead the way in navigating the transition for their communities. </a:t>
            </a:r>
          </a:p>
          <a:p>
            <a:endParaRPr lang="en-US" dirty="0"/>
          </a:p>
        </p:txBody>
      </p:sp>
      <p:sp>
        <p:nvSpPr>
          <p:cNvPr id="4" name="Slide Number Placeholder 3">
            <a:extLst>
              <a:ext uri="{FF2B5EF4-FFF2-40B4-BE49-F238E27FC236}">
                <a16:creationId xmlns:a16="http://schemas.microsoft.com/office/drawing/2014/main" id="{5AA3867B-C7D8-13FB-EFB1-A68A9AC06E27}"/>
              </a:ext>
            </a:extLst>
          </p:cNvPr>
          <p:cNvSpPr>
            <a:spLocks noGrp="1"/>
          </p:cNvSpPr>
          <p:nvPr>
            <p:ph type="sldNum" sz="quarter" idx="4"/>
          </p:nvPr>
        </p:nvSpPr>
        <p:spPr/>
        <p:txBody>
          <a:bodyPr/>
          <a:lstStyle/>
          <a:p>
            <a:fld id="{0D9BC459-2F03-4693-A486-121B633AC348}" type="slidenum">
              <a:rPr lang="en-US" smtClean="0"/>
              <a:t>16</a:t>
            </a:fld>
            <a:endParaRPr lang="en-US"/>
          </a:p>
        </p:txBody>
      </p:sp>
    </p:spTree>
    <p:extLst>
      <p:ext uri="{BB962C8B-B14F-4D97-AF65-F5344CB8AC3E}">
        <p14:creationId xmlns:p14="http://schemas.microsoft.com/office/powerpoint/2010/main" val="3809727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p:txBody>
          <a:bodyPr/>
          <a:lstStyle/>
          <a:p>
            <a:pPr eaLnBrk="1" hangingPunct="1"/>
            <a:r>
              <a:rPr lang="en-US" altLang="en-US" dirty="0"/>
              <a:t>Questions and Discussion?</a:t>
            </a:r>
          </a:p>
        </p:txBody>
      </p:sp>
      <p:sp>
        <p:nvSpPr>
          <p:cNvPr id="3" name="Subtitle 2"/>
          <p:cNvSpPr>
            <a:spLocks noGrp="1"/>
          </p:cNvSpPr>
          <p:nvPr>
            <p:ph type="subTitle" idx="1"/>
          </p:nvPr>
        </p:nvSpPr>
        <p:spPr>
          <a:xfrm>
            <a:off x="1828800" y="4459459"/>
            <a:ext cx="8534400" cy="1734966"/>
          </a:xfrm>
        </p:spPr>
        <p:txBody>
          <a:bodyPr rtlCol="0">
            <a:normAutofit fontScale="92500" lnSpcReduction="10000"/>
          </a:bodyPr>
          <a:lstStyle/>
          <a:p>
            <a:pPr fontAlgn="auto">
              <a:spcAft>
                <a:spcPts val="0"/>
              </a:spcAft>
              <a:defRPr/>
            </a:pPr>
            <a:r>
              <a:rPr lang="en-US" dirty="0"/>
              <a:t>Contact information: </a:t>
            </a:r>
          </a:p>
          <a:p>
            <a:pPr fontAlgn="auto">
              <a:spcAft>
                <a:spcPts val="0"/>
              </a:spcAft>
              <a:defRPr/>
            </a:pPr>
            <a:r>
              <a:rPr lang="en-US" dirty="0"/>
              <a:t>Shane Zahrt</a:t>
            </a:r>
          </a:p>
          <a:p>
            <a:pPr fontAlgn="auto">
              <a:spcAft>
                <a:spcPts val="0"/>
              </a:spcAft>
              <a:defRPr/>
            </a:pPr>
            <a:r>
              <a:rPr lang="en-US" dirty="0">
                <a:hlinkClick r:id="rId2"/>
              </a:rPr>
              <a:t>SAZahrt@flaherty-hood.com</a:t>
            </a:r>
            <a:endParaRPr lang="en-US" dirty="0"/>
          </a:p>
          <a:p>
            <a:pPr fontAlgn="auto">
              <a:spcAft>
                <a:spcPts val="0"/>
              </a:spcAft>
              <a:defRPr/>
            </a:pPr>
            <a:r>
              <a:rPr lang="en-US" dirty="0"/>
              <a:t>(651) 295-1123</a:t>
            </a:r>
          </a:p>
        </p:txBody>
      </p:sp>
    </p:spTree>
    <p:extLst>
      <p:ext uri="{BB962C8B-B14F-4D97-AF65-F5344CB8AC3E}">
        <p14:creationId xmlns:p14="http://schemas.microsoft.com/office/powerpoint/2010/main" val="3161619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0BD93-581C-4096-B7A9-6C1EBB14F711}"/>
              </a:ext>
            </a:extLst>
          </p:cNvPr>
          <p:cNvSpPr>
            <a:spLocks noGrp="1"/>
          </p:cNvSpPr>
          <p:nvPr>
            <p:ph type="title"/>
          </p:nvPr>
        </p:nvSpPr>
        <p:spPr/>
        <p:txBody>
          <a:bodyPr/>
          <a:lstStyle/>
          <a:p>
            <a:r>
              <a:rPr lang="en-US" dirty="0"/>
              <a:t>Presentation DEED</a:t>
            </a:r>
          </a:p>
        </p:txBody>
      </p:sp>
      <p:sp>
        <p:nvSpPr>
          <p:cNvPr id="3" name="Content Placeholder 2">
            <a:extLst>
              <a:ext uri="{FF2B5EF4-FFF2-40B4-BE49-F238E27FC236}">
                <a16:creationId xmlns:a16="http://schemas.microsoft.com/office/drawing/2014/main" id="{7921755C-E382-4B07-AE81-9C2EED6A4669}"/>
              </a:ext>
            </a:extLst>
          </p:cNvPr>
          <p:cNvSpPr>
            <a:spLocks noGrp="1"/>
          </p:cNvSpPr>
          <p:nvPr>
            <p:ph idx="1"/>
          </p:nvPr>
        </p:nvSpPr>
        <p:spPr/>
        <p:txBody>
          <a:bodyPr/>
          <a:lstStyle/>
          <a:p>
            <a:r>
              <a:rPr lang="en-US" dirty="0"/>
              <a:t>Catalina Valencia</a:t>
            </a:r>
          </a:p>
          <a:p>
            <a:pPr lvl="1"/>
            <a:r>
              <a:rPr lang="en-US" dirty="0"/>
              <a:t>See separate presentation slide deck</a:t>
            </a:r>
          </a:p>
        </p:txBody>
      </p:sp>
    </p:spTree>
    <p:extLst>
      <p:ext uri="{BB962C8B-B14F-4D97-AF65-F5344CB8AC3E}">
        <p14:creationId xmlns:p14="http://schemas.microsoft.com/office/powerpoint/2010/main" val="4024166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94C8A-D243-4504-A270-09F5D9AEEC1C}"/>
              </a:ext>
            </a:extLst>
          </p:cNvPr>
          <p:cNvSpPr>
            <a:spLocks noGrp="1"/>
          </p:cNvSpPr>
          <p:nvPr>
            <p:ph type="title"/>
          </p:nvPr>
        </p:nvSpPr>
        <p:spPr/>
        <p:txBody>
          <a:bodyPr/>
          <a:lstStyle/>
          <a:p>
            <a:r>
              <a:rPr lang="en-US" dirty="0"/>
              <a:t>ETAC July Minutes</a:t>
            </a:r>
          </a:p>
        </p:txBody>
      </p:sp>
      <p:sp>
        <p:nvSpPr>
          <p:cNvPr id="3" name="Content Placeholder 2">
            <a:extLst>
              <a:ext uri="{FF2B5EF4-FFF2-40B4-BE49-F238E27FC236}">
                <a16:creationId xmlns:a16="http://schemas.microsoft.com/office/drawing/2014/main" id="{BB5F92C7-F782-4BC7-B792-F76D85CD1027}"/>
              </a:ext>
            </a:extLst>
          </p:cNvPr>
          <p:cNvSpPr>
            <a:spLocks noGrp="1"/>
          </p:cNvSpPr>
          <p:nvPr>
            <p:ph idx="1"/>
          </p:nvPr>
        </p:nvSpPr>
        <p:spPr/>
        <p:txBody>
          <a:bodyPr/>
          <a:lstStyle/>
          <a:p>
            <a:r>
              <a:rPr lang="en-US" dirty="0"/>
              <a:t>Approval for the July ETAC meeting is requested.</a:t>
            </a:r>
          </a:p>
          <a:p>
            <a:r>
              <a:rPr lang="en-US" dirty="0"/>
              <a:t>Roll call vote</a:t>
            </a:r>
          </a:p>
        </p:txBody>
      </p:sp>
    </p:spTree>
    <p:extLst>
      <p:ext uri="{BB962C8B-B14F-4D97-AF65-F5344CB8AC3E}">
        <p14:creationId xmlns:p14="http://schemas.microsoft.com/office/powerpoint/2010/main" val="689137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0BD93-581C-4096-B7A9-6C1EBB14F711}"/>
              </a:ext>
            </a:extLst>
          </p:cNvPr>
          <p:cNvSpPr>
            <a:spLocks noGrp="1"/>
          </p:cNvSpPr>
          <p:nvPr>
            <p:ph type="title"/>
          </p:nvPr>
        </p:nvSpPr>
        <p:spPr/>
        <p:txBody>
          <a:bodyPr/>
          <a:lstStyle/>
          <a:p>
            <a:r>
              <a:rPr lang="en-US" dirty="0"/>
              <a:t>Organization</a:t>
            </a:r>
          </a:p>
        </p:txBody>
      </p:sp>
      <p:sp>
        <p:nvSpPr>
          <p:cNvPr id="3" name="Content Placeholder 2">
            <a:extLst>
              <a:ext uri="{FF2B5EF4-FFF2-40B4-BE49-F238E27FC236}">
                <a16:creationId xmlns:a16="http://schemas.microsoft.com/office/drawing/2014/main" id="{7921755C-E382-4B07-AE81-9C2EED6A4669}"/>
              </a:ext>
            </a:extLst>
          </p:cNvPr>
          <p:cNvSpPr>
            <a:spLocks noGrp="1"/>
          </p:cNvSpPr>
          <p:nvPr>
            <p:ph idx="1"/>
          </p:nvPr>
        </p:nvSpPr>
        <p:spPr/>
        <p:txBody>
          <a:bodyPr/>
          <a:lstStyle/>
          <a:p>
            <a:r>
              <a:rPr lang="en-US" dirty="0"/>
              <a:t>Call to order</a:t>
            </a:r>
          </a:p>
          <a:p>
            <a:r>
              <a:rPr lang="en-US" dirty="0"/>
              <a:t>Roll call </a:t>
            </a:r>
          </a:p>
        </p:txBody>
      </p:sp>
    </p:spTree>
    <p:extLst>
      <p:ext uri="{BB962C8B-B14F-4D97-AF65-F5344CB8AC3E}">
        <p14:creationId xmlns:p14="http://schemas.microsoft.com/office/powerpoint/2010/main" val="1249888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60E72-6B1B-464E-99C6-CB867B99B6AA}"/>
              </a:ext>
            </a:extLst>
          </p:cNvPr>
          <p:cNvSpPr>
            <a:spLocks noGrp="1"/>
          </p:cNvSpPr>
          <p:nvPr>
            <p:ph type="title"/>
          </p:nvPr>
        </p:nvSpPr>
        <p:spPr/>
        <p:txBody>
          <a:bodyPr>
            <a:normAutofit fontScale="90000"/>
          </a:bodyPr>
          <a:lstStyle/>
          <a:p>
            <a:r>
              <a:rPr lang="en-US" dirty="0"/>
              <a:t> Energy Transition Advisory Committee Purpose</a:t>
            </a:r>
          </a:p>
        </p:txBody>
      </p:sp>
      <p:sp>
        <p:nvSpPr>
          <p:cNvPr id="3" name="Content Placeholder 2">
            <a:extLst>
              <a:ext uri="{FF2B5EF4-FFF2-40B4-BE49-F238E27FC236}">
                <a16:creationId xmlns:a16="http://schemas.microsoft.com/office/drawing/2014/main" id="{2D803272-29E7-4BA5-94CB-077C178F1575}"/>
              </a:ext>
            </a:extLst>
          </p:cNvPr>
          <p:cNvSpPr>
            <a:spLocks noGrp="1"/>
          </p:cNvSpPr>
          <p:nvPr>
            <p:ph idx="1"/>
          </p:nvPr>
        </p:nvSpPr>
        <p:spPr/>
        <p:txBody>
          <a:bodyPr>
            <a:normAutofit/>
          </a:bodyPr>
          <a:lstStyle/>
          <a:p>
            <a:pPr marL="0" indent="0">
              <a:buNone/>
            </a:pPr>
            <a:r>
              <a:rPr lang="en-US" sz="2800" dirty="0"/>
              <a:t>The Energy Transition Advisory Committee is established to: </a:t>
            </a:r>
          </a:p>
          <a:p>
            <a:r>
              <a:rPr lang="en-US" sz="2800" dirty="0"/>
              <a:t>Develop a statewide energy transition plan</a:t>
            </a:r>
          </a:p>
          <a:p>
            <a:r>
              <a:rPr lang="en-US" sz="2800" dirty="0"/>
              <a:t>Advise the governor, the commissioner, and the legislature on transition issues, established transition programs, economic initiatives, and transition policy.</a:t>
            </a:r>
          </a:p>
        </p:txBody>
      </p:sp>
    </p:spTree>
    <p:extLst>
      <p:ext uri="{BB962C8B-B14F-4D97-AF65-F5344CB8AC3E}">
        <p14:creationId xmlns:p14="http://schemas.microsoft.com/office/powerpoint/2010/main" val="4068355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F44F9-22D5-4BC1-9E77-471C52F598DA}"/>
              </a:ext>
            </a:extLst>
          </p:cNvPr>
          <p:cNvSpPr>
            <a:spLocks noGrp="1"/>
          </p:cNvSpPr>
          <p:nvPr>
            <p:ph type="title"/>
          </p:nvPr>
        </p:nvSpPr>
        <p:spPr/>
        <p:txBody>
          <a:bodyPr>
            <a:normAutofit/>
          </a:bodyPr>
          <a:lstStyle/>
          <a:p>
            <a:r>
              <a:rPr lang="en-US" dirty="0"/>
              <a:t>Task Force Presentations</a:t>
            </a:r>
          </a:p>
        </p:txBody>
      </p:sp>
      <p:graphicFrame>
        <p:nvGraphicFramePr>
          <p:cNvPr id="6" name="Content Placeholder 5">
            <a:extLst>
              <a:ext uri="{FF2B5EF4-FFF2-40B4-BE49-F238E27FC236}">
                <a16:creationId xmlns:a16="http://schemas.microsoft.com/office/drawing/2014/main" id="{82EB3BF1-A67A-478A-9F3A-EADC849FCEEE}"/>
              </a:ext>
            </a:extLst>
          </p:cNvPr>
          <p:cNvGraphicFramePr>
            <a:graphicFrameLocks noGrp="1"/>
          </p:cNvGraphicFramePr>
          <p:nvPr>
            <p:ph idx="1"/>
          </p:nvPr>
        </p:nvGraphicFramePr>
        <p:xfrm>
          <a:off x="838200" y="1593850"/>
          <a:ext cx="10515600" cy="458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117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41751-1ADA-4351-8A45-D911369A09CB}"/>
              </a:ext>
            </a:extLst>
          </p:cNvPr>
          <p:cNvSpPr>
            <a:spLocks noGrp="1"/>
          </p:cNvSpPr>
          <p:nvPr>
            <p:ph type="title"/>
          </p:nvPr>
        </p:nvSpPr>
        <p:spPr/>
        <p:txBody>
          <a:bodyPr/>
          <a:lstStyle/>
          <a:p>
            <a:r>
              <a:rPr lang="en-US" dirty="0"/>
              <a:t>Community Engagement Task Force</a:t>
            </a:r>
          </a:p>
        </p:txBody>
      </p:sp>
      <p:sp>
        <p:nvSpPr>
          <p:cNvPr id="3" name="Content Placeholder 2">
            <a:extLst>
              <a:ext uri="{FF2B5EF4-FFF2-40B4-BE49-F238E27FC236}">
                <a16:creationId xmlns:a16="http://schemas.microsoft.com/office/drawing/2014/main" id="{06D51C87-C4F7-4548-A3B8-B5D14389805F}"/>
              </a:ext>
            </a:extLst>
          </p:cNvPr>
          <p:cNvSpPr>
            <a:spLocks noGrp="1"/>
          </p:cNvSpPr>
          <p:nvPr>
            <p:ph idx="1"/>
          </p:nvPr>
        </p:nvSpPr>
        <p:spPr>
          <a:xfrm>
            <a:off x="838200" y="1458098"/>
            <a:ext cx="10967720" cy="5228452"/>
          </a:xfrm>
        </p:spPr>
        <p:txBody>
          <a:bodyPr>
            <a:normAutofit/>
          </a:bodyPr>
          <a:lstStyle/>
          <a:p>
            <a:r>
              <a:rPr lang="en-US" dirty="0">
                <a:solidFill>
                  <a:schemeClr val="tx1">
                    <a:lumMod val="95000"/>
                    <a:lumOff val="5000"/>
                  </a:schemeClr>
                </a:solidFill>
              </a:rPr>
              <a:t>Met on August 8 &amp; 19</a:t>
            </a:r>
          </a:p>
          <a:p>
            <a:pPr>
              <a:spcBef>
                <a:spcPts val="0"/>
              </a:spcBef>
              <a:spcAft>
                <a:spcPts val="0"/>
              </a:spcAft>
            </a:pPr>
            <a:r>
              <a:rPr lang="en-US" dirty="0">
                <a:solidFill>
                  <a:schemeClr val="tx1">
                    <a:lumMod val="95000"/>
                    <a:lumOff val="5000"/>
                  </a:schemeClr>
                </a:solidFill>
              </a:rPr>
              <a:t>Presentations by:</a:t>
            </a:r>
          </a:p>
          <a:p>
            <a:pPr lvl="1">
              <a:spcBef>
                <a:spcPts val="0"/>
              </a:spcBef>
            </a:pPr>
            <a:r>
              <a:rPr lang="en-US" dirty="0">
                <a:solidFill>
                  <a:schemeClr val="tx1">
                    <a:lumMod val="95000"/>
                    <a:lumOff val="5000"/>
                  </a:schemeClr>
                </a:solidFill>
              </a:rPr>
              <a:t>Jennifer Cady, MN Power</a:t>
            </a:r>
          </a:p>
          <a:p>
            <a:pPr lvl="2">
              <a:spcBef>
                <a:spcPts val="0"/>
              </a:spcBef>
            </a:pPr>
            <a:r>
              <a:rPr lang="en-US" dirty="0">
                <a:solidFill>
                  <a:schemeClr val="tx1">
                    <a:lumMod val="95000"/>
                    <a:lumOff val="5000"/>
                  </a:schemeClr>
                </a:solidFill>
              </a:rPr>
              <a:t>Discussed their community communication</a:t>
            </a:r>
          </a:p>
          <a:p>
            <a:pPr lvl="2">
              <a:spcBef>
                <a:spcPts val="0"/>
              </a:spcBef>
            </a:pPr>
            <a:r>
              <a:rPr lang="en-US" dirty="0">
                <a:solidFill>
                  <a:schemeClr val="tx1">
                    <a:lumMod val="95000"/>
                    <a:lumOff val="5000"/>
                  </a:schemeClr>
                </a:solidFill>
              </a:rPr>
              <a:t>They offer Tribal training to their employees and key customers</a:t>
            </a:r>
          </a:p>
          <a:p>
            <a:pPr lvl="2">
              <a:spcBef>
                <a:spcPts val="0"/>
              </a:spcBef>
            </a:pPr>
            <a:r>
              <a:rPr lang="en-US" dirty="0">
                <a:solidFill>
                  <a:schemeClr val="tx1">
                    <a:lumMod val="95000"/>
                    <a:lumOff val="5000"/>
                  </a:schemeClr>
                </a:solidFill>
              </a:rPr>
              <a:t>CEE was a very important partner in the community planning process</a:t>
            </a:r>
          </a:p>
          <a:p>
            <a:pPr lvl="1">
              <a:spcBef>
                <a:spcPts val="0"/>
              </a:spcBef>
            </a:pPr>
            <a:r>
              <a:rPr lang="en-US" sz="2200" dirty="0">
                <a:solidFill>
                  <a:schemeClr val="tx1">
                    <a:lumMod val="95000"/>
                    <a:lumOff val="5000"/>
                  </a:schemeClr>
                </a:solidFill>
                <a:effectLst/>
                <a:ea typeface="Calibri" panose="020F0502020204030204" pitchFamily="34" charset="0"/>
              </a:rPr>
              <a:t>Tami Gunderzik – Xcel Energy PIE (Partners in Energy)  </a:t>
            </a:r>
          </a:p>
          <a:p>
            <a:pPr lvl="2">
              <a:spcBef>
                <a:spcPts val="0"/>
              </a:spcBef>
            </a:pPr>
            <a:r>
              <a:rPr lang="en-US" b="0" i="0" dirty="0">
                <a:solidFill>
                  <a:schemeClr val="tx1">
                    <a:lumMod val="95000"/>
                    <a:lumOff val="5000"/>
                  </a:schemeClr>
                </a:solidFill>
                <a:effectLst/>
              </a:rPr>
              <a:t>Partners in Energy is a program from Xcel Energy that supports the communities we serve by helping them develop and implement these energy plans. Each community has its own unique energy needs and priorities, and Partners in Energy services are tailored to complement each community’s vision.</a:t>
            </a:r>
          </a:p>
          <a:p>
            <a:pPr lvl="2">
              <a:spcBef>
                <a:spcPts val="0"/>
              </a:spcBef>
            </a:pPr>
            <a:r>
              <a:rPr lang="en-US" b="0" i="0" dirty="0">
                <a:solidFill>
                  <a:schemeClr val="tx1">
                    <a:lumMod val="95000"/>
                    <a:lumOff val="5000"/>
                  </a:schemeClr>
                </a:solidFill>
                <a:effectLst/>
              </a:rPr>
              <a:t>identify local energy priorities</a:t>
            </a:r>
          </a:p>
          <a:p>
            <a:pPr lvl="2">
              <a:spcBef>
                <a:spcPts val="0"/>
              </a:spcBef>
            </a:pPr>
            <a:r>
              <a:rPr lang="en-US" dirty="0">
                <a:solidFill>
                  <a:schemeClr val="tx1">
                    <a:lumMod val="95000"/>
                    <a:lumOff val="5000"/>
                  </a:schemeClr>
                </a:solidFill>
              </a:rPr>
              <a:t>They assist in implementation and support of the communities PIE plan</a:t>
            </a:r>
          </a:p>
        </p:txBody>
      </p:sp>
    </p:spTree>
    <p:extLst>
      <p:ext uri="{BB962C8B-B14F-4D97-AF65-F5344CB8AC3E}">
        <p14:creationId xmlns:p14="http://schemas.microsoft.com/office/powerpoint/2010/main" val="3782826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94AB7-0AEE-47FA-B08E-3E90EFDC606F}"/>
              </a:ext>
            </a:extLst>
          </p:cNvPr>
          <p:cNvSpPr>
            <a:spLocks noGrp="1"/>
          </p:cNvSpPr>
          <p:nvPr>
            <p:ph type="title"/>
          </p:nvPr>
        </p:nvSpPr>
        <p:spPr/>
        <p:txBody>
          <a:bodyPr>
            <a:normAutofit fontScale="90000"/>
          </a:bodyPr>
          <a:lstStyle/>
          <a:p>
            <a:r>
              <a:rPr lang="en-US" dirty="0"/>
              <a:t>Community Engagement Task Force, cont.</a:t>
            </a:r>
          </a:p>
        </p:txBody>
      </p:sp>
      <p:sp>
        <p:nvSpPr>
          <p:cNvPr id="3" name="Content Placeholder 2">
            <a:extLst>
              <a:ext uri="{FF2B5EF4-FFF2-40B4-BE49-F238E27FC236}">
                <a16:creationId xmlns:a16="http://schemas.microsoft.com/office/drawing/2014/main" id="{CF40FC35-78BB-45DF-82E7-D118F2FE475F}"/>
              </a:ext>
            </a:extLst>
          </p:cNvPr>
          <p:cNvSpPr>
            <a:spLocks noGrp="1"/>
          </p:cNvSpPr>
          <p:nvPr>
            <p:ph idx="1"/>
          </p:nvPr>
        </p:nvSpPr>
        <p:spPr/>
        <p:txBody>
          <a:bodyPr/>
          <a:lstStyle/>
          <a:p>
            <a:pPr>
              <a:spcBef>
                <a:spcPts val="0"/>
              </a:spcBef>
              <a:spcAft>
                <a:spcPts val="0"/>
              </a:spcAft>
            </a:pPr>
            <a:r>
              <a:rPr lang="en-US" dirty="0">
                <a:solidFill>
                  <a:schemeClr val="tx1">
                    <a:lumMod val="95000"/>
                    <a:lumOff val="5000"/>
                  </a:schemeClr>
                </a:solidFill>
              </a:rPr>
              <a:t>Plan Recommendation</a:t>
            </a:r>
          </a:p>
          <a:p>
            <a:pPr lvl="1">
              <a:spcBef>
                <a:spcPts val="0"/>
              </a:spcBef>
            </a:pPr>
            <a:r>
              <a:rPr lang="en-US" dirty="0">
                <a:solidFill>
                  <a:schemeClr val="tx1">
                    <a:lumMod val="95000"/>
                    <a:lumOff val="5000"/>
                  </a:schemeClr>
                </a:solidFill>
              </a:rPr>
              <a:t>Previous </a:t>
            </a:r>
          </a:p>
          <a:p>
            <a:pPr lvl="2">
              <a:spcBef>
                <a:spcPts val="0"/>
              </a:spcBef>
            </a:pPr>
            <a:r>
              <a:rPr lang="en-US" dirty="0">
                <a:solidFill>
                  <a:schemeClr val="tx1">
                    <a:lumMod val="95000"/>
                    <a:lumOff val="5000"/>
                  </a:schemeClr>
                </a:solidFill>
                <a:effectLst/>
                <a:ea typeface="Calibri" panose="020F0502020204030204" pitchFamily="34" charset="0"/>
              </a:rPr>
              <a:t>Funds for marketing for impacting communities.  </a:t>
            </a:r>
          </a:p>
          <a:p>
            <a:pPr lvl="1">
              <a:spcBef>
                <a:spcPts val="0"/>
              </a:spcBef>
              <a:spcAft>
                <a:spcPts val="0"/>
              </a:spcAft>
            </a:pPr>
            <a:r>
              <a:rPr lang="en-US" dirty="0">
                <a:solidFill>
                  <a:schemeClr val="tx1">
                    <a:lumMod val="95000"/>
                    <a:lumOff val="5000"/>
                  </a:schemeClr>
                </a:solidFill>
              </a:rPr>
              <a:t>New</a:t>
            </a:r>
          </a:p>
          <a:p>
            <a:pPr lvl="2">
              <a:spcBef>
                <a:spcPts val="0"/>
              </a:spcBef>
            </a:pPr>
            <a:r>
              <a:rPr lang="en-US" dirty="0">
                <a:solidFill>
                  <a:srgbClr val="0D0D0D"/>
                </a:solidFill>
                <a:effectLst/>
                <a:ea typeface="Calibri" panose="020F0502020204030204" pitchFamily="34" charset="0"/>
                <a:cs typeface="Times New Roman" panose="02020603050405020304" pitchFamily="18" charset="0"/>
              </a:rPr>
              <a:t>ETAC to annually review the plan to ensure accuracy with the changing times. </a:t>
            </a:r>
            <a:endParaRPr lang="en-US" dirty="0">
              <a:solidFill>
                <a:schemeClr val="tx1">
                  <a:lumMod val="95000"/>
                  <a:lumOff val="5000"/>
                </a:schemeClr>
              </a:solidFill>
              <a:effectLst/>
              <a:ea typeface="Calibri" panose="020F0502020204030204" pitchFamily="34" charset="0"/>
              <a:cs typeface="Times New Roman" panose="02020603050405020304" pitchFamily="18" charset="0"/>
            </a:endParaRPr>
          </a:p>
          <a:p>
            <a:pPr lvl="2">
              <a:spcBef>
                <a:spcPts val="0"/>
              </a:spcBef>
            </a:pPr>
            <a:r>
              <a:rPr lang="en-US" dirty="0">
                <a:solidFill>
                  <a:srgbClr val="0D0D0D"/>
                </a:solidFill>
                <a:effectLst/>
                <a:ea typeface="Calibri" panose="020F0502020204030204" pitchFamily="34" charset="0"/>
                <a:cs typeface="Times New Roman" panose="02020603050405020304" pitchFamily="18" charset="0"/>
              </a:rPr>
              <a:t>Educate legislators on the Power Plant closures and its impacts.  Legislative energy committees (both House and Senate) on a bus tour to an impacted community.</a:t>
            </a:r>
            <a:r>
              <a:rPr lang="en-US" u="sng" dirty="0">
                <a:solidFill>
                  <a:srgbClr val="0D0D0D"/>
                </a:solidFill>
                <a:effectLst/>
                <a:ea typeface="Calibri" panose="020F0502020204030204" pitchFamily="34" charset="0"/>
                <a:cs typeface="Times New Roman" panose="02020603050405020304" pitchFamily="18" charset="0"/>
              </a:rPr>
              <a:t> </a:t>
            </a:r>
            <a:endParaRPr lang="en-US" u="sng" dirty="0">
              <a:solidFill>
                <a:schemeClr val="tx1">
                  <a:lumMod val="95000"/>
                  <a:lumOff val="5000"/>
                </a:schemeClr>
              </a:solidFill>
              <a:ea typeface="Calibri" panose="020F0502020204030204" pitchFamily="34" charset="0"/>
              <a:cs typeface="Times New Roman" panose="02020603050405020304" pitchFamily="18" charset="0"/>
            </a:endParaRPr>
          </a:p>
          <a:p>
            <a:pPr lvl="2">
              <a:spcBef>
                <a:spcPts val="0"/>
              </a:spcBef>
            </a:pPr>
            <a:r>
              <a:rPr lang="en-US" dirty="0">
                <a:solidFill>
                  <a:srgbClr val="0D0D0D"/>
                </a:solidFill>
                <a:effectLst/>
                <a:ea typeface="Calibri" panose="020F0502020204030204" pitchFamily="34" charset="0"/>
                <a:cs typeface="Times New Roman" panose="02020603050405020304" pitchFamily="18" charset="0"/>
              </a:rPr>
              <a:t>Drone footage of each Power Plant site, being careful of security issues, to show land, surrounding environment and the integration of the plant within the community/region. </a:t>
            </a:r>
            <a:endParaRPr lang="en-US" u="sng" dirty="0">
              <a:solidFill>
                <a:schemeClr val="tx1">
                  <a:lumMod val="95000"/>
                  <a:lumOff val="5000"/>
                </a:schemeClr>
              </a:solidFill>
              <a:effectLst/>
              <a:ea typeface="Calibri" panose="020F0502020204030204" pitchFamily="34" charset="0"/>
              <a:cs typeface="Times New Roman" panose="02020603050405020304" pitchFamily="18" charset="0"/>
            </a:endParaRPr>
          </a:p>
          <a:p>
            <a:pPr lvl="2">
              <a:spcBef>
                <a:spcPts val="0"/>
              </a:spcBef>
            </a:pPr>
            <a:r>
              <a:rPr lang="en-US" dirty="0">
                <a:solidFill>
                  <a:srgbClr val="0D0D0D"/>
                </a:solidFill>
                <a:effectLst/>
                <a:ea typeface="Calibri" panose="020F0502020204030204" pitchFamily="34" charset="0"/>
                <a:cs typeface="Times New Roman" panose="02020603050405020304" pitchFamily="18" charset="0"/>
              </a:rPr>
              <a:t>Xcel Energy work with each impacted community where they supply electricity to offer PIE</a:t>
            </a:r>
            <a:r>
              <a:rPr lang="en-US" u="sng" dirty="0">
                <a:solidFill>
                  <a:schemeClr val="tx1">
                    <a:lumMod val="95000"/>
                    <a:lumOff val="5000"/>
                  </a:schemeClr>
                </a:solidFill>
                <a:ea typeface="Calibri" panose="020F0502020204030204" pitchFamily="34" charset="0"/>
                <a:cs typeface="Times New Roman" panose="02020603050405020304" pitchFamily="18" charset="0"/>
              </a:rPr>
              <a:t>.</a:t>
            </a:r>
          </a:p>
          <a:p>
            <a:pPr lvl="2">
              <a:spcBef>
                <a:spcPts val="0"/>
              </a:spcBef>
            </a:pPr>
            <a:r>
              <a:rPr lang="en-US" dirty="0">
                <a:solidFill>
                  <a:srgbClr val="0D0D0D"/>
                </a:solidFill>
                <a:effectLst/>
                <a:ea typeface="Calibri" panose="020F0502020204030204" pitchFamily="34" charset="0"/>
                <a:cs typeface="Times New Roman" panose="02020603050405020304" pitchFamily="18" charset="0"/>
              </a:rPr>
              <a:t>Frequent communication of Power Plants and communities before, during and after closures with each other and to the public to address concerns and educate. </a:t>
            </a:r>
            <a:endParaRPr lang="en-US" dirty="0">
              <a:solidFill>
                <a:schemeClr val="tx1">
                  <a:lumMod val="95000"/>
                  <a:lumOff val="5000"/>
                </a:schemeClr>
              </a:solidFill>
            </a:endParaRPr>
          </a:p>
          <a:p>
            <a:endParaRPr lang="en-US" dirty="0"/>
          </a:p>
        </p:txBody>
      </p:sp>
    </p:spTree>
    <p:extLst>
      <p:ext uri="{BB962C8B-B14F-4D97-AF65-F5344CB8AC3E}">
        <p14:creationId xmlns:p14="http://schemas.microsoft.com/office/powerpoint/2010/main" val="3378112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7BDC8-E171-4BC8-BDAC-B00269CC87BB}"/>
              </a:ext>
            </a:extLst>
          </p:cNvPr>
          <p:cNvSpPr>
            <a:spLocks noGrp="1"/>
          </p:cNvSpPr>
          <p:nvPr>
            <p:ph type="title"/>
          </p:nvPr>
        </p:nvSpPr>
        <p:spPr/>
        <p:txBody>
          <a:bodyPr/>
          <a:lstStyle/>
          <a:p>
            <a:r>
              <a:rPr lang="en-US" dirty="0"/>
              <a:t>Economic Diversification Task Force</a:t>
            </a:r>
          </a:p>
        </p:txBody>
      </p:sp>
      <p:sp>
        <p:nvSpPr>
          <p:cNvPr id="3" name="Content Placeholder 2">
            <a:extLst>
              <a:ext uri="{FF2B5EF4-FFF2-40B4-BE49-F238E27FC236}">
                <a16:creationId xmlns:a16="http://schemas.microsoft.com/office/drawing/2014/main" id="{352B21D1-383F-4226-8500-A1972A63ECAD}"/>
              </a:ext>
            </a:extLst>
          </p:cNvPr>
          <p:cNvSpPr>
            <a:spLocks noGrp="1"/>
          </p:cNvSpPr>
          <p:nvPr>
            <p:ph idx="1"/>
          </p:nvPr>
        </p:nvSpPr>
        <p:spPr>
          <a:xfrm>
            <a:off x="838200" y="1320906"/>
            <a:ext cx="10515600" cy="5291929"/>
          </a:xfrm>
        </p:spPr>
        <p:txBody>
          <a:bodyPr>
            <a:normAutofit fontScale="77500" lnSpcReduction="20000"/>
          </a:bodyPr>
          <a:lstStyle/>
          <a:p>
            <a:r>
              <a:rPr lang="en-US" dirty="0">
                <a:solidFill>
                  <a:srgbClr val="000000"/>
                </a:solidFill>
              </a:rPr>
              <a:t>Met on August 17</a:t>
            </a:r>
          </a:p>
          <a:p>
            <a:pPr lvl="2">
              <a:spcBef>
                <a:spcPts val="0"/>
              </a:spcBef>
              <a:spcAft>
                <a:spcPts val="0"/>
              </a:spcAft>
            </a:pPr>
            <a:endParaRPr lang="en-US" sz="2800" dirty="0">
              <a:solidFill>
                <a:srgbClr val="000000"/>
              </a:solidFill>
            </a:endParaRPr>
          </a:p>
          <a:p>
            <a:pPr>
              <a:spcBef>
                <a:spcPts val="0"/>
              </a:spcBef>
              <a:spcAft>
                <a:spcPts val="0"/>
              </a:spcAft>
            </a:pPr>
            <a:r>
              <a:rPr lang="en-US" dirty="0">
                <a:solidFill>
                  <a:srgbClr val="000000"/>
                </a:solidFill>
              </a:rPr>
              <a:t>Points  </a:t>
            </a:r>
          </a:p>
          <a:p>
            <a:pPr lvl="1">
              <a:spcBef>
                <a:spcPts val="0"/>
              </a:spcBef>
              <a:spcAft>
                <a:spcPts val="0"/>
              </a:spcAft>
            </a:pPr>
            <a:r>
              <a:rPr lang="en-US" dirty="0">
                <a:solidFill>
                  <a:srgbClr val="000000"/>
                </a:solidFill>
              </a:rPr>
              <a:t>No presentations at the meeting</a:t>
            </a:r>
          </a:p>
          <a:p>
            <a:pPr lvl="1">
              <a:spcBef>
                <a:spcPts val="0"/>
              </a:spcBef>
            </a:pPr>
            <a:r>
              <a:rPr lang="en-US" dirty="0">
                <a:solidFill>
                  <a:srgbClr val="000000"/>
                </a:solidFill>
              </a:rPr>
              <a:t>Discussed former presenters, what was learned and what to propose to ETAC for inclusion within the plan</a:t>
            </a:r>
          </a:p>
          <a:p>
            <a:pPr lvl="1">
              <a:spcBef>
                <a:spcPts val="0"/>
              </a:spcBef>
              <a:spcAft>
                <a:spcPts val="0"/>
              </a:spcAft>
            </a:pPr>
            <a:endParaRPr lang="en-US" dirty="0">
              <a:solidFill>
                <a:srgbClr val="FF0000"/>
              </a:solidFill>
            </a:endParaRPr>
          </a:p>
          <a:p>
            <a:pPr>
              <a:spcBef>
                <a:spcPts val="0"/>
              </a:spcBef>
              <a:spcAft>
                <a:spcPts val="0"/>
              </a:spcAft>
            </a:pPr>
            <a:r>
              <a:rPr lang="en-US" dirty="0">
                <a:solidFill>
                  <a:srgbClr val="000000"/>
                </a:solidFill>
              </a:rPr>
              <a:t>Plan Recommendation: </a:t>
            </a:r>
          </a:p>
          <a:p>
            <a:pPr lvl="1">
              <a:spcBef>
                <a:spcPts val="0"/>
              </a:spcBef>
              <a:spcAft>
                <a:spcPts val="0"/>
              </a:spcAft>
            </a:pPr>
            <a:r>
              <a:rPr lang="en-US" dirty="0">
                <a:solidFill>
                  <a:srgbClr val="000000"/>
                </a:solidFill>
              </a:rPr>
              <a:t>Previous</a:t>
            </a:r>
          </a:p>
          <a:p>
            <a:pPr lvl="2">
              <a:spcBef>
                <a:spcPts val="0"/>
              </a:spcBef>
            </a:pPr>
            <a:r>
              <a:rPr lang="en-US" dirty="0">
                <a:solidFill>
                  <a:srgbClr val="000000"/>
                </a:solidFill>
              </a:rPr>
              <a:t>Playbooks similar to Pennsylvania for all impacted communities &amp; property owners that have interest.  State &amp;/or Federal funding to cover the cost.  </a:t>
            </a:r>
          </a:p>
          <a:p>
            <a:pPr lvl="1">
              <a:spcBef>
                <a:spcPts val="0"/>
              </a:spcBef>
              <a:spcAft>
                <a:spcPts val="0"/>
              </a:spcAft>
            </a:pPr>
            <a:r>
              <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New</a:t>
            </a:r>
          </a:p>
          <a:p>
            <a:pPr lvl="2">
              <a:spcBef>
                <a:spcPts val="0"/>
              </a:spcBef>
            </a:pPr>
            <a:r>
              <a:rPr lang="en-US" dirty="0">
                <a:solidFill>
                  <a:srgbClr val="0D0D0D"/>
                </a:solidFill>
                <a:effectLst/>
                <a:ea typeface="Calibri" panose="020F0502020204030204" pitchFamily="34" charset="0"/>
                <a:cs typeface="Times New Roman" panose="02020603050405020304" pitchFamily="18" charset="0"/>
              </a:rPr>
              <a:t>Dept of Commerce to use socio-economics &amp; externalities in their modeling for their comments during IRP process. </a:t>
            </a:r>
          </a:p>
          <a:p>
            <a:pPr lvl="2">
              <a:spcBef>
                <a:spcPts val="0"/>
              </a:spcBef>
            </a:pPr>
            <a:r>
              <a:rPr lang="en-US" dirty="0">
                <a:solidFill>
                  <a:srgbClr val="0D0D0D"/>
                </a:solidFill>
                <a:effectLst/>
                <a:ea typeface="Calibri" panose="020F0502020204030204" pitchFamily="34" charset="0"/>
                <a:cs typeface="Times New Roman" panose="02020603050405020304" pitchFamily="18" charset="0"/>
              </a:rPr>
              <a:t>For solar siting, zoning shall be controlled by the local government unit.  Frequent communication with the landowner, power company, state agencies and local government regarding the project. </a:t>
            </a:r>
          </a:p>
          <a:p>
            <a:pPr lvl="2">
              <a:spcBef>
                <a:spcPts val="0"/>
              </a:spcBef>
            </a:pPr>
            <a:r>
              <a:rPr lang="en-US" dirty="0">
                <a:solidFill>
                  <a:srgbClr val="0D0D0D"/>
                </a:solidFill>
                <a:effectLst/>
                <a:ea typeface="Calibri" panose="020F0502020204030204" pitchFamily="34" charset="0"/>
                <a:cs typeface="Times New Roman" panose="02020603050405020304" pitchFamily="18" charset="0"/>
              </a:rPr>
              <a:t>Department of Revenue to create stable valuations of power plants. </a:t>
            </a:r>
          </a:p>
          <a:p>
            <a:pPr lvl="2">
              <a:spcBef>
                <a:spcPts val="0"/>
              </a:spcBef>
            </a:pPr>
            <a:r>
              <a:rPr lang="en-US" dirty="0">
                <a:solidFill>
                  <a:srgbClr val="0D0D0D"/>
                </a:solidFill>
                <a:effectLst/>
                <a:ea typeface="Calibri" panose="020F0502020204030204" pitchFamily="34" charset="0"/>
                <a:cs typeface="Times New Roman" panose="02020603050405020304" pitchFamily="18" charset="0"/>
              </a:rPr>
              <a:t>Training and skills for impacted workers are important.  Training shall be allowed upon the knowledge of the closure, not after closure.  (Training and workforce is important to Economic Diversification.) </a:t>
            </a:r>
          </a:p>
          <a:p>
            <a:pPr lvl="2">
              <a:spcBef>
                <a:spcPts val="0"/>
              </a:spcBef>
            </a:pPr>
            <a:r>
              <a:rPr lang="en-US" dirty="0">
                <a:solidFill>
                  <a:srgbClr val="0D0D0D"/>
                </a:solidFill>
                <a:effectLst/>
                <a:ea typeface="Times New Roman" panose="02020603050405020304" pitchFamily="18" charset="0"/>
              </a:rPr>
              <a:t>Updated previous recommendation (added time period) Priority points for impacted communities and counties on state grant programs for a period of years before and after closure to assist the community in their rebuilding efforts. </a:t>
            </a:r>
          </a:p>
          <a:p>
            <a:pPr lvl="2">
              <a:spcBef>
                <a:spcPts val="0"/>
              </a:spcBef>
            </a:pPr>
            <a:r>
              <a:rPr lang="en-US" dirty="0">
                <a:solidFill>
                  <a:srgbClr val="0D0D0D"/>
                </a:solidFill>
                <a:effectLst/>
                <a:ea typeface="Times New Roman" panose="02020603050405020304" pitchFamily="18" charset="0"/>
              </a:rPr>
              <a:t>Funding for Regional Development Commissions to write and assist in grant administration for impacted communities.   </a:t>
            </a:r>
          </a:p>
          <a:p>
            <a:pPr lvl="2">
              <a:spcBef>
                <a:spcPts val="0"/>
              </a:spcBef>
            </a:pPr>
            <a:r>
              <a:rPr lang="en-US" dirty="0">
                <a:solidFill>
                  <a:srgbClr val="0D0D0D"/>
                </a:solidFill>
                <a:effectLst/>
                <a:ea typeface="Calibri" panose="020F0502020204030204" pitchFamily="34" charset="0"/>
                <a:cs typeface="Times New Roman" panose="02020603050405020304" pitchFamily="18" charset="0"/>
              </a:rPr>
              <a:t>Work to create one standardized shovel-ready program. </a:t>
            </a:r>
            <a:endParaRPr lang="en-US" dirty="0">
              <a:effectLst/>
              <a:ea typeface="Times New Roman" panose="02020603050405020304" pitchFamily="18" charset="0"/>
            </a:endParaRPr>
          </a:p>
          <a:p>
            <a:pPr lvl="2">
              <a:spcBef>
                <a:spcPts val="0"/>
              </a:spcBef>
            </a:pPr>
            <a:endParaRPr lang="en-US" sz="1800" dirty="0">
              <a:effectLst/>
              <a:latin typeface="Times New Roman" panose="02020603050405020304" pitchFamily="18" charset="0"/>
              <a:ea typeface="Times New Roman" panose="02020603050405020304" pitchFamily="18" charset="0"/>
            </a:endParaRPr>
          </a:p>
          <a:p>
            <a:pPr lvl="2">
              <a:spcBef>
                <a:spcPts val="0"/>
              </a:spcBef>
            </a:pPr>
            <a:endParaRPr lang="en-US" dirty="0">
              <a:solidFill>
                <a:srgbClr val="FF0000"/>
              </a:solidFill>
            </a:endParaRPr>
          </a:p>
          <a:p>
            <a:pPr marL="0" indent="0">
              <a:buNone/>
            </a:pPr>
            <a:endParaRPr lang="en-US" dirty="0"/>
          </a:p>
          <a:p>
            <a:endParaRPr lang="en-US" dirty="0"/>
          </a:p>
        </p:txBody>
      </p:sp>
    </p:spTree>
    <p:extLst>
      <p:ext uri="{BB962C8B-B14F-4D97-AF65-F5344CB8AC3E}">
        <p14:creationId xmlns:p14="http://schemas.microsoft.com/office/powerpoint/2010/main" val="1991289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F3F48-3B98-4E94-B0DF-9DD158D31C7A}"/>
              </a:ext>
            </a:extLst>
          </p:cNvPr>
          <p:cNvSpPr>
            <a:spLocks noGrp="1"/>
          </p:cNvSpPr>
          <p:nvPr>
            <p:ph type="title"/>
          </p:nvPr>
        </p:nvSpPr>
        <p:spPr/>
        <p:txBody>
          <a:bodyPr/>
          <a:lstStyle/>
          <a:p>
            <a:r>
              <a:rPr lang="en-US" dirty="0"/>
              <a:t>Re-Use of Assets Task Force</a:t>
            </a:r>
          </a:p>
        </p:txBody>
      </p:sp>
      <p:sp>
        <p:nvSpPr>
          <p:cNvPr id="3" name="Content Placeholder 2">
            <a:extLst>
              <a:ext uri="{FF2B5EF4-FFF2-40B4-BE49-F238E27FC236}">
                <a16:creationId xmlns:a16="http://schemas.microsoft.com/office/drawing/2014/main" id="{3521B34C-E75A-401A-8D54-C86971D4AF00}"/>
              </a:ext>
            </a:extLst>
          </p:cNvPr>
          <p:cNvSpPr>
            <a:spLocks noGrp="1"/>
          </p:cNvSpPr>
          <p:nvPr>
            <p:ph idx="1"/>
          </p:nvPr>
        </p:nvSpPr>
        <p:spPr>
          <a:xfrm>
            <a:off x="838199" y="1594624"/>
            <a:ext cx="10791825" cy="5034776"/>
          </a:xfrm>
        </p:spPr>
        <p:txBody>
          <a:bodyPr>
            <a:normAutofit fontScale="77500" lnSpcReduction="20000"/>
          </a:bodyPr>
          <a:lstStyle/>
          <a:p>
            <a:r>
              <a:rPr lang="en-US" dirty="0">
                <a:solidFill>
                  <a:schemeClr val="tx1">
                    <a:lumMod val="95000"/>
                    <a:lumOff val="5000"/>
                  </a:schemeClr>
                </a:solidFill>
              </a:rPr>
              <a:t>Met on August 17</a:t>
            </a:r>
          </a:p>
          <a:p>
            <a:pPr>
              <a:spcBef>
                <a:spcPts val="0"/>
              </a:spcBef>
              <a:spcAft>
                <a:spcPts val="0"/>
              </a:spcAft>
            </a:pPr>
            <a:r>
              <a:rPr lang="en-US" dirty="0">
                <a:solidFill>
                  <a:schemeClr val="tx1">
                    <a:lumMod val="95000"/>
                    <a:lumOff val="5000"/>
                  </a:schemeClr>
                </a:solidFill>
              </a:rPr>
              <a:t>Presentation:</a:t>
            </a:r>
          </a:p>
          <a:p>
            <a:pPr lvl="1">
              <a:spcBef>
                <a:spcPts val="0"/>
              </a:spcBef>
              <a:spcAft>
                <a:spcPts val="0"/>
              </a:spcAft>
            </a:pPr>
            <a:r>
              <a:rPr lang="en-US" dirty="0">
                <a:solidFill>
                  <a:schemeClr val="tx1">
                    <a:lumMod val="95000"/>
                    <a:lumOff val="5000"/>
                  </a:schemeClr>
                </a:solidFill>
              </a:rPr>
              <a:t>Melanie McMahan, City of St. Paul – Redevelopment of Former Ford Plant </a:t>
            </a:r>
          </a:p>
          <a:p>
            <a:pPr lvl="2">
              <a:spcBef>
                <a:spcPts val="0"/>
              </a:spcBef>
              <a:spcAft>
                <a:spcPts val="0"/>
              </a:spcAft>
            </a:pPr>
            <a:r>
              <a:rPr lang="en-US" dirty="0">
                <a:solidFill>
                  <a:schemeClr val="tx1">
                    <a:lumMod val="95000"/>
                    <a:lumOff val="5000"/>
                  </a:schemeClr>
                </a:solidFill>
              </a:rPr>
              <a:t>Site lacked infrastructure</a:t>
            </a:r>
          </a:p>
          <a:p>
            <a:pPr lvl="2">
              <a:spcBef>
                <a:spcPts val="0"/>
              </a:spcBef>
              <a:spcAft>
                <a:spcPts val="0"/>
              </a:spcAft>
            </a:pPr>
            <a:r>
              <a:rPr lang="en-US" dirty="0">
                <a:solidFill>
                  <a:schemeClr val="tx1">
                    <a:lumMod val="95000"/>
                    <a:lumOff val="5000"/>
                  </a:schemeClr>
                </a:solidFill>
              </a:rPr>
              <a:t>Site had contamination.  Property owner brought land to a residential site standard at their own cost.  Clean-up is much more extensive for residential than for industrial.  Owner paid for AUAR – City supervised.  </a:t>
            </a:r>
          </a:p>
          <a:p>
            <a:pPr lvl="2">
              <a:spcBef>
                <a:spcPts val="0"/>
              </a:spcBef>
              <a:spcAft>
                <a:spcPts val="0"/>
              </a:spcAft>
            </a:pPr>
            <a:r>
              <a:rPr lang="en-US" dirty="0">
                <a:solidFill>
                  <a:schemeClr val="tx1">
                    <a:lumMod val="95000"/>
                    <a:lumOff val="5000"/>
                  </a:schemeClr>
                </a:solidFill>
              </a:rPr>
              <a:t>Ford plant was not a huge tax base.    </a:t>
            </a:r>
          </a:p>
          <a:p>
            <a:pPr lvl="2">
              <a:spcBef>
                <a:spcPts val="0"/>
              </a:spcBef>
            </a:pPr>
            <a:r>
              <a:rPr lang="en-US" dirty="0">
                <a:solidFill>
                  <a:schemeClr val="tx1">
                    <a:lumMod val="95000"/>
                    <a:lumOff val="5000"/>
                  </a:schemeClr>
                </a:solidFill>
              </a:rPr>
              <a:t>Lessons Learned</a:t>
            </a:r>
          </a:p>
          <a:p>
            <a:pPr lvl="3">
              <a:spcBef>
                <a:spcPts val="0"/>
              </a:spcBef>
            </a:pPr>
            <a:r>
              <a:rPr lang="en-US" dirty="0">
                <a:solidFill>
                  <a:schemeClr val="tx1">
                    <a:lumMod val="95000"/>
                    <a:lumOff val="5000"/>
                  </a:schemeClr>
                </a:solidFill>
                <a:ea typeface="Times New Roman" panose="02020603050405020304" pitchFamily="18" charset="0"/>
              </a:rPr>
              <a:t>Work with the community – they had numerous community meetings on a variety of topics</a:t>
            </a:r>
          </a:p>
          <a:p>
            <a:pPr lvl="3">
              <a:spcBef>
                <a:spcPts val="0"/>
              </a:spcBef>
            </a:pPr>
            <a:r>
              <a:rPr lang="en-US" dirty="0">
                <a:solidFill>
                  <a:schemeClr val="tx1">
                    <a:lumMod val="95000"/>
                    <a:lumOff val="5000"/>
                  </a:schemeClr>
                </a:solidFill>
                <a:ea typeface="Times New Roman" panose="02020603050405020304" pitchFamily="18" charset="0"/>
              </a:rPr>
              <a:t>Partnerships are important – property owner, City, non-profits (they covered many of the studies to have the expertise that City Staff lacked.)  </a:t>
            </a:r>
          </a:p>
          <a:p>
            <a:pPr lvl="3">
              <a:spcBef>
                <a:spcPts val="0"/>
              </a:spcBef>
            </a:pPr>
            <a:r>
              <a:rPr lang="en-US" dirty="0">
                <a:solidFill>
                  <a:schemeClr val="tx1">
                    <a:lumMod val="95000"/>
                    <a:lumOff val="5000"/>
                  </a:schemeClr>
                </a:solidFill>
                <a:ea typeface="Times New Roman" panose="02020603050405020304" pitchFamily="18" charset="0"/>
              </a:rPr>
              <a:t>Communicate that the City does not own the site – manage expectations</a:t>
            </a:r>
          </a:p>
          <a:p>
            <a:pPr lvl="3">
              <a:spcBef>
                <a:spcPts val="0"/>
              </a:spcBef>
            </a:pPr>
            <a:r>
              <a:rPr lang="en-US" dirty="0">
                <a:solidFill>
                  <a:schemeClr val="tx1">
                    <a:lumMod val="95000"/>
                    <a:lumOff val="5000"/>
                  </a:schemeClr>
                </a:solidFill>
                <a:ea typeface="Times New Roman" panose="02020603050405020304" pitchFamily="18" charset="0"/>
              </a:rPr>
              <a:t>Recognize that public support is needed.  Make it clear what funds are being used and why.  </a:t>
            </a:r>
          </a:p>
          <a:p>
            <a:pPr lvl="3">
              <a:spcBef>
                <a:spcPts val="0"/>
              </a:spcBef>
            </a:pPr>
            <a:r>
              <a:rPr lang="en-US" sz="1800" dirty="0">
                <a:solidFill>
                  <a:schemeClr val="tx1">
                    <a:lumMod val="95000"/>
                    <a:lumOff val="5000"/>
                  </a:schemeClr>
                </a:solidFill>
                <a:effectLst/>
                <a:ea typeface="Calibri" panose="020F0502020204030204" pitchFamily="34" charset="0"/>
                <a:cs typeface="Times New Roman" panose="02020603050405020304" pitchFamily="18" charset="0"/>
              </a:rPr>
              <a:t>City’s can require zoning.  Most everything else they cannot without incentivizing. </a:t>
            </a:r>
            <a:endParaRPr lang="en-US" dirty="0">
              <a:solidFill>
                <a:schemeClr val="tx1">
                  <a:lumMod val="95000"/>
                  <a:lumOff val="5000"/>
                </a:schemeClr>
              </a:solidFill>
            </a:endParaRPr>
          </a:p>
          <a:p>
            <a:pPr>
              <a:spcBef>
                <a:spcPts val="0"/>
              </a:spcBef>
              <a:spcAft>
                <a:spcPts val="0"/>
              </a:spcAft>
            </a:pPr>
            <a:r>
              <a:rPr lang="en-US" dirty="0">
                <a:solidFill>
                  <a:schemeClr val="tx1">
                    <a:lumMod val="95000"/>
                    <a:lumOff val="5000"/>
                  </a:schemeClr>
                </a:solidFill>
              </a:rPr>
              <a:t>Of importance </a:t>
            </a:r>
          </a:p>
          <a:p>
            <a:pPr lvl="1">
              <a:spcBef>
                <a:spcPts val="0"/>
              </a:spcBef>
              <a:spcAft>
                <a:spcPts val="0"/>
              </a:spcAft>
            </a:pPr>
            <a:r>
              <a:rPr lang="en-US" dirty="0">
                <a:solidFill>
                  <a:schemeClr val="tx1">
                    <a:lumMod val="95000"/>
                    <a:lumOff val="5000"/>
                  </a:schemeClr>
                </a:solidFill>
              </a:rPr>
              <a:t>Reiterated how important relationships are for site redevelopment</a:t>
            </a:r>
          </a:p>
          <a:p>
            <a:pPr lvl="1">
              <a:spcBef>
                <a:spcPts val="0"/>
              </a:spcBef>
              <a:spcAft>
                <a:spcPts val="0"/>
              </a:spcAft>
            </a:pPr>
            <a:r>
              <a:rPr lang="en-US" dirty="0">
                <a:solidFill>
                  <a:schemeClr val="tx1">
                    <a:lumMod val="95000"/>
                    <a:lumOff val="5000"/>
                  </a:schemeClr>
                </a:solidFill>
              </a:rPr>
              <a:t>Redevelopment will take more than 10 + years</a:t>
            </a:r>
          </a:p>
          <a:p>
            <a:pPr lvl="1">
              <a:spcBef>
                <a:spcPts val="0"/>
              </a:spcBef>
              <a:spcAft>
                <a:spcPts val="0"/>
              </a:spcAft>
            </a:pPr>
            <a:r>
              <a:rPr lang="en-US" dirty="0">
                <a:solidFill>
                  <a:schemeClr val="tx1">
                    <a:lumMod val="95000"/>
                    <a:lumOff val="5000"/>
                  </a:schemeClr>
                </a:solidFill>
              </a:rPr>
              <a:t>Reiterated how every redevelopment project is unique, but has similarities.  </a:t>
            </a:r>
          </a:p>
          <a:p>
            <a:pPr lvl="1">
              <a:spcBef>
                <a:spcPts val="0"/>
              </a:spcBef>
              <a:spcAft>
                <a:spcPts val="0"/>
              </a:spcAft>
            </a:pPr>
            <a:r>
              <a:rPr lang="en-US" dirty="0">
                <a:solidFill>
                  <a:schemeClr val="tx1">
                    <a:lumMod val="95000"/>
                    <a:lumOff val="5000"/>
                  </a:schemeClr>
                </a:solidFill>
              </a:rPr>
              <a:t>Our ETAC plan is straight-forward, yet very complicated – validated our initial deductions</a:t>
            </a:r>
          </a:p>
          <a:p>
            <a:pPr lvl="1">
              <a:spcBef>
                <a:spcPts val="0"/>
              </a:spcBef>
            </a:pPr>
            <a:r>
              <a:rPr lang="en-US" dirty="0">
                <a:solidFill>
                  <a:schemeClr val="tx1">
                    <a:lumMod val="95000"/>
                    <a:lumOff val="5000"/>
                  </a:schemeClr>
                </a:solidFill>
              </a:rPr>
              <a:t>Interested in any of Mc Mahan’s information, please let Carla know</a:t>
            </a:r>
          </a:p>
          <a:p>
            <a:pPr>
              <a:spcBef>
                <a:spcPts val="0"/>
              </a:spcBef>
              <a:spcAft>
                <a:spcPts val="0"/>
              </a:spcAft>
            </a:pPr>
            <a:r>
              <a:rPr lang="en-US" dirty="0">
                <a:solidFill>
                  <a:schemeClr val="tx1">
                    <a:lumMod val="95000"/>
                    <a:lumOff val="5000"/>
                  </a:schemeClr>
                </a:solidFill>
              </a:rPr>
              <a:t>Plan Recommendation: drafting continuing </a:t>
            </a:r>
          </a:p>
          <a:p>
            <a:pPr lvl="1"/>
            <a:endParaRPr lang="en-US" dirty="0"/>
          </a:p>
          <a:p>
            <a:pPr marL="457200" lvl="1" indent="0">
              <a:buNone/>
            </a:pPr>
            <a:endParaRPr lang="en-US" dirty="0"/>
          </a:p>
          <a:p>
            <a:pPr lvl="1"/>
            <a:endParaRPr lang="en-US" dirty="0"/>
          </a:p>
        </p:txBody>
      </p:sp>
    </p:spTree>
    <p:extLst>
      <p:ext uri="{BB962C8B-B14F-4D97-AF65-F5344CB8AC3E}">
        <p14:creationId xmlns:p14="http://schemas.microsoft.com/office/powerpoint/2010/main" val="3915216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F3F48-3B98-4E94-B0DF-9DD158D31C7A}"/>
              </a:ext>
            </a:extLst>
          </p:cNvPr>
          <p:cNvSpPr>
            <a:spLocks noGrp="1"/>
          </p:cNvSpPr>
          <p:nvPr>
            <p:ph type="title"/>
          </p:nvPr>
        </p:nvSpPr>
        <p:spPr/>
        <p:txBody>
          <a:bodyPr/>
          <a:lstStyle/>
          <a:p>
            <a:r>
              <a:rPr lang="en-US" dirty="0"/>
              <a:t>Re-Use of Assets Task Force</a:t>
            </a:r>
          </a:p>
        </p:txBody>
      </p:sp>
      <p:sp>
        <p:nvSpPr>
          <p:cNvPr id="3" name="Content Placeholder 2">
            <a:extLst>
              <a:ext uri="{FF2B5EF4-FFF2-40B4-BE49-F238E27FC236}">
                <a16:creationId xmlns:a16="http://schemas.microsoft.com/office/drawing/2014/main" id="{3521B34C-E75A-401A-8D54-C86971D4AF00}"/>
              </a:ext>
            </a:extLst>
          </p:cNvPr>
          <p:cNvSpPr>
            <a:spLocks noGrp="1"/>
          </p:cNvSpPr>
          <p:nvPr>
            <p:ph idx="1"/>
          </p:nvPr>
        </p:nvSpPr>
        <p:spPr>
          <a:xfrm>
            <a:off x="838199" y="1594624"/>
            <a:ext cx="10791825" cy="5034776"/>
          </a:xfrm>
        </p:spPr>
        <p:txBody>
          <a:bodyPr>
            <a:normAutofit fontScale="77500" lnSpcReduction="20000"/>
          </a:bodyPr>
          <a:lstStyle/>
          <a:p>
            <a:r>
              <a:rPr lang="en-US" dirty="0">
                <a:solidFill>
                  <a:schemeClr val="tx1">
                    <a:lumMod val="95000"/>
                    <a:lumOff val="5000"/>
                  </a:schemeClr>
                </a:solidFill>
              </a:rPr>
              <a:t>Met on August 17</a:t>
            </a:r>
          </a:p>
          <a:p>
            <a:pPr>
              <a:spcBef>
                <a:spcPts val="0"/>
              </a:spcBef>
              <a:spcAft>
                <a:spcPts val="0"/>
              </a:spcAft>
            </a:pPr>
            <a:r>
              <a:rPr lang="en-US" dirty="0">
                <a:solidFill>
                  <a:schemeClr val="tx1">
                    <a:lumMod val="95000"/>
                    <a:lumOff val="5000"/>
                  </a:schemeClr>
                </a:solidFill>
              </a:rPr>
              <a:t>Presentation:</a:t>
            </a:r>
          </a:p>
          <a:p>
            <a:pPr lvl="1">
              <a:spcBef>
                <a:spcPts val="0"/>
              </a:spcBef>
              <a:spcAft>
                <a:spcPts val="0"/>
              </a:spcAft>
            </a:pPr>
            <a:r>
              <a:rPr lang="en-US" dirty="0">
                <a:solidFill>
                  <a:schemeClr val="tx1">
                    <a:lumMod val="95000"/>
                    <a:lumOff val="5000"/>
                  </a:schemeClr>
                </a:solidFill>
              </a:rPr>
              <a:t>Melanie McMahan, City of St. Paul – Redevelopment of Former Ford Plant </a:t>
            </a:r>
          </a:p>
          <a:p>
            <a:pPr lvl="2">
              <a:spcBef>
                <a:spcPts val="0"/>
              </a:spcBef>
              <a:spcAft>
                <a:spcPts val="0"/>
              </a:spcAft>
            </a:pPr>
            <a:r>
              <a:rPr lang="en-US" dirty="0">
                <a:solidFill>
                  <a:schemeClr val="tx1">
                    <a:lumMod val="95000"/>
                    <a:lumOff val="5000"/>
                  </a:schemeClr>
                </a:solidFill>
              </a:rPr>
              <a:t>Site lacked infrastructure</a:t>
            </a:r>
          </a:p>
          <a:p>
            <a:pPr lvl="2">
              <a:spcBef>
                <a:spcPts val="0"/>
              </a:spcBef>
              <a:spcAft>
                <a:spcPts val="0"/>
              </a:spcAft>
            </a:pPr>
            <a:r>
              <a:rPr lang="en-US" dirty="0">
                <a:solidFill>
                  <a:schemeClr val="tx1">
                    <a:lumMod val="95000"/>
                    <a:lumOff val="5000"/>
                  </a:schemeClr>
                </a:solidFill>
              </a:rPr>
              <a:t>Site had contamination.  Property owner brought land to a residential site standard at their own cost.  Clean-up is much more extensive for residential than for industrial.  Owner paid for AUAR – City supervised.  </a:t>
            </a:r>
          </a:p>
          <a:p>
            <a:pPr lvl="2">
              <a:spcBef>
                <a:spcPts val="0"/>
              </a:spcBef>
              <a:spcAft>
                <a:spcPts val="0"/>
              </a:spcAft>
            </a:pPr>
            <a:r>
              <a:rPr lang="en-US" dirty="0">
                <a:solidFill>
                  <a:schemeClr val="tx1">
                    <a:lumMod val="95000"/>
                    <a:lumOff val="5000"/>
                  </a:schemeClr>
                </a:solidFill>
              </a:rPr>
              <a:t>Ford plant was not a huge tax base.    </a:t>
            </a:r>
          </a:p>
          <a:p>
            <a:pPr lvl="2">
              <a:spcBef>
                <a:spcPts val="0"/>
              </a:spcBef>
            </a:pPr>
            <a:r>
              <a:rPr lang="en-US" dirty="0">
                <a:solidFill>
                  <a:schemeClr val="tx1">
                    <a:lumMod val="95000"/>
                    <a:lumOff val="5000"/>
                  </a:schemeClr>
                </a:solidFill>
              </a:rPr>
              <a:t>Lessons Learned</a:t>
            </a:r>
          </a:p>
          <a:p>
            <a:pPr lvl="3">
              <a:spcBef>
                <a:spcPts val="0"/>
              </a:spcBef>
            </a:pPr>
            <a:r>
              <a:rPr lang="en-US" dirty="0">
                <a:solidFill>
                  <a:schemeClr val="tx1">
                    <a:lumMod val="95000"/>
                    <a:lumOff val="5000"/>
                  </a:schemeClr>
                </a:solidFill>
                <a:ea typeface="Times New Roman" panose="02020603050405020304" pitchFamily="18" charset="0"/>
              </a:rPr>
              <a:t>Work with the community – they had numerous community meetings on a variety of topics</a:t>
            </a:r>
          </a:p>
          <a:p>
            <a:pPr lvl="3">
              <a:spcBef>
                <a:spcPts val="0"/>
              </a:spcBef>
            </a:pPr>
            <a:r>
              <a:rPr lang="en-US" dirty="0">
                <a:solidFill>
                  <a:schemeClr val="tx1">
                    <a:lumMod val="95000"/>
                    <a:lumOff val="5000"/>
                  </a:schemeClr>
                </a:solidFill>
                <a:ea typeface="Times New Roman" panose="02020603050405020304" pitchFamily="18" charset="0"/>
              </a:rPr>
              <a:t>Partnerships are important – property owner, City, non-profits (they covered many of the studies to have the expertise that City Staff lacked.)  </a:t>
            </a:r>
          </a:p>
          <a:p>
            <a:pPr lvl="3">
              <a:spcBef>
                <a:spcPts val="0"/>
              </a:spcBef>
            </a:pPr>
            <a:r>
              <a:rPr lang="en-US" dirty="0">
                <a:solidFill>
                  <a:schemeClr val="tx1">
                    <a:lumMod val="95000"/>
                    <a:lumOff val="5000"/>
                  </a:schemeClr>
                </a:solidFill>
                <a:ea typeface="Times New Roman" panose="02020603050405020304" pitchFamily="18" charset="0"/>
              </a:rPr>
              <a:t>Communicate that the City does not own the site – manage expectations</a:t>
            </a:r>
          </a:p>
          <a:p>
            <a:pPr lvl="3">
              <a:spcBef>
                <a:spcPts val="0"/>
              </a:spcBef>
            </a:pPr>
            <a:r>
              <a:rPr lang="en-US" dirty="0">
                <a:solidFill>
                  <a:schemeClr val="tx1">
                    <a:lumMod val="95000"/>
                    <a:lumOff val="5000"/>
                  </a:schemeClr>
                </a:solidFill>
                <a:ea typeface="Times New Roman" panose="02020603050405020304" pitchFamily="18" charset="0"/>
              </a:rPr>
              <a:t>Recognize that public support is needed.  Make it clear what funds are being used and why.  </a:t>
            </a:r>
          </a:p>
          <a:p>
            <a:pPr lvl="3">
              <a:spcBef>
                <a:spcPts val="0"/>
              </a:spcBef>
            </a:pPr>
            <a:r>
              <a:rPr lang="en-US" sz="1800" dirty="0">
                <a:solidFill>
                  <a:schemeClr val="tx1">
                    <a:lumMod val="95000"/>
                    <a:lumOff val="5000"/>
                  </a:schemeClr>
                </a:solidFill>
                <a:effectLst/>
                <a:ea typeface="Calibri" panose="020F0502020204030204" pitchFamily="34" charset="0"/>
                <a:cs typeface="Times New Roman" panose="02020603050405020304" pitchFamily="18" charset="0"/>
              </a:rPr>
              <a:t>City’s can require zoning.  Most everything else they cannot without incentivizing. </a:t>
            </a:r>
            <a:endParaRPr lang="en-US" dirty="0">
              <a:solidFill>
                <a:schemeClr val="tx1">
                  <a:lumMod val="95000"/>
                  <a:lumOff val="5000"/>
                </a:schemeClr>
              </a:solidFill>
            </a:endParaRPr>
          </a:p>
          <a:p>
            <a:pPr>
              <a:spcBef>
                <a:spcPts val="0"/>
              </a:spcBef>
              <a:spcAft>
                <a:spcPts val="0"/>
              </a:spcAft>
            </a:pPr>
            <a:r>
              <a:rPr lang="en-US" dirty="0">
                <a:solidFill>
                  <a:schemeClr val="tx1">
                    <a:lumMod val="95000"/>
                    <a:lumOff val="5000"/>
                  </a:schemeClr>
                </a:solidFill>
              </a:rPr>
              <a:t>Of importance </a:t>
            </a:r>
          </a:p>
          <a:p>
            <a:pPr lvl="1">
              <a:spcBef>
                <a:spcPts val="0"/>
              </a:spcBef>
              <a:spcAft>
                <a:spcPts val="0"/>
              </a:spcAft>
            </a:pPr>
            <a:r>
              <a:rPr lang="en-US" dirty="0">
                <a:solidFill>
                  <a:schemeClr val="tx1">
                    <a:lumMod val="95000"/>
                    <a:lumOff val="5000"/>
                  </a:schemeClr>
                </a:solidFill>
              </a:rPr>
              <a:t>Reiterated how important relationships are for site redevelopment</a:t>
            </a:r>
          </a:p>
          <a:p>
            <a:pPr lvl="1">
              <a:spcBef>
                <a:spcPts val="0"/>
              </a:spcBef>
              <a:spcAft>
                <a:spcPts val="0"/>
              </a:spcAft>
            </a:pPr>
            <a:r>
              <a:rPr lang="en-US" dirty="0">
                <a:solidFill>
                  <a:schemeClr val="tx1">
                    <a:lumMod val="95000"/>
                    <a:lumOff val="5000"/>
                  </a:schemeClr>
                </a:solidFill>
              </a:rPr>
              <a:t>Redevelopment will take more than 10 + years</a:t>
            </a:r>
          </a:p>
          <a:p>
            <a:pPr lvl="1">
              <a:spcBef>
                <a:spcPts val="0"/>
              </a:spcBef>
              <a:spcAft>
                <a:spcPts val="0"/>
              </a:spcAft>
            </a:pPr>
            <a:r>
              <a:rPr lang="en-US" dirty="0">
                <a:solidFill>
                  <a:schemeClr val="tx1">
                    <a:lumMod val="95000"/>
                    <a:lumOff val="5000"/>
                  </a:schemeClr>
                </a:solidFill>
              </a:rPr>
              <a:t>Reiterated how every redevelopment project is unique, but has similarities.  </a:t>
            </a:r>
          </a:p>
          <a:p>
            <a:pPr lvl="1">
              <a:spcBef>
                <a:spcPts val="0"/>
              </a:spcBef>
              <a:spcAft>
                <a:spcPts val="0"/>
              </a:spcAft>
            </a:pPr>
            <a:r>
              <a:rPr lang="en-US" dirty="0">
                <a:solidFill>
                  <a:schemeClr val="tx1">
                    <a:lumMod val="95000"/>
                    <a:lumOff val="5000"/>
                  </a:schemeClr>
                </a:solidFill>
              </a:rPr>
              <a:t>Our ETAC plan is straight-forward, yet very complicated – validated our initial deductions</a:t>
            </a:r>
          </a:p>
          <a:p>
            <a:pPr lvl="1">
              <a:spcBef>
                <a:spcPts val="0"/>
              </a:spcBef>
            </a:pPr>
            <a:r>
              <a:rPr lang="en-US" dirty="0">
                <a:solidFill>
                  <a:schemeClr val="tx1">
                    <a:lumMod val="95000"/>
                    <a:lumOff val="5000"/>
                  </a:schemeClr>
                </a:solidFill>
              </a:rPr>
              <a:t>Interested in any of Mc Mahan’s information, please let Carla know</a:t>
            </a:r>
          </a:p>
          <a:p>
            <a:pPr>
              <a:spcBef>
                <a:spcPts val="0"/>
              </a:spcBef>
              <a:spcAft>
                <a:spcPts val="0"/>
              </a:spcAft>
            </a:pPr>
            <a:r>
              <a:rPr lang="en-US" dirty="0">
                <a:solidFill>
                  <a:schemeClr val="tx1">
                    <a:lumMod val="95000"/>
                    <a:lumOff val="5000"/>
                  </a:schemeClr>
                </a:solidFill>
              </a:rPr>
              <a:t>Plan Recommendation: drafting continuing </a:t>
            </a:r>
          </a:p>
          <a:p>
            <a:pPr lvl="1"/>
            <a:endParaRPr lang="en-US" dirty="0"/>
          </a:p>
          <a:p>
            <a:pPr marL="457200" lvl="1" indent="0">
              <a:buNone/>
            </a:pPr>
            <a:endParaRPr lang="en-US" dirty="0"/>
          </a:p>
          <a:p>
            <a:pPr lvl="1"/>
            <a:endParaRPr lang="en-US" dirty="0"/>
          </a:p>
        </p:txBody>
      </p:sp>
    </p:spTree>
    <p:extLst>
      <p:ext uri="{BB962C8B-B14F-4D97-AF65-F5344CB8AC3E}">
        <p14:creationId xmlns:p14="http://schemas.microsoft.com/office/powerpoint/2010/main" val="3278429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9F473-5F01-43A0-9801-2A936412484D}"/>
              </a:ext>
            </a:extLst>
          </p:cNvPr>
          <p:cNvSpPr>
            <a:spLocks noGrp="1"/>
          </p:cNvSpPr>
          <p:nvPr>
            <p:ph type="title"/>
          </p:nvPr>
        </p:nvSpPr>
        <p:spPr/>
        <p:txBody>
          <a:bodyPr/>
          <a:lstStyle/>
          <a:p>
            <a:r>
              <a:rPr lang="en-US" dirty="0"/>
              <a:t>Workforce Task Force</a:t>
            </a:r>
          </a:p>
        </p:txBody>
      </p:sp>
      <p:sp>
        <p:nvSpPr>
          <p:cNvPr id="3" name="Content Placeholder 2">
            <a:extLst>
              <a:ext uri="{FF2B5EF4-FFF2-40B4-BE49-F238E27FC236}">
                <a16:creationId xmlns:a16="http://schemas.microsoft.com/office/drawing/2014/main" id="{216AD950-B86E-45E7-8807-2CD91CC86214}"/>
              </a:ext>
            </a:extLst>
          </p:cNvPr>
          <p:cNvSpPr>
            <a:spLocks noGrp="1"/>
          </p:cNvSpPr>
          <p:nvPr>
            <p:ph idx="1"/>
          </p:nvPr>
        </p:nvSpPr>
        <p:spPr>
          <a:xfrm>
            <a:off x="838200" y="1594625"/>
            <a:ext cx="10515600" cy="4865170"/>
          </a:xfrm>
        </p:spPr>
        <p:txBody>
          <a:bodyPr>
            <a:normAutofit lnSpcReduction="10000"/>
          </a:bodyPr>
          <a:lstStyle/>
          <a:p>
            <a:pPr>
              <a:spcBef>
                <a:spcPts val="0"/>
              </a:spcBef>
              <a:spcAft>
                <a:spcPts val="0"/>
              </a:spcAft>
            </a:pPr>
            <a:r>
              <a:rPr lang="en-US" dirty="0">
                <a:solidFill>
                  <a:schemeClr val="bg2">
                    <a:lumMod val="10000"/>
                  </a:schemeClr>
                </a:solidFill>
              </a:rPr>
              <a:t>Met </a:t>
            </a:r>
            <a:r>
              <a:rPr lang="en-US" dirty="0">
                <a:solidFill>
                  <a:schemeClr val="tx1">
                    <a:lumMod val="95000"/>
                    <a:lumOff val="5000"/>
                  </a:schemeClr>
                </a:solidFill>
              </a:rPr>
              <a:t>on August 2</a:t>
            </a:r>
          </a:p>
          <a:p>
            <a:pPr>
              <a:spcBef>
                <a:spcPts val="0"/>
              </a:spcBef>
              <a:spcAft>
                <a:spcPts val="0"/>
              </a:spcAft>
            </a:pPr>
            <a:r>
              <a:rPr lang="en-US" dirty="0">
                <a:solidFill>
                  <a:schemeClr val="tx1">
                    <a:lumMod val="95000"/>
                    <a:lumOff val="5000"/>
                  </a:schemeClr>
                </a:solidFill>
              </a:rPr>
              <a:t>Presentation</a:t>
            </a:r>
          </a:p>
          <a:p>
            <a:pPr lvl="1">
              <a:spcBef>
                <a:spcPts val="0"/>
              </a:spcBef>
              <a:spcAft>
                <a:spcPts val="0"/>
              </a:spcAft>
            </a:pPr>
            <a:r>
              <a:rPr lang="en-US" dirty="0">
                <a:solidFill>
                  <a:schemeClr val="tx1">
                    <a:lumMod val="95000"/>
                    <a:lumOff val="5000"/>
                  </a:schemeClr>
                </a:solidFill>
              </a:rPr>
              <a:t>Peter Wasberg, Otter Tail Power</a:t>
            </a:r>
          </a:p>
          <a:p>
            <a:pPr lvl="2">
              <a:spcBef>
                <a:spcPts val="0"/>
              </a:spcBef>
              <a:spcAft>
                <a:spcPts val="0"/>
              </a:spcAft>
            </a:pPr>
            <a:r>
              <a:rPr lang="en-US" sz="1600" dirty="0">
                <a:solidFill>
                  <a:schemeClr val="tx1">
                    <a:lumMod val="95000"/>
                    <a:lumOff val="5000"/>
                  </a:schemeClr>
                </a:solidFill>
                <a:effectLst/>
                <a:ea typeface="Times New Roman" panose="02020603050405020304" pitchFamily="18" charset="0"/>
              </a:rPr>
              <a:t>Otter Tail started working with Union immediately upon closure decision </a:t>
            </a:r>
            <a:endParaRPr lang="en-US" sz="1600" dirty="0">
              <a:solidFill>
                <a:schemeClr val="tx1">
                  <a:lumMod val="95000"/>
                  <a:lumOff val="5000"/>
                </a:schemeClr>
              </a:solidFill>
            </a:endParaRPr>
          </a:p>
          <a:p>
            <a:pPr lvl="2">
              <a:spcBef>
                <a:spcPts val="0"/>
              </a:spcBef>
              <a:spcAft>
                <a:spcPts val="0"/>
              </a:spcAft>
            </a:pPr>
            <a:r>
              <a:rPr lang="en-US" sz="1600" dirty="0">
                <a:solidFill>
                  <a:schemeClr val="tx1">
                    <a:lumMod val="95000"/>
                    <a:lumOff val="5000"/>
                  </a:schemeClr>
                </a:solidFill>
              </a:rPr>
              <a:t>Plan included not filling vacant positions, less people on shifts, employees were given an incentive to stay until plant closed.  Met monthly.  </a:t>
            </a:r>
          </a:p>
          <a:p>
            <a:pPr lvl="2">
              <a:spcBef>
                <a:spcPts val="0"/>
              </a:spcBef>
              <a:spcAft>
                <a:spcPts val="0"/>
              </a:spcAft>
            </a:pPr>
            <a:r>
              <a:rPr lang="en-US" sz="1600" dirty="0">
                <a:solidFill>
                  <a:schemeClr val="tx1">
                    <a:lumMod val="95000"/>
                    <a:lumOff val="5000"/>
                  </a:schemeClr>
                </a:solidFill>
              </a:rPr>
              <a:t>Before announcement 47 people.  24 at plant closure still worked at plant.  All employees were given options to stay with company.  4 retirements, 4 took different jobs elsewhere, remainder transferred within the company.  </a:t>
            </a:r>
          </a:p>
          <a:p>
            <a:pPr lvl="2">
              <a:spcBef>
                <a:spcPts val="0"/>
              </a:spcBef>
              <a:spcAft>
                <a:spcPts val="0"/>
              </a:spcAft>
            </a:pPr>
            <a:r>
              <a:rPr lang="en-US" sz="1600" dirty="0">
                <a:solidFill>
                  <a:schemeClr val="tx1">
                    <a:lumMod val="95000"/>
                    <a:lumOff val="5000"/>
                  </a:schemeClr>
                </a:solidFill>
              </a:rPr>
              <a:t>They had great employees that they wanted to keep.  </a:t>
            </a:r>
          </a:p>
          <a:p>
            <a:pPr lvl="2">
              <a:spcBef>
                <a:spcPts val="0"/>
              </a:spcBef>
              <a:spcAft>
                <a:spcPts val="0"/>
              </a:spcAft>
            </a:pPr>
            <a:r>
              <a:rPr lang="en-US" sz="1600" dirty="0">
                <a:solidFill>
                  <a:schemeClr val="tx1">
                    <a:lumMod val="95000"/>
                    <a:lumOff val="5000"/>
                  </a:schemeClr>
                </a:solidFill>
              </a:rPr>
              <a:t>Vendors were not hugely impacted.  </a:t>
            </a:r>
          </a:p>
          <a:p>
            <a:pPr lvl="2">
              <a:spcBef>
                <a:spcPts val="0"/>
              </a:spcBef>
              <a:spcAft>
                <a:spcPts val="0"/>
              </a:spcAft>
            </a:pPr>
            <a:r>
              <a:rPr lang="en-US" sz="1600" dirty="0">
                <a:solidFill>
                  <a:schemeClr val="tx1">
                    <a:lumMod val="95000"/>
                    <a:lumOff val="5000"/>
                  </a:schemeClr>
                </a:solidFill>
              </a:rPr>
              <a:t>Biggest recommendation to others is communication</a:t>
            </a:r>
          </a:p>
          <a:p>
            <a:pPr lvl="1">
              <a:spcBef>
                <a:spcPts val="0"/>
              </a:spcBef>
              <a:spcAft>
                <a:spcPts val="0"/>
              </a:spcAft>
            </a:pPr>
            <a:r>
              <a:rPr lang="en-US" dirty="0">
                <a:solidFill>
                  <a:schemeClr val="tx1">
                    <a:lumMod val="95000"/>
                    <a:lumOff val="5000"/>
                  </a:schemeClr>
                </a:solidFill>
              </a:rPr>
              <a:t>Josh Skelton, MN Power</a:t>
            </a:r>
          </a:p>
          <a:p>
            <a:pPr lvl="2">
              <a:spcBef>
                <a:spcPts val="0"/>
              </a:spcBef>
              <a:spcAft>
                <a:spcPts val="0"/>
              </a:spcAft>
            </a:pPr>
            <a:r>
              <a:rPr lang="en-US" sz="1600" dirty="0">
                <a:solidFill>
                  <a:schemeClr val="tx1">
                    <a:lumMod val="95000"/>
                    <a:lumOff val="5000"/>
                  </a:schemeClr>
                </a:solidFill>
                <a:effectLst/>
                <a:ea typeface="Times New Roman" panose="02020603050405020304" pitchFamily="18" charset="0"/>
              </a:rPr>
              <a:t>Significant communication within the community and with employees</a:t>
            </a:r>
          </a:p>
          <a:p>
            <a:pPr lvl="2">
              <a:spcBef>
                <a:spcPts val="0"/>
              </a:spcBef>
              <a:spcAft>
                <a:spcPts val="0"/>
              </a:spcAft>
            </a:pPr>
            <a:r>
              <a:rPr lang="en-US" sz="1600" dirty="0">
                <a:solidFill>
                  <a:schemeClr val="tx1">
                    <a:lumMod val="95000"/>
                    <a:lumOff val="5000"/>
                  </a:schemeClr>
                </a:solidFill>
              </a:rPr>
              <a:t>MN Power had a previous Coal Plant closure at Taconite Harbor.  </a:t>
            </a:r>
          </a:p>
          <a:p>
            <a:pPr lvl="2">
              <a:spcBef>
                <a:spcPts val="0"/>
              </a:spcBef>
              <a:spcAft>
                <a:spcPts val="0"/>
              </a:spcAft>
            </a:pPr>
            <a:r>
              <a:rPr lang="en-US" sz="1600" dirty="0">
                <a:solidFill>
                  <a:schemeClr val="tx1">
                    <a:lumMod val="95000"/>
                    <a:lumOff val="5000"/>
                  </a:schemeClr>
                </a:solidFill>
              </a:rPr>
              <a:t>Today Boswell has 162 employees</a:t>
            </a:r>
          </a:p>
          <a:p>
            <a:pPr lvl="2">
              <a:spcBef>
                <a:spcPts val="0"/>
              </a:spcBef>
              <a:spcAft>
                <a:spcPts val="0"/>
              </a:spcAft>
            </a:pPr>
            <a:r>
              <a:rPr lang="en-US" sz="1600" dirty="0">
                <a:solidFill>
                  <a:schemeClr val="tx1">
                    <a:lumMod val="95000"/>
                    <a:lumOff val="5000"/>
                  </a:schemeClr>
                </a:solidFill>
              </a:rPr>
              <a:t>90 contractors will be impacted with a Cohasset closure.  </a:t>
            </a:r>
          </a:p>
          <a:p>
            <a:pPr lvl="2">
              <a:spcBef>
                <a:spcPts val="0"/>
              </a:spcBef>
              <a:spcAft>
                <a:spcPts val="0"/>
              </a:spcAft>
            </a:pPr>
            <a:r>
              <a:rPr lang="en-US" sz="1600" dirty="0">
                <a:solidFill>
                  <a:schemeClr val="tx1">
                    <a:lumMod val="95000"/>
                    <a:lumOff val="5000"/>
                  </a:schemeClr>
                </a:solidFill>
              </a:rPr>
              <a:t>The location at Cohasset has $1B in infrastructure.  They are planning to have something at the plant – not sure what, just not coal (Boswell 5 – need to train people for that new power production).</a:t>
            </a:r>
          </a:p>
          <a:p>
            <a:pPr>
              <a:spcBef>
                <a:spcPts val="0"/>
              </a:spcBef>
              <a:spcAft>
                <a:spcPts val="0"/>
              </a:spcAft>
            </a:pPr>
            <a:r>
              <a:rPr lang="en-US" dirty="0">
                <a:solidFill>
                  <a:schemeClr val="tx1">
                    <a:lumMod val="95000"/>
                    <a:lumOff val="5000"/>
                  </a:schemeClr>
                </a:solidFill>
              </a:rPr>
              <a:t>Recommendation: drafting continuing </a:t>
            </a:r>
          </a:p>
        </p:txBody>
      </p:sp>
    </p:spTree>
    <p:extLst>
      <p:ext uri="{BB962C8B-B14F-4D97-AF65-F5344CB8AC3E}">
        <p14:creationId xmlns:p14="http://schemas.microsoft.com/office/powerpoint/2010/main" val="124974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4AD39-1606-4B0F-AD44-21A09538FD83}"/>
              </a:ext>
            </a:extLst>
          </p:cNvPr>
          <p:cNvSpPr>
            <a:spLocks noGrp="1"/>
          </p:cNvSpPr>
          <p:nvPr>
            <p:ph type="title"/>
          </p:nvPr>
        </p:nvSpPr>
        <p:spPr/>
        <p:txBody>
          <a:bodyPr/>
          <a:lstStyle/>
          <a:p>
            <a:r>
              <a:rPr lang="en-US" dirty="0"/>
              <a:t>Survey Analysis Team</a:t>
            </a:r>
          </a:p>
        </p:txBody>
      </p:sp>
      <p:sp>
        <p:nvSpPr>
          <p:cNvPr id="3" name="Content Placeholder 2">
            <a:extLst>
              <a:ext uri="{FF2B5EF4-FFF2-40B4-BE49-F238E27FC236}">
                <a16:creationId xmlns:a16="http://schemas.microsoft.com/office/drawing/2014/main" id="{8C579559-9A3C-4998-A1E7-19D919EA6412}"/>
              </a:ext>
            </a:extLst>
          </p:cNvPr>
          <p:cNvSpPr>
            <a:spLocks noGrp="1"/>
          </p:cNvSpPr>
          <p:nvPr>
            <p:ph idx="1"/>
          </p:nvPr>
        </p:nvSpPr>
        <p:spPr>
          <a:xfrm>
            <a:off x="838200" y="2757487"/>
            <a:ext cx="10515600" cy="3419475"/>
          </a:xfrm>
        </p:spPr>
        <p:txBody>
          <a:bodyPr>
            <a:normAutofit lnSpcReduction="10000"/>
          </a:bodyPr>
          <a:lstStyle/>
          <a:p>
            <a:pPr marL="1143000" marR="0" lvl="2" indent="-228600">
              <a:spcBef>
                <a:spcPts val="0"/>
              </a:spcBef>
              <a:spcAft>
                <a:spcPts val="0"/>
              </a:spcAft>
              <a:buFont typeface="Arial" panose="020B0604020202020204" pitchFamily="34" charset="0"/>
              <a:buChar char="•"/>
              <a:tabLst>
                <a:tab pos="457200" algn="l"/>
                <a:tab pos="1371600" algn="l"/>
              </a:tabLst>
            </a:pPr>
            <a:r>
              <a:rPr lang="en-US" sz="3600" dirty="0">
                <a:solidFill>
                  <a:srgbClr val="0D0D0D"/>
                </a:solidFill>
                <a:effectLst/>
                <a:ea typeface="Times New Roman" panose="02020603050405020304" pitchFamily="18" charset="0"/>
                <a:cs typeface="Times New Roman" panose="02020603050405020304" pitchFamily="18" charset="0"/>
              </a:rPr>
              <a:t>School</a:t>
            </a:r>
          </a:p>
          <a:p>
            <a:pPr lvl="3">
              <a:spcBef>
                <a:spcPts val="0"/>
              </a:spcBef>
              <a:spcAft>
                <a:spcPts val="0"/>
              </a:spcAft>
              <a:tabLst>
                <a:tab pos="457200" algn="l"/>
                <a:tab pos="1371600" algn="l"/>
              </a:tabLst>
            </a:pPr>
            <a:r>
              <a:rPr lang="en-US" sz="3600" dirty="0">
                <a:solidFill>
                  <a:srgbClr val="0D0D0D"/>
                </a:solidFill>
                <a:ea typeface="Times New Roman" panose="02020603050405020304" pitchFamily="18" charset="0"/>
                <a:cs typeface="Times New Roman" panose="02020603050405020304" pitchFamily="18" charset="0"/>
              </a:rPr>
              <a:t>Spreadsheet – see doc</a:t>
            </a:r>
          </a:p>
          <a:p>
            <a:pPr marL="1143000" marR="0" lvl="2" indent="-228600">
              <a:spcBef>
                <a:spcPts val="0"/>
              </a:spcBef>
              <a:spcAft>
                <a:spcPts val="0"/>
              </a:spcAft>
              <a:buFont typeface="Arial" panose="020B0604020202020204" pitchFamily="34" charset="0"/>
              <a:buChar char="•"/>
              <a:tabLst>
                <a:tab pos="457200" algn="l"/>
                <a:tab pos="1371600" algn="l"/>
              </a:tabLst>
            </a:pPr>
            <a:r>
              <a:rPr lang="en-US" sz="3600" dirty="0">
                <a:solidFill>
                  <a:srgbClr val="0D0D0D"/>
                </a:solidFill>
                <a:effectLst/>
                <a:ea typeface="Times New Roman" panose="02020603050405020304" pitchFamily="18" charset="0"/>
                <a:cs typeface="Times New Roman" panose="02020603050405020304" pitchFamily="18" charset="0"/>
              </a:rPr>
              <a:t>City, Prairie Island Native American Community &amp; County</a:t>
            </a:r>
          </a:p>
          <a:p>
            <a:pPr lvl="3">
              <a:spcBef>
                <a:spcPts val="0"/>
              </a:spcBef>
              <a:spcAft>
                <a:spcPts val="0"/>
              </a:spcAft>
              <a:tabLst>
                <a:tab pos="457200" algn="l"/>
                <a:tab pos="1371600" algn="l"/>
              </a:tabLst>
            </a:pPr>
            <a:r>
              <a:rPr lang="en-US" sz="3600" dirty="0">
                <a:solidFill>
                  <a:srgbClr val="0D0D0D"/>
                </a:solidFill>
                <a:ea typeface="Times New Roman" panose="02020603050405020304" pitchFamily="18" charset="0"/>
                <a:cs typeface="Times New Roman" panose="02020603050405020304" pitchFamily="18" charset="0"/>
              </a:rPr>
              <a:t>Spreadsheet – see doc</a:t>
            </a:r>
          </a:p>
          <a:p>
            <a:pPr lvl="3">
              <a:spcBef>
                <a:spcPts val="0"/>
              </a:spcBef>
              <a:spcAft>
                <a:spcPts val="0"/>
              </a:spcAft>
              <a:tabLst>
                <a:tab pos="457200" algn="l"/>
                <a:tab pos="1371600" algn="l"/>
              </a:tabLst>
            </a:pPr>
            <a:r>
              <a:rPr lang="en-US" sz="3600" dirty="0">
                <a:effectLst/>
                <a:ea typeface="Times New Roman" panose="02020603050405020304" pitchFamily="18" charset="0"/>
                <a:cs typeface="Times New Roman" panose="02020603050405020304" pitchFamily="18" charset="0"/>
              </a:rPr>
              <a:t>Bar Graph </a:t>
            </a:r>
            <a:r>
              <a:rPr lang="en-US" sz="3600" dirty="0">
                <a:solidFill>
                  <a:srgbClr val="0D0D0D"/>
                </a:solidFill>
                <a:ea typeface="Times New Roman" panose="02020603050405020304" pitchFamily="18" charset="0"/>
                <a:cs typeface="Times New Roman" panose="02020603050405020304" pitchFamily="18" charset="0"/>
              </a:rPr>
              <a:t>– see doc</a:t>
            </a:r>
            <a:endParaRPr lang="en-US" sz="2800" dirty="0"/>
          </a:p>
          <a:p>
            <a:pPr lvl="2"/>
            <a:r>
              <a:rPr lang="en-US" sz="2000" dirty="0"/>
              <a:t>See documents related to the memo </a:t>
            </a:r>
            <a:r>
              <a:rPr lang="en-US" dirty="0"/>
              <a:t>and Data from surveys.</a:t>
            </a:r>
          </a:p>
        </p:txBody>
      </p:sp>
      <p:sp>
        <p:nvSpPr>
          <p:cNvPr id="4" name="TextBox 3">
            <a:extLst>
              <a:ext uri="{FF2B5EF4-FFF2-40B4-BE49-F238E27FC236}">
                <a16:creationId xmlns:a16="http://schemas.microsoft.com/office/drawing/2014/main" id="{46AD8AE9-D035-407C-8F15-D7852C3B0AAC}"/>
              </a:ext>
            </a:extLst>
          </p:cNvPr>
          <p:cNvSpPr txBox="1"/>
          <p:nvPr/>
        </p:nvSpPr>
        <p:spPr>
          <a:xfrm>
            <a:off x="631031" y="1400175"/>
            <a:ext cx="10929937" cy="1200329"/>
          </a:xfrm>
          <a:prstGeom prst="rect">
            <a:avLst/>
          </a:prstGeom>
          <a:noFill/>
        </p:spPr>
        <p:txBody>
          <a:bodyPr wrap="square" rtlCol="0">
            <a:spAutoFit/>
          </a:bodyPr>
          <a:lstStyle/>
          <a:p>
            <a:r>
              <a:rPr lang="en-US" sz="2400" b="1" i="0" dirty="0">
                <a:solidFill>
                  <a:srgbClr val="000000"/>
                </a:solidFill>
                <a:effectLst/>
                <a:latin typeface="times new roman" panose="02020603050405020304" pitchFamily="18" charset="0"/>
              </a:rPr>
              <a:t>116J.5493 MINNESOTA ENERGY TRANSITION PLAN.</a:t>
            </a:r>
          </a:p>
          <a:p>
            <a:r>
              <a:rPr lang="en-US" sz="2400" dirty="0"/>
              <a:t>(b) </a:t>
            </a:r>
            <a:r>
              <a:rPr lang="en-US" sz="2400" b="0" i="0" dirty="0">
                <a:solidFill>
                  <a:srgbClr val="000000"/>
                </a:solidFill>
                <a:effectLst/>
                <a:latin typeface="times new roman" panose="02020603050405020304" pitchFamily="18" charset="0"/>
              </a:rPr>
              <a:t>(2) analyze the estimated fiscal impact of impacted facility retirements on local governments</a:t>
            </a:r>
            <a:r>
              <a:rPr lang="en-US" b="0" i="0" dirty="0">
                <a:solidFill>
                  <a:srgbClr val="000000"/>
                </a:solidFill>
                <a:effectLst/>
                <a:latin typeface="times new roman" panose="02020603050405020304" pitchFamily="18" charset="0"/>
              </a:rPr>
              <a:t>;</a:t>
            </a:r>
            <a:endParaRPr lang="en-US" dirty="0"/>
          </a:p>
        </p:txBody>
      </p:sp>
    </p:spTree>
    <p:extLst>
      <p:ext uri="{BB962C8B-B14F-4D97-AF65-F5344CB8AC3E}">
        <p14:creationId xmlns:p14="http://schemas.microsoft.com/office/powerpoint/2010/main" val="3601457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28111-CC70-457E-BBDA-470CDA6D4A23}"/>
              </a:ext>
            </a:extLst>
          </p:cNvPr>
          <p:cNvSpPr>
            <a:spLocks noGrp="1"/>
          </p:cNvSpPr>
          <p:nvPr>
            <p:ph type="title"/>
          </p:nvPr>
        </p:nvSpPr>
        <p:spPr/>
        <p:txBody>
          <a:bodyPr/>
          <a:lstStyle/>
          <a:p>
            <a:r>
              <a:rPr lang="en-US" dirty="0"/>
              <a:t>Survey Analysis Team</a:t>
            </a:r>
          </a:p>
        </p:txBody>
      </p:sp>
      <p:sp>
        <p:nvSpPr>
          <p:cNvPr id="3" name="Content Placeholder 2">
            <a:extLst>
              <a:ext uri="{FF2B5EF4-FFF2-40B4-BE49-F238E27FC236}">
                <a16:creationId xmlns:a16="http://schemas.microsoft.com/office/drawing/2014/main" id="{05F1AFD4-7999-4A5B-B5EB-58EFB07CA2EB}"/>
              </a:ext>
            </a:extLst>
          </p:cNvPr>
          <p:cNvSpPr>
            <a:spLocks noGrp="1"/>
          </p:cNvSpPr>
          <p:nvPr>
            <p:ph idx="1"/>
          </p:nvPr>
        </p:nvSpPr>
        <p:spPr/>
        <p:txBody>
          <a:bodyPr/>
          <a:lstStyle/>
          <a:p>
            <a:r>
              <a:rPr lang="en-US" dirty="0"/>
              <a:t>Stakeholder Survey</a:t>
            </a:r>
          </a:p>
          <a:p>
            <a:endParaRPr lang="en-US" dirty="0"/>
          </a:p>
          <a:p>
            <a:r>
              <a:rPr lang="en-US" dirty="0"/>
              <a:t>Survey deadline extended to September 5</a:t>
            </a:r>
            <a:r>
              <a:rPr lang="en-US" baseline="30000" dirty="0"/>
              <a:t>th</a:t>
            </a:r>
            <a:r>
              <a:rPr lang="en-US" dirty="0"/>
              <a:t> to obtain more comments</a:t>
            </a:r>
          </a:p>
          <a:p>
            <a:endParaRPr lang="en-US" dirty="0"/>
          </a:p>
          <a:p>
            <a:r>
              <a:rPr lang="en-US" dirty="0"/>
              <a:t>Please continue to ask Stakeholders to complete</a:t>
            </a:r>
          </a:p>
        </p:txBody>
      </p:sp>
    </p:spTree>
    <p:extLst>
      <p:ext uri="{BB962C8B-B14F-4D97-AF65-F5344CB8AC3E}">
        <p14:creationId xmlns:p14="http://schemas.microsoft.com/office/powerpoint/2010/main" val="1383086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3D62F-5007-4924-8243-BDAD7F998DC3}"/>
              </a:ext>
            </a:extLst>
          </p:cNvPr>
          <p:cNvSpPr>
            <a:spLocks noGrp="1"/>
          </p:cNvSpPr>
          <p:nvPr>
            <p:ph type="title"/>
          </p:nvPr>
        </p:nvSpPr>
        <p:spPr>
          <a:xfrm>
            <a:off x="0" y="0"/>
            <a:ext cx="2919413" cy="1216025"/>
          </a:xfrm>
        </p:spPr>
        <p:txBody>
          <a:bodyPr/>
          <a:lstStyle/>
          <a:p>
            <a:r>
              <a:rPr lang="en-US" dirty="0"/>
              <a:t>Agenda</a:t>
            </a:r>
          </a:p>
        </p:txBody>
      </p:sp>
      <p:pic>
        <p:nvPicPr>
          <p:cNvPr id="4" name="Picture 3">
            <a:extLst>
              <a:ext uri="{FF2B5EF4-FFF2-40B4-BE49-F238E27FC236}">
                <a16:creationId xmlns:a16="http://schemas.microsoft.com/office/drawing/2014/main" id="{E1EEA7C5-FA5A-443E-8C40-C78ADEA7958D}"/>
              </a:ext>
            </a:extLst>
          </p:cNvPr>
          <p:cNvPicPr>
            <a:picLocks noChangeAspect="1"/>
          </p:cNvPicPr>
          <p:nvPr/>
        </p:nvPicPr>
        <p:blipFill rotWithShape="1">
          <a:blip r:embed="rId3"/>
          <a:srcRect l="58594" t="20763" r="17852" b="20406"/>
          <a:stretch/>
        </p:blipFill>
        <p:spPr>
          <a:xfrm>
            <a:off x="3454808" y="0"/>
            <a:ext cx="8737192" cy="7172325"/>
          </a:xfrm>
          <a:prstGeom prst="rect">
            <a:avLst/>
          </a:prstGeom>
        </p:spPr>
      </p:pic>
    </p:spTree>
    <p:extLst>
      <p:ext uri="{BB962C8B-B14F-4D97-AF65-F5344CB8AC3E}">
        <p14:creationId xmlns:p14="http://schemas.microsoft.com/office/powerpoint/2010/main" val="2576272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E56C8-531C-4424-82FA-20B85857D462}"/>
              </a:ext>
            </a:extLst>
          </p:cNvPr>
          <p:cNvSpPr>
            <a:spLocks noGrp="1"/>
          </p:cNvSpPr>
          <p:nvPr>
            <p:ph type="title"/>
          </p:nvPr>
        </p:nvSpPr>
        <p:spPr>
          <a:xfrm>
            <a:off x="838200" y="252912"/>
            <a:ext cx="10515600" cy="1216025"/>
          </a:xfrm>
        </p:spPr>
        <p:txBody>
          <a:bodyPr>
            <a:normAutofit fontScale="90000"/>
          </a:bodyPr>
          <a:lstStyle/>
          <a:p>
            <a:r>
              <a:rPr lang="en-US" dirty="0"/>
              <a:t>New location:  Schroeder Township</a:t>
            </a:r>
            <a:br>
              <a:rPr lang="en-US" dirty="0"/>
            </a:br>
            <a:endParaRPr lang="en-US" dirty="0"/>
          </a:p>
        </p:txBody>
      </p:sp>
      <p:pic>
        <p:nvPicPr>
          <p:cNvPr id="5" name="Picture 4">
            <a:extLst>
              <a:ext uri="{FF2B5EF4-FFF2-40B4-BE49-F238E27FC236}">
                <a16:creationId xmlns:a16="http://schemas.microsoft.com/office/drawing/2014/main" id="{8A81294B-5D26-46B0-AD64-64E74611E267}"/>
              </a:ext>
            </a:extLst>
          </p:cNvPr>
          <p:cNvPicPr>
            <a:picLocks noChangeAspect="1"/>
          </p:cNvPicPr>
          <p:nvPr/>
        </p:nvPicPr>
        <p:blipFill rotWithShape="1">
          <a:blip r:embed="rId2"/>
          <a:srcRect l="62376" t="27688" r="15198" b="11309"/>
          <a:stretch/>
        </p:blipFill>
        <p:spPr>
          <a:xfrm>
            <a:off x="6488319" y="1343250"/>
            <a:ext cx="5589003" cy="4996791"/>
          </a:xfrm>
          <a:prstGeom prst="rect">
            <a:avLst/>
          </a:prstGeom>
        </p:spPr>
      </p:pic>
      <p:pic>
        <p:nvPicPr>
          <p:cNvPr id="7" name="Picture 6">
            <a:extLst>
              <a:ext uri="{FF2B5EF4-FFF2-40B4-BE49-F238E27FC236}">
                <a16:creationId xmlns:a16="http://schemas.microsoft.com/office/drawing/2014/main" id="{5C96523D-5FF7-432E-9479-9EF575CA6552}"/>
              </a:ext>
            </a:extLst>
          </p:cNvPr>
          <p:cNvPicPr>
            <a:picLocks noChangeAspect="1"/>
          </p:cNvPicPr>
          <p:nvPr/>
        </p:nvPicPr>
        <p:blipFill rotWithShape="1">
          <a:blip r:embed="rId3"/>
          <a:srcRect l="57995" t="15036" r="13119" b="7016"/>
          <a:stretch/>
        </p:blipFill>
        <p:spPr>
          <a:xfrm>
            <a:off x="253495" y="1343250"/>
            <a:ext cx="5450188" cy="4833714"/>
          </a:xfrm>
          <a:prstGeom prst="rect">
            <a:avLst/>
          </a:prstGeom>
        </p:spPr>
      </p:pic>
      <p:sp>
        <p:nvSpPr>
          <p:cNvPr id="8" name="Star: 5 Points 7">
            <a:extLst>
              <a:ext uri="{FF2B5EF4-FFF2-40B4-BE49-F238E27FC236}">
                <a16:creationId xmlns:a16="http://schemas.microsoft.com/office/drawing/2014/main" id="{BC8A02ED-623E-401A-80A6-6CC63B0081A2}"/>
              </a:ext>
            </a:extLst>
          </p:cNvPr>
          <p:cNvSpPr/>
          <p:nvPr/>
        </p:nvSpPr>
        <p:spPr>
          <a:xfrm>
            <a:off x="3585172" y="3974471"/>
            <a:ext cx="253497" cy="21728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B6C2974-E315-4E54-AB33-BBFE4C7142F0}"/>
              </a:ext>
            </a:extLst>
          </p:cNvPr>
          <p:cNvSpPr/>
          <p:nvPr/>
        </p:nvSpPr>
        <p:spPr>
          <a:xfrm>
            <a:off x="9904491" y="3965418"/>
            <a:ext cx="715224" cy="69711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6007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E4F4F-A7DC-4F3A-BD18-3F8EED3C2141}"/>
              </a:ext>
            </a:extLst>
          </p:cNvPr>
          <p:cNvSpPr>
            <a:spLocks noGrp="1"/>
          </p:cNvSpPr>
          <p:nvPr>
            <p:ph type="title"/>
          </p:nvPr>
        </p:nvSpPr>
        <p:spPr/>
        <p:txBody>
          <a:bodyPr/>
          <a:lstStyle/>
          <a:p>
            <a:r>
              <a:rPr lang="en-US" dirty="0"/>
              <a:t>Plan Composition Update</a:t>
            </a:r>
          </a:p>
        </p:txBody>
      </p:sp>
      <p:sp>
        <p:nvSpPr>
          <p:cNvPr id="3" name="Content Placeholder 2">
            <a:extLst>
              <a:ext uri="{FF2B5EF4-FFF2-40B4-BE49-F238E27FC236}">
                <a16:creationId xmlns:a16="http://schemas.microsoft.com/office/drawing/2014/main" id="{0AB12356-F4C8-4618-A856-00E8A5CA7553}"/>
              </a:ext>
            </a:extLst>
          </p:cNvPr>
          <p:cNvSpPr>
            <a:spLocks noGrp="1"/>
          </p:cNvSpPr>
          <p:nvPr>
            <p:ph idx="1"/>
          </p:nvPr>
        </p:nvSpPr>
        <p:spPr/>
        <p:txBody>
          <a:bodyPr/>
          <a:lstStyle/>
          <a:p>
            <a:pPr lvl="1">
              <a:spcBef>
                <a:spcPts val="0"/>
              </a:spcBef>
              <a:spcAft>
                <a:spcPts val="0"/>
              </a:spcAft>
              <a:tabLst>
                <a:tab pos="457200" algn="l"/>
                <a:tab pos="914400" algn="l"/>
              </a:tabLst>
            </a:pPr>
            <a:r>
              <a:rPr lang="en-US" sz="2800" dirty="0">
                <a:latin typeface="Times New Roman" panose="02020603050405020304" pitchFamily="18" charset="0"/>
                <a:cs typeface="Times New Roman" panose="02020603050405020304" pitchFamily="18" charset="0"/>
              </a:rPr>
              <a:t>Outline</a:t>
            </a:r>
          </a:p>
          <a:p>
            <a:pPr lvl="1">
              <a:spcBef>
                <a:spcPts val="0"/>
              </a:spcBef>
              <a:spcAft>
                <a:spcPts val="0"/>
              </a:spcAft>
              <a:tabLst>
                <a:tab pos="457200" algn="l"/>
                <a:tab pos="914400" algn="l"/>
              </a:tabLst>
            </a:pPr>
            <a:endParaRPr lang="en-US" sz="2400" dirty="0">
              <a:latin typeface="Times New Roman" panose="02020603050405020304" pitchFamily="18" charset="0"/>
              <a:ea typeface="Times New Roman" panose="02020603050405020304" pitchFamily="18" charset="0"/>
            </a:endParaRPr>
          </a:p>
          <a:p>
            <a:pPr lvl="2">
              <a:spcBef>
                <a:spcPts val="0"/>
              </a:spcBef>
              <a:spcAft>
                <a:spcPts val="0"/>
              </a:spcAft>
              <a:tabLst>
                <a:tab pos="457200" algn="l"/>
                <a:tab pos="914400" algn="l"/>
              </a:tabLst>
            </a:pPr>
            <a:r>
              <a:rPr lang="en-US" sz="2400" dirty="0">
                <a:latin typeface="Times New Roman" panose="02020603050405020304" pitchFamily="18" charset="0"/>
                <a:ea typeface="Times New Roman" panose="02020603050405020304" pitchFamily="18" charset="0"/>
              </a:rPr>
              <a:t>See separate docs on webpage as it is much easier to read </a:t>
            </a:r>
          </a:p>
          <a:p>
            <a:endParaRPr lang="en-US" dirty="0"/>
          </a:p>
        </p:txBody>
      </p:sp>
    </p:spTree>
    <p:extLst>
      <p:ext uri="{BB962C8B-B14F-4D97-AF65-F5344CB8AC3E}">
        <p14:creationId xmlns:p14="http://schemas.microsoft.com/office/powerpoint/2010/main" val="1798527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1A90A-D0BA-4E6E-9A83-16E07EA4EF75}"/>
              </a:ext>
            </a:extLst>
          </p:cNvPr>
          <p:cNvSpPr>
            <a:spLocks noGrp="1"/>
          </p:cNvSpPr>
          <p:nvPr>
            <p:ph type="title"/>
          </p:nvPr>
        </p:nvSpPr>
        <p:spPr/>
        <p:txBody>
          <a:bodyPr/>
          <a:lstStyle/>
          <a:p>
            <a:r>
              <a:rPr lang="en-US" dirty="0"/>
              <a:t>Plan Composition Update</a:t>
            </a:r>
          </a:p>
        </p:txBody>
      </p:sp>
      <p:sp>
        <p:nvSpPr>
          <p:cNvPr id="3" name="Content Placeholder 2">
            <a:extLst>
              <a:ext uri="{FF2B5EF4-FFF2-40B4-BE49-F238E27FC236}">
                <a16:creationId xmlns:a16="http://schemas.microsoft.com/office/drawing/2014/main" id="{4CB810EC-F88B-4B38-9CF6-BA28C53D88C3}"/>
              </a:ext>
            </a:extLst>
          </p:cNvPr>
          <p:cNvSpPr>
            <a:spLocks noGrp="1"/>
          </p:cNvSpPr>
          <p:nvPr>
            <p:ph idx="1"/>
          </p:nvPr>
        </p:nvSpPr>
        <p:spPr/>
        <p:txBody>
          <a:bodyPr/>
          <a:lstStyle/>
          <a:p>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Community Engagement draft</a:t>
            </a:r>
            <a:r>
              <a:rPr lang="en-US" dirty="0"/>
              <a:t>	</a:t>
            </a:r>
          </a:p>
          <a:p>
            <a:pPr lvl="2">
              <a:spcBef>
                <a:spcPts val="0"/>
              </a:spcBef>
              <a:spcAft>
                <a:spcPts val="0"/>
              </a:spcAft>
              <a:tabLst>
                <a:tab pos="457200" algn="l"/>
                <a:tab pos="914400" algn="l"/>
              </a:tabLst>
            </a:pPr>
            <a:r>
              <a:rPr lang="en-US" sz="2400" dirty="0">
                <a:latin typeface="Times New Roman" panose="02020603050405020304" pitchFamily="18" charset="0"/>
                <a:ea typeface="Times New Roman" panose="02020603050405020304" pitchFamily="18" charset="0"/>
              </a:rPr>
              <a:t>See separate docs on webpage as it is much easier to read </a:t>
            </a:r>
          </a:p>
        </p:txBody>
      </p:sp>
    </p:spTree>
    <p:extLst>
      <p:ext uri="{BB962C8B-B14F-4D97-AF65-F5344CB8AC3E}">
        <p14:creationId xmlns:p14="http://schemas.microsoft.com/office/powerpoint/2010/main" val="1074601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1A90A-D0BA-4E6E-9A83-16E07EA4EF75}"/>
              </a:ext>
            </a:extLst>
          </p:cNvPr>
          <p:cNvSpPr>
            <a:spLocks noGrp="1"/>
          </p:cNvSpPr>
          <p:nvPr>
            <p:ph type="title"/>
          </p:nvPr>
        </p:nvSpPr>
        <p:spPr/>
        <p:txBody>
          <a:bodyPr/>
          <a:lstStyle/>
          <a:p>
            <a:r>
              <a:rPr lang="en-US" dirty="0"/>
              <a:t>Plan Composition Update</a:t>
            </a:r>
          </a:p>
        </p:txBody>
      </p:sp>
      <p:sp>
        <p:nvSpPr>
          <p:cNvPr id="3" name="Content Placeholder 2">
            <a:extLst>
              <a:ext uri="{FF2B5EF4-FFF2-40B4-BE49-F238E27FC236}">
                <a16:creationId xmlns:a16="http://schemas.microsoft.com/office/drawing/2014/main" id="{4CB810EC-F88B-4B38-9CF6-BA28C53D88C3}"/>
              </a:ext>
            </a:extLst>
          </p:cNvPr>
          <p:cNvSpPr>
            <a:spLocks noGrp="1"/>
          </p:cNvSpPr>
          <p:nvPr>
            <p:ph idx="1"/>
          </p:nvPr>
        </p:nvSpPr>
        <p:spPr/>
        <p:txBody>
          <a:bodyPr/>
          <a:lstStyle/>
          <a:p>
            <a:pPr lvl="1">
              <a:spcBef>
                <a:spcPts val="0"/>
              </a:spcBef>
              <a:spcAft>
                <a:spcPts val="0"/>
              </a:spcAft>
              <a:tabLst>
                <a:tab pos="457200" algn="l"/>
                <a:tab pos="914400" algn="l"/>
              </a:tabLst>
            </a:pP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Economic Diversification draft</a:t>
            </a:r>
          </a:p>
          <a:p>
            <a:pPr lvl="2">
              <a:spcBef>
                <a:spcPts val="0"/>
              </a:spcBef>
              <a:spcAft>
                <a:spcPts val="0"/>
              </a:spcAft>
              <a:tabLst>
                <a:tab pos="457200" algn="l"/>
                <a:tab pos="914400" algn="l"/>
              </a:tabLst>
            </a:pPr>
            <a:r>
              <a:rPr lang="en-US" sz="2400" dirty="0">
                <a:latin typeface="Times New Roman" panose="02020603050405020304" pitchFamily="18" charset="0"/>
                <a:ea typeface="Times New Roman" panose="02020603050405020304" pitchFamily="18" charset="0"/>
              </a:rPr>
              <a:t>See separate docs on webpage as it is much easier to read </a:t>
            </a:r>
          </a:p>
        </p:txBody>
      </p:sp>
    </p:spTree>
    <p:extLst>
      <p:ext uri="{BB962C8B-B14F-4D97-AF65-F5344CB8AC3E}">
        <p14:creationId xmlns:p14="http://schemas.microsoft.com/office/powerpoint/2010/main" val="3825305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1A90A-D0BA-4E6E-9A83-16E07EA4EF75}"/>
              </a:ext>
            </a:extLst>
          </p:cNvPr>
          <p:cNvSpPr>
            <a:spLocks noGrp="1"/>
          </p:cNvSpPr>
          <p:nvPr>
            <p:ph type="title"/>
          </p:nvPr>
        </p:nvSpPr>
        <p:spPr/>
        <p:txBody>
          <a:bodyPr/>
          <a:lstStyle/>
          <a:p>
            <a:r>
              <a:rPr lang="en-US" dirty="0"/>
              <a:t>Plan Composition Update</a:t>
            </a:r>
          </a:p>
        </p:txBody>
      </p:sp>
      <p:sp>
        <p:nvSpPr>
          <p:cNvPr id="3" name="Content Placeholder 2">
            <a:extLst>
              <a:ext uri="{FF2B5EF4-FFF2-40B4-BE49-F238E27FC236}">
                <a16:creationId xmlns:a16="http://schemas.microsoft.com/office/drawing/2014/main" id="{4CB810EC-F88B-4B38-9CF6-BA28C53D88C3}"/>
              </a:ext>
            </a:extLst>
          </p:cNvPr>
          <p:cNvSpPr>
            <a:spLocks noGrp="1"/>
          </p:cNvSpPr>
          <p:nvPr>
            <p:ph idx="1"/>
          </p:nvPr>
        </p:nvSpPr>
        <p:spPr/>
        <p:txBody>
          <a:bodyPr/>
          <a:lstStyle/>
          <a:p>
            <a:pPr lvl="1">
              <a:spcBef>
                <a:spcPts val="0"/>
              </a:spcBef>
              <a:spcAft>
                <a:spcPts val="0"/>
              </a:spcAft>
              <a:tabLst>
                <a:tab pos="457200" algn="l"/>
                <a:tab pos="914400" algn="l"/>
              </a:tabLst>
            </a:pP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Re-Use of Assets draft</a:t>
            </a:r>
          </a:p>
          <a:p>
            <a:pPr lvl="2">
              <a:spcBef>
                <a:spcPts val="0"/>
              </a:spcBef>
              <a:spcAft>
                <a:spcPts val="0"/>
              </a:spcAft>
              <a:tabLst>
                <a:tab pos="457200" algn="l"/>
                <a:tab pos="914400" algn="l"/>
              </a:tabLst>
            </a:pPr>
            <a:r>
              <a:rPr lang="en-US" sz="2400" dirty="0">
                <a:latin typeface="Times New Roman" panose="02020603050405020304" pitchFamily="18" charset="0"/>
                <a:ea typeface="Times New Roman" panose="02020603050405020304" pitchFamily="18" charset="0"/>
              </a:rPr>
              <a:t>See separate docs on webpage as it is much easier to read </a:t>
            </a:r>
          </a:p>
        </p:txBody>
      </p:sp>
    </p:spTree>
    <p:extLst>
      <p:ext uri="{BB962C8B-B14F-4D97-AF65-F5344CB8AC3E}">
        <p14:creationId xmlns:p14="http://schemas.microsoft.com/office/powerpoint/2010/main" val="1318667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1A90A-D0BA-4E6E-9A83-16E07EA4EF75}"/>
              </a:ext>
            </a:extLst>
          </p:cNvPr>
          <p:cNvSpPr>
            <a:spLocks noGrp="1"/>
          </p:cNvSpPr>
          <p:nvPr>
            <p:ph type="title"/>
          </p:nvPr>
        </p:nvSpPr>
        <p:spPr/>
        <p:txBody>
          <a:bodyPr/>
          <a:lstStyle/>
          <a:p>
            <a:r>
              <a:rPr lang="en-US" dirty="0"/>
              <a:t>Plan Composition Update</a:t>
            </a:r>
          </a:p>
        </p:txBody>
      </p:sp>
      <p:sp>
        <p:nvSpPr>
          <p:cNvPr id="3" name="Content Placeholder 2">
            <a:extLst>
              <a:ext uri="{FF2B5EF4-FFF2-40B4-BE49-F238E27FC236}">
                <a16:creationId xmlns:a16="http://schemas.microsoft.com/office/drawing/2014/main" id="{4CB810EC-F88B-4B38-9CF6-BA28C53D88C3}"/>
              </a:ext>
            </a:extLst>
          </p:cNvPr>
          <p:cNvSpPr>
            <a:spLocks noGrp="1"/>
          </p:cNvSpPr>
          <p:nvPr>
            <p:ph idx="1"/>
          </p:nvPr>
        </p:nvSpPr>
        <p:spPr/>
        <p:txBody>
          <a:bodyPr/>
          <a:lstStyle/>
          <a:p>
            <a:pPr lvl="1">
              <a:spcBef>
                <a:spcPts val="0"/>
              </a:spcBef>
              <a:spcAft>
                <a:spcPts val="0"/>
              </a:spcAft>
              <a:tabLst>
                <a:tab pos="457200" algn="l"/>
                <a:tab pos="914400" algn="l"/>
              </a:tabLst>
            </a:pP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Tax Base – Financial Assistance draft </a:t>
            </a:r>
          </a:p>
          <a:p>
            <a:pPr lvl="2">
              <a:spcBef>
                <a:spcPts val="0"/>
              </a:spcBef>
              <a:spcAft>
                <a:spcPts val="0"/>
              </a:spcAft>
              <a:tabLst>
                <a:tab pos="457200" algn="l"/>
                <a:tab pos="914400" algn="l"/>
              </a:tabLst>
            </a:pPr>
            <a:r>
              <a:rPr lang="en-US" sz="2400" dirty="0">
                <a:latin typeface="Times New Roman" panose="02020603050405020304" pitchFamily="18" charset="0"/>
                <a:ea typeface="Times New Roman" panose="02020603050405020304" pitchFamily="18" charset="0"/>
              </a:rPr>
              <a:t>See separate docs on webpage as it is much easier to read </a:t>
            </a:r>
          </a:p>
        </p:txBody>
      </p:sp>
    </p:spTree>
    <p:extLst>
      <p:ext uri="{BB962C8B-B14F-4D97-AF65-F5344CB8AC3E}">
        <p14:creationId xmlns:p14="http://schemas.microsoft.com/office/powerpoint/2010/main" val="6407664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1A90A-D0BA-4E6E-9A83-16E07EA4EF75}"/>
              </a:ext>
            </a:extLst>
          </p:cNvPr>
          <p:cNvSpPr>
            <a:spLocks noGrp="1"/>
          </p:cNvSpPr>
          <p:nvPr>
            <p:ph type="title"/>
          </p:nvPr>
        </p:nvSpPr>
        <p:spPr/>
        <p:txBody>
          <a:bodyPr/>
          <a:lstStyle/>
          <a:p>
            <a:r>
              <a:rPr lang="en-US" dirty="0"/>
              <a:t>Plan Composition Update</a:t>
            </a:r>
          </a:p>
        </p:txBody>
      </p:sp>
      <p:sp>
        <p:nvSpPr>
          <p:cNvPr id="3" name="Content Placeholder 2">
            <a:extLst>
              <a:ext uri="{FF2B5EF4-FFF2-40B4-BE49-F238E27FC236}">
                <a16:creationId xmlns:a16="http://schemas.microsoft.com/office/drawing/2014/main" id="{4CB810EC-F88B-4B38-9CF6-BA28C53D88C3}"/>
              </a:ext>
            </a:extLst>
          </p:cNvPr>
          <p:cNvSpPr>
            <a:spLocks noGrp="1"/>
          </p:cNvSpPr>
          <p:nvPr>
            <p:ph idx="1"/>
          </p:nvPr>
        </p:nvSpPr>
        <p:spPr/>
        <p:txBody>
          <a:bodyPr/>
          <a:lstStyle/>
          <a:p>
            <a:pPr lvl="1">
              <a:spcBef>
                <a:spcPts val="0"/>
              </a:spcBef>
              <a:spcAft>
                <a:spcPts val="0"/>
              </a:spcAft>
              <a:tabLst>
                <a:tab pos="457200" algn="l"/>
                <a:tab pos="914400" algn="l"/>
              </a:tabLst>
            </a:pP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Workforce draft </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lvl="2">
              <a:spcBef>
                <a:spcPts val="0"/>
              </a:spcBef>
              <a:spcAft>
                <a:spcPts val="0"/>
              </a:spcAft>
              <a:tabLst>
                <a:tab pos="457200" algn="l"/>
                <a:tab pos="914400" algn="l"/>
              </a:tabLst>
            </a:pPr>
            <a:r>
              <a:rPr lang="en-US" sz="2400" dirty="0">
                <a:latin typeface="Times New Roman" panose="02020603050405020304" pitchFamily="18" charset="0"/>
                <a:ea typeface="Times New Roman" panose="02020603050405020304" pitchFamily="18" charset="0"/>
              </a:rPr>
              <a:t>See separate docs on webpage as it is much easier to read </a:t>
            </a:r>
          </a:p>
        </p:txBody>
      </p:sp>
    </p:spTree>
    <p:extLst>
      <p:ext uri="{BB962C8B-B14F-4D97-AF65-F5344CB8AC3E}">
        <p14:creationId xmlns:p14="http://schemas.microsoft.com/office/powerpoint/2010/main" val="38163479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D9C25-69A0-442E-A469-886DD63167E0}"/>
              </a:ext>
            </a:extLst>
          </p:cNvPr>
          <p:cNvSpPr>
            <a:spLocks noGrp="1"/>
          </p:cNvSpPr>
          <p:nvPr>
            <p:ph type="title"/>
          </p:nvPr>
        </p:nvSpPr>
        <p:spPr/>
        <p:txBody>
          <a:bodyPr/>
          <a:lstStyle/>
          <a:p>
            <a:r>
              <a:rPr lang="en-US" dirty="0"/>
              <a:t>Plan Composition Update</a:t>
            </a:r>
          </a:p>
        </p:txBody>
      </p:sp>
      <p:sp>
        <p:nvSpPr>
          <p:cNvPr id="3" name="Content Placeholder 2">
            <a:extLst>
              <a:ext uri="{FF2B5EF4-FFF2-40B4-BE49-F238E27FC236}">
                <a16:creationId xmlns:a16="http://schemas.microsoft.com/office/drawing/2014/main" id="{D9045492-62C9-4509-827F-83D4F6D1D11A}"/>
              </a:ext>
            </a:extLst>
          </p:cNvPr>
          <p:cNvSpPr>
            <a:spLocks noGrp="1"/>
          </p:cNvSpPr>
          <p:nvPr>
            <p:ph idx="1"/>
          </p:nvPr>
        </p:nvSpPr>
        <p:spPr>
          <a:xfrm>
            <a:off x="838200" y="1474309"/>
            <a:ext cx="10515600" cy="4582339"/>
          </a:xfrm>
        </p:spPr>
        <p:txBody>
          <a:bodyPr>
            <a:normAutofit/>
          </a:bodyPr>
          <a:lstStyle/>
          <a:p>
            <a:r>
              <a:rPr lang="en-US" dirty="0"/>
              <a:t>State Transition Plan 116J.5493 (b) (1) </a:t>
            </a:r>
            <a:r>
              <a:rPr lang="en-US" b="0" i="0" dirty="0">
                <a:solidFill>
                  <a:srgbClr val="000000"/>
                </a:solidFill>
                <a:effectLst/>
              </a:rPr>
              <a:t> identify the timing and location of impacted facility retirements and projected job losses in communities;</a:t>
            </a:r>
          </a:p>
          <a:p>
            <a:endParaRPr lang="en-US" dirty="0">
              <a:solidFill>
                <a:srgbClr val="000000"/>
              </a:solidFill>
            </a:endParaRPr>
          </a:p>
          <a:p>
            <a:pPr lvl="1"/>
            <a:r>
              <a:rPr lang="en-US" dirty="0">
                <a:solidFill>
                  <a:srgbClr val="000000"/>
                </a:solidFill>
              </a:rPr>
              <a:t>Draft beginning </a:t>
            </a:r>
            <a:endParaRPr lang="en-US" dirty="0"/>
          </a:p>
          <a:p>
            <a:endParaRPr lang="en-US" dirty="0"/>
          </a:p>
        </p:txBody>
      </p:sp>
    </p:spTree>
    <p:extLst>
      <p:ext uri="{BB962C8B-B14F-4D97-AF65-F5344CB8AC3E}">
        <p14:creationId xmlns:p14="http://schemas.microsoft.com/office/powerpoint/2010/main" val="42013723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6CC86-7802-49C3-9F8F-85C4EE99F851}"/>
              </a:ext>
            </a:extLst>
          </p:cNvPr>
          <p:cNvSpPr>
            <a:spLocks noGrp="1"/>
          </p:cNvSpPr>
          <p:nvPr>
            <p:ph type="title"/>
          </p:nvPr>
        </p:nvSpPr>
        <p:spPr/>
        <p:txBody>
          <a:bodyPr/>
          <a:lstStyle/>
          <a:p>
            <a:r>
              <a:rPr lang="en-US" dirty="0"/>
              <a:t>Plan Composition Update</a:t>
            </a:r>
          </a:p>
        </p:txBody>
      </p:sp>
      <p:sp>
        <p:nvSpPr>
          <p:cNvPr id="3" name="Content Placeholder 2">
            <a:extLst>
              <a:ext uri="{FF2B5EF4-FFF2-40B4-BE49-F238E27FC236}">
                <a16:creationId xmlns:a16="http://schemas.microsoft.com/office/drawing/2014/main" id="{C7C62196-7C19-46A8-B5E0-42C3544F2D86}"/>
              </a:ext>
            </a:extLst>
          </p:cNvPr>
          <p:cNvSpPr>
            <a:spLocks noGrp="1"/>
          </p:cNvSpPr>
          <p:nvPr>
            <p:ph idx="1"/>
          </p:nvPr>
        </p:nvSpPr>
        <p:spPr/>
        <p:txBody>
          <a:bodyPr/>
          <a:lstStyle/>
          <a:p>
            <a:r>
              <a:rPr lang="en-US" dirty="0"/>
              <a:t>State Transition Plan 116J.5493 (b) (2) – </a:t>
            </a:r>
            <a:r>
              <a:rPr lang="en-US" b="0" i="0" dirty="0">
                <a:solidFill>
                  <a:srgbClr val="000000"/>
                </a:solidFill>
                <a:effectLst/>
              </a:rPr>
              <a:t> analyze the estimated fiscal impact of impacted facility retirements on local governments;</a:t>
            </a:r>
            <a:endParaRPr lang="en-US" dirty="0"/>
          </a:p>
          <a:p>
            <a:pPr lvl="1"/>
            <a:r>
              <a:rPr lang="en-US" dirty="0"/>
              <a:t>Schools</a:t>
            </a:r>
          </a:p>
          <a:p>
            <a:endParaRPr lang="en-US" dirty="0"/>
          </a:p>
        </p:txBody>
      </p:sp>
    </p:spTree>
    <p:extLst>
      <p:ext uri="{BB962C8B-B14F-4D97-AF65-F5344CB8AC3E}">
        <p14:creationId xmlns:p14="http://schemas.microsoft.com/office/powerpoint/2010/main" val="14236009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6CC86-7802-49C3-9F8F-85C4EE99F851}"/>
              </a:ext>
            </a:extLst>
          </p:cNvPr>
          <p:cNvSpPr>
            <a:spLocks noGrp="1"/>
          </p:cNvSpPr>
          <p:nvPr>
            <p:ph type="title"/>
          </p:nvPr>
        </p:nvSpPr>
        <p:spPr/>
        <p:txBody>
          <a:bodyPr/>
          <a:lstStyle/>
          <a:p>
            <a:r>
              <a:rPr lang="en-US" dirty="0"/>
              <a:t>Plan Composition Update</a:t>
            </a:r>
          </a:p>
        </p:txBody>
      </p:sp>
      <p:sp>
        <p:nvSpPr>
          <p:cNvPr id="3" name="Content Placeholder 2">
            <a:extLst>
              <a:ext uri="{FF2B5EF4-FFF2-40B4-BE49-F238E27FC236}">
                <a16:creationId xmlns:a16="http://schemas.microsoft.com/office/drawing/2014/main" id="{C7C62196-7C19-46A8-B5E0-42C3544F2D86}"/>
              </a:ext>
            </a:extLst>
          </p:cNvPr>
          <p:cNvSpPr>
            <a:spLocks noGrp="1"/>
          </p:cNvSpPr>
          <p:nvPr>
            <p:ph idx="1"/>
          </p:nvPr>
        </p:nvSpPr>
        <p:spPr/>
        <p:txBody>
          <a:bodyPr/>
          <a:lstStyle/>
          <a:p>
            <a:r>
              <a:rPr lang="en-US" dirty="0"/>
              <a:t>State Transition Plan 116J.5493 (b) (2) – </a:t>
            </a:r>
            <a:r>
              <a:rPr lang="en-US" b="0" i="0" dirty="0">
                <a:solidFill>
                  <a:srgbClr val="000000"/>
                </a:solidFill>
                <a:effectLst/>
              </a:rPr>
              <a:t> analyze the estimated fiscal impact of impacted facility retirements on local governments;</a:t>
            </a:r>
            <a:endParaRPr lang="en-US" dirty="0"/>
          </a:p>
          <a:p>
            <a:pPr lvl="1"/>
            <a:r>
              <a:rPr lang="en-US" dirty="0"/>
              <a:t>Cities, Prairie Island Native American Community and Counties</a:t>
            </a:r>
            <a:endParaRPr lang="en-US" dirty="0">
              <a:solidFill>
                <a:srgbClr val="000000"/>
              </a:solidFill>
            </a:endParaRPr>
          </a:p>
          <a:p>
            <a:pPr lvl="1"/>
            <a:r>
              <a:rPr lang="en-US" dirty="0">
                <a:solidFill>
                  <a:srgbClr val="000000"/>
                </a:solidFill>
              </a:rPr>
              <a:t>Draft beginning – still waiting for data from a few locations</a:t>
            </a:r>
            <a:endParaRPr lang="en-US" dirty="0"/>
          </a:p>
          <a:p>
            <a:endParaRPr lang="en-US" dirty="0"/>
          </a:p>
        </p:txBody>
      </p:sp>
    </p:spTree>
    <p:extLst>
      <p:ext uri="{BB962C8B-B14F-4D97-AF65-F5344CB8AC3E}">
        <p14:creationId xmlns:p14="http://schemas.microsoft.com/office/powerpoint/2010/main" val="3674532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53C2-C50F-4A07-84AD-2EA3894877CD}"/>
              </a:ext>
            </a:extLst>
          </p:cNvPr>
          <p:cNvSpPr>
            <a:spLocks noGrp="1"/>
          </p:cNvSpPr>
          <p:nvPr>
            <p:ph type="title"/>
          </p:nvPr>
        </p:nvSpPr>
        <p:spPr/>
        <p:txBody>
          <a:bodyPr>
            <a:normAutofit fontScale="90000"/>
          </a:bodyPr>
          <a:lstStyle/>
          <a:p>
            <a:r>
              <a:rPr lang="en-US" dirty="0"/>
              <a:t>Welcome by </a:t>
            </a:r>
            <a:br>
              <a:rPr lang="en-US" dirty="0"/>
            </a:br>
            <a:r>
              <a:rPr lang="en-US" dirty="0">
                <a:latin typeface="+mn-lt"/>
              </a:rPr>
              <a:t>Granite Falls Mayor </a:t>
            </a:r>
            <a:r>
              <a:rPr lang="en-US" dirty="0">
                <a:effectLst/>
                <a:latin typeface="+mn-lt"/>
                <a:ea typeface="Times New Roman" panose="02020603050405020304" pitchFamily="18" charset="0"/>
              </a:rPr>
              <a:t>Dave </a:t>
            </a:r>
            <a:r>
              <a:rPr lang="en-US" dirty="0" err="1">
                <a:effectLst/>
                <a:latin typeface="+mn-lt"/>
                <a:ea typeface="Times New Roman" panose="02020603050405020304" pitchFamily="18" charset="0"/>
              </a:rPr>
              <a:t>Smiglewski</a:t>
            </a:r>
            <a:endParaRPr lang="en-US" dirty="0">
              <a:latin typeface="+mn-lt"/>
            </a:endParaRPr>
          </a:p>
        </p:txBody>
      </p:sp>
      <p:sp>
        <p:nvSpPr>
          <p:cNvPr id="3" name="Content Placeholder 2">
            <a:extLst>
              <a:ext uri="{FF2B5EF4-FFF2-40B4-BE49-F238E27FC236}">
                <a16:creationId xmlns:a16="http://schemas.microsoft.com/office/drawing/2014/main" id="{F6FE4977-BE71-47D0-A088-2419B1F51241}"/>
              </a:ext>
            </a:extLst>
          </p:cNvPr>
          <p:cNvSpPr>
            <a:spLocks noGrp="1"/>
          </p:cNvSpPr>
          <p:nvPr>
            <p:ph idx="1"/>
          </p:nvPr>
        </p:nvSpPr>
        <p:spPr/>
        <p:txBody>
          <a:bodyPr/>
          <a:lstStyle/>
          <a:p>
            <a:r>
              <a:rPr lang="en-US" dirty="0"/>
              <a:t>Population</a:t>
            </a:r>
          </a:p>
          <a:p>
            <a:r>
              <a:rPr lang="en-US" dirty="0"/>
              <a:t>Impacts</a:t>
            </a:r>
          </a:p>
          <a:p>
            <a:r>
              <a:rPr lang="en-US" dirty="0"/>
              <a:t>City Planning for the Power Plant transition</a:t>
            </a:r>
          </a:p>
          <a:p>
            <a:r>
              <a:rPr lang="en-US" dirty="0"/>
              <a:t>Words of Wisdom</a:t>
            </a:r>
          </a:p>
        </p:txBody>
      </p:sp>
    </p:spTree>
    <p:extLst>
      <p:ext uri="{BB962C8B-B14F-4D97-AF65-F5344CB8AC3E}">
        <p14:creationId xmlns:p14="http://schemas.microsoft.com/office/powerpoint/2010/main" val="40993055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A9500-4C5F-4A05-AD3F-DF8558D2DB63}"/>
              </a:ext>
            </a:extLst>
          </p:cNvPr>
          <p:cNvSpPr>
            <a:spLocks noGrp="1"/>
          </p:cNvSpPr>
          <p:nvPr>
            <p:ph type="title"/>
          </p:nvPr>
        </p:nvSpPr>
        <p:spPr/>
        <p:txBody>
          <a:bodyPr/>
          <a:lstStyle/>
          <a:p>
            <a:r>
              <a:rPr lang="en-US" dirty="0"/>
              <a:t>Plan Composition Update</a:t>
            </a:r>
          </a:p>
        </p:txBody>
      </p:sp>
      <p:sp>
        <p:nvSpPr>
          <p:cNvPr id="3" name="Content Placeholder 2">
            <a:extLst>
              <a:ext uri="{FF2B5EF4-FFF2-40B4-BE49-F238E27FC236}">
                <a16:creationId xmlns:a16="http://schemas.microsoft.com/office/drawing/2014/main" id="{5B3E85CB-D188-4758-B6F1-9FF95DE65A63}"/>
              </a:ext>
            </a:extLst>
          </p:cNvPr>
          <p:cNvSpPr>
            <a:spLocks noGrp="1"/>
          </p:cNvSpPr>
          <p:nvPr>
            <p:ph idx="1"/>
          </p:nvPr>
        </p:nvSpPr>
        <p:spPr/>
        <p:txBody>
          <a:bodyPr/>
          <a:lstStyle/>
          <a:p>
            <a:r>
              <a:rPr lang="en-US" dirty="0"/>
              <a:t>State Transition Plan 116J.5493 (b) (3) – </a:t>
            </a:r>
            <a:r>
              <a:rPr lang="en-US" b="0" i="0" dirty="0">
                <a:solidFill>
                  <a:srgbClr val="000000"/>
                </a:solidFill>
                <a:effectLst/>
              </a:rPr>
              <a:t>describe the statutes and administrative processes that govern how retired utility property impacts a local government tax base;</a:t>
            </a:r>
            <a:r>
              <a:rPr lang="en-US" dirty="0"/>
              <a:t>  	</a:t>
            </a:r>
          </a:p>
          <a:p>
            <a:pPr lvl="1"/>
            <a:r>
              <a:rPr lang="en-US" dirty="0"/>
              <a:t>DEED Attorney Memo</a:t>
            </a:r>
          </a:p>
          <a:p>
            <a:pPr lvl="1"/>
            <a:endParaRPr lang="en-US" dirty="0"/>
          </a:p>
        </p:txBody>
      </p:sp>
    </p:spTree>
    <p:extLst>
      <p:ext uri="{BB962C8B-B14F-4D97-AF65-F5344CB8AC3E}">
        <p14:creationId xmlns:p14="http://schemas.microsoft.com/office/powerpoint/2010/main" val="3854923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2B48A-8B70-4B19-AF4F-B43A3FC2190F}"/>
              </a:ext>
            </a:extLst>
          </p:cNvPr>
          <p:cNvSpPr>
            <a:spLocks noGrp="1"/>
          </p:cNvSpPr>
          <p:nvPr>
            <p:ph type="title"/>
          </p:nvPr>
        </p:nvSpPr>
        <p:spPr/>
        <p:txBody>
          <a:bodyPr/>
          <a:lstStyle/>
          <a:p>
            <a:r>
              <a:rPr lang="en-US" dirty="0"/>
              <a:t>Plan Composition Update</a:t>
            </a:r>
          </a:p>
        </p:txBody>
      </p:sp>
      <p:sp>
        <p:nvSpPr>
          <p:cNvPr id="3" name="Content Placeholder 2">
            <a:extLst>
              <a:ext uri="{FF2B5EF4-FFF2-40B4-BE49-F238E27FC236}">
                <a16:creationId xmlns:a16="http://schemas.microsoft.com/office/drawing/2014/main" id="{40DB49F3-1653-43D9-8A7F-B7994A48D16F}"/>
              </a:ext>
            </a:extLst>
          </p:cNvPr>
          <p:cNvSpPr>
            <a:spLocks noGrp="1"/>
          </p:cNvSpPr>
          <p:nvPr>
            <p:ph idx="1"/>
          </p:nvPr>
        </p:nvSpPr>
        <p:spPr/>
        <p:txBody>
          <a:bodyPr/>
          <a:lstStyle/>
          <a:p>
            <a:r>
              <a:rPr lang="en-US" dirty="0"/>
              <a:t>State Transition Plan 116J.5493 (b) (4)</a:t>
            </a:r>
            <a:r>
              <a:rPr lang="en-US" b="0" i="0" dirty="0">
                <a:solidFill>
                  <a:srgbClr val="000000"/>
                </a:solidFill>
                <a:effectLst/>
                <a:latin typeface="times new roman" panose="02020603050405020304" pitchFamily="18" charset="0"/>
              </a:rPr>
              <a:t> review existing state programs that might support impacted communities and impacted workers, and project the effectiveness of each program's response to the effects of impacted facility retirements; </a:t>
            </a:r>
          </a:p>
          <a:p>
            <a:pPr lvl="1"/>
            <a:r>
              <a:rPr lang="en-US" dirty="0">
                <a:solidFill>
                  <a:srgbClr val="000000"/>
                </a:solidFill>
                <a:latin typeface="times new roman" panose="02020603050405020304" pitchFamily="18" charset="0"/>
              </a:rPr>
              <a:t>State Departments have submitted information </a:t>
            </a:r>
          </a:p>
          <a:p>
            <a:pPr lvl="1"/>
            <a:r>
              <a:rPr lang="en-US" dirty="0">
                <a:solidFill>
                  <a:srgbClr val="000000"/>
                </a:solidFill>
                <a:latin typeface="times new roman" panose="02020603050405020304" pitchFamily="18" charset="0"/>
              </a:rPr>
              <a:t>Currently being analyzed by the 5 Task Forces and the Executive Committee</a:t>
            </a:r>
            <a:endParaRPr lang="en-US" dirty="0"/>
          </a:p>
        </p:txBody>
      </p:sp>
    </p:spTree>
    <p:extLst>
      <p:ext uri="{BB962C8B-B14F-4D97-AF65-F5344CB8AC3E}">
        <p14:creationId xmlns:p14="http://schemas.microsoft.com/office/powerpoint/2010/main" val="8587264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2B48A-8B70-4B19-AF4F-B43A3FC2190F}"/>
              </a:ext>
            </a:extLst>
          </p:cNvPr>
          <p:cNvSpPr>
            <a:spLocks noGrp="1"/>
          </p:cNvSpPr>
          <p:nvPr>
            <p:ph type="title"/>
          </p:nvPr>
        </p:nvSpPr>
        <p:spPr/>
        <p:txBody>
          <a:bodyPr/>
          <a:lstStyle/>
          <a:p>
            <a:r>
              <a:rPr lang="en-US" dirty="0"/>
              <a:t>Plan Composition Update</a:t>
            </a:r>
          </a:p>
        </p:txBody>
      </p:sp>
      <p:sp>
        <p:nvSpPr>
          <p:cNvPr id="3" name="Content Placeholder 2">
            <a:extLst>
              <a:ext uri="{FF2B5EF4-FFF2-40B4-BE49-F238E27FC236}">
                <a16:creationId xmlns:a16="http://schemas.microsoft.com/office/drawing/2014/main" id="{40DB49F3-1653-43D9-8A7F-B7994A48D16F}"/>
              </a:ext>
            </a:extLst>
          </p:cNvPr>
          <p:cNvSpPr>
            <a:spLocks noGrp="1"/>
          </p:cNvSpPr>
          <p:nvPr>
            <p:ph idx="1"/>
          </p:nvPr>
        </p:nvSpPr>
        <p:spPr/>
        <p:txBody>
          <a:bodyPr/>
          <a:lstStyle/>
          <a:p>
            <a:r>
              <a:rPr lang="en-US" dirty="0"/>
              <a:t>State Transition Plan 116J.5493 (b) (5)</a:t>
            </a:r>
            <a:r>
              <a:rPr lang="en-US" b="0" i="0" dirty="0">
                <a:solidFill>
                  <a:srgbClr val="000000"/>
                </a:solidFill>
                <a:effectLst/>
                <a:latin typeface="times new roman" panose="02020603050405020304" pitchFamily="18" charset="0"/>
              </a:rPr>
              <a:t>  recommend how to effectively respond to the economic effects of impacted facility retirements. </a:t>
            </a:r>
          </a:p>
          <a:p>
            <a:endParaRPr lang="en-US" dirty="0">
              <a:solidFill>
                <a:srgbClr val="000000"/>
              </a:solidFill>
              <a:latin typeface="times new roman" panose="02020603050405020304" pitchFamily="18" charset="0"/>
            </a:endParaRPr>
          </a:p>
          <a:p>
            <a:pPr lvl="1"/>
            <a:r>
              <a:rPr lang="en-US" dirty="0">
                <a:solidFill>
                  <a:srgbClr val="000000"/>
                </a:solidFill>
                <a:latin typeface="times new roman" panose="02020603050405020304" pitchFamily="18" charset="0"/>
              </a:rPr>
              <a:t>Information is being analyzed.  </a:t>
            </a:r>
          </a:p>
          <a:p>
            <a:pPr lvl="1"/>
            <a:r>
              <a:rPr lang="en-US" dirty="0">
                <a:solidFill>
                  <a:srgbClr val="000000"/>
                </a:solidFill>
                <a:latin typeface="times new roman" panose="02020603050405020304" pitchFamily="18" charset="0"/>
              </a:rPr>
              <a:t>Anticipate draft recommendations at the September ETAC meeting</a:t>
            </a:r>
            <a:endParaRPr lang="en-US" dirty="0"/>
          </a:p>
        </p:txBody>
      </p:sp>
    </p:spTree>
    <p:extLst>
      <p:ext uri="{BB962C8B-B14F-4D97-AF65-F5344CB8AC3E}">
        <p14:creationId xmlns:p14="http://schemas.microsoft.com/office/powerpoint/2010/main" val="33796497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0BD93-581C-4096-B7A9-6C1EBB14F711}"/>
              </a:ext>
            </a:extLst>
          </p:cNvPr>
          <p:cNvSpPr>
            <a:spLocks noGrp="1"/>
          </p:cNvSpPr>
          <p:nvPr>
            <p:ph type="title"/>
          </p:nvPr>
        </p:nvSpPr>
        <p:spPr/>
        <p:txBody>
          <a:bodyPr>
            <a:normAutofit/>
          </a:bodyPr>
          <a:lstStyle/>
          <a:p>
            <a:r>
              <a:rPr lang="en-US" dirty="0"/>
              <a:t>Presentation Xcel Energy</a:t>
            </a:r>
          </a:p>
        </p:txBody>
      </p:sp>
      <p:sp>
        <p:nvSpPr>
          <p:cNvPr id="3" name="Content Placeholder 2">
            <a:extLst>
              <a:ext uri="{FF2B5EF4-FFF2-40B4-BE49-F238E27FC236}">
                <a16:creationId xmlns:a16="http://schemas.microsoft.com/office/drawing/2014/main" id="{7921755C-E382-4B07-AE81-9C2EED6A4669}"/>
              </a:ext>
            </a:extLst>
          </p:cNvPr>
          <p:cNvSpPr>
            <a:spLocks noGrp="1"/>
          </p:cNvSpPr>
          <p:nvPr>
            <p:ph idx="1"/>
          </p:nvPr>
        </p:nvSpPr>
        <p:spPr>
          <a:xfrm>
            <a:off x="838199" y="1671638"/>
            <a:ext cx="10791825" cy="4505325"/>
          </a:xfrm>
        </p:spPr>
        <p:txBody>
          <a:bodyPr>
            <a:normAutofit/>
          </a:bodyPr>
          <a:lstStyle/>
          <a:p>
            <a:pPr marL="0" indent="0" algn="ctr">
              <a:buNone/>
            </a:pPr>
            <a:r>
              <a:rPr lang="en-US" sz="4000" dirty="0">
                <a:solidFill>
                  <a:srgbClr val="0D0D0D"/>
                </a:solidFill>
                <a:effectLst/>
                <a:latin typeface="Times New Roman" panose="02020603050405020304" pitchFamily="18" charset="0"/>
                <a:ea typeface="Times New Roman" panose="02020603050405020304" pitchFamily="18" charset="0"/>
              </a:rPr>
              <a:t>John Hunt, Principal Engineer &amp; </a:t>
            </a:r>
          </a:p>
          <a:p>
            <a:pPr marL="0" indent="0" algn="ctr">
              <a:buNone/>
            </a:pPr>
            <a:r>
              <a:rPr lang="en-US" sz="4000" dirty="0">
                <a:solidFill>
                  <a:srgbClr val="0D0D0D"/>
                </a:solidFill>
                <a:effectLst/>
                <a:latin typeface="Times New Roman" panose="02020603050405020304" pitchFamily="18" charset="0"/>
                <a:ea typeface="Times New Roman" panose="02020603050405020304" pitchFamily="18" charset="0"/>
              </a:rPr>
              <a:t>Jim </a:t>
            </a:r>
            <a:r>
              <a:rPr lang="en-US" sz="4000" dirty="0" err="1">
                <a:solidFill>
                  <a:srgbClr val="0D0D0D"/>
                </a:solidFill>
                <a:effectLst/>
                <a:latin typeface="Times New Roman" panose="02020603050405020304" pitchFamily="18" charset="0"/>
                <a:ea typeface="Times New Roman" panose="02020603050405020304" pitchFamily="18" charset="0"/>
              </a:rPr>
              <a:t>Bodensteiner</a:t>
            </a:r>
            <a:r>
              <a:rPr lang="en-US" sz="4000" dirty="0">
                <a:solidFill>
                  <a:srgbClr val="0D0D0D"/>
                </a:solidFill>
                <a:effectLst/>
                <a:latin typeface="Times New Roman" panose="02020603050405020304" pitchFamily="18" charset="0"/>
                <a:ea typeface="Times New Roman" panose="02020603050405020304" pitchFamily="18" charset="0"/>
              </a:rPr>
              <a:t>, Principal Environmental Analyst </a:t>
            </a:r>
            <a:endParaRPr lang="en-US" sz="4000" dirty="0">
              <a:solidFill>
                <a:srgbClr val="0D0D0D"/>
              </a:solidFill>
              <a:latin typeface="Times New Roman" panose="02020603050405020304" pitchFamily="18" charset="0"/>
            </a:endParaRPr>
          </a:p>
          <a:p>
            <a:pPr marL="0" indent="0" algn="ctr">
              <a:buNone/>
            </a:pPr>
            <a:endParaRPr lang="en-US" sz="4000" dirty="0">
              <a:solidFill>
                <a:srgbClr val="0D0D0D"/>
              </a:solidFill>
              <a:latin typeface="Times New Roman" panose="02020603050405020304" pitchFamily="18" charset="0"/>
            </a:endParaRPr>
          </a:p>
          <a:p>
            <a:pPr marL="0" indent="0" algn="ctr">
              <a:buNone/>
            </a:pPr>
            <a:r>
              <a:rPr lang="en-US" sz="4000" dirty="0">
                <a:solidFill>
                  <a:srgbClr val="0D0D0D"/>
                </a:solidFill>
                <a:latin typeface="Times New Roman" panose="02020603050405020304" pitchFamily="18" charset="0"/>
              </a:rPr>
              <a:t>Xcel Energy</a:t>
            </a:r>
          </a:p>
          <a:p>
            <a:pPr marL="0" indent="0" algn="ctr">
              <a:buNone/>
            </a:pPr>
            <a:r>
              <a:rPr lang="en-US" sz="4000" dirty="0">
                <a:solidFill>
                  <a:srgbClr val="0D0D0D"/>
                </a:solidFill>
                <a:latin typeface="Times New Roman" panose="02020603050405020304" pitchFamily="18" charset="0"/>
              </a:rPr>
              <a:t>Granite Falls Power Plant Transition</a:t>
            </a:r>
            <a:endParaRPr lang="en-US" sz="4000" dirty="0"/>
          </a:p>
        </p:txBody>
      </p:sp>
    </p:spTree>
    <p:extLst>
      <p:ext uri="{BB962C8B-B14F-4D97-AF65-F5344CB8AC3E}">
        <p14:creationId xmlns:p14="http://schemas.microsoft.com/office/powerpoint/2010/main" val="33078537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82404-DA16-437F-8395-81E52589CDBC}"/>
              </a:ext>
            </a:extLst>
          </p:cNvPr>
          <p:cNvSpPr>
            <a:spLocks noGrp="1"/>
          </p:cNvSpPr>
          <p:nvPr>
            <p:ph type="title"/>
          </p:nvPr>
        </p:nvSpPr>
        <p:spPr/>
        <p:txBody>
          <a:bodyPr/>
          <a:lstStyle/>
          <a:p>
            <a:r>
              <a:rPr lang="en-US" dirty="0"/>
              <a:t>Old Business/Discussion</a:t>
            </a:r>
          </a:p>
        </p:txBody>
      </p:sp>
      <p:sp>
        <p:nvSpPr>
          <p:cNvPr id="3" name="Content Placeholder 2">
            <a:extLst>
              <a:ext uri="{FF2B5EF4-FFF2-40B4-BE49-F238E27FC236}">
                <a16:creationId xmlns:a16="http://schemas.microsoft.com/office/drawing/2014/main" id="{886AF76C-27D7-4BE9-8FDA-3FA091B7419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915945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10EA-CA70-4522-86F4-9D7F0A72D047}"/>
              </a:ext>
            </a:extLst>
          </p:cNvPr>
          <p:cNvSpPr>
            <a:spLocks noGrp="1"/>
          </p:cNvSpPr>
          <p:nvPr>
            <p:ph type="ctrTitle"/>
          </p:nvPr>
        </p:nvSpPr>
        <p:spPr/>
        <p:txBody>
          <a:bodyPr/>
          <a:lstStyle/>
          <a:p>
            <a:r>
              <a:rPr lang="en-US" dirty="0"/>
              <a:t>Public Comment</a:t>
            </a:r>
          </a:p>
        </p:txBody>
      </p:sp>
      <p:pic>
        <p:nvPicPr>
          <p:cNvPr id="16" name="Picture Placeholder 15" descr="A person sitting at a table with the hands up in front of a computer&#10;&#10;Description automatically generated with low confidence">
            <a:extLst>
              <a:ext uri="{FF2B5EF4-FFF2-40B4-BE49-F238E27FC236}">
                <a16:creationId xmlns:a16="http://schemas.microsoft.com/office/drawing/2014/main" id="{A6DEDB0D-D70C-4019-A01E-2CF418DA100B}"/>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35859" b="35859"/>
          <a:stretch>
            <a:fillRect/>
          </a:stretch>
        </p:blipFill>
        <p:spPr/>
      </p:pic>
    </p:spTree>
    <p:extLst>
      <p:ext uri="{BB962C8B-B14F-4D97-AF65-F5344CB8AC3E}">
        <p14:creationId xmlns:p14="http://schemas.microsoft.com/office/powerpoint/2010/main" val="15461424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14722-435B-450B-B228-B23038FCEC2D}"/>
              </a:ext>
            </a:extLst>
          </p:cNvPr>
          <p:cNvSpPr>
            <a:spLocks noGrp="1"/>
          </p:cNvSpPr>
          <p:nvPr>
            <p:ph type="title"/>
          </p:nvPr>
        </p:nvSpPr>
        <p:spPr/>
        <p:txBody>
          <a:bodyPr/>
          <a:lstStyle/>
          <a:p>
            <a:r>
              <a:rPr lang="en-US" dirty="0"/>
              <a:t>Next Meeting</a:t>
            </a:r>
          </a:p>
        </p:txBody>
      </p:sp>
      <p:sp>
        <p:nvSpPr>
          <p:cNvPr id="3" name="Content Placeholder 2">
            <a:extLst>
              <a:ext uri="{FF2B5EF4-FFF2-40B4-BE49-F238E27FC236}">
                <a16:creationId xmlns:a16="http://schemas.microsoft.com/office/drawing/2014/main" id="{23E41D62-EFBD-4411-9A84-C11CEA418AB4}"/>
              </a:ext>
            </a:extLst>
          </p:cNvPr>
          <p:cNvSpPr>
            <a:spLocks noGrp="1"/>
          </p:cNvSpPr>
          <p:nvPr>
            <p:ph idx="1"/>
          </p:nvPr>
        </p:nvSpPr>
        <p:spPr>
          <a:xfrm>
            <a:off x="2568102" y="1594624"/>
            <a:ext cx="7081736" cy="4582339"/>
          </a:xfrm>
        </p:spPr>
        <p:txBody>
          <a:bodyPr>
            <a:normAutofit/>
          </a:bodyPr>
          <a:lstStyle/>
          <a:p>
            <a:pPr marL="0" indent="0" algn="ctr">
              <a:buNone/>
            </a:pPr>
            <a:r>
              <a:rPr lang="en-US" dirty="0">
                <a:solidFill>
                  <a:srgbClr val="000000"/>
                </a:solidFill>
              </a:rPr>
              <a:t>September 27, 2022 at 11am </a:t>
            </a:r>
          </a:p>
          <a:p>
            <a:pPr marL="0" indent="0" algn="ctr">
              <a:buNone/>
            </a:pPr>
            <a:r>
              <a:rPr lang="en-US" dirty="0">
                <a:solidFill>
                  <a:srgbClr val="000000"/>
                </a:solidFill>
              </a:rPr>
              <a:t>Virtually and at </a:t>
            </a:r>
          </a:p>
          <a:p>
            <a:pPr marL="0" indent="0" algn="ctr">
              <a:buNone/>
            </a:pPr>
            <a:r>
              <a:rPr lang="en-US" dirty="0">
                <a:solidFill>
                  <a:srgbClr val="000000"/>
                </a:solidFill>
              </a:rPr>
              <a:t>Cohasset – Location TBA</a:t>
            </a:r>
          </a:p>
          <a:p>
            <a:pPr marL="0" indent="0" algn="ctr">
              <a:buNone/>
            </a:pPr>
            <a:endParaRPr lang="en-US" dirty="0">
              <a:solidFill>
                <a:srgbClr val="000000"/>
              </a:solidFill>
            </a:endParaRPr>
          </a:p>
          <a:p>
            <a:pPr marL="0" indent="0" algn="ctr">
              <a:buNone/>
            </a:pPr>
            <a:endParaRPr lang="en-US" dirty="0">
              <a:solidFill>
                <a:srgbClr val="000000"/>
              </a:solidFill>
            </a:endParaRPr>
          </a:p>
          <a:p>
            <a:pPr marL="0" indent="0" algn="ctr">
              <a:buNone/>
            </a:pPr>
            <a:r>
              <a:rPr lang="en-US" dirty="0">
                <a:solidFill>
                  <a:srgbClr val="000000"/>
                </a:solidFill>
              </a:rPr>
              <a:t>Future Planning</a:t>
            </a:r>
            <a:br>
              <a:rPr lang="en-US" dirty="0">
                <a:solidFill>
                  <a:srgbClr val="000000"/>
                </a:solidFill>
              </a:rPr>
            </a:br>
            <a:r>
              <a:rPr lang="en-US" dirty="0">
                <a:solidFill>
                  <a:srgbClr val="000000"/>
                </a:solidFill>
              </a:rPr>
              <a:t>October 25 – Prairie Island </a:t>
            </a:r>
          </a:p>
          <a:p>
            <a:pPr marL="0" indent="0">
              <a:buNone/>
            </a:pPr>
            <a:endParaRPr lang="en-US" dirty="0"/>
          </a:p>
        </p:txBody>
      </p:sp>
    </p:spTree>
    <p:extLst>
      <p:ext uri="{BB962C8B-B14F-4D97-AF65-F5344CB8AC3E}">
        <p14:creationId xmlns:p14="http://schemas.microsoft.com/office/powerpoint/2010/main" val="26657554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0B98F-AF48-4C0B-8538-765FDF72AF9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64799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0BD93-581C-4096-B7A9-6C1EBB14F711}"/>
              </a:ext>
            </a:extLst>
          </p:cNvPr>
          <p:cNvSpPr>
            <a:spLocks noGrp="1"/>
          </p:cNvSpPr>
          <p:nvPr>
            <p:ph type="title"/>
          </p:nvPr>
        </p:nvSpPr>
        <p:spPr/>
        <p:txBody>
          <a:bodyPr>
            <a:normAutofit fontScale="90000"/>
          </a:bodyPr>
          <a:lstStyle/>
          <a:p>
            <a:r>
              <a:rPr lang="en-US" dirty="0"/>
              <a:t>Presentation Coalition of Utility Cities</a:t>
            </a:r>
          </a:p>
        </p:txBody>
      </p:sp>
      <p:sp>
        <p:nvSpPr>
          <p:cNvPr id="3" name="Content Placeholder 2">
            <a:extLst>
              <a:ext uri="{FF2B5EF4-FFF2-40B4-BE49-F238E27FC236}">
                <a16:creationId xmlns:a16="http://schemas.microsoft.com/office/drawing/2014/main" id="{7921755C-E382-4B07-AE81-9C2EED6A4669}"/>
              </a:ext>
            </a:extLst>
          </p:cNvPr>
          <p:cNvSpPr>
            <a:spLocks noGrp="1"/>
          </p:cNvSpPr>
          <p:nvPr>
            <p:ph idx="1"/>
          </p:nvPr>
        </p:nvSpPr>
        <p:spPr>
          <a:xfrm>
            <a:off x="838200" y="2716040"/>
            <a:ext cx="10515600" cy="3460923"/>
          </a:xfrm>
        </p:spPr>
        <p:txBody>
          <a:bodyPr/>
          <a:lstStyle/>
          <a:p>
            <a:pPr marL="0" indent="0" algn="ctr">
              <a:buNone/>
            </a:pPr>
            <a:r>
              <a:rPr lang="en-US" sz="4400" dirty="0"/>
              <a:t>Shane Zahrt, </a:t>
            </a:r>
            <a:r>
              <a:rPr lang="en-US" sz="4400" dirty="0">
                <a:solidFill>
                  <a:srgbClr val="0D0D0D"/>
                </a:solidFill>
                <a:effectLst/>
                <a:ea typeface="Times New Roman" panose="02020603050405020304" pitchFamily="18" charset="0"/>
              </a:rPr>
              <a:t>Senior Attorney/Lobbyist, </a:t>
            </a:r>
          </a:p>
          <a:p>
            <a:pPr marL="0" indent="0" algn="ctr">
              <a:buNone/>
            </a:pPr>
            <a:r>
              <a:rPr lang="en-US" sz="4000" dirty="0">
                <a:solidFill>
                  <a:srgbClr val="0D0D0D"/>
                </a:solidFill>
                <a:effectLst/>
                <a:latin typeface="Times New Roman" panose="02020603050405020304" pitchFamily="18" charset="0"/>
                <a:ea typeface="Times New Roman" panose="02020603050405020304" pitchFamily="18" charset="0"/>
              </a:rPr>
              <a:t>Flaherty &amp; Hood, P.A.</a:t>
            </a:r>
            <a:endParaRPr lang="en-US" sz="4000" dirty="0"/>
          </a:p>
        </p:txBody>
      </p:sp>
    </p:spTree>
    <p:extLst>
      <p:ext uri="{BB962C8B-B14F-4D97-AF65-F5344CB8AC3E}">
        <p14:creationId xmlns:p14="http://schemas.microsoft.com/office/powerpoint/2010/main" val="1885631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p:txBody>
          <a:bodyPr/>
          <a:lstStyle/>
          <a:p>
            <a:pPr eaLnBrk="1" hangingPunct="1"/>
            <a:r>
              <a:rPr lang="en-US" altLang="en-US" dirty="0"/>
              <a:t>Presentation to the Energy Transition Advisory Committee</a:t>
            </a:r>
          </a:p>
        </p:txBody>
      </p:sp>
      <p:sp>
        <p:nvSpPr>
          <p:cNvPr id="3" name="Subtitle 2"/>
          <p:cNvSpPr>
            <a:spLocks noGrp="1"/>
          </p:cNvSpPr>
          <p:nvPr>
            <p:ph type="subTitle" idx="1"/>
          </p:nvPr>
        </p:nvSpPr>
        <p:spPr>
          <a:xfrm>
            <a:off x="1828800" y="4724399"/>
            <a:ext cx="8534400" cy="1282505"/>
          </a:xfrm>
        </p:spPr>
        <p:txBody>
          <a:bodyPr rtlCol="0">
            <a:normAutofit/>
          </a:bodyPr>
          <a:lstStyle/>
          <a:p>
            <a:pPr fontAlgn="auto">
              <a:spcAft>
                <a:spcPts val="0"/>
              </a:spcAft>
              <a:defRPr/>
            </a:pPr>
            <a:r>
              <a:rPr lang="en-US" dirty="0"/>
              <a:t>Shane Zahrt, Flaherty &amp; Hood, P.A.</a:t>
            </a:r>
          </a:p>
          <a:p>
            <a:pPr fontAlgn="auto">
              <a:spcAft>
                <a:spcPts val="0"/>
              </a:spcAft>
              <a:defRPr/>
            </a:pPr>
            <a:r>
              <a:rPr lang="en-US" dirty="0"/>
              <a:t>August 30, 2022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B79AD-F0C4-3BD8-C08C-14A5AC6ABBE2}"/>
              </a:ext>
            </a:extLst>
          </p:cNvPr>
          <p:cNvSpPr>
            <a:spLocks noGrp="1"/>
          </p:cNvSpPr>
          <p:nvPr>
            <p:ph type="title"/>
          </p:nvPr>
        </p:nvSpPr>
        <p:spPr/>
        <p:txBody>
          <a:bodyPr/>
          <a:lstStyle/>
          <a:p>
            <a:r>
              <a:rPr lang="en-US" dirty="0"/>
              <a:t>More about CUC	</a:t>
            </a:r>
          </a:p>
        </p:txBody>
      </p:sp>
      <p:sp>
        <p:nvSpPr>
          <p:cNvPr id="3" name="Content Placeholder 2">
            <a:extLst>
              <a:ext uri="{FF2B5EF4-FFF2-40B4-BE49-F238E27FC236}">
                <a16:creationId xmlns:a16="http://schemas.microsoft.com/office/drawing/2014/main" id="{A9AA3CBA-461B-E53C-7BDE-B58FDF301A53}"/>
              </a:ext>
            </a:extLst>
          </p:cNvPr>
          <p:cNvSpPr>
            <a:spLocks noGrp="1"/>
          </p:cNvSpPr>
          <p:nvPr>
            <p:ph idx="1"/>
          </p:nvPr>
        </p:nvSpPr>
        <p:spPr/>
        <p:txBody>
          <a:bodyPr/>
          <a:lstStyle/>
          <a:p>
            <a:r>
              <a:rPr lang="en-US" dirty="0"/>
              <a:t>Presentation agenda:</a:t>
            </a:r>
          </a:p>
          <a:p>
            <a:pPr lvl="1"/>
            <a:r>
              <a:rPr lang="en-US" dirty="0"/>
              <a:t>CUC history—Who and what is CUC, anyway?</a:t>
            </a:r>
          </a:p>
          <a:p>
            <a:pPr lvl="1"/>
            <a:r>
              <a:rPr lang="en-US" dirty="0"/>
              <a:t>CUC priorities over time</a:t>
            </a:r>
          </a:p>
          <a:p>
            <a:pPr lvl="1"/>
            <a:r>
              <a:rPr lang="en-US" dirty="0"/>
              <a:t>Power plant retirement and community transition work</a:t>
            </a:r>
          </a:p>
          <a:p>
            <a:pPr lvl="1"/>
            <a:r>
              <a:rPr lang="en-US" dirty="0"/>
              <a:t>Ongoing work and priorities</a:t>
            </a:r>
          </a:p>
        </p:txBody>
      </p:sp>
      <p:sp>
        <p:nvSpPr>
          <p:cNvPr id="4" name="Slide Number Placeholder 3">
            <a:extLst>
              <a:ext uri="{FF2B5EF4-FFF2-40B4-BE49-F238E27FC236}">
                <a16:creationId xmlns:a16="http://schemas.microsoft.com/office/drawing/2014/main" id="{35769CE0-3496-4C87-5443-DF9F9C91D4F3}"/>
              </a:ext>
            </a:extLst>
          </p:cNvPr>
          <p:cNvSpPr>
            <a:spLocks noGrp="1"/>
          </p:cNvSpPr>
          <p:nvPr>
            <p:ph type="sldNum" sz="quarter" idx="4"/>
          </p:nvPr>
        </p:nvSpPr>
        <p:spPr/>
        <p:txBody>
          <a:bodyPr/>
          <a:lstStyle/>
          <a:p>
            <a:fld id="{0D9BC459-2F03-4693-A486-121B633AC348}" type="slidenum">
              <a:rPr lang="en-US" smtClean="0"/>
              <a:t>7</a:t>
            </a:fld>
            <a:endParaRPr lang="en-US"/>
          </a:p>
        </p:txBody>
      </p:sp>
    </p:spTree>
    <p:extLst>
      <p:ext uri="{BB962C8B-B14F-4D97-AF65-F5344CB8AC3E}">
        <p14:creationId xmlns:p14="http://schemas.microsoft.com/office/powerpoint/2010/main" val="4287310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D2B03-6E50-4831-2247-EF76F4E87B4B}"/>
              </a:ext>
            </a:extLst>
          </p:cNvPr>
          <p:cNvSpPr>
            <a:spLocks noGrp="1"/>
          </p:cNvSpPr>
          <p:nvPr>
            <p:ph type="title"/>
          </p:nvPr>
        </p:nvSpPr>
        <p:spPr/>
        <p:txBody>
          <a:bodyPr/>
          <a:lstStyle/>
          <a:p>
            <a:r>
              <a:rPr lang="en-US" dirty="0"/>
              <a:t>But first, what is a “utility city”</a:t>
            </a:r>
          </a:p>
        </p:txBody>
      </p:sp>
      <p:sp>
        <p:nvSpPr>
          <p:cNvPr id="3" name="Content Placeholder 2">
            <a:extLst>
              <a:ext uri="{FF2B5EF4-FFF2-40B4-BE49-F238E27FC236}">
                <a16:creationId xmlns:a16="http://schemas.microsoft.com/office/drawing/2014/main" id="{9941FCF6-7A36-A3AD-48BF-44455F11D574}"/>
              </a:ext>
            </a:extLst>
          </p:cNvPr>
          <p:cNvSpPr>
            <a:spLocks noGrp="1"/>
          </p:cNvSpPr>
          <p:nvPr>
            <p:ph idx="1"/>
          </p:nvPr>
        </p:nvSpPr>
        <p:spPr/>
        <p:txBody>
          <a:bodyPr/>
          <a:lstStyle/>
          <a:p>
            <a:r>
              <a:rPr lang="en-US" dirty="0"/>
              <a:t>The Coalition of Utility Cities is a group of 8 cities that host large, baseload power plants owned by investor-owned utilities</a:t>
            </a:r>
          </a:p>
          <a:p>
            <a:endParaRPr lang="en-US" dirty="0"/>
          </a:p>
          <a:p>
            <a:r>
              <a:rPr lang="en-US" dirty="0"/>
              <a:t>5 Xcel, 2 Minnesota Power</a:t>
            </a:r>
          </a:p>
          <a:p>
            <a:endParaRPr lang="en-US" dirty="0"/>
          </a:p>
          <a:p>
            <a:r>
              <a:rPr lang="en-US" dirty="0"/>
              <a:t>Together, they host 4 coal plants, 2 nuclear, 1 natural gas</a:t>
            </a:r>
          </a:p>
        </p:txBody>
      </p:sp>
      <p:sp>
        <p:nvSpPr>
          <p:cNvPr id="4" name="Slide Number Placeholder 3">
            <a:extLst>
              <a:ext uri="{FF2B5EF4-FFF2-40B4-BE49-F238E27FC236}">
                <a16:creationId xmlns:a16="http://schemas.microsoft.com/office/drawing/2014/main" id="{DFFD9BE5-A420-BD96-EEF4-AAB924923614}"/>
              </a:ext>
            </a:extLst>
          </p:cNvPr>
          <p:cNvSpPr>
            <a:spLocks noGrp="1"/>
          </p:cNvSpPr>
          <p:nvPr>
            <p:ph type="sldNum" sz="quarter" idx="4"/>
          </p:nvPr>
        </p:nvSpPr>
        <p:spPr/>
        <p:txBody>
          <a:bodyPr/>
          <a:lstStyle/>
          <a:p>
            <a:fld id="{0D9BC459-2F03-4693-A486-121B633AC348}" type="slidenum">
              <a:rPr lang="en-US" smtClean="0"/>
              <a:t>8</a:t>
            </a:fld>
            <a:endParaRPr lang="en-US"/>
          </a:p>
        </p:txBody>
      </p:sp>
    </p:spTree>
    <p:extLst>
      <p:ext uri="{BB962C8B-B14F-4D97-AF65-F5344CB8AC3E}">
        <p14:creationId xmlns:p14="http://schemas.microsoft.com/office/powerpoint/2010/main" val="3939799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7F977-4396-3EF7-F4BA-1F3754428CF8}"/>
              </a:ext>
            </a:extLst>
          </p:cNvPr>
          <p:cNvSpPr>
            <a:spLocks noGrp="1"/>
          </p:cNvSpPr>
          <p:nvPr>
            <p:ph type="title"/>
          </p:nvPr>
        </p:nvSpPr>
        <p:spPr/>
        <p:txBody>
          <a:bodyPr/>
          <a:lstStyle/>
          <a:p>
            <a:r>
              <a:rPr lang="en-US" dirty="0"/>
              <a:t>CUC Member Cities</a:t>
            </a:r>
          </a:p>
        </p:txBody>
      </p:sp>
      <p:pic>
        <p:nvPicPr>
          <p:cNvPr id="6" name="Content Placeholder 5" descr="Map&#10;&#10;Description automatically generated">
            <a:extLst>
              <a:ext uri="{FF2B5EF4-FFF2-40B4-BE49-F238E27FC236}">
                <a16:creationId xmlns:a16="http://schemas.microsoft.com/office/drawing/2014/main" id="{BB4C773F-11B7-5EB4-B926-E491DDB0CE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51429" y="1548210"/>
            <a:ext cx="4107061" cy="4525963"/>
          </a:xfrm>
        </p:spPr>
      </p:pic>
      <p:sp>
        <p:nvSpPr>
          <p:cNvPr id="4" name="Slide Number Placeholder 3">
            <a:extLst>
              <a:ext uri="{FF2B5EF4-FFF2-40B4-BE49-F238E27FC236}">
                <a16:creationId xmlns:a16="http://schemas.microsoft.com/office/drawing/2014/main" id="{7535D8A2-C1E1-0A3A-F620-BD2275DB310A}"/>
              </a:ext>
            </a:extLst>
          </p:cNvPr>
          <p:cNvSpPr>
            <a:spLocks noGrp="1"/>
          </p:cNvSpPr>
          <p:nvPr>
            <p:ph type="sldNum" sz="quarter" idx="4"/>
          </p:nvPr>
        </p:nvSpPr>
        <p:spPr/>
        <p:txBody>
          <a:bodyPr/>
          <a:lstStyle/>
          <a:p>
            <a:fld id="{0D9BC459-2F03-4693-A486-121B633AC348}" type="slidenum">
              <a:rPr lang="en-US" smtClean="0"/>
              <a:t>9</a:t>
            </a:fld>
            <a:endParaRPr lang="en-US"/>
          </a:p>
        </p:txBody>
      </p:sp>
      <p:sp>
        <p:nvSpPr>
          <p:cNvPr id="7" name="Content Placeholder 2">
            <a:extLst>
              <a:ext uri="{FF2B5EF4-FFF2-40B4-BE49-F238E27FC236}">
                <a16:creationId xmlns:a16="http://schemas.microsoft.com/office/drawing/2014/main" id="{8F626876-DAFD-9B04-34A7-AB1FAFA67495}"/>
              </a:ext>
            </a:extLst>
          </p:cNvPr>
          <p:cNvSpPr txBox="1">
            <a:spLocks/>
          </p:cNvSpPr>
          <p:nvPr/>
        </p:nvSpPr>
        <p:spPr bwMode="auto">
          <a:xfrm>
            <a:off x="609600" y="1600201"/>
            <a:ext cx="62976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Becker</a:t>
            </a:r>
          </a:p>
          <a:p>
            <a:r>
              <a:rPr lang="en-US" sz="2800" dirty="0"/>
              <a:t>Cohasset</a:t>
            </a:r>
          </a:p>
          <a:p>
            <a:r>
              <a:rPr lang="en-US" sz="2800" dirty="0"/>
              <a:t>Granite Falls</a:t>
            </a:r>
          </a:p>
          <a:p>
            <a:r>
              <a:rPr lang="en-US" sz="2800" dirty="0"/>
              <a:t>Hoyt Lakes</a:t>
            </a:r>
          </a:p>
          <a:p>
            <a:r>
              <a:rPr lang="en-US" sz="2800" dirty="0"/>
              <a:t>Monticello</a:t>
            </a:r>
          </a:p>
          <a:p>
            <a:r>
              <a:rPr lang="en-US" sz="2800" dirty="0"/>
              <a:t>Oak Park Heights</a:t>
            </a:r>
          </a:p>
          <a:p>
            <a:r>
              <a:rPr lang="en-US" sz="2800" dirty="0"/>
              <a:t>Red Wing</a:t>
            </a:r>
          </a:p>
        </p:txBody>
      </p:sp>
    </p:spTree>
    <p:extLst>
      <p:ext uri="{BB962C8B-B14F-4D97-AF65-F5344CB8AC3E}">
        <p14:creationId xmlns:p14="http://schemas.microsoft.com/office/powerpoint/2010/main" val="2415298581"/>
      </p:ext>
    </p:extLst>
  </p:cSld>
  <p:clrMapOvr>
    <a:masterClrMapping/>
  </p:clrMapOvr>
</p:sld>
</file>

<file path=ppt/theme/theme1.xml><?xml version="1.0" encoding="utf-8"?>
<a:theme xmlns:a="http://schemas.openxmlformats.org/drawingml/2006/main" name="Minnesota">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9A83DAB-7D6A-4D1F-89F1-C56FD178C40E}" vid="{217DB3C4-729D-4F01-A68A-84F721C64E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a57a5f20-3900-4b40-be6e-50f5ad6e2206">Communications</Category>
    <Accessibility_x0020_Check_x0020_Done xmlns="a57a5f20-3900-4b40-be6e-50f5ad6e2206">false</Accessibility_x0020_Check_x0020_Done>
    <Passed_x0020_Accessibility_x0020_Check xmlns="a57a5f20-3900-4b40-be6e-50f5ad6e2206">false</Passed_x0020_Accessibility_x0020_Check>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D55A820FE3F274A9CD65629578FF791" ma:contentTypeVersion="5" ma:contentTypeDescription="Create a new document." ma:contentTypeScope="" ma:versionID="65ead6e13571453fe823f47468326ee7">
  <xsd:schema xmlns:xsd="http://www.w3.org/2001/XMLSchema" xmlns:xs="http://www.w3.org/2001/XMLSchema" xmlns:p="http://schemas.microsoft.com/office/2006/metadata/properties" xmlns:ns1="http://schemas.microsoft.com/sharepoint/v3" xmlns:ns2="a57a5f20-3900-4b40-be6e-50f5ad6e2206" targetNamespace="http://schemas.microsoft.com/office/2006/metadata/properties" ma:root="true" ma:fieldsID="fcee99dc57bed0d9f8ee40199e976a70" ns1:_="" ns2:_="">
    <xsd:import namespace="http://schemas.microsoft.com/sharepoint/v3"/>
    <xsd:import namespace="a57a5f20-3900-4b40-be6e-50f5ad6e2206"/>
    <xsd:element name="properties">
      <xsd:complexType>
        <xsd:sequence>
          <xsd:element name="documentManagement">
            <xsd:complexType>
              <xsd:all>
                <xsd:element ref="ns2:Category" minOccurs="0"/>
                <xsd:element ref="ns2:Accessibility_x0020_Check_x0020_Done" minOccurs="0"/>
                <xsd:element ref="ns2:Passed_x0020_Accessibility_x0020_Check" minOccurs="0"/>
                <xsd:element ref="ns1:PublishingExpirationDate" minOccurs="0"/>
                <xsd:element ref="ns1:PublishingStart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PublishingStartDate" ma:index="6"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57a5f20-3900-4b40-be6e-50f5ad6e2206" elementFormDefault="qualified">
    <xsd:import namespace="http://schemas.microsoft.com/office/2006/documentManagement/types"/>
    <xsd:import namespace="http://schemas.microsoft.com/office/infopath/2007/PartnerControls"/>
    <xsd:element name="Category" ma:index="2" nillable="true" ma:displayName="Category" ma:format="Dropdown" ma:internalName="Category">
      <xsd:simpleType>
        <xsd:union memberTypes="dms:Text">
          <xsd:simpleType>
            <xsd:restriction base="dms:Choice">
              <xsd:enumeration value="AFS"/>
              <xsd:enumeration value="Communications"/>
              <xsd:enumeration value="Communications Catalog"/>
              <xsd:enumeration value="Data Practices"/>
              <xsd:enumeration value="HR"/>
              <xsd:enumeration value="HR New Hires"/>
              <xsd:enumeration value="HR Training"/>
              <xsd:enumeration value="ODEO"/>
              <xsd:enumeration value="PPM"/>
            </xsd:restriction>
          </xsd:simpleType>
        </xsd:union>
      </xsd:simpleType>
    </xsd:element>
    <xsd:element name="Accessibility_x0020_Check_x0020_Done" ma:index="3" nillable="true" ma:displayName="Accessibility Check Done" ma:default="1" ma:internalName="Accessibility_x0020_Check_x0020_Done" ma:readOnly="false">
      <xsd:simpleType>
        <xsd:restriction base="dms:Boolean"/>
      </xsd:simpleType>
    </xsd:element>
    <xsd:element name="Passed_x0020_Accessibility_x0020_Check" ma:index="4" nillable="true" ma:displayName="Passed Accessibility Check" ma:default="1" ma:internalName="Passed_x0020_Accessibility_x0020_Check" ma:readOnly="fals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78B604-9059-4F1C-B8E2-C96A71A964D2}">
  <ds:schemaRefs>
    <ds:schemaRef ds:uri="a57a5f20-3900-4b40-be6e-50f5ad6e2206"/>
    <ds:schemaRef ds:uri="http://purl.org/dc/dcmitype/"/>
    <ds:schemaRef ds:uri="http://purl.org/dc/elements/1.1/"/>
    <ds:schemaRef ds:uri="http://schemas.microsoft.com/office/2006/metadata/properties"/>
    <ds:schemaRef ds:uri="http://schemas.microsoft.com/office/2006/documentManagement/types"/>
    <ds:schemaRef ds:uri="http://schemas.microsoft.com/sharepoint/v3"/>
    <ds:schemaRef ds:uri="http://schemas.openxmlformats.org/package/2006/metadata/core-properties"/>
    <ds:schemaRef ds:uri="http://purl.org/dc/term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67F4349A-22F7-4A2D-8CA5-43DDCD679590}">
  <ds:schemaRefs>
    <ds:schemaRef ds:uri="http://schemas.microsoft.com/sharepoint/v3/contenttype/forms"/>
  </ds:schemaRefs>
</ds:datastoreItem>
</file>

<file path=customXml/itemProps3.xml><?xml version="1.0" encoding="utf-8"?>
<ds:datastoreItem xmlns:ds="http://schemas.openxmlformats.org/officeDocument/2006/customXml" ds:itemID="{5221A3F3-8EE4-45A5-BAC0-23A963909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57a5f20-3900-4b40-be6e-50f5ad6e2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5932</TotalTime>
  <Words>2354</Words>
  <Application>Microsoft Office PowerPoint</Application>
  <PresentationFormat>Widescreen</PresentationFormat>
  <Paragraphs>312</Paragraphs>
  <Slides>47</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Tahoma</vt:lpstr>
      <vt:lpstr>Times New Roman</vt:lpstr>
      <vt:lpstr>Times New Roman</vt:lpstr>
      <vt:lpstr>Minnesota</vt:lpstr>
      <vt:lpstr>Energy Transition Advisory Committee</vt:lpstr>
      <vt:lpstr>Organization</vt:lpstr>
      <vt:lpstr>Agenda</vt:lpstr>
      <vt:lpstr>Welcome by  Granite Falls Mayor Dave Smiglewski</vt:lpstr>
      <vt:lpstr>Presentation Coalition of Utility Cities</vt:lpstr>
      <vt:lpstr>Presentation to the Energy Transition Advisory Committee</vt:lpstr>
      <vt:lpstr>More about CUC </vt:lpstr>
      <vt:lpstr>But first, what is a “utility city”</vt:lpstr>
      <vt:lpstr>CUC Member Cities</vt:lpstr>
      <vt:lpstr>About CUC</vt:lpstr>
      <vt:lpstr>Why does CUC exist? </vt:lpstr>
      <vt:lpstr>How CUC came to transition work</vt:lpstr>
      <vt:lpstr>Timeline of CUC transition work</vt:lpstr>
      <vt:lpstr>CUC transition work</vt:lpstr>
      <vt:lpstr>CUC goals for ETAC and transition plan</vt:lpstr>
      <vt:lpstr>Discussion of other CUC work/research</vt:lpstr>
      <vt:lpstr>Questions and Discussion?</vt:lpstr>
      <vt:lpstr>Presentation DEED</vt:lpstr>
      <vt:lpstr>ETAC July Minutes</vt:lpstr>
      <vt:lpstr> Energy Transition Advisory Committee Purpose</vt:lpstr>
      <vt:lpstr>Task Force Presentations</vt:lpstr>
      <vt:lpstr>Community Engagement Task Force</vt:lpstr>
      <vt:lpstr>Community Engagement Task Force, cont.</vt:lpstr>
      <vt:lpstr>Economic Diversification Task Force</vt:lpstr>
      <vt:lpstr>Re-Use of Assets Task Force</vt:lpstr>
      <vt:lpstr>Re-Use of Assets Task Force</vt:lpstr>
      <vt:lpstr>Workforce Task Force</vt:lpstr>
      <vt:lpstr>Survey Analysis Team</vt:lpstr>
      <vt:lpstr>Survey Analysis Team</vt:lpstr>
      <vt:lpstr>New location:  Schroeder Township </vt:lpstr>
      <vt:lpstr>Plan Composition Update</vt:lpstr>
      <vt:lpstr>Plan Composition Update</vt:lpstr>
      <vt:lpstr>Plan Composition Update</vt:lpstr>
      <vt:lpstr>Plan Composition Update</vt:lpstr>
      <vt:lpstr>Plan Composition Update</vt:lpstr>
      <vt:lpstr>Plan Composition Update</vt:lpstr>
      <vt:lpstr>Plan Composition Update</vt:lpstr>
      <vt:lpstr>Plan Composition Update</vt:lpstr>
      <vt:lpstr>Plan Composition Update</vt:lpstr>
      <vt:lpstr>Plan Composition Update</vt:lpstr>
      <vt:lpstr>Plan Composition Update</vt:lpstr>
      <vt:lpstr>Plan Composition Update</vt:lpstr>
      <vt:lpstr>Presentation Xcel Energy</vt:lpstr>
      <vt:lpstr>Old Business/Discussion</vt:lpstr>
      <vt:lpstr>Public Comment</vt:lpstr>
      <vt:lpstr>Next Meeting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DEED PPT Template with Talking Points</dc:title>
  <dc:creator>Winge, Laura (DEED)</dc:creator>
  <cp:lastModifiedBy>Vita, Carla K (DEED)</cp:lastModifiedBy>
  <cp:revision>251</cp:revision>
  <cp:lastPrinted>2022-06-22T19:32:25Z</cp:lastPrinted>
  <dcterms:created xsi:type="dcterms:W3CDTF">2020-03-02T23:54:01Z</dcterms:created>
  <dcterms:modified xsi:type="dcterms:W3CDTF">2022-08-25T21:10:41Z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0x010100AD55A820FE3F274A9CD65629578FF791</vt:lpwstr>
  </property>
</Properties>
</file>