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C68E-4FED-4DB5-8423-A98C06B4AC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Adoption challenges in rural minnesota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0504D-84BA-438A-9F5B-FCDD4C44D6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Governor’s Broadband Task Force</a:t>
            </a:r>
          </a:p>
          <a:p>
            <a:r>
              <a:rPr lang="en-US" dirty="0"/>
              <a:t>March 24, 2022</a:t>
            </a:r>
          </a:p>
        </p:txBody>
      </p:sp>
    </p:spTree>
    <p:extLst>
      <p:ext uri="{BB962C8B-B14F-4D97-AF65-F5344CB8AC3E}">
        <p14:creationId xmlns:p14="http://schemas.microsoft.com/office/powerpoint/2010/main" val="3055318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43EE4E4-4F6E-4D0C-8241-7422485C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085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C62D42-C980-4E6A-BC64-61AC6C84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757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 fontScale="90000"/>
          </a:bodyPr>
          <a:lstStyle/>
          <a:p>
            <a:r>
              <a:rPr lang="en-US" dirty="0"/>
              <a:t>Third leg – skills and supportive services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DFF21-67C6-4C4C-9A1C-C7726D3D3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66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8F8D60-BC6F-4B41-9481-5F49C96A1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110EFD-C4E5-4A0C-A6CC-8D013B104A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8626" y="1169873"/>
            <a:ext cx="4159568" cy="420158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BC9E84-CCD4-4933-B80D-AEED8FC6B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3757" y="2858703"/>
            <a:ext cx="4475892" cy="30425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LiteracyMN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Libraries</a:t>
            </a:r>
          </a:p>
          <a:p>
            <a:r>
              <a:rPr lang="en-US" dirty="0">
                <a:solidFill>
                  <a:srgbClr val="FFFFFF"/>
                </a:solidFill>
              </a:rPr>
              <a:t>Partnership for ConnectedMN</a:t>
            </a:r>
          </a:p>
          <a:p>
            <a:r>
              <a:rPr lang="en-US" dirty="0">
                <a:solidFill>
                  <a:srgbClr val="FFFFFF"/>
                </a:solidFill>
              </a:rPr>
              <a:t>METNs</a:t>
            </a:r>
          </a:p>
          <a:p>
            <a:r>
              <a:rPr lang="en-US" dirty="0">
                <a:solidFill>
                  <a:srgbClr val="FFFFFF"/>
                </a:solidFill>
              </a:rPr>
              <a:t>Local broadband champions</a:t>
            </a:r>
          </a:p>
        </p:txBody>
      </p:sp>
    </p:spTree>
    <p:extLst>
      <p:ext uri="{BB962C8B-B14F-4D97-AF65-F5344CB8AC3E}">
        <p14:creationId xmlns:p14="http://schemas.microsoft.com/office/powerpoint/2010/main" val="2669574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80109F-838B-43C3-A8D5-3E5ABCBF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1" y="804334"/>
            <a:ext cx="4330698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8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308A-1358-48CC-A0E7-E8011A4E9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disparities in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2D0B1-DFF7-45CA-AE33-3CC1F4AF4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94.2% of the 171,000 unserved households in Minnesota are rural.</a:t>
            </a:r>
          </a:p>
          <a:p>
            <a:r>
              <a:rPr lang="en-US" sz="2400" dirty="0"/>
              <a:t>93.3% of the 240,000 underserved households in Minnesota are rural.</a:t>
            </a:r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sz="2000" dirty="0"/>
              <a:t>as of October 2021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73D5584-8004-49C8-B96C-58123142BA0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27729" y="2482596"/>
            <a:ext cx="8748216" cy="29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4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D13A6-74CD-4B8C-94AB-4882E23D5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MN statewide household broadband ACCESS rate = 87%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A5CCB-B45A-4011-BF33-A69A4DCD3D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914400" lvl="4" indent="0">
              <a:buNone/>
            </a:pPr>
            <a:r>
              <a:rPr lang="en-US" sz="1800" dirty="0"/>
              <a:t>Hennepin county  	89.0% </a:t>
            </a:r>
          </a:p>
          <a:p>
            <a:pPr marL="914400" lvl="4" indent="0">
              <a:buNone/>
            </a:pPr>
            <a:r>
              <a:rPr lang="en-US" sz="1800" dirty="0"/>
              <a:t>Ramsey county  	88.5% </a:t>
            </a:r>
          </a:p>
          <a:p>
            <a:pPr marL="914400" lvl="4" indent="0">
              <a:buNone/>
            </a:pPr>
            <a:endParaRPr lang="en-US" sz="1800" dirty="0"/>
          </a:p>
          <a:p>
            <a:pPr marL="914400" lvl="4" indent="0">
              <a:buNone/>
            </a:pPr>
            <a:r>
              <a:rPr lang="en-US" sz="1800" dirty="0"/>
              <a:t>(32% of state population)</a:t>
            </a:r>
          </a:p>
          <a:p>
            <a:pPr marL="914400" lvl="4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54A1F-5535-43FE-8424-34B6D06F95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Counties with highest rates:</a:t>
            </a:r>
          </a:p>
          <a:p>
            <a:r>
              <a:rPr lang="en-US" dirty="0"/>
              <a:t>Washington county  92.6%</a:t>
            </a:r>
          </a:p>
          <a:p>
            <a:r>
              <a:rPr lang="en-US" dirty="0"/>
              <a:t>Scott county 92.3%</a:t>
            </a:r>
          </a:p>
          <a:p>
            <a:r>
              <a:rPr lang="en-US" dirty="0"/>
              <a:t>Carver county  91.9%</a:t>
            </a:r>
          </a:p>
          <a:p>
            <a:r>
              <a:rPr lang="en-US" dirty="0"/>
              <a:t>Dakota county  91.5%</a:t>
            </a:r>
          </a:p>
          <a:p>
            <a:r>
              <a:rPr lang="en-US" dirty="0"/>
              <a:t>Anoka county  90.8%</a:t>
            </a:r>
          </a:p>
          <a:p>
            <a:r>
              <a:rPr lang="en-US" dirty="0"/>
              <a:t>Sherburne county  90.6%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10F53-3F8D-46DF-927D-C5C05BF4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649" y="1993258"/>
            <a:ext cx="2835478" cy="287148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D9EC5A-0C18-47DC-8CD8-931D93B80C7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921625" y="2638425"/>
            <a:ext cx="4270375" cy="31019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5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6DDAE-5ACA-4BFE-BFAA-3DC366248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community characteristics: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F58E7-10EE-4517-9E80-8C1F5E83D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Compared to urban areas, Minnesota’s rural communities are:</a:t>
            </a:r>
          </a:p>
          <a:p>
            <a:pPr lvl="1"/>
            <a:r>
              <a:rPr lang="en-US" sz="2200" dirty="0"/>
              <a:t>Older</a:t>
            </a:r>
          </a:p>
          <a:p>
            <a:pPr lvl="1"/>
            <a:r>
              <a:rPr lang="en-US" sz="2200" dirty="0"/>
              <a:t>Poorer</a:t>
            </a:r>
          </a:p>
          <a:p>
            <a:pPr lvl="1"/>
            <a:r>
              <a:rPr lang="en-US" sz="2200" dirty="0"/>
              <a:t>Less educated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8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F4680D4-DEE2-49EE-AF90-EFEAF50A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40667-051A-4429-A312-3F1F596C9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First leg -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7104E-1B07-47CB-B54F-38383FE28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1" y="2858703"/>
            <a:ext cx="5285791" cy="3042547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70% - </a:t>
            </a:r>
            <a:r>
              <a:rPr lang="en-US" b="1">
                <a:solidFill>
                  <a:srgbClr val="FFFFFF"/>
                </a:solidFill>
              </a:rPr>
              <a:t>access to a device </a:t>
            </a:r>
            <a:r>
              <a:rPr lang="en-US">
                <a:solidFill>
                  <a:srgbClr val="FFFFFF"/>
                </a:solidFill>
              </a:rPr>
              <a:t>was a moderate or significant barrier to program participation.</a:t>
            </a:r>
          </a:p>
          <a:p>
            <a:pPr marL="0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  <a:p>
            <a:pPr marL="0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80%  - both </a:t>
            </a:r>
            <a:r>
              <a:rPr lang="en-US" b="1">
                <a:solidFill>
                  <a:srgbClr val="FFFFFF"/>
                </a:solidFill>
              </a:rPr>
              <a:t>access to the internet </a:t>
            </a:r>
            <a:r>
              <a:rPr lang="en-US">
                <a:solidFill>
                  <a:srgbClr val="FFFFFF"/>
                </a:solidFill>
              </a:rPr>
              <a:t>and </a:t>
            </a:r>
            <a:r>
              <a:rPr lang="en-US" b="1">
                <a:solidFill>
                  <a:srgbClr val="FFFFFF"/>
                </a:solidFill>
              </a:rPr>
              <a:t>digital literacy skills </a:t>
            </a:r>
            <a:r>
              <a:rPr lang="en-US">
                <a:solidFill>
                  <a:srgbClr val="FFFFFF"/>
                </a:solidFill>
              </a:rPr>
              <a:t>were moderate or significant barriers to participation.</a:t>
            </a:r>
          </a:p>
          <a:p>
            <a:pPr marL="0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  <a:p>
            <a:pPr marL="0">
              <a:lnSpc>
                <a:spcPct val="90000"/>
              </a:lnSpc>
            </a:pPr>
            <a:r>
              <a:rPr lang="en-US" i="1">
                <a:solidFill>
                  <a:srgbClr val="FFFFFF"/>
                </a:solidFill>
              </a:rPr>
              <a:t>Digital Equity Community Needs Assessment Report</a:t>
            </a:r>
            <a:r>
              <a:rPr lang="en-US">
                <a:solidFill>
                  <a:srgbClr val="FFFFFF"/>
                </a:solidFill>
              </a:rPr>
              <a:t>, LiteracyMN Dec 2020</a:t>
            </a:r>
          </a:p>
          <a:p>
            <a:pPr marL="0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C52EE1-5085-4960-AD29-A926E62E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15AA94-C237-4412-B37B-EB317D2B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78E42A-839E-49E1-AD90-F33D5FED0F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801" r="2038" b="-2"/>
          <a:stretch/>
        </p:blipFill>
        <p:spPr>
          <a:xfrm>
            <a:off x="7865364" y="1410262"/>
            <a:ext cx="3355848" cy="372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4680D4-DEE2-49EE-AF90-EFEAF50A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E0C7-84A9-428F-AAE1-E7D4AA1B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Second leg-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53526-05D3-4678-BCDF-F46959E87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1" y="2858703"/>
            <a:ext cx="5285791" cy="30425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Affordability is the biggest barrier for non-users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High monthly fees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Eligibility requirements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Other vital priorities, like rent and food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C52EE1-5085-4960-AD29-A926E62E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15AA94-C237-4412-B37B-EB317D2B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14718D-5DC9-4120-B878-E08B5817FA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65364" y="1574737"/>
            <a:ext cx="3355848" cy="339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94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E9A7B14-F0B3-468E-878F-8A91E1E38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557" y="804334"/>
            <a:ext cx="2860885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0190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B15805-D1C3-4EF1-9972-57E2439FB577}"/>
</file>

<file path=customXml/itemProps2.xml><?xml version="1.0" encoding="utf-8"?>
<ds:datastoreItem xmlns:ds="http://schemas.openxmlformats.org/officeDocument/2006/customXml" ds:itemID="{7935FD25-26D7-45D3-8264-93B771F97380}"/>
</file>

<file path=customXml/itemProps3.xml><?xml version="1.0" encoding="utf-8"?>
<ds:datastoreItem xmlns:ds="http://schemas.openxmlformats.org/officeDocument/2006/customXml" ds:itemID="{E058B3E7-211B-4857-BBF4-4625559812E2}"/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777</TotalTime>
  <Words>214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Parcel</vt:lpstr>
      <vt:lpstr>Adoption challenges in rural minnesota</vt:lpstr>
      <vt:lpstr>Rural disparities in access</vt:lpstr>
      <vt:lpstr>PowerPoint Presentation</vt:lpstr>
      <vt:lpstr>MN statewide household broadband ACCESS rate = 87% </vt:lpstr>
      <vt:lpstr>PowerPoint Presentation</vt:lpstr>
      <vt:lpstr>Rural community characteristics:</vt:lpstr>
      <vt:lpstr>First leg - devices</vt:lpstr>
      <vt:lpstr>Second leg- internet</vt:lpstr>
      <vt:lpstr>PowerPoint Presentation</vt:lpstr>
      <vt:lpstr>Third leg – skills and supportive services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Adoption challenges in rural minnesota</dc:title>
  <dc:creator>Bernadine Joselyn</dc:creator>
  <cp:lastModifiedBy>Bernadine Joselyn</cp:lastModifiedBy>
  <cp:revision>3</cp:revision>
  <dcterms:created xsi:type="dcterms:W3CDTF">2022-03-23T01:21:42Z</dcterms:created>
  <dcterms:modified xsi:type="dcterms:W3CDTF">2022-03-24T02:36:40Z</dcterms:modified>
</cp:coreProperties>
</file>