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0" r:id="rId4"/>
  </p:sldMasterIdLst>
  <p:notesMasterIdLst>
    <p:notesMasterId r:id="rId8"/>
  </p:notesMasterIdLst>
  <p:handoutMasterIdLst>
    <p:handoutMasterId r:id="rId9"/>
  </p:handoutMasterIdLst>
  <p:sldIdLst>
    <p:sldId id="378" r:id="rId5"/>
    <p:sldId id="379" r:id="rId6"/>
    <p:sldId id="380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m, Hannah A (GOV)" initials="FHA(" lastIdx="2" clrIdx="0">
    <p:extLst>
      <p:ext uri="{19B8F6BF-5375-455C-9EA6-DF929625EA0E}">
        <p15:presenceInfo xmlns:p15="http://schemas.microsoft.com/office/powerpoint/2012/main" userId="S-1-5-21-1792647106-3466310756-1199696710-14160" providerId="AD"/>
      </p:ext>
    </p:extLst>
  </p:cmAuthor>
  <p:cmAuthor id="2" name="Bowdry, Deven (DEED)" initials="BD(" lastIdx="2" clrIdx="1">
    <p:extLst>
      <p:ext uri="{19B8F6BF-5375-455C-9EA6-DF929625EA0E}">
        <p15:presenceInfo xmlns:p15="http://schemas.microsoft.com/office/powerpoint/2012/main" userId="S::Deven.Bowdry@state.mn.us::a67a1b63-9e61-4850-b2f7-6e1051a5db3d" providerId="AD"/>
      </p:ext>
    </p:extLst>
  </p:cmAuthor>
  <p:cmAuthor id="3" name="McKinnon, Kevin (DEED)" initials="M(" lastIdx="2" clrIdx="2">
    <p:extLst>
      <p:ext uri="{19B8F6BF-5375-455C-9EA6-DF929625EA0E}">
        <p15:presenceInfo xmlns:p15="http://schemas.microsoft.com/office/powerpoint/2012/main" userId="S::kevin.mckinnon@state.mn.us::d742f753-f1a2-4eec-8930-a2713d2626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0000"/>
    <a:srgbClr val="78BE21"/>
    <a:srgbClr val="4267B2"/>
    <a:srgbClr val="E8E8E8"/>
    <a:srgbClr val="0D0D0D"/>
    <a:srgbClr val="B20738"/>
    <a:srgbClr val="00A3E2"/>
    <a:srgbClr val="2C2C2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CB842-F246-425B-97CA-ECC66CE66910}" v="10" dt="2022-05-20T16:55:43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5/20/2022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id="{FE159C7A-934A-43C0-A854-A63D489A4D5E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1"/>
            <a:ext cx="12192000" cy="2020186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781409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4400" b="1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edit slideshow title</a:t>
            </a:r>
          </a:p>
        </p:txBody>
      </p:sp>
      <p:pic>
        <p:nvPicPr>
          <p:cNvPr id="14" name="Picture 8" descr="State of Minnesota logo">
            <a:extLst>
              <a:ext uri="{FF2B5EF4-FFF2-40B4-BE49-F238E27FC236}">
                <a16:creationId xmlns:a16="http://schemas.microsoft.com/office/drawing/2014/main" id="{A8F862EB-8A05-4F8A-A66C-AD0451B2A6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  <p:sp>
        <p:nvSpPr>
          <p:cNvPr id="16" name="Rectangle 7">
            <a:extLst>
              <a:ext uri="{FF2B5EF4-FFF2-40B4-BE49-F238E27FC236}">
                <a16:creationId xmlns:a16="http://schemas.microsoft.com/office/drawing/2014/main" id="{3C00897E-6AD5-4A11-8892-AAF6408B2786}"/>
              </a:ext>
            </a:extLst>
          </p:cNvPr>
          <p:cNvSpPr/>
          <p:nvPr userDrawn="1"/>
        </p:nvSpPr>
        <p:spPr bwMode="auto">
          <a:xfrm>
            <a:off x="0" y="2020187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50EBEF-9661-401D-8EF2-E45D119D51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10" y="261979"/>
            <a:ext cx="7980180" cy="1481813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7ACC247-860D-4B41-8CB8-AD486921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C1FC-E160-44F2-9DC5-2C2D49586429}" type="datetime1">
              <a:rPr lang="en-US" smtClean="0"/>
              <a:t>5/20/2022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8018173-23AA-4C7A-9843-BD99BE2A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A2E876F-AD4C-4ABC-A2B4-16C502BA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51A16BCA-6A1B-4EF6-A35A-B8E162ED6407}" type="datetime1">
              <a:rPr lang="en-US" smtClean="0"/>
              <a:t>5/20/2022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85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5DD9F47-9B21-4E88-8914-510628150184}" type="datetime1">
              <a:rPr lang="en-US" smtClean="0"/>
              <a:t>5/20/2022</a:t>
            </a:fld>
            <a:endParaRPr lang="en-US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91AC478-BEBB-4EF6-85D3-559EDD7B4FE6}" type="datetime1">
              <a:rPr lang="en-US" smtClean="0"/>
              <a:t>5/20/2022</a:t>
            </a:fld>
            <a:endParaRPr lang="en-US"/>
          </a:p>
        </p:txBody>
      </p:sp>
      <p:sp>
        <p:nvSpPr>
          <p:cNvPr id="19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C2DC442-5904-4B26-9E05-E724521CD3E2}" type="datetime1">
              <a:rPr lang="en-US" smtClean="0"/>
              <a:t>5/20/2022</a:t>
            </a:fld>
            <a:endParaRPr lang="en-US"/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7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89BF437-7092-4A8E-88A3-EC785811FAE1}" type="datetime1">
              <a:rPr lang="en-US" smtClean="0"/>
              <a:t>5/20/2022</a:t>
            </a:fld>
            <a:endParaRPr lang="en-US"/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5D2DDAA-2DAE-4326-AA26-2F17BCC3AC4C}" type="datetime1">
              <a:rPr lang="en-US" smtClean="0"/>
              <a:t>5/20/2022</a:t>
            </a:fld>
            <a:endParaRPr lang="en-US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9844093-5242-411F-ADA1-5232E2952478}" type="datetime1">
              <a:rPr lang="en-US" smtClean="0"/>
              <a:t>5/20/2022</a:t>
            </a:fld>
            <a:endParaRPr lang="en-US"/>
          </a:p>
        </p:txBody>
      </p:sp>
      <p:sp>
        <p:nvSpPr>
          <p:cNvPr id="20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2152B305-DF5E-42B4-9DD4-4E845286AD1E}" type="datetime1">
              <a:rPr lang="en-US" smtClean="0"/>
              <a:t>5/20/2022</a:t>
            </a:fld>
            <a:endParaRPr lang="en-US"/>
          </a:p>
        </p:txBody>
      </p:sp>
      <p:sp>
        <p:nvSpPr>
          <p:cNvPr id="21" name="Footer Placeholder 1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Option 3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id="{FE159C7A-934A-43C0-A854-A63D489A4D5E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2020742"/>
            <a:ext cx="12192000" cy="4837258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97B49-6BEB-4644-A06F-3EE5EDFD57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84" y="6424928"/>
            <a:ext cx="531920" cy="227965"/>
          </a:xfrm>
          <a:prstGeom prst="rect">
            <a:avLst/>
          </a:prstGeom>
        </p:spPr>
      </p:pic>
      <p:sp>
        <p:nvSpPr>
          <p:cNvPr id="22" name="Rectangle 7">
            <a:extLst>
              <a:ext uri="{FF2B5EF4-FFF2-40B4-BE49-F238E27FC236}">
                <a16:creationId xmlns:a16="http://schemas.microsoft.com/office/drawing/2014/main" id="{88C48A8E-FBAF-4031-85A8-1422033D1C1D}"/>
              </a:ext>
            </a:extLst>
          </p:cNvPr>
          <p:cNvSpPr/>
          <p:nvPr userDrawn="1"/>
        </p:nvSpPr>
        <p:spPr bwMode="auto">
          <a:xfrm>
            <a:off x="0" y="2020187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7EBBC-65E6-4EEB-BF32-ADA23335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DB2971-BB52-4E5E-B938-15BC5B90009A}" type="datetime1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197C0-A350-4963-B250-58254C9F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One Minnesota | mn.gov/URL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1749E-23F9-44A1-98D9-569177AD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CEFC1C3-6FA5-4538-993F-87C7257757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92995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slideshow title</a:t>
            </a:r>
          </a:p>
        </p:txBody>
      </p:sp>
      <p:pic>
        <p:nvPicPr>
          <p:cNvPr id="8" name="Picture 7" descr="The Walz Flanagan Budget to Move Minnesota Forward">
            <a:extLst>
              <a:ext uri="{FF2B5EF4-FFF2-40B4-BE49-F238E27FC236}">
                <a16:creationId xmlns:a16="http://schemas.microsoft.com/office/drawing/2014/main" id="{E3320BE5-6F14-4D11-A13F-8C152E9119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355" y="382395"/>
            <a:ext cx="6845795" cy="137280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F9E854-DE48-44F8-9B06-8823D000D3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830763"/>
            <a:ext cx="10515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2332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9E88FF-E18A-48C6-B95E-F209F9277FAA}"/>
              </a:ext>
            </a:extLst>
          </p:cNvPr>
          <p:cNvSpPr/>
          <p:nvPr userDrawn="1"/>
        </p:nvSpPr>
        <p:spPr>
          <a:xfrm>
            <a:off x="4337825" y="0"/>
            <a:ext cx="7854176" cy="635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52723" y="432663"/>
            <a:ext cx="9618920" cy="5413315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52723" y="995373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FBBEA9DD-8071-425F-AC4B-AF545069A18A}" type="datetime1">
              <a:rPr lang="en-US" smtClean="0"/>
              <a:t>5/20/2022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Minnesota | mn.gov/URL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)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insert screenshot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EAD353-D2C5-47D7-982C-8D5BF1F668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73" y="6425716"/>
            <a:ext cx="569495" cy="2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51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08AE-D428-454F-97DF-A63EE5EAB3D5}" type="datetime1">
              <a:rPr lang="en-US" smtClean="0"/>
              <a:t>5/20/2022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281785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2817850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4623083"/>
            <a:ext cx="10515600" cy="157941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78D82C-DBEA-409D-B921-E9DE3A3AC97E}" type="datetime1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One Minnesota</a:t>
            </a:r>
            <a:r>
              <a:rPr lang="en-US"/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</a:t>
            </a:r>
            <a:r>
              <a:rPr lang="en-US">
                <a:solidFill>
                  <a:schemeClr val="tx2"/>
                </a:solidFill>
              </a:rPr>
              <a:t>mn.gov/URL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8" descr="State of Minnesota logo">
            <a:extLst>
              <a:ext uri="{FF2B5EF4-FFF2-40B4-BE49-F238E27FC236}">
                <a16:creationId xmlns:a16="http://schemas.microsoft.com/office/drawing/2014/main" id="{CDEB8994-75CC-4D8F-BEF3-8739C0603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  <p:pic>
        <p:nvPicPr>
          <p:cNvPr id="11" name="Picture 10" descr="The Walz Flanagan Budget to Move Minnesota Forward">
            <a:extLst>
              <a:ext uri="{FF2B5EF4-FFF2-40B4-BE49-F238E27FC236}">
                <a16:creationId xmlns:a16="http://schemas.microsoft.com/office/drawing/2014/main" id="{0310F3E6-F9A4-423F-A380-D5ED1DC66E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26" y="170237"/>
            <a:ext cx="6067748" cy="121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2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id="{FE159C7A-934A-43C0-A854-A63D489A4D5E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2020742"/>
            <a:ext cx="12192000" cy="4837258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97B49-6BEB-4644-A06F-3EE5EDFD57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84" y="6424928"/>
            <a:ext cx="531920" cy="227965"/>
          </a:xfrm>
          <a:prstGeom prst="rect">
            <a:avLst/>
          </a:prstGeom>
        </p:spPr>
      </p:pic>
      <p:sp>
        <p:nvSpPr>
          <p:cNvPr id="22" name="Rectangle 7">
            <a:extLst>
              <a:ext uri="{FF2B5EF4-FFF2-40B4-BE49-F238E27FC236}">
                <a16:creationId xmlns:a16="http://schemas.microsoft.com/office/drawing/2014/main" id="{88C48A8E-FBAF-4031-85A8-1422033D1C1D}"/>
              </a:ext>
            </a:extLst>
          </p:cNvPr>
          <p:cNvSpPr/>
          <p:nvPr userDrawn="1"/>
        </p:nvSpPr>
        <p:spPr bwMode="auto">
          <a:xfrm>
            <a:off x="0" y="2020187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7EBBC-65E6-4EEB-BF32-ADA23335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DB2971-BB52-4E5E-B938-15BC5B90009A}" type="datetime1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197C0-A350-4963-B250-58254C9F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One Minnesota | mn.gov/URL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1749E-23F9-44A1-98D9-569177AD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CEFC1C3-6FA5-4538-993F-87C7257757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92995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slideshow title</a:t>
            </a:r>
          </a:p>
        </p:txBody>
      </p:sp>
      <p:pic>
        <p:nvPicPr>
          <p:cNvPr id="8" name="Picture 7" descr="The Walz Flanagan Budget to Move Minnesota Forward">
            <a:extLst>
              <a:ext uri="{FF2B5EF4-FFF2-40B4-BE49-F238E27FC236}">
                <a16:creationId xmlns:a16="http://schemas.microsoft.com/office/drawing/2014/main" id="{E3320BE5-6F14-4D11-A13F-8C152E9119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355" y="382395"/>
            <a:ext cx="6845795" cy="137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6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slideshow title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0" name="Picture 9" descr="The Walz Flanagan Budget to Move Minnesota Forward">
            <a:extLst>
              <a:ext uri="{FF2B5EF4-FFF2-40B4-BE49-F238E27FC236}">
                <a16:creationId xmlns:a16="http://schemas.microsoft.com/office/drawing/2014/main" id="{7DF86359-2761-4AD4-93C0-0C2DB95DB2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" y="6181646"/>
            <a:ext cx="2972221" cy="59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66514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6000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edit section header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838342" y="6320209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7A1DB17-50B7-4110-8AC2-B5FA5A2DEDA0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266699" y="4761696"/>
            <a:ext cx="11658600" cy="1295182"/>
          </a:xfrm>
          <a:prstGeom prst="rect">
            <a:avLst/>
          </a:prstGeom>
          <a:noFill/>
        </p:spPr>
        <p:txBody>
          <a:bodyPr vert="horz" wrap="square" lIns="182880" tIns="91440" rIns="182880" bIns="914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>
                <a:solidFill>
                  <a:srgbClr val="0038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/>
              <a:t>Click to edit subtitle text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EFCB81E-CBAD-4667-BB09-0C205FC26DFD}"/>
              </a:ext>
            </a:extLst>
          </p:cNvPr>
          <p:cNvSpPr/>
          <p:nvPr userDrawn="1"/>
        </p:nvSpPr>
        <p:spPr bwMode="auto">
          <a:xfrm>
            <a:off x="0" y="4761696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The Walz Flanagan Budget to Move Minnesota Forward">
            <a:extLst>
              <a:ext uri="{FF2B5EF4-FFF2-40B4-BE49-F238E27FC236}">
                <a16:creationId xmlns:a16="http://schemas.microsoft.com/office/drawing/2014/main" id="{9677316B-20EC-48D3-BF74-EB895A8A39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" y="6181646"/>
            <a:ext cx="2972221" cy="59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ption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66514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section header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838342" y="6320209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One Minnesota | mn.gov/URL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EFCB81E-CBAD-4667-BB09-0C205FC26DFD}"/>
              </a:ext>
            </a:extLst>
          </p:cNvPr>
          <p:cNvSpPr/>
          <p:nvPr userDrawn="1"/>
        </p:nvSpPr>
        <p:spPr bwMode="auto">
          <a:xfrm>
            <a:off x="0" y="4761696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394E47-FB05-4954-9E96-89E70A419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73" y="6425716"/>
            <a:ext cx="569495" cy="2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5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D6BDE56-F3C9-4FAF-9315-F8909B73384C}" type="datetime1">
              <a:rPr lang="en-US" smtClean="0"/>
              <a:t>5/20/2022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F23E9B0-935C-4DDE-BF90-7BE95CBAE09C}" type="datetime1">
              <a:rPr lang="en-US" smtClean="0"/>
              <a:t>5/20/2022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header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0565EBE-5451-4251-A681-4941740E7E47}" type="datetime1">
              <a:rPr lang="en-US" smtClean="0"/>
              <a:t>5/20/2022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9BEBEA-F13C-4655-8E10-0CE21FEFD7C5}" type="datetime1">
              <a:rPr lang="en-US" smtClean="0"/>
              <a:t>5/20/2022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State of Minnesota logo">
            <a:extLst>
              <a:ext uri="{FF2B5EF4-FFF2-40B4-BE49-F238E27FC236}">
                <a16:creationId xmlns:a16="http://schemas.microsoft.com/office/drawing/2014/main" id="{D2445326-56F2-4711-852D-4D682988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08" r:id="rId2"/>
    <p:sldLayoutId id="2147483921" r:id="rId3"/>
    <p:sldLayoutId id="2147483787" r:id="rId4"/>
    <p:sldLayoutId id="2147483923" r:id="rId5"/>
    <p:sldLayoutId id="2147483924" r:id="rId6"/>
    <p:sldLayoutId id="2147483910" r:id="rId7"/>
    <p:sldLayoutId id="2147483795" r:id="rId8"/>
    <p:sldLayoutId id="2147483790" r:id="rId9"/>
    <p:sldLayoutId id="2147483780" r:id="rId10"/>
    <p:sldLayoutId id="2147483922" r:id="rId11"/>
    <p:sldLayoutId id="2147483913" r:id="rId12"/>
    <p:sldLayoutId id="2147483793" r:id="rId13"/>
    <p:sldLayoutId id="2147483915" r:id="rId14"/>
    <p:sldLayoutId id="2147483771" r:id="rId15"/>
    <p:sldLayoutId id="2147483772" r:id="rId16"/>
    <p:sldLayoutId id="2147483916" r:id="rId17"/>
    <p:sldLayoutId id="2147483919" r:id="rId18"/>
    <p:sldLayoutId id="2147483911" r:id="rId19"/>
    <p:sldLayoutId id="2147483912" r:id="rId20"/>
    <p:sldLayoutId id="2147483914" r:id="rId21"/>
    <p:sldLayoutId id="2147483917" r:id="rId22"/>
    <p:sldLayoutId id="2147483918" r:id="rId23"/>
    <p:sldLayoutId id="2147483797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86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D03F-C083-44D4-9308-3E6689F4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Afternoon (6:30PM) – 5/18/2022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FFC2-A487-4C9F-A8C4-CF7D046FB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10515600" cy="4582339"/>
          </a:xfrm>
        </p:spPr>
        <p:txBody>
          <a:bodyPr/>
          <a:lstStyle/>
          <a:p>
            <a:r>
              <a:rPr lang="en-US" dirty="0"/>
              <a:t>$50M in total for B2B</a:t>
            </a:r>
          </a:p>
          <a:p>
            <a:pPr lvl="1"/>
            <a:r>
              <a:rPr lang="en-US" dirty="0"/>
              <a:t>FY23 - $25M; FY24 - $25M; FY25 - $0</a:t>
            </a:r>
          </a:p>
          <a:p>
            <a:r>
              <a:rPr lang="en-US" dirty="0"/>
              <a:t>Line Extension Program – up to $15M using CPF funds</a:t>
            </a:r>
          </a:p>
          <a:p>
            <a:r>
              <a:rPr lang="en-US" dirty="0"/>
              <a:t>Mapping – up to $15M using CPF and/or IIJA funds</a:t>
            </a:r>
          </a:p>
          <a:p>
            <a:r>
              <a:rPr lang="en-US" dirty="0"/>
              <a:t>Lower Population Density Pilot Program – mirrors B2B but increases match to 75% and max award to $10M – up to $30M using CPF and/or IIJA funds</a:t>
            </a:r>
          </a:p>
          <a:p>
            <a:r>
              <a:rPr lang="en-US" dirty="0"/>
              <a:t>Remaining funds for B2B.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989B8-649B-4814-8F77-1103DACC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5EBE-5451-4251-A681-4941740E7E47}" type="datetime1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2AF16-B713-4923-AFA1-C6DEB92C5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28924-EC35-4943-9FEC-E03FD545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3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A1E1-6E38-434D-A7D2-812469E2B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Evening (7:30PM) – 5/18/2022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D0B18-46D9-46F4-A7A4-AB7AE92E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5EBE-5451-4251-A681-4941740E7E47}" type="datetime1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0D939-273B-4F2F-B94C-4EF052752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9A5EB-7424-44C2-85FD-75C57925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263EEA-1604-4350-98A6-41808F1EEB7C}"/>
              </a:ext>
            </a:extLst>
          </p:cNvPr>
          <p:cNvSpPr txBox="1"/>
          <p:nvPr/>
        </p:nvSpPr>
        <p:spPr>
          <a:xfrm>
            <a:off x="1065319" y="1935332"/>
            <a:ext cx="85935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/>
                </a:solidFill>
              </a:rPr>
              <a:t>Deal comes to a halt due to disagreement over CPF funds</a:t>
            </a:r>
          </a:p>
        </p:txBody>
      </p:sp>
    </p:spTree>
    <p:extLst>
      <p:ext uri="{BB962C8B-B14F-4D97-AF65-F5344CB8AC3E}">
        <p14:creationId xmlns:p14="http://schemas.microsoft.com/office/powerpoint/2010/main" val="241238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BBC8-FCE2-466C-A1E2-0D164EA3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(as of 9:30AM) – 5/20/2022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9001-AE0C-4E6B-9502-95C6237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94624"/>
            <a:ext cx="9701463" cy="4582339"/>
          </a:xfrm>
        </p:spPr>
        <p:txBody>
          <a:bodyPr/>
          <a:lstStyle/>
          <a:p>
            <a:r>
              <a:rPr lang="en-US" dirty="0"/>
              <a:t>Being negotiated by leadership</a:t>
            </a:r>
          </a:p>
          <a:p>
            <a:r>
              <a:rPr lang="en-US" dirty="0"/>
              <a:t>Not expecting to see CPF provisions in the Agriculture Omnibus (next likely spot would be Bonding)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4547B-E963-4078-9563-F5E79A1F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5EBE-5451-4251-A681-4941740E7E47}" type="datetime1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5357A-7A44-4562-8184-EC426D3E2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One Minnesota 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 mn.gov/URL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5C971-FD48-4547-B6BA-ED397C3B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9919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E156C0-7CBF-4046-BD4A-ED7F84CF84A7}" vid="{C0892953-E80B-4419-A760-833944107E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4D9526CAB864C9DC248A6AA2C129E" ma:contentTypeVersion="12" ma:contentTypeDescription="Create a new document." ma:contentTypeScope="" ma:versionID="402bcfbfc51c167c06decc0c8a9a8efb">
  <xsd:schema xmlns:xsd="http://www.w3.org/2001/XMLSchema" xmlns:xs="http://www.w3.org/2001/XMLSchema" xmlns:p="http://schemas.microsoft.com/office/2006/metadata/properties" xmlns:ns3="ec5ffc2c-0589-4753-b34a-4c035d4e7b7e" xmlns:ns4="6ad98c6d-15f6-47b0-ade6-9078c6873b63" targetNamespace="http://schemas.microsoft.com/office/2006/metadata/properties" ma:root="true" ma:fieldsID="587df37916e478628dbfdc9ed52dae18" ns3:_="" ns4:_="">
    <xsd:import namespace="ec5ffc2c-0589-4753-b34a-4c035d4e7b7e"/>
    <xsd:import namespace="6ad98c6d-15f6-47b0-ade6-9078c6873b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ffc2c-0589-4753-b34a-4c035d4e7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98c6d-15f6-47b0-ade6-9078c6873b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6ad98c6d-15f6-47b0-ade6-9078c6873b63"/>
    <ds:schemaRef ds:uri="ec5ffc2c-0589-4753-b34a-4c035d4e7b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546D241-7570-4EE4-9F81-757BAA83B0EA}">
  <ds:schemaRefs>
    <ds:schemaRef ds:uri="6ad98c6d-15f6-47b0-ade6-9078c6873b63"/>
    <ds:schemaRef ds:uri="ec5ffc2c-0589-4753-b34a-4c035d4e7b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of Minnesota</Template>
  <TotalTime>361</TotalTime>
  <Words>166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Minnesota</vt:lpstr>
      <vt:lpstr>Wednesday Afternoon (6:30PM) – 5/18/2022</vt:lpstr>
      <vt:lpstr>Wednesday Evening (7:30PM) – 5/18/2022</vt:lpstr>
      <vt:lpstr>Currently (as of 9:30AM) – 5/20/2022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Image</dc:title>
  <dc:subject/>
  <dc:creator>Flom, Hannah A (GOV)</dc:creator>
  <cp:keywords/>
  <dc:description/>
  <cp:lastModifiedBy>Bossuyt, Carol (DEED)</cp:lastModifiedBy>
  <cp:revision>4</cp:revision>
  <cp:lastPrinted>2019-11-06T22:11:19Z</cp:lastPrinted>
  <dcterms:created xsi:type="dcterms:W3CDTF">2019-02-07T21:52:37Z</dcterms:created>
  <dcterms:modified xsi:type="dcterms:W3CDTF">2022-05-20T20:28:35Z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</vt:lpwstr>
  </property>
  <property fmtid="{D5CDD505-2E9C-101B-9397-08002B2CF9AE}" pid="3" name="ContentTypeId">
    <vt:lpwstr>0x0101005284D9526CAB864C9DC248A6AA2C129E</vt:lpwstr>
  </property>
</Properties>
</file>