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21" r:id="rId2"/>
    <p:sldMasterId id="2147483764" r:id="rId3"/>
  </p:sldMasterIdLst>
  <p:notesMasterIdLst>
    <p:notesMasterId r:id="rId19"/>
  </p:notesMasterIdLst>
  <p:sldIdLst>
    <p:sldId id="256" r:id="rId4"/>
    <p:sldId id="257" r:id="rId5"/>
    <p:sldId id="259" r:id="rId6"/>
    <p:sldId id="263" r:id="rId7"/>
    <p:sldId id="485" r:id="rId8"/>
    <p:sldId id="383" r:id="rId9"/>
    <p:sldId id="487" r:id="rId10"/>
    <p:sldId id="488" r:id="rId11"/>
    <p:sldId id="484" r:id="rId12"/>
    <p:sldId id="489" r:id="rId13"/>
    <p:sldId id="486" r:id="rId14"/>
    <p:sldId id="479" r:id="rId15"/>
    <p:sldId id="291" r:id="rId16"/>
    <p:sldId id="298" r:id="rId17"/>
    <p:sldId id="4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6" autoAdjust="0"/>
    <p:restoredTop sz="94249" autoAdjust="0"/>
  </p:normalViewPr>
  <p:slideViewPr>
    <p:cSldViewPr snapToGrid="0">
      <p:cViewPr varScale="1">
        <p:scale>
          <a:sx n="68" d="100"/>
          <a:sy n="68" d="100"/>
        </p:scale>
        <p:origin x="774" y="60"/>
      </p:cViewPr>
      <p:guideLst/>
    </p:cSldViewPr>
  </p:slideViewPr>
  <p:outlineViewPr>
    <p:cViewPr>
      <p:scale>
        <a:sx n="33" d="100"/>
        <a:sy n="33" d="100"/>
      </p:scale>
      <p:origin x="0" y="-8370"/>
    </p:cViewPr>
  </p:outlineViewPr>
  <p:notesTextViewPr>
    <p:cViewPr>
      <p:scale>
        <a:sx n="1" d="1"/>
        <a:sy n="1" d="1"/>
      </p:scale>
      <p:origin x="0" y="0"/>
    </p:cViewPr>
  </p:notesTextViewPr>
  <p:notesViewPr>
    <p:cSldViewPr snapToGrid="0">
      <p:cViewPr varScale="1">
        <p:scale>
          <a:sx n="62" d="100"/>
          <a:sy n="62" d="100"/>
        </p:scale>
        <p:origin x="26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1F659-107C-4174-9CF7-3E14DC9CEAD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687805B-4E97-4658-A251-269CF1F301DE}">
      <dgm:prSet phldrT="[Text]"/>
      <dgm:spPr/>
      <dgm:t>
        <a:bodyPr/>
        <a:lstStyle/>
        <a:p>
          <a:r>
            <a:rPr lang="en-US" dirty="0"/>
            <a:t>Phase #1 Discovery</a:t>
          </a:r>
        </a:p>
      </dgm:t>
    </dgm:pt>
    <dgm:pt modelId="{703EDF7A-A749-487D-9E4D-1F38DC91DDA4}" type="parTrans" cxnId="{2D40B1C1-D574-44F8-B77B-C5F9D51BD9F9}">
      <dgm:prSet/>
      <dgm:spPr/>
      <dgm:t>
        <a:bodyPr/>
        <a:lstStyle/>
        <a:p>
          <a:endParaRPr lang="en-US"/>
        </a:p>
      </dgm:t>
    </dgm:pt>
    <dgm:pt modelId="{6488B11D-3878-4C24-8293-07C291A0E352}" type="sibTrans" cxnId="{2D40B1C1-D574-44F8-B77B-C5F9D51BD9F9}">
      <dgm:prSet/>
      <dgm:spPr/>
      <dgm:t>
        <a:bodyPr/>
        <a:lstStyle/>
        <a:p>
          <a:endParaRPr lang="en-US"/>
        </a:p>
      </dgm:t>
    </dgm:pt>
    <dgm:pt modelId="{14393F4E-5592-4745-8804-FED16C31170E}">
      <dgm:prSet phldrT="[Text]"/>
      <dgm:spPr/>
      <dgm:t>
        <a:bodyPr/>
        <a:lstStyle/>
        <a:p>
          <a:r>
            <a:rPr lang="en-US" dirty="0"/>
            <a:t>Phase #2 Job Development</a:t>
          </a:r>
        </a:p>
      </dgm:t>
    </dgm:pt>
    <dgm:pt modelId="{560D0FAC-EB73-48A6-9B21-F33E71A941C5}" type="parTrans" cxnId="{66BD08DF-2202-4175-8BFC-EFC6E5A7BDB5}">
      <dgm:prSet/>
      <dgm:spPr/>
      <dgm:t>
        <a:bodyPr/>
        <a:lstStyle/>
        <a:p>
          <a:endParaRPr lang="en-US"/>
        </a:p>
      </dgm:t>
    </dgm:pt>
    <dgm:pt modelId="{87A6AF2A-DC1B-4386-88C2-5A68733E93C8}" type="sibTrans" cxnId="{66BD08DF-2202-4175-8BFC-EFC6E5A7BDB5}">
      <dgm:prSet/>
      <dgm:spPr/>
      <dgm:t>
        <a:bodyPr/>
        <a:lstStyle/>
        <a:p>
          <a:endParaRPr lang="en-US"/>
        </a:p>
      </dgm:t>
    </dgm:pt>
    <dgm:pt modelId="{8514A908-4F1E-4518-B05E-B2495A637C28}">
      <dgm:prSet phldrT="[Text]"/>
      <dgm:spPr/>
      <dgm:t>
        <a:bodyPr/>
        <a:lstStyle/>
        <a:p>
          <a:r>
            <a:rPr lang="en-US" dirty="0"/>
            <a:t>Phase #3 Employment Supports</a:t>
          </a:r>
        </a:p>
      </dgm:t>
      <dgm:extLst>
        <a:ext uri="{E40237B7-FDA0-4F09-8148-C483321AD2D9}">
          <dgm14:cNvPr xmlns:dgm14="http://schemas.microsoft.com/office/drawing/2010/diagram" id="0" name="" descr="Phase #1: Discovery; Phase #2: Job Development; Phase #3: Employment Supports"/>
        </a:ext>
      </dgm:extLst>
    </dgm:pt>
    <dgm:pt modelId="{C15C9D8F-C37E-4E7E-B7EA-43D48B56A20B}" type="parTrans" cxnId="{7482DA73-C682-4B08-A37C-7E6D362DDFC4}">
      <dgm:prSet/>
      <dgm:spPr/>
      <dgm:t>
        <a:bodyPr/>
        <a:lstStyle/>
        <a:p>
          <a:endParaRPr lang="en-US"/>
        </a:p>
      </dgm:t>
    </dgm:pt>
    <dgm:pt modelId="{F6745461-8155-49E9-AF98-0CC24729BE25}" type="sibTrans" cxnId="{7482DA73-C682-4B08-A37C-7E6D362DDFC4}">
      <dgm:prSet/>
      <dgm:spPr/>
      <dgm:t>
        <a:bodyPr/>
        <a:lstStyle/>
        <a:p>
          <a:endParaRPr lang="en-US"/>
        </a:p>
      </dgm:t>
    </dgm:pt>
    <dgm:pt modelId="{9ADDD63E-F013-4C54-8587-F7951EA66777}" type="pres">
      <dgm:prSet presAssocID="{8E91F659-107C-4174-9CF7-3E14DC9CEADD}" presName="outerComposite" presStyleCnt="0">
        <dgm:presLayoutVars>
          <dgm:chMax val="5"/>
          <dgm:dir/>
          <dgm:resizeHandles val="exact"/>
        </dgm:presLayoutVars>
      </dgm:prSet>
      <dgm:spPr/>
    </dgm:pt>
    <dgm:pt modelId="{C4EF34FA-8A22-4C87-B752-7F9616BBB888}" type="pres">
      <dgm:prSet presAssocID="{8E91F659-107C-4174-9CF7-3E14DC9CEADD}" presName="dummyMaxCanvas" presStyleCnt="0">
        <dgm:presLayoutVars/>
      </dgm:prSet>
      <dgm:spPr/>
    </dgm:pt>
    <dgm:pt modelId="{9476AE18-92D9-4731-8854-BCCAFDC79490}" type="pres">
      <dgm:prSet presAssocID="{8E91F659-107C-4174-9CF7-3E14DC9CEADD}" presName="ThreeNodes_1" presStyleLbl="node1" presStyleIdx="0" presStyleCnt="3">
        <dgm:presLayoutVars>
          <dgm:bulletEnabled val="1"/>
        </dgm:presLayoutVars>
      </dgm:prSet>
      <dgm:spPr/>
    </dgm:pt>
    <dgm:pt modelId="{2F785BC1-CD36-4080-B511-5ED5F77F6546}" type="pres">
      <dgm:prSet presAssocID="{8E91F659-107C-4174-9CF7-3E14DC9CEADD}" presName="ThreeNodes_2" presStyleLbl="node1" presStyleIdx="1" presStyleCnt="3">
        <dgm:presLayoutVars>
          <dgm:bulletEnabled val="1"/>
        </dgm:presLayoutVars>
      </dgm:prSet>
      <dgm:spPr/>
    </dgm:pt>
    <dgm:pt modelId="{909AFDAC-4ADF-4792-BE2E-9EFAA18022A3}" type="pres">
      <dgm:prSet presAssocID="{8E91F659-107C-4174-9CF7-3E14DC9CEADD}" presName="ThreeNodes_3" presStyleLbl="node1" presStyleIdx="2" presStyleCnt="3">
        <dgm:presLayoutVars>
          <dgm:bulletEnabled val="1"/>
        </dgm:presLayoutVars>
      </dgm:prSet>
      <dgm:spPr/>
    </dgm:pt>
    <dgm:pt modelId="{FF9BDB9C-A839-4883-930F-E2B34DD51C41}" type="pres">
      <dgm:prSet presAssocID="{8E91F659-107C-4174-9CF7-3E14DC9CEADD}" presName="ThreeConn_1-2" presStyleLbl="fgAccFollowNode1" presStyleIdx="0" presStyleCnt="2">
        <dgm:presLayoutVars>
          <dgm:bulletEnabled val="1"/>
        </dgm:presLayoutVars>
      </dgm:prSet>
      <dgm:spPr/>
    </dgm:pt>
    <dgm:pt modelId="{6F846F1E-23D4-49C3-B8A3-A951731D7A5B}" type="pres">
      <dgm:prSet presAssocID="{8E91F659-107C-4174-9CF7-3E14DC9CEADD}" presName="ThreeConn_2-3" presStyleLbl="fgAccFollowNode1" presStyleIdx="1" presStyleCnt="2">
        <dgm:presLayoutVars>
          <dgm:bulletEnabled val="1"/>
        </dgm:presLayoutVars>
      </dgm:prSet>
      <dgm:spPr/>
    </dgm:pt>
    <dgm:pt modelId="{BFB0F344-9CBC-4261-BBB5-E9E073C80D16}" type="pres">
      <dgm:prSet presAssocID="{8E91F659-107C-4174-9CF7-3E14DC9CEADD}" presName="ThreeNodes_1_text" presStyleLbl="node1" presStyleIdx="2" presStyleCnt="3">
        <dgm:presLayoutVars>
          <dgm:bulletEnabled val="1"/>
        </dgm:presLayoutVars>
      </dgm:prSet>
      <dgm:spPr/>
    </dgm:pt>
    <dgm:pt modelId="{BE7CBAF3-9F2C-439A-B02D-43CEEA21F39C}" type="pres">
      <dgm:prSet presAssocID="{8E91F659-107C-4174-9CF7-3E14DC9CEADD}" presName="ThreeNodes_2_text" presStyleLbl="node1" presStyleIdx="2" presStyleCnt="3">
        <dgm:presLayoutVars>
          <dgm:bulletEnabled val="1"/>
        </dgm:presLayoutVars>
      </dgm:prSet>
      <dgm:spPr/>
    </dgm:pt>
    <dgm:pt modelId="{B8641A5D-04CB-45F7-9556-4DEAECD98F37}" type="pres">
      <dgm:prSet presAssocID="{8E91F659-107C-4174-9CF7-3E14DC9CEADD}" presName="ThreeNodes_3_text" presStyleLbl="node1" presStyleIdx="2" presStyleCnt="3">
        <dgm:presLayoutVars>
          <dgm:bulletEnabled val="1"/>
        </dgm:presLayoutVars>
      </dgm:prSet>
      <dgm:spPr/>
    </dgm:pt>
  </dgm:ptLst>
  <dgm:cxnLst>
    <dgm:cxn modelId="{1BA0A530-08A1-42F3-AC61-94D53DD9BAF4}" type="presOf" srcId="{8E91F659-107C-4174-9CF7-3E14DC9CEADD}" destId="{9ADDD63E-F013-4C54-8587-F7951EA66777}" srcOrd="0" destOrd="0" presId="urn:microsoft.com/office/officeart/2005/8/layout/vProcess5"/>
    <dgm:cxn modelId="{D4CA4A43-ED18-415C-80E8-E00A6BF627B7}" type="presOf" srcId="{14393F4E-5592-4745-8804-FED16C31170E}" destId="{BE7CBAF3-9F2C-439A-B02D-43CEEA21F39C}" srcOrd="1" destOrd="0" presId="urn:microsoft.com/office/officeart/2005/8/layout/vProcess5"/>
    <dgm:cxn modelId="{FB2AAA50-9BDB-43A1-81E0-CB9980F68D74}" type="presOf" srcId="{6488B11D-3878-4C24-8293-07C291A0E352}" destId="{FF9BDB9C-A839-4883-930F-E2B34DD51C41}" srcOrd="0" destOrd="0" presId="urn:microsoft.com/office/officeart/2005/8/layout/vProcess5"/>
    <dgm:cxn modelId="{7482DA73-C682-4B08-A37C-7E6D362DDFC4}" srcId="{8E91F659-107C-4174-9CF7-3E14DC9CEADD}" destId="{8514A908-4F1E-4518-B05E-B2495A637C28}" srcOrd="2" destOrd="0" parTransId="{C15C9D8F-C37E-4E7E-B7EA-43D48B56A20B}" sibTransId="{F6745461-8155-49E9-AF98-0CC24729BE25}"/>
    <dgm:cxn modelId="{AE179A7C-2402-43CF-85AF-0EBD7614D821}" type="presOf" srcId="{8514A908-4F1E-4518-B05E-B2495A637C28}" destId="{909AFDAC-4ADF-4792-BE2E-9EFAA18022A3}" srcOrd="0" destOrd="0" presId="urn:microsoft.com/office/officeart/2005/8/layout/vProcess5"/>
    <dgm:cxn modelId="{0A8495A8-7BCD-4616-B702-03508965D085}" type="presOf" srcId="{14393F4E-5592-4745-8804-FED16C31170E}" destId="{2F785BC1-CD36-4080-B511-5ED5F77F6546}" srcOrd="0" destOrd="0" presId="urn:microsoft.com/office/officeart/2005/8/layout/vProcess5"/>
    <dgm:cxn modelId="{039936B9-44B0-4190-AB89-B981C8C65BE8}" type="presOf" srcId="{A687805B-4E97-4658-A251-269CF1F301DE}" destId="{9476AE18-92D9-4731-8854-BCCAFDC79490}" srcOrd="0" destOrd="0" presId="urn:microsoft.com/office/officeart/2005/8/layout/vProcess5"/>
    <dgm:cxn modelId="{2D40B1C1-D574-44F8-B77B-C5F9D51BD9F9}" srcId="{8E91F659-107C-4174-9CF7-3E14DC9CEADD}" destId="{A687805B-4E97-4658-A251-269CF1F301DE}" srcOrd="0" destOrd="0" parTransId="{703EDF7A-A749-487D-9E4D-1F38DC91DDA4}" sibTransId="{6488B11D-3878-4C24-8293-07C291A0E352}"/>
    <dgm:cxn modelId="{9FE54FCB-6425-4D43-A56A-CB46EED8A69C}" type="presOf" srcId="{8514A908-4F1E-4518-B05E-B2495A637C28}" destId="{B8641A5D-04CB-45F7-9556-4DEAECD98F37}" srcOrd="1" destOrd="0" presId="urn:microsoft.com/office/officeart/2005/8/layout/vProcess5"/>
    <dgm:cxn modelId="{66BD08DF-2202-4175-8BFC-EFC6E5A7BDB5}" srcId="{8E91F659-107C-4174-9CF7-3E14DC9CEADD}" destId="{14393F4E-5592-4745-8804-FED16C31170E}" srcOrd="1" destOrd="0" parTransId="{560D0FAC-EB73-48A6-9B21-F33E71A941C5}" sibTransId="{87A6AF2A-DC1B-4386-88C2-5A68733E93C8}"/>
    <dgm:cxn modelId="{181AF0F1-381D-4B8F-A1FE-FA62B181F8E2}" type="presOf" srcId="{87A6AF2A-DC1B-4386-88C2-5A68733E93C8}" destId="{6F846F1E-23D4-49C3-B8A3-A951731D7A5B}" srcOrd="0" destOrd="0" presId="urn:microsoft.com/office/officeart/2005/8/layout/vProcess5"/>
    <dgm:cxn modelId="{E2FE7FFD-7670-4EC3-B14E-7E56D1F4ED59}" type="presOf" srcId="{A687805B-4E97-4658-A251-269CF1F301DE}" destId="{BFB0F344-9CBC-4261-BBB5-E9E073C80D16}" srcOrd="1" destOrd="0" presId="urn:microsoft.com/office/officeart/2005/8/layout/vProcess5"/>
    <dgm:cxn modelId="{61BD6AD5-B08F-49DF-AD17-B0ECD827321A}" type="presParOf" srcId="{9ADDD63E-F013-4C54-8587-F7951EA66777}" destId="{C4EF34FA-8A22-4C87-B752-7F9616BBB888}" srcOrd="0" destOrd="0" presId="urn:microsoft.com/office/officeart/2005/8/layout/vProcess5"/>
    <dgm:cxn modelId="{D5447AA0-22E4-4150-81D6-D0C88F0DE67F}" type="presParOf" srcId="{9ADDD63E-F013-4C54-8587-F7951EA66777}" destId="{9476AE18-92D9-4731-8854-BCCAFDC79490}" srcOrd="1" destOrd="0" presId="urn:microsoft.com/office/officeart/2005/8/layout/vProcess5"/>
    <dgm:cxn modelId="{5A39D931-51FE-4F46-BC44-C27884234115}" type="presParOf" srcId="{9ADDD63E-F013-4C54-8587-F7951EA66777}" destId="{2F785BC1-CD36-4080-B511-5ED5F77F6546}" srcOrd="2" destOrd="0" presId="urn:microsoft.com/office/officeart/2005/8/layout/vProcess5"/>
    <dgm:cxn modelId="{1F019626-693F-4789-98FB-A348CD0DB79D}" type="presParOf" srcId="{9ADDD63E-F013-4C54-8587-F7951EA66777}" destId="{909AFDAC-4ADF-4792-BE2E-9EFAA18022A3}" srcOrd="3" destOrd="0" presId="urn:microsoft.com/office/officeart/2005/8/layout/vProcess5"/>
    <dgm:cxn modelId="{BA8A2C43-1306-4135-BFE4-94EAE98F3AC0}" type="presParOf" srcId="{9ADDD63E-F013-4C54-8587-F7951EA66777}" destId="{FF9BDB9C-A839-4883-930F-E2B34DD51C41}" srcOrd="4" destOrd="0" presId="urn:microsoft.com/office/officeart/2005/8/layout/vProcess5"/>
    <dgm:cxn modelId="{DF2051EC-07A3-4E75-A0B5-4907E3A98639}" type="presParOf" srcId="{9ADDD63E-F013-4C54-8587-F7951EA66777}" destId="{6F846F1E-23D4-49C3-B8A3-A951731D7A5B}" srcOrd="5" destOrd="0" presId="urn:microsoft.com/office/officeart/2005/8/layout/vProcess5"/>
    <dgm:cxn modelId="{6AEEEA87-9AA0-404C-9F35-F98EA2468063}" type="presParOf" srcId="{9ADDD63E-F013-4C54-8587-F7951EA66777}" destId="{BFB0F344-9CBC-4261-BBB5-E9E073C80D16}" srcOrd="6" destOrd="0" presId="urn:microsoft.com/office/officeart/2005/8/layout/vProcess5"/>
    <dgm:cxn modelId="{01583831-3A6B-49E9-A64F-C9EEB244404F}" type="presParOf" srcId="{9ADDD63E-F013-4C54-8587-F7951EA66777}" destId="{BE7CBAF3-9F2C-439A-B02D-43CEEA21F39C}" srcOrd="7" destOrd="0" presId="urn:microsoft.com/office/officeart/2005/8/layout/vProcess5"/>
    <dgm:cxn modelId="{8617B52A-D5BA-4016-ADFE-58768A1C92D6}" type="presParOf" srcId="{9ADDD63E-F013-4C54-8587-F7951EA66777}" destId="{B8641A5D-04CB-45F7-9556-4DEAECD98F3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6AE18-92D9-4731-8854-BCCAFDC79490}">
      <dsp:nvSpPr>
        <dsp:cNvPr id="0" name=""/>
        <dsp:cNvSpPr/>
      </dsp:nvSpPr>
      <dsp:spPr>
        <a:xfrm>
          <a:off x="0" y="0"/>
          <a:ext cx="8938260" cy="130540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Phase #1 Discovery</a:t>
          </a:r>
        </a:p>
      </dsp:txBody>
      <dsp:txXfrm>
        <a:off x="38234" y="38234"/>
        <a:ext cx="7529629" cy="1228933"/>
      </dsp:txXfrm>
    </dsp:sp>
    <dsp:sp modelId="{2F785BC1-CD36-4080-B511-5ED5F77F6546}">
      <dsp:nvSpPr>
        <dsp:cNvPr id="0" name=""/>
        <dsp:cNvSpPr/>
      </dsp:nvSpPr>
      <dsp:spPr>
        <a:xfrm>
          <a:off x="788669" y="1522968"/>
          <a:ext cx="8938260" cy="130540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Phase #2 Job Development</a:t>
          </a:r>
        </a:p>
      </dsp:txBody>
      <dsp:txXfrm>
        <a:off x="826903" y="1561202"/>
        <a:ext cx="7224611" cy="1228933"/>
      </dsp:txXfrm>
    </dsp:sp>
    <dsp:sp modelId="{909AFDAC-4ADF-4792-BE2E-9EFAA18022A3}">
      <dsp:nvSpPr>
        <dsp:cNvPr id="0" name=""/>
        <dsp:cNvSpPr/>
      </dsp:nvSpPr>
      <dsp:spPr>
        <a:xfrm>
          <a:off x="1577339" y="3045936"/>
          <a:ext cx="8938260" cy="130540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Phase #3 Employment Supports</a:t>
          </a:r>
        </a:p>
      </dsp:txBody>
      <dsp:txXfrm>
        <a:off x="1615573" y="3084170"/>
        <a:ext cx="7224611" cy="1228933"/>
      </dsp:txXfrm>
    </dsp:sp>
    <dsp:sp modelId="{FF9BDB9C-A839-4883-930F-E2B34DD51C41}">
      <dsp:nvSpPr>
        <dsp:cNvPr id="0" name=""/>
        <dsp:cNvSpPr/>
      </dsp:nvSpPr>
      <dsp:spPr>
        <a:xfrm>
          <a:off x="80897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6F846F1E-23D4-49C3-B8A3-A951731D7A5B}">
      <dsp:nvSpPr>
        <dsp:cNvPr id="0" name=""/>
        <dsp:cNvSpPr/>
      </dsp:nvSpPr>
      <dsp:spPr>
        <a:xfrm>
          <a:off x="887841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A94F4-FDF3-40CE-9663-7044D6AC9F6C}"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ECBEF-EDFD-4118-9AEB-BD2630C3AF1C}" type="slidenum">
              <a:rPr lang="en-US" smtClean="0"/>
              <a:t>‹#›</a:t>
            </a:fld>
            <a:endParaRPr lang="en-US"/>
          </a:p>
        </p:txBody>
      </p:sp>
    </p:spTree>
    <p:extLst>
      <p:ext uri="{BB962C8B-B14F-4D97-AF65-F5344CB8AC3E}">
        <p14:creationId xmlns:p14="http://schemas.microsoft.com/office/powerpoint/2010/main" val="299469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AECBEF-EDFD-4118-9AEB-BD2630C3AF1C}" type="slidenum">
              <a:rPr lang="en-US" smtClean="0"/>
              <a:t>2</a:t>
            </a:fld>
            <a:endParaRPr lang="en-US"/>
          </a:p>
        </p:txBody>
      </p:sp>
    </p:spTree>
    <p:extLst>
      <p:ext uri="{BB962C8B-B14F-4D97-AF65-F5344CB8AC3E}">
        <p14:creationId xmlns:p14="http://schemas.microsoft.com/office/powerpoint/2010/main" val="177476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CBEF-EDFD-4118-9AEB-BD2630C3AF1C}" type="slidenum">
              <a:rPr lang="en-US" smtClean="0"/>
              <a:t>3</a:t>
            </a:fld>
            <a:endParaRPr lang="en-US"/>
          </a:p>
        </p:txBody>
      </p:sp>
    </p:spTree>
    <p:extLst>
      <p:ext uri="{BB962C8B-B14F-4D97-AF65-F5344CB8AC3E}">
        <p14:creationId xmlns:p14="http://schemas.microsoft.com/office/powerpoint/2010/main" val="163939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60754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CBEF-EDFD-4118-9AEB-BD2630C3AF1C}" type="slidenum">
              <a:rPr lang="en-US" smtClean="0"/>
              <a:t>9</a:t>
            </a:fld>
            <a:endParaRPr lang="en-US"/>
          </a:p>
        </p:txBody>
      </p:sp>
    </p:spTree>
    <p:extLst>
      <p:ext uri="{BB962C8B-B14F-4D97-AF65-F5344CB8AC3E}">
        <p14:creationId xmlns:p14="http://schemas.microsoft.com/office/powerpoint/2010/main" val="231962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CBEF-EDFD-4118-9AEB-BD2630C3AF1C}" type="slidenum">
              <a:rPr lang="en-US" smtClean="0"/>
              <a:t>10</a:t>
            </a:fld>
            <a:endParaRPr lang="en-US"/>
          </a:p>
        </p:txBody>
      </p:sp>
    </p:spTree>
    <p:extLst>
      <p:ext uri="{BB962C8B-B14F-4D97-AF65-F5344CB8AC3E}">
        <p14:creationId xmlns:p14="http://schemas.microsoft.com/office/powerpoint/2010/main" val="307825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AECBEF-EDFD-4118-9AEB-BD2630C3AF1C}" type="slidenum">
              <a:rPr lang="en-US" smtClean="0"/>
              <a:t>11</a:t>
            </a:fld>
            <a:endParaRPr lang="en-US"/>
          </a:p>
        </p:txBody>
      </p:sp>
    </p:spTree>
    <p:extLst>
      <p:ext uri="{BB962C8B-B14F-4D97-AF65-F5344CB8AC3E}">
        <p14:creationId xmlns:p14="http://schemas.microsoft.com/office/powerpoint/2010/main" val="254668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AECBEF-EDFD-4118-9AEB-BD2630C3AF1C}" type="slidenum">
              <a:rPr lang="en-US" smtClean="0"/>
              <a:t>12</a:t>
            </a:fld>
            <a:endParaRPr lang="en-US"/>
          </a:p>
        </p:txBody>
      </p:sp>
    </p:spTree>
    <p:extLst>
      <p:ext uri="{BB962C8B-B14F-4D97-AF65-F5344CB8AC3E}">
        <p14:creationId xmlns:p14="http://schemas.microsoft.com/office/powerpoint/2010/main" val="400378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AECBEF-EDFD-4118-9AEB-BD2630C3AF1C}" type="slidenum">
              <a:rPr lang="en-US" smtClean="0"/>
              <a:t>13</a:t>
            </a:fld>
            <a:endParaRPr lang="en-US"/>
          </a:p>
        </p:txBody>
      </p:sp>
    </p:spTree>
    <p:extLst>
      <p:ext uri="{BB962C8B-B14F-4D97-AF65-F5344CB8AC3E}">
        <p14:creationId xmlns:p14="http://schemas.microsoft.com/office/powerpoint/2010/main" val="209707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AECBEF-EDFD-4118-9AEB-BD2630C3AF1C}" type="slidenum">
              <a:rPr lang="en-US" smtClean="0"/>
              <a:t>14</a:t>
            </a:fld>
            <a:endParaRPr lang="en-US"/>
          </a:p>
        </p:txBody>
      </p:sp>
    </p:spTree>
    <p:extLst>
      <p:ext uri="{BB962C8B-B14F-4D97-AF65-F5344CB8AC3E}">
        <p14:creationId xmlns:p14="http://schemas.microsoft.com/office/powerpoint/2010/main" val="400317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solidFill>
                  <a:srgbClr val="000000"/>
                </a:solidFill>
              </a:rPr>
              <a:pPr/>
              <a:t>1/25/2023</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156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1979915"/>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11896428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19673294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12800" y="928431"/>
            <a:ext cx="3251200" cy="609600"/>
          </a:xfrm>
        </p:spPr>
        <p:txBody>
          <a:bodyPr>
            <a:noAutofit/>
          </a:bodyPr>
          <a:lstStyle>
            <a:lvl1pPr marL="0" indent="0">
              <a:buNone/>
              <a:defRPr sz="800" baseline="0">
                <a:solidFill>
                  <a:srgbClr val="003865"/>
                </a:solidFill>
              </a:defRPr>
            </a:lvl1pPr>
          </a:lstStyle>
          <a:p>
            <a:pPr lvl="0"/>
            <a:r>
              <a:rPr lang="en-US" dirty="0"/>
              <a:t>Minnesota Department of Employment and Economic Development</a:t>
            </a:r>
          </a:p>
        </p:txBody>
      </p:sp>
      <p:sp>
        <p:nvSpPr>
          <p:cNvPr id="2" name="Title 1"/>
          <p:cNvSpPr>
            <a:spLocks noGrp="1"/>
          </p:cNvSpPr>
          <p:nvPr>
            <p:ph type="ctrTitle"/>
          </p:nvPr>
        </p:nvSpPr>
        <p:spPr>
          <a:xfrm>
            <a:off x="914400" y="2130426"/>
            <a:ext cx="10363200" cy="1470025"/>
          </a:xfrm>
        </p:spPr>
        <p:txBody>
          <a:bodyPr/>
          <a:lstStyle>
            <a:lvl1pPr>
              <a:defRPr>
                <a:solidFill>
                  <a:schemeClr val="tx2">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Hidden Text Leave in positio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37994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73783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27955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443181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2439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022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58119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676401"/>
            <a:ext cx="6815667"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2160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033181"/>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89167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8D1FF27-CF37-491A-8994-3D44EC83CEFF}" type="datetimeFigureOut">
              <a:rPr lang="en-US">
                <a:solidFill>
                  <a:prstClr val="black"/>
                </a:solidFill>
              </a:rPr>
              <a:pPr/>
              <a:t>1/25/2023</a:t>
            </a:fld>
            <a:endParaRPr lang="en-US"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7862EAC-BC2D-4A99-A330-0B8C8631839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4109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solidFill>
                  <a:srgbClr val="000000"/>
                </a:solidFill>
              </a:rPr>
              <a:pPr/>
              <a:t>1/25/2023</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74979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1/25/2023</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29433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1/25/2023</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15491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solidFill>
                  <a:srgbClr val="000000"/>
                </a:solidFill>
              </a:rPr>
              <a:pPr/>
              <a:t>1/25/2023</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14852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1/25/2023</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750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1/25/2023</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14674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solidFill>
                  <a:srgbClr val="000000"/>
                </a:solidFill>
              </a:rPr>
              <a:pPr/>
              <a:t>1/25/2023</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612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936DB2D6-5DF4-4264-A4A1-7D3EAF38D255}" type="datetime1">
              <a:rPr lang="en-US" smtClean="0">
                <a:solidFill>
                  <a:srgbClr val="000000"/>
                </a:solidFill>
              </a:rPr>
              <a:pPr/>
              <a:t>1/25/2023</a:t>
            </a:fld>
            <a:endParaRPr lang="en-US" dirty="0">
              <a:solidFill>
                <a:srgbClr val="000000"/>
              </a:solidFill>
            </a:endParaRPr>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4914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solidFill>
                  <a:srgbClr val="000000"/>
                </a:solidFill>
              </a:rPr>
              <a:pPr/>
              <a:t>1/25/2023</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1" name="Picture 10"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14897" y="1159173"/>
            <a:ext cx="5962206" cy="1985414"/>
          </a:xfrm>
          <a:prstGeom prst="rect">
            <a:avLst/>
          </a:prstGeom>
        </p:spPr>
      </p:pic>
    </p:spTree>
    <p:extLst>
      <p:ext uri="{BB962C8B-B14F-4D97-AF65-F5344CB8AC3E}">
        <p14:creationId xmlns:p14="http://schemas.microsoft.com/office/powerpoint/2010/main" val="2112094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936DB2D6-5DF4-4264-A4A1-7D3EAF38D255}" type="datetime1">
              <a:rPr lang="en-US" smtClean="0">
                <a:solidFill>
                  <a:srgbClr val="000000"/>
                </a:solidFill>
              </a:rPr>
              <a:pPr/>
              <a:t>1/25/2023</a:t>
            </a:fld>
            <a:endParaRPr lang="en-US" dirty="0">
              <a:solidFill>
                <a:srgbClr val="000000"/>
              </a:solidFill>
            </a:endParaRPr>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6986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4B4EEDC6-36CA-4209-B482-2ED76AA0BF08}" type="datetime1">
              <a:rPr lang="en-US" smtClean="0">
                <a:solidFill>
                  <a:srgbClr val="000000"/>
                </a:solidFill>
              </a:rPr>
              <a:pPr/>
              <a:t>1/25/2023</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966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8DC79626-CE5A-4834-975C-E7305BA2E281}" type="datetime1">
              <a:rPr lang="en-US" smtClean="0">
                <a:solidFill>
                  <a:srgbClr val="000000"/>
                </a:solidFill>
              </a:rPr>
              <a:pPr/>
              <a:t>1/25/2023</a:t>
            </a:fld>
            <a:endParaRPr lang="en-US" dirty="0">
              <a:solidFill>
                <a:srgbClr val="000000"/>
              </a:solidFill>
            </a:endParaRPr>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61305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10"/>
          </p:nvPr>
        </p:nvSpPr>
        <p:spPr bwMode="black"/>
        <p:txBody>
          <a:bodyPr/>
          <a:lstStyle/>
          <a:p>
            <a:fld id="{1815FB38-58F3-410A-8DA4-4B706967601F}" type="datetime1">
              <a:rPr lang="en-US" smtClean="0">
                <a:solidFill>
                  <a:srgbClr val="000000"/>
                </a:solidFill>
              </a:rPr>
              <a:pPr/>
              <a:t>1/25/2023</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23117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7F519661-29C3-4FE0-9FC3-375A85A42C46}" type="datetime1">
              <a:rPr lang="en-US" smtClean="0">
                <a:solidFill>
                  <a:srgbClr val="000000"/>
                </a:solidFill>
              </a:rPr>
              <a:pPr/>
              <a:t>1/25/2023</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57601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solidFill>
                  <a:srgbClr val="000000"/>
                </a:solidFill>
              </a:rPr>
              <a:pPr/>
              <a:t>1/25/2023</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0609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93337575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272404195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414081714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solidFill>
                  <a:srgbClr val="000000"/>
                </a:solidFill>
              </a:rPr>
              <a:pPr/>
              <a:t>1/25/2023</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514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Picture Placeholder 5"/>
          <p:cNvSpPr>
            <a:spLocks noGrp="1"/>
          </p:cNvSpPr>
          <p:nvPr>
            <p:ph type="pic" sz="quarter" idx="17"/>
          </p:nvPr>
        </p:nvSpPr>
        <p:spPr bwMode="gray">
          <a:xfrm>
            <a:off x="0" y="0"/>
            <a:ext cx="12192000" cy="3380732"/>
          </a:xfrm>
        </p:spPr>
        <p:txBody>
          <a:bodyPr/>
          <a:lstStyle/>
          <a:p>
            <a:endParaRPr lang="en-US" dirty="0"/>
          </a:p>
        </p:txBody>
      </p:sp>
    </p:spTree>
    <p:extLst>
      <p:ext uri="{BB962C8B-B14F-4D97-AF65-F5344CB8AC3E}">
        <p14:creationId xmlns:p14="http://schemas.microsoft.com/office/powerpoint/2010/main" val="905517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1/25/2023</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46087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1/25/2023</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63066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solidFill>
                  <a:srgbClr val="000000"/>
                </a:solidFill>
              </a:rPr>
              <a:pPr/>
              <a:t>1/25/2023</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80281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solidFill>
                  <a:srgbClr val="000000"/>
                </a:solidFill>
              </a:rPr>
              <a:pPr/>
              <a:t>1/25/2023</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474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80543625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1/25/2023</a:t>
            </a:fld>
            <a:endParaRPr lang="en-US" dirty="0">
              <a:solidFill>
                <a:srgbClr val="FFFFFF"/>
              </a:solidFill>
            </a:endParaRPr>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73868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1/25/2023</a:t>
            </a:fld>
            <a:endParaRPr lang="en-US" dirty="0">
              <a:solidFill>
                <a:srgbClr val="FFFFFF"/>
              </a:solidFill>
            </a:endParaRPr>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72010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79391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1/25/2023</a:t>
            </a:fld>
            <a:endParaRPr lang="en-US" dirty="0">
              <a:solidFill>
                <a:srgbClr val="FFFFFF"/>
              </a:solidFill>
            </a:endParaRPr>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34433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1/25/2023</a:t>
            </a:fld>
            <a:endParaRPr lang="en-US" dirty="0">
              <a:solidFill>
                <a:srgbClr val="FFFFFF"/>
              </a:solidFill>
            </a:endParaRPr>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2365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9A198C9B-0587-4A1E-9E03-E4C9FE222F08}" type="datetime1">
              <a:rPr lang="en-US" smtClean="0">
                <a:solidFill>
                  <a:srgbClr val="000000"/>
                </a:solidFill>
              </a:rPr>
              <a:pPr/>
              <a:t>1/25/2023</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1582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16125027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722492881"/>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401699374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solidFill>
                  <a:srgbClr val="FFFFFF"/>
                </a:solidFill>
              </a:rPr>
              <a:pPr/>
              <a:t>1/25/2023</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67346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solidFill>
                  <a:srgbClr val="000000"/>
                </a:solidFill>
              </a:rPr>
              <a:pPr/>
              <a:t>1/25/2023</a:t>
            </a:fld>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solidFill>
                  <a:srgbClr val="000000"/>
                </a:solidFill>
              </a:rPr>
              <a:t>Optional Tagline Goes Here | mn.gov/</a:t>
            </a:r>
            <a:r>
              <a:rPr lang="en-US" dirty="0" err="1">
                <a:solidFill>
                  <a:srgbClr val="000000"/>
                </a:solidFill>
              </a:rPr>
              <a:t>websiteurl</a:t>
            </a:r>
            <a:endParaRPr lang="en-US" dirty="0">
              <a:solidFill>
                <a:srgbClr val="000000"/>
              </a:solidFill>
            </a:endParaRP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91152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solidFill>
                  <a:srgbClr val="FFFFFF"/>
                </a:solidFill>
              </a:rPr>
              <a:pPr/>
              <a:t>1/25/2023</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79075405"/>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1341961615"/>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578DBCF0-11C3-4F19-90D9-2EE7F00784FE}" type="datetime1">
              <a:rPr lang="en-US" smtClean="0">
                <a:solidFill>
                  <a:srgbClr val="FFFFFF"/>
                </a:solidFill>
              </a:rPr>
              <a:pPr/>
              <a:t>1/25/2023</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04471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solidFill>
                  <a:srgbClr val="FFFFFF"/>
                </a:solidFill>
              </a:rPr>
              <a:pPr/>
              <a:t>1/25/2023</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 mn.gov/</a:t>
            </a:r>
            <a:r>
              <a:rPr lang="en-US" dirty="0" err="1">
                <a:solidFill>
                  <a:srgbClr val="FFFFFF"/>
                </a:solidFill>
              </a:rPr>
              <a:t>websiteurl</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2383057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solidFill>
                  <a:srgbClr val="000000"/>
                </a:solidFill>
              </a:rPr>
              <a:pPr/>
              <a:t>1/25/2023</a:t>
            </a:fld>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rgbClr val="000000"/>
                </a:solidFill>
              </a:rPr>
              <a:t>Optional Tagline Goes Here</a:t>
            </a:r>
            <a:r>
              <a:rPr lang="en-US" dirty="0">
                <a:solidFill>
                  <a:srgbClr val="003865"/>
                </a:solidFill>
              </a:rPr>
              <a:t> | </a:t>
            </a:r>
            <a:r>
              <a:rPr lang="en-US" dirty="0">
                <a:solidFill>
                  <a:srgbClr val="000000"/>
                </a:solidFill>
              </a:rPr>
              <a:t>mn.gov/</a:t>
            </a:r>
            <a:r>
              <a:rPr lang="en-US" dirty="0" err="1">
                <a:solidFill>
                  <a:srgbClr val="000000"/>
                </a:solidFill>
              </a:rPr>
              <a:t>websiteurl</a:t>
            </a:r>
            <a:endParaRPr lang="en-US" dirty="0">
              <a:solidFill>
                <a:srgbClr val="000000"/>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solidFill>
                  <a:srgbClr val="003865"/>
                </a:solidFill>
              </a:rPr>
              <a:pPr/>
              <a:t>‹#›</a:t>
            </a:fld>
            <a:endParaRPr lang="en-US" dirty="0">
              <a:solidFill>
                <a:srgbClr val="003865"/>
              </a:solidFill>
            </a:endParaRPr>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222510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solidFill>
                  <a:srgbClr val="000000"/>
                </a:solidFill>
              </a:rPr>
              <a:pPr/>
              <a:t>1/25/2023</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4" name="Picture 13"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41761"/>
            <a:ext cx="3234329" cy="1077031"/>
          </a:xfrm>
          <a:prstGeom prst="rect">
            <a:avLst/>
          </a:prstGeom>
        </p:spPr>
      </p:pic>
    </p:spTree>
    <p:extLst>
      <p:ext uri="{BB962C8B-B14F-4D97-AF65-F5344CB8AC3E}">
        <p14:creationId xmlns:p14="http://schemas.microsoft.com/office/powerpoint/2010/main" val="3629718372"/>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6580F-B61E-4A72-80EB-57DB7AEB20E0}" type="datetimeFigureOut">
              <a:rPr lang="en-US" smtClean="0">
                <a:solidFill>
                  <a:srgbClr val="000000"/>
                </a:solidFill>
              </a:rPr>
              <a:pPr/>
              <a:t>1/25/2023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C7434D5-32BA-4858-AC24-C6721B2A27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1827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B6580F-B61E-4A72-80EB-57DB7AEB20E0}" type="datetimeFigureOut">
              <a:rPr lang="en-US" smtClean="0">
                <a:solidFill>
                  <a:srgbClr val="000000"/>
                </a:solidFill>
              </a:rPr>
              <a:pPr/>
              <a:t>1/25/2023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C7434D5-32BA-4858-AC24-C6721B2A27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6168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6580F-B61E-4A72-80EB-57DB7AEB20E0}" type="datetimeFigureOut">
              <a:rPr lang="en-US" smtClean="0">
                <a:solidFill>
                  <a:srgbClr val="000000"/>
                </a:solidFill>
              </a:rPr>
              <a:pPr/>
              <a:t>1/25/2023</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C7434D5-32BA-4858-AC24-C6721B2A27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0373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B6580F-B61E-4A72-80EB-57DB7AEB20E0}" type="datetimeFigureOut">
              <a:rPr lang="en-US" smtClean="0">
                <a:solidFill>
                  <a:srgbClr val="000000"/>
                </a:solidFill>
              </a:rPr>
              <a:pPr/>
              <a:t>1/25/2023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C7434D5-32BA-4858-AC24-C6721B2A27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1801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B6580F-B61E-4A72-80EB-57DB7AEB20E0}" type="datetimeFigureOut">
              <a:rPr lang="en-US" smtClean="0">
                <a:solidFill>
                  <a:srgbClr val="000000"/>
                </a:solidFill>
              </a:rPr>
              <a:pPr/>
              <a:t>1/25/2023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C7434D5-32BA-4858-AC24-C6721B2A27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4916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B6580F-B61E-4A72-80EB-57DB7AEB20E0}" type="datetimeFigureOut">
              <a:rPr lang="en-US" smtClean="0">
                <a:solidFill>
                  <a:srgbClr val="000000"/>
                </a:solidFill>
              </a:rPr>
              <a:pPr/>
              <a:t>1/25/2023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C7434D5-32BA-4858-AC24-C6721B2A27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0818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9B6580F-B61E-4A72-80EB-57DB7AEB20E0}" type="datetimeFigureOut">
              <a:rPr lang="en-US" smtClean="0">
                <a:solidFill>
                  <a:srgbClr val="000000"/>
                </a:solidFill>
              </a:rPr>
              <a:pPr/>
              <a:t>1/25/2023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C7434D5-32BA-4858-AC24-C6721B2A27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14846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B6580F-B61E-4A72-80EB-57DB7AEB20E0}" type="datetimeFigureOut">
              <a:rPr lang="en-US" smtClean="0">
                <a:solidFill>
                  <a:srgbClr val="000000"/>
                </a:solidFill>
              </a:rPr>
              <a:pPr/>
              <a:t>1/25/2023</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C7434D5-32BA-4858-AC24-C6721B2A27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82917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6580F-B61E-4A72-80EB-57DB7AEB20E0}" type="datetimeFigureOut">
              <a:rPr lang="en-US" smtClean="0">
                <a:solidFill>
                  <a:srgbClr val="000000"/>
                </a:solidFill>
              </a:rPr>
              <a:pPr/>
              <a:t>1/25/2023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C7434D5-32BA-4858-AC24-C6721B2A27D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2562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5658777"/>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11" name="Picture Placeholder 2"/>
          <p:cNvSpPr>
            <a:spLocks noGrp="1"/>
          </p:cNvSpPr>
          <p:nvPr>
            <p:ph type="pic" sz="quarter" idx="13" hasCustomPrompt="1"/>
          </p:nvPr>
        </p:nvSpPr>
        <p:spPr bwMode="gray">
          <a:xfrm>
            <a:off x="0" y="546754"/>
            <a:ext cx="12192000" cy="5112023"/>
          </a:xfrm>
        </p:spPr>
        <p:txBody>
          <a:bodyPr/>
          <a:lstStyle/>
          <a:p>
            <a:r>
              <a:rPr lang="en-US" dirty="0"/>
              <a:t>Click Icon to add picture</a:t>
            </a:r>
          </a:p>
        </p:txBody>
      </p:sp>
      <p:pic>
        <p:nvPicPr>
          <p:cNvPr id="14" name="Picture 13" descr="Minnesota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t="29613" b="30125"/>
          <a:stretch/>
        </p:blipFill>
        <p:spPr bwMode="gray">
          <a:xfrm>
            <a:off x="8769135" y="113121"/>
            <a:ext cx="3234329" cy="433633"/>
          </a:xfrm>
          <a:prstGeom prst="rect">
            <a:avLst/>
          </a:prstGeom>
        </p:spPr>
      </p:pic>
    </p:spTree>
    <p:extLst>
      <p:ext uri="{BB962C8B-B14F-4D97-AF65-F5344CB8AC3E}">
        <p14:creationId xmlns:p14="http://schemas.microsoft.com/office/powerpoint/2010/main" val="32652811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solidFill>
                  <a:srgbClr val="000000"/>
                </a:solidFill>
              </a:rPr>
              <a:pPr/>
              <a:t>1/25/2023</a:t>
            </a:fld>
            <a:endParaRPr lang="en-US" dirty="0">
              <a:solidFill>
                <a:srgbClr val="000000"/>
              </a:solidFill>
            </a:endParaRPr>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573241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24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9659A898-1E77-48AC-8118-48B17951F393}" type="datetimeFigureOut">
              <a:rPr lang="en-US" smtClean="0"/>
              <a:t>1/25/2023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120812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9659A898-1E77-48AC-8118-48B17951F393}" type="datetimeFigureOut">
              <a:rPr lang="en-US" smtClean="0"/>
              <a:t>1/25/2023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D4DA6917-5BD3-43C4-8E22-DD62BFFD7A7D}" type="slidenum">
              <a:rPr lang="en-US" smtClean="0"/>
              <a:t>‹#›</a:t>
            </a:fld>
            <a:endParaRPr lang="en-US" dirty="0"/>
          </a:p>
        </p:txBody>
      </p:sp>
      <p:pic>
        <p:nvPicPr>
          <p:cNvPr id="11"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685" y="1767293"/>
            <a:ext cx="6118629" cy="793155"/>
          </a:xfrm>
          <a:prstGeom prst="rect">
            <a:avLst/>
          </a:prstGeom>
        </p:spPr>
      </p:pic>
    </p:spTree>
    <p:extLst>
      <p:ext uri="{BB962C8B-B14F-4D97-AF65-F5344CB8AC3E}">
        <p14:creationId xmlns:p14="http://schemas.microsoft.com/office/powerpoint/2010/main" val="1470237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dirty="0"/>
              <a:t>Click icon to add picture</a:t>
            </a: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 y="6238875"/>
            <a:ext cx="4776107" cy="619125"/>
          </a:xfrm>
          <a:prstGeom prst="rect">
            <a:avLst/>
          </a:prstGeom>
        </p:spPr>
      </p:pic>
    </p:spTree>
    <p:extLst>
      <p:ext uri="{BB962C8B-B14F-4D97-AF65-F5344CB8AC3E}">
        <p14:creationId xmlns:p14="http://schemas.microsoft.com/office/powerpoint/2010/main" val="3202439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dirty="0"/>
              <a:t>Click icon to add table</a:t>
            </a:r>
          </a:p>
        </p:txBody>
      </p:sp>
      <p:sp>
        <p:nvSpPr>
          <p:cNvPr id="4" name="Date Placeholder 3"/>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30677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9659A898-1E77-48AC-8118-48B17951F393}" type="datetimeFigureOut">
              <a:rPr lang="en-US" smtClean="0"/>
              <a:t>1/25/2023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D4DA6917-5BD3-43C4-8E22-DD62BFFD7A7D}" type="slidenum">
              <a:rPr lang="en-US" smtClean="0"/>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577" y="614458"/>
            <a:ext cx="3550492" cy="460249"/>
          </a:xfrm>
          <a:prstGeom prst="rect">
            <a:avLst/>
          </a:prstGeom>
        </p:spPr>
      </p:pic>
    </p:spTree>
    <p:extLst>
      <p:ext uri="{BB962C8B-B14F-4D97-AF65-F5344CB8AC3E}">
        <p14:creationId xmlns:p14="http://schemas.microsoft.com/office/powerpoint/2010/main" val="23678215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5337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D4DA6917-5BD3-43C4-8E22-DD62BFFD7A7D}" type="slidenum">
              <a:rPr lang="en-US" smtClean="0"/>
              <a:t>‹#›</a:t>
            </a:fld>
            <a:endParaRPr lang="en-US" dirty="0"/>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27805392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normAutofit/>
          </a:bodyPr>
          <a:lstStyle>
            <a:lvl1pPr marL="342900" indent="-342900">
              <a:lnSpc>
                <a:spcPct val="100000"/>
              </a:lnSpc>
              <a:spcAft>
                <a:spcPts val="1000"/>
              </a:spcAft>
              <a:buClr>
                <a:schemeClr val="accent1"/>
              </a:buClr>
              <a:buFont typeface="Arial" panose="020B0604020202020204" pitchFamily="34" charset="0"/>
              <a:buChar char="•"/>
              <a:defRPr sz="3200"/>
            </a:lvl1pPr>
            <a:lvl2pPr marL="800100" indent="-342900">
              <a:lnSpc>
                <a:spcPct val="100000"/>
              </a:lnSpc>
              <a:spcAft>
                <a:spcPts val="1000"/>
              </a:spcAft>
              <a:buClr>
                <a:schemeClr val="accent1"/>
              </a:buClr>
              <a:buFont typeface="Arial" panose="020B0604020202020204" pitchFamily="34" charset="0"/>
              <a:buChar char="•"/>
              <a:defRPr sz="2800"/>
            </a:lvl2pPr>
            <a:lvl3pPr marL="1200150" indent="-285750">
              <a:lnSpc>
                <a:spcPct val="100000"/>
              </a:lnSpc>
              <a:spcAft>
                <a:spcPts val="1000"/>
              </a:spcAft>
              <a:buClr>
                <a:schemeClr val="accent1"/>
              </a:buClr>
              <a:buFont typeface="Arial" panose="020B0604020202020204" pitchFamily="34" charset="0"/>
              <a:buChar char="•"/>
              <a:defRPr sz="2000"/>
            </a:lvl3pPr>
            <a:lvl4pPr marL="1657350" indent="-285750">
              <a:lnSpc>
                <a:spcPct val="100000"/>
              </a:lnSpc>
              <a:spcAft>
                <a:spcPts val="1000"/>
              </a:spcAft>
              <a:buClr>
                <a:schemeClr val="accent1"/>
              </a:buClr>
              <a:buFont typeface="Arial" panose="020B0604020202020204" pitchFamily="34" charset="0"/>
              <a:buChar char="•"/>
              <a:defRPr sz="2000"/>
            </a:lvl4pPr>
            <a:lvl5pPr marL="2114550" indent="-285750">
              <a:lnSpc>
                <a:spcPct val="100000"/>
              </a:lnSpc>
              <a:spcAft>
                <a:spcPts val="1000"/>
              </a:spcAft>
              <a:buClr>
                <a:schemeClr val="accent1"/>
              </a:buClr>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12270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0529004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Overlay, Gray Titl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noAutofit/>
          </a:bodyPr>
          <a:lstStyle>
            <a:lvl1pPr marL="685800" indent="-228600">
              <a:lnSpc>
                <a:spcPct val="100000"/>
              </a:lnSpc>
              <a:spcBef>
                <a:spcPts val="0"/>
              </a:spcBef>
              <a:buClr>
                <a:schemeClr val="accent2"/>
              </a:buClr>
              <a:defRPr sz="3200">
                <a:solidFill>
                  <a:schemeClr val="bg1"/>
                </a:solidFill>
              </a:defRPr>
            </a:lvl1pPr>
            <a:lvl2pPr marL="1143000" indent="-228600">
              <a:lnSpc>
                <a:spcPct val="100000"/>
              </a:lnSpc>
              <a:buClr>
                <a:schemeClr val="accent2"/>
              </a:buClr>
              <a:defRPr sz="2800">
                <a:solidFill>
                  <a:schemeClr val="bg1"/>
                </a:solidFill>
              </a:defRPr>
            </a:lvl2pPr>
            <a:lvl3pPr marL="1600200" indent="-228600">
              <a:lnSpc>
                <a:spcPct val="100000"/>
              </a:lnSpc>
              <a:buClr>
                <a:schemeClr val="accent2"/>
              </a:buClr>
              <a:defRPr sz="2000">
                <a:solidFill>
                  <a:schemeClr val="bg1"/>
                </a:solidFill>
              </a:defRPr>
            </a:lvl3pPr>
            <a:lvl4pPr marL="2057400" indent="-228600">
              <a:lnSpc>
                <a:spcPct val="100000"/>
              </a:lnSpc>
              <a:buClr>
                <a:schemeClr val="accent2"/>
              </a:buClr>
              <a:defRPr sz="2000">
                <a:solidFill>
                  <a:schemeClr val="bg1"/>
                </a:solidFill>
              </a:defRPr>
            </a:lvl4pPr>
            <a:lvl5pPr marL="2514600" indent="-228600">
              <a:lnSpc>
                <a:spcPct val="100000"/>
              </a:lnSpc>
              <a:buClr>
                <a:schemeClr val="accent2"/>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8882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solidFill>
                  <a:srgbClr val="000000"/>
                </a:solidFill>
              </a:rPr>
              <a:pPr/>
              <a:t>1/25/2023</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8BE21"/>
              </a:solidFill>
            </a:endParaRPr>
          </a:p>
        </p:txBody>
      </p:sp>
    </p:spTree>
    <p:extLst>
      <p:ext uri="{BB962C8B-B14F-4D97-AF65-F5344CB8AC3E}">
        <p14:creationId xmlns:p14="http://schemas.microsoft.com/office/powerpoint/2010/main" val="35153578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2018071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9659A898-1E77-48AC-8118-48B17951F393}" type="datetimeFigureOut">
              <a:rPr lang="en-US" smtClean="0"/>
              <a:t>1/25/2023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509190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1796530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10651632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9659A898-1E77-48AC-8118-48B17951F393}" type="datetimeFigureOut">
              <a:rPr lang="en-US" smtClean="0"/>
              <a:t>1/25/2023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2972290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24636623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29383533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dirty="0"/>
              <a:t>Click icon to add picture</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9659A898-1E77-48AC-8118-48B17951F393}" type="datetimeFigureOut">
              <a:rPr lang="en-US" smtClean="0"/>
              <a:t>1/25/2023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1778575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am Page (4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0708557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eam Page (3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5344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solidFill>
                  <a:srgbClr val="000000"/>
                </a:solidFill>
              </a:rPr>
              <a:pPr/>
              <a:t>1/25/2023</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408226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eam Page 4-Up White Vertic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90707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am Page 4-Up Gray BG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3473098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am Page 4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11700456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am Page Duo Gray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2085218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am Page 2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10777811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dirty="0"/>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9659A898-1E77-48AC-8118-48B17951F393}" type="datetimeFigureOut">
              <a:rPr lang="en-US" smtClean="0"/>
              <a:t>1/25/2023</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22182180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4871761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9659A898-1E77-48AC-8118-48B17951F393}" type="datetimeFigureOut">
              <a:rPr lang="en-US" smtClean="0"/>
              <a:t>1/25/2023</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40984291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tx2"/>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15601008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tx2"/>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367751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solidFill>
                  <a:srgbClr val="000000"/>
                </a:solidFill>
              </a:rPr>
              <a:pPr/>
              <a:t>1/25/2023</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50767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3970484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33909186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40423247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20209853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9659A898-1E77-48AC-8118-48B17951F393}" type="datetimeFigureOut">
              <a:rPr lang="en-US" smtClean="0"/>
              <a:t>1/25/2023</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p>
            <a:fld id="{D4DA6917-5BD3-43C4-8E22-DD62BFFD7A7D}" type="slidenum">
              <a:rPr lang="en-US" smtClean="0"/>
              <a:t>‹#›</a:t>
            </a:fld>
            <a:endParaRPr lang="en-US" dirty="0"/>
          </a:p>
        </p:txBody>
      </p:sp>
    </p:spTree>
    <p:extLst>
      <p:ext uri="{BB962C8B-B14F-4D97-AF65-F5344CB8AC3E}">
        <p14:creationId xmlns:p14="http://schemas.microsoft.com/office/powerpoint/2010/main" val="22981381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13904969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tx2"/>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20227683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tx2"/>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2871552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9659A898-1E77-48AC-8118-48B17951F393}" type="datetimeFigureOut">
              <a:rPr lang="en-US" smtClean="0"/>
              <a:t>1/25/2023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D4DA6917-5BD3-43C4-8E22-DD62BFFD7A7D}" type="slidenum">
              <a:rPr lang="en-US" smtClean="0"/>
              <a:t>‹#›</a:t>
            </a:fld>
            <a:endParaRPr lang="en-US" dirty="0"/>
          </a:p>
        </p:txBody>
      </p:sp>
      <p:sp>
        <p:nvSpPr>
          <p:cNvPr id="8" name="Rectangle 7"/>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577" y="409575"/>
            <a:ext cx="4928340" cy="638859"/>
          </a:xfrm>
          <a:prstGeom prst="rect">
            <a:avLst/>
          </a:prstGeom>
        </p:spPr>
      </p:pic>
    </p:spTree>
    <p:extLst>
      <p:ext uri="{BB962C8B-B14F-4D97-AF65-F5344CB8AC3E}">
        <p14:creationId xmlns:p14="http://schemas.microsoft.com/office/powerpoint/2010/main" val="17938504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9659A898-1E77-48AC-8118-48B17951F393}" type="datetimeFigureOut">
              <a:rPr lang="en-US" smtClean="0"/>
              <a:t>1/25/2023</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4DA6917-5BD3-43C4-8E22-DD62BFFD7A7D}" type="slidenum">
              <a:rPr lang="en-US" smtClean="0"/>
              <a:t>‹#›</a:t>
            </a:fld>
            <a:endParaRPr lang="en-US" dirty="0"/>
          </a:p>
        </p:txBody>
      </p:sp>
      <p:sp>
        <p:nvSpPr>
          <p:cNvPr id="6" name="Rectangle 5"/>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577" y="588185"/>
            <a:ext cx="3550492" cy="46024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4577" y="409575"/>
            <a:ext cx="4928340" cy="638859"/>
          </a:xfrm>
          <a:prstGeom prst="rect">
            <a:avLst/>
          </a:prstGeom>
        </p:spPr>
      </p:pic>
    </p:spTree>
    <p:extLst>
      <p:ext uri="{BB962C8B-B14F-4D97-AF65-F5344CB8AC3E}">
        <p14:creationId xmlns:p14="http://schemas.microsoft.com/office/powerpoint/2010/main" val="17933186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image" Target="../media/image8.png"/><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theme" Target="../theme/theme3.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1/25/2023</a:t>
            </a:fld>
            <a:endParaRPr lang="en-US" dirty="0">
              <a:solidFill>
                <a:srgbClr val="000000"/>
              </a:solidFill>
            </a:endParaRPr>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858898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9659A898-1E77-48AC-8118-48B17951F393}" type="datetimeFigureOut">
              <a:rPr lang="en-US" smtClean="0"/>
              <a:t>1/25/2023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D4DA6917-5BD3-43C4-8E22-DD62BFFD7A7D}" type="slidenum">
              <a:rPr lang="en-US" smtClean="0"/>
              <a:t>‹#›</a:t>
            </a:fld>
            <a:endParaRPr lang="en-US" dirty="0"/>
          </a:p>
        </p:txBody>
      </p:sp>
    </p:spTree>
    <p:extLst>
      <p:ext uri="{BB962C8B-B14F-4D97-AF65-F5344CB8AC3E}">
        <p14:creationId xmlns:p14="http://schemas.microsoft.com/office/powerpoint/2010/main" val="7720450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931963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gie.webb@state.mn.u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leadcenter.org/resources/tool-manual/essential-elements-customized-employment-universal-application" TargetMode="External"/><Relationship Id="rId2" Type="http://schemas.openxmlformats.org/officeDocument/2006/relationships/notesSlide" Target="../notesSlides/notesSlide8.xml"/><Relationship Id="rId1" Type="http://schemas.openxmlformats.org/officeDocument/2006/relationships/slideLayout" Target="../slideLayouts/slideLayout6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a:latin typeface="Arial Black" panose="020B0A04020102020204" pitchFamily="34" charset="0"/>
              </a:rPr>
              <a:t>Introduction to Customized Employment</a:t>
            </a:r>
            <a:br>
              <a:rPr lang="en-US" dirty="0">
                <a:latin typeface="Arial Black" panose="020B0A04020102020204" pitchFamily="34" charset="0"/>
              </a:rPr>
            </a:br>
            <a:r>
              <a:rPr lang="en-US" sz="2800" dirty="0">
                <a:latin typeface="Arial" panose="020B0604020202020204" pitchFamily="34" charset="0"/>
                <a:cs typeface="Arial" panose="020B0604020202020204" pitchFamily="34" charset="0"/>
              </a:rPr>
              <a:t>Presented by Vocational Rehabilitation Services</a:t>
            </a:r>
            <a:endParaRPr lang="en-US"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4"/>
          </p:nvPr>
        </p:nvSpPr>
        <p:spPr>
          <a:xfrm>
            <a:off x="2551945" y="5544675"/>
            <a:ext cx="6587067" cy="903062"/>
          </a:xfrm>
        </p:spPr>
        <p:txBody>
          <a:bodyPr>
            <a:normAutofit lnSpcReduction="10000"/>
          </a:bodyPr>
          <a:lstStyle/>
          <a:p>
            <a:endParaRPr lang="en-US" dirty="0"/>
          </a:p>
          <a:p>
            <a:r>
              <a:rPr lang="en-US" sz="2800" dirty="0"/>
              <a:t>Margie Webb | </a:t>
            </a:r>
            <a:r>
              <a:rPr lang="en-US" sz="2800" dirty="0">
                <a:hlinkClick r:id="rId2"/>
              </a:rPr>
              <a:t>margie.webb@state.mn.us</a:t>
            </a:r>
            <a:r>
              <a:rPr lang="en-US" sz="2800" dirty="0"/>
              <a:t> </a:t>
            </a:r>
          </a:p>
        </p:txBody>
      </p:sp>
    </p:spTree>
    <p:extLst>
      <p:ext uri="{BB962C8B-B14F-4D97-AF65-F5344CB8AC3E}">
        <p14:creationId xmlns:p14="http://schemas.microsoft.com/office/powerpoint/2010/main" val="393491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CE4F-704A-3A25-6DCD-1C8467377714}"/>
              </a:ext>
            </a:extLst>
          </p:cNvPr>
          <p:cNvSpPr>
            <a:spLocks noGrp="1"/>
          </p:cNvSpPr>
          <p:nvPr>
            <p:ph type="title"/>
          </p:nvPr>
        </p:nvSpPr>
        <p:spPr/>
        <p:txBody>
          <a:bodyPr/>
          <a:lstStyle/>
          <a:p>
            <a:r>
              <a:rPr lang="en-US" dirty="0"/>
              <a:t>Billing CE Discovery</a:t>
            </a:r>
          </a:p>
        </p:txBody>
      </p:sp>
      <p:sp>
        <p:nvSpPr>
          <p:cNvPr id="3" name="Content Placeholder 2">
            <a:extLst>
              <a:ext uri="{FF2B5EF4-FFF2-40B4-BE49-F238E27FC236}">
                <a16:creationId xmlns:a16="http://schemas.microsoft.com/office/drawing/2014/main" id="{E7165A67-0190-8A8A-109C-7A9F325032DC}"/>
              </a:ext>
            </a:extLst>
          </p:cNvPr>
          <p:cNvSpPr>
            <a:spLocks noGrp="1"/>
          </p:cNvSpPr>
          <p:nvPr>
            <p:ph idx="1"/>
          </p:nvPr>
        </p:nvSpPr>
        <p:spPr/>
        <p:txBody>
          <a:bodyPr/>
          <a:lstStyle/>
          <a:p>
            <a:r>
              <a:rPr lang="en-US" dirty="0"/>
              <a:t>Since CE is hourly, can be billed monthly</a:t>
            </a:r>
          </a:p>
          <a:p>
            <a:r>
              <a:rPr lang="en-US" dirty="0"/>
              <a:t>Monthly invoices should meet standard billing requirements (sample form available upon request)</a:t>
            </a:r>
          </a:p>
          <a:p>
            <a:r>
              <a:rPr lang="en-US" dirty="0"/>
              <a:t>MN CE plan should be sent with monthly invoices as your detailed description of service delivery</a:t>
            </a:r>
          </a:p>
          <a:p>
            <a:r>
              <a:rPr lang="en-US" dirty="0"/>
              <a:t>Important to update team &amp; counselor Discovery progress at least monthly</a:t>
            </a:r>
          </a:p>
        </p:txBody>
      </p:sp>
      <p:sp>
        <p:nvSpPr>
          <p:cNvPr id="4" name="Date Placeholder 3">
            <a:extLst>
              <a:ext uri="{FF2B5EF4-FFF2-40B4-BE49-F238E27FC236}">
                <a16:creationId xmlns:a16="http://schemas.microsoft.com/office/drawing/2014/main" id="{1C2B7906-552A-04C5-B4E9-CCE6320047A5}"/>
              </a:ext>
            </a:extLst>
          </p:cNvPr>
          <p:cNvSpPr>
            <a:spLocks noGrp="1"/>
          </p:cNvSpPr>
          <p:nvPr>
            <p:ph type="dt" sz="half" idx="10"/>
          </p:nvPr>
        </p:nvSpPr>
        <p:spPr/>
        <p:txBody>
          <a:bodyPr/>
          <a:lstStyle/>
          <a:p>
            <a:fld id="{9A198C9B-0587-4A1E-9E03-E4C9FE222F08}" type="datetime1">
              <a:rPr lang="en-US" smtClean="0">
                <a:solidFill>
                  <a:srgbClr val="000000"/>
                </a:solidFill>
              </a:rPr>
              <a:pPr/>
              <a:t>1/25/2023</a:t>
            </a:fld>
            <a:endParaRPr lang="en-US" dirty="0">
              <a:solidFill>
                <a:srgbClr val="000000"/>
              </a:solidFill>
            </a:endParaRPr>
          </a:p>
        </p:txBody>
      </p:sp>
      <p:sp>
        <p:nvSpPr>
          <p:cNvPr id="6" name="Slide Number Placeholder 5">
            <a:extLst>
              <a:ext uri="{FF2B5EF4-FFF2-40B4-BE49-F238E27FC236}">
                <a16:creationId xmlns:a16="http://schemas.microsoft.com/office/drawing/2014/main" id="{1F2AFD81-6EFA-5944-7780-4BA03F37742A}"/>
              </a:ext>
            </a:extLst>
          </p:cNvPr>
          <p:cNvSpPr>
            <a:spLocks noGrp="1"/>
          </p:cNvSpPr>
          <p:nvPr>
            <p:ph type="sldNum" sz="quarter" idx="12"/>
          </p:nvPr>
        </p:nvSpPr>
        <p:spPr/>
        <p:txBody>
          <a:bodyPr/>
          <a:lstStyle/>
          <a:p>
            <a:fld id="{48F63A3B-78C7-47BE-AE5E-E10140E04643}"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98773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0F2D-494E-9DB1-80CA-9B087E55DF15}"/>
              </a:ext>
            </a:extLst>
          </p:cNvPr>
          <p:cNvSpPr>
            <a:spLocks noGrp="1"/>
          </p:cNvSpPr>
          <p:nvPr>
            <p:ph type="title"/>
          </p:nvPr>
        </p:nvSpPr>
        <p:spPr/>
        <p:txBody>
          <a:bodyPr/>
          <a:lstStyle/>
          <a:p>
            <a:r>
              <a:rPr lang="en-US" dirty="0"/>
              <a:t>MN CE Practitioner Requirements</a:t>
            </a:r>
          </a:p>
        </p:txBody>
      </p:sp>
      <p:sp>
        <p:nvSpPr>
          <p:cNvPr id="3" name="Content Placeholder 2">
            <a:extLst>
              <a:ext uri="{FF2B5EF4-FFF2-40B4-BE49-F238E27FC236}">
                <a16:creationId xmlns:a16="http://schemas.microsoft.com/office/drawing/2014/main" id="{64A43561-EDBC-E5F2-3676-3D76CB02258C}"/>
              </a:ext>
            </a:extLst>
          </p:cNvPr>
          <p:cNvSpPr>
            <a:spLocks noGrp="1"/>
          </p:cNvSpPr>
          <p:nvPr>
            <p:ph idx="1"/>
          </p:nvPr>
        </p:nvSpPr>
        <p:spPr/>
        <p:txBody>
          <a:bodyPr/>
          <a:lstStyle/>
          <a:p>
            <a:r>
              <a:rPr lang="en-US" dirty="0"/>
              <a:t>Current contract in place containing CE services on contract</a:t>
            </a:r>
          </a:p>
          <a:p>
            <a:r>
              <a:rPr lang="en-US" dirty="0"/>
              <a:t>Complete a 40-hour ACRE-Association of Community Rehabilitation Education approved training course with an emphasis in CE</a:t>
            </a:r>
          </a:p>
          <a:p>
            <a:r>
              <a:rPr lang="en-US" dirty="0"/>
              <a:t>Meet VRS Competency Review Standards</a:t>
            </a:r>
          </a:p>
          <a:p>
            <a:pPr lvl="1"/>
            <a:r>
              <a:rPr lang="en-US" dirty="0"/>
              <a:t>Submit ACRE Certificate</a:t>
            </a:r>
          </a:p>
          <a:p>
            <a:pPr lvl="1"/>
            <a:r>
              <a:rPr lang="en-US" dirty="0"/>
              <a:t>Submit a completed Discovery document</a:t>
            </a:r>
          </a:p>
          <a:p>
            <a:pPr lvl="1"/>
            <a:r>
              <a:rPr lang="en-US" dirty="0"/>
              <a:t>Submit visual resume or marketing materials for a job seeker</a:t>
            </a:r>
          </a:p>
        </p:txBody>
      </p:sp>
      <p:pic>
        <p:nvPicPr>
          <p:cNvPr id="7" name="Picture 6">
            <a:extLst>
              <a:ext uri="{FF2B5EF4-FFF2-40B4-BE49-F238E27FC236}">
                <a16:creationId xmlns:a16="http://schemas.microsoft.com/office/drawing/2014/main" id="{D4EE7A18-9E76-F29D-E299-6E6FF9DF4462}"/>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3138" y="3429000"/>
            <a:ext cx="2635987" cy="1791143"/>
          </a:xfrm>
          <a:prstGeom prst="rect">
            <a:avLst/>
          </a:prstGeom>
        </p:spPr>
      </p:pic>
      <p:sp>
        <p:nvSpPr>
          <p:cNvPr id="4" name="Date Placeholder 3">
            <a:extLst>
              <a:ext uri="{FF2B5EF4-FFF2-40B4-BE49-F238E27FC236}">
                <a16:creationId xmlns:a16="http://schemas.microsoft.com/office/drawing/2014/main" id="{A44DA312-3D44-53DC-9CE2-AA263B98F5DC}"/>
              </a:ext>
            </a:extLst>
          </p:cNvPr>
          <p:cNvSpPr>
            <a:spLocks noGrp="1"/>
          </p:cNvSpPr>
          <p:nvPr>
            <p:ph type="dt" sz="half" idx="10"/>
          </p:nvPr>
        </p:nvSpPr>
        <p:spPr/>
        <p:txBody>
          <a:bodyPr/>
          <a:lstStyle/>
          <a:p>
            <a:fld id="{9A198C9B-0587-4A1E-9E03-E4C9FE222F08}" type="datetime1">
              <a:rPr lang="en-US" smtClean="0">
                <a:solidFill>
                  <a:srgbClr val="000000"/>
                </a:solidFill>
              </a:rPr>
              <a:pPr/>
              <a:t>1/25/2023</a:t>
            </a:fld>
            <a:endParaRPr lang="en-US" dirty="0">
              <a:solidFill>
                <a:srgbClr val="000000"/>
              </a:solidFill>
            </a:endParaRPr>
          </a:p>
        </p:txBody>
      </p:sp>
      <p:sp>
        <p:nvSpPr>
          <p:cNvPr id="6" name="Slide Number Placeholder 5">
            <a:extLst>
              <a:ext uri="{FF2B5EF4-FFF2-40B4-BE49-F238E27FC236}">
                <a16:creationId xmlns:a16="http://schemas.microsoft.com/office/drawing/2014/main" id="{861B0E5F-6A64-A1F3-4CB5-8A6718C7C1D0}"/>
              </a:ext>
            </a:extLst>
          </p:cNvPr>
          <p:cNvSpPr>
            <a:spLocks noGrp="1"/>
          </p:cNvSpPr>
          <p:nvPr>
            <p:ph type="sldNum" sz="quarter" idx="12"/>
          </p:nvPr>
        </p:nvSpPr>
        <p:spPr/>
        <p:txBody>
          <a:bodyPr/>
          <a:lstStyle/>
          <a:p>
            <a:fld id="{48F63A3B-78C7-47BE-AE5E-E10140E04643}"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429259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C302FB-4CE0-4F88-9103-690D5B1C47FE}"/>
              </a:ext>
            </a:extLst>
          </p:cNvPr>
          <p:cNvSpPr>
            <a:spLocks noGrp="1"/>
          </p:cNvSpPr>
          <p:nvPr>
            <p:ph type="title"/>
          </p:nvPr>
        </p:nvSpPr>
        <p:spPr>
          <a:xfrm>
            <a:off x="838200" y="2971800"/>
            <a:ext cx="10515600" cy="914400"/>
          </a:xfrm>
        </p:spPr>
        <p:txBody>
          <a:bodyPr>
            <a:normAutofit fontScale="90000"/>
          </a:bodyPr>
          <a:lstStyle/>
          <a:p>
            <a:pPr algn="ctr"/>
            <a:r>
              <a:rPr lang="en-US" sz="6600" dirty="0">
                <a:solidFill>
                  <a:schemeClr val="bg1"/>
                </a:solidFill>
              </a:rPr>
              <a:t>MN CE Course Information</a:t>
            </a:r>
          </a:p>
        </p:txBody>
      </p:sp>
      <p:sp>
        <p:nvSpPr>
          <p:cNvPr id="4" name="Date Placeholder 3">
            <a:extLst>
              <a:ext uri="{FF2B5EF4-FFF2-40B4-BE49-F238E27FC236}">
                <a16:creationId xmlns:a16="http://schemas.microsoft.com/office/drawing/2014/main" id="{331A6CB9-CC7A-48B2-9AB2-856CA5CFA809}"/>
              </a:ext>
            </a:extLst>
          </p:cNvPr>
          <p:cNvSpPr>
            <a:spLocks noGrp="1"/>
          </p:cNvSpPr>
          <p:nvPr>
            <p:ph type="dt" sz="half" idx="11"/>
          </p:nvPr>
        </p:nvSpPr>
        <p:spPr/>
        <p:txBody>
          <a:bodyPr/>
          <a:lstStyle/>
          <a:p>
            <a:fld id="{824D5D47-1752-4D84-8BFB-C2F71A34C932}" type="datetime1">
              <a:rPr lang="en-US" smtClean="0"/>
              <a:t>1/25/2023</a:t>
            </a:fld>
            <a:endParaRPr lang="en-US" dirty="0"/>
          </a:p>
        </p:txBody>
      </p:sp>
      <p:sp>
        <p:nvSpPr>
          <p:cNvPr id="6" name="Slide Number Placeholder 5">
            <a:extLst>
              <a:ext uri="{FF2B5EF4-FFF2-40B4-BE49-F238E27FC236}">
                <a16:creationId xmlns:a16="http://schemas.microsoft.com/office/drawing/2014/main" id="{D433F06E-0EAB-4BF8-A0F2-0F8C7FCD9082}"/>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21420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dirty="0"/>
              <a:t>Foundations for Minnesota CE Curriculum</a:t>
            </a:r>
          </a:p>
        </p:txBody>
      </p:sp>
      <p:sp>
        <p:nvSpPr>
          <p:cNvPr id="3" name="Content"/>
          <p:cNvSpPr>
            <a:spLocks noGrp="1"/>
          </p:cNvSpPr>
          <p:nvPr>
            <p:ph idx="1"/>
          </p:nvPr>
        </p:nvSpPr>
        <p:spPr/>
        <p:txBody>
          <a:bodyPr>
            <a:normAutofit/>
          </a:bodyPr>
          <a:lstStyle/>
          <a:p>
            <a:r>
              <a:rPr lang="en-US" dirty="0"/>
              <a:t>Essential Elements of Customized Employment for Universal Application as MN CE Curriculum</a:t>
            </a:r>
          </a:p>
          <a:p>
            <a:r>
              <a:rPr lang="en-US" dirty="0">
                <a:hlinkClick r:id="rId3" tooltip="Exxential Elements of Customized Employment for Universal Application Tool/Manual from LEAD Center"/>
              </a:rPr>
              <a:t>http://www.leadcenter.org/resources/tool-manual/essential-elements-customized-employment-universal-application</a:t>
            </a:r>
            <a:endParaRPr lang="en-US" dirty="0"/>
          </a:p>
        </p:txBody>
      </p:sp>
      <p:pic>
        <p:nvPicPr>
          <p:cNvPr id="4" name="Picture 1" descr="LEAD Cen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08" y="4537576"/>
            <a:ext cx="4825397" cy="1396825"/>
          </a:xfrm>
          <a:prstGeom prst="rect">
            <a:avLst/>
          </a:prstGeom>
        </p:spPr>
      </p:pic>
      <p:pic>
        <p:nvPicPr>
          <p:cNvPr id="6" name="Picture 2" descr="National Disability Institu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349" y="4909748"/>
            <a:ext cx="1067043" cy="863797"/>
          </a:xfrm>
          <a:prstGeom prst="rect">
            <a:avLst/>
          </a:prstGeom>
        </p:spPr>
      </p:pic>
      <p:pic>
        <p:nvPicPr>
          <p:cNvPr id="5" name="Picture 3" descr="Office of Disability Employment Polic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7733" y="4870157"/>
            <a:ext cx="2574655" cy="903388"/>
          </a:xfrm>
          <a:prstGeom prst="rect">
            <a:avLst/>
          </a:prstGeom>
        </p:spPr>
      </p:pic>
    </p:spTree>
    <p:extLst>
      <p:ext uri="{BB962C8B-B14F-4D97-AF65-F5344CB8AC3E}">
        <p14:creationId xmlns:p14="http://schemas.microsoft.com/office/powerpoint/2010/main" val="404852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a:spLocks noGrp="1"/>
          </p:cNvSpPr>
          <p:nvPr>
            <p:ph type="title"/>
          </p:nvPr>
        </p:nvSpPr>
        <p:spPr/>
        <p:txBody>
          <a:bodyPr/>
          <a:lstStyle/>
          <a:p>
            <a:pPr algn="ctr"/>
            <a:r>
              <a:rPr lang="en-US" dirty="0"/>
              <a:t>Minnesota CE Trainers</a:t>
            </a:r>
          </a:p>
        </p:txBody>
      </p:sp>
      <p:pic>
        <p:nvPicPr>
          <p:cNvPr id="5" name="Background" descr="teachers desk" title="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5348"/>
            <a:ext cx="12192000" cy="5582652"/>
          </a:xfrm>
          <a:prstGeom prst="rect">
            <a:avLst/>
          </a:prstGeom>
        </p:spPr>
      </p:pic>
      <p:sp>
        <p:nvSpPr>
          <p:cNvPr id="8" name="Content"/>
          <p:cNvSpPr>
            <a:spLocks noGrp="1"/>
          </p:cNvSpPr>
          <p:nvPr>
            <p:ph idx="1"/>
          </p:nvPr>
        </p:nvSpPr>
        <p:spPr>
          <a:xfrm>
            <a:off x="2261937" y="1636295"/>
            <a:ext cx="7399421" cy="3320716"/>
          </a:xfrm>
        </p:spPr>
        <p:txBody>
          <a:bodyPr>
            <a:normAutofit/>
          </a:bodyPr>
          <a:lstStyle/>
          <a:p>
            <a:pPr>
              <a:buClr>
                <a:schemeClr val="bg1"/>
              </a:buClr>
            </a:pPr>
            <a:r>
              <a:rPr lang="en-US" sz="3600" b="1" dirty="0">
                <a:solidFill>
                  <a:schemeClr val="bg1"/>
                </a:solidFill>
              </a:rPr>
              <a:t> Jolene Juhl, MSOCS</a:t>
            </a:r>
            <a:endParaRPr lang="en-US" sz="3600" dirty="0">
              <a:solidFill>
                <a:schemeClr val="bg1"/>
              </a:solidFill>
            </a:endParaRPr>
          </a:p>
          <a:p>
            <a:pPr>
              <a:buClr>
                <a:schemeClr val="bg1"/>
              </a:buClr>
            </a:pPr>
            <a:r>
              <a:rPr lang="en-US" sz="3600" b="1" dirty="0">
                <a:solidFill>
                  <a:schemeClr val="bg1"/>
                </a:solidFill>
              </a:rPr>
              <a:t> Lindsay Alexander, </a:t>
            </a:r>
            <a:r>
              <a:rPr lang="en-US" sz="3600" dirty="0">
                <a:solidFill>
                  <a:schemeClr val="bg1"/>
                </a:solidFill>
              </a:rPr>
              <a:t>MSOCS</a:t>
            </a:r>
          </a:p>
          <a:p>
            <a:pPr>
              <a:buClr>
                <a:schemeClr val="bg1"/>
              </a:buClr>
            </a:pPr>
            <a:r>
              <a:rPr lang="en-US" sz="3600" b="1" dirty="0">
                <a:solidFill>
                  <a:schemeClr val="bg1"/>
                </a:solidFill>
              </a:rPr>
              <a:t> Margie Webb, </a:t>
            </a:r>
            <a:r>
              <a:rPr lang="en-US" sz="3600" dirty="0">
                <a:solidFill>
                  <a:schemeClr val="bg1"/>
                </a:solidFill>
              </a:rPr>
              <a:t>VRS</a:t>
            </a:r>
          </a:p>
        </p:txBody>
      </p:sp>
    </p:spTree>
    <p:extLst>
      <p:ext uri="{BB962C8B-B14F-4D97-AF65-F5344CB8AC3E}">
        <p14:creationId xmlns:p14="http://schemas.microsoft.com/office/powerpoint/2010/main" val="3203302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5C64-23C6-46FD-BBB4-536BF4C12F13}"/>
              </a:ext>
            </a:extLst>
          </p:cNvPr>
          <p:cNvSpPr>
            <a:spLocks noGrp="1"/>
          </p:cNvSpPr>
          <p:nvPr>
            <p:ph type="title"/>
          </p:nvPr>
        </p:nvSpPr>
        <p:spPr/>
        <p:txBody>
          <a:bodyPr/>
          <a:lstStyle/>
          <a:p>
            <a:pPr algn="ctr"/>
            <a:r>
              <a:rPr lang="en-US" dirty="0"/>
              <a:t>Questions</a:t>
            </a:r>
          </a:p>
        </p:txBody>
      </p:sp>
      <p:sp>
        <p:nvSpPr>
          <p:cNvPr id="4" name="Date Placeholder 3">
            <a:extLst>
              <a:ext uri="{FF2B5EF4-FFF2-40B4-BE49-F238E27FC236}">
                <a16:creationId xmlns:a16="http://schemas.microsoft.com/office/drawing/2014/main" id="{C5C89B03-28F3-4B05-8FC4-009E1342B716}"/>
              </a:ext>
            </a:extLst>
          </p:cNvPr>
          <p:cNvSpPr>
            <a:spLocks noGrp="1"/>
          </p:cNvSpPr>
          <p:nvPr>
            <p:ph type="dt" sz="half" idx="10"/>
          </p:nvPr>
        </p:nvSpPr>
        <p:spPr/>
        <p:txBody>
          <a:bodyPr/>
          <a:lstStyle/>
          <a:p>
            <a:fld id="{824D5D47-1752-4D84-8BFB-C2F71A34C932}" type="datetime1">
              <a:rPr lang="en-US" smtClean="0">
                <a:solidFill>
                  <a:srgbClr val="000000"/>
                </a:solidFill>
              </a:rPr>
              <a:pPr/>
              <a:t>1/25/2023</a:t>
            </a:fld>
            <a:endParaRPr lang="en-US" dirty="0">
              <a:solidFill>
                <a:srgbClr val="000000"/>
              </a:solidFill>
            </a:endParaRPr>
          </a:p>
        </p:txBody>
      </p:sp>
      <p:sp>
        <p:nvSpPr>
          <p:cNvPr id="6" name="Slide Number Placeholder 5">
            <a:extLst>
              <a:ext uri="{FF2B5EF4-FFF2-40B4-BE49-F238E27FC236}">
                <a16:creationId xmlns:a16="http://schemas.microsoft.com/office/drawing/2014/main" id="{DE02FA8C-4929-44B3-9F77-DDB867AFD182}"/>
              </a:ext>
            </a:extLst>
          </p:cNvPr>
          <p:cNvSpPr>
            <a:spLocks noGrp="1"/>
          </p:cNvSpPr>
          <p:nvPr>
            <p:ph type="sldNum" sz="quarter" idx="12"/>
          </p:nvPr>
        </p:nvSpPr>
        <p:spPr/>
        <p:txBody>
          <a:bodyPr/>
          <a:lstStyle/>
          <a:p>
            <a:fld id="{48F63A3B-78C7-47BE-AE5E-E10140E04643}" type="slidenum">
              <a:rPr lang="en-US" smtClean="0">
                <a:solidFill>
                  <a:srgbClr val="000000"/>
                </a:solidFill>
              </a:rPr>
              <a:pPr/>
              <a:t>15</a:t>
            </a:fld>
            <a:endParaRPr lang="en-US" dirty="0">
              <a:solidFill>
                <a:srgbClr val="000000"/>
              </a:solidFill>
            </a:endParaRPr>
          </a:p>
        </p:txBody>
      </p:sp>
      <p:pic>
        <p:nvPicPr>
          <p:cNvPr id="7" name="Content Placeholder 6">
            <a:extLst>
              <a:ext uri="{FF2B5EF4-FFF2-40B4-BE49-F238E27FC236}">
                <a16:creationId xmlns:a16="http://schemas.microsoft.com/office/drawing/2014/main" id="{E2D98C6A-84C9-461A-AA04-0561EC01C6A5}"/>
              </a:ex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6790" y="1675142"/>
            <a:ext cx="7500937" cy="3507715"/>
          </a:xfrm>
        </p:spPr>
      </p:pic>
      <p:sp>
        <p:nvSpPr>
          <p:cNvPr id="8" name="TextBox 7">
            <a:extLst>
              <a:ext uri="{FF2B5EF4-FFF2-40B4-BE49-F238E27FC236}">
                <a16:creationId xmlns:a16="http://schemas.microsoft.com/office/drawing/2014/main" id="{18F6A9A2-4450-41A7-B88C-BF71C198DF2B}"/>
              </a:ext>
            </a:extLst>
          </p:cNvPr>
          <p:cNvSpPr txBox="1"/>
          <p:nvPr/>
        </p:nvSpPr>
        <p:spPr>
          <a:xfrm>
            <a:off x="2835779" y="5015757"/>
            <a:ext cx="7786687" cy="892552"/>
          </a:xfrm>
          <a:prstGeom prst="rect">
            <a:avLst/>
          </a:prstGeom>
          <a:noFill/>
        </p:spPr>
        <p:txBody>
          <a:bodyPr wrap="square" rtlCol="0">
            <a:spAutoFit/>
          </a:bodyPr>
          <a:lstStyle/>
          <a:p>
            <a:endParaRPr lang="en-US" sz="2400" dirty="0"/>
          </a:p>
          <a:p>
            <a:r>
              <a:rPr lang="en-US" sz="2800" dirty="0"/>
              <a:t>Margie Webb,  </a:t>
            </a:r>
            <a:r>
              <a:rPr lang="en-US" sz="2800" u="sng" dirty="0">
                <a:solidFill>
                  <a:srgbClr val="0070C0"/>
                </a:solidFill>
              </a:rPr>
              <a:t>Margie.webb@state.mn.us</a:t>
            </a:r>
          </a:p>
        </p:txBody>
      </p:sp>
    </p:spTree>
    <p:extLst>
      <p:ext uri="{BB962C8B-B14F-4D97-AF65-F5344CB8AC3E}">
        <p14:creationId xmlns:p14="http://schemas.microsoft.com/office/powerpoint/2010/main" val="127479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What is Customized Employment?</a:t>
            </a:r>
          </a:p>
        </p:txBody>
      </p:sp>
      <p:sp>
        <p:nvSpPr>
          <p:cNvPr id="5" name="Content Placeholder 4"/>
          <p:cNvSpPr>
            <a:spLocks noGrp="1"/>
          </p:cNvSpPr>
          <p:nvPr>
            <p:ph idx="1"/>
          </p:nvPr>
        </p:nvSpPr>
        <p:spPr/>
        <p:txBody>
          <a:bodyPr>
            <a:normAutofit/>
          </a:bodyPr>
          <a:lstStyle/>
          <a:p>
            <a:pPr marL="0" indent="0">
              <a:buNone/>
            </a:pPr>
            <a:r>
              <a:rPr lang="en-US" sz="3200" dirty="0"/>
              <a:t>Customized employment (CE) is an interest-based negotiation between the job seeker and employer.  CE is a process that allows individuals with disabilities and employers the opportunity to negotiate job tasks and/or reassign job duties to improve overall contribution in the workplace.  For employers, customized employment allows an employer to examine its specific workforce needs and fulfill those needs with an employee’s specific skills. </a:t>
            </a:r>
          </a:p>
        </p:txBody>
      </p:sp>
    </p:spTree>
    <p:extLst>
      <p:ext uri="{BB962C8B-B14F-4D97-AF65-F5344CB8AC3E}">
        <p14:creationId xmlns:p14="http://schemas.microsoft.com/office/powerpoint/2010/main" val="110015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Customized Employment Process</a:t>
            </a:r>
          </a:p>
        </p:txBody>
      </p:sp>
      <p:graphicFrame>
        <p:nvGraphicFramePr>
          <p:cNvPr id="2" name="Content Placeholder 1" descr="Phase 1: Discovery, Phase 2: Job Development, Phase 3: Employment Supports">
            <a:extLst>
              <a:ext uri="{FF2B5EF4-FFF2-40B4-BE49-F238E27FC236}">
                <a16:creationId xmlns:a16="http://schemas.microsoft.com/office/drawing/2014/main" id="{61BA0744-F714-43BB-8BB0-80C25D40DF8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252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D121B-AFF0-4A2B-9967-840EF5CB825C}"/>
              </a:ext>
            </a:extLst>
          </p:cNvPr>
          <p:cNvSpPr>
            <a:spLocks noGrp="1"/>
          </p:cNvSpPr>
          <p:nvPr>
            <p:ph type="title"/>
          </p:nvPr>
        </p:nvSpPr>
        <p:spPr/>
        <p:txBody>
          <a:bodyPr>
            <a:normAutofit/>
          </a:bodyPr>
          <a:lstStyle/>
          <a:p>
            <a:pPr algn="ctr"/>
            <a:r>
              <a:rPr lang="en-US" dirty="0"/>
              <a:t>Phase 1:  CE Discovery</a:t>
            </a:r>
          </a:p>
        </p:txBody>
      </p:sp>
      <p:sp>
        <p:nvSpPr>
          <p:cNvPr id="3" name="Content Placeholder 2">
            <a:extLst>
              <a:ext uri="{FF2B5EF4-FFF2-40B4-BE49-F238E27FC236}">
                <a16:creationId xmlns:a16="http://schemas.microsoft.com/office/drawing/2014/main" id="{8C3EB86D-9016-4D45-9B1D-9977109316D0}"/>
              </a:ext>
            </a:extLst>
          </p:cNvPr>
          <p:cNvSpPr>
            <a:spLocks noGrp="1"/>
          </p:cNvSpPr>
          <p:nvPr>
            <p:ph idx="1"/>
          </p:nvPr>
        </p:nvSpPr>
        <p:spPr/>
        <p:txBody>
          <a:bodyPr>
            <a:normAutofit lnSpcReduction="10000"/>
          </a:bodyPr>
          <a:lstStyle/>
          <a:p>
            <a:r>
              <a:rPr lang="en-US" dirty="0"/>
              <a:t>Exploration</a:t>
            </a:r>
          </a:p>
          <a:p>
            <a:pPr marL="0" indent="0">
              <a:buNone/>
            </a:pPr>
            <a:endParaRPr lang="en-US" dirty="0"/>
          </a:p>
          <a:p>
            <a:r>
              <a:rPr lang="en-US" dirty="0"/>
              <a:t>Translating information discovered into a Customized Employment Plan</a:t>
            </a:r>
          </a:p>
          <a:p>
            <a:pPr marL="0" indent="0">
              <a:buNone/>
            </a:pPr>
            <a:endParaRPr lang="en-US" dirty="0"/>
          </a:p>
          <a:p>
            <a:r>
              <a:rPr lang="en-US" dirty="0"/>
              <a:t>Visual Resume or other type of business marketing materials</a:t>
            </a:r>
          </a:p>
          <a:p>
            <a:pPr marL="0" indent="0">
              <a:buNone/>
            </a:pPr>
            <a:endParaRPr lang="en-US" dirty="0"/>
          </a:p>
          <a:p>
            <a:r>
              <a:rPr lang="en-US" dirty="0"/>
              <a:t>Team Collaboration “Town Hall Style” final meeting for Discovery</a:t>
            </a:r>
          </a:p>
          <a:p>
            <a:endParaRPr lang="en-US" dirty="0"/>
          </a:p>
        </p:txBody>
      </p:sp>
    </p:spTree>
    <p:extLst>
      <p:ext uri="{BB962C8B-B14F-4D97-AF65-F5344CB8AC3E}">
        <p14:creationId xmlns:p14="http://schemas.microsoft.com/office/powerpoint/2010/main" val="3090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3D03-AD23-D85F-2AF4-1A0FAA09E2DC}"/>
              </a:ext>
            </a:extLst>
          </p:cNvPr>
          <p:cNvSpPr>
            <a:spLocks noGrp="1"/>
          </p:cNvSpPr>
          <p:nvPr>
            <p:ph type="title"/>
          </p:nvPr>
        </p:nvSpPr>
        <p:spPr/>
        <p:txBody>
          <a:bodyPr/>
          <a:lstStyle/>
          <a:p>
            <a:r>
              <a:rPr lang="en-US" dirty="0"/>
              <a:t>CE Discovery Components</a:t>
            </a:r>
          </a:p>
        </p:txBody>
      </p:sp>
      <p:sp>
        <p:nvSpPr>
          <p:cNvPr id="3" name="Content Placeholder 2">
            <a:extLst>
              <a:ext uri="{FF2B5EF4-FFF2-40B4-BE49-F238E27FC236}">
                <a16:creationId xmlns:a16="http://schemas.microsoft.com/office/drawing/2014/main" id="{06D4D24E-F435-0BBE-044F-E326918A472D}"/>
              </a:ext>
            </a:extLst>
          </p:cNvPr>
          <p:cNvSpPr>
            <a:spLocks noGrp="1"/>
          </p:cNvSpPr>
          <p:nvPr>
            <p:ph idx="1"/>
          </p:nvPr>
        </p:nvSpPr>
        <p:spPr/>
        <p:txBody>
          <a:bodyPr/>
          <a:lstStyle/>
          <a:p>
            <a:r>
              <a:rPr lang="en-US" dirty="0"/>
              <a:t>Identify benefit information</a:t>
            </a:r>
          </a:p>
          <a:p>
            <a:r>
              <a:rPr lang="en-US" dirty="0"/>
              <a:t>Home visit</a:t>
            </a:r>
          </a:p>
          <a:p>
            <a:r>
              <a:rPr lang="en-US" dirty="0"/>
              <a:t>Interview at least 5 people who know job seeker</a:t>
            </a:r>
          </a:p>
          <a:p>
            <a:r>
              <a:rPr lang="en-US" dirty="0"/>
              <a:t>Life activities</a:t>
            </a:r>
          </a:p>
          <a:p>
            <a:r>
              <a:rPr lang="en-US" dirty="0"/>
              <a:t>Summarize all skills, interests, conditions of employment</a:t>
            </a:r>
          </a:p>
          <a:p>
            <a:r>
              <a:rPr lang="en-US" dirty="0"/>
              <a:t>Theme development and theme testing</a:t>
            </a:r>
          </a:p>
          <a:p>
            <a:pPr marL="0" indent="0">
              <a:buNone/>
            </a:pPr>
            <a:endParaRPr lang="en-US" dirty="0"/>
          </a:p>
        </p:txBody>
      </p:sp>
      <p:pic>
        <p:nvPicPr>
          <p:cNvPr id="7" name="Content Placeholder 4" descr="Image of a stool with Customized Employment at the seat and interests, skills and ideal conditions on the legs of the stool.">
            <a:extLst>
              <a:ext uri="{FF2B5EF4-FFF2-40B4-BE49-F238E27FC236}">
                <a16:creationId xmlns:a16="http://schemas.microsoft.com/office/drawing/2014/main" id="{38D78EF1-B2E1-3C69-6B35-B351AF591DD4}"/>
              </a:ext>
            </a:extLst>
          </p:cNvPr>
          <p:cNvPicPr>
            <a:picLocks noChangeAspect="1"/>
          </p:cNvPicPr>
          <p:nvPr/>
        </p:nvPicPr>
        <p:blipFill>
          <a:blip r:embed="rId2"/>
          <a:stretch>
            <a:fillRect/>
          </a:stretch>
        </p:blipFill>
        <p:spPr>
          <a:xfrm>
            <a:off x="8307208" y="1818787"/>
            <a:ext cx="2715696" cy="2253578"/>
          </a:xfrm>
          <a:prstGeom prst="rect">
            <a:avLst/>
          </a:prstGeom>
        </p:spPr>
      </p:pic>
      <p:sp>
        <p:nvSpPr>
          <p:cNvPr id="4" name="Date Placeholder 3">
            <a:extLst>
              <a:ext uri="{FF2B5EF4-FFF2-40B4-BE49-F238E27FC236}">
                <a16:creationId xmlns:a16="http://schemas.microsoft.com/office/drawing/2014/main" id="{2F71DAF3-3DCB-8B3A-ECC5-856275A2B5CB}"/>
              </a:ext>
            </a:extLst>
          </p:cNvPr>
          <p:cNvSpPr>
            <a:spLocks noGrp="1"/>
          </p:cNvSpPr>
          <p:nvPr>
            <p:ph type="dt" sz="half" idx="10"/>
          </p:nvPr>
        </p:nvSpPr>
        <p:spPr/>
        <p:txBody>
          <a:bodyPr/>
          <a:lstStyle/>
          <a:p>
            <a:fld id="{9A198C9B-0587-4A1E-9E03-E4C9FE222F08}" type="datetime1">
              <a:rPr lang="en-US" smtClean="0">
                <a:solidFill>
                  <a:srgbClr val="000000"/>
                </a:solidFill>
              </a:rPr>
              <a:pPr/>
              <a:t>1/25/2023</a:t>
            </a:fld>
            <a:endParaRPr lang="en-US" dirty="0">
              <a:solidFill>
                <a:srgbClr val="000000"/>
              </a:solidFill>
            </a:endParaRPr>
          </a:p>
        </p:txBody>
      </p:sp>
      <p:sp>
        <p:nvSpPr>
          <p:cNvPr id="6" name="Slide Number Placeholder 5">
            <a:extLst>
              <a:ext uri="{FF2B5EF4-FFF2-40B4-BE49-F238E27FC236}">
                <a16:creationId xmlns:a16="http://schemas.microsoft.com/office/drawing/2014/main" id="{E931DCC3-8BC7-0F4E-221D-2CC15E0AAA69}"/>
              </a:ext>
            </a:extLst>
          </p:cNvPr>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336821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Visual Resumes</a:t>
            </a:r>
          </a:p>
        </p:txBody>
      </p:sp>
      <p:sp>
        <p:nvSpPr>
          <p:cNvPr id="3" name="Content Placeholder 2"/>
          <p:cNvSpPr>
            <a:spLocks noGrp="1"/>
          </p:cNvSpPr>
          <p:nvPr>
            <p:ph idx="1"/>
          </p:nvPr>
        </p:nvSpPr>
        <p:spPr>
          <a:xfrm>
            <a:off x="220362" y="1530111"/>
            <a:ext cx="11133438" cy="4351338"/>
          </a:xfrm>
        </p:spPr>
        <p:txBody>
          <a:bodyPr/>
          <a:lstStyle/>
          <a:p>
            <a:pPr marL="0" indent="0">
              <a:buNone/>
            </a:pPr>
            <a:endParaRPr lang="en-US" dirty="0"/>
          </a:p>
          <a:p>
            <a:pPr lvl="1"/>
            <a:r>
              <a:rPr lang="en-US" sz="2800" dirty="0"/>
              <a:t>Cover page- portrait photo &amp; name</a:t>
            </a:r>
          </a:p>
          <a:p>
            <a:pPr lvl="1"/>
            <a:r>
              <a:rPr lang="en-US" sz="2800" dirty="0"/>
              <a:t>Skills &amp; attributes page</a:t>
            </a:r>
          </a:p>
          <a:p>
            <a:pPr lvl="1"/>
            <a:r>
              <a:rPr lang="en-US" sz="2800" dirty="0"/>
              <a:t>Quality photos- 10-12 photos of task engagement</a:t>
            </a:r>
          </a:p>
          <a:p>
            <a:pPr lvl="1"/>
            <a:r>
              <a:rPr lang="en-US" sz="2800" dirty="0"/>
              <a:t>Where I am at my best page- ideal conditions</a:t>
            </a:r>
          </a:p>
          <a:p>
            <a:pPr lvl="1"/>
            <a:r>
              <a:rPr lang="en-US" sz="2800" dirty="0"/>
              <a:t>Potential contributions</a:t>
            </a:r>
          </a:p>
          <a:p>
            <a:pPr lvl="1"/>
            <a:r>
              <a:rPr lang="en-US" sz="2800" dirty="0"/>
              <a:t>Conclusion/contact page</a:t>
            </a:r>
          </a:p>
          <a:p>
            <a:pPr lvl="1"/>
            <a:endParaRPr lang="en-US" dirty="0"/>
          </a:p>
        </p:txBody>
      </p:sp>
      <p:pic>
        <p:nvPicPr>
          <p:cNvPr id="7" name="Picture 6" descr="Picture of a person's hand holding a sign with text Resume, I'm good at stu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042" y="2412662"/>
            <a:ext cx="3712596" cy="2747049"/>
          </a:xfrm>
          <a:prstGeom prst="rect">
            <a:avLst/>
          </a:prstGeom>
        </p:spPr>
      </p:pic>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824D5D47-1752-4D84-8BFB-C2F71A34C932}" type="datetime1">
              <a:rPr lang="en-US" smtClean="0"/>
              <a:t>1/25/2023</a:t>
            </a:fld>
            <a:endParaRPr lang="en-US" dirty="0"/>
          </a:p>
        </p:txBody>
      </p:sp>
    </p:spTree>
    <p:extLst>
      <p:ext uri="{BB962C8B-B14F-4D97-AF65-F5344CB8AC3E}">
        <p14:creationId xmlns:p14="http://schemas.microsoft.com/office/powerpoint/2010/main" val="332357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5E6-029E-74D5-091B-E0D370783F60}"/>
              </a:ext>
            </a:extLst>
          </p:cNvPr>
          <p:cNvSpPr>
            <a:spLocks noGrp="1"/>
          </p:cNvSpPr>
          <p:nvPr>
            <p:ph type="title"/>
          </p:nvPr>
        </p:nvSpPr>
        <p:spPr/>
        <p:txBody>
          <a:bodyPr/>
          <a:lstStyle/>
          <a:p>
            <a:r>
              <a:rPr lang="en-US" dirty="0"/>
              <a:t>Job Development</a:t>
            </a:r>
          </a:p>
        </p:txBody>
      </p:sp>
      <p:sp>
        <p:nvSpPr>
          <p:cNvPr id="3" name="Content Placeholder 2">
            <a:extLst>
              <a:ext uri="{FF2B5EF4-FFF2-40B4-BE49-F238E27FC236}">
                <a16:creationId xmlns:a16="http://schemas.microsoft.com/office/drawing/2014/main" id="{302BA1CB-9B47-AE20-DB48-688CD7E34EFE}"/>
              </a:ext>
            </a:extLst>
          </p:cNvPr>
          <p:cNvSpPr>
            <a:spLocks noGrp="1"/>
          </p:cNvSpPr>
          <p:nvPr>
            <p:ph idx="1"/>
          </p:nvPr>
        </p:nvSpPr>
        <p:spPr/>
        <p:txBody>
          <a:bodyPr>
            <a:normAutofit/>
          </a:bodyPr>
          <a:lstStyle/>
          <a:p>
            <a:r>
              <a:rPr lang="en-US" sz="2800" dirty="0"/>
              <a:t>Placement Plan</a:t>
            </a:r>
          </a:p>
          <a:p>
            <a:r>
              <a:rPr lang="en-US" sz="2800" dirty="0"/>
              <a:t>Use of Employer Presentation, Visual Resume, Information interviews</a:t>
            </a:r>
          </a:p>
          <a:p>
            <a:r>
              <a:rPr lang="en-US" sz="2800" dirty="0"/>
              <a:t>Identifying unmet business needs </a:t>
            </a:r>
          </a:p>
          <a:p>
            <a:r>
              <a:rPr lang="en-US" sz="2800" dirty="0"/>
              <a:t>Customizing tasks, creating task list or job description that didn’t exist</a:t>
            </a:r>
          </a:p>
        </p:txBody>
      </p:sp>
      <p:sp>
        <p:nvSpPr>
          <p:cNvPr id="4" name="Date Placeholder 3">
            <a:extLst>
              <a:ext uri="{FF2B5EF4-FFF2-40B4-BE49-F238E27FC236}">
                <a16:creationId xmlns:a16="http://schemas.microsoft.com/office/drawing/2014/main" id="{9AFE6F71-DF6C-FA08-E9AE-D5BB402FAE0A}"/>
              </a:ext>
            </a:extLst>
          </p:cNvPr>
          <p:cNvSpPr>
            <a:spLocks noGrp="1"/>
          </p:cNvSpPr>
          <p:nvPr>
            <p:ph type="dt" sz="half" idx="10"/>
          </p:nvPr>
        </p:nvSpPr>
        <p:spPr/>
        <p:txBody>
          <a:bodyPr/>
          <a:lstStyle/>
          <a:p>
            <a:fld id="{9A198C9B-0587-4A1E-9E03-E4C9FE222F08}" type="datetime1">
              <a:rPr lang="en-US" smtClean="0">
                <a:solidFill>
                  <a:srgbClr val="000000"/>
                </a:solidFill>
              </a:rPr>
              <a:pPr/>
              <a:t>1/25/2023</a:t>
            </a:fld>
            <a:endParaRPr lang="en-US" dirty="0">
              <a:solidFill>
                <a:srgbClr val="000000"/>
              </a:solidFill>
            </a:endParaRPr>
          </a:p>
        </p:txBody>
      </p:sp>
      <p:sp>
        <p:nvSpPr>
          <p:cNvPr id="6" name="Slide Number Placeholder 5">
            <a:extLst>
              <a:ext uri="{FF2B5EF4-FFF2-40B4-BE49-F238E27FC236}">
                <a16:creationId xmlns:a16="http://schemas.microsoft.com/office/drawing/2014/main" id="{058001AD-32DF-B326-48CF-AC114CDB4D4E}"/>
              </a:ext>
            </a:extLst>
          </p:cNvPr>
          <p:cNvSpPr>
            <a:spLocks noGrp="1"/>
          </p:cNvSpPr>
          <p:nvPr>
            <p:ph type="sldNum" sz="quarter" idx="12"/>
          </p:nvPr>
        </p:nvSpPr>
        <p:spPr/>
        <p:txBody>
          <a:bodyPr/>
          <a:lstStyle/>
          <a:p>
            <a:fld id="{48F63A3B-78C7-47BE-AE5E-E10140E04643}"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266118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4562-6041-986E-1298-26F20E50D26C}"/>
              </a:ext>
            </a:extLst>
          </p:cNvPr>
          <p:cNvSpPr>
            <a:spLocks noGrp="1"/>
          </p:cNvSpPr>
          <p:nvPr>
            <p:ph type="title"/>
          </p:nvPr>
        </p:nvSpPr>
        <p:spPr/>
        <p:txBody>
          <a:bodyPr/>
          <a:lstStyle/>
          <a:p>
            <a:pPr algn="ctr"/>
            <a:r>
              <a:rPr lang="en-US" dirty="0"/>
              <a:t>Employment Supports</a:t>
            </a:r>
          </a:p>
        </p:txBody>
      </p:sp>
      <p:sp>
        <p:nvSpPr>
          <p:cNvPr id="3" name="Content Placeholder 2">
            <a:extLst>
              <a:ext uri="{FF2B5EF4-FFF2-40B4-BE49-F238E27FC236}">
                <a16:creationId xmlns:a16="http://schemas.microsoft.com/office/drawing/2014/main" id="{088C409E-39AD-A530-2A9C-F0D9403414A9}"/>
              </a:ext>
            </a:extLst>
          </p:cNvPr>
          <p:cNvSpPr>
            <a:spLocks noGrp="1"/>
          </p:cNvSpPr>
          <p:nvPr>
            <p:ph idx="1"/>
          </p:nvPr>
        </p:nvSpPr>
        <p:spPr/>
        <p:txBody>
          <a:bodyPr/>
          <a:lstStyle/>
          <a:p>
            <a:r>
              <a:rPr lang="en-US" dirty="0"/>
              <a:t>Job analysis</a:t>
            </a:r>
          </a:p>
          <a:p>
            <a:r>
              <a:rPr lang="en-US" dirty="0"/>
              <a:t>Use of natural supports</a:t>
            </a:r>
          </a:p>
          <a:p>
            <a:r>
              <a:rPr lang="en-US" dirty="0"/>
              <a:t>Initial supports</a:t>
            </a:r>
          </a:p>
          <a:p>
            <a:r>
              <a:rPr lang="en-US" dirty="0"/>
              <a:t>Systematic instruction</a:t>
            </a:r>
          </a:p>
          <a:p>
            <a:r>
              <a:rPr lang="en-US" dirty="0"/>
              <a:t>Long term supports</a:t>
            </a:r>
          </a:p>
        </p:txBody>
      </p:sp>
      <p:pic>
        <p:nvPicPr>
          <p:cNvPr id="7" name="Picture 6" descr="Graphic of stick people holding a platform together supporting a figure walking across the top.  They are holding the person up">
            <a:extLst>
              <a:ext uri="{FF2B5EF4-FFF2-40B4-BE49-F238E27FC236}">
                <a16:creationId xmlns:a16="http://schemas.microsoft.com/office/drawing/2014/main" id="{1C227FC3-4F9F-C29D-8956-1D93ECA0CF5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58839" y="1722826"/>
            <a:ext cx="3924822" cy="3799893"/>
          </a:xfrm>
          <a:prstGeom prst="rect">
            <a:avLst/>
          </a:prstGeom>
        </p:spPr>
      </p:pic>
      <p:sp>
        <p:nvSpPr>
          <p:cNvPr id="4" name="Date Placeholder 3">
            <a:extLst>
              <a:ext uri="{FF2B5EF4-FFF2-40B4-BE49-F238E27FC236}">
                <a16:creationId xmlns:a16="http://schemas.microsoft.com/office/drawing/2014/main" id="{108F1A1B-3C75-809F-2F40-969FDF19BF21}"/>
              </a:ext>
            </a:extLst>
          </p:cNvPr>
          <p:cNvSpPr>
            <a:spLocks noGrp="1"/>
          </p:cNvSpPr>
          <p:nvPr>
            <p:ph type="dt" sz="half" idx="10"/>
          </p:nvPr>
        </p:nvSpPr>
        <p:spPr/>
        <p:txBody>
          <a:bodyPr/>
          <a:lstStyle/>
          <a:p>
            <a:fld id="{9A198C9B-0587-4A1E-9E03-E4C9FE222F08}" type="datetime1">
              <a:rPr lang="en-US" smtClean="0">
                <a:solidFill>
                  <a:srgbClr val="000000"/>
                </a:solidFill>
              </a:rPr>
              <a:pPr/>
              <a:t>1/25/2023</a:t>
            </a:fld>
            <a:endParaRPr lang="en-US" dirty="0">
              <a:solidFill>
                <a:srgbClr val="000000"/>
              </a:solidFill>
            </a:endParaRPr>
          </a:p>
        </p:txBody>
      </p:sp>
      <p:sp>
        <p:nvSpPr>
          <p:cNvPr id="6" name="Slide Number Placeholder 5">
            <a:extLst>
              <a:ext uri="{FF2B5EF4-FFF2-40B4-BE49-F238E27FC236}">
                <a16:creationId xmlns:a16="http://schemas.microsoft.com/office/drawing/2014/main" id="{E6DB2423-D37B-0F5C-63FB-A38F616FC0B2}"/>
              </a:ext>
            </a:extLst>
          </p:cNvPr>
          <p:cNvSpPr>
            <a:spLocks noGrp="1"/>
          </p:cNvSpPr>
          <p:nvPr>
            <p:ph type="sldNum" sz="quarter" idx="12"/>
          </p:nvPr>
        </p:nvSpPr>
        <p:spPr/>
        <p:txBody>
          <a:bodyPr/>
          <a:lstStyle/>
          <a:p>
            <a:fld id="{48F63A3B-78C7-47BE-AE5E-E10140E04643}"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26771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8946-25FD-3385-8D07-F838C25705A5}"/>
              </a:ext>
            </a:extLst>
          </p:cNvPr>
          <p:cNvSpPr>
            <a:spLocks noGrp="1"/>
          </p:cNvSpPr>
          <p:nvPr>
            <p:ph type="title"/>
          </p:nvPr>
        </p:nvSpPr>
        <p:spPr/>
        <p:txBody>
          <a:bodyPr/>
          <a:lstStyle/>
          <a:p>
            <a:pPr algn="ctr"/>
            <a:r>
              <a:rPr lang="en-US" dirty="0"/>
              <a:t>Funding CE Discovery and CE Job Development</a:t>
            </a:r>
          </a:p>
        </p:txBody>
      </p:sp>
      <p:sp>
        <p:nvSpPr>
          <p:cNvPr id="3" name="Content Placeholder 2">
            <a:extLst>
              <a:ext uri="{FF2B5EF4-FFF2-40B4-BE49-F238E27FC236}">
                <a16:creationId xmlns:a16="http://schemas.microsoft.com/office/drawing/2014/main" id="{43D77759-B8A9-D3B0-5BCA-B0284B6BBDF3}"/>
              </a:ext>
            </a:extLst>
          </p:cNvPr>
          <p:cNvSpPr>
            <a:spLocks noGrp="1"/>
          </p:cNvSpPr>
          <p:nvPr>
            <p:ph idx="1"/>
          </p:nvPr>
        </p:nvSpPr>
        <p:spPr/>
        <p:txBody>
          <a:bodyPr/>
          <a:lstStyle/>
          <a:p>
            <a:r>
              <a:rPr lang="en-US" dirty="0"/>
              <a:t>Discovery services are funded hourly, must be on the current contract with VRS</a:t>
            </a:r>
          </a:p>
          <a:p>
            <a:r>
              <a:rPr lang="en-US" dirty="0"/>
              <a:t>CE Job Development is funded through PBA</a:t>
            </a:r>
          </a:p>
          <a:p>
            <a:pPr lvl="1"/>
            <a:r>
              <a:rPr lang="en-US" dirty="0"/>
              <a:t>Regular CE PBA</a:t>
            </a:r>
          </a:p>
          <a:p>
            <a:pPr lvl="1"/>
            <a:r>
              <a:rPr lang="en-US" dirty="0"/>
              <a:t>E1MN PBA for those who individuals who are open to waivered services and require intensive employment supports</a:t>
            </a:r>
          </a:p>
          <a:p>
            <a:pPr lvl="1"/>
            <a:endParaRPr lang="en-US" dirty="0"/>
          </a:p>
        </p:txBody>
      </p:sp>
      <p:sp>
        <p:nvSpPr>
          <p:cNvPr id="4" name="Date Placeholder 3">
            <a:extLst>
              <a:ext uri="{FF2B5EF4-FFF2-40B4-BE49-F238E27FC236}">
                <a16:creationId xmlns:a16="http://schemas.microsoft.com/office/drawing/2014/main" id="{A9904277-1471-89D7-4CB7-F6532811D97F}"/>
              </a:ext>
            </a:extLst>
          </p:cNvPr>
          <p:cNvSpPr>
            <a:spLocks noGrp="1"/>
          </p:cNvSpPr>
          <p:nvPr>
            <p:ph type="dt" sz="half" idx="10"/>
          </p:nvPr>
        </p:nvSpPr>
        <p:spPr/>
        <p:txBody>
          <a:bodyPr/>
          <a:lstStyle/>
          <a:p>
            <a:fld id="{9A198C9B-0587-4A1E-9E03-E4C9FE222F08}" type="datetime1">
              <a:rPr lang="en-US" smtClean="0">
                <a:solidFill>
                  <a:srgbClr val="000000"/>
                </a:solidFill>
              </a:rPr>
              <a:pPr/>
              <a:t>1/25/2023</a:t>
            </a:fld>
            <a:endParaRPr lang="en-US" dirty="0">
              <a:solidFill>
                <a:srgbClr val="000000"/>
              </a:solidFill>
            </a:endParaRPr>
          </a:p>
        </p:txBody>
      </p:sp>
      <p:sp>
        <p:nvSpPr>
          <p:cNvPr id="6" name="Slide Number Placeholder 5">
            <a:extLst>
              <a:ext uri="{FF2B5EF4-FFF2-40B4-BE49-F238E27FC236}">
                <a16:creationId xmlns:a16="http://schemas.microsoft.com/office/drawing/2014/main" id="{8DF06B54-876B-425E-D2A5-8CD71B203255}"/>
              </a:ext>
            </a:extLst>
          </p:cNvPr>
          <p:cNvSpPr>
            <a:spLocks noGrp="1"/>
          </p:cNvSpPr>
          <p:nvPr>
            <p:ph type="sldNum" sz="quarter" idx="12"/>
          </p:nvPr>
        </p:nvSpPr>
        <p:spPr/>
        <p:txBody>
          <a:bodyPr/>
          <a:lstStyle/>
          <a:p>
            <a:fld id="{48F63A3B-78C7-47BE-AE5E-E10140E04643}"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995055614"/>
      </p:ext>
    </p:extLst>
  </p:cSld>
  <p:clrMapOvr>
    <a:masterClrMapping/>
  </p:clrMapOvr>
</p:sld>
</file>

<file path=ppt/theme/theme1.xml><?xml version="1.0" encoding="utf-8"?>
<a:theme xmlns:a="http://schemas.openxmlformats.org/drawingml/2006/main" name="27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DEED2">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ED2" id="{4BF7D665-AFBA-46DE-BEF7-B6BE2135C1BF}" vid="{9C8851B8-3387-42CA-9769-A24CEF8BC97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 template" id="{4C0CC491-FD1E-41DB-97FF-FD9E37E231A9}" vid="{224FC8DB-2F21-4A3D-B39C-E175E556AF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E93D596E30C246A4425C1E9556D1FF" ma:contentTypeVersion="14" ma:contentTypeDescription="Create a new document." ma:contentTypeScope="" ma:versionID="c04fcc52169ebfb9f3b6a627ab7c3f80">
  <xsd:schema xmlns:xsd="http://www.w3.org/2001/XMLSchema" xmlns:xs="http://www.w3.org/2001/XMLSchema" xmlns:p="http://schemas.microsoft.com/office/2006/metadata/properties" xmlns:ns2="40c83977-6b2b-4c69-b9b0-7e1b87b944f7" xmlns:ns3="edce8105-c61d-4b94-981d-5daf3603042a" targetNamespace="http://schemas.microsoft.com/office/2006/metadata/properties" ma:root="true" ma:fieldsID="e411e810da6710f62d412d7e7e8ace46" ns2:_="" ns3:_="">
    <xsd:import namespace="40c83977-6b2b-4c69-b9b0-7e1b87b944f7"/>
    <xsd:import namespace="edce8105-c61d-4b94-981d-5daf360304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83977-6b2b-4c69-b9b0-7e1b87b94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ce8105-c61d-4b94-981d-5daf3603042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da4a7d6-bb3d-4d12-ba00-00266e6847c1}" ma:internalName="TaxCatchAll" ma:showField="CatchAllData" ma:web="edce8105-c61d-4b94-981d-5daf360304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c83977-6b2b-4c69-b9b0-7e1b87b944f7">
      <Terms xmlns="http://schemas.microsoft.com/office/infopath/2007/PartnerControls"/>
    </lcf76f155ced4ddcb4097134ff3c332f>
    <TaxCatchAll xmlns="edce8105-c61d-4b94-981d-5daf3603042a" xsi:nil="true"/>
  </documentManagement>
</p:properties>
</file>

<file path=customXml/itemProps1.xml><?xml version="1.0" encoding="utf-8"?>
<ds:datastoreItem xmlns:ds="http://schemas.openxmlformats.org/officeDocument/2006/customXml" ds:itemID="{B012AFDE-3082-425B-ABE5-765E4C6FD604}"/>
</file>

<file path=customXml/itemProps2.xml><?xml version="1.0" encoding="utf-8"?>
<ds:datastoreItem xmlns:ds="http://schemas.openxmlformats.org/officeDocument/2006/customXml" ds:itemID="{531C4FA9-FC94-469E-8756-7B45C079A5F6}"/>
</file>

<file path=customXml/itemProps3.xml><?xml version="1.0" encoding="utf-8"?>
<ds:datastoreItem xmlns:ds="http://schemas.openxmlformats.org/officeDocument/2006/customXml" ds:itemID="{7DD9524A-2007-45D1-98A8-A30ABB910547}"/>
</file>

<file path=docProps/app.xml><?xml version="1.0" encoding="utf-8"?>
<Properties xmlns="http://schemas.openxmlformats.org/officeDocument/2006/extended-properties" xmlns:vt="http://schemas.openxmlformats.org/officeDocument/2006/docPropsVTypes">
  <TotalTime>732</TotalTime>
  <Words>509</Words>
  <Application>Microsoft Office PowerPoint</Application>
  <PresentationFormat>Widescreen</PresentationFormat>
  <Paragraphs>98</Paragraphs>
  <Slides>15</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Arial Black</vt:lpstr>
      <vt:lpstr>Calibri</vt:lpstr>
      <vt:lpstr>27_MN.IT</vt:lpstr>
      <vt:lpstr>DEED2</vt:lpstr>
      <vt:lpstr>1_Office Theme</vt:lpstr>
      <vt:lpstr>Introduction to Customized Employment Presented by Vocational Rehabilitation Services</vt:lpstr>
      <vt:lpstr>What is Customized Employment?</vt:lpstr>
      <vt:lpstr>Customized Employment Process</vt:lpstr>
      <vt:lpstr>Phase 1:  CE Discovery</vt:lpstr>
      <vt:lpstr>CE Discovery Components</vt:lpstr>
      <vt:lpstr>Key Components of Visual Resumes</vt:lpstr>
      <vt:lpstr>Job Development</vt:lpstr>
      <vt:lpstr>Employment Supports</vt:lpstr>
      <vt:lpstr>Funding CE Discovery and CE Job Development</vt:lpstr>
      <vt:lpstr>Billing CE Discovery</vt:lpstr>
      <vt:lpstr>MN CE Practitioner Requirements</vt:lpstr>
      <vt:lpstr>MN CE Course Information</vt:lpstr>
      <vt:lpstr>Foundations for Minnesota CE Curriculum</vt:lpstr>
      <vt:lpstr>Minnesota CE Trainers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 CE Training Overview</dc:title>
  <dc:creator>Webb, Margie (DEED)</dc:creator>
  <cp:lastModifiedBy>Wygant, Marianne (DEED)</cp:lastModifiedBy>
  <cp:revision>31</cp:revision>
  <dcterms:created xsi:type="dcterms:W3CDTF">2022-01-14T21:26:11Z</dcterms:created>
  <dcterms:modified xsi:type="dcterms:W3CDTF">2023-01-25T19:08:35Z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0x01010082E93D596E30C246A4425C1E9556D1FF</vt:lpwstr>
  </property>
</Properties>
</file>