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1" r:id="rId2"/>
  </p:sldMasterIdLst>
  <p:notesMasterIdLst>
    <p:notesMasterId r:id="rId13"/>
  </p:notesMasterIdLst>
  <p:sldIdLst>
    <p:sldId id="257" r:id="rId3"/>
    <p:sldId id="333" r:id="rId4"/>
    <p:sldId id="322" r:id="rId5"/>
    <p:sldId id="332" r:id="rId6"/>
    <p:sldId id="324" r:id="rId7"/>
    <p:sldId id="318" r:id="rId8"/>
    <p:sldId id="278" r:id="rId9"/>
    <p:sldId id="287" r:id="rId10"/>
    <p:sldId id="315" r:id="rId11"/>
    <p:sldId id="30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719" autoAdjust="0"/>
  </p:normalViewPr>
  <p:slideViewPr>
    <p:cSldViewPr snapToGrid="0">
      <p:cViewPr varScale="1">
        <p:scale>
          <a:sx n="77" d="100"/>
          <a:sy n="77" d="100"/>
        </p:scale>
        <p:origin x="4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96F850-164A-4BA0-BCDC-A674E6502BDE}" type="datetimeFigureOut">
              <a:rPr lang="en-US" smtClean="0"/>
              <a:t>5/24/2021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6BD94-FAC1-461B-A43F-032240A6902C}" type="slidenum">
              <a:rPr lang="en-US" smtClean="0"/>
              <a:t>‹#›</a:t>
            </a:fld>
            <a:endParaRPr lang="en-US"/>
          </a:p>
        </p:txBody>
      </p:sp>
    </p:spTree>
    <p:extLst>
      <p:ext uri="{BB962C8B-B14F-4D97-AF65-F5344CB8AC3E}">
        <p14:creationId xmlns:p14="http://schemas.microsoft.com/office/powerpoint/2010/main" val="3147153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Tree>
    <p:extLst>
      <p:ext uri="{BB962C8B-B14F-4D97-AF65-F5344CB8AC3E}">
        <p14:creationId xmlns:p14="http://schemas.microsoft.com/office/powerpoint/2010/main" val="3009257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102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14901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4120144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25503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387043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2700">
                <a:solidFill>
                  <a:schemeClr val="bg1"/>
                </a:solidFill>
              </a:defRPr>
            </a:lvl1pPr>
          </a:lstStyle>
          <a:p>
            <a:r>
              <a:rPr lang="en-US" dirty="0"/>
              <a:t>Click to enter the slideshow title</a:t>
            </a:r>
          </a:p>
        </p:txBody>
      </p:sp>
      <p:sp>
        <p:nvSpPr>
          <p:cNvPr id="3" name="Rectangle 2"/>
          <p:cNvSpPr/>
          <p:nvPr userDrawn="1"/>
        </p:nvSpPr>
        <p:spPr bwMode="auto">
          <a:xfrm>
            <a:off x="0" y="4773021"/>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bwMode="black">
          <a:xfrm>
            <a:off x="2802468" y="5041204"/>
            <a:ext cx="6587067" cy="1097128"/>
          </a:xfrm>
        </p:spPr>
        <p:txBody>
          <a:bodyPr>
            <a:normAutofit/>
          </a:bodyPr>
          <a:lstStyle>
            <a:lvl1pPr marL="0" indent="0" algn="ctr">
              <a:spcBef>
                <a:spcPts val="0"/>
              </a:spcBef>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pic>
        <p:nvPicPr>
          <p:cNvPr id="10" name="Picture 9"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83324" y="5724327"/>
            <a:ext cx="3183297" cy="927174"/>
          </a:xfrm>
          <a:prstGeom prst="rect">
            <a:avLst/>
          </a:prstGeom>
        </p:spPr>
      </p:pic>
      <p:sp>
        <p:nvSpPr>
          <p:cNvPr id="9" name="Footer Placeholder 4"/>
          <p:cNvSpPr>
            <a:spLocks noGrp="1"/>
          </p:cNvSpPr>
          <p:nvPr>
            <p:ph type="ftr" sz="quarter" idx="3"/>
          </p:nvPr>
        </p:nvSpPr>
        <p:spPr bwMode="black">
          <a:xfrm>
            <a:off x="6253562" y="6138334"/>
            <a:ext cx="5587647" cy="365125"/>
          </a:xfrm>
          <a:prstGeom prst="rect">
            <a:avLst/>
          </a:prstGeom>
        </p:spPr>
        <p:txBody>
          <a:bodyPr anchor="b"/>
          <a:lstStyle>
            <a:lvl1pPr algn="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6" name="Picture Placeholder 5"/>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351909275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Split Boxed)">
    <p:spTree>
      <p:nvGrpSpPr>
        <p:cNvPr id="1" name=""/>
        <p:cNvGrpSpPr/>
        <p:nvPr/>
      </p:nvGrpSpPr>
      <p:grpSpPr>
        <a:xfrm>
          <a:off x="0" y="0"/>
          <a:ext cx="0" cy="0"/>
          <a:chOff x="0" y="0"/>
          <a:chExt cx="0" cy="0"/>
        </a:xfrm>
      </p:grpSpPr>
      <p:sp>
        <p:nvSpPr>
          <p:cNvPr id="9" name="Rectangle 8"/>
          <p:cNvSpPr/>
          <p:nvPr userDrawn="1"/>
        </p:nvSpPr>
        <p:spPr bwMode="auto">
          <a:xfrm>
            <a:off x="0" y="681052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Rectangle 11"/>
          <p:cNvSpPr/>
          <p:nvPr userDrawn="1"/>
        </p:nvSpPr>
        <p:spPr bwMode="auto">
          <a:xfrm>
            <a:off x="0" y="6764404"/>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13" name="Title Placeholder 1"/>
          <p:cNvSpPr>
            <a:spLocks noGrp="1"/>
          </p:cNvSpPr>
          <p:nvPr>
            <p:ph type="title"/>
          </p:nvPr>
        </p:nvSpPr>
        <p:spPr bwMode="auto">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DLI logo" title="Department of Labor and Industry"/>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3" y="5996414"/>
            <a:ext cx="3183297" cy="927174"/>
          </a:xfrm>
          <a:prstGeom prst="rect">
            <a:avLst/>
          </a:prstGeom>
        </p:spPr>
      </p:pic>
      <p:sp>
        <p:nvSpPr>
          <p:cNvPr id="11" name="Rectangle 10"/>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6" name="Rectangle 15"/>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29385725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solidFill>
                  <a:srgbClr val="000000"/>
                </a:solidFill>
              </a:rPr>
              <a:pPr/>
              <a:t>5/24/2021</a:t>
            </a:fld>
            <a:endParaRPr lang="en-US" dirty="0">
              <a:solidFill>
                <a:srgbClr val="000000"/>
              </a:solidFill>
            </a:endParaRPr>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rgbClr val="000000"/>
                </a:solidFill>
              </a:rPr>
              <a:t>Optional Tagline Goes Here</a:t>
            </a:r>
            <a:r>
              <a:rPr lang="en-US" dirty="0">
                <a:solidFill>
                  <a:srgbClr val="003865"/>
                </a:solidFill>
              </a:rPr>
              <a:t> | </a:t>
            </a:r>
            <a:r>
              <a:rPr lang="en-US" dirty="0">
                <a:solidFill>
                  <a:srgbClr val="000000"/>
                </a:solidFill>
              </a:rPr>
              <a:t>www.dli.mn.gov</a:t>
            </a: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solidFill>
                  <a:srgbClr val="003865"/>
                </a:solidFill>
              </a:rPr>
              <a:pPr/>
              <a:t>‹#›</a:t>
            </a:fld>
            <a:endParaRPr lang="en-US" dirty="0">
              <a:solidFill>
                <a:srgbClr val="003865"/>
              </a:solidFill>
            </a:endParaRPr>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2" name="Picture 11"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367741"/>
            <a:ext cx="3183297" cy="927174"/>
          </a:xfrm>
          <a:prstGeom prst="rect">
            <a:avLst/>
          </a:prstGeom>
        </p:spPr>
      </p:pic>
    </p:spTree>
    <p:extLst>
      <p:ext uri="{BB962C8B-B14F-4D97-AF65-F5344CB8AC3E}">
        <p14:creationId xmlns:p14="http://schemas.microsoft.com/office/powerpoint/2010/main" val="6674196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Split Boxed)">
    <p:spTree>
      <p:nvGrpSpPr>
        <p:cNvPr id="1" name=""/>
        <p:cNvGrpSpPr/>
        <p:nvPr/>
      </p:nvGrpSpPr>
      <p:grpSpPr>
        <a:xfrm>
          <a:off x="0" y="0"/>
          <a:ext cx="0" cy="0"/>
          <a:chOff x="0" y="0"/>
          <a:chExt cx="0" cy="0"/>
        </a:xfrm>
      </p:grpSpPr>
      <p:sp>
        <p:nvSpPr>
          <p:cNvPr id="9" name="Rectangle 8"/>
          <p:cNvSpPr/>
          <p:nvPr userDrawn="1"/>
        </p:nvSpPr>
        <p:spPr bwMode="auto">
          <a:xfrm>
            <a:off x="0" y="681052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Rectangle 11"/>
          <p:cNvSpPr/>
          <p:nvPr userDrawn="1"/>
        </p:nvSpPr>
        <p:spPr bwMode="auto">
          <a:xfrm>
            <a:off x="0" y="6764404"/>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3" name="Title Placeholder 1"/>
          <p:cNvSpPr>
            <a:spLocks noGrp="1"/>
          </p:cNvSpPr>
          <p:nvPr>
            <p:ph type="title"/>
          </p:nvPr>
        </p:nvSpPr>
        <p:spPr bwMode="auto">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6" name="Rectangle 15"/>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23992227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0" y="6814737"/>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Rectangle 11"/>
          <p:cNvSpPr/>
          <p:nvPr userDrawn="1"/>
        </p:nvSpPr>
        <p:spPr bwMode="auto">
          <a:xfrm>
            <a:off x="0" y="6769016"/>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3" name="Title Placeholder 1"/>
          <p:cNvSpPr>
            <a:spLocks noGrp="1"/>
          </p:cNvSpPr>
          <p:nvPr>
            <p:ph type="title"/>
          </p:nvPr>
        </p:nvSpPr>
        <p:spPr bwMode="auto">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3" y="5996414"/>
            <a:ext cx="3183297" cy="927174"/>
          </a:xfrm>
          <a:prstGeom prst="rect">
            <a:avLst/>
          </a:prstGeom>
        </p:spPr>
      </p:pic>
      <p:sp>
        <p:nvSpPr>
          <p:cNvPr id="18" name="Rectangle 17"/>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9" name="Rectangle 18"/>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25028461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0" y="6814737"/>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Rectangle 11"/>
          <p:cNvSpPr/>
          <p:nvPr userDrawn="1"/>
        </p:nvSpPr>
        <p:spPr bwMode="auto">
          <a:xfrm>
            <a:off x="0" y="6769016"/>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3" name="Title Placeholder 1"/>
          <p:cNvSpPr>
            <a:spLocks noGrp="1"/>
          </p:cNvSpPr>
          <p:nvPr>
            <p:ph type="title"/>
          </p:nvPr>
        </p:nvSpPr>
        <p:spPr bwMode="auto">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9" name="Rectangle 18"/>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199763636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12192000" cy="1219198"/>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514350" indent="-171450">
              <a:lnSpc>
                <a:spcPct val="100000"/>
              </a:lnSpc>
              <a:spcBef>
                <a:spcPts val="0"/>
              </a:spcBef>
              <a:buClr>
                <a:schemeClr val="accent2"/>
              </a:buClr>
              <a:defRPr sz="1875">
                <a:solidFill>
                  <a:schemeClr val="bg1"/>
                </a:solidFill>
              </a:defRPr>
            </a:lvl1pPr>
            <a:lvl2pPr marL="857250" indent="-171450">
              <a:lnSpc>
                <a:spcPct val="100000"/>
              </a:lnSpc>
              <a:buClr>
                <a:schemeClr val="accent2"/>
              </a:buClr>
              <a:defRPr sz="1575">
                <a:solidFill>
                  <a:schemeClr val="bg1"/>
                </a:solidFill>
              </a:defRPr>
            </a:lvl2pPr>
            <a:lvl3pPr marL="1200150" indent="-171450">
              <a:lnSpc>
                <a:spcPct val="100000"/>
              </a:lnSpc>
              <a:buClr>
                <a:schemeClr val="accent2"/>
              </a:buClr>
              <a:defRPr sz="1275">
                <a:solidFill>
                  <a:schemeClr val="bg1"/>
                </a:solidFill>
              </a:defRPr>
            </a:lvl3pPr>
            <a:lvl4pPr marL="1543050" indent="-171450">
              <a:lnSpc>
                <a:spcPct val="100000"/>
              </a:lnSpc>
              <a:buClr>
                <a:schemeClr val="accent2"/>
              </a:buClr>
              <a:defRPr sz="1275">
                <a:solidFill>
                  <a:schemeClr val="bg1"/>
                </a:solidFill>
              </a:defRPr>
            </a:lvl4pPr>
            <a:lvl5pPr marL="1885950" indent="-171450">
              <a:lnSpc>
                <a:spcPct val="100000"/>
              </a:lnSpc>
              <a:buClr>
                <a:schemeClr val="accent2"/>
              </a:buClr>
              <a:defRPr sz="127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708173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838200" y="152400"/>
            <a:ext cx="10515600" cy="914400"/>
          </a:xfrm>
        </p:spPr>
        <p:txBody>
          <a:bodyPr>
            <a:normAutofit/>
          </a:bodyPr>
          <a:lstStyle>
            <a:lvl1pPr algn="r">
              <a:defRPr sz="27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514350" indent="-171450">
              <a:lnSpc>
                <a:spcPct val="100000"/>
              </a:lnSpc>
              <a:spcBef>
                <a:spcPts val="0"/>
              </a:spcBef>
              <a:buClr>
                <a:schemeClr val="accent2"/>
              </a:buClr>
              <a:defRPr>
                <a:solidFill>
                  <a:schemeClr val="bg1"/>
                </a:solidFill>
              </a:defRPr>
            </a:lvl1pPr>
            <a:lvl2pPr marL="857250" indent="-171450">
              <a:lnSpc>
                <a:spcPct val="100000"/>
              </a:lnSpc>
              <a:buClr>
                <a:schemeClr val="accent2"/>
              </a:buClr>
              <a:defRPr>
                <a:solidFill>
                  <a:schemeClr val="bg1"/>
                </a:solidFill>
              </a:defRPr>
            </a:lvl2pPr>
            <a:lvl3pPr marL="1200150" indent="-171450">
              <a:lnSpc>
                <a:spcPct val="100000"/>
              </a:lnSpc>
              <a:buClr>
                <a:schemeClr val="accent2"/>
              </a:buClr>
              <a:defRPr>
                <a:solidFill>
                  <a:schemeClr val="bg1"/>
                </a:solidFill>
              </a:defRPr>
            </a:lvl3pPr>
            <a:lvl4pPr marL="1543050" indent="-171450">
              <a:lnSpc>
                <a:spcPct val="100000"/>
              </a:lnSpc>
              <a:buClr>
                <a:schemeClr val="accent2"/>
              </a:buClr>
              <a:defRPr>
                <a:solidFill>
                  <a:schemeClr val="bg1"/>
                </a:solidFill>
              </a:defRPr>
            </a:lvl4pPr>
            <a:lvl5pPr marL="1885950" indent="-171450">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58359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6"/>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black">
          <a:xfrm>
            <a:off x="838201" y="6356352"/>
            <a:ext cx="1358591" cy="365125"/>
          </a:xfrm>
        </p:spPr>
        <p:txBody>
          <a:bodyPr/>
          <a:lstStyle/>
          <a:p>
            <a:endParaRPr lang="en-US" dirty="0">
              <a:solidFill>
                <a:srgbClr val="000000"/>
              </a:solidFill>
            </a:endParaRPr>
          </a:p>
        </p:txBody>
      </p:sp>
      <p:sp>
        <p:nvSpPr>
          <p:cNvPr id="7"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9" name="Slide Number Placeholder 6"/>
          <p:cNvSpPr>
            <a:spLocks noGrp="1"/>
          </p:cNvSpPr>
          <p:nvPr>
            <p:ph type="sldNum" sz="quarter" idx="12"/>
          </p:nvPr>
        </p:nvSpPr>
        <p:spPr bwMode="black">
          <a:xfrm>
            <a:off x="9891133" y="6356352"/>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6855001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6"/>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white">
          <a:xfrm>
            <a:off x="838201" y="6356352"/>
            <a:ext cx="1358591"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bwMode="white">
          <a:xfrm>
            <a:off x="3302178" y="6356351"/>
            <a:ext cx="5587647" cy="365125"/>
          </a:xfrm>
          <a:prstGeom prst="rect">
            <a:avLst/>
          </a:prstGeom>
        </p:spPr>
        <p:txBody>
          <a:bodyPr anchor="ctr"/>
          <a:lstStyle>
            <a:lvl1pPr algn="ctr">
              <a:defRPr sz="900">
                <a:solidFill>
                  <a:schemeClr val="bg1"/>
                </a:solidFill>
              </a:defRPr>
            </a:lvl1pPr>
          </a:lstStyle>
          <a:p>
            <a:r>
              <a:rPr lang="en-US">
                <a:solidFill>
                  <a:srgbClr val="FFFFFF"/>
                </a:solidFill>
              </a:rPr>
              <a:t> www.dli.mn.gov</a:t>
            </a:r>
            <a:endParaRPr lang="en-US" dirty="0">
              <a:solidFill>
                <a:srgbClr val="FFFFFF"/>
              </a:solidFill>
            </a:endParaRPr>
          </a:p>
        </p:txBody>
      </p:sp>
      <p:sp>
        <p:nvSpPr>
          <p:cNvPr id="9" name="Slide Number Placeholder 6"/>
          <p:cNvSpPr>
            <a:spLocks noGrp="1"/>
          </p:cNvSpPr>
          <p:nvPr>
            <p:ph type="sldNum" sz="quarter" idx="12"/>
          </p:nvPr>
        </p:nvSpPr>
        <p:spPr bwMode="white">
          <a:xfrm>
            <a:off x="9891133"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56711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6"/>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white">
          <a:xfrm>
            <a:off x="838201" y="6356352"/>
            <a:ext cx="1358591"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bwMode="white">
          <a:xfrm>
            <a:off x="3302178" y="6356351"/>
            <a:ext cx="5587647" cy="365125"/>
          </a:xfrm>
          <a:prstGeom prst="rect">
            <a:avLst/>
          </a:prstGeom>
        </p:spPr>
        <p:txBody>
          <a:bodyPr anchor="ctr"/>
          <a:lstStyle>
            <a:lvl1pPr algn="ctr">
              <a:defRPr sz="900">
                <a:solidFill>
                  <a:schemeClr val="bg1"/>
                </a:solidFill>
              </a:defRPr>
            </a:lvl1pPr>
          </a:lstStyle>
          <a:p>
            <a:r>
              <a:rPr lang="en-US">
                <a:solidFill>
                  <a:srgbClr val="FFFFFF"/>
                </a:solidFill>
              </a:rPr>
              <a:t> www.dli.mn.gov</a:t>
            </a:r>
            <a:endParaRPr lang="en-US" dirty="0">
              <a:solidFill>
                <a:srgbClr val="FFFFFF"/>
              </a:solidFill>
            </a:endParaRPr>
          </a:p>
        </p:txBody>
      </p:sp>
      <p:sp>
        <p:nvSpPr>
          <p:cNvPr id="9" name="Slide Number Placeholder 6"/>
          <p:cNvSpPr>
            <a:spLocks noGrp="1"/>
          </p:cNvSpPr>
          <p:nvPr>
            <p:ph type="sldNum" sz="quarter" idx="12"/>
          </p:nvPr>
        </p:nvSpPr>
        <p:spPr bwMode="white">
          <a:xfrm>
            <a:off x="9891133"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1575738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6"/>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bwMode="black">
          <a:xfrm>
            <a:off x="838201" y="6356352"/>
            <a:ext cx="1358591" cy="365125"/>
          </a:xfrm>
          <a:prstGeom prst="rect">
            <a:avLst/>
          </a:prstGeom>
        </p:spPr>
        <p:txBody>
          <a:bodyPr vert="horz" lIns="91440" tIns="45720" rIns="91440" bIns="45720" rtlCol="0" anchor="ctr"/>
          <a:lstStyle>
            <a:lvl1pPr algn="l">
              <a:defRPr sz="900">
                <a:solidFill>
                  <a:schemeClr val="tx2"/>
                </a:solidFill>
              </a:defRPr>
            </a:lvl1pPr>
          </a:lstStyle>
          <a:p>
            <a:endParaRPr lang="en-US" dirty="0">
              <a:solidFill>
                <a:srgbClr val="000000"/>
              </a:solidFill>
            </a:endParaRPr>
          </a:p>
        </p:txBody>
      </p:sp>
      <p:sp>
        <p:nvSpPr>
          <p:cNvPr id="11"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10" name="Slide Number Placeholder 5"/>
          <p:cNvSpPr>
            <a:spLocks noGrp="1"/>
          </p:cNvSpPr>
          <p:nvPr>
            <p:ph type="sldNum" sz="quarter" idx="4"/>
          </p:nvPr>
        </p:nvSpPr>
        <p:spPr bwMode="black">
          <a:xfrm>
            <a:off x="9891133" y="6356352"/>
            <a:ext cx="1462668"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420438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6"/>
            <a:ext cx="12192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a:t>Click to enter the slideshow title</a:t>
            </a:r>
          </a:p>
        </p:txBody>
      </p:sp>
      <p:sp>
        <p:nvSpPr>
          <p:cNvPr id="3" name="Rectangle 2"/>
          <p:cNvSpPr/>
          <p:nvPr userDrawn="1"/>
        </p:nvSpPr>
        <p:spPr bwMode="auto">
          <a:xfrm>
            <a:off x="0" y="5387788"/>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bwMode="black">
          <a:xfrm>
            <a:off x="2802468" y="5644884"/>
            <a:ext cx="6587067"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bwMode="black"/>
        <p:txBody>
          <a:bodyPr/>
          <a:lstStyle/>
          <a:p>
            <a:endParaRPr lang="en-US" dirty="0">
              <a:solidFill>
                <a:srgbClr val="000000"/>
              </a:solidFill>
            </a:endParaRPr>
          </a:p>
        </p:txBody>
      </p:sp>
      <p:sp>
        <p:nvSpPr>
          <p:cNvPr id="9"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0465555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2700">
                <a:solidFill>
                  <a:schemeClr val="accent2"/>
                </a:solidFill>
              </a:defRPr>
            </a:lvl1pPr>
          </a:lstStyle>
          <a:p>
            <a:r>
              <a:rPr lang="en-US" dirty="0"/>
              <a:t>Click to edit title</a:t>
            </a:r>
          </a:p>
        </p:txBody>
      </p:sp>
      <p:sp>
        <p:nvSpPr>
          <p:cNvPr id="11" name="Content Placeholder 4"/>
          <p:cNvSpPr>
            <a:spLocks noGrp="1"/>
          </p:cNvSpPr>
          <p:nvPr>
            <p:ph sz="quarter" idx="10"/>
          </p:nvPr>
        </p:nvSpPr>
        <p:spPr bwMode="white">
          <a:xfrm>
            <a:off x="838201" y="1366346"/>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bwMode="gray">
          <a:xfrm>
            <a:off x="7653565" y="1364826"/>
            <a:ext cx="4538435"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1" y="6356352"/>
            <a:ext cx="1358591"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bwMode="white">
          <a:xfrm>
            <a:off x="3302178" y="6356351"/>
            <a:ext cx="5587647" cy="365125"/>
          </a:xfrm>
          <a:prstGeom prst="rect">
            <a:avLst/>
          </a:prstGeom>
        </p:spPr>
        <p:txBody>
          <a:bodyPr anchor="ctr"/>
          <a:lstStyle>
            <a:lvl1pPr algn="ctr">
              <a:defRPr sz="900">
                <a:solidFill>
                  <a:schemeClr val="bg1"/>
                </a:solidFill>
              </a:defRPr>
            </a:lvl1pPr>
          </a:lstStyle>
          <a:p>
            <a:r>
              <a:rPr lang="en-US">
                <a:solidFill>
                  <a:srgbClr val="FFFFFF"/>
                </a:solidFill>
              </a:rPr>
              <a:t> www.dli.mn.gov</a:t>
            </a:r>
            <a:endParaRPr lang="en-US" dirty="0">
              <a:solidFill>
                <a:srgbClr val="FFFFFF"/>
              </a:solidFill>
            </a:endParaRPr>
          </a:p>
        </p:txBody>
      </p:sp>
      <p:sp>
        <p:nvSpPr>
          <p:cNvPr id="9" name="Slide Number Placeholder 6"/>
          <p:cNvSpPr>
            <a:spLocks noGrp="1"/>
          </p:cNvSpPr>
          <p:nvPr>
            <p:ph type="sldNum" sz="quarter" idx="12"/>
          </p:nvPr>
        </p:nvSpPr>
        <p:spPr bwMode="white">
          <a:xfrm>
            <a:off x="9891133"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418610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2700">
                <a:solidFill>
                  <a:schemeClr val="accent2"/>
                </a:solidFill>
              </a:defRPr>
            </a:lvl1pPr>
          </a:lstStyle>
          <a:p>
            <a:r>
              <a:rPr lang="en-US" dirty="0"/>
              <a:t>Click to edit title</a:t>
            </a:r>
          </a:p>
        </p:txBody>
      </p:sp>
      <p:sp>
        <p:nvSpPr>
          <p:cNvPr id="10" name="Content Placeholder 4"/>
          <p:cNvSpPr>
            <a:spLocks noGrp="1"/>
          </p:cNvSpPr>
          <p:nvPr>
            <p:ph sz="quarter" idx="10"/>
          </p:nvPr>
        </p:nvSpPr>
        <p:spPr bwMode="white">
          <a:xfrm>
            <a:off x="838201" y="1366346"/>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bwMode="gray">
          <a:xfrm>
            <a:off x="7653565" y="1364826"/>
            <a:ext cx="4538435"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1" y="6356352"/>
            <a:ext cx="1358591"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bwMode="white">
          <a:xfrm>
            <a:off x="3302178" y="6356351"/>
            <a:ext cx="5587647" cy="365125"/>
          </a:xfrm>
          <a:prstGeom prst="rect">
            <a:avLst/>
          </a:prstGeom>
        </p:spPr>
        <p:txBody>
          <a:bodyPr anchor="ctr"/>
          <a:lstStyle>
            <a:lvl1pPr algn="ctr">
              <a:defRPr sz="900">
                <a:solidFill>
                  <a:schemeClr val="bg1"/>
                </a:solidFill>
              </a:defRPr>
            </a:lvl1pPr>
          </a:lstStyle>
          <a:p>
            <a:r>
              <a:rPr lang="en-US">
                <a:solidFill>
                  <a:srgbClr val="FFFFFF"/>
                </a:solidFill>
              </a:rPr>
              <a:t> www.dli.mn.gov</a:t>
            </a:r>
            <a:endParaRPr lang="en-US" dirty="0">
              <a:solidFill>
                <a:srgbClr val="FFFFFF"/>
              </a:solidFill>
            </a:endParaRPr>
          </a:p>
        </p:txBody>
      </p:sp>
      <p:sp>
        <p:nvSpPr>
          <p:cNvPr id="9" name="Slide Number Placeholder 6"/>
          <p:cNvSpPr>
            <a:spLocks noGrp="1"/>
          </p:cNvSpPr>
          <p:nvPr>
            <p:ph type="sldNum" sz="quarter" idx="12"/>
          </p:nvPr>
        </p:nvSpPr>
        <p:spPr bwMode="white">
          <a:xfrm>
            <a:off x="9891133"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989972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2700">
                <a:solidFill>
                  <a:schemeClr val="accent1"/>
                </a:solidFill>
              </a:defRPr>
            </a:lvl1pPr>
          </a:lstStyle>
          <a:p>
            <a:r>
              <a:rPr lang="en-US" dirty="0"/>
              <a:t>Click to edit title</a:t>
            </a:r>
          </a:p>
        </p:txBody>
      </p:sp>
      <p:sp>
        <p:nvSpPr>
          <p:cNvPr id="7" name="Content Placeholder 4"/>
          <p:cNvSpPr>
            <a:spLocks noGrp="1"/>
          </p:cNvSpPr>
          <p:nvPr>
            <p:ph sz="quarter" idx="10"/>
          </p:nvPr>
        </p:nvSpPr>
        <p:spPr bwMode="black">
          <a:xfrm>
            <a:off x="838201" y="1366346"/>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bwMode="gray">
          <a:xfrm>
            <a:off x="7653565" y="1364826"/>
            <a:ext cx="4538435"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bwMode="black">
          <a:xfrm>
            <a:off x="838201" y="6356352"/>
            <a:ext cx="1358591" cy="365125"/>
          </a:xfrm>
          <a:prstGeom prst="rect">
            <a:avLst/>
          </a:prstGeom>
        </p:spPr>
        <p:txBody>
          <a:bodyPr vert="horz" lIns="91440" tIns="45720" rIns="91440" bIns="45720" rtlCol="0" anchor="ctr"/>
          <a:lstStyle>
            <a:lvl1pPr algn="l">
              <a:defRPr sz="900">
                <a:solidFill>
                  <a:schemeClr val="tx2"/>
                </a:solidFill>
              </a:defRPr>
            </a:lvl1pPr>
          </a:lstStyle>
          <a:p>
            <a:endParaRPr lang="en-US" dirty="0">
              <a:solidFill>
                <a:srgbClr val="000000"/>
              </a:solidFill>
            </a:endParaRPr>
          </a:p>
        </p:txBody>
      </p:sp>
      <p:sp>
        <p:nvSpPr>
          <p:cNvPr id="11"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10" name="Slide Number Placeholder 5"/>
          <p:cNvSpPr>
            <a:spLocks noGrp="1"/>
          </p:cNvSpPr>
          <p:nvPr>
            <p:ph type="sldNum" sz="quarter" idx="4"/>
          </p:nvPr>
        </p:nvSpPr>
        <p:spPr bwMode="black">
          <a:xfrm>
            <a:off x="9891133" y="6356352"/>
            <a:ext cx="1462668"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9966371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6" name="Picture Placeholder 2"/>
          <p:cNvSpPr>
            <a:spLocks noGrp="1"/>
          </p:cNvSpPr>
          <p:nvPr>
            <p:ph type="pic" sz="quarter" idx="13" hasCustomPrompt="1"/>
          </p:nvPr>
        </p:nvSpPr>
        <p:spPr bwMode="gray">
          <a:xfrm>
            <a:off x="806332" y="1981899"/>
            <a:ext cx="2094843"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bwMode="black">
          <a:xfrm>
            <a:off x="581720" y="4345147"/>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3646176" y="1967573"/>
            <a:ext cx="2094843"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bwMode="black">
          <a:xfrm>
            <a:off x="3421564" y="4345147"/>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6486020" y="1967573"/>
            <a:ext cx="2094843"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bwMode="black">
          <a:xfrm>
            <a:off x="6261408" y="4345147"/>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bwMode="gray">
          <a:xfrm>
            <a:off x="9325864" y="1967573"/>
            <a:ext cx="2094843"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bwMode="black">
          <a:xfrm>
            <a:off x="9101252" y="4341161"/>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bwMode="black"/>
        <p:txBody>
          <a:bodyPr/>
          <a:lstStyle/>
          <a:p>
            <a:endParaRPr lang="en-US" dirty="0">
              <a:solidFill>
                <a:srgbClr val="000000"/>
              </a:solidFill>
            </a:endParaRPr>
          </a:p>
        </p:txBody>
      </p:sp>
      <p:sp>
        <p:nvSpPr>
          <p:cNvPr id="19"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795248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6" name="Picture Placeholder 2"/>
          <p:cNvSpPr>
            <a:spLocks noGrp="1"/>
          </p:cNvSpPr>
          <p:nvPr>
            <p:ph type="pic" sz="quarter" idx="13" hasCustomPrompt="1"/>
          </p:nvPr>
        </p:nvSpPr>
        <p:spPr bwMode="gray">
          <a:xfrm>
            <a:off x="1572814" y="1964392"/>
            <a:ext cx="2332191" cy="2332190"/>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bwMode="black">
          <a:xfrm>
            <a:off x="1469226" y="4564988"/>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bwMode="black">
          <a:xfrm>
            <a:off x="4712236" y="4564988"/>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bwMode="black">
          <a:xfrm>
            <a:off x="7955246" y="4564988"/>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bwMode="black"/>
        <p:txBody>
          <a:bodyPr/>
          <a:lstStyle/>
          <a:p>
            <a:endParaRPr lang="en-US" dirty="0">
              <a:solidFill>
                <a:srgbClr val="000000"/>
              </a:solidFill>
            </a:endParaRPr>
          </a:p>
        </p:txBody>
      </p:sp>
      <p:sp>
        <p:nvSpPr>
          <p:cNvPr id="19"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344713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bwMode="gray">
          <a:xfrm>
            <a:off x="806332" y="1981899"/>
            <a:ext cx="2094843"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bwMode="black">
          <a:xfrm>
            <a:off x="581720" y="4345148"/>
            <a:ext cx="2542477" cy="1623853"/>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bwMode="gray">
          <a:xfrm>
            <a:off x="3646176" y="1967573"/>
            <a:ext cx="2094843"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bwMode="black">
          <a:xfrm>
            <a:off x="3421564" y="4345147"/>
            <a:ext cx="2542477"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bwMode="gray">
          <a:xfrm>
            <a:off x="6486020" y="1967573"/>
            <a:ext cx="2094843"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bwMode="black">
          <a:xfrm>
            <a:off x="6261408" y="4345147"/>
            <a:ext cx="2542477"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bwMode="gray">
          <a:xfrm>
            <a:off x="9325864" y="1967573"/>
            <a:ext cx="2094843"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bwMode="black">
          <a:xfrm>
            <a:off x="9101252" y="4341161"/>
            <a:ext cx="2542477" cy="1627838"/>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bwMode="black"/>
        <p:txBody>
          <a:bodyPr/>
          <a:lstStyle/>
          <a:p>
            <a:endParaRPr lang="en-US" dirty="0">
              <a:solidFill>
                <a:srgbClr val="000000"/>
              </a:solidFill>
            </a:endParaRPr>
          </a:p>
        </p:txBody>
      </p:sp>
      <p:sp>
        <p:nvSpPr>
          <p:cNvPr id="20"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452167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3"/>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9" name="Picture Placeholder 2"/>
          <p:cNvSpPr>
            <a:spLocks noGrp="1"/>
          </p:cNvSpPr>
          <p:nvPr>
            <p:ph type="pic" sz="quarter" idx="13" hasCustomPrompt="1"/>
          </p:nvPr>
        </p:nvSpPr>
        <p:spPr bwMode="gray">
          <a:xfrm>
            <a:off x="806333" y="167477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bwMode="black">
          <a:xfrm>
            <a:off x="2876551" y="1674774"/>
            <a:ext cx="2866328"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23" name="Picture Placeholder 2"/>
          <p:cNvSpPr>
            <a:spLocks noGrp="1"/>
          </p:cNvSpPr>
          <p:nvPr>
            <p:ph type="pic" sz="quarter" idx="14" hasCustomPrompt="1"/>
          </p:nvPr>
        </p:nvSpPr>
        <p:spPr bwMode="gray">
          <a:xfrm>
            <a:off x="806333" y="393936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4" name="Text Placeholder 3"/>
          <p:cNvSpPr>
            <a:spLocks noGrp="1"/>
          </p:cNvSpPr>
          <p:nvPr>
            <p:ph type="body" sz="quarter" idx="15"/>
          </p:nvPr>
        </p:nvSpPr>
        <p:spPr bwMode="black">
          <a:xfrm>
            <a:off x="2876551" y="3939363"/>
            <a:ext cx="2866328"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199806" y="167477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bwMode="black">
          <a:xfrm>
            <a:off x="8270023" y="1674774"/>
            <a:ext cx="2866328"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27" name="Picture Placeholder 2"/>
          <p:cNvSpPr>
            <a:spLocks noGrp="1"/>
          </p:cNvSpPr>
          <p:nvPr>
            <p:ph type="pic" sz="quarter" idx="19" hasCustomPrompt="1"/>
          </p:nvPr>
        </p:nvSpPr>
        <p:spPr bwMode="gray">
          <a:xfrm>
            <a:off x="6199806" y="393936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8" name="Text Placeholder 3"/>
          <p:cNvSpPr>
            <a:spLocks noGrp="1"/>
          </p:cNvSpPr>
          <p:nvPr>
            <p:ph type="body" sz="quarter" idx="20"/>
          </p:nvPr>
        </p:nvSpPr>
        <p:spPr bwMode="black">
          <a:xfrm>
            <a:off x="8270023" y="3939362"/>
            <a:ext cx="2866328"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bwMode="black"/>
        <p:txBody>
          <a:bodyPr/>
          <a:lstStyle/>
          <a:p>
            <a:endParaRPr lang="en-US" dirty="0">
              <a:solidFill>
                <a:srgbClr val="000000"/>
              </a:solidFill>
            </a:endParaRPr>
          </a:p>
        </p:txBody>
      </p:sp>
      <p:sp>
        <p:nvSpPr>
          <p:cNvPr id="29"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347711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bwMode="gray">
          <a:xfrm>
            <a:off x="806333" y="1674773"/>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bwMode="black">
          <a:xfrm>
            <a:off x="2876551" y="1674774"/>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3" name="Picture Placeholder 2"/>
          <p:cNvSpPr>
            <a:spLocks noGrp="1"/>
          </p:cNvSpPr>
          <p:nvPr>
            <p:ph type="pic" sz="quarter" idx="14" hasCustomPrompt="1"/>
          </p:nvPr>
        </p:nvSpPr>
        <p:spPr bwMode="gray">
          <a:xfrm>
            <a:off x="806333" y="3939363"/>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4" name="Text Placeholder 3"/>
          <p:cNvSpPr>
            <a:spLocks noGrp="1"/>
          </p:cNvSpPr>
          <p:nvPr>
            <p:ph type="body" sz="quarter" idx="15"/>
          </p:nvPr>
        </p:nvSpPr>
        <p:spPr bwMode="black">
          <a:xfrm>
            <a:off x="2876551" y="3939363"/>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6" y="1674773"/>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bwMode="black">
          <a:xfrm>
            <a:off x="8270023" y="1674774"/>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8" name="Picture Placeholder 2"/>
          <p:cNvSpPr>
            <a:spLocks noGrp="1"/>
          </p:cNvSpPr>
          <p:nvPr>
            <p:ph type="pic" sz="quarter" idx="19" hasCustomPrompt="1"/>
          </p:nvPr>
        </p:nvSpPr>
        <p:spPr bwMode="gray">
          <a:xfrm>
            <a:off x="6199806" y="3939363"/>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9" name="Text Placeholder 3"/>
          <p:cNvSpPr>
            <a:spLocks noGrp="1"/>
          </p:cNvSpPr>
          <p:nvPr>
            <p:ph type="body" sz="quarter" idx="20"/>
          </p:nvPr>
        </p:nvSpPr>
        <p:spPr bwMode="black">
          <a:xfrm>
            <a:off x="8270023" y="3939362"/>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4" name="Date Placeholder 3"/>
          <p:cNvSpPr>
            <a:spLocks noGrp="1"/>
          </p:cNvSpPr>
          <p:nvPr>
            <p:ph type="dt" sz="half" idx="10"/>
          </p:nvPr>
        </p:nvSpPr>
        <p:spPr bwMode="black"/>
        <p:txBody>
          <a:bodyPr/>
          <a:lstStyle/>
          <a:p>
            <a:endParaRPr lang="en-US" dirty="0">
              <a:solidFill>
                <a:srgbClr val="000000"/>
              </a:solidFill>
            </a:endParaRPr>
          </a:p>
        </p:txBody>
      </p:sp>
      <p:sp>
        <p:nvSpPr>
          <p:cNvPr id="20"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755107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12192000" cy="1236448"/>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9" name="Picture Placeholder 2"/>
          <p:cNvSpPr>
            <a:spLocks noGrp="1"/>
          </p:cNvSpPr>
          <p:nvPr>
            <p:ph type="pic" sz="quarter" idx="13" hasCustomPrompt="1"/>
          </p:nvPr>
        </p:nvSpPr>
        <p:spPr bwMode="gray">
          <a:xfrm>
            <a:off x="806333" y="257173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bwMode="black">
          <a:xfrm>
            <a:off x="2876551" y="2571731"/>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199806" y="257173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bwMode="black">
          <a:xfrm>
            <a:off x="8270023" y="2571731"/>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bwMode="black"/>
        <p:txBody>
          <a:bodyPr/>
          <a:lstStyle/>
          <a:p>
            <a:endParaRPr lang="en-US" dirty="0">
              <a:solidFill>
                <a:srgbClr val="000000"/>
              </a:solidFill>
            </a:endParaRPr>
          </a:p>
        </p:txBody>
      </p:sp>
      <p:sp>
        <p:nvSpPr>
          <p:cNvPr id="20"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850339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Picture Placeholder 2"/>
          <p:cNvSpPr>
            <a:spLocks noGrp="1"/>
          </p:cNvSpPr>
          <p:nvPr>
            <p:ph type="pic" sz="quarter" idx="13" hasCustomPrompt="1"/>
          </p:nvPr>
        </p:nvSpPr>
        <p:spPr bwMode="gray">
          <a:xfrm>
            <a:off x="806333" y="2800330"/>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bwMode="black">
          <a:xfrm>
            <a:off x="2876551" y="2800331"/>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6" y="2800330"/>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bwMode="black">
          <a:xfrm>
            <a:off x="8270023" y="2800331"/>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4" name="Date Placeholder 3"/>
          <p:cNvSpPr>
            <a:spLocks noGrp="1"/>
          </p:cNvSpPr>
          <p:nvPr>
            <p:ph type="dt" sz="half" idx="10"/>
          </p:nvPr>
        </p:nvSpPr>
        <p:spPr bwMode="black"/>
        <p:txBody>
          <a:bodyPr/>
          <a:lstStyle/>
          <a:p>
            <a:endParaRPr lang="en-US" dirty="0">
              <a:solidFill>
                <a:srgbClr val="000000"/>
              </a:solidFill>
            </a:endParaRPr>
          </a:p>
        </p:txBody>
      </p:sp>
      <p:sp>
        <p:nvSpPr>
          <p:cNvPr id="20"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589346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6"/>
            <a:ext cx="12192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userDrawn="1"/>
        </p:nvSpPr>
        <p:spPr bwMode="auto">
          <a:xfrm>
            <a:off x="0" y="5387788"/>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bwMode="black">
          <a:xfrm>
            <a:off x="2802468" y="5644884"/>
            <a:ext cx="6587067"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bwMode="black"/>
        <p:txBody>
          <a:bodyPr/>
          <a:lstStyle/>
          <a:p>
            <a:endParaRPr lang="en-US" dirty="0">
              <a:solidFill>
                <a:srgbClr val="000000"/>
              </a:solidFill>
            </a:endParaRPr>
          </a:p>
        </p:txBody>
      </p:sp>
      <p:sp>
        <p:nvSpPr>
          <p:cNvPr id="9"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0" name="Picture 9"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137991" y="1193277"/>
            <a:ext cx="6296027" cy="1833794"/>
          </a:xfrm>
          <a:prstGeom prst="rect">
            <a:avLst/>
          </a:prstGeom>
        </p:spPr>
      </p:pic>
    </p:spTree>
    <p:extLst>
      <p:ext uri="{BB962C8B-B14F-4D97-AF65-F5344CB8AC3E}">
        <p14:creationId xmlns:p14="http://schemas.microsoft.com/office/powerpoint/2010/main" val="22046649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8"/>
          </a:xfrm>
        </p:spPr>
        <p:txBody>
          <a:bodyPr/>
          <a:lstStyle/>
          <a:p>
            <a:r>
              <a:rPr lang="en-US"/>
              <a:t>Click icon to add picture</a:t>
            </a:r>
          </a:p>
        </p:txBody>
      </p:sp>
      <p:sp>
        <p:nvSpPr>
          <p:cNvPr id="9" name="Title 1"/>
          <p:cNvSpPr>
            <a:spLocks noGrp="1"/>
          </p:cNvSpPr>
          <p:nvPr>
            <p:ph type="title" hasCustomPrompt="1"/>
          </p:nvPr>
        </p:nvSpPr>
        <p:spPr bwMode="auto">
          <a:xfrm>
            <a:off x="1" y="5638801"/>
            <a:ext cx="12192000" cy="1219200"/>
          </a:xfrm>
          <a:solidFill>
            <a:srgbClr val="003865">
              <a:alpha val="87843"/>
            </a:srgbClr>
          </a:solidFill>
        </p:spPr>
        <p:txBody>
          <a:bodyPr>
            <a:normAutofit/>
          </a:bodyPr>
          <a:lstStyle>
            <a:lvl1pPr algn="ctr">
              <a:defRPr sz="2700">
                <a:solidFill>
                  <a:schemeClr val="bg1"/>
                </a:solidFill>
              </a:defRPr>
            </a:lvl1pPr>
          </a:lstStyle>
          <a:p>
            <a:r>
              <a:rPr lang="en-US" dirty="0"/>
              <a:t>Click to edit title</a:t>
            </a:r>
          </a:p>
        </p:txBody>
      </p:sp>
    </p:spTree>
    <p:extLst>
      <p:ext uri="{BB962C8B-B14F-4D97-AF65-F5344CB8AC3E}">
        <p14:creationId xmlns:p14="http://schemas.microsoft.com/office/powerpoint/2010/main" val="38186110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4"/>
            <a:ext cx="12192000" cy="6857999"/>
          </a:xfrm>
        </p:spPr>
        <p:txBody>
          <a:bodyPr/>
          <a:lstStyle/>
          <a:p>
            <a:r>
              <a:rPr lang="en-US"/>
              <a:t>Click icon to add picture</a:t>
            </a:r>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2700">
                <a:solidFill>
                  <a:schemeClr val="bg1"/>
                </a:solidFill>
              </a:defRPr>
            </a:lvl1pPr>
          </a:lstStyle>
          <a:p>
            <a:r>
              <a:rPr lang="en-US" dirty="0"/>
              <a:t>Click to edit title</a:t>
            </a:r>
          </a:p>
        </p:txBody>
      </p:sp>
    </p:spTree>
    <p:extLst>
      <p:ext uri="{BB962C8B-B14F-4D97-AF65-F5344CB8AC3E}">
        <p14:creationId xmlns:p14="http://schemas.microsoft.com/office/powerpoint/2010/main" val="9095264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4"/>
            <a:ext cx="12192000" cy="6857999"/>
          </a:xfrm>
        </p:spPr>
        <p:txBody>
          <a:bodyPr/>
          <a:lstStyle/>
          <a:p>
            <a:r>
              <a:rPr lang="en-US"/>
              <a:t>Click icon to add picture</a:t>
            </a:r>
          </a:p>
        </p:txBody>
      </p:sp>
      <p:sp>
        <p:nvSpPr>
          <p:cNvPr id="9" name="Title 1"/>
          <p:cNvSpPr>
            <a:spLocks noGrp="1"/>
          </p:cNvSpPr>
          <p:nvPr>
            <p:ph type="title" hasCustomPrompt="1"/>
          </p:nvPr>
        </p:nvSpPr>
        <p:spPr bwMode="auto">
          <a:xfrm>
            <a:off x="1" y="5638800"/>
            <a:ext cx="12192000" cy="1219200"/>
          </a:xfrm>
          <a:solidFill>
            <a:srgbClr val="78BE21">
              <a:alpha val="87843"/>
            </a:srgbClr>
          </a:solidFill>
        </p:spPr>
        <p:txBody>
          <a:bodyPr>
            <a:normAutofit/>
          </a:bodyPr>
          <a:lstStyle>
            <a:lvl1pPr algn="ctr">
              <a:defRPr sz="2700">
                <a:solidFill>
                  <a:schemeClr val="tx2"/>
                </a:solidFill>
              </a:defRPr>
            </a:lvl1pPr>
          </a:lstStyle>
          <a:p>
            <a:r>
              <a:rPr lang="en-US" dirty="0"/>
              <a:t>Click to edit title</a:t>
            </a:r>
          </a:p>
        </p:txBody>
      </p:sp>
    </p:spTree>
    <p:extLst>
      <p:ext uri="{BB962C8B-B14F-4D97-AF65-F5344CB8AC3E}">
        <p14:creationId xmlns:p14="http://schemas.microsoft.com/office/powerpoint/2010/main" val="23221860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5" name="Title 1"/>
          <p:cNvSpPr>
            <a:spLocks noGrp="1"/>
          </p:cNvSpPr>
          <p:nvPr>
            <p:ph type="title" hasCustomPrompt="1"/>
          </p:nvPr>
        </p:nvSpPr>
        <p:spPr bwMode="black">
          <a:xfrm>
            <a:off x="838200" y="152400"/>
            <a:ext cx="10515600" cy="914400"/>
          </a:xfrm>
        </p:spPr>
        <p:txBody>
          <a:bodyPr>
            <a:normAutofit/>
          </a:bodyPr>
          <a:lstStyle>
            <a:lvl1pPr algn="r">
              <a:defRPr sz="27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bwMode="gray">
          <a:xfrm>
            <a:off x="2032000" y="2233263"/>
            <a:ext cx="8128000" cy="2966751"/>
          </a:xfrm>
        </p:spPr>
        <p:txBody>
          <a:bodyPr/>
          <a:lstStyle/>
          <a:p>
            <a:r>
              <a:rPr lang="en-US"/>
              <a:t>Click icon to add table</a:t>
            </a:r>
          </a:p>
        </p:txBody>
      </p:sp>
      <p:sp>
        <p:nvSpPr>
          <p:cNvPr id="8" name="Date Placeholder 4"/>
          <p:cNvSpPr>
            <a:spLocks noGrp="1"/>
          </p:cNvSpPr>
          <p:nvPr>
            <p:ph type="dt" sz="half" idx="11"/>
          </p:nvPr>
        </p:nvSpPr>
        <p:spPr bwMode="black">
          <a:xfrm>
            <a:off x="838201" y="6356352"/>
            <a:ext cx="1358591" cy="365125"/>
          </a:xfrm>
        </p:spPr>
        <p:txBody>
          <a:bodyPr/>
          <a:lstStyle/>
          <a:p>
            <a:endParaRPr lang="en-US" dirty="0">
              <a:solidFill>
                <a:srgbClr val="000000"/>
              </a:solidFill>
            </a:endParaRPr>
          </a:p>
        </p:txBody>
      </p:sp>
      <p:sp>
        <p:nvSpPr>
          <p:cNvPr id="7"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9" name="Slide Number Placeholder 6"/>
          <p:cNvSpPr>
            <a:spLocks noGrp="1"/>
          </p:cNvSpPr>
          <p:nvPr>
            <p:ph type="sldNum" sz="quarter" idx="12"/>
          </p:nvPr>
        </p:nvSpPr>
        <p:spPr bwMode="black">
          <a:xfrm>
            <a:off x="9891133" y="6356352"/>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2194994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3" name="Title 1"/>
          <p:cNvSpPr>
            <a:spLocks noGrp="1"/>
          </p:cNvSpPr>
          <p:nvPr>
            <p:ph type="title" hasCustomPrompt="1"/>
          </p:nvPr>
        </p:nvSpPr>
        <p:spPr bwMode="black">
          <a:xfrm>
            <a:off x="838200" y="152400"/>
            <a:ext cx="10515600" cy="914400"/>
          </a:xfrm>
        </p:spPr>
        <p:txBody>
          <a:bodyPr>
            <a:normAutofit/>
          </a:bodyPr>
          <a:lstStyle>
            <a:lvl1pPr algn="r">
              <a:defRPr sz="27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bwMode="gray">
          <a:xfrm>
            <a:off x="2032000" y="2233263"/>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bwMode="white">
          <a:xfrm>
            <a:off x="838201" y="6356352"/>
            <a:ext cx="1358591"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bwMode="white">
          <a:xfrm>
            <a:off x="3302178" y="6356351"/>
            <a:ext cx="5587647" cy="365125"/>
          </a:xfrm>
          <a:prstGeom prst="rect">
            <a:avLst/>
          </a:prstGeom>
        </p:spPr>
        <p:txBody>
          <a:bodyPr anchor="ctr"/>
          <a:lstStyle>
            <a:lvl1pPr algn="ctr">
              <a:defRPr sz="900">
                <a:solidFill>
                  <a:schemeClr val="bg1"/>
                </a:solidFill>
              </a:defRPr>
            </a:lvl1pPr>
          </a:lstStyle>
          <a:p>
            <a:r>
              <a:rPr lang="en-US">
                <a:solidFill>
                  <a:srgbClr val="FFFFFF"/>
                </a:solidFill>
              </a:rPr>
              <a:t> www.dli.mn.gov</a:t>
            </a:r>
            <a:endParaRPr lang="en-US" dirty="0">
              <a:solidFill>
                <a:srgbClr val="FFFFFF"/>
              </a:solidFill>
            </a:endParaRPr>
          </a:p>
        </p:txBody>
      </p:sp>
      <p:sp>
        <p:nvSpPr>
          <p:cNvPr id="9" name="Slide Number Placeholder 6"/>
          <p:cNvSpPr>
            <a:spLocks noGrp="1"/>
          </p:cNvSpPr>
          <p:nvPr>
            <p:ph type="sldNum" sz="quarter" idx="12"/>
          </p:nvPr>
        </p:nvSpPr>
        <p:spPr bwMode="white">
          <a:xfrm>
            <a:off x="9891133"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637867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8"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7" y="3211515"/>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7"/>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9"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bwMode="white">
          <a:xfrm>
            <a:off x="838201" y="6356352"/>
            <a:ext cx="1358591"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bwMode="white">
          <a:xfrm>
            <a:off x="3302178" y="6356351"/>
            <a:ext cx="5587647" cy="365125"/>
          </a:xfrm>
          <a:prstGeom prst="rect">
            <a:avLst/>
          </a:prstGeom>
        </p:spPr>
        <p:txBody>
          <a:bodyPr anchor="ctr"/>
          <a:lstStyle>
            <a:lvl1pPr algn="ctr">
              <a:defRPr sz="900">
                <a:solidFill>
                  <a:schemeClr val="bg1"/>
                </a:solidFill>
              </a:defRPr>
            </a:lvl1pPr>
          </a:lstStyle>
          <a:p>
            <a:r>
              <a:rPr lang="en-US">
                <a:solidFill>
                  <a:srgbClr val="FFFFFF"/>
                </a:solidFill>
              </a:rPr>
              <a:t> www.dli.mn.gov</a:t>
            </a:r>
            <a:endParaRPr lang="en-US" dirty="0">
              <a:solidFill>
                <a:srgbClr val="FFFFFF"/>
              </a:solidFill>
            </a:endParaRPr>
          </a:p>
        </p:txBody>
      </p:sp>
      <p:sp>
        <p:nvSpPr>
          <p:cNvPr id="9" name="Slide Number Placeholder 6"/>
          <p:cNvSpPr>
            <a:spLocks noGrp="1"/>
          </p:cNvSpPr>
          <p:nvPr>
            <p:ph type="sldNum" sz="quarter" idx="12"/>
          </p:nvPr>
        </p:nvSpPr>
        <p:spPr bwMode="white">
          <a:xfrm>
            <a:off x="9891133"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700615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2700">
                <a:solidFill>
                  <a:schemeClr val="accent2"/>
                </a:solidFill>
              </a:defRPr>
            </a:lvl1pPr>
          </a:lstStyle>
          <a:p>
            <a:r>
              <a:rPr lang="en-US" dirty="0"/>
              <a:t>Click to edit title</a:t>
            </a:r>
          </a:p>
        </p:txBody>
      </p:sp>
      <p:sp>
        <p:nvSpPr>
          <p:cNvPr id="11" name="Text Placeholder 3"/>
          <p:cNvSpPr>
            <a:spLocks noGrp="1"/>
          </p:cNvSpPr>
          <p:nvPr>
            <p:ph type="body" sz="quarter" idx="13"/>
          </p:nvPr>
        </p:nvSpPr>
        <p:spPr bwMode="white">
          <a:xfrm>
            <a:off x="815895" y="1365205"/>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1"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373459" y="3771873"/>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bwMode="white">
          <a:xfrm>
            <a:off x="838201" y="6356352"/>
            <a:ext cx="1358591" cy="365125"/>
          </a:xfrm>
        </p:spPr>
        <p:txBody>
          <a:bodyPr/>
          <a:lstStyle/>
          <a:p>
            <a:endParaRPr lang="en-US" dirty="0">
              <a:solidFill>
                <a:srgbClr val="000000"/>
              </a:solidFill>
            </a:endParaRPr>
          </a:p>
        </p:txBody>
      </p:sp>
      <p:sp>
        <p:nvSpPr>
          <p:cNvPr id="7"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8" name="Slide Number Placeholder 5"/>
          <p:cNvSpPr>
            <a:spLocks noGrp="1"/>
          </p:cNvSpPr>
          <p:nvPr>
            <p:ph type="sldNum" sz="quarter" idx="12"/>
          </p:nvPr>
        </p:nvSpPr>
        <p:spPr bwMode="white">
          <a:xfrm>
            <a:off x="9891133" y="6356352"/>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6611673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8"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bwMode="black">
          <a:xfrm>
            <a:off x="815977" y="3211515"/>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7"/>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4976789"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bwMode="black">
          <a:xfrm>
            <a:off x="838201" y="6356352"/>
            <a:ext cx="1358591" cy="365125"/>
          </a:xfrm>
        </p:spPr>
        <p:txBody>
          <a:bodyPr/>
          <a:lstStyle/>
          <a:p>
            <a:endParaRPr lang="en-US" dirty="0">
              <a:solidFill>
                <a:srgbClr val="000000"/>
              </a:solidFill>
            </a:endParaRPr>
          </a:p>
        </p:txBody>
      </p:sp>
      <p:sp>
        <p:nvSpPr>
          <p:cNvPr id="7"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11" name="Slide Number Placeholder 6"/>
          <p:cNvSpPr>
            <a:spLocks noGrp="1"/>
          </p:cNvSpPr>
          <p:nvPr>
            <p:ph type="sldNum" sz="quarter" idx="13"/>
          </p:nvPr>
        </p:nvSpPr>
        <p:spPr bwMode="black">
          <a:xfrm>
            <a:off x="9891133" y="6356352"/>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824872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52400"/>
            <a:ext cx="10515600" cy="914400"/>
          </a:xfrm>
        </p:spPr>
        <p:txBody>
          <a:bodyPr>
            <a:normAutofit/>
          </a:bodyPr>
          <a:lstStyle>
            <a:lvl1pPr algn="r">
              <a:defRPr sz="2700">
                <a:solidFill>
                  <a:schemeClr val="accent1"/>
                </a:solidFill>
              </a:defRPr>
            </a:lvl1pPr>
          </a:lstStyle>
          <a:p>
            <a:r>
              <a:rPr lang="en-US" dirty="0"/>
              <a:t>Click to edit title</a:t>
            </a:r>
          </a:p>
        </p:txBody>
      </p:sp>
      <p:sp>
        <p:nvSpPr>
          <p:cNvPr id="7" name="Text Placeholder 3"/>
          <p:cNvSpPr>
            <a:spLocks noGrp="1"/>
          </p:cNvSpPr>
          <p:nvPr>
            <p:ph type="body" sz="quarter" idx="11"/>
          </p:nvPr>
        </p:nvSpPr>
        <p:spPr bwMode="black">
          <a:xfrm>
            <a:off x="815895" y="1365205"/>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1"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373459" y="3771873"/>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95152513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8"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bwMode="white">
          <a:xfrm>
            <a:off x="815977" y="3211515"/>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2" y="434837"/>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4976788" y="691884"/>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1" y="6356352"/>
            <a:ext cx="1358591" cy="365125"/>
          </a:xfrm>
        </p:spPr>
        <p:txBody>
          <a:bodyPr/>
          <a:lstStyle>
            <a:lvl1pPr>
              <a:defRPr>
                <a:solidFill>
                  <a:schemeClr val="bg1"/>
                </a:solidFill>
              </a:defRPr>
            </a:lvl1pPr>
          </a:lstStyle>
          <a:p>
            <a:endParaRPr lang="en-US" dirty="0">
              <a:solidFill>
                <a:srgbClr val="FFFFFF"/>
              </a:solidFill>
            </a:endParaRPr>
          </a:p>
        </p:txBody>
      </p:sp>
      <p:sp>
        <p:nvSpPr>
          <p:cNvPr id="9" name="Footer Placeholder 4"/>
          <p:cNvSpPr>
            <a:spLocks noGrp="1"/>
          </p:cNvSpPr>
          <p:nvPr>
            <p:ph type="ftr" sz="quarter" idx="3"/>
          </p:nvPr>
        </p:nvSpPr>
        <p:spPr bwMode="white">
          <a:xfrm>
            <a:off x="3302178" y="6356351"/>
            <a:ext cx="5587647" cy="365125"/>
          </a:xfrm>
          <a:prstGeom prst="rect">
            <a:avLst/>
          </a:prstGeom>
        </p:spPr>
        <p:txBody>
          <a:bodyPr anchor="ctr"/>
          <a:lstStyle>
            <a:lvl1pPr algn="ctr">
              <a:defRPr sz="900">
                <a:solidFill>
                  <a:schemeClr val="bg1"/>
                </a:solidFill>
              </a:defRPr>
            </a:lvl1pPr>
          </a:lstStyle>
          <a:p>
            <a:r>
              <a:rPr lang="en-US">
                <a:solidFill>
                  <a:srgbClr val="FFFFFF"/>
                </a:solidFill>
              </a:rPr>
              <a:t> www.dli.mn.gov</a:t>
            </a:r>
            <a:endParaRPr lang="en-US" dirty="0">
              <a:solidFill>
                <a:srgbClr val="FFFFFF"/>
              </a:solidFill>
            </a:endParaRPr>
          </a:p>
        </p:txBody>
      </p:sp>
      <p:sp>
        <p:nvSpPr>
          <p:cNvPr id="11" name="Slide Number Placeholder 6"/>
          <p:cNvSpPr>
            <a:spLocks noGrp="1"/>
          </p:cNvSpPr>
          <p:nvPr>
            <p:ph type="sldNum" sz="quarter" idx="12"/>
          </p:nvPr>
        </p:nvSpPr>
        <p:spPr bwMode="white">
          <a:xfrm>
            <a:off x="9891133"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066510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2700">
                <a:solidFill>
                  <a:schemeClr val="bg1"/>
                </a:solidFill>
              </a:defRPr>
            </a:lvl1pPr>
          </a:lstStyle>
          <a:p>
            <a:r>
              <a:rPr lang="en-US" dirty="0"/>
              <a:t>Agenda</a:t>
            </a:r>
          </a:p>
        </p:txBody>
      </p:sp>
      <p:sp>
        <p:nvSpPr>
          <p:cNvPr id="12" name="Table Placeholder 9"/>
          <p:cNvSpPr>
            <a:spLocks noGrp="1"/>
          </p:cNvSpPr>
          <p:nvPr>
            <p:ph type="tbl" sz="quarter" idx="13"/>
          </p:nvPr>
        </p:nvSpPr>
        <p:spPr bwMode="gray">
          <a:xfrm>
            <a:off x="838200" y="1335089"/>
            <a:ext cx="10515600" cy="4841875"/>
          </a:xfrm>
        </p:spPr>
        <p:txBody>
          <a:bodyPr/>
          <a:lstStyle/>
          <a:p>
            <a:r>
              <a:rPr lang="en-US"/>
              <a:t>Click icon to add table</a:t>
            </a:r>
          </a:p>
        </p:txBody>
      </p:sp>
      <p:sp>
        <p:nvSpPr>
          <p:cNvPr id="4" name="Date Placeholder 3"/>
          <p:cNvSpPr>
            <a:spLocks noGrp="1"/>
          </p:cNvSpPr>
          <p:nvPr>
            <p:ph type="dt" sz="half" idx="10"/>
          </p:nvPr>
        </p:nvSpPr>
        <p:spPr bwMode="black"/>
        <p:txBody>
          <a:bodyPr/>
          <a:lstStyle/>
          <a:p>
            <a:endParaRPr lang="en-US" dirty="0">
              <a:solidFill>
                <a:srgbClr val="000000"/>
              </a:solidFill>
            </a:endParaRPr>
          </a:p>
        </p:txBody>
      </p:sp>
      <p:sp>
        <p:nvSpPr>
          <p:cNvPr id="11"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4761889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8"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7" y="3211515"/>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7"/>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9"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1" y="6356352"/>
            <a:ext cx="1358591" cy="365125"/>
          </a:xfrm>
        </p:spPr>
        <p:txBody>
          <a:bodyPr/>
          <a:lstStyle>
            <a:lvl1pPr>
              <a:defRPr>
                <a:solidFill>
                  <a:schemeClr val="bg1"/>
                </a:solidFill>
              </a:defRPr>
            </a:lvl1pPr>
          </a:lstStyle>
          <a:p>
            <a:endParaRPr lang="en-US" dirty="0">
              <a:solidFill>
                <a:srgbClr val="FFFFFF"/>
              </a:solidFill>
            </a:endParaRPr>
          </a:p>
        </p:txBody>
      </p:sp>
      <p:sp>
        <p:nvSpPr>
          <p:cNvPr id="9" name="Footer Placeholder 4"/>
          <p:cNvSpPr>
            <a:spLocks noGrp="1"/>
          </p:cNvSpPr>
          <p:nvPr>
            <p:ph type="ftr" sz="quarter" idx="3"/>
          </p:nvPr>
        </p:nvSpPr>
        <p:spPr bwMode="white">
          <a:xfrm>
            <a:off x="3302178" y="6356351"/>
            <a:ext cx="5587647" cy="365125"/>
          </a:xfrm>
          <a:prstGeom prst="rect">
            <a:avLst/>
          </a:prstGeom>
        </p:spPr>
        <p:txBody>
          <a:bodyPr anchor="ctr"/>
          <a:lstStyle>
            <a:lvl1pPr algn="ctr">
              <a:defRPr sz="900">
                <a:solidFill>
                  <a:schemeClr val="bg1"/>
                </a:solidFill>
              </a:defRPr>
            </a:lvl1pPr>
          </a:lstStyle>
          <a:p>
            <a:r>
              <a:rPr lang="en-US">
                <a:solidFill>
                  <a:srgbClr val="FFFFFF"/>
                </a:solidFill>
              </a:rPr>
              <a:t> www.dli.mn.gov</a:t>
            </a:r>
            <a:endParaRPr lang="en-US" dirty="0">
              <a:solidFill>
                <a:srgbClr val="FFFFFF"/>
              </a:solidFill>
            </a:endParaRPr>
          </a:p>
        </p:txBody>
      </p:sp>
      <p:sp>
        <p:nvSpPr>
          <p:cNvPr id="11" name="Slide Number Placeholder 6"/>
          <p:cNvSpPr>
            <a:spLocks noGrp="1"/>
          </p:cNvSpPr>
          <p:nvPr>
            <p:ph type="sldNum" sz="quarter" idx="12"/>
          </p:nvPr>
        </p:nvSpPr>
        <p:spPr bwMode="white">
          <a:xfrm>
            <a:off x="9891133"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51692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52400"/>
            <a:ext cx="10515600" cy="914400"/>
          </a:xfrm>
        </p:spPr>
        <p:txBody>
          <a:bodyPr>
            <a:normAutofit/>
          </a:bodyPr>
          <a:lstStyle>
            <a:lvl1pPr algn="r">
              <a:defRPr sz="2700">
                <a:solidFill>
                  <a:schemeClr val="accent2"/>
                </a:solidFill>
              </a:defRPr>
            </a:lvl1pPr>
          </a:lstStyle>
          <a:p>
            <a:r>
              <a:rPr lang="en-US" dirty="0"/>
              <a:t>Click to edit title</a:t>
            </a:r>
          </a:p>
        </p:txBody>
      </p:sp>
      <p:sp>
        <p:nvSpPr>
          <p:cNvPr id="14" name="Text Placeholder 3"/>
          <p:cNvSpPr>
            <a:spLocks noGrp="1"/>
          </p:cNvSpPr>
          <p:nvPr>
            <p:ph type="body" sz="quarter" idx="13"/>
          </p:nvPr>
        </p:nvSpPr>
        <p:spPr bwMode="white">
          <a:xfrm>
            <a:off x="815895" y="1365205"/>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1"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373459" y="3771873"/>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007471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7" name="Title 1"/>
          <p:cNvSpPr>
            <a:spLocks noGrp="1"/>
          </p:cNvSpPr>
          <p:nvPr>
            <p:ph type="title" hasCustomPrompt="1"/>
          </p:nvPr>
        </p:nvSpPr>
        <p:spPr bwMode="black">
          <a:xfrm>
            <a:off x="1387736" y="1438509"/>
            <a:ext cx="9488245"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bwMode="black">
          <a:xfrm>
            <a:off x="1387736" y="4126418"/>
            <a:ext cx="9488245"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1" y="6356352"/>
            <a:ext cx="1358591" cy="365125"/>
          </a:xfrm>
        </p:spPr>
        <p:txBody>
          <a:bodyPr/>
          <a:lstStyle>
            <a:lvl1pPr>
              <a:defRPr>
                <a:solidFill>
                  <a:schemeClr val="bg1"/>
                </a:solidFill>
              </a:defRPr>
            </a:lvl1pPr>
          </a:lstStyle>
          <a:p>
            <a:endParaRPr lang="en-US" dirty="0">
              <a:solidFill>
                <a:srgbClr val="FFFFFF"/>
              </a:solidFill>
            </a:endParaRPr>
          </a:p>
        </p:txBody>
      </p:sp>
      <p:sp>
        <p:nvSpPr>
          <p:cNvPr id="9" name="Footer Placeholder 4"/>
          <p:cNvSpPr>
            <a:spLocks noGrp="1"/>
          </p:cNvSpPr>
          <p:nvPr>
            <p:ph type="ftr" sz="quarter" idx="3"/>
          </p:nvPr>
        </p:nvSpPr>
        <p:spPr bwMode="white">
          <a:xfrm>
            <a:off x="3302178" y="6356351"/>
            <a:ext cx="5587647" cy="365125"/>
          </a:xfrm>
          <a:prstGeom prst="rect">
            <a:avLst/>
          </a:prstGeom>
        </p:spPr>
        <p:txBody>
          <a:bodyPr anchor="ctr"/>
          <a:lstStyle>
            <a:lvl1pPr algn="ctr">
              <a:defRPr sz="900">
                <a:solidFill>
                  <a:schemeClr val="bg1"/>
                </a:solidFill>
              </a:defRPr>
            </a:lvl1pPr>
          </a:lstStyle>
          <a:p>
            <a:r>
              <a:rPr lang="en-US">
                <a:solidFill>
                  <a:srgbClr val="FFFFFF"/>
                </a:solidFill>
              </a:rPr>
              <a:t> www.dli.mn.gov</a:t>
            </a:r>
            <a:endParaRPr lang="en-US" dirty="0">
              <a:solidFill>
                <a:srgbClr val="FFFFFF"/>
              </a:solidFill>
            </a:endParaRPr>
          </a:p>
        </p:txBody>
      </p:sp>
      <p:sp>
        <p:nvSpPr>
          <p:cNvPr id="11" name="Slide Number Placeholder 6"/>
          <p:cNvSpPr>
            <a:spLocks noGrp="1"/>
          </p:cNvSpPr>
          <p:nvPr>
            <p:ph type="sldNum" sz="quarter" idx="12"/>
          </p:nvPr>
        </p:nvSpPr>
        <p:spPr bwMode="white">
          <a:xfrm>
            <a:off x="9891133"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018229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4" name="Title 1"/>
          <p:cNvSpPr>
            <a:spLocks noGrp="1"/>
          </p:cNvSpPr>
          <p:nvPr>
            <p:ph type="title" hasCustomPrompt="1"/>
          </p:nvPr>
        </p:nvSpPr>
        <p:spPr bwMode="black">
          <a:xfrm>
            <a:off x="1387736" y="1438509"/>
            <a:ext cx="9488245"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bwMode="black">
          <a:xfrm>
            <a:off x="1387736" y="4126418"/>
            <a:ext cx="9488245"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1" y="6356352"/>
            <a:ext cx="1358591" cy="365125"/>
          </a:xfrm>
        </p:spPr>
        <p:txBody>
          <a:bodyPr/>
          <a:lstStyle>
            <a:lvl1pPr>
              <a:defRPr>
                <a:solidFill>
                  <a:schemeClr val="bg1"/>
                </a:solidFill>
              </a:defRPr>
            </a:lvl1pPr>
          </a:lstStyle>
          <a:p>
            <a:endParaRPr lang="en-US" dirty="0">
              <a:solidFill>
                <a:srgbClr val="FFFFFF"/>
              </a:solidFill>
            </a:endParaRPr>
          </a:p>
        </p:txBody>
      </p:sp>
      <p:sp>
        <p:nvSpPr>
          <p:cNvPr id="18" name="Footer Placeholder 4"/>
          <p:cNvSpPr>
            <a:spLocks noGrp="1"/>
          </p:cNvSpPr>
          <p:nvPr>
            <p:ph type="ftr" sz="quarter" idx="3"/>
          </p:nvPr>
        </p:nvSpPr>
        <p:spPr bwMode="white">
          <a:xfrm>
            <a:off x="3302178" y="6356351"/>
            <a:ext cx="5587647" cy="365125"/>
          </a:xfrm>
          <a:prstGeom prst="rect">
            <a:avLst/>
          </a:prstGeom>
        </p:spPr>
        <p:txBody>
          <a:bodyPr anchor="ctr"/>
          <a:lstStyle>
            <a:lvl1pPr algn="ctr">
              <a:defRPr sz="900">
                <a:solidFill>
                  <a:schemeClr val="bg1"/>
                </a:solidFill>
              </a:defRPr>
            </a:lvl1pPr>
          </a:lstStyle>
          <a:p>
            <a:r>
              <a:rPr lang="en-US">
                <a:solidFill>
                  <a:srgbClr val="FFFFFF"/>
                </a:solidFill>
              </a:rPr>
              <a:t> www.dli.mn.gov</a:t>
            </a:r>
            <a:endParaRPr lang="en-US" dirty="0">
              <a:solidFill>
                <a:srgbClr val="FFFFFF"/>
              </a:solidFill>
            </a:endParaRPr>
          </a:p>
        </p:txBody>
      </p:sp>
      <p:sp>
        <p:nvSpPr>
          <p:cNvPr id="19" name="Slide Number Placeholder 6"/>
          <p:cNvSpPr>
            <a:spLocks noGrp="1"/>
          </p:cNvSpPr>
          <p:nvPr>
            <p:ph type="sldNum" sz="quarter" idx="12"/>
          </p:nvPr>
        </p:nvSpPr>
        <p:spPr bwMode="white">
          <a:xfrm>
            <a:off x="9891133"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7585419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bwMode="auto">
          <a:xfrm>
            <a:off x="6146624" y="685800"/>
            <a:ext cx="5486400" cy="5486400"/>
          </a:xfrm>
          <a:prstGeom prst="ellipse">
            <a:avLst/>
          </a:prstGeom>
          <a:solidFill>
            <a:srgbClr val="003865">
              <a:alpha val="87843"/>
            </a:srgbClr>
          </a:solidFill>
        </p:spPr>
        <p:txBody>
          <a:bodyPr>
            <a:noAutofit/>
          </a:bodyPr>
          <a:lstStyle>
            <a:lvl1pPr algn="ctr">
              <a:tabLst>
                <a:tab pos="1756172" algn="l"/>
                <a:tab pos="2827735" algn="l"/>
              </a:tabLst>
              <a:defRPr sz="4125" baseline="0">
                <a:solidFill>
                  <a:schemeClr val="bg1"/>
                </a:solidFill>
              </a:defRPr>
            </a:lvl1pPr>
          </a:lstStyle>
          <a:p>
            <a:r>
              <a:rPr lang="en-US" dirty="0"/>
              <a:t>Click to edit title</a:t>
            </a:r>
          </a:p>
        </p:txBody>
      </p:sp>
    </p:spTree>
    <p:extLst>
      <p:ext uri="{BB962C8B-B14F-4D97-AF65-F5344CB8AC3E}">
        <p14:creationId xmlns:p14="http://schemas.microsoft.com/office/powerpoint/2010/main" val="31301728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bwMode="auto">
          <a:xfrm>
            <a:off x="5720398" y="912530"/>
            <a:ext cx="4661388" cy="4661388"/>
          </a:xfrm>
          <a:prstGeom prst="ellipse">
            <a:avLst/>
          </a:prstGeom>
          <a:solidFill>
            <a:srgbClr val="003865">
              <a:alpha val="87843"/>
            </a:srgbClr>
          </a:solidFill>
        </p:spPr>
        <p:txBody>
          <a:bodyPr>
            <a:noAutofit/>
          </a:bodyPr>
          <a:lstStyle>
            <a:lvl1pPr algn="ctr">
              <a:tabLst>
                <a:tab pos="2827735" algn="l"/>
              </a:tabLst>
              <a:defRPr sz="3375"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bwMode="auto">
          <a:xfrm>
            <a:off x="9544817" y="524007"/>
            <a:ext cx="2155300" cy="2155300"/>
          </a:xfrm>
          <a:prstGeom prst="ellipse">
            <a:avLst/>
          </a:prstGeom>
          <a:solidFill>
            <a:srgbClr val="78BE21">
              <a:alpha val="87843"/>
            </a:srgbClr>
          </a:solidFill>
        </p:spPr>
        <p:txBody>
          <a:bodyPr anchor="ctr">
            <a:normAutofit/>
          </a:bodyPr>
          <a:lstStyle>
            <a:lvl1pPr marL="0" indent="0" algn="ctr">
              <a:buNone/>
              <a:defRPr sz="1875"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bwMode="auto">
          <a:xfrm>
            <a:off x="9251001" y="3581845"/>
            <a:ext cx="2637979" cy="2637978"/>
          </a:xfrm>
          <a:prstGeom prst="ellipse">
            <a:avLst/>
          </a:prstGeom>
          <a:solidFill>
            <a:srgbClr val="000000">
              <a:alpha val="87843"/>
            </a:srgbClr>
          </a:solidFill>
        </p:spPr>
        <p:txBody>
          <a:bodyPr anchor="ctr">
            <a:normAutofit/>
          </a:bodyPr>
          <a:lstStyle>
            <a:lvl1pPr marL="0" indent="0" algn="ctr">
              <a:buNone/>
              <a:defRPr sz="1875"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19664896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a:t>Click icon to add picture</a:t>
            </a:r>
          </a:p>
        </p:txBody>
      </p:sp>
      <p:sp>
        <p:nvSpPr>
          <p:cNvPr id="2" name="Title 1"/>
          <p:cNvSpPr>
            <a:spLocks noGrp="1"/>
          </p:cNvSpPr>
          <p:nvPr>
            <p:ph type="title" hasCustomPrompt="1"/>
          </p:nvPr>
        </p:nvSpPr>
        <p:spPr bwMode="auto">
          <a:xfrm>
            <a:off x="2299476" y="1609867"/>
            <a:ext cx="7593051" cy="3638266"/>
          </a:xfrm>
          <a:solidFill>
            <a:srgbClr val="003865">
              <a:alpha val="87843"/>
            </a:srgbClr>
          </a:solidFill>
        </p:spPr>
        <p:txBody>
          <a:bodyPr>
            <a:noAutofit/>
          </a:bodyPr>
          <a:lstStyle>
            <a:lvl1pPr algn="ctr">
              <a:spcAft>
                <a:spcPts val="750"/>
              </a:spcAft>
              <a:tabLst>
                <a:tab pos="2827735" algn="l"/>
              </a:tabLst>
              <a:defRPr sz="525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7089142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6"/>
            <a:ext cx="10515600" cy="1340989"/>
          </a:xfrm>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bwMode="white">
          <a:xfrm>
            <a:off x="838200" y="2925701"/>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endParaRPr lang="en-US" dirty="0">
              <a:solidFill>
                <a:srgbClr val="FFFFFF"/>
              </a:solidFill>
            </a:endParaRPr>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solidFill>
                  <a:srgbClr val="FFFFFF"/>
                </a:solidFill>
              </a:rPr>
              <a:t> www.dli.mn.gov</a:t>
            </a:r>
            <a:endParaRPr lang="en-US" dirty="0">
              <a:solidFill>
                <a:srgbClr val="FFFFFF"/>
              </a:solidFill>
            </a:endParaRP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415016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6"/>
            <a:ext cx="12192000" cy="1340989"/>
          </a:xfrm>
          <a:solidFill>
            <a:schemeClr val="tx1"/>
          </a:solidFill>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bwMode="black">
          <a:xfrm>
            <a:off x="838200" y="2925701"/>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bwMode="black"/>
        <p:txBody>
          <a:bodyPr/>
          <a:lstStyle/>
          <a:p>
            <a:endParaRPr lang="en-US" dirty="0">
              <a:solidFill>
                <a:srgbClr val="000000"/>
              </a:solidFill>
            </a:endParaRPr>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a:solidFill>
                  <a:srgbClr val="000000"/>
                </a:solidFill>
              </a:rPr>
              <a:t> www.dli.mn.gov</a:t>
            </a:r>
            <a:endParaRPr lang="en-US" dirty="0">
              <a:solidFill>
                <a:srgbClr val="000000"/>
              </a:solidFill>
            </a:endParaRPr>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120485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bwMode="white">
          <a:xfrm>
            <a:off x="838200" y="1389686"/>
            <a:ext cx="10515600" cy="1340989"/>
          </a:xfrm>
        </p:spPr>
        <p:txBody>
          <a:bodyPr>
            <a:noAutofit/>
          </a:bodyPr>
          <a:lstStyle>
            <a:lvl1pPr algn="ctr">
              <a:tabLst>
                <a:tab pos="2827735" algn="l"/>
              </a:tabLst>
              <a:defRPr sz="525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bwMode="white">
          <a:xfrm>
            <a:off x="838200" y="2925701"/>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endParaRPr lang="en-US" dirty="0">
              <a:solidFill>
                <a:srgbClr val="FFFFFF"/>
              </a:solidFill>
            </a:endParaRPr>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solidFill>
                  <a:srgbClr val="FFFFFF"/>
                </a:solidFill>
              </a:rPr>
              <a:t> www.dli.mn.gov</a:t>
            </a:r>
            <a:endParaRPr lang="en-US" dirty="0">
              <a:solidFill>
                <a:srgbClr val="FFFFFF"/>
              </a:solidFill>
            </a:endParaRP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0448289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6"/>
            <a:ext cx="12192000" cy="1199223"/>
          </a:xfrm>
          <a:solidFill>
            <a:schemeClr val="accent1"/>
          </a:solidFill>
        </p:spPr>
        <p:txBody>
          <a:bodyPr anchor="ctr">
            <a:normAutofit/>
          </a:bodyPr>
          <a:lstStyle>
            <a:lvl1pPr algn="ctr">
              <a:defRPr sz="2700">
                <a:solidFill>
                  <a:schemeClr val="bg1"/>
                </a:solidFill>
              </a:defRPr>
            </a:lvl1pPr>
          </a:lstStyle>
          <a:p>
            <a:r>
              <a:rPr lang="en-US" dirty="0"/>
              <a:t>Click to edit section title</a:t>
            </a:r>
          </a:p>
        </p:txBody>
      </p:sp>
      <p:sp>
        <p:nvSpPr>
          <p:cNvPr id="3" name="Rectangle 2"/>
          <p:cNvSpPr/>
          <p:nvPr userDrawn="1"/>
        </p:nvSpPr>
        <p:spPr bwMode="auto">
          <a:xfrm>
            <a:off x="0" y="5387788"/>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bwMode="black">
          <a:xfrm>
            <a:off x="2802468" y="5644884"/>
            <a:ext cx="6587067" cy="440970"/>
          </a:xfrm>
        </p:spPr>
        <p:txBody>
          <a:bodyPr>
            <a:normAutofit/>
          </a:bodyPr>
          <a:lstStyle>
            <a:lvl1pPr marL="0" indent="0" algn="ctr">
              <a:buNone/>
              <a:defRPr sz="1350" baseline="0"/>
            </a:lvl1pPr>
          </a:lstStyle>
          <a:p>
            <a:r>
              <a:rPr lang="en-US" sz="1350" dirty="0" err="1"/>
              <a:t>Firstname</a:t>
            </a:r>
            <a:r>
              <a:rPr lang="en-US" sz="1350" dirty="0"/>
              <a:t> </a:t>
            </a:r>
            <a:r>
              <a:rPr lang="en-US" sz="1350" dirty="0" err="1"/>
              <a:t>Lastname</a:t>
            </a:r>
            <a:r>
              <a:rPr lang="en-US" sz="1350" dirty="0"/>
              <a:t> | Job Title</a:t>
            </a:r>
          </a:p>
        </p:txBody>
      </p:sp>
      <p:sp>
        <p:nvSpPr>
          <p:cNvPr id="11" name="Picture Placeholder 2"/>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bwMode="black"/>
        <p:txBody>
          <a:bodyPr/>
          <a:lstStyle/>
          <a:p>
            <a:endParaRPr lang="en-US" dirty="0">
              <a:solidFill>
                <a:srgbClr val="000000"/>
              </a:solidFill>
            </a:endParaRPr>
          </a:p>
        </p:txBody>
      </p:sp>
      <p:sp>
        <p:nvSpPr>
          <p:cNvPr id="9"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3" name="Picture 12"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3" y="461870"/>
            <a:ext cx="3183297" cy="927174"/>
          </a:xfrm>
          <a:prstGeom prst="rect">
            <a:avLst/>
          </a:prstGeom>
        </p:spPr>
      </p:pic>
    </p:spTree>
    <p:extLst>
      <p:ext uri="{BB962C8B-B14F-4D97-AF65-F5344CB8AC3E}">
        <p14:creationId xmlns:p14="http://schemas.microsoft.com/office/powerpoint/2010/main" val="1496924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2827735" algn="l"/>
              </a:tabLst>
              <a:defRPr sz="525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black"/>
        <p:txBody>
          <a:bodyPr/>
          <a:lstStyle>
            <a:lvl1pPr>
              <a:defRPr>
                <a:solidFill>
                  <a:schemeClr val="tx2"/>
                </a:solidFill>
              </a:defRPr>
            </a:lvl1pPr>
          </a:lstStyle>
          <a:p>
            <a:endParaRPr lang="en-US" dirty="0">
              <a:solidFill>
                <a:srgbClr val="000000"/>
              </a:solidFill>
            </a:endParaRPr>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a:solidFill>
                  <a:srgbClr val="000000"/>
                </a:solidFill>
              </a:rPr>
              <a:t> www.dli.mn.gov</a:t>
            </a:r>
            <a:endParaRPr lang="en-US" dirty="0">
              <a:solidFill>
                <a:srgbClr val="000000"/>
              </a:solidFill>
            </a:endParaRP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solidFill>
                  <a:srgbClr val="003865"/>
                </a:solidFill>
              </a:rPr>
              <a:pPr/>
              <a:t>‹#›</a:t>
            </a:fld>
            <a:endParaRPr lang="en-US" dirty="0">
              <a:solidFill>
                <a:srgbClr val="003865"/>
              </a:solidFill>
            </a:endParaRPr>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12" name="Picture 11"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3" y="367741"/>
            <a:ext cx="3183297" cy="927174"/>
          </a:xfrm>
          <a:prstGeom prst="rect">
            <a:avLst/>
          </a:prstGeom>
        </p:spPr>
      </p:pic>
    </p:spTree>
    <p:extLst>
      <p:ext uri="{BB962C8B-B14F-4D97-AF65-F5344CB8AC3E}">
        <p14:creationId xmlns:p14="http://schemas.microsoft.com/office/powerpoint/2010/main" val="31293368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10"/>
          <p:cNvSpPr>
            <a:spLocks noGrp="1"/>
          </p:cNvSpPr>
          <p:nvPr>
            <p:ph type="body" sz="quarter" idx="14" hasCustomPrompt="1"/>
          </p:nvPr>
        </p:nvSpPr>
        <p:spPr bwMode="black">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10" name="Picture 9"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sp>
        <p:nvSpPr>
          <p:cNvPr id="9" name="Footer Placeholder 4"/>
          <p:cNvSpPr>
            <a:spLocks noGrp="1"/>
          </p:cNvSpPr>
          <p:nvPr>
            <p:ph type="ftr" sz="quarter" idx="3"/>
          </p:nvPr>
        </p:nvSpPr>
        <p:spPr bwMode="black">
          <a:xfrm>
            <a:off x="6253560" y="6138332"/>
            <a:ext cx="5587647" cy="365125"/>
          </a:xfrm>
          <a:prstGeom prst="rect">
            <a:avLst/>
          </a:prstGeom>
        </p:spPr>
        <p:txBody>
          <a:bodyPr anchor="b"/>
          <a:lstStyle>
            <a:lvl1pPr algn="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6" name="Picture Placeholder 5"/>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409312369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solidFill>
                  <a:srgbClr val="000000"/>
                </a:solidFill>
              </a:rPr>
              <a:pPr/>
              <a:t>5/24/2021</a:t>
            </a:fld>
            <a:endParaRPr lang="en-US" dirty="0">
              <a:solidFill>
                <a:srgbClr val="000000"/>
              </a:solidFill>
            </a:endParaRPr>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84837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solidFill>
                  <a:srgbClr val="000000"/>
                </a:solidFill>
              </a:rPr>
              <a:pPr/>
              <a:t>5/24/2021</a:t>
            </a:fld>
            <a:endParaRPr lang="en-US" dirty="0">
              <a:solidFill>
                <a:srgbClr val="000000"/>
              </a:solidFill>
            </a:endParaRPr>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0" name="Picture 9"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137991" y="1193277"/>
            <a:ext cx="6296026" cy="1833794"/>
          </a:xfrm>
          <a:prstGeom prst="rect">
            <a:avLst/>
          </a:prstGeom>
        </p:spPr>
      </p:pic>
    </p:spTree>
    <p:extLst>
      <p:ext uri="{BB962C8B-B14F-4D97-AF65-F5344CB8AC3E}">
        <p14:creationId xmlns:p14="http://schemas.microsoft.com/office/powerpoint/2010/main" val="25311094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bwMode="gray">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bwMode="black"/>
        <p:txBody>
          <a:bodyPr/>
          <a:lstStyle/>
          <a:p>
            <a:fld id="{9A198C9B-0587-4A1E-9E03-E4C9FE222F08}" type="datetime1">
              <a:rPr lang="en-US" smtClean="0">
                <a:solidFill>
                  <a:srgbClr val="000000"/>
                </a:solidFill>
              </a:rPr>
              <a:pPr/>
              <a:t>5/24/2021</a:t>
            </a:fld>
            <a:endParaRPr lang="en-US" dirty="0">
              <a:solidFill>
                <a:srgbClr val="000000"/>
              </a:solidFill>
            </a:endParaRPr>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8564587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10"/>
          <p:cNvSpPr>
            <a:spLocks noGrp="1"/>
          </p:cNvSpPr>
          <p:nvPr>
            <p:ph type="body" sz="quarter" idx="14" hasCustomPrompt="1"/>
          </p:nvPr>
        </p:nvSpPr>
        <p:spPr bwMode="black">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bwMode="black"/>
        <p:txBody>
          <a:bodyPr/>
          <a:lstStyle/>
          <a:p>
            <a:fld id="{A8CA1A9B-139F-4606-AD0A-F3253110DAE5}" type="datetime1">
              <a:rPr lang="en-US" smtClean="0">
                <a:solidFill>
                  <a:srgbClr val="000000"/>
                </a:solidFill>
              </a:rPr>
              <a:pPr/>
              <a:t>5/24/2021</a:t>
            </a:fld>
            <a:endParaRPr lang="en-US" dirty="0">
              <a:solidFill>
                <a:srgbClr val="000000"/>
              </a:solidFill>
            </a:endParaRPr>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3" name="Picture 12"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461870"/>
            <a:ext cx="3183297" cy="927174"/>
          </a:xfrm>
          <a:prstGeom prst="rect">
            <a:avLst/>
          </a:prstGeom>
        </p:spPr>
      </p:pic>
    </p:spTree>
    <p:extLst>
      <p:ext uri="{BB962C8B-B14F-4D97-AF65-F5344CB8AC3E}">
        <p14:creationId xmlns:p14="http://schemas.microsoft.com/office/powerpoint/2010/main" val="176918090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ctr">
              <a:defRPr sz="3600" b="1">
                <a:solidFill>
                  <a:schemeClr val="bg1"/>
                </a:solidFill>
              </a:defRPr>
            </a:lvl1pPr>
          </a:lstStyle>
          <a:p>
            <a:r>
              <a:rPr lang="en-US" dirty="0"/>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bwMode="black"/>
        <p:txBody>
          <a:bodyPr/>
          <a:lstStyle/>
          <a:p>
            <a:fld id="{824D5D47-1752-4D84-8BFB-C2F71A34C932}" type="datetime1">
              <a:rPr lang="en-US" smtClean="0">
                <a:solidFill>
                  <a:srgbClr val="000000"/>
                </a:solidFill>
              </a:rPr>
              <a:pPr/>
              <a:t>5/24/2021</a:t>
            </a:fld>
            <a:endParaRPr lang="en-US" dirty="0">
              <a:solidFill>
                <a:srgbClr val="000000"/>
              </a:solidFill>
            </a:endParaRPr>
          </a:p>
        </p:txBody>
      </p:sp>
      <p:sp>
        <p:nvSpPr>
          <p:cNvPr id="1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9" name="Content Placeholder 6" descr="Minnesota Department of Labor and Industry" title="Minnesota Department of Labor and Industry"/>
          <p:cNvPicPr>
            <a:picLocks noChangeAspect="1"/>
          </p:cNvPicPr>
          <p:nvPr userDrawn="1"/>
        </p:nvPicPr>
        <p:blipFill rotWithShape="1">
          <a:blip r:embed="rId2">
            <a:extLst>
              <a:ext uri="{28A0092B-C50C-407E-A947-70E740481C1C}">
                <a14:useLocalDpi xmlns:a14="http://schemas.microsoft.com/office/drawing/2010/main" val="0"/>
              </a:ext>
            </a:extLst>
          </a:blip>
          <a:srcRect t="5555" r="17679"/>
          <a:stretch/>
        </p:blipFill>
        <p:spPr bwMode="auto">
          <a:xfrm>
            <a:off x="9071291" y="6265194"/>
            <a:ext cx="2893357" cy="584733"/>
          </a:xfrm>
          <a:prstGeom prst="rect">
            <a:avLst/>
          </a:prstGeom>
        </p:spPr>
      </p:pic>
    </p:spTree>
    <p:extLst>
      <p:ext uri="{BB962C8B-B14F-4D97-AF65-F5344CB8AC3E}">
        <p14:creationId xmlns:p14="http://schemas.microsoft.com/office/powerpoint/2010/main" val="42389432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bwMode="black"/>
        <p:txBody>
          <a:bodyPr/>
          <a:lstStyle/>
          <a:p>
            <a:fld id="{7C198DD1-C477-482D-A126-3FBDD1778E48}" type="datetime1">
              <a:rPr lang="en-US" smtClean="0">
                <a:solidFill>
                  <a:srgbClr val="000000"/>
                </a:solidFill>
              </a:rPr>
              <a:pPr/>
              <a:t>5/24/2021</a:t>
            </a:fld>
            <a:endParaRPr lang="en-US" dirty="0">
              <a:solidFill>
                <a:srgbClr val="000000"/>
              </a:solidFill>
            </a:endParaRPr>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8BE21"/>
              </a:solidFill>
            </a:endParaRPr>
          </a:p>
        </p:txBody>
      </p:sp>
    </p:spTree>
    <p:extLst>
      <p:ext uri="{BB962C8B-B14F-4D97-AF65-F5344CB8AC3E}">
        <p14:creationId xmlns:p14="http://schemas.microsoft.com/office/powerpoint/2010/main" val="42894290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auto">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bwMode="black"/>
        <p:txBody>
          <a:bodyPr/>
          <a:lstStyle/>
          <a:p>
            <a:fld id="{9A198C9B-0587-4A1E-9E03-E4C9FE222F08}" type="datetime1">
              <a:rPr lang="en-US" smtClean="0">
                <a:solidFill>
                  <a:srgbClr val="000000"/>
                </a:solidFill>
              </a:rPr>
              <a:pPr/>
              <a:t>5/24/2021</a:t>
            </a:fld>
            <a:endParaRPr lang="en-US" dirty="0">
              <a:solidFill>
                <a:srgbClr val="000000"/>
              </a:solidFill>
            </a:endParaRPr>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226894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bwMode="black"/>
        <p:txBody>
          <a:bodyPr/>
          <a:lstStyle/>
          <a:p>
            <a:fld id="{5485A5BA-A5F9-4138-9E4B-FFD626F6437A}" type="datetime1">
              <a:rPr lang="en-US" smtClean="0">
                <a:solidFill>
                  <a:srgbClr val="000000"/>
                </a:solidFill>
              </a:rPr>
              <a:pPr/>
              <a:t>5/24/2021</a:t>
            </a:fld>
            <a:endParaRPr lang="en-US" dirty="0">
              <a:solidFill>
                <a:srgbClr val="000000"/>
              </a:solidFill>
            </a:endParaRPr>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8495868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ctr">
              <a:defRPr sz="2700" b="1">
                <a:solidFill>
                  <a:schemeClr val="bg1"/>
                </a:solidFill>
              </a:defRPr>
            </a:lvl1pPr>
          </a:lstStyle>
          <a:p>
            <a:r>
              <a:rPr lang="en-US" dirty="0"/>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bwMode="black"/>
        <p:txBody>
          <a:bodyPr/>
          <a:lstStyle/>
          <a:p>
            <a:endParaRPr lang="en-US" dirty="0">
              <a:solidFill>
                <a:srgbClr val="000000"/>
              </a:solidFill>
            </a:endParaRPr>
          </a:p>
        </p:txBody>
      </p:sp>
      <p:sp>
        <p:nvSpPr>
          <p:cNvPr id="10"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9" name="Content Placeholder 6" descr="Minnesota Department of Labor and Industry" title="Minnesota Department of Labor and Industry"/>
          <p:cNvPicPr>
            <a:picLocks noChangeAspect="1"/>
          </p:cNvPicPr>
          <p:nvPr userDrawn="1"/>
        </p:nvPicPr>
        <p:blipFill rotWithShape="1">
          <a:blip r:embed="rId2">
            <a:extLst>
              <a:ext uri="{28A0092B-C50C-407E-A947-70E740481C1C}">
                <a14:useLocalDpi xmlns:a14="http://schemas.microsoft.com/office/drawing/2010/main" val="0"/>
              </a:ext>
            </a:extLst>
          </a:blip>
          <a:srcRect t="5555" r="17679"/>
          <a:stretch/>
        </p:blipFill>
        <p:spPr bwMode="auto">
          <a:xfrm>
            <a:off x="9071292" y="6265196"/>
            <a:ext cx="2893357" cy="584733"/>
          </a:xfrm>
          <a:prstGeom prst="rect">
            <a:avLst/>
          </a:prstGeom>
        </p:spPr>
      </p:pic>
    </p:spTree>
    <p:extLst>
      <p:ext uri="{BB962C8B-B14F-4D97-AF65-F5344CB8AC3E}">
        <p14:creationId xmlns:p14="http://schemas.microsoft.com/office/powerpoint/2010/main" val="5599897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and Content (Split Boxed)">
    <p:spTree>
      <p:nvGrpSpPr>
        <p:cNvPr id="1" name=""/>
        <p:cNvGrpSpPr/>
        <p:nvPr/>
      </p:nvGrpSpPr>
      <p:grpSpPr>
        <a:xfrm>
          <a:off x="0" y="0"/>
          <a:ext cx="0" cy="0"/>
          <a:chOff x="0" y="0"/>
          <a:chExt cx="0" cy="0"/>
        </a:xfrm>
      </p:grpSpPr>
      <p:sp>
        <p:nvSpPr>
          <p:cNvPr id="9" name="Rectangle 8"/>
          <p:cNvSpPr/>
          <p:nvPr userDrawn="1"/>
        </p:nvSpPr>
        <p:spPr bwMode="auto">
          <a:xfrm>
            <a:off x="0" y="681052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userDrawn="1"/>
        </p:nvSpPr>
        <p:spPr bwMode="auto">
          <a:xfrm>
            <a:off x="0" y="6764404"/>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DLI logo" title="Department of Labor and Industry"/>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5996414"/>
            <a:ext cx="3183297" cy="927174"/>
          </a:xfrm>
          <a:prstGeom prst="rect">
            <a:avLst/>
          </a:prstGeom>
        </p:spPr>
      </p:pic>
      <p:sp>
        <p:nvSpPr>
          <p:cNvPr id="11" name="Rectangle 10"/>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5108760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itle and Content (Split Boxed)">
    <p:spTree>
      <p:nvGrpSpPr>
        <p:cNvPr id="1" name=""/>
        <p:cNvGrpSpPr/>
        <p:nvPr/>
      </p:nvGrpSpPr>
      <p:grpSpPr>
        <a:xfrm>
          <a:off x="0" y="0"/>
          <a:ext cx="0" cy="0"/>
          <a:chOff x="0" y="0"/>
          <a:chExt cx="0" cy="0"/>
        </a:xfrm>
      </p:grpSpPr>
      <p:sp>
        <p:nvSpPr>
          <p:cNvPr id="9" name="Rectangle 8"/>
          <p:cNvSpPr/>
          <p:nvPr userDrawn="1"/>
        </p:nvSpPr>
        <p:spPr bwMode="auto">
          <a:xfrm>
            <a:off x="0" y="681052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userDrawn="1"/>
        </p:nvSpPr>
        <p:spPr bwMode="auto">
          <a:xfrm>
            <a:off x="0" y="6764404"/>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7327687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0" y="6814737"/>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userDrawn="1"/>
        </p:nvSpPr>
        <p:spPr bwMode="auto">
          <a:xfrm>
            <a:off x="0" y="6769016"/>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5996414"/>
            <a:ext cx="3183297" cy="927174"/>
          </a:xfrm>
          <a:prstGeom prst="rect">
            <a:avLst/>
          </a:prstGeom>
        </p:spPr>
      </p:pic>
      <p:sp>
        <p:nvSpPr>
          <p:cNvPr id="18" name="Rectangle 17"/>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165858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0" y="6814737"/>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userDrawn="1"/>
        </p:nvSpPr>
        <p:spPr bwMode="auto">
          <a:xfrm>
            <a:off x="0" y="6769016"/>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94528815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12192000" cy="121919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88745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37960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black">
          <a:xfrm>
            <a:off x="838200" y="6356350"/>
            <a:ext cx="1358590" cy="365125"/>
          </a:xfrm>
        </p:spPr>
        <p:txBody>
          <a:bodyPr/>
          <a:lstStyle/>
          <a:p>
            <a:fld id="{66C283A4-7960-4BFD-B3A5-A2CC5BB2A473}" type="datetime1">
              <a:rPr lang="en-US" smtClean="0">
                <a:solidFill>
                  <a:srgbClr val="000000"/>
                </a:solidFill>
              </a:rPr>
              <a:pPr/>
              <a:t>5/24/2021</a:t>
            </a:fld>
            <a:endParaRPr lang="en-US" dirty="0">
              <a:solidFill>
                <a:srgbClr val="000000"/>
              </a:solidFill>
            </a:endParaRPr>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241382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solidFill>
                  <a:srgbClr val="FFFFFF"/>
                </a:solidFill>
              </a:rPr>
              <a:pPr/>
              <a:t>5/24/2021</a:t>
            </a:fld>
            <a:endParaRPr lang="en-US" dirty="0">
              <a:solidFill>
                <a:srgbClr val="FFFFFF"/>
              </a:solidFill>
            </a:endParaRPr>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547213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solidFill>
                  <a:srgbClr val="FFFFFF"/>
                </a:solidFill>
              </a:rPr>
              <a:pPr/>
              <a:t>5/24/2021</a:t>
            </a:fld>
            <a:endParaRPr lang="en-US" dirty="0">
              <a:solidFill>
                <a:srgbClr val="FFFFFF"/>
              </a:solidFill>
            </a:endParaRPr>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777870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solidFill>
                  <a:srgbClr val="000000"/>
                </a:solidFill>
              </a:rPr>
              <a:pPr/>
              <a:t>5/24/2021</a:t>
            </a:fld>
            <a:endParaRPr lang="en-US" dirty="0">
              <a:solidFill>
                <a:srgbClr val="000000"/>
              </a:solidFill>
            </a:endParaRPr>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189571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6"/>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6172200" y="1594626"/>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bwMode="black"/>
        <p:txBody>
          <a:bodyPr/>
          <a:lstStyle/>
          <a:p>
            <a:endParaRPr lang="en-US" dirty="0">
              <a:solidFill>
                <a:srgbClr val="000000"/>
              </a:solidFill>
            </a:endParaRPr>
          </a:p>
        </p:txBody>
      </p:sp>
      <p:sp>
        <p:nvSpPr>
          <p:cNvPr id="11"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78BE21"/>
              </a:solidFill>
            </a:endParaRPr>
          </a:p>
        </p:txBody>
      </p:sp>
    </p:spTree>
    <p:extLst>
      <p:ext uri="{BB962C8B-B14F-4D97-AF65-F5344CB8AC3E}">
        <p14:creationId xmlns:p14="http://schemas.microsoft.com/office/powerpoint/2010/main" val="4111785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solidFill>
                  <a:srgbClr val="FFFFFF"/>
                </a:solidFill>
              </a:rPr>
              <a:pPr/>
              <a:t>5/24/2021</a:t>
            </a:fld>
            <a:endParaRPr lang="en-US" dirty="0">
              <a:solidFill>
                <a:srgbClr val="FFFFFF"/>
              </a:solidFill>
            </a:endParaRPr>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368394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solidFill>
                  <a:srgbClr val="FFFFFF"/>
                </a:solidFill>
              </a:rPr>
              <a:pPr/>
              <a:t>5/24/2021</a:t>
            </a:fld>
            <a:endParaRPr lang="en-US" dirty="0">
              <a:solidFill>
                <a:srgbClr val="FFFFFF"/>
              </a:solidFill>
            </a:endParaRPr>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443559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bwMode="black">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bwMode="gray">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solidFill>
                  <a:srgbClr val="000000"/>
                </a:solidFill>
              </a:rPr>
              <a:pPr/>
              <a:t>5/24/2021</a:t>
            </a:fld>
            <a:endParaRPr lang="en-US" dirty="0">
              <a:solidFill>
                <a:srgbClr val="000000"/>
              </a:solidFill>
            </a:endParaRPr>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904732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Picture Placeholder 2"/>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Date Placeholder 2"/>
          <p:cNvSpPr>
            <a:spLocks noGrp="1"/>
          </p:cNvSpPr>
          <p:nvPr>
            <p:ph type="dt" sz="half" idx="10"/>
          </p:nvPr>
        </p:nvSpPr>
        <p:spPr bwMode="black"/>
        <p:txBody>
          <a:bodyPr/>
          <a:lstStyle/>
          <a:p>
            <a:fld id="{936DB2D6-5DF4-4264-A4A1-7D3EAF38D255}" type="datetime1">
              <a:rPr lang="en-US" smtClean="0">
                <a:solidFill>
                  <a:srgbClr val="000000"/>
                </a:solidFill>
              </a:rPr>
              <a:pPr/>
              <a:t>5/24/2021</a:t>
            </a:fld>
            <a:endParaRPr lang="en-US" dirty="0">
              <a:solidFill>
                <a:srgbClr val="000000"/>
              </a:solidFill>
            </a:endParaRPr>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322189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Picture Placeholder 2"/>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Date Placeholder 2"/>
          <p:cNvSpPr>
            <a:spLocks noGrp="1"/>
          </p:cNvSpPr>
          <p:nvPr>
            <p:ph type="dt" sz="half" idx="10"/>
          </p:nvPr>
        </p:nvSpPr>
        <p:spPr bwMode="black"/>
        <p:txBody>
          <a:bodyPr/>
          <a:lstStyle/>
          <a:p>
            <a:fld id="{936DB2D6-5DF4-4264-A4A1-7D3EAF38D255}" type="datetime1">
              <a:rPr lang="en-US" smtClean="0">
                <a:solidFill>
                  <a:srgbClr val="000000"/>
                </a:solidFill>
              </a:rPr>
              <a:pPr/>
              <a:t>5/24/2021</a:t>
            </a:fld>
            <a:endParaRPr lang="en-US" dirty="0">
              <a:solidFill>
                <a:srgbClr val="000000"/>
              </a:solidFill>
            </a:endParaRPr>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100596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Date Placeholder 2"/>
          <p:cNvSpPr>
            <a:spLocks noGrp="1"/>
          </p:cNvSpPr>
          <p:nvPr>
            <p:ph type="dt" sz="half" idx="10"/>
          </p:nvPr>
        </p:nvSpPr>
        <p:spPr bwMode="black"/>
        <p:txBody>
          <a:bodyPr/>
          <a:lstStyle/>
          <a:p>
            <a:fld id="{4B4EEDC6-36CA-4209-B482-2ED76AA0BF08}" type="datetime1">
              <a:rPr lang="en-US" smtClean="0">
                <a:solidFill>
                  <a:srgbClr val="000000"/>
                </a:solidFill>
              </a:rPr>
              <a:pPr/>
              <a:t>5/24/2021</a:t>
            </a:fld>
            <a:endParaRPr lang="en-US" dirty="0">
              <a:solidFill>
                <a:srgbClr val="000000"/>
              </a:solidFill>
            </a:endParaRPr>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425745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3"/>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Picture Placeholder 2"/>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2"/>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2"/>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Date Placeholder 2"/>
          <p:cNvSpPr>
            <a:spLocks noGrp="1"/>
          </p:cNvSpPr>
          <p:nvPr>
            <p:ph type="dt" sz="half" idx="10"/>
          </p:nvPr>
        </p:nvSpPr>
        <p:spPr bwMode="black"/>
        <p:txBody>
          <a:bodyPr/>
          <a:lstStyle/>
          <a:p>
            <a:fld id="{8DC79626-CE5A-4834-975C-E7305BA2E281}" type="datetime1">
              <a:rPr lang="en-US" smtClean="0">
                <a:solidFill>
                  <a:srgbClr val="000000"/>
                </a:solidFill>
              </a:rPr>
              <a:pPr/>
              <a:t>5/24/2021</a:t>
            </a:fld>
            <a:endParaRPr lang="en-US" dirty="0">
              <a:solidFill>
                <a:srgbClr val="000000"/>
              </a:solidFill>
            </a:endParaRPr>
          </a:p>
        </p:txBody>
      </p:sp>
      <p:sp>
        <p:nvSpPr>
          <p:cNvPr id="2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781406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2"/>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2"/>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10"/>
          </p:nvPr>
        </p:nvSpPr>
        <p:spPr bwMode="black"/>
        <p:txBody>
          <a:bodyPr/>
          <a:lstStyle/>
          <a:p>
            <a:fld id="{1815FB38-58F3-410A-8DA4-4B706967601F}" type="datetime1">
              <a:rPr lang="en-US" smtClean="0">
                <a:solidFill>
                  <a:srgbClr val="000000"/>
                </a:solidFill>
              </a:rPr>
              <a:pPr/>
              <a:t>5/24/2021</a:t>
            </a:fld>
            <a:endParaRPr lang="en-US" dirty="0">
              <a:solidFill>
                <a:srgbClr val="000000"/>
              </a:solidFill>
            </a:endParaRPr>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238857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12192000" cy="123644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Picture Placeholder 2"/>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Date Placeholder 2"/>
          <p:cNvSpPr>
            <a:spLocks noGrp="1"/>
          </p:cNvSpPr>
          <p:nvPr>
            <p:ph type="dt" sz="half" idx="10"/>
          </p:nvPr>
        </p:nvSpPr>
        <p:spPr bwMode="black"/>
        <p:txBody>
          <a:bodyPr/>
          <a:lstStyle/>
          <a:p>
            <a:fld id="{7F519661-29C3-4FE0-9FC3-375A85A42C46}" type="datetime1">
              <a:rPr lang="en-US" smtClean="0">
                <a:solidFill>
                  <a:srgbClr val="000000"/>
                </a:solidFill>
              </a:rPr>
              <a:pPr/>
              <a:t>5/24/2021</a:t>
            </a:fld>
            <a:endParaRPr lang="en-US" dirty="0">
              <a:solidFill>
                <a:srgbClr val="000000"/>
              </a:solidFill>
            </a:endParaRPr>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097594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Picture Placeholder 2"/>
          <p:cNvSpPr>
            <a:spLocks noGrp="1"/>
          </p:cNvSpPr>
          <p:nvPr>
            <p:ph type="pic" sz="quarter" idx="13" hasCustomPrompt="1"/>
          </p:nvPr>
        </p:nvSpPr>
        <p:spPr bwMode="gray">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3"/>
          <p:cNvSpPr>
            <a:spLocks noGrp="1"/>
          </p:cNvSpPr>
          <p:nvPr>
            <p:ph type="dt" sz="half" idx="10"/>
          </p:nvPr>
        </p:nvSpPr>
        <p:spPr bwMode="black"/>
        <p:txBody>
          <a:bodyPr/>
          <a:lstStyle/>
          <a:p>
            <a:fld id="{0366E0EA-2D80-452F-9963-33FA7A36BC09}" type="datetime1">
              <a:rPr lang="en-US" smtClean="0">
                <a:solidFill>
                  <a:srgbClr val="000000"/>
                </a:solidFill>
              </a:rPr>
              <a:pPr/>
              <a:t>5/24/2021</a:t>
            </a:fld>
            <a:endParaRPr lang="en-US" dirty="0">
              <a:solidFill>
                <a:srgbClr val="000000"/>
              </a:solidFill>
            </a:endParaRPr>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242637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bwMode="auto">
          <a:xfrm>
            <a:off x="838200" y="1335281"/>
            <a:ext cx="105156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bwMode="black"/>
        <p:txBody>
          <a:bodyPr/>
          <a:lstStyle/>
          <a:p>
            <a:endParaRPr lang="en-US" dirty="0">
              <a:solidFill>
                <a:srgbClr val="000000"/>
              </a:solidFill>
            </a:endParaRPr>
          </a:p>
        </p:txBody>
      </p:sp>
      <p:sp>
        <p:nvSpPr>
          <p:cNvPr id="11"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21738004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8"/>
          </a:xfrm>
        </p:spPr>
        <p:txBody>
          <a:bodyPr/>
          <a:lstStyle/>
          <a:p>
            <a:r>
              <a:rPr lang="en-US"/>
              <a:t>Click icon to add picture</a:t>
            </a:r>
          </a:p>
        </p:txBody>
      </p:sp>
      <p:sp>
        <p:nvSpPr>
          <p:cNvPr id="9" name="Title 1"/>
          <p:cNvSpPr>
            <a:spLocks noGrp="1"/>
          </p:cNvSpPr>
          <p:nvPr>
            <p:ph type="title" hasCustomPrompt="1"/>
          </p:nvPr>
        </p:nvSpPr>
        <p:spPr bwMode="auto">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27424029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2785409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auto">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22110911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bwMode="gray">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bwMode="black">
          <a:xfrm>
            <a:off x="838200" y="6356350"/>
            <a:ext cx="1358590" cy="365125"/>
          </a:xfrm>
        </p:spPr>
        <p:txBody>
          <a:bodyPr/>
          <a:lstStyle/>
          <a:p>
            <a:fld id="{06B78D62-7A3F-4136-9CF2-CB03510DA06A}" type="datetime1">
              <a:rPr lang="en-US" smtClean="0">
                <a:solidFill>
                  <a:srgbClr val="000000"/>
                </a:solidFill>
              </a:rPr>
              <a:pPr/>
              <a:t>5/24/2021</a:t>
            </a:fld>
            <a:endParaRPr lang="en-US" dirty="0">
              <a:solidFill>
                <a:srgbClr val="000000"/>
              </a:solidFill>
            </a:endParaRPr>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911349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bwMode="gray">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solidFill>
                  <a:srgbClr val="FFFFFF"/>
                </a:solidFill>
              </a:rPr>
              <a:pPr/>
              <a:t>5/24/2021</a:t>
            </a:fld>
            <a:endParaRPr lang="en-US" dirty="0">
              <a:solidFill>
                <a:srgbClr val="FFFFFF"/>
              </a:solidFill>
            </a:endParaRPr>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926271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solidFill>
                  <a:srgbClr val="FFFFFF"/>
                </a:solidFill>
              </a:rPr>
              <a:pPr/>
              <a:t>5/24/2021</a:t>
            </a:fld>
            <a:endParaRPr lang="en-US" dirty="0">
              <a:solidFill>
                <a:srgbClr val="FFFFFF"/>
              </a:solidFill>
            </a:endParaRPr>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7327761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bwMode="white">
          <a:xfrm>
            <a:off x="838200" y="6356350"/>
            <a:ext cx="1358590" cy="365125"/>
          </a:xfrm>
        </p:spPr>
        <p:txBody>
          <a:bodyPr/>
          <a:lstStyle/>
          <a:p>
            <a:fld id="{5CAE31FF-A086-40D5-909F-A9E138181237}" type="datetime1">
              <a:rPr lang="en-US" smtClean="0">
                <a:solidFill>
                  <a:srgbClr val="000000"/>
                </a:solidFill>
              </a:rPr>
              <a:pPr/>
              <a:t>5/24/2021</a:t>
            </a:fld>
            <a:endParaRPr lang="en-US" dirty="0">
              <a:solidFill>
                <a:srgbClr val="000000"/>
              </a:solidFill>
            </a:endParaRPr>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8" name="Slide Number Placeholder 5"/>
          <p:cNvSpPr>
            <a:spLocks noGrp="1"/>
          </p:cNvSpPr>
          <p:nvPr>
            <p:ph type="sldNum" sz="quarter" idx="12"/>
          </p:nvPr>
        </p:nvSpPr>
        <p:spPr bwMode="white">
          <a:xfrm>
            <a:off x="9891132" y="6356350"/>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3481460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bwMode="black">
          <a:xfrm>
            <a:off x="838200" y="6356350"/>
            <a:ext cx="1358590" cy="365125"/>
          </a:xfrm>
        </p:spPr>
        <p:txBody>
          <a:bodyPr/>
          <a:lstStyle/>
          <a:p>
            <a:fld id="{5D76A200-3168-4D33-A718-3974884CE863}" type="datetime1">
              <a:rPr lang="en-US" smtClean="0">
                <a:solidFill>
                  <a:srgbClr val="000000"/>
                </a:solidFill>
              </a:rPr>
              <a:pPr/>
              <a:t>5/24/2021</a:t>
            </a:fld>
            <a:endParaRPr lang="en-US" dirty="0">
              <a:solidFill>
                <a:srgbClr val="000000"/>
              </a:solidFill>
            </a:endParaRPr>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11" name="Slide Number Placeholder 6"/>
          <p:cNvSpPr>
            <a:spLocks noGrp="1"/>
          </p:cNvSpPr>
          <p:nvPr>
            <p:ph type="sldNum" sz="quarter" idx="13"/>
          </p:nvPr>
        </p:nvSpPr>
        <p:spPr bwMode="black">
          <a:xfrm>
            <a:off x="9891132" y="6356350"/>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324782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bwMode="black">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0210346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solidFill>
                  <a:srgbClr val="FFFFFF"/>
                </a:solidFill>
              </a:rPr>
              <a:pPr/>
              <a:t>5/24/2021</a:t>
            </a:fld>
            <a:endParaRPr lang="en-US" dirty="0">
              <a:solidFill>
                <a:srgbClr val="FFFFFF"/>
              </a:solidFill>
            </a:endParaRPr>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116877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6"/>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6172200" y="1594626"/>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bwMode="black"/>
        <p:txBody>
          <a:bodyPr/>
          <a:lstStyle/>
          <a:p>
            <a:endParaRPr lang="en-US" dirty="0">
              <a:solidFill>
                <a:srgbClr val="000000"/>
              </a:solidFill>
            </a:endParaRPr>
          </a:p>
        </p:txBody>
      </p:sp>
      <p:sp>
        <p:nvSpPr>
          <p:cNvPr id="11"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38976206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solidFill>
                  <a:srgbClr val="FFFFFF"/>
                </a:solidFill>
              </a:rPr>
              <a:pPr/>
              <a:t>5/24/2021</a:t>
            </a:fld>
            <a:endParaRPr lang="en-US" dirty="0">
              <a:solidFill>
                <a:srgbClr val="FFFFFF"/>
              </a:solidFill>
            </a:endParaRPr>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02941381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66299523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solidFill>
                  <a:srgbClr val="FFFFFF"/>
                </a:solidFill>
              </a:rPr>
              <a:pPr/>
              <a:t>5/24/2021</a:t>
            </a:fld>
            <a:endParaRPr lang="en-US" dirty="0">
              <a:solidFill>
                <a:srgbClr val="FFFFFF"/>
              </a:solidFill>
            </a:endParaRPr>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8261839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solidFill>
                  <a:srgbClr val="FFFFFF"/>
                </a:solidFill>
              </a:rPr>
              <a:pPr/>
              <a:t>5/24/2021</a:t>
            </a:fld>
            <a:endParaRPr lang="en-US" dirty="0">
              <a:solidFill>
                <a:srgbClr val="FFFFFF"/>
              </a:solidFill>
            </a:endParaRPr>
          </a:p>
        </p:txBody>
      </p:sp>
      <p:sp>
        <p:nvSpPr>
          <p:cNvPr id="18"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65892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bwMode="auto">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19448380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30331486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a:t>Click icon to add picture</a:t>
            </a:r>
          </a:p>
        </p:txBody>
      </p:sp>
      <p:sp>
        <p:nvSpPr>
          <p:cNvPr id="2" name="Title 1"/>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7082784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solidFill>
                  <a:srgbClr val="FFFFFF"/>
                </a:solidFill>
              </a:rPr>
              <a:pPr/>
              <a:t>5/24/2021</a:t>
            </a:fld>
            <a:endParaRPr lang="en-US" dirty="0">
              <a:solidFill>
                <a:srgbClr val="FFFFFF"/>
              </a:solidFill>
            </a:endParaRPr>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10284458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bwMode="black"/>
        <p:txBody>
          <a:bodyPr/>
          <a:lstStyle/>
          <a:p>
            <a:fld id="{466A75E6-E45B-4C5D-981E-7C8ED0C72F5D}" type="datetime1">
              <a:rPr lang="en-US" smtClean="0">
                <a:solidFill>
                  <a:srgbClr val="000000"/>
                </a:solidFill>
              </a:rPr>
              <a:pPr/>
              <a:t>5/24/2021</a:t>
            </a:fld>
            <a:endParaRPr lang="en-US" dirty="0">
              <a:solidFill>
                <a:srgbClr val="000000"/>
              </a:solidFill>
            </a:endParaRPr>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dirty="0">
                <a:solidFill>
                  <a:srgbClr val="000000"/>
                </a:solidFill>
              </a:rPr>
              <a:t>Optional Tagline Goes Here | www.dli.mn.gov</a:t>
            </a:r>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08391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solidFill>
                  <a:srgbClr val="FFFFFF"/>
                </a:solidFill>
              </a:rPr>
              <a:pPr/>
              <a:t>5/24/2021</a:t>
            </a:fld>
            <a:endParaRPr lang="en-US" dirty="0">
              <a:solidFill>
                <a:srgbClr val="FFFFFF"/>
              </a:solidFill>
            </a:endParaRPr>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10281955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9" Type="http://schemas.openxmlformats.org/officeDocument/2006/relationships/slideLayout" Target="../slideLayouts/slideLayout89.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42" Type="http://schemas.openxmlformats.org/officeDocument/2006/relationships/slideLayout" Target="../slideLayouts/slideLayout92.xml"/><Relationship Id="rId47" Type="http://schemas.openxmlformats.org/officeDocument/2006/relationships/slideLayout" Target="../slideLayouts/slideLayout97.xml"/><Relationship Id="rId50" Type="http://schemas.openxmlformats.org/officeDocument/2006/relationships/slideLayout" Target="../slideLayouts/slideLayout100.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slideLayout" Target="../slideLayouts/slideLayout88.xml"/><Relationship Id="rId46" Type="http://schemas.openxmlformats.org/officeDocument/2006/relationships/slideLayout" Target="../slideLayouts/slideLayout96.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41" Type="http://schemas.openxmlformats.org/officeDocument/2006/relationships/slideLayout" Target="../slideLayouts/slideLayout91.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40" Type="http://schemas.openxmlformats.org/officeDocument/2006/relationships/slideLayout" Target="../slideLayouts/slideLayout90.xml"/><Relationship Id="rId45" Type="http://schemas.openxmlformats.org/officeDocument/2006/relationships/slideLayout" Target="../slideLayouts/slideLayout95.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49" Type="http://schemas.openxmlformats.org/officeDocument/2006/relationships/slideLayout" Target="../slideLayouts/slideLayout99.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4" Type="http://schemas.openxmlformats.org/officeDocument/2006/relationships/slideLayout" Target="../slideLayouts/slideLayout94.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 Id="rId43" Type="http://schemas.openxmlformats.org/officeDocument/2006/relationships/slideLayout" Target="../slideLayouts/slideLayout93.xml"/><Relationship Id="rId48" Type="http://schemas.openxmlformats.org/officeDocument/2006/relationships/slideLayout" Target="../slideLayouts/slideLayout98.xml"/><Relationship Id="rId8" Type="http://schemas.openxmlformats.org/officeDocument/2006/relationships/slideLayout" Target="../slideLayouts/slideLayout58.xml"/><Relationship Id="rId5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1" y="6356352"/>
            <a:ext cx="1358591" cy="365125"/>
          </a:xfrm>
          <a:prstGeom prst="rect">
            <a:avLst/>
          </a:prstGeom>
        </p:spPr>
        <p:txBody>
          <a:bodyPr vert="horz" lIns="91440" tIns="45720" rIns="91440" bIns="45720" rtlCol="0" anchor="ctr"/>
          <a:lstStyle>
            <a:lvl1pPr algn="l">
              <a:defRPr sz="900">
                <a:solidFill>
                  <a:schemeClr val="tx2"/>
                </a:solidFill>
              </a:defRPr>
            </a:lvl1pPr>
          </a:lstStyle>
          <a:p>
            <a:endParaRPr lang="en-US" dirty="0">
              <a:solidFill>
                <a:srgbClr val="000000"/>
              </a:solidFill>
            </a:endParaRPr>
          </a:p>
        </p:txBody>
      </p:sp>
      <p:sp>
        <p:nvSpPr>
          <p:cNvPr id="12"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6" name="Slide Number Placeholder 5"/>
          <p:cNvSpPr>
            <a:spLocks noGrp="1"/>
          </p:cNvSpPr>
          <p:nvPr>
            <p:ph type="sldNum" sz="quarter" idx="4"/>
          </p:nvPr>
        </p:nvSpPr>
        <p:spPr bwMode="black">
          <a:xfrm>
            <a:off x="9891133" y="6356352"/>
            <a:ext cx="1462668"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00158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solidFill>
                  <a:srgbClr val="000000"/>
                </a:solidFill>
              </a:rPr>
              <a:pPr/>
              <a:t>5/24/2021</a:t>
            </a:fld>
            <a:endParaRPr lang="en-US" dirty="0">
              <a:solidFill>
                <a:srgbClr val="000000"/>
              </a:solidFill>
            </a:endParaRPr>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7069609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 id="2147483747" r:id="rId36"/>
    <p:sldLayoutId id="2147483748" r:id="rId37"/>
    <p:sldLayoutId id="2147483749" r:id="rId38"/>
    <p:sldLayoutId id="2147483750" r:id="rId39"/>
    <p:sldLayoutId id="2147483751" r:id="rId40"/>
    <p:sldLayoutId id="2147483752" r:id="rId41"/>
    <p:sldLayoutId id="2147483753" r:id="rId42"/>
    <p:sldLayoutId id="2147483754" r:id="rId43"/>
    <p:sldLayoutId id="2147483755" r:id="rId44"/>
    <p:sldLayoutId id="2147483756" r:id="rId45"/>
    <p:sldLayoutId id="2147483757" r:id="rId46"/>
    <p:sldLayoutId id="2147483758" r:id="rId47"/>
    <p:sldLayoutId id="2147483759" r:id="rId48"/>
    <p:sldLayoutId id="2147483760" r:id="rId49"/>
    <p:sldLayoutId id="2147483761" r:id="rId50"/>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li.mn.gov/business/employment-practices/wage-theft-legislation-2019-and-summaries" TargetMode="External"/><Relationship Id="rId2" Type="http://schemas.openxmlformats.org/officeDocument/2006/relationships/notesSlide" Target="../notesSlides/notesSlide6.xml"/><Relationship Id="rId1" Type="http://schemas.openxmlformats.org/officeDocument/2006/relationships/slideLayout" Target="../slideLayouts/slideLayout50.xml"/><Relationship Id="rId6" Type="http://schemas.openxmlformats.org/officeDocument/2006/relationships/hyperlink" Target="mailto:dli.laborstandards@state.mn.us" TargetMode="External"/><Relationship Id="rId5" Type="http://schemas.openxmlformats.org/officeDocument/2006/relationships/hyperlink" Target="http://www.dli.mn.gov/business/employment-practices/minnesota-wage-and-hour-bulletin" TargetMode="External"/><Relationship Id="rId4" Type="http://schemas.openxmlformats.org/officeDocument/2006/relationships/hyperlink" Target="https://www.dli.mn.gov/business/employment-practices/child-labor-law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dli.mn.gov/business/employment-practices/child-labor-exemptions"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r>
              <a:rPr lang="en-US">
                <a:solidFill>
                  <a:srgbClr val="000000"/>
                </a:solidFill>
              </a:rPr>
              <a:t> www.dli.mn.gov</a:t>
            </a:r>
            <a:endParaRPr lang="en-US" dirty="0">
              <a:solidFill>
                <a:srgbClr val="000000"/>
              </a:solidFill>
            </a:endParaRPr>
          </a:p>
        </p:txBody>
      </p:sp>
      <p:pic>
        <p:nvPicPr>
          <p:cNvPr id="11" name="Picture Placeholder 10" descr="Minnesota State Capitol" title="Minnesota State Capitol"/>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5619" b="5619"/>
          <a:stretch>
            <a:fillRect/>
          </a:stretch>
        </p:blipFill>
        <p:spPr>
          <a:xfrm>
            <a:off x="553211" y="294196"/>
            <a:ext cx="10962025" cy="3395004"/>
          </a:xfrm>
        </p:spPr>
      </p:pic>
      <p:sp>
        <p:nvSpPr>
          <p:cNvPr id="3" name="Text Placeholder 2"/>
          <p:cNvSpPr>
            <a:spLocks noGrp="1"/>
          </p:cNvSpPr>
          <p:nvPr>
            <p:ph type="body" sz="quarter" idx="14"/>
          </p:nvPr>
        </p:nvSpPr>
        <p:spPr>
          <a:xfrm>
            <a:off x="3625851" y="4638154"/>
            <a:ext cx="4940300" cy="1062931"/>
          </a:xfrm>
        </p:spPr>
        <p:txBody>
          <a:bodyPr>
            <a:normAutofit/>
          </a:bodyPr>
          <a:lstStyle/>
          <a:p>
            <a:endParaRPr lang="en-US" sz="1500" dirty="0"/>
          </a:p>
          <a:p>
            <a:r>
              <a:rPr lang="en-US" sz="2000" b="1" dirty="0"/>
              <a:t>Dave Skovholt</a:t>
            </a:r>
            <a:br>
              <a:rPr lang="en-US" sz="2000" b="1" dirty="0"/>
            </a:br>
            <a:r>
              <a:rPr lang="en-US" sz="2000" b="1" dirty="0"/>
              <a:t>Outreach Coordinator| Labor Standards</a:t>
            </a:r>
          </a:p>
        </p:txBody>
      </p:sp>
      <p:sp>
        <p:nvSpPr>
          <p:cNvPr id="2" name="Title 1"/>
          <p:cNvSpPr>
            <a:spLocks noGrp="1"/>
          </p:cNvSpPr>
          <p:nvPr>
            <p:ph type="ctrTitle"/>
          </p:nvPr>
        </p:nvSpPr>
        <p:spPr>
          <a:xfrm>
            <a:off x="553211" y="3689200"/>
            <a:ext cx="10962025" cy="871370"/>
          </a:xfrm>
        </p:spPr>
        <p:txBody>
          <a:bodyPr>
            <a:normAutofit/>
          </a:bodyPr>
          <a:lstStyle/>
          <a:p>
            <a:r>
              <a:rPr lang="en-US" sz="3600" b="1" dirty="0">
                <a:solidFill>
                  <a:srgbClr val="78BE21"/>
                </a:solidFill>
              </a:rPr>
              <a:t>Child Labor Standards in Minnesota</a:t>
            </a:r>
          </a:p>
        </p:txBody>
      </p:sp>
    </p:spTree>
    <p:extLst>
      <p:ext uri="{BB962C8B-B14F-4D97-AF65-F5344CB8AC3E}">
        <p14:creationId xmlns:p14="http://schemas.microsoft.com/office/powerpoint/2010/main" val="3529742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sz="quarter" idx="13"/>
          </p:nvPr>
        </p:nvSpPr>
        <p:spPr>
          <a:xfrm>
            <a:off x="838199" y="3521123"/>
            <a:ext cx="11153503" cy="2681374"/>
          </a:xfrm>
        </p:spPr>
        <p:txBody>
          <a:bodyPr>
            <a:normAutofit/>
          </a:bodyPr>
          <a:lstStyle/>
          <a:p>
            <a:pPr marL="342900" indent="-342900" algn="l">
              <a:buFont typeface="Arial" panose="020B0604020202020204" pitchFamily="34" charset="0"/>
              <a:buChar char="•"/>
            </a:pPr>
            <a:r>
              <a:rPr lang="en-US" dirty="0"/>
              <a:t>Visit DLI’s webpage about the new law:  </a:t>
            </a:r>
            <a:r>
              <a:rPr lang="en-US" dirty="0">
                <a:hlinkClick r:id="rId3"/>
              </a:rPr>
              <a:t>www.dli.mn.gov/business/employment-practices/wage-theft-legislation-2019-and-summaries</a:t>
            </a:r>
            <a:r>
              <a:rPr lang="en-US" dirty="0"/>
              <a:t>.</a:t>
            </a:r>
          </a:p>
          <a:p>
            <a:pPr marL="342900" indent="-342900" algn="l">
              <a:buFont typeface="Arial" panose="020B0604020202020204" pitchFamily="34" charset="0"/>
              <a:buChar char="•"/>
            </a:pPr>
            <a:r>
              <a:rPr lang="en-US" dirty="0"/>
              <a:t>View DLI’s child labor materials and overview video:  </a:t>
            </a:r>
            <a:r>
              <a:rPr lang="en-US" dirty="0">
                <a:hlinkClick r:id="rId4"/>
              </a:rPr>
              <a:t>https://www.dli.mn.gov/business/employment-practices/child-labor-laws</a:t>
            </a:r>
            <a:endParaRPr lang="en-US" dirty="0"/>
          </a:p>
          <a:p>
            <a:pPr marL="342900" indent="-342900" algn="l">
              <a:buFont typeface="Arial" panose="020B0604020202020204" pitchFamily="34" charset="0"/>
              <a:buChar char="•"/>
            </a:pPr>
            <a:r>
              <a:rPr lang="en-US" dirty="0"/>
              <a:t>Sign up for our </a:t>
            </a:r>
            <a:r>
              <a:rPr lang="en-US" i="1" dirty="0"/>
              <a:t>Wage and Hour Bulletin</a:t>
            </a:r>
            <a:r>
              <a:rPr lang="en-US" dirty="0"/>
              <a:t>:  </a:t>
            </a:r>
            <a:r>
              <a:rPr lang="en-US" dirty="0">
                <a:hlinkClick r:id="rId5"/>
              </a:rPr>
              <a:t>www.dli.mn.gov/business/employment-practices/minnesota-wage-and-hour-bulletin</a:t>
            </a:r>
            <a:endParaRPr lang="en-US" dirty="0"/>
          </a:p>
          <a:p>
            <a:pPr marL="342900" indent="-342900" algn="l">
              <a:buFont typeface="Arial" panose="020B0604020202020204" pitchFamily="34" charset="0"/>
              <a:buChar char="•"/>
            </a:pPr>
            <a:r>
              <a:rPr lang="en-US" dirty="0"/>
              <a:t>Contact DLI’s Labor Standards at 651-284-5075 or </a:t>
            </a:r>
            <a:r>
              <a:rPr lang="en-US" dirty="0">
                <a:hlinkClick r:id="rId6"/>
              </a:rPr>
              <a:t>dli.laborstandards@state.mn.us</a:t>
            </a:r>
            <a:r>
              <a:rPr lang="en-US" dirty="0"/>
              <a:t>.</a:t>
            </a:r>
          </a:p>
        </p:txBody>
      </p:sp>
      <p:sp>
        <p:nvSpPr>
          <p:cNvPr id="6" name="Slide Number Placeholder 5"/>
          <p:cNvSpPr>
            <a:spLocks noGrp="1"/>
          </p:cNvSpPr>
          <p:nvPr>
            <p:ph type="sldNum" sz="quarter" idx="11"/>
          </p:nvPr>
        </p:nvSpPr>
        <p:spPr>
          <a:xfrm>
            <a:off x="10714091" y="6356350"/>
            <a:ext cx="1462668" cy="365125"/>
          </a:xfrm>
        </p:spPr>
        <p:txBody>
          <a:bodyPr/>
          <a:lstStyle/>
          <a:p>
            <a:fld id="{48F63A3B-78C7-47BE-AE5E-E10140E04643}" type="slidenum">
              <a:rPr lang="en-US" smtClean="0">
                <a:solidFill>
                  <a:srgbClr val="003865"/>
                </a:solidFill>
              </a:rPr>
              <a:pPr/>
              <a:t>10</a:t>
            </a:fld>
            <a:endParaRPr lang="en-US" dirty="0">
              <a:solidFill>
                <a:srgbClr val="003865"/>
              </a:solidFill>
            </a:endParaRPr>
          </a:p>
        </p:txBody>
      </p:sp>
    </p:spTree>
    <p:extLst>
      <p:ext uri="{BB962C8B-B14F-4D97-AF65-F5344CB8AC3E}">
        <p14:creationId xmlns:p14="http://schemas.microsoft.com/office/powerpoint/2010/main" val="2199974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“Three Paths” of Minnesota Child Labor Standards</a:t>
            </a:r>
          </a:p>
        </p:txBody>
      </p:sp>
      <p:sp>
        <p:nvSpPr>
          <p:cNvPr id="4" name="Footer Placeholder 3"/>
          <p:cNvSpPr>
            <a:spLocks noGrp="1"/>
          </p:cNvSpPr>
          <p:nvPr>
            <p:ph type="ftr" sz="quarter" idx="3"/>
          </p:nvPr>
        </p:nvSpPr>
        <p:spPr/>
        <p:txBody>
          <a:bodyPr/>
          <a:lstStyle/>
          <a:p>
            <a:r>
              <a:rPr lang="en-US" dirty="0">
                <a:solidFill>
                  <a:srgbClr val="000000"/>
                </a:solidFill>
              </a:rPr>
              <a:t> </a:t>
            </a:r>
            <a:r>
              <a:rPr lang="en-US" sz="1200" dirty="0">
                <a:solidFill>
                  <a:srgbClr val="000000"/>
                </a:solidFill>
              </a:rPr>
              <a:t>The “Three Paths” of Minnesota Child Labor Laws</a:t>
            </a:r>
            <a:r>
              <a:rPr lang="en-US" sz="1200" dirty="0">
                <a:solidFill>
                  <a:srgbClr val="003865"/>
                </a:solidFill>
              </a:rPr>
              <a:t> |</a:t>
            </a:r>
            <a:r>
              <a:rPr lang="en-US" sz="1200" dirty="0">
                <a:solidFill>
                  <a:srgbClr val="000000"/>
                </a:solidFill>
              </a:rPr>
              <a:t> www.dli.mn.gov</a:t>
            </a:r>
          </a:p>
        </p:txBody>
      </p:sp>
      <p:graphicFrame>
        <p:nvGraphicFramePr>
          <p:cNvPr id="8" name="Table 7">
            <a:extLst>
              <a:ext uri="{FF2B5EF4-FFF2-40B4-BE49-F238E27FC236}">
                <a16:creationId xmlns:a16="http://schemas.microsoft.com/office/drawing/2014/main" id="{D14CC4AC-8D8C-4858-8E37-0EC0FEA69DFB}"/>
              </a:ext>
            </a:extLst>
          </p:cNvPr>
          <p:cNvGraphicFramePr>
            <a:graphicFrameLocks noGrp="1"/>
          </p:cNvGraphicFramePr>
          <p:nvPr>
            <p:extLst>
              <p:ext uri="{D42A27DB-BD31-4B8C-83A1-F6EECF244321}">
                <p14:modId xmlns:p14="http://schemas.microsoft.com/office/powerpoint/2010/main" val="3245696178"/>
              </p:ext>
            </p:extLst>
          </p:nvPr>
        </p:nvGraphicFramePr>
        <p:xfrm>
          <a:off x="328654" y="1673380"/>
          <a:ext cx="11145080" cy="3883562"/>
        </p:xfrm>
        <a:graphic>
          <a:graphicData uri="http://schemas.openxmlformats.org/drawingml/2006/table">
            <a:tbl>
              <a:tblPr firstRow="1" bandRow="1">
                <a:tableStyleId>{5C22544A-7EE6-4342-B048-85BDC9FD1C3A}</a:tableStyleId>
              </a:tblPr>
              <a:tblGrid>
                <a:gridCol w="2786270">
                  <a:extLst>
                    <a:ext uri="{9D8B030D-6E8A-4147-A177-3AD203B41FA5}">
                      <a16:colId xmlns:a16="http://schemas.microsoft.com/office/drawing/2014/main" val="509184395"/>
                    </a:ext>
                  </a:extLst>
                </a:gridCol>
                <a:gridCol w="2786270">
                  <a:extLst>
                    <a:ext uri="{9D8B030D-6E8A-4147-A177-3AD203B41FA5}">
                      <a16:colId xmlns:a16="http://schemas.microsoft.com/office/drawing/2014/main" val="1382433572"/>
                    </a:ext>
                  </a:extLst>
                </a:gridCol>
                <a:gridCol w="2786270">
                  <a:extLst>
                    <a:ext uri="{9D8B030D-6E8A-4147-A177-3AD203B41FA5}">
                      <a16:colId xmlns:a16="http://schemas.microsoft.com/office/drawing/2014/main" val="1330447570"/>
                    </a:ext>
                  </a:extLst>
                </a:gridCol>
                <a:gridCol w="2786270">
                  <a:extLst>
                    <a:ext uri="{9D8B030D-6E8A-4147-A177-3AD203B41FA5}">
                      <a16:colId xmlns:a16="http://schemas.microsoft.com/office/drawing/2014/main" val="1359964727"/>
                    </a:ext>
                  </a:extLst>
                </a:gridCol>
              </a:tblGrid>
              <a:tr h="431702">
                <a:tc>
                  <a:txBody>
                    <a:bodyPr/>
                    <a:lstStyle/>
                    <a:p>
                      <a:r>
                        <a:rPr lang="en-US" dirty="0"/>
                        <a:t>Question</a:t>
                      </a:r>
                    </a:p>
                  </a:txBody>
                  <a:tcPr/>
                </a:tc>
                <a:tc>
                  <a:txBody>
                    <a:bodyPr/>
                    <a:lstStyle/>
                    <a:p>
                      <a:r>
                        <a:rPr lang="en-US" dirty="0"/>
                        <a:t>Minor &lt;14 Years of Age</a:t>
                      </a:r>
                    </a:p>
                  </a:txBody>
                  <a:tcPr/>
                </a:tc>
                <a:tc>
                  <a:txBody>
                    <a:bodyPr/>
                    <a:lstStyle/>
                    <a:p>
                      <a:r>
                        <a:rPr lang="en-US" dirty="0"/>
                        <a:t>Minor &lt;16 Years of Age</a:t>
                      </a:r>
                    </a:p>
                  </a:txBody>
                  <a:tcPr/>
                </a:tc>
                <a:tc>
                  <a:txBody>
                    <a:bodyPr/>
                    <a:lstStyle/>
                    <a:p>
                      <a:r>
                        <a:rPr lang="en-US" dirty="0"/>
                        <a:t>Minor &lt;18 Years of Age</a:t>
                      </a:r>
                    </a:p>
                  </a:txBody>
                  <a:tcPr/>
                </a:tc>
                <a:extLst>
                  <a:ext uri="{0D108BD9-81ED-4DB2-BD59-A6C34878D82A}">
                    <a16:rowId xmlns:a16="http://schemas.microsoft.com/office/drawing/2014/main" val="776518941"/>
                  </a:ext>
                </a:extLst>
              </a:tr>
              <a:tr h="538704">
                <a:tc>
                  <a:txBody>
                    <a:bodyPr/>
                    <a:lstStyle/>
                    <a:p>
                      <a:r>
                        <a:rPr lang="en-US" dirty="0"/>
                        <a:t>Can the Minor Work?</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Generally not able to work except by exemption or by permit.</a:t>
                      </a:r>
                    </a:p>
                    <a:p>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Generally able to work at 14 years of age.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Generally able to work at 14 years of age.</a:t>
                      </a:r>
                    </a:p>
                  </a:txBody>
                  <a:tcPr/>
                </a:tc>
                <a:extLst>
                  <a:ext uri="{0D108BD9-81ED-4DB2-BD59-A6C34878D82A}">
                    <a16:rowId xmlns:a16="http://schemas.microsoft.com/office/drawing/2014/main" val="2949688390"/>
                  </a:ext>
                </a:extLst>
              </a:tr>
              <a:tr h="53870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Are There Occupations That the Minor May Not Engage In?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Subject to all hazardous occupations restrictions—unless an exemption is met.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Subject to all hazardous occupations restrictions—unless an exemption is met.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Subject to hazardous occupations restrictions for minors under the age of 18 unless exemption is met.</a:t>
                      </a:r>
                    </a:p>
                  </a:txBody>
                  <a:tcPr/>
                </a:tc>
                <a:extLst>
                  <a:ext uri="{0D108BD9-81ED-4DB2-BD59-A6C34878D82A}">
                    <a16:rowId xmlns:a16="http://schemas.microsoft.com/office/drawing/2014/main" val="2949786217"/>
                  </a:ext>
                </a:extLst>
              </a:tr>
              <a:tr h="53870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What Hours Can the Minor Work?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Between 7:00 a.m. – 9:00 p.m. only, maximum of 8 hours in 24-hour period and 40 hours in a week. Employment during school hours requires employment certificate.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Between 7:00 a.m. – 9:00 p.m. only, maximum of 8 hours in 24-hour period and 40 hours in a week. Employment during school hours requires employment certificate.</a:t>
                      </a:r>
                    </a:p>
                  </a:txBody>
                  <a:tcPr/>
                </a:tc>
                <a:tc>
                  <a:txBody>
                    <a:bodyPr/>
                    <a:lstStyle/>
                    <a:p>
                      <a:r>
                        <a:rPr lang="en-US" dirty="0"/>
                        <a:t>High school students cannot work after 11:00 p.m. on evening before school day or before 5:00 a.m. on school day, except can work until 11:30 p.m. and at 4:30 a.m. with written parental permission. </a:t>
                      </a:r>
                    </a:p>
                  </a:txBody>
                  <a:tcPr/>
                </a:tc>
                <a:extLst>
                  <a:ext uri="{0D108BD9-81ED-4DB2-BD59-A6C34878D82A}">
                    <a16:rowId xmlns:a16="http://schemas.microsoft.com/office/drawing/2014/main" val="1256376713"/>
                  </a:ext>
                </a:extLst>
              </a:tr>
              <a:tr h="53870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Can the Minor Work During School Hours?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If working during school hours, must obtain employment certificate—unless an exemption is met.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If working during school hours, must obtain employment certificate – unless an exemption is met.</a:t>
                      </a:r>
                    </a:p>
                  </a:txBody>
                  <a:tcPr/>
                </a:tc>
                <a:tc>
                  <a:txBody>
                    <a:bodyPr/>
                    <a:lstStyle/>
                    <a:p>
                      <a:r>
                        <a:rPr lang="en-US" dirty="0"/>
                        <a:t>No limitation on working during school hours.</a:t>
                      </a:r>
                    </a:p>
                  </a:txBody>
                  <a:tcPr/>
                </a:tc>
                <a:extLst>
                  <a:ext uri="{0D108BD9-81ED-4DB2-BD59-A6C34878D82A}">
                    <a16:rowId xmlns:a16="http://schemas.microsoft.com/office/drawing/2014/main" val="687344715"/>
                  </a:ext>
                </a:extLst>
              </a:tr>
            </a:tbl>
          </a:graphicData>
        </a:graphic>
      </p:graphicFrame>
    </p:spTree>
    <p:extLst>
      <p:ext uri="{BB962C8B-B14F-4D97-AF65-F5344CB8AC3E}">
        <p14:creationId xmlns:p14="http://schemas.microsoft.com/office/powerpoint/2010/main" val="1714302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B5435-0F78-4C7D-884B-FFE02C16D15F}"/>
              </a:ext>
            </a:extLst>
          </p:cNvPr>
          <p:cNvSpPr>
            <a:spLocks noGrp="1"/>
          </p:cNvSpPr>
          <p:nvPr>
            <p:ph type="title"/>
          </p:nvPr>
        </p:nvSpPr>
        <p:spPr/>
        <p:txBody>
          <a:bodyPr/>
          <a:lstStyle/>
          <a:p>
            <a:r>
              <a:rPr lang="en-US" dirty="0"/>
              <a:t>Special Concern: The Presence of Liquor</a:t>
            </a:r>
          </a:p>
        </p:txBody>
      </p:sp>
      <p:sp>
        <p:nvSpPr>
          <p:cNvPr id="3" name="Content Placeholder 2">
            <a:extLst>
              <a:ext uri="{FF2B5EF4-FFF2-40B4-BE49-F238E27FC236}">
                <a16:creationId xmlns:a16="http://schemas.microsoft.com/office/drawing/2014/main" id="{BAC707F0-854C-4B37-A61C-5F06EDEC2EA9}"/>
              </a:ext>
            </a:extLst>
          </p:cNvPr>
          <p:cNvSpPr>
            <a:spLocks noGrp="1"/>
          </p:cNvSpPr>
          <p:nvPr>
            <p:ph idx="1"/>
          </p:nvPr>
        </p:nvSpPr>
        <p:spPr/>
        <p:txBody>
          <a:bodyPr/>
          <a:lstStyle/>
          <a:p>
            <a:r>
              <a:rPr lang="en-US" dirty="0"/>
              <a:t>Generally, minors under the age of 18 cannot work in rooms or areas where liquor is consumed or served, or in tasks prohibited by law that involve the sale, service, dispensation, or handling of liquor. </a:t>
            </a:r>
          </a:p>
          <a:p>
            <a:r>
              <a:rPr lang="en-US" dirty="0"/>
              <a:t>Minors who have reached the age of 16 can be employed:</a:t>
            </a:r>
          </a:p>
          <a:p>
            <a:pPr lvl="1"/>
            <a:r>
              <a:rPr lang="en-US" dirty="0"/>
              <a:t>As a Busser, Dishwasher, and Host in rooms/areas of a restaurant, hotel, motel, or resort where the presence of intoxicating liquor is incidental to food service or preparation;</a:t>
            </a:r>
          </a:p>
          <a:p>
            <a:pPr lvl="1"/>
            <a:r>
              <a:rPr lang="en-US" dirty="0"/>
              <a:t>As a Busser, Dishwasher, Host, or Server in rooms/areas where the presence of 3.2 percent malt liquor is incidental to food service or preparation;</a:t>
            </a:r>
          </a:p>
          <a:p>
            <a:pPr lvl="1"/>
            <a:r>
              <a:rPr lang="en-US" dirty="0"/>
              <a:t>To provide musical entertainment in those rooms/areas where the presence of intoxicating liquor and 3.2 percent malt liquor is incidental to food service or preparation; and</a:t>
            </a:r>
          </a:p>
          <a:p>
            <a:pPr lvl="1"/>
            <a:r>
              <a:rPr lang="en-US" dirty="0"/>
              <a:t>In occupations not prohibited by law in rooms or areas where no liquor is consumed or served.</a:t>
            </a:r>
          </a:p>
        </p:txBody>
      </p:sp>
      <p:sp>
        <p:nvSpPr>
          <p:cNvPr id="4" name="Footer Placeholder 3">
            <a:extLst>
              <a:ext uri="{FF2B5EF4-FFF2-40B4-BE49-F238E27FC236}">
                <a16:creationId xmlns:a16="http://schemas.microsoft.com/office/drawing/2014/main" id="{D863684C-CC9A-4DBB-980F-6EB59C4766EC}"/>
              </a:ext>
            </a:extLst>
          </p:cNvPr>
          <p:cNvSpPr>
            <a:spLocks noGrp="1"/>
          </p:cNvSpPr>
          <p:nvPr>
            <p:ph type="ftr" sz="quarter" idx="3"/>
          </p:nvPr>
        </p:nvSpPr>
        <p:spPr/>
        <p:txBody>
          <a:bodyPr/>
          <a:lstStyle/>
          <a:p>
            <a:r>
              <a:rPr lang="en-US" sz="1100" dirty="0">
                <a:solidFill>
                  <a:srgbClr val="000000"/>
                </a:solidFill>
              </a:rPr>
              <a:t>Special Concern: The Presence of Liquor| www.dli.mn.gov</a:t>
            </a:r>
          </a:p>
        </p:txBody>
      </p:sp>
    </p:spTree>
    <p:extLst>
      <p:ext uri="{BB962C8B-B14F-4D97-AF65-F5344CB8AC3E}">
        <p14:creationId xmlns:p14="http://schemas.microsoft.com/office/powerpoint/2010/main" val="3956667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FE9DA03-AD17-47E1-9338-A2CB9B912FA7}"/>
              </a:ext>
            </a:extLst>
          </p:cNvPr>
          <p:cNvSpPr>
            <a:spLocks noGrp="1"/>
          </p:cNvSpPr>
          <p:nvPr>
            <p:ph type="ftr" sz="quarter" idx="3"/>
          </p:nvPr>
        </p:nvSpPr>
        <p:spPr/>
        <p:txBody>
          <a:bodyPr/>
          <a:lstStyle/>
          <a:p>
            <a:r>
              <a:rPr lang="en-US" sz="1100" dirty="0">
                <a:solidFill>
                  <a:srgbClr val="000000"/>
                </a:solidFill>
              </a:rPr>
              <a:t>Hazardous Employments | www.dli.mn.gov</a:t>
            </a:r>
          </a:p>
        </p:txBody>
      </p:sp>
      <p:pic>
        <p:nvPicPr>
          <p:cNvPr id="6" name="Picture 5" descr="A male in pain holding his ankle .">
            <a:extLst>
              <a:ext uri="{FF2B5EF4-FFF2-40B4-BE49-F238E27FC236}">
                <a16:creationId xmlns:a16="http://schemas.microsoft.com/office/drawing/2014/main" id="{860DDA9D-854E-46B6-B0BA-2FFFDD8C76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5636" y="1825625"/>
            <a:ext cx="2816696" cy="4220068"/>
          </a:xfrm>
          <a:prstGeom prst="rect">
            <a:avLst/>
          </a:prstGeom>
        </p:spPr>
      </p:pic>
      <p:sp>
        <p:nvSpPr>
          <p:cNvPr id="3" name="Content Placeholder 2">
            <a:extLst>
              <a:ext uri="{FF2B5EF4-FFF2-40B4-BE49-F238E27FC236}">
                <a16:creationId xmlns:a16="http://schemas.microsoft.com/office/drawing/2014/main" id="{E0710176-CF68-4DEF-8158-6CD98A8BEC0C}"/>
              </a:ext>
            </a:extLst>
          </p:cNvPr>
          <p:cNvSpPr>
            <a:spLocks noGrp="1"/>
          </p:cNvSpPr>
          <p:nvPr>
            <p:ph idx="1"/>
          </p:nvPr>
        </p:nvSpPr>
        <p:spPr>
          <a:xfrm>
            <a:off x="838200" y="1825625"/>
            <a:ext cx="6450367" cy="4351338"/>
          </a:xfrm>
        </p:spPr>
        <p:txBody>
          <a:bodyPr/>
          <a:lstStyle/>
          <a:p>
            <a:r>
              <a:rPr lang="en-US" dirty="0"/>
              <a:t>Examples (subject to limitation in the rule or exemption)</a:t>
            </a:r>
          </a:p>
          <a:p>
            <a:pPr lvl="1"/>
            <a:r>
              <a:rPr lang="en-US" dirty="0"/>
              <a:t>Under 18 (Minn. R. 5200.0910): </a:t>
            </a:r>
          </a:p>
          <a:p>
            <a:pPr lvl="2"/>
            <a:r>
              <a:rPr lang="en-US" dirty="0"/>
              <a:t>In or about construction or building projects, logging or lumbering operations, paper mills, sawmills; to operate or assist in the operation of power-driven machinery; to drive certain motor vehicles; or to work in rooms or areas where certain alcohol is served or consumed, or in any tasks involving the serving, dispensing, or handling of alcohol that are consumed on premises.</a:t>
            </a:r>
          </a:p>
          <a:p>
            <a:pPr lvl="1"/>
            <a:r>
              <a:rPr lang="en-US" dirty="0"/>
              <a:t>Under 16 (Minn. R. 5200.0920):</a:t>
            </a:r>
          </a:p>
          <a:p>
            <a:pPr lvl="2"/>
            <a:r>
              <a:rPr lang="en-US" dirty="0"/>
              <a:t>To lift, carry, or personally care for patients in hospitals or nursing homes; to operate or assist in the operation of machinery including farm type tractors and other self-propelled vehicles, snow blowers and other power-driven lawn and garden equipment; in walk-in meat freezers or meat coolers; or in any occupation in agriculture that the U.S. secretary of labor finds to be hazardous for minors under the age of 16.</a:t>
            </a:r>
          </a:p>
          <a:p>
            <a:endParaRPr lang="en-US" dirty="0"/>
          </a:p>
        </p:txBody>
      </p:sp>
      <p:sp>
        <p:nvSpPr>
          <p:cNvPr id="2" name="Title 1">
            <a:extLst>
              <a:ext uri="{FF2B5EF4-FFF2-40B4-BE49-F238E27FC236}">
                <a16:creationId xmlns:a16="http://schemas.microsoft.com/office/drawing/2014/main" id="{EE26F4D2-BB74-4BA4-A9A1-A3EA91FEAAD1}"/>
              </a:ext>
            </a:extLst>
          </p:cNvPr>
          <p:cNvSpPr>
            <a:spLocks noGrp="1"/>
          </p:cNvSpPr>
          <p:nvPr>
            <p:ph type="title"/>
          </p:nvPr>
        </p:nvSpPr>
        <p:spPr/>
        <p:txBody>
          <a:bodyPr/>
          <a:lstStyle/>
          <a:p>
            <a:r>
              <a:rPr lang="en-US" dirty="0"/>
              <a:t>Hazardous Employment Activities</a:t>
            </a:r>
          </a:p>
        </p:txBody>
      </p:sp>
    </p:spTree>
    <p:extLst>
      <p:ext uri="{BB962C8B-B14F-4D97-AF65-F5344CB8AC3E}">
        <p14:creationId xmlns:p14="http://schemas.microsoft.com/office/powerpoint/2010/main" val="3963362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CA753-8803-452C-8639-FDA1C6634B74}"/>
              </a:ext>
            </a:extLst>
          </p:cNvPr>
          <p:cNvSpPr>
            <a:spLocks noGrp="1"/>
          </p:cNvSpPr>
          <p:nvPr>
            <p:ph type="title"/>
          </p:nvPr>
        </p:nvSpPr>
        <p:spPr/>
        <p:txBody>
          <a:bodyPr/>
          <a:lstStyle/>
          <a:p>
            <a:r>
              <a:rPr lang="en-US" dirty="0"/>
              <a:t>Hazardous Employment Activities – Statue and Rule-based Exemptions</a:t>
            </a:r>
          </a:p>
        </p:txBody>
      </p:sp>
      <p:sp>
        <p:nvSpPr>
          <p:cNvPr id="3" name="Content Placeholder 2">
            <a:extLst>
              <a:ext uri="{FF2B5EF4-FFF2-40B4-BE49-F238E27FC236}">
                <a16:creationId xmlns:a16="http://schemas.microsoft.com/office/drawing/2014/main" id="{0ACECB4A-3E39-40F2-81B1-9AF44EE56374}"/>
              </a:ext>
            </a:extLst>
          </p:cNvPr>
          <p:cNvSpPr>
            <a:spLocks noGrp="1"/>
          </p:cNvSpPr>
          <p:nvPr>
            <p:ph idx="1"/>
          </p:nvPr>
        </p:nvSpPr>
        <p:spPr/>
        <p:txBody>
          <a:bodyPr>
            <a:normAutofit fontScale="92500" lnSpcReduction="10000"/>
          </a:bodyPr>
          <a:lstStyle/>
          <a:p>
            <a:r>
              <a:rPr lang="en-US" dirty="0"/>
              <a:t>Approved training programs:</a:t>
            </a:r>
          </a:p>
          <a:p>
            <a:pPr lvl="1"/>
            <a:r>
              <a:rPr lang="en-US" sz="1700" dirty="0"/>
              <a:t>State-approved apprenticeship training program or a training program approved by the Division of Vocational-Technical Education, Minnesota Department of Education</a:t>
            </a:r>
          </a:p>
          <a:p>
            <a:pPr lvl="1"/>
            <a:r>
              <a:rPr lang="en-US" sz="1700" dirty="0"/>
              <a:t>Minors participating in training programs approved by DLI’s commissioner; </a:t>
            </a:r>
          </a:p>
          <a:p>
            <a:pPr lvl="1"/>
            <a:r>
              <a:rPr lang="en-US" sz="1700" dirty="0"/>
              <a:t>Students in a valid apprenticeship program taught or required by a trade union; the commissioners of DLI, MDE, or DEED; the Board of Trustees of MNSCU; or the Board of Regents of the U of MN.</a:t>
            </a:r>
            <a:endParaRPr lang="en-US" dirty="0"/>
          </a:p>
          <a:p>
            <a:r>
              <a:rPr lang="en-US" dirty="0"/>
              <a:t>Minors working for a family farm corporation where the minor’s parent is a member of the family farm corporation</a:t>
            </a:r>
          </a:p>
          <a:p>
            <a:r>
              <a:rPr lang="en-US" dirty="0"/>
              <a:t>Minors working for corporations owned by one or both parents, where the daily corporate business is supervised by the parent(s) </a:t>
            </a:r>
          </a:p>
          <a:p>
            <a:r>
              <a:rPr lang="en-US" dirty="0"/>
              <a:t>Performer/newspaper carriers/youth athletic referees/home chores/babysitting: 181A.07</a:t>
            </a:r>
          </a:p>
          <a:p>
            <a:r>
              <a:rPr lang="en-US" dirty="0"/>
              <a:t>Tasks outside the area of hazard	</a:t>
            </a:r>
          </a:p>
          <a:p>
            <a:r>
              <a:rPr lang="en-US" dirty="0"/>
              <a:t>High school graduates who are 17 years of age</a:t>
            </a:r>
          </a:p>
        </p:txBody>
      </p:sp>
      <p:sp>
        <p:nvSpPr>
          <p:cNvPr id="4" name="Footer Placeholder 3">
            <a:extLst>
              <a:ext uri="{FF2B5EF4-FFF2-40B4-BE49-F238E27FC236}">
                <a16:creationId xmlns:a16="http://schemas.microsoft.com/office/drawing/2014/main" id="{B0F9F9B1-A80D-4C04-B8A5-600C46ACCDBA}"/>
              </a:ext>
            </a:extLst>
          </p:cNvPr>
          <p:cNvSpPr>
            <a:spLocks noGrp="1"/>
          </p:cNvSpPr>
          <p:nvPr>
            <p:ph type="ftr" sz="quarter" idx="3"/>
          </p:nvPr>
        </p:nvSpPr>
        <p:spPr/>
        <p:txBody>
          <a:bodyPr/>
          <a:lstStyle/>
          <a:p>
            <a:r>
              <a:rPr lang="en-US" sz="1100" dirty="0">
                <a:solidFill>
                  <a:srgbClr val="000000"/>
                </a:solidFill>
              </a:rPr>
              <a:t>Hazardous Occupations – Rule-based Exemptions |</a:t>
            </a:r>
            <a:r>
              <a:rPr lang="en-US" dirty="0">
                <a:solidFill>
                  <a:srgbClr val="000000"/>
                </a:solidFill>
              </a:rPr>
              <a:t> </a:t>
            </a:r>
            <a:r>
              <a:rPr lang="en-US" sz="1100" dirty="0">
                <a:solidFill>
                  <a:srgbClr val="000000"/>
                </a:solidFill>
              </a:rPr>
              <a:t>www.dli.mn.gov</a:t>
            </a:r>
            <a:endParaRPr lang="en-US" dirty="0">
              <a:solidFill>
                <a:srgbClr val="000000"/>
              </a:solidFill>
            </a:endParaRPr>
          </a:p>
        </p:txBody>
      </p:sp>
      <p:pic>
        <p:nvPicPr>
          <p:cNvPr id="5" name="Picture 4">
            <a:extLst>
              <a:ext uri="{FF2B5EF4-FFF2-40B4-BE49-F238E27FC236}">
                <a16:creationId xmlns:a16="http://schemas.microsoft.com/office/drawing/2014/main" id="{8D86BAB0-9D0B-4B27-849A-CB7ADAADE8E7}"/>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2907" y="4613945"/>
            <a:ext cx="2070895" cy="1620496"/>
          </a:xfrm>
          <a:prstGeom prst="rect">
            <a:avLst/>
          </a:prstGeom>
        </p:spPr>
      </p:pic>
    </p:spTree>
    <p:extLst>
      <p:ext uri="{BB962C8B-B14F-4D97-AF65-F5344CB8AC3E}">
        <p14:creationId xmlns:p14="http://schemas.microsoft.com/office/powerpoint/2010/main" val="84229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06875-D2F5-463A-88E0-6238C7B9124E}"/>
              </a:ext>
            </a:extLst>
          </p:cNvPr>
          <p:cNvSpPr>
            <a:spLocks noGrp="1"/>
          </p:cNvSpPr>
          <p:nvPr>
            <p:ph type="title"/>
          </p:nvPr>
        </p:nvSpPr>
        <p:spPr/>
        <p:txBody>
          <a:bodyPr/>
          <a:lstStyle/>
          <a:p>
            <a:r>
              <a:rPr lang="en-US" dirty="0"/>
              <a:t>DLI Child Labor Exemption Permits</a:t>
            </a:r>
          </a:p>
        </p:txBody>
      </p:sp>
      <p:sp>
        <p:nvSpPr>
          <p:cNvPr id="3" name="Content Placeholder 2">
            <a:extLst>
              <a:ext uri="{FF2B5EF4-FFF2-40B4-BE49-F238E27FC236}">
                <a16:creationId xmlns:a16="http://schemas.microsoft.com/office/drawing/2014/main" id="{146701BF-2C23-4E94-8E8F-3639ACDA6630}"/>
              </a:ext>
            </a:extLst>
          </p:cNvPr>
          <p:cNvSpPr>
            <a:spLocks noGrp="1"/>
          </p:cNvSpPr>
          <p:nvPr>
            <p:ph idx="1"/>
          </p:nvPr>
        </p:nvSpPr>
        <p:spPr>
          <a:xfrm>
            <a:off x="838200" y="1825625"/>
            <a:ext cx="5713520" cy="4351338"/>
          </a:xfrm>
        </p:spPr>
        <p:txBody>
          <a:bodyPr/>
          <a:lstStyle/>
          <a:p>
            <a:r>
              <a:rPr lang="en-US" dirty="0"/>
              <a:t>DLI receives applications for child labor exemption permits</a:t>
            </a:r>
          </a:p>
          <a:p>
            <a:pPr lvl="1"/>
            <a:r>
              <a:rPr lang="en-US" dirty="0"/>
              <a:t>Must be filed by the minor’s parent, guardian, school official, or youth employment specialist.</a:t>
            </a:r>
          </a:p>
          <a:p>
            <a:pPr lvl="1"/>
            <a:r>
              <a:rPr lang="en-US" dirty="0"/>
              <a:t>Assessed on a case-by-case basis, granted if the permit would be in the best interest of the minor.</a:t>
            </a:r>
          </a:p>
          <a:p>
            <a:pPr lvl="1"/>
            <a:r>
              <a:rPr lang="en-US" dirty="0"/>
              <a:t>Permits can be sought and may be granted for any of the child labor laws and rules.</a:t>
            </a:r>
          </a:p>
          <a:p>
            <a:pPr lvl="1"/>
            <a:r>
              <a:rPr lang="en-US" dirty="0"/>
              <a:t>Turnaround time varies by season.</a:t>
            </a:r>
          </a:p>
          <a:p>
            <a:pPr lvl="1"/>
            <a:r>
              <a:rPr lang="en-US" dirty="0"/>
              <a:t>Permits are available as fillable PDFs at </a:t>
            </a:r>
            <a:r>
              <a:rPr lang="en-US" dirty="0">
                <a:hlinkClick r:id="rId2"/>
              </a:rPr>
              <a:t>https://www.dli.mn.gov/business/employment-practices/child-labor-exemptions</a:t>
            </a:r>
            <a:endParaRPr lang="en-US" dirty="0"/>
          </a:p>
        </p:txBody>
      </p:sp>
      <p:sp>
        <p:nvSpPr>
          <p:cNvPr id="4" name="Footer Placeholder 3">
            <a:extLst>
              <a:ext uri="{FF2B5EF4-FFF2-40B4-BE49-F238E27FC236}">
                <a16:creationId xmlns:a16="http://schemas.microsoft.com/office/drawing/2014/main" id="{DE50FB66-F1CF-4A57-B714-3D80FFF377F8}"/>
              </a:ext>
            </a:extLst>
          </p:cNvPr>
          <p:cNvSpPr>
            <a:spLocks noGrp="1"/>
          </p:cNvSpPr>
          <p:nvPr>
            <p:ph type="ftr" sz="quarter" idx="3"/>
          </p:nvPr>
        </p:nvSpPr>
        <p:spPr/>
        <p:txBody>
          <a:bodyPr/>
          <a:lstStyle/>
          <a:p>
            <a:r>
              <a:rPr lang="en-US" sz="1100" dirty="0">
                <a:solidFill>
                  <a:srgbClr val="000000"/>
                </a:solidFill>
              </a:rPr>
              <a:t>DLI Child Labor Exemption Permits |</a:t>
            </a:r>
            <a:r>
              <a:rPr lang="en-US" dirty="0">
                <a:solidFill>
                  <a:srgbClr val="000000"/>
                </a:solidFill>
              </a:rPr>
              <a:t> </a:t>
            </a:r>
            <a:r>
              <a:rPr lang="en-US" sz="1100" dirty="0">
                <a:solidFill>
                  <a:srgbClr val="000000"/>
                </a:solidFill>
              </a:rPr>
              <a:t>www.dli.mn.gov</a:t>
            </a:r>
            <a:endParaRPr lang="en-US" dirty="0">
              <a:solidFill>
                <a:srgbClr val="000000"/>
              </a:solidFill>
            </a:endParaRPr>
          </a:p>
        </p:txBody>
      </p:sp>
      <p:pic>
        <p:nvPicPr>
          <p:cNvPr id="6" name="Picture 5">
            <a:extLst>
              <a:ext uri="{FF2B5EF4-FFF2-40B4-BE49-F238E27FC236}">
                <a16:creationId xmlns:a16="http://schemas.microsoft.com/office/drawing/2014/main" id="{A2498B22-62CC-48A9-9047-9BD459D09CA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4595" y="2135591"/>
            <a:ext cx="5048318" cy="3365864"/>
          </a:xfrm>
          <a:prstGeom prst="rect">
            <a:avLst/>
          </a:prstGeom>
        </p:spPr>
      </p:pic>
    </p:spTree>
    <p:extLst>
      <p:ext uri="{BB962C8B-B14F-4D97-AF65-F5344CB8AC3E}">
        <p14:creationId xmlns:p14="http://schemas.microsoft.com/office/powerpoint/2010/main" val="3196613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State law – Minimum wage</a:t>
            </a:r>
            <a:endParaRPr lang="en-US" dirty="0"/>
          </a:p>
        </p:txBody>
      </p:sp>
      <p:sp>
        <p:nvSpPr>
          <p:cNvPr id="5" name="Footer Placeholder 4"/>
          <p:cNvSpPr>
            <a:spLocks noGrp="1"/>
          </p:cNvSpPr>
          <p:nvPr>
            <p:ph type="ftr" sz="quarter" idx="3"/>
          </p:nvPr>
        </p:nvSpPr>
        <p:spPr/>
        <p:txBody>
          <a:bodyPr/>
          <a:lstStyle/>
          <a:p>
            <a:r>
              <a:rPr lang="en-US" dirty="0">
                <a:solidFill>
                  <a:srgbClr val="000000"/>
                </a:solidFill>
              </a:rPr>
              <a:t>State law – Minimum wage </a:t>
            </a:r>
            <a:r>
              <a:rPr lang="en-US" dirty="0">
                <a:solidFill>
                  <a:srgbClr val="003865"/>
                </a:solidFill>
              </a:rPr>
              <a:t>|</a:t>
            </a:r>
            <a:r>
              <a:rPr lang="en-US" dirty="0">
                <a:solidFill>
                  <a:srgbClr val="000000"/>
                </a:solidFill>
              </a:rPr>
              <a:t> www.dli.mn.gov</a:t>
            </a:r>
          </a:p>
        </p:txBody>
      </p:sp>
      <p:sp>
        <p:nvSpPr>
          <p:cNvPr id="9" name="TextBox 8"/>
          <p:cNvSpPr txBox="1"/>
          <p:nvPr/>
        </p:nvSpPr>
        <p:spPr>
          <a:xfrm>
            <a:off x="2118997" y="5795647"/>
            <a:ext cx="7086599" cy="369332"/>
          </a:xfrm>
          <a:prstGeom prst="rect">
            <a:avLst/>
          </a:prstGeom>
          <a:noFill/>
        </p:spPr>
        <p:txBody>
          <a:bodyPr wrap="square" rtlCol="0">
            <a:spAutoFit/>
          </a:bodyPr>
          <a:lstStyle/>
          <a:p>
            <a:pPr algn="ctr"/>
            <a:r>
              <a:rPr lang="en-US" dirty="0">
                <a:solidFill>
                  <a:srgbClr val="003865"/>
                </a:solidFill>
              </a:rPr>
              <a:t>*minimum wage adjusts January 1 of each year.</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276887850"/>
              </p:ext>
            </p:extLst>
          </p:nvPr>
        </p:nvGraphicFramePr>
        <p:xfrm>
          <a:off x="218208" y="1557119"/>
          <a:ext cx="11135592" cy="4206240"/>
        </p:xfrm>
        <a:graphic>
          <a:graphicData uri="http://schemas.openxmlformats.org/drawingml/2006/table">
            <a:tbl>
              <a:tblPr firstRow="1" bandRow="1">
                <a:tableStyleId>{5C22544A-7EE6-4342-B048-85BDC9FD1C3A}</a:tableStyleId>
              </a:tblPr>
              <a:tblGrid>
                <a:gridCol w="5567796">
                  <a:extLst>
                    <a:ext uri="{9D8B030D-6E8A-4147-A177-3AD203B41FA5}">
                      <a16:colId xmlns:a16="http://schemas.microsoft.com/office/drawing/2014/main" val="20000"/>
                    </a:ext>
                  </a:extLst>
                </a:gridCol>
                <a:gridCol w="5567796">
                  <a:extLst>
                    <a:ext uri="{9D8B030D-6E8A-4147-A177-3AD203B41FA5}">
                      <a16:colId xmlns:a16="http://schemas.microsoft.com/office/drawing/2014/main" val="20001"/>
                    </a:ext>
                  </a:extLst>
                </a:gridCol>
              </a:tblGrid>
              <a:tr h="347834">
                <a:tc>
                  <a:txBody>
                    <a:bodyPr/>
                    <a:lstStyle/>
                    <a:p>
                      <a:pPr algn="ctr"/>
                      <a:r>
                        <a:rPr lang="en-US" dirty="0"/>
                        <a:t>Employer/employee type</a:t>
                      </a:r>
                    </a:p>
                  </a:txBody>
                  <a:tcPr/>
                </a:tc>
                <a:tc>
                  <a:txBody>
                    <a:bodyPr/>
                    <a:lstStyle/>
                    <a:p>
                      <a:pPr algn="ctr"/>
                      <a:r>
                        <a:rPr lang="en-US" dirty="0"/>
                        <a:t>Minimum</a:t>
                      </a:r>
                      <a:r>
                        <a:rPr lang="en-US" baseline="0" dirty="0"/>
                        <a:t> wage rate</a:t>
                      </a:r>
                      <a:endParaRPr lang="en-US" dirty="0"/>
                    </a:p>
                  </a:txBody>
                  <a:tcPr/>
                </a:tc>
                <a:extLst>
                  <a:ext uri="{0D108BD9-81ED-4DB2-BD59-A6C34878D82A}">
                    <a16:rowId xmlns:a16="http://schemas.microsoft.com/office/drawing/2014/main" val="10000"/>
                  </a:ext>
                </a:extLst>
              </a:tr>
              <a:tr h="600371">
                <a:tc>
                  <a:txBody>
                    <a:bodyPr/>
                    <a:lstStyle/>
                    <a:p>
                      <a:r>
                        <a:rPr lang="en-US" b="1" u="none" dirty="0"/>
                        <a:t>Large employer </a:t>
                      </a:r>
                      <a:r>
                        <a:rPr lang="en-US" dirty="0"/>
                        <a:t>– Any enterprise with annual gross revenues </a:t>
                      </a:r>
                      <a:r>
                        <a:rPr lang="en-US" i="1" dirty="0"/>
                        <a:t>of</a:t>
                      </a:r>
                      <a:r>
                        <a:rPr lang="en-US" dirty="0"/>
                        <a:t> $500,000 or more</a:t>
                      </a:r>
                    </a:p>
                  </a:txBody>
                  <a:tcPr/>
                </a:tc>
                <a:tc>
                  <a:txBody>
                    <a:bodyPr/>
                    <a:lstStyle/>
                    <a:p>
                      <a:pPr algn="ctr"/>
                      <a:r>
                        <a:rPr lang="en-US" u="sng" baseline="0" dirty="0"/>
                        <a:t>$10.08/hour (2021)</a:t>
                      </a:r>
                      <a:endParaRPr lang="en-US" u="sng" dirty="0"/>
                    </a:p>
                  </a:txBody>
                  <a:tcPr/>
                </a:tc>
                <a:extLst>
                  <a:ext uri="{0D108BD9-81ED-4DB2-BD59-A6C34878D82A}">
                    <a16:rowId xmlns:a16="http://schemas.microsoft.com/office/drawing/2014/main" val="10001"/>
                  </a:ext>
                </a:extLst>
              </a:tr>
              <a:tr h="2144185">
                <a:tc>
                  <a:txBody>
                    <a:bodyPr/>
                    <a:lstStyle/>
                    <a:p>
                      <a:r>
                        <a:rPr lang="en-US" b="1" u="none" dirty="0"/>
                        <a:t>Small employer </a:t>
                      </a:r>
                      <a:r>
                        <a:rPr lang="en-US" dirty="0"/>
                        <a:t>– Any enterprise with annual gross revenues of less than</a:t>
                      </a:r>
                      <a:r>
                        <a:rPr lang="en-US" baseline="0" dirty="0"/>
                        <a:t> $500,000</a:t>
                      </a:r>
                    </a:p>
                    <a:p>
                      <a:endParaRPr lang="en-US" baseline="0" dirty="0"/>
                    </a:p>
                    <a:p>
                      <a:r>
                        <a:rPr lang="en-US" b="1" u="none" baseline="0" dirty="0"/>
                        <a:t>Training wage </a:t>
                      </a:r>
                      <a:r>
                        <a:rPr lang="en-US" baseline="0" dirty="0"/>
                        <a:t>– May be paid to employees aged 18 and 19 in the first 90 days of employment</a:t>
                      </a:r>
                    </a:p>
                    <a:p>
                      <a:endParaRPr lang="en-US" baseline="0" dirty="0"/>
                    </a:p>
                    <a:p>
                      <a:r>
                        <a:rPr lang="en-US" b="1" u="none" baseline="0" dirty="0"/>
                        <a:t>Youth wage </a:t>
                      </a:r>
                      <a:r>
                        <a:rPr lang="en-US" baseline="0" dirty="0"/>
                        <a:t>– May be paid to employees aged 17 or younger</a:t>
                      </a:r>
                    </a:p>
                  </a:txBody>
                  <a:tcPr/>
                </a:tc>
                <a:tc>
                  <a:txBody>
                    <a:bodyPr/>
                    <a:lstStyle/>
                    <a:p>
                      <a:pPr algn="ctr"/>
                      <a:r>
                        <a:rPr lang="en-US" u="sng" baseline="0" dirty="0"/>
                        <a:t>$8.21/hour (2021)</a:t>
                      </a:r>
                      <a:endParaRPr lang="en-US" u="sng" dirty="0"/>
                    </a:p>
                  </a:txBody>
                  <a:tcPr/>
                </a:tc>
                <a:extLst>
                  <a:ext uri="{0D108BD9-81ED-4DB2-BD59-A6C34878D82A}">
                    <a16:rowId xmlns:a16="http://schemas.microsoft.com/office/drawing/2014/main" val="10002"/>
                  </a:ext>
                </a:extLst>
              </a:tr>
              <a:tr h="857674">
                <a:tc>
                  <a:txBody>
                    <a:bodyPr/>
                    <a:lstStyle/>
                    <a:p>
                      <a:r>
                        <a:rPr lang="en-US" b="1" u="none" dirty="0"/>
                        <a:t>J-1 Visa </a:t>
                      </a:r>
                      <a:r>
                        <a:rPr lang="en-US" dirty="0"/>
                        <a:t>– May be paid to employees of hotels,</a:t>
                      </a:r>
                      <a:r>
                        <a:rPr lang="en-US" baseline="0" dirty="0"/>
                        <a:t> motels, lodging establishments and resorts working under the authority of a summer work, travel exchange (J) visa</a:t>
                      </a:r>
                      <a:endParaRPr lang="en-US" dirty="0"/>
                    </a:p>
                  </a:txBody>
                  <a:tcPr/>
                </a:tc>
                <a:tc>
                  <a:txBody>
                    <a:bodyPr/>
                    <a:lstStyle/>
                    <a:p>
                      <a:pPr algn="ctr"/>
                      <a:r>
                        <a:rPr lang="en-US" u="sng" baseline="0" dirty="0"/>
                        <a:t>$8.21/hour (2020)</a:t>
                      </a:r>
                      <a:endParaRPr lang="en-US" u="sng"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38354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10729913" y="6356350"/>
            <a:ext cx="1462087" cy="365125"/>
          </a:xfrm>
        </p:spPr>
        <p:txBody>
          <a:bodyPr/>
          <a:lstStyle/>
          <a:p>
            <a:fld id="{48F63A3B-78C7-47BE-AE5E-E10140E04643}" type="slidenum">
              <a:rPr lang="en-US" smtClean="0"/>
              <a:pPr/>
              <a:t>8</a:t>
            </a:fld>
            <a:endParaRPr lang="en-US" dirty="0"/>
          </a:p>
        </p:txBody>
      </p:sp>
      <p:pic>
        <p:nvPicPr>
          <p:cNvPr id="10" name="Content Placeholder 9" descr="Employee notice image">
            <a:extLst>
              <a:ext uri="{FF2B5EF4-FFF2-40B4-BE49-F238E27FC236}">
                <a16:creationId xmlns:a16="http://schemas.microsoft.com/office/drawing/2014/main" id="{F665899C-2A4F-49CB-9496-9DC027073A2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82609" y="1825625"/>
            <a:ext cx="7915445" cy="4895850"/>
          </a:xfrm>
        </p:spPr>
      </p:pic>
      <p:sp>
        <p:nvSpPr>
          <p:cNvPr id="8" name="Title 7"/>
          <p:cNvSpPr>
            <a:spLocks noGrp="1"/>
          </p:cNvSpPr>
          <p:nvPr>
            <p:ph type="title"/>
          </p:nvPr>
        </p:nvSpPr>
        <p:spPr/>
        <p:txBody>
          <a:bodyPr/>
          <a:lstStyle/>
          <a:p>
            <a:pPr algn="ctr"/>
            <a:r>
              <a:rPr lang="en-US" b="1" dirty="0"/>
              <a:t>Employee Notice Form</a:t>
            </a:r>
          </a:p>
        </p:txBody>
      </p:sp>
    </p:spTree>
    <p:extLst>
      <p:ext uri="{BB962C8B-B14F-4D97-AF65-F5344CB8AC3E}">
        <p14:creationId xmlns:p14="http://schemas.microsoft.com/office/powerpoint/2010/main" val="3678295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10729913" y="6356350"/>
            <a:ext cx="1462087" cy="365125"/>
          </a:xfrm>
        </p:spPr>
        <p:txBody>
          <a:bodyPr/>
          <a:lstStyle/>
          <a:p>
            <a:fld id="{48F63A3B-78C7-47BE-AE5E-E10140E04643}" type="slidenum">
              <a:rPr lang="en-US" smtClean="0"/>
              <a:pPr/>
              <a:t>9</a:t>
            </a:fld>
            <a:endParaRPr lang="en-US" dirty="0"/>
          </a:p>
        </p:txBody>
      </p:sp>
      <p:pic>
        <p:nvPicPr>
          <p:cNvPr id="20" name="Picture 19" descr="Image of worker at drill press">
            <a:extLst>
              <a:ext uri="{FF2B5EF4-FFF2-40B4-BE49-F238E27FC236}">
                <a16:creationId xmlns:a16="http://schemas.microsoft.com/office/drawing/2014/main" id="{0F4E19F1-7C46-4EFF-89E9-68E3EC7556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8876" y="4063242"/>
            <a:ext cx="3154680" cy="2103120"/>
          </a:xfrm>
          <a:prstGeom prst="rect">
            <a:avLst/>
          </a:prstGeom>
          <a:ln w="9525">
            <a:solidFill>
              <a:schemeClr val="tx1"/>
            </a:solidFill>
          </a:ln>
        </p:spPr>
      </p:pic>
      <p:pic>
        <p:nvPicPr>
          <p:cNvPr id="3" name="Picture 2" descr="Image of a woman typing.">
            <a:extLst>
              <a:ext uri="{FF2B5EF4-FFF2-40B4-BE49-F238E27FC236}">
                <a16:creationId xmlns:a16="http://schemas.microsoft.com/office/drawing/2014/main" id="{A2C10DC4-7E01-41D2-B940-A905D7B195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7668" y="4063242"/>
            <a:ext cx="2803814" cy="2102861"/>
          </a:xfrm>
          <a:prstGeom prst="rect">
            <a:avLst/>
          </a:prstGeom>
        </p:spPr>
      </p:pic>
      <p:pic>
        <p:nvPicPr>
          <p:cNvPr id="14" name="Picture 13" descr="Image of server at restaurant">
            <a:extLst>
              <a:ext uri="{FF2B5EF4-FFF2-40B4-BE49-F238E27FC236}">
                <a16:creationId xmlns:a16="http://schemas.microsoft.com/office/drawing/2014/main" id="{64775744-95A1-4DF0-B5AB-0FE49DAE5A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5594" y="4063242"/>
            <a:ext cx="3154680" cy="2103120"/>
          </a:xfrm>
          <a:prstGeom prst="rect">
            <a:avLst/>
          </a:prstGeom>
          <a:ln w="9525">
            <a:solidFill>
              <a:srgbClr val="003865"/>
            </a:solidFill>
          </a:ln>
        </p:spPr>
      </p:pic>
      <p:sp>
        <p:nvSpPr>
          <p:cNvPr id="9" name="Content Placeholder 8"/>
          <p:cNvSpPr>
            <a:spLocks noGrp="1"/>
          </p:cNvSpPr>
          <p:nvPr>
            <p:ph idx="1"/>
          </p:nvPr>
        </p:nvSpPr>
        <p:spPr>
          <a:xfrm>
            <a:off x="838200" y="1515523"/>
            <a:ext cx="10515600" cy="4650579"/>
          </a:xfrm>
        </p:spPr>
        <p:txBody>
          <a:bodyPr>
            <a:normAutofit/>
          </a:bodyPr>
          <a:lstStyle/>
          <a:p>
            <a:r>
              <a:rPr lang="en-US" sz="2800" dirty="0"/>
              <a:t>Employers are required to keep a copy of the notice signed by each employee.</a:t>
            </a:r>
          </a:p>
          <a:p>
            <a:r>
              <a:rPr lang="en-US" sz="2800" dirty="0"/>
              <a:t>Employers are also required to provide employees in writing any changes to the information in the notice before the date the changes take effect.</a:t>
            </a:r>
          </a:p>
        </p:txBody>
      </p:sp>
      <p:sp>
        <p:nvSpPr>
          <p:cNvPr id="8" name="Title 7"/>
          <p:cNvSpPr>
            <a:spLocks noGrp="1"/>
          </p:cNvSpPr>
          <p:nvPr>
            <p:ph type="title"/>
          </p:nvPr>
        </p:nvSpPr>
        <p:spPr/>
        <p:txBody>
          <a:bodyPr/>
          <a:lstStyle/>
          <a:p>
            <a:pPr algn="ctr"/>
            <a:r>
              <a:rPr lang="en-US" b="1" dirty="0"/>
              <a:t>Employee notice</a:t>
            </a:r>
          </a:p>
        </p:txBody>
      </p:sp>
    </p:spTree>
    <p:extLst>
      <p:ext uri="{BB962C8B-B14F-4D97-AF65-F5344CB8AC3E}">
        <p14:creationId xmlns:p14="http://schemas.microsoft.com/office/powerpoint/2010/main" val="2571242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edited" id="{3EB6AAA5-EF37-4262-A437-9273634D9A6A}" vid="{54EDB881-B502-446F-9D99-D2AB097D7175}"/>
    </a:ext>
  </a:extLst>
</a:theme>
</file>

<file path=ppt/theme/theme2.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edited" id="{3EB6AAA5-EF37-4262-A437-9273634D9A6A}" vid="{54EDB881-B502-446F-9D99-D2AB097D717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1891</TotalTime>
  <Words>1286</Words>
  <Application>Microsoft Office PowerPoint</Application>
  <PresentationFormat>Widescreen</PresentationFormat>
  <Paragraphs>91</Paragraphs>
  <Slides>10</Slides>
  <Notes>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vt:i4>
      </vt:variant>
    </vt:vector>
  </HeadingPairs>
  <TitlesOfParts>
    <vt:vector size="14" baseType="lpstr">
      <vt:lpstr>Arial</vt:lpstr>
      <vt:lpstr>Calibri</vt:lpstr>
      <vt:lpstr>1_MN.IT</vt:lpstr>
      <vt:lpstr>MN.IT</vt:lpstr>
      <vt:lpstr>Child Labor Standards in Minnesota</vt:lpstr>
      <vt:lpstr>The “Three Paths” of Minnesota Child Labor Standards</vt:lpstr>
      <vt:lpstr>Special Concern: The Presence of Liquor</vt:lpstr>
      <vt:lpstr>Hazardous Employment Activities</vt:lpstr>
      <vt:lpstr>Hazardous Employment Activities – Statue and Rule-based Exemptions</vt:lpstr>
      <vt:lpstr>DLI Child Labor Exemption Permits</vt:lpstr>
      <vt:lpstr>State law – Minimum wage</vt:lpstr>
      <vt:lpstr>Employee Notice Form</vt:lpstr>
      <vt:lpstr>Employee notice</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 Standards in Minnesota</dc:title>
  <dc:creator>Skovholt, David (DLI)</dc:creator>
  <cp:lastModifiedBy>Wygant, Marianne (DEED)</cp:lastModifiedBy>
  <cp:revision>100</cp:revision>
  <dcterms:created xsi:type="dcterms:W3CDTF">2018-12-17T21:50:44Z</dcterms:created>
  <dcterms:modified xsi:type="dcterms:W3CDTF">2021-05-24T16:22:55Z</dcterms:modified>
</cp:coreProperties>
</file>